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67" r:id="rId20"/>
    <p:sldId id="275" r:id="rId21"/>
    <p:sldId id="276" r:id="rId22"/>
    <p:sldId id="279" r:id="rId23"/>
    <p:sldId id="280" r:id="rId24"/>
    <p:sldId id="281" r:id="rId25"/>
    <p:sldId id="282" r:id="rId26"/>
    <p:sldId id="277" r:id="rId27"/>
    <p:sldId id="278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FB71F766-35CD-4648-8C99-B2CF22429F36}"/>
    <pc:docChg chg="modSld">
      <pc:chgData name="Xin Tao" userId="3bbae137d5272e6c" providerId="LiveId" clId="{FB71F766-35CD-4648-8C99-B2CF22429F36}" dt="2023-04-13T02:29:22.226" v="1" actId="20577"/>
      <pc:docMkLst>
        <pc:docMk/>
      </pc:docMkLst>
      <pc:sldChg chg="modSp mod">
        <pc:chgData name="Xin Tao" userId="3bbae137d5272e6c" providerId="LiveId" clId="{FB71F766-35CD-4648-8C99-B2CF22429F36}" dt="2023-04-13T02:29:22.226" v="1" actId="20577"/>
        <pc:sldMkLst>
          <pc:docMk/>
          <pc:sldMk cId="3476949560" sldId="256"/>
        </pc:sldMkLst>
        <pc:spChg chg="mod">
          <ac:chgData name="Xin Tao" userId="3bbae137d5272e6c" providerId="LiveId" clId="{FB71F766-35CD-4648-8C99-B2CF22429F36}" dt="2023-04-13T02:29:22.226" v="1" actId="20577"/>
          <ac:spMkLst>
            <pc:docMk/>
            <pc:sldMk cId="347694956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4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1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7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1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EC0A-FF8B-414F-8F6C-F800E3DF1E1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07901-8877-4555-8325-B346F8E6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Past Glaciations and a Snowball Earth?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/>
              <a:t>Spring 2023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" y="4469390"/>
            <a:ext cx="3435928" cy="23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76" y="4673532"/>
            <a:ext cx="2309060" cy="19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0"/>
            <a:ext cx="7206761" cy="538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0" y="4814461"/>
            <a:ext cx="2673985" cy="15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2820" y="6484100"/>
            <a:ext cx="238026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The process of plucking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690225"/>
            <a:ext cx="3111500" cy="17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542185" y="6484755"/>
            <a:ext cx="38140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The formation of the terminal moraine</a:t>
            </a:r>
          </a:p>
        </p:txBody>
      </p:sp>
    </p:spTree>
    <p:extLst>
      <p:ext uri="{BB962C8B-B14F-4D97-AF65-F5344CB8AC3E}">
        <p14:creationId xmlns:p14="http://schemas.microsoft.com/office/powerpoint/2010/main" val="316293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Paleoclimate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Ancient cold glacial climates: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	similar evidence, but </a:t>
            </a:r>
            <a:r>
              <a:rPr lang="en-US" u="sng" dirty="0">
                <a:solidFill>
                  <a:srgbClr val="050706"/>
                </a:solidFill>
              </a:rPr>
              <a:t>consolidated</a:t>
            </a:r>
            <a:r>
              <a:rPr lang="en-US" dirty="0">
                <a:solidFill>
                  <a:srgbClr val="050706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50706"/>
                </a:solidFill>
              </a:rPr>
              <a:t>tillite</a:t>
            </a:r>
            <a:r>
              <a:rPr lang="en-US" b="1" dirty="0">
                <a:solidFill>
                  <a:srgbClr val="050706"/>
                </a:solidFill>
              </a:rPr>
              <a:t>:</a:t>
            </a:r>
            <a:r>
              <a:rPr lang="en-US" dirty="0">
                <a:solidFill>
                  <a:srgbClr val="050706"/>
                </a:solidFill>
              </a:rPr>
              <a:t> unsorted till gets compressed;</a:t>
            </a:r>
          </a:p>
          <a:p>
            <a:endParaRPr lang="en-US" dirty="0"/>
          </a:p>
        </p:txBody>
      </p:sp>
      <p:pic>
        <p:nvPicPr>
          <p:cNvPr id="4" name="Picture 9" descr="lec20 ti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3647947"/>
            <a:ext cx="3962400" cy="2663952"/>
          </a:xfrm>
          <a:prstGeom prst="rect">
            <a:avLst/>
          </a:prstGeom>
          <a:noFill/>
        </p:spPr>
      </p:pic>
      <p:pic>
        <p:nvPicPr>
          <p:cNvPr id="5" name="Picture 2" descr="tillite bedrock out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43225"/>
            <a:ext cx="28194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22342" cy="4351338"/>
          </a:xfrm>
        </p:spPr>
        <p:txBody>
          <a:bodyPr/>
          <a:lstStyle/>
          <a:p>
            <a:r>
              <a:rPr lang="en-US" dirty="0">
                <a:solidFill>
                  <a:srgbClr val="050706"/>
                </a:solidFill>
              </a:rPr>
              <a:t>Ancient cold glacial climates:</a:t>
            </a:r>
          </a:p>
          <a:p>
            <a:r>
              <a:rPr lang="en-US" b="1" dirty="0" err="1">
                <a:solidFill>
                  <a:srgbClr val="050706"/>
                </a:solidFill>
              </a:rPr>
              <a:t>dropstones</a:t>
            </a:r>
            <a:r>
              <a:rPr lang="en-US" dirty="0">
                <a:solidFill>
                  <a:srgbClr val="050706"/>
                </a:solidFill>
              </a:rPr>
              <a:t> in fine-grained sediment</a:t>
            </a:r>
          </a:p>
          <a:p>
            <a:endParaRPr lang="en-US" dirty="0"/>
          </a:p>
        </p:txBody>
      </p:sp>
      <p:pic>
        <p:nvPicPr>
          <p:cNvPr id="5" name="Picture 7" descr="lec20 dropsto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0992" y="1444752"/>
            <a:ext cx="3493008" cy="541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89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Paleoclimate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Fossils reflect climate.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50706"/>
                </a:solidFill>
              </a:rPr>
              <a:t>Macro</a:t>
            </a:r>
            <a:r>
              <a:rPr lang="en-US" dirty="0">
                <a:solidFill>
                  <a:srgbClr val="050706"/>
                </a:solidFill>
              </a:rPr>
              <a:t>fossils (multi-cellular)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e.g. elephant (warm) vs. mammoth (cold)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50706"/>
                </a:solidFill>
              </a:rPr>
              <a:t>Micro</a:t>
            </a:r>
            <a:r>
              <a:rPr lang="en-US" dirty="0">
                <a:solidFill>
                  <a:srgbClr val="050706"/>
                </a:solidFill>
              </a:rPr>
              <a:t>fossils (single-celled)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	e.g. different diatom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9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20 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>
            <a:fillRect/>
          </a:stretch>
        </p:blipFill>
        <p:spPr>
          <a:xfrm>
            <a:off x="0" y="812800"/>
            <a:ext cx="4410075" cy="4579572"/>
          </a:xfrm>
          <a:prstGeom prst="rect">
            <a:avLst/>
          </a:prstGeom>
          <a:noFill/>
        </p:spPr>
      </p:pic>
      <p:pic>
        <p:nvPicPr>
          <p:cNvPr id="5" name="Picture 7" descr="lec20 mamm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9" b="10323"/>
          <a:stretch>
            <a:fillRect/>
          </a:stretch>
        </p:blipFill>
        <p:spPr>
          <a:xfrm>
            <a:off x="4465347" y="1513823"/>
            <a:ext cx="4678653" cy="317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1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lec20 Di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0963"/>
            <a:ext cx="660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9750" y="6311899"/>
            <a:ext cx="63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Diatom species: triangle or circle shapes</a:t>
            </a:r>
          </a:p>
        </p:txBody>
      </p:sp>
    </p:spTree>
    <p:extLst>
      <p:ext uri="{BB962C8B-B14F-4D97-AF65-F5344CB8AC3E}">
        <p14:creationId xmlns:p14="http://schemas.microsoft.com/office/powerpoint/2010/main" val="27235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Fossils found in recent unconsolidated sediments or ancient consolidated sedimentary rocks.</a:t>
            </a:r>
          </a:p>
          <a:p>
            <a:endParaRPr lang="en-US" dirty="0"/>
          </a:p>
        </p:txBody>
      </p:sp>
      <p:pic>
        <p:nvPicPr>
          <p:cNvPr id="4" name="Picture 2" descr="http://mediad.publicbroadcasting.net/p/kera/files/styles/x_large/public/201409/mammoth_bone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33" y="2965338"/>
            <a:ext cx="4668933" cy="31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1866" y="6128617"/>
            <a:ext cx="74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[Mammoth skeleton in unconsolidated deposits in Ellis County, Texas]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797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Paleoclimate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50706"/>
                </a:solidFill>
              </a:rPr>
              <a:t>Stable isotopes: relative abundances</a:t>
            </a:r>
          </a:p>
          <a:p>
            <a:r>
              <a:rPr lang="en-US" dirty="0">
                <a:solidFill>
                  <a:srgbClr val="050706"/>
                </a:solidFill>
              </a:rPr>
              <a:t>Recall that </a:t>
            </a:r>
            <a:r>
              <a:rPr lang="en-US" baseline="30000" dirty="0">
                <a:solidFill>
                  <a:srgbClr val="050706"/>
                </a:solidFill>
              </a:rPr>
              <a:t>12</a:t>
            </a:r>
            <a:r>
              <a:rPr lang="en-US" dirty="0">
                <a:solidFill>
                  <a:srgbClr val="050706"/>
                </a:solidFill>
              </a:rPr>
              <a:t>C vs. </a:t>
            </a:r>
            <a:r>
              <a:rPr lang="en-US" baseline="30000" dirty="0">
                <a:solidFill>
                  <a:srgbClr val="050706"/>
                </a:solidFill>
              </a:rPr>
              <a:t>13</a:t>
            </a:r>
            <a:r>
              <a:rPr lang="en-US" dirty="0">
                <a:solidFill>
                  <a:srgbClr val="050706"/>
                </a:solidFill>
              </a:rPr>
              <a:t>C indicates rates of photosynthesis</a:t>
            </a:r>
          </a:p>
          <a:p>
            <a:r>
              <a:rPr lang="en-US" baseline="30000" dirty="0">
                <a:solidFill>
                  <a:srgbClr val="050706"/>
                </a:solidFill>
              </a:rPr>
              <a:t>16</a:t>
            </a:r>
            <a:r>
              <a:rPr lang="en-US" dirty="0">
                <a:solidFill>
                  <a:srgbClr val="050706"/>
                </a:solidFill>
              </a:rPr>
              <a:t>O and </a:t>
            </a:r>
            <a:r>
              <a:rPr lang="en-US" baseline="30000" dirty="0">
                <a:solidFill>
                  <a:srgbClr val="050706"/>
                </a:solidFill>
              </a:rPr>
              <a:t>18</a:t>
            </a:r>
            <a:r>
              <a:rPr lang="en-US" dirty="0">
                <a:solidFill>
                  <a:srgbClr val="050706"/>
                </a:solidFill>
              </a:rPr>
              <a:t>O can indicate temperature changes.</a:t>
            </a:r>
          </a:p>
          <a:p>
            <a:endParaRPr lang="en-US" dirty="0">
              <a:solidFill>
                <a:srgbClr val="050706"/>
              </a:solidFill>
            </a:endParaRPr>
          </a:p>
          <a:p>
            <a:endParaRPr lang="en-US" dirty="0">
              <a:solidFill>
                <a:srgbClr val="05070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Long-Term Glacial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Five major </a:t>
            </a:r>
            <a:r>
              <a:rPr lang="en-US" b="1" dirty="0">
                <a:solidFill>
                  <a:srgbClr val="050706"/>
                </a:solidFill>
              </a:rPr>
              <a:t>“glaciations”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(permanent ice sheet on Earth)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</a:t>
            </a:r>
            <a:r>
              <a:rPr lang="en-US" b="1" dirty="0">
                <a:solidFill>
                  <a:srgbClr val="050706"/>
                </a:solidFill>
              </a:rPr>
              <a:t>1</a:t>
            </a:r>
            <a:r>
              <a:rPr lang="en-US" b="1" baseline="30000" dirty="0">
                <a:solidFill>
                  <a:srgbClr val="050706"/>
                </a:solidFill>
              </a:rPr>
              <a:t>st</a:t>
            </a:r>
            <a:r>
              <a:rPr lang="en-US" b="1" dirty="0">
                <a:solidFill>
                  <a:srgbClr val="050706"/>
                </a:solidFill>
              </a:rPr>
              <a:t> –</a:t>
            </a:r>
            <a:r>
              <a:rPr lang="en-US" dirty="0">
                <a:solidFill>
                  <a:srgbClr val="050706"/>
                </a:solidFill>
              </a:rPr>
              <a:t> oxygen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50706"/>
                </a:solidFill>
              </a:rPr>
              <a:t>    2</a:t>
            </a:r>
            <a:r>
              <a:rPr lang="en-US" b="1" baseline="30000" dirty="0">
                <a:solidFill>
                  <a:srgbClr val="050706"/>
                </a:solidFill>
              </a:rPr>
              <a:t>nd</a:t>
            </a:r>
            <a:r>
              <a:rPr lang="en-US" b="1" dirty="0">
                <a:solidFill>
                  <a:srgbClr val="050706"/>
                </a:solidFill>
              </a:rPr>
              <a:t> – </a:t>
            </a:r>
            <a:r>
              <a:rPr lang="en-US" dirty="0">
                <a:solidFill>
                  <a:srgbClr val="050706"/>
                </a:solidFill>
              </a:rPr>
              <a:t>continental arrangement 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</a:t>
            </a:r>
            <a:r>
              <a:rPr lang="en-US" b="1" dirty="0">
                <a:solidFill>
                  <a:srgbClr val="050706"/>
                </a:solidFill>
              </a:rPr>
              <a:t>3</a:t>
            </a:r>
            <a:r>
              <a:rPr lang="en-US" b="1" baseline="30000" dirty="0">
                <a:solidFill>
                  <a:srgbClr val="050706"/>
                </a:solidFill>
              </a:rPr>
              <a:t>rd</a:t>
            </a:r>
            <a:r>
              <a:rPr lang="en-US" b="1" dirty="0">
                <a:solidFill>
                  <a:srgbClr val="050706"/>
                </a:solidFill>
              </a:rPr>
              <a:t> – </a:t>
            </a:r>
            <a:r>
              <a:rPr lang="en-US" dirty="0">
                <a:solidFill>
                  <a:srgbClr val="050706"/>
                </a:solidFill>
              </a:rPr>
              <a:t>South Pole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</a:t>
            </a:r>
            <a:r>
              <a:rPr lang="en-US" b="1" dirty="0">
                <a:solidFill>
                  <a:srgbClr val="050706"/>
                </a:solidFill>
              </a:rPr>
              <a:t>4</a:t>
            </a:r>
            <a:r>
              <a:rPr lang="en-US" b="1" baseline="30000" dirty="0">
                <a:solidFill>
                  <a:srgbClr val="050706"/>
                </a:solidFill>
              </a:rPr>
              <a:t>th</a:t>
            </a:r>
            <a:r>
              <a:rPr lang="en-US" b="1" dirty="0">
                <a:solidFill>
                  <a:srgbClr val="050706"/>
                </a:solidFill>
              </a:rPr>
              <a:t> – </a:t>
            </a:r>
            <a:r>
              <a:rPr lang="en-US" dirty="0">
                <a:solidFill>
                  <a:srgbClr val="050706"/>
                </a:solidFill>
              </a:rPr>
              <a:t>coal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</a:t>
            </a:r>
            <a:r>
              <a:rPr lang="en-US" b="1" dirty="0">
                <a:solidFill>
                  <a:srgbClr val="050706"/>
                </a:solidFill>
              </a:rPr>
              <a:t>5</a:t>
            </a:r>
            <a:r>
              <a:rPr lang="en-US" b="1" baseline="30000" dirty="0">
                <a:solidFill>
                  <a:srgbClr val="050706"/>
                </a:solidFill>
              </a:rPr>
              <a:t>th</a:t>
            </a:r>
            <a:r>
              <a:rPr lang="en-US" b="1" dirty="0">
                <a:solidFill>
                  <a:srgbClr val="050706"/>
                </a:solidFill>
              </a:rPr>
              <a:t> –</a:t>
            </a:r>
            <a:r>
              <a:rPr lang="en-US" dirty="0">
                <a:solidFill>
                  <a:srgbClr val="050706"/>
                </a:solidFill>
              </a:rPr>
              <a:t> Himalayas and currents</a:t>
            </a:r>
          </a:p>
          <a:p>
            <a:pPr marL="0" indent="0">
              <a:buNone/>
            </a:pPr>
            <a:endParaRPr lang="en-US" dirty="0">
              <a:solidFill>
                <a:srgbClr val="05070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The third one is obvious.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9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G1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958968" y="0"/>
            <a:ext cx="5732132" cy="685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1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climate indicators</a:t>
            </a:r>
          </a:p>
          <a:p>
            <a:r>
              <a:rPr lang="en-US" dirty="0"/>
              <a:t>Paleoclimate Indicators</a:t>
            </a:r>
          </a:p>
          <a:p>
            <a:r>
              <a:rPr lang="en-US" dirty="0"/>
              <a:t>The Long-term Glacial Record</a:t>
            </a:r>
          </a:p>
          <a:p>
            <a:r>
              <a:rPr lang="en-US" dirty="0"/>
              <a:t>Snowball Earth?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G1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 rot="5400000">
            <a:off x="1501775" y="-237489"/>
            <a:ext cx="6140450" cy="7345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0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Long-Term Glacial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2.4 billion years ago = 1</a:t>
            </a:r>
            <a:r>
              <a:rPr lang="en-US" baseline="30000" dirty="0">
                <a:solidFill>
                  <a:srgbClr val="050706"/>
                </a:solidFill>
              </a:rPr>
              <a:t>st</a:t>
            </a:r>
            <a:r>
              <a:rPr lang="en-US" dirty="0">
                <a:solidFill>
                  <a:srgbClr val="050706"/>
                </a:solidFill>
              </a:rPr>
              <a:t> glaciation [</a:t>
            </a:r>
            <a:r>
              <a:rPr lang="en-US" dirty="0" err="1">
                <a:solidFill>
                  <a:srgbClr val="050706"/>
                </a:solidFill>
              </a:rPr>
              <a:t>Huronian</a:t>
            </a:r>
            <a:r>
              <a:rPr lang="en-US" dirty="0">
                <a:solidFill>
                  <a:srgbClr val="050706"/>
                </a:solidFill>
              </a:rPr>
              <a:t>] 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evidence: </a:t>
            </a:r>
            <a:r>
              <a:rPr lang="en-US" dirty="0" err="1">
                <a:solidFill>
                  <a:srgbClr val="050706"/>
                </a:solidFill>
              </a:rPr>
              <a:t>tillites</a:t>
            </a:r>
            <a:r>
              <a:rPr lang="en-US" dirty="0">
                <a:solidFill>
                  <a:srgbClr val="050706"/>
                </a:solidFill>
              </a:rPr>
              <a:t> and </a:t>
            </a:r>
            <a:r>
              <a:rPr lang="en-US" dirty="0" err="1">
                <a:solidFill>
                  <a:srgbClr val="050706"/>
                </a:solidFill>
              </a:rPr>
              <a:t>dropstones</a:t>
            </a:r>
            <a:r>
              <a:rPr lang="en-US" dirty="0">
                <a:solidFill>
                  <a:srgbClr val="050706"/>
                </a:solidFill>
              </a:rPr>
              <a:t> in sedimentary rocks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Oxygen scarce beforehand.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BIFs below glacial deposits, </a:t>
            </a:r>
            <a:r>
              <a:rPr lang="en-US" dirty="0" err="1">
                <a:solidFill>
                  <a:srgbClr val="050706"/>
                </a:solidFill>
              </a:rPr>
              <a:t>redbeds</a:t>
            </a:r>
            <a:r>
              <a:rPr lang="en-US" dirty="0">
                <a:solidFill>
                  <a:srgbClr val="050706"/>
                </a:solidFill>
              </a:rPr>
              <a:t> above deposits.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cause? Rise of 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  <a:r>
              <a:rPr lang="en-US" dirty="0">
                <a:solidFill>
                  <a:srgbClr val="050706"/>
                </a:solidFill>
              </a:rPr>
              <a:t>, oxidation of CH</a:t>
            </a:r>
            <a:r>
              <a:rPr lang="en-US" baseline="-25000" dirty="0">
                <a:solidFill>
                  <a:srgbClr val="050706"/>
                </a:solidFill>
              </a:rPr>
              <a:t>4</a:t>
            </a:r>
            <a:r>
              <a:rPr lang="en-US" dirty="0">
                <a:solidFill>
                  <a:srgbClr val="050706"/>
                </a:solidFill>
              </a:rPr>
              <a:t>, and creation of CO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CH</a:t>
            </a:r>
            <a:r>
              <a:rPr lang="en-US" baseline="-25000" dirty="0">
                <a:solidFill>
                  <a:srgbClr val="050706"/>
                </a:solidFill>
              </a:rPr>
              <a:t>4</a:t>
            </a:r>
            <a:r>
              <a:rPr lang="en-US" dirty="0">
                <a:solidFill>
                  <a:srgbClr val="050706"/>
                </a:solidFill>
              </a:rPr>
              <a:t> is ~30x stronger GHG.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Glaciation ends:  feedbacks!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Silicate weathering slowed as rocks were covered in ice, less CO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  <a:r>
              <a:rPr lang="en-US" dirty="0">
                <a:solidFill>
                  <a:srgbClr val="050706"/>
                </a:solidFill>
              </a:rPr>
              <a:t> removal from atmosphere.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50706"/>
                </a:solidFill>
              </a:rPr>
              <a:t>volcanic GHGs still added GHGs.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5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>
          <a:xfrm>
            <a:off x="304800" y="652607"/>
            <a:ext cx="8534400" cy="5735082"/>
          </a:xfrm>
        </p:spPr>
      </p:pic>
    </p:spTree>
    <p:extLst>
      <p:ext uri="{BB962C8B-B14F-4D97-AF65-F5344CB8AC3E}">
        <p14:creationId xmlns:p14="http://schemas.microsoft.com/office/powerpoint/2010/main" val="279587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Snowball Earth? (glaciation #2)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50706"/>
                </a:solidFill>
              </a:rPr>
              <a:t>700 million years ago [late Proterozoic, at the end of Precambrian Eon], before multi-cellular Eukarya (600 million years ago)</a:t>
            </a:r>
          </a:p>
          <a:p>
            <a:r>
              <a:rPr lang="en-US" dirty="0">
                <a:solidFill>
                  <a:srgbClr val="050706"/>
                </a:solidFill>
              </a:rPr>
              <a:t>Two super-continents arranged along Equator prior to the glaciation.</a:t>
            </a:r>
          </a:p>
          <a:p>
            <a:r>
              <a:rPr lang="en-US" dirty="0">
                <a:solidFill>
                  <a:srgbClr val="050706"/>
                </a:solidFill>
              </a:rPr>
              <a:t>Evidence: </a:t>
            </a:r>
          </a:p>
          <a:p>
            <a:pPr lvl="1"/>
            <a:r>
              <a:rPr lang="en-US" dirty="0">
                <a:solidFill>
                  <a:srgbClr val="050706"/>
                </a:solidFill>
              </a:rPr>
              <a:t>Ancient glacial deposits (</a:t>
            </a:r>
            <a:r>
              <a:rPr lang="en-US" dirty="0" err="1">
                <a:solidFill>
                  <a:srgbClr val="050706"/>
                </a:solidFill>
              </a:rPr>
              <a:t>tillites</a:t>
            </a:r>
            <a:r>
              <a:rPr lang="en-US" dirty="0">
                <a:solidFill>
                  <a:srgbClr val="050706"/>
                </a:solidFill>
              </a:rPr>
              <a:t>, striations, and </a:t>
            </a:r>
            <a:r>
              <a:rPr lang="en-US" dirty="0" err="1">
                <a:solidFill>
                  <a:srgbClr val="050706"/>
                </a:solidFill>
              </a:rPr>
              <a:t>dropstones</a:t>
            </a:r>
            <a:r>
              <a:rPr lang="en-US" dirty="0">
                <a:solidFill>
                  <a:srgbClr val="050706"/>
                </a:solidFill>
              </a:rPr>
              <a:t>) on all continents</a:t>
            </a:r>
          </a:p>
          <a:p>
            <a:pPr lvl="1"/>
            <a:r>
              <a:rPr lang="en-US" dirty="0">
                <a:solidFill>
                  <a:srgbClr val="050706"/>
                </a:solidFill>
              </a:rPr>
              <a:t>e.g. </a:t>
            </a:r>
            <a:r>
              <a:rPr lang="en-US" dirty="0" err="1">
                <a:solidFill>
                  <a:srgbClr val="050706"/>
                </a:solidFill>
              </a:rPr>
              <a:t>tillite</a:t>
            </a:r>
            <a:r>
              <a:rPr lang="en-US" dirty="0">
                <a:solidFill>
                  <a:srgbClr val="050706"/>
                </a:solidFill>
              </a:rPr>
              <a:t> in Australia.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"/>
          <a:stretch/>
        </p:blipFill>
        <p:spPr>
          <a:xfrm>
            <a:off x="651876" y="1608809"/>
            <a:ext cx="7840248" cy="4160396"/>
          </a:xfrm>
        </p:spPr>
      </p:pic>
    </p:spTree>
    <p:extLst>
      <p:ext uri="{BB962C8B-B14F-4D97-AF65-F5344CB8AC3E}">
        <p14:creationId xmlns:p14="http://schemas.microsoft.com/office/powerpoint/2010/main" val="257554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Snowball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50706"/>
                </a:solidFill>
              </a:rPr>
              <a:t>What caused the snowball Earth?</a:t>
            </a:r>
          </a:p>
          <a:p>
            <a:r>
              <a:rPr lang="en-US" dirty="0">
                <a:solidFill>
                  <a:srgbClr val="050706"/>
                </a:solidFill>
              </a:rPr>
              <a:t>rapid silicate weathering (tropical) removed CO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  <a:r>
              <a:rPr lang="en-US" dirty="0">
                <a:solidFill>
                  <a:srgbClr val="050706"/>
                </a:solidFill>
              </a:rPr>
              <a:t> from the atmosphere ↓</a:t>
            </a:r>
          </a:p>
          <a:p>
            <a:r>
              <a:rPr lang="en-US" dirty="0">
                <a:solidFill>
                  <a:srgbClr val="050706"/>
                </a:solidFill>
              </a:rPr>
              <a:t>Carbonate reefs in shallow water around continents removed even more CO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  <a:r>
              <a:rPr lang="en-US" dirty="0">
                <a:solidFill>
                  <a:srgbClr val="050706"/>
                </a:solidFill>
              </a:rPr>
              <a:t> from atmosphere.</a:t>
            </a:r>
          </a:p>
          <a:p>
            <a:r>
              <a:rPr lang="en-US" dirty="0">
                <a:solidFill>
                  <a:srgbClr val="050706"/>
                </a:solidFill>
              </a:rPr>
              <a:t>Short coastline at the beginning, as super-continents split up, more coastline means more C removal from atmosphere.</a:t>
            </a:r>
          </a:p>
          <a:p>
            <a:r>
              <a:rPr lang="en-US" dirty="0">
                <a:solidFill>
                  <a:srgbClr val="050706"/>
                </a:solidFill>
              </a:rPr>
              <a:t>Polar ice-caps formed.</a:t>
            </a:r>
          </a:p>
          <a:p>
            <a:r>
              <a:rPr lang="en-US" dirty="0">
                <a:solidFill>
                  <a:srgbClr val="050706"/>
                </a:solidFill>
              </a:rPr>
              <a:t>Ice–albedo positive feedback resulted in snowball Earth.</a:t>
            </a:r>
          </a:p>
        </p:txBody>
      </p:sp>
    </p:spTree>
    <p:extLst>
      <p:ext uri="{BB962C8B-B14F-4D97-AF65-F5344CB8AC3E}">
        <p14:creationId xmlns:p14="http://schemas.microsoft.com/office/powerpoint/2010/main" val="3645730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64" y="0"/>
            <a:ext cx="2682472" cy="661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52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01964"/>
            <a:ext cx="7886700" cy="5474999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50706"/>
                </a:solidFill>
              </a:rPr>
              <a:t>Evidence for Snowball Earth? More BIFs!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50706"/>
                </a:solidFill>
              </a:rPr>
              <a:t>    Recall:  if low O</a:t>
            </a:r>
            <a:r>
              <a:rPr lang="en-US" baseline="-25000" dirty="0">
                <a:solidFill>
                  <a:srgbClr val="050706"/>
                </a:solidFill>
              </a:rPr>
              <a:t>2 </a:t>
            </a:r>
            <a:r>
              <a:rPr lang="en-US" dirty="0">
                <a:solidFill>
                  <a:srgbClr val="050706"/>
                </a:solidFill>
              </a:rPr>
              <a:t>, Fe</a:t>
            </a:r>
            <a:r>
              <a:rPr lang="en-US" baseline="30000" dirty="0">
                <a:solidFill>
                  <a:srgbClr val="050706"/>
                </a:solidFill>
              </a:rPr>
              <a:t>2+</a:t>
            </a:r>
            <a:r>
              <a:rPr lang="en-US" dirty="0">
                <a:solidFill>
                  <a:srgbClr val="050706"/>
                </a:solidFill>
              </a:rPr>
              <a:t> remain dissolved.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50706"/>
                </a:solidFill>
              </a:rPr>
              <a:t>    During that period, lots of 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  <a:r>
              <a:rPr lang="en-US" dirty="0">
                <a:solidFill>
                  <a:srgbClr val="050706"/>
                </a:solidFill>
              </a:rPr>
              <a:t> in atmosphere,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50706"/>
                </a:solidFill>
              </a:rPr>
              <a:t>    but ice stopped 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  <a:r>
              <a:rPr lang="en-US" dirty="0">
                <a:solidFill>
                  <a:srgbClr val="050706"/>
                </a:solidFill>
              </a:rPr>
              <a:t> from getting into ocean.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50706"/>
                </a:solidFill>
              </a:rPr>
              <a:t>     Fe</a:t>
            </a:r>
            <a:r>
              <a:rPr lang="en-US" baseline="30000" dirty="0">
                <a:solidFill>
                  <a:srgbClr val="050706"/>
                </a:solidFill>
              </a:rPr>
              <a:t>2+</a:t>
            </a:r>
            <a:r>
              <a:rPr lang="en-US" dirty="0">
                <a:solidFill>
                  <a:srgbClr val="050706"/>
                </a:solidFill>
              </a:rPr>
              <a:t> from undersea volcanoes,	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50706"/>
                </a:solidFill>
              </a:rPr>
              <a:t>        + light through ice at Equator for photosynthesis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50706"/>
                </a:solidFill>
              </a:rPr>
              <a:t>        = oxidation of Fe</a:t>
            </a:r>
            <a:r>
              <a:rPr lang="en-US" baseline="30000" dirty="0">
                <a:solidFill>
                  <a:srgbClr val="050706"/>
                </a:solidFill>
              </a:rPr>
              <a:t>2+</a:t>
            </a:r>
            <a:r>
              <a:rPr lang="en-US" dirty="0">
                <a:solidFill>
                  <a:srgbClr val="050706"/>
                </a:solidFill>
              </a:rPr>
              <a:t>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39783" y="-71599"/>
            <a:ext cx="1751134" cy="2238707"/>
            <a:chOff x="5684227" y="2666999"/>
            <a:chExt cx="1751134" cy="2238707"/>
          </a:xfrm>
        </p:grpSpPr>
        <p:pic>
          <p:nvPicPr>
            <p:cNvPr id="5" name="Picture 2" descr="http://m1.i.pbase.com/o6/43/815143/1/94107571.4a1gAumx.bandedironform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666999"/>
              <a:ext cx="15087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84227" y="4597929"/>
              <a:ext cx="1751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</a:rPr>
                <a:t>Ishpheming</a:t>
              </a:r>
              <a:r>
                <a:rPr lang="en-US" sz="1400" b="1" dirty="0">
                  <a:solidFill>
                    <a:schemeClr val="bg1"/>
                  </a:solidFill>
                </a:rPr>
                <a:t> MI</a:t>
              </a:r>
              <a:endParaRPr lang="en-CA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 descr="lec20 bi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8"/>
          <a:stretch>
            <a:fillRect/>
          </a:stretch>
        </p:blipFill>
        <p:spPr>
          <a:xfrm>
            <a:off x="0" y="3524599"/>
            <a:ext cx="4572000" cy="3425927"/>
          </a:xfrm>
          <a:prstGeom prst="rect">
            <a:avLst/>
          </a:prstGeom>
          <a:noFill/>
        </p:spPr>
      </p:pic>
      <p:pic>
        <p:nvPicPr>
          <p:cNvPr id="8" name="Picture 9" descr="lec20 bi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r="1241"/>
          <a:stretch>
            <a:fillRect/>
          </a:stretch>
        </p:blipFill>
        <p:spPr bwMode="auto">
          <a:xfrm>
            <a:off x="4501232" y="4408984"/>
            <a:ext cx="4513460" cy="221284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50706"/>
                </a:solidFill>
              </a:rPr>
              <a:t>Snowball “melted”, because of the same reasons as </a:t>
            </a:r>
            <a:r>
              <a:rPr lang="en-US" dirty="0" err="1">
                <a:solidFill>
                  <a:srgbClr val="050706"/>
                </a:solidFill>
              </a:rPr>
              <a:t>Huronian</a:t>
            </a:r>
            <a:r>
              <a:rPr lang="en-US" dirty="0">
                <a:solidFill>
                  <a:srgbClr val="050706"/>
                </a:solidFill>
              </a:rPr>
              <a:t> glaciation.</a:t>
            </a:r>
          </a:p>
          <a:p>
            <a:r>
              <a:rPr lang="en-US" dirty="0">
                <a:solidFill>
                  <a:srgbClr val="050706"/>
                </a:solidFill>
              </a:rPr>
              <a:t>Post-Snowball: rapid warming and reef carbonates formed again. Thick layer of carbonates on top of deposits. They only form in tropical areas.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rgbClr val="050706"/>
                </a:solidFill>
              </a:rPr>
              <a:t>However, continents shifted, less coastlines in tropics.</a:t>
            </a:r>
          </a:p>
          <a:p>
            <a:pPr>
              <a:spcBef>
                <a:spcPts val="200"/>
              </a:spcBef>
            </a:pPr>
            <a:endParaRPr lang="en-US" dirty="0">
              <a:solidFill>
                <a:srgbClr val="05070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35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1345"/>
            <a:ext cx="7886700" cy="522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How did life survive the Snowball?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All are single-celled ocean life.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How can they survive global ice cover?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Option #1 </a:t>
            </a:r>
            <a:r>
              <a:rPr lang="en-US" b="1" dirty="0">
                <a:solidFill>
                  <a:srgbClr val="050706"/>
                </a:solidFill>
              </a:rPr>
              <a:t>–</a:t>
            </a:r>
            <a:r>
              <a:rPr lang="en-US" dirty="0">
                <a:solidFill>
                  <a:srgbClr val="050706"/>
                </a:solidFill>
              </a:rPr>
              <a:t> by volcanic vents?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 okay for chemosynthetic organisms.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 but, DNA shows that photosynthetic life survived.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Option #2 </a:t>
            </a:r>
            <a:r>
              <a:rPr lang="en-US" b="1" dirty="0">
                <a:solidFill>
                  <a:srgbClr val="050706"/>
                </a:solidFill>
              </a:rPr>
              <a:t>– </a:t>
            </a:r>
            <a:r>
              <a:rPr lang="en-US" dirty="0">
                <a:solidFill>
                  <a:srgbClr val="050706"/>
                </a:solidFill>
              </a:rPr>
              <a:t>Thin Equatorial ice?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would allow light for photosynthesis,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and O</a:t>
            </a:r>
            <a:r>
              <a:rPr lang="en-US" baseline="-25000" dirty="0">
                <a:solidFill>
                  <a:srgbClr val="050706"/>
                </a:solidFill>
              </a:rPr>
              <a:t>2</a:t>
            </a:r>
            <a:r>
              <a:rPr lang="en-US" dirty="0">
                <a:solidFill>
                  <a:srgbClr val="050706"/>
                </a:solidFill>
              </a:rPr>
              <a:t> for BIFs!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climate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50706"/>
                </a:solidFill>
              </a:rPr>
              <a:t>“Paleoclimates” = past climates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0706"/>
                </a:solidFill>
              </a:rPr>
              <a:t>To reconstruct them, we need indicators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0706"/>
                </a:solidFill>
              </a:rPr>
              <a:t>   Today, we focus on glaciations.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50706"/>
                </a:solidFill>
              </a:rPr>
              <a:t>Recent</a:t>
            </a:r>
            <a:r>
              <a:rPr lang="en-US" sz="2400" dirty="0">
                <a:solidFill>
                  <a:srgbClr val="050706"/>
                </a:solidFill>
              </a:rPr>
              <a:t> cold glacial climates: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50706"/>
                </a:solidFill>
              </a:rPr>
              <a:t>#1 tills:</a:t>
            </a:r>
            <a:r>
              <a:rPr lang="en-US" sz="2400" dirty="0">
                <a:solidFill>
                  <a:srgbClr val="050706"/>
                </a:solidFill>
              </a:rPr>
              <a:t> unconsolidated, unsorted deposits,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0706"/>
                </a:solidFill>
              </a:rPr>
              <a:t>deposited on land at edges and under glaciers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50706"/>
                </a:solidFill>
              </a:rPr>
              <a:t>#2 striations:</a:t>
            </a:r>
            <a:r>
              <a:rPr lang="en-US" sz="2400" dirty="0">
                <a:solidFill>
                  <a:srgbClr val="050706"/>
                </a:solidFill>
              </a:rPr>
              <a:t> scratches/grooves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0706"/>
                </a:solidFill>
              </a:rPr>
              <a:t>	glaciers are heavy!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420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1" b="19205"/>
          <a:stretch/>
        </p:blipFill>
        <p:spPr bwMode="auto">
          <a:xfrm>
            <a:off x="578311" y="1093139"/>
            <a:ext cx="2682472" cy="1330037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756795"/>
            <a:ext cx="4191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ec19 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4"/>
          <a:stretch>
            <a:fillRect/>
          </a:stretch>
        </p:blipFill>
        <p:spPr>
          <a:xfrm>
            <a:off x="4070350" y="578618"/>
            <a:ext cx="4445000" cy="270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lec20 glac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7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0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0448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Tills</a:t>
            </a:r>
          </a:p>
        </p:txBody>
      </p:sp>
      <p:pic>
        <p:nvPicPr>
          <p:cNvPr id="4" name="Picture 10" descr="lec20 t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66982"/>
            <a:ext cx="5181600" cy="3468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4" descr="Image:Glacial gro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5844"/>
            <a:ext cx="4572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5"/>
            <a:ext cx="7886700" cy="470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Striations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114931" y="3816628"/>
            <a:ext cx="91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Ohio</a:t>
            </a:r>
          </a:p>
        </p:txBody>
      </p:sp>
    </p:spTree>
    <p:extLst>
      <p:ext uri="{BB962C8B-B14F-4D97-AF65-F5344CB8AC3E}">
        <p14:creationId xmlns:p14="http://schemas.microsoft.com/office/powerpoint/2010/main" val="42183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climate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50706"/>
                </a:solidFill>
              </a:rPr>
              <a:t>#3 </a:t>
            </a:r>
            <a:r>
              <a:rPr lang="en-US" b="1" dirty="0" err="1">
                <a:solidFill>
                  <a:srgbClr val="050706"/>
                </a:solidFill>
              </a:rPr>
              <a:t>dropstones</a:t>
            </a:r>
            <a:r>
              <a:rPr lang="en-US" b="1" dirty="0">
                <a:solidFill>
                  <a:srgbClr val="050706"/>
                </a:solidFill>
              </a:rPr>
              <a:t>:</a:t>
            </a:r>
            <a:endParaRPr lang="en-US" dirty="0">
              <a:solidFill>
                <a:srgbClr val="05070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stones in unconsolidated, </a:t>
            </a:r>
            <a:r>
              <a:rPr lang="en-US" u="sng" dirty="0">
                <a:solidFill>
                  <a:srgbClr val="050706"/>
                </a:solidFill>
              </a:rPr>
              <a:t>sorted</a:t>
            </a:r>
            <a:r>
              <a:rPr lang="en-US" dirty="0">
                <a:solidFill>
                  <a:srgbClr val="050706"/>
                </a:solidFill>
              </a:rPr>
              <a:t> sediment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stones fall onto glacier,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   glacier reaches water,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   an iceberg “raft” breaks off,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	stone dropped into fine-grained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50706"/>
                </a:solidFill>
              </a:rPr>
              <a:t>             sediment of the lake.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0.tqn.com/d/geology/1/0/L/f/1/medial-mo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ec20 dropstone 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6000"/>
          <a:stretch>
            <a:fillRect/>
          </a:stretch>
        </p:blipFill>
        <p:spPr>
          <a:xfrm>
            <a:off x="3717347" y="4175126"/>
            <a:ext cx="4064000" cy="2590800"/>
          </a:xfrm>
          <a:prstGeom prst="rect">
            <a:avLst/>
          </a:prstGeom>
          <a:noFill/>
        </p:spPr>
      </p:pic>
      <p:pic>
        <p:nvPicPr>
          <p:cNvPr id="6" name="Picture 8" descr="lec20 drop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1601"/>
          <a:stretch>
            <a:fillRect/>
          </a:stretch>
        </p:blipFill>
        <p:spPr bwMode="auto">
          <a:xfrm>
            <a:off x="2983344" y="191294"/>
            <a:ext cx="553200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0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077320" imgH="6019920"/>
        </mc:Choice>
        <mc:Fallback>
          <p:control r:id="rId1" imgW="8077320" imgH="601992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33400" y="365126"/>
                  <a:ext cx="8077200" cy="6019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927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707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Past Glaciations and a Snowball Earth?</vt:lpstr>
      <vt:lpstr>Contents</vt:lpstr>
      <vt:lpstr>Recent climate Indicators</vt:lpstr>
      <vt:lpstr>PowerPoint Presentation</vt:lpstr>
      <vt:lpstr>PowerPoint Presentation</vt:lpstr>
      <vt:lpstr>PowerPoint Presentation</vt:lpstr>
      <vt:lpstr>Recent climate Indicators</vt:lpstr>
      <vt:lpstr>PowerPoint Presentation</vt:lpstr>
      <vt:lpstr>PowerPoint Presentation</vt:lpstr>
      <vt:lpstr>PowerPoint Presentation</vt:lpstr>
      <vt:lpstr>Paleoclimate Indicators</vt:lpstr>
      <vt:lpstr>PowerPoint Presentation</vt:lpstr>
      <vt:lpstr>Paleoclimate Indicators</vt:lpstr>
      <vt:lpstr>PowerPoint Presentation</vt:lpstr>
      <vt:lpstr>PowerPoint Presentation</vt:lpstr>
      <vt:lpstr>PowerPoint Presentation</vt:lpstr>
      <vt:lpstr>Paleoclimate indicators</vt:lpstr>
      <vt:lpstr>The Long-Term Glacial Record</vt:lpstr>
      <vt:lpstr>PowerPoint Presentation</vt:lpstr>
      <vt:lpstr>PowerPoint Presentation</vt:lpstr>
      <vt:lpstr>The Long-Term Glacial Record</vt:lpstr>
      <vt:lpstr>PowerPoint Presentation</vt:lpstr>
      <vt:lpstr>Snowball Earth? (glaciation #2)</vt:lpstr>
      <vt:lpstr>PowerPoint Presentation</vt:lpstr>
      <vt:lpstr>Snowball Earth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Xin</dc:creator>
  <cp:lastModifiedBy>UBWS15</cp:lastModifiedBy>
  <cp:revision>109</cp:revision>
  <dcterms:created xsi:type="dcterms:W3CDTF">2021-04-03T07:22:42Z</dcterms:created>
  <dcterms:modified xsi:type="dcterms:W3CDTF">2023-04-13T02:29:23Z</dcterms:modified>
</cp:coreProperties>
</file>