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activeX/activeX1.xml" ContentType="application/vnd.ms-office.activeX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6" r:id="rId17"/>
    <p:sldId id="283" r:id="rId18"/>
    <p:sldId id="287" r:id="rId19"/>
    <p:sldId id="258" r:id="rId20"/>
    <p:sldId id="288" r:id="rId21"/>
    <p:sldId id="289" r:id="rId22"/>
    <p:sldId id="290" r:id="rId23"/>
    <p:sldId id="29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69" r:id="rId39"/>
    <p:sldId id="270" r:id="rId40"/>
    <p:sldId id="299" r:id="rId41"/>
    <p:sldId id="300" r:id="rId42"/>
    <p:sldId id="301" r:id="rId43"/>
    <p:sldId id="304" r:id="rId44"/>
    <p:sldId id="305" r:id="rId45"/>
    <p:sldId id="306" r:id="rId46"/>
    <p:sldId id="302" r:id="rId47"/>
    <p:sldId id="303" r:id="rId48"/>
    <p:sldId id="312" r:id="rId49"/>
    <p:sldId id="313" r:id="rId50"/>
    <p:sldId id="314" r:id="rId51"/>
    <p:sldId id="315" r:id="rId52"/>
    <p:sldId id="307" r:id="rId53"/>
    <p:sldId id="308" r:id="rId54"/>
    <p:sldId id="31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Tao" userId="3bbae137d5272e6c" providerId="LiveId" clId="{BA4747CC-7F26-4C0C-A7D6-2FCA662407A9}"/>
    <pc:docChg chg="custSel modSld">
      <pc:chgData name="Xin Tao" userId="3bbae137d5272e6c" providerId="LiveId" clId="{BA4747CC-7F26-4C0C-A7D6-2FCA662407A9}" dt="2023-04-20T02:55:31.513" v="8" actId="6549"/>
      <pc:docMkLst>
        <pc:docMk/>
      </pc:docMkLst>
      <pc:sldChg chg="modSp mod">
        <pc:chgData name="Xin Tao" userId="3bbae137d5272e6c" providerId="LiveId" clId="{BA4747CC-7F26-4C0C-A7D6-2FCA662407A9}" dt="2023-04-20T02:49:09.839" v="1" actId="20577"/>
        <pc:sldMkLst>
          <pc:docMk/>
          <pc:sldMk cId="3448781651" sldId="256"/>
        </pc:sldMkLst>
        <pc:spChg chg="mod">
          <ac:chgData name="Xin Tao" userId="3bbae137d5272e6c" providerId="LiveId" clId="{BA4747CC-7F26-4C0C-A7D6-2FCA662407A9}" dt="2023-04-20T02:49:09.839" v="1" actId="20577"/>
          <ac:spMkLst>
            <pc:docMk/>
            <pc:sldMk cId="3448781651" sldId="256"/>
            <ac:spMk id="3" creationId="{00000000-0000-0000-0000-000000000000}"/>
          </ac:spMkLst>
        </pc:spChg>
      </pc:sldChg>
      <pc:sldChg chg="modSp mod">
        <pc:chgData name="Xin Tao" userId="3bbae137d5272e6c" providerId="LiveId" clId="{BA4747CC-7F26-4C0C-A7D6-2FCA662407A9}" dt="2023-04-20T02:49:52.929" v="3" actId="6549"/>
        <pc:sldMkLst>
          <pc:docMk/>
          <pc:sldMk cId="4283303111" sldId="281"/>
        </pc:sldMkLst>
        <pc:spChg chg="mod">
          <ac:chgData name="Xin Tao" userId="3bbae137d5272e6c" providerId="LiveId" clId="{BA4747CC-7F26-4C0C-A7D6-2FCA662407A9}" dt="2023-04-20T02:49:52.929" v="3" actId="6549"/>
          <ac:spMkLst>
            <pc:docMk/>
            <pc:sldMk cId="4283303111" sldId="281"/>
            <ac:spMk id="3" creationId="{00000000-0000-0000-0000-000000000000}"/>
          </ac:spMkLst>
        </pc:spChg>
      </pc:sldChg>
      <pc:sldChg chg="modSp mod">
        <pc:chgData name="Xin Tao" userId="3bbae137d5272e6c" providerId="LiveId" clId="{BA4747CC-7F26-4C0C-A7D6-2FCA662407A9}" dt="2023-04-20T02:50:01.354" v="4" actId="33524"/>
        <pc:sldMkLst>
          <pc:docMk/>
          <pc:sldMk cId="1015021497" sldId="284"/>
        </pc:sldMkLst>
        <pc:spChg chg="mod">
          <ac:chgData name="Xin Tao" userId="3bbae137d5272e6c" providerId="LiveId" clId="{BA4747CC-7F26-4C0C-A7D6-2FCA662407A9}" dt="2023-04-20T02:50:01.354" v="4" actId="33524"/>
          <ac:spMkLst>
            <pc:docMk/>
            <pc:sldMk cId="1015021497" sldId="284"/>
            <ac:spMk id="3" creationId="{00000000-0000-0000-0000-000000000000}"/>
          </ac:spMkLst>
        </pc:spChg>
      </pc:sldChg>
      <pc:sldChg chg="modSp mod">
        <pc:chgData name="Xin Tao" userId="3bbae137d5272e6c" providerId="LiveId" clId="{BA4747CC-7F26-4C0C-A7D6-2FCA662407A9}" dt="2023-04-20T02:55:15.711" v="5" actId="6549"/>
        <pc:sldMkLst>
          <pc:docMk/>
          <pc:sldMk cId="3307923262" sldId="297"/>
        </pc:sldMkLst>
        <pc:spChg chg="mod">
          <ac:chgData name="Xin Tao" userId="3bbae137d5272e6c" providerId="LiveId" clId="{BA4747CC-7F26-4C0C-A7D6-2FCA662407A9}" dt="2023-04-20T02:55:15.711" v="5" actId="6549"/>
          <ac:spMkLst>
            <pc:docMk/>
            <pc:sldMk cId="3307923262" sldId="297"/>
            <ac:spMk id="3" creationId="{00000000-0000-0000-0000-000000000000}"/>
          </ac:spMkLst>
        </pc:spChg>
      </pc:sldChg>
      <pc:sldChg chg="modSp mod">
        <pc:chgData name="Xin Tao" userId="3bbae137d5272e6c" providerId="LiveId" clId="{BA4747CC-7F26-4C0C-A7D6-2FCA662407A9}" dt="2023-04-20T02:55:31.513" v="8" actId="6549"/>
        <pc:sldMkLst>
          <pc:docMk/>
          <pc:sldMk cId="287041334" sldId="298"/>
        </pc:sldMkLst>
        <pc:spChg chg="mod">
          <ac:chgData name="Xin Tao" userId="3bbae137d5272e6c" providerId="LiveId" clId="{BA4747CC-7F26-4C0C-A7D6-2FCA662407A9}" dt="2023-04-20T02:55:31.513" v="8" actId="6549"/>
          <ac:spMkLst>
            <pc:docMk/>
            <pc:sldMk cId="287041334" sldId="298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2358803986711"/>
          <c:y val="6.5743944636678195E-2"/>
          <c:w val="0.84883720930232553"/>
          <c:h val="0.692041522491349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Sheet1!$M$3</c:f>
              <c:strCache>
                <c:ptCount val="1"/>
                <c:pt idx="0">
                  <c:v>Tree-rings</c:v>
                </c:pt>
              </c:strCache>
            </c:strRef>
          </c:tx>
          <c:spPr>
            <a:ln w="19054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5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0"/>
            <c:trendlineLbl>
              <c:layout>
                <c:manualLayout>
                  <c:x val="5.0400883948921102E-2"/>
                  <c:y val="-0.22083374501793585"/>
                </c:manualLayout>
              </c:layout>
              <c:numFmt formatCode="General" sourceLinked="0"/>
              <c:spPr>
                <a:noFill/>
                <a:ln w="25405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Sheet1!$M$4:$M$53</c:f>
              <c:numCache>
                <c:formatCode>0.000</c:formatCode>
                <c:ptCount val="50"/>
                <c:pt idx="0">
                  <c:v>0.95974999999999988</c:v>
                </c:pt>
                <c:pt idx="1">
                  <c:v>1.1495000000000002</c:v>
                </c:pt>
                <c:pt idx="2">
                  <c:v>1.06575</c:v>
                </c:pt>
                <c:pt idx="3">
                  <c:v>0.92725000000000002</c:v>
                </c:pt>
                <c:pt idx="4">
                  <c:v>0.95025000000000004</c:v>
                </c:pt>
                <c:pt idx="5">
                  <c:v>0.97462499999999996</c:v>
                </c:pt>
                <c:pt idx="6">
                  <c:v>1.143375</c:v>
                </c:pt>
                <c:pt idx="7">
                  <c:v>0.98425000000000007</c:v>
                </c:pt>
                <c:pt idx="8">
                  <c:v>1.1389999999999998</c:v>
                </c:pt>
                <c:pt idx="9">
                  <c:v>1.1628750000000001</c:v>
                </c:pt>
                <c:pt idx="10">
                  <c:v>1.0215000000000001</c:v>
                </c:pt>
                <c:pt idx="11">
                  <c:v>0.96687500000000004</c:v>
                </c:pt>
                <c:pt idx="12">
                  <c:v>1.032125</c:v>
                </c:pt>
                <c:pt idx="13">
                  <c:v>1.0077499999999999</c:v>
                </c:pt>
                <c:pt idx="14">
                  <c:v>0.93862500000000004</c:v>
                </c:pt>
                <c:pt idx="15">
                  <c:v>1.0232500000000002</c:v>
                </c:pt>
                <c:pt idx="16">
                  <c:v>1.22</c:v>
                </c:pt>
                <c:pt idx="17">
                  <c:v>1.1335000000000002</c:v>
                </c:pt>
                <c:pt idx="18">
                  <c:v>1.1872499999999999</c:v>
                </c:pt>
                <c:pt idx="19">
                  <c:v>1.008</c:v>
                </c:pt>
                <c:pt idx="20">
                  <c:v>1.2424999999999999</c:v>
                </c:pt>
                <c:pt idx="21">
                  <c:v>1.1607500000000002</c:v>
                </c:pt>
                <c:pt idx="22">
                  <c:v>1.0703750000000001</c:v>
                </c:pt>
                <c:pt idx="23">
                  <c:v>0.97337499999999999</c:v>
                </c:pt>
                <c:pt idx="24">
                  <c:v>1.0509999999999999</c:v>
                </c:pt>
                <c:pt idx="25">
                  <c:v>1.3618749999999999</c:v>
                </c:pt>
                <c:pt idx="26">
                  <c:v>1.1727500000000002</c:v>
                </c:pt>
                <c:pt idx="27">
                  <c:v>1.0389999999999999</c:v>
                </c:pt>
                <c:pt idx="28">
                  <c:v>1.088875</c:v>
                </c:pt>
                <c:pt idx="29">
                  <c:v>1.0215000000000001</c:v>
                </c:pt>
                <c:pt idx="30">
                  <c:v>1.1139999999999999</c:v>
                </c:pt>
                <c:pt idx="31">
                  <c:v>0.98399999999999999</c:v>
                </c:pt>
                <c:pt idx="32">
                  <c:v>0.92199999999999993</c:v>
                </c:pt>
                <c:pt idx="33">
                  <c:v>0.97975000000000001</c:v>
                </c:pt>
                <c:pt idx="34">
                  <c:v>0.75274999999999992</c:v>
                </c:pt>
                <c:pt idx="35">
                  <c:v>0.97324999999999995</c:v>
                </c:pt>
                <c:pt idx="36">
                  <c:v>1.0455000000000001</c:v>
                </c:pt>
                <c:pt idx="37">
                  <c:v>0.96825000000000006</c:v>
                </c:pt>
                <c:pt idx="38">
                  <c:v>1.2527499999999998</c:v>
                </c:pt>
                <c:pt idx="39">
                  <c:v>1.5237499999999999</c:v>
                </c:pt>
                <c:pt idx="40">
                  <c:v>0.97750000000000004</c:v>
                </c:pt>
                <c:pt idx="41">
                  <c:v>1.0880000000000001</c:v>
                </c:pt>
                <c:pt idx="42">
                  <c:v>1.06725</c:v>
                </c:pt>
                <c:pt idx="43">
                  <c:v>0.93424999999999991</c:v>
                </c:pt>
                <c:pt idx="44">
                  <c:v>1.068125</c:v>
                </c:pt>
                <c:pt idx="45">
                  <c:v>0.90024999999999999</c:v>
                </c:pt>
                <c:pt idx="46">
                  <c:v>1.0702499999999999</c:v>
                </c:pt>
                <c:pt idx="47">
                  <c:v>1.204</c:v>
                </c:pt>
                <c:pt idx="48">
                  <c:v>1.1839999999999999</c:v>
                </c:pt>
                <c:pt idx="49">
                  <c:v>1.42075</c:v>
                </c:pt>
              </c:numCache>
            </c:numRef>
          </c:xVal>
          <c:yVal>
            <c:numRef>
              <c:f>Sheet1!$L$4:$L$53</c:f>
              <c:numCache>
                <c:formatCode>0.000</c:formatCode>
                <c:ptCount val="50"/>
                <c:pt idx="0">
                  <c:v>57.75</c:v>
                </c:pt>
                <c:pt idx="1">
                  <c:v>58.583333333333336</c:v>
                </c:pt>
                <c:pt idx="2">
                  <c:v>55.416666666666664</c:v>
                </c:pt>
                <c:pt idx="3">
                  <c:v>54.833333333333336</c:v>
                </c:pt>
                <c:pt idx="4">
                  <c:v>56.916666666666664</c:v>
                </c:pt>
                <c:pt idx="5">
                  <c:v>56.916666666666664</c:v>
                </c:pt>
                <c:pt idx="6">
                  <c:v>56.416666666666664</c:v>
                </c:pt>
                <c:pt idx="7">
                  <c:v>55.25</c:v>
                </c:pt>
                <c:pt idx="8">
                  <c:v>59</c:v>
                </c:pt>
                <c:pt idx="9">
                  <c:v>58.416666666666664</c:v>
                </c:pt>
                <c:pt idx="10">
                  <c:v>54.666666666666664</c:v>
                </c:pt>
                <c:pt idx="11">
                  <c:v>57.416666666666664</c:v>
                </c:pt>
                <c:pt idx="12">
                  <c:v>58.166666666666664</c:v>
                </c:pt>
                <c:pt idx="13">
                  <c:v>56.166666666666664</c:v>
                </c:pt>
                <c:pt idx="14">
                  <c:v>56.333333333333336</c:v>
                </c:pt>
                <c:pt idx="15">
                  <c:v>56.333333333333336</c:v>
                </c:pt>
                <c:pt idx="16">
                  <c:v>56.916666666666664</c:v>
                </c:pt>
                <c:pt idx="17">
                  <c:v>56</c:v>
                </c:pt>
                <c:pt idx="18">
                  <c:v>55.916666666666664</c:v>
                </c:pt>
                <c:pt idx="19">
                  <c:v>54.666666666666664</c:v>
                </c:pt>
                <c:pt idx="20">
                  <c:v>55.583333333333336</c:v>
                </c:pt>
                <c:pt idx="21">
                  <c:v>54</c:v>
                </c:pt>
                <c:pt idx="22">
                  <c:v>55.75</c:v>
                </c:pt>
                <c:pt idx="23">
                  <c:v>54.5</c:v>
                </c:pt>
                <c:pt idx="24">
                  <c:v>56.833333333333336</c:v>
                </c:pt>
                <c:pt idx="25">
                  <c:v>55.166666666666664</c:v>
                </c:pt>
                <c:pt idx="26">
                  <c:v>57.166666666666664</c:v>
                </c:pt>
                <c:pt idx="27">
                  <c:v>54.166666666666664</c:v>
                </c:pt>
                <c:pt idx="28">
                  <c:v>55.916666666666664</c:v>
                </c:pt>
                <c:pt idx="29">
                  <c:v>55.5</c:v>
                </c:pt>
                <c:pt idx="30">
                  <c:v>55.083333333333336</c:v>
                </c:pt>
                <c:pt idx="31">
                  <c:v>55.666666666666664</c:v>
                </c:pt>
                <c:pt idx="32">
                  <c:v>55.833333333333336</c:v>
                </c:pt>
                <c:pt idx="33">
                  <c:v>54.833333333333336</c:v>
                </c:pt>
                <c:pt idx="34">
                  <c:v>55.25</c:v>
                </c:pt>
                <c:pt idx="35">
                  <c:v>56.666666666666664</c:v>
                </c:pt>
                <c:pt idx="36">
                  <c:v>54.833333333333336</c:v>
                </c:pt>
                <c:pt idx="37">
                  <c:v>55.5</c:v>
                </c:pt>
                <c:pt idx="38">
                  <c:v>55.583333333333336</c:v>
                </c:pt>
                <c:pt idx="39">
                  <c:v>55.916666666666664</c:v>
                </c:pt>
                <c:pt idx="40">
                  <c:v>57.916666666666664</c:v>
                </c:pt>
                <c:pt idx="41">
                  <c:v>55</c:v>
                </c:pt>
                <c:pt idx="42">
                  <c:v>57</c:v>
                </c:pt>
                <c:pt idx="43">
                  <c:v>56.083333333333336</c:v>
                </c:pt>
                <c:pt idx="44">
                  <c:v>58.25</c:v>
                </c:pt>
                <c:pt idx="45">
                  <c:v>56.833333333333336</c:v>
                </c:pt>
                <c:pt idx="46">
                  <c:v>59</c:v>
                </c:pt>
                <c:pt idx="47">
                  <c:v>57.833333333333336</c:v>
                </c:pt>
                <c:pt idx="48">
                  <c:v>56.833333333333336</c:v>
                </c:pt>
                <c:pt idx="49">
                  <c:v>56.166666666666664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28-4F6D-9761-66434E7E3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308344"/>
        <c:axId val="458297760"/>
      </c:scatterChart>
      <c:valAx>
        <c:axId val="458308344"/>
        <c:scaling>
          <c:orientation val="minMax"/>
          <c:max val="1.6"/>
          <c:min val="0.70000000000000007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 sz="800"/>
                  <a:t>Annual tree-ring</a:t>
                </a:r>
                <a:r>
                  <a:rPr lang="en-CA" sz="800" baseline="0"/>
                  <a:t> width (mm)</a:t>
                </a:r>
                <a:endParaRPr lang="en-CA" sz="800"/>
              </a:p>
            </c:rich>
          </c:tx>
          <c:layout>
            <c:manualLayout>
              <c:xMode val="edge"/>
              <c:yMode val="edge"/>
              <c:x val="0.32351554888323786"/>
              <c:y val="0.8826223705335372"/>
            </c:manualLayout>
          </c:layout>
          <c:overlay val="0"/>
          <c:spPr>
            <a:noFill/>
            <a:ln w="25405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8297760"/>
        <c:crosses val="autoZero"/>
        <c:crossBetween val="midCat"/>
        <c:majorUnit val="0.2"/>
      </c:valAx>
      <c:valAx>
        <c:axId val="458297760"/>
        <c:scaling>
          <c:orientation val="minMax"/>
          <c:max val="60"/>
          <c:min val="53"/>
        </c:scaling>
        <c:delete val="0"/>
        <c:axPos val="l"/>
        <c:majorGridlines>
          <c:spPr>
            <a:ln w="3176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 sz="800" baseline="0"/>
                  <a:t>Annual Temperature (F</a:t>
                </a:r>
                <a:r>
                  <a:rPr lang="en-CA" sz="800"/>
                  <a:t>)</a:t>
                </a:r>
              </a:p>
            </c:rich>
          </c:tx>
          <c:layout>
            <c:manualLayout>
              <c:xMode val="edge"/>
              <c:yMode val="edge"/>
              <c:x val="3.5647884089747483E-4"/>
              <c:y val="0.10396056964695696"/>
            </c:manualLayout>
          </c:layout>
          <c:overlay val="0"/>
          <c:spPr>
            <a:noFill/>
            <a:ln w="25405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8308344"/>
        <c:crosses val="autoZero"/>
        <c:crossBetween val="midCat"/>
        <c:majorUnit val="2"/>
      </c:valAx>
      <c:spPr>
        <a:solidFill>
          <a:srgbClr val="FFFFFF"/>
        </a:solidFill>
        <a:ln w="12702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8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6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6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0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CC81-FF87-414D-B67E-8314536BFC5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3A5E0-3D73-4286-B07B-297F7593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dc.noaa.gov/OC5/3M_HEAT_CONTEN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Recent warming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344878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lec25 tre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461963"/>
            <a:ext cx="3810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68445" y="3289955"/>
            <a:ext cx="91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treeline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Temperature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Glacial ice has annual layers.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resolution: oxygen isotopes (decadal or more)</a:t>
            </a:r>
          </a:p>
          <a:p>
            <a:r>
              <a:rPr lang="en-US" dirty="0">
                <a:solidFill>
                  <a:srgbClr val="020202"/>
                </a:solidFill>
              </a:rPr>
              <a:t>Corals have annual layers.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x-rays for annual layers and oxygen isotopes in calcium carbonate (CaCO</a:t>
            </a:r>
            <a:r>
              <a:rPr lang="en-US" baseline="-25000" dirty="0">
                <a:solidFill>
                  <a:srgbClr val="020202"/>
                </a:solidFill>
              </a:rPr>
              <a:t>3</a:t>
            </a:r>
            <a:r>
              <a:rPr lang="en-US" dirty="0">
                <a:solidFill>
                  <a:srgbClr val="020202"/>
                </a:solidFill>
              </a:rPr>
              <a:t>) skeleton.</a:t>
            </a:r>
            <a:endParaRPr lang="en-US" baseline="-25000" dirty="0">
              <a:solidFill>
                <a:srgbClr val="02020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5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lec7 coral co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3941"/>
            <a:ext cx="2230315" cy="3184059"/>
          </a:xfrm>
          <a:prstGeom prst="rect">
            <a:avLst/>
          </a:prstGeom>
          <a:noFill/>
        </p:spPr>
      </p:pic>
      <p:pic>
        <p:nvPicPr>
          <p:cNvPr id="5" name="Picture 12" descr="lec7 coral 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"/>
          <a:stretch>
            <a:fillRect/>
          </a:stretch>
        </p:blipFill>
        <p:spPr bwMode="auto">
          <a:xfrm>
            <a:off x="2858965" y="293577"/>
            <a:ext cx="5138420" cy="64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5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Temperature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20202"/>
                </a:solidFill>
              </a:rPr>
              <a:t>annual, indirect records worldwide</a:t>
            </a:r>
          </a:p>
          <a:p>
            <a:r>
              <a:rPr lang="en-US" dirty="0">
                <a:solidFill>
                  <a:srgbClr val="020202"/>
                </a:solidFill>
              </a:rPr>
              <a:t>locations: mostly in N. hemisphere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goal: as many areas of the world as possible</a:t>
            </a:r>
          </a:p>
          <a:p>
            <a:r>
              <a:rPr lang="en-US" dirty="0">
                <a:solidFill>
                  <a:srgbClr val="020202"/>
                </a:solidFill>
              </a:rPr>
              <a:t>Records related to temperature: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120 record going back to 1800 CE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12 going back to 1000 CE (less geographic detail, all continents except Antarctica)</a:t>
            </a:r>
          </a:p>
          <a:p>
            <a:r>
              <a:rPr lang="en-US" dirty="0">
                <a:solidFill>
                  <a:srgbClr val="020202"/>
                </a:solidFill>
              </a:rPr>
              <a:t>A more recent study obtained more records for further back.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0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8 Mann 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r="2589"/>
          <a:stretch>
            <a:fillRect/>
          </a:stretch>
        </p:blipFill>
        <p:spPr>
          <a:xfrm>
            <a:off x="2038335" y="323851"/>
            <a:ext cx="5067329" cy="273367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69" y="3392611"/>
            <a:ext cx="5013895" cy="278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5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of Indirect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20202"/>
                </a:solidFill>
              </a:rPr>
              <a:t>“</a:t>
            </a:r>
            <a:r>
              <a:rPr lang="en-US" b="1" dirty="0">
                <a:solidFill>
                  <a:srgbClr val="020202"/>
                </a:solidFill>
              </a:rPr>
              <a:t>Calibration</a:t>
            </a:r>
            <a:r>
              <a:rPr lang="en-US" dirty="0">
                <a:solidFill>
                  <a:srgbClr val="020202"/>
                </a:solidFill>
              </a:rPr>
              <a:t>”: statistical relationship between instrumental records and the indirect records.</a:t>
            </a:r>
          </a:p>
          <a:p>
            <a:r>
              <a:rPr lang="en-US" dirty="0">
                <a:solidFill>
                  <a:srgbClr val="020202"/>
                </a:solidFill>
              </a:rPr>
              <a:t>e.g., annual tree-ring widths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Buffalo trees vs. trees near “tree-line”</a:t>
            </a:r>
          </a:p>
          <a:p>
            <a:endParaRPr lang="en-US" dirty="0">
              <a:solidFill>
                <a:srgbClr val="020202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94348"/>
              </p:ext>
            </p:extLst>
          </p:nvPr>
        </p:nvGraphicFramePr>
        <p:xfrm>
          <a:off x="0" y="3538341"/>
          <a:ext cx="4848860" cy="163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11" y="4133091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relationship between X and Y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X (tree rings) vs. Y (temperature)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(opposite of the causal relationship)</a:t>
            </a:r>
          </a:p>
          <a:p>
            <a:r>
              <a:rPr lang="en-US" dirty="0">
                <a:solidFill>
                  <a:srgbClr val="020202"/>
                </a:solidFill>
              </a:rPr>
              <a:t>Calibration done for overlapping period</a:t>
            </a:r>
            <a:br>
              <a:rPr lang="en-US" dirty="0">
                <a:solidFill>
                  <a:srgbClr val="020202"/>
                </a:solidFill>
              </a:rPr>
            </a:br>
            <a:r>
              <a:rPr lang="en-US" dirty="0">
                <a:solidFill>
                  <a:srgbClr val="020202"/>
                </a:solidFill>
              </a:rPr>
              <a:t>      [useful relationship by R</a:t>
            </a:r>
            <a:r>
              <a:rPr lang="en-US" baseline="30000" dirty="0">
                <a:solidFill>
                  <a:srgbClr val="020202"/>
                </a:solidFill>
              </a:rPr>
              <a:t>2</a:t>
            </a:r>
            <a:r>
              <a:rPr lang="en-US" dirty="0">
                <a:solidFill>
                  <a:srgbClr val="020202"/>
                </a:solidFill>
              </a:rPr>
              <a:t>]</a:t>
            </a:r>
          </a:p>
          <a:p>
            <a:r>
              <a:rPr lang="en-US" dirty="0">
                <a:solidFill>
                  <a:srgbClr val="020202"/>
                </a:solidFill>
              </a:rPr>
              <a:t>“</a:t>
            </a:r>
            <a:r>
              <a:rPr lang="en-US" b="1" dirty="0">
                <a:solidFill>
                  <a:srgbClr val="020202"/>
                </a:solidFill>
              </a:rPr>
              <a:t>inference</a:t>
            </a:r>
            <a:r>
              <a:rPr lang="en-US" dirty="0">
                <a:solidFill>
                  <a:srgbClr val="020202"/>
                </a:solidFill>
              </a:rPr>
              <a:t>”: apply equation to older, indirect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0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20202"/>
                </a:solidFill>
              </a:rPr>
              <a:t>Calibrate the indirect record to see its usefulness</a:t>
            </a:r>
          </a:p>
          <a:p>
            <a:r>
              <a:rPr lang="en-US" dirty="0">
                <a:solidFill>
                  <a:srgbClr val="020202"/>
                </a:solidFill>
              </a:rPr>
              <a:t>Instrumental records grouped into grids (prevent spatial bias)</a:t>
            </a:r>
          </a:p>
          <a:p>
            <a:r>
              <a:rPr lang="en-US" dirty="0">
                <a:solidFill>
                  <a:srgbClr val="020202"/>
                </a:solidFill>
              </a:rPr>
              <a:t>Instrumental records back to 1902 or 1850 CE</a:t>
            </a:r>
          </a:p>
          <a:p>
            <a:r>
              <a:rPr lang="en-US" dirty="0">
                <a:solidFill>
                  <a:srgbClr val="020202"/>
                </a:solidFill>
              </a:rPr>
              <a:t>instrumental vs. inferred records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Given a value for indirect record, use equation to infer past temperature.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Small annual variations match.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well-calibrated, which supports using indirect data to infer past temperature.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3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lec8 Mann Fi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8325" y="228601"/>
            <a:ext cx="5467350" cy="2924175"/>
          </a:xfrm>
          <a:prstGeom prst="rect">
            <a:avLst/>
          </a:prstGeom>
          <a:noFill/>
        </p:spPr>
      </p:pic>
      <p:pic>
        <p:nvPicPr>
          <p:cNvPr id="5" name="Picture 10" descr="lec8 Mann 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4072" r="5176" b="6255"/>
          <a:stretch>
            <a:fillRect/>
          </a:stretch>
        </p:blipFill>
        <p:spPr>
          <a:xfrm>
            <a:off x="2400300" y="3287712"/>
            <a:ext cx="4343400" cy="3148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0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it Really Been Warming?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20202"/>
                </a:solidFill>
              </a:rPr>
              <a:t>1,000-year climate record</a:t>
            </a:r>
          </a:p>
          <a:p>
            <a:r>
              <a:rPr lang="en-US" dirty="0">
                <a:solidFill>
                  <a:srgbClr val="020202"/>
                </a:solidFill>
              </a:rPr>
              <a:t>non-scientists critique: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“hockey-stick” curve;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of course not natural…!</a:t>
            </a:r>
          </a:p>
          <a:p>
            <a:r>
              <a:rPr lang="en-US" dirty="0">
                <a:solidFill>
                  <a:srgbClr val="020202"/>
                </a:solidFill>
              </a:rPr>
              <a:t>Indirect records exhibit cooling</a:t>
            </a:r>
          </a:p>
          <a:p>
            <a:r>
              <a:rPr lang="en-US" dirty="0">
                <a:solidFill>
                  <a:srgbClr val="020202"/>
                </a:solidFill>
              </a:rPr>
              <a:t>Thermometer records warming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Are they biased?</a:t>
            </a:r>
          </a:p>
          <a:p>
            <a:r>
              <a:rPr lang="en-US" dirty="0">
                <a:solidFill>
                  <a:srgbClr val="020202"/>
                </a:solidFill>
              </a:rPr>
              <a:t>annual temperatures since 1880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fairly steady warming</a:t>
            </a:r>
          </a:p>
          <a:p>
            <a:r>
              <a:rPr lang="en-US" dirty="0">
                <a:solidFill>
                  <a:srgbClr val="020202"/>
                </a:solidFill>
              </a:rPr>
              <a:t>rate: </a:t>
            </a:r>
            <a:r>
              <a:rPr lang="en-US" dirty="0"/>
              <a:t>0.067°C (0.12°F)</a:t>
            </a:r>
            <a:r>
              <a:rPr lang="en-US" dirty="0">
                <a:solidFill>
                  <a:srgbClr val="020202"/>
                </a:solidFill>
              </a:rPr>
              <a:t> / decade since 1880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             </a:t>
            </a:r>
            <a:r>
              <a:rPr lang="en-US" dirty="0"/>
              <a:t>0.16°C (0.28°F)</a:t>
            </a:r>
            <a:r>
              <a:rPr lang="en-US" dirty="0">
                <a:solidFill>
                  <a:srgbClr val="020202"/>
                </a:solidFill>
              </a:rPr>
              <a:t> / decade since 1975</a:t>
            </a:r>
          </a:p>
          <a:p>
            <a:r>
              <a:rPr lang="en-US" dirty="0">
                <a:solidFill>
                  <a:srgbClr val="020202"/>
                </a:solidFill>
              </a:rPr>
              <a:t>2016 ranked #1 hottest</a:t>
            </a:r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b="1500"/>
          <a:stretch>
            <a:fillRect/>
          </a:stretch>
        </p:blipFill>
        <p:spPr bwMode="auto">
          <a:xfrm>
            <a:off x="5215525" y="2138218"/>
            <a:ext cx="3863181" cy="23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8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/>
            <a:r>
              <a:rPr lang="en-US" dirty="0">
                <a:solidFill>
                  <a:srgbClr val="020202"/>
                </a:solidFill>
              </a:rPr>
              <a:t>Review of past temperature record</a:t>
            </a:r>
          </a:p>
          <a:p>
            <a:pPr marL="381000" indent="-381000"/>
            <a:r>
              <a:rPr lang="en-US" dirty="0">
                <a:solidFill>
                  <a:srgbClr val="020202"/>
                </a:solidFill>
              </a:rPr>
              <a:t>Types of temperature records</a:t>
            </a:r>
          </a:p>
          <a:p>
            <a:pPr marL="381000" indent="-381000"/>
            <a:r>
              <a:rPr lang="en-US" dirty="0">
                <a:solidFill>
                  <a:srgbClr val="020202"/>
                </a:solidFill>
              </a:rPr>
              <a:t>Calibration of indirect records</a:t>
            </a:r>
          </a:p>
          <a:p>
            <a:pPr marL="381000" indent="-381000"/>
            <a:r>
              <a:rPr lang="en-US" dirty="0">
                <a:solidFill>
                  <a:srgbClr val="020202"/>
                </a:solidFill>
              </a:rPr>
              <a:t>Has it really been warming?</a:t>
            </a:r>
          </a:p>
          <a:p>
            <a:pPr marL="381000" indent="-381000"/>
            <a:r>
              <a:rPr lang="en-US" dirty="0">
                <a:solidFill>
                  <a:srgbClr val="020202"/>
                </a:solidFill>
              </a:rPr>
              <a:t>Causes of warming</a:t>
            </a:r>
          </a:p>
          <a:p>
            <a:pPr marL="381000" indent="-381000"/>
            <a:r>
              <a:rPr lang="en-US" dirty="0">
                <a:solidFill>
                  <a:srgbClr val="020202"/>
                </a:solidFill>
              </a:rPr>
              <a:t>Temporal variations in warming</a:t>
            </a:r>
          </a:p>
          <a:p>
            <a:pPr marL="381000" indent="-381000"/>
            <a:r>
              <a:rPr lang="en-US" dirty="0">
                <a:solidFill>
                  <a:srgbClr val="020202"/>
                </a:solidFill>
              </a:rPr>
              <a:t>Completing the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74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43" y="194788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How to create a global record?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thousands of point-locations.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A Stevenson screen shields the thermometer, standardizes measurements.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daily average = (high + low) / 2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annual average = all dailies / 365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 descr="lands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1" y="2527841"/>
            <a:ext cx="8444444" cy="43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Screen_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/>
          <a:stretch>
            <a:fillRect/>
          </a:stretch>
        </p:blipFill>
        <p:spPr bwMode="auto">
          <a:xfrm>
            <a:off x="0" y="645684"/>
            <a:ext cx="6896100" cy="5480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ec27_stevenson_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0"/>
            <a:ext cx="2247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20202"/>
                </a:solidFill>
              </a:rPr>
              <a:t>global average: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20202"/>
                </a:solidFill>
              </a:rPr>
              <a:t>not simple average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20202"/>
                </a:solidFill>
              </a:rPr>
              <a:t>average of average T in grid-cells [grid: 5° latitude x 5° longitude]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20202"/>
                </a:solidFill>
              </a:rPr>
              <a:t># of records in a cell varies.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20202"/>
                </a:solidFill>
              </a:rPr>
              <a:t>Grids eliminate spatial bias that would occur from over-representing areas with many thermometers.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2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Urban Heat Island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20202"/>
                </a:solidFill>
              </a:rPr>
              <a:t>urban areas warmer than surroundings	 </a:t>
            </a:r>
          </a:p>
          <a:p>
            <a:r>
              <a:rPr lang="en-US" dirty="0">
                <a:solidFill>
                  <a:srgbClr val="020202"/>
                </a:solidFill>
              </a:rPr>
              <a:t>causes: many machines, dark dry surfaces.</a:t>
            </a:r>
          </a:p>
          <a:p>
            <a:r>
              <a:rPr lang="en-US" dirty="0">
                <a:solidFill>
                  <a:srgbClr val="020202"/>
                </a:solidFill>
              </a:rPr>
              <a:t>urbanization since pre-1880,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Most thermometers in the urban area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UHI effect biasing global record?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27_heat_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9"/>
          <a:stretch>
            <a:fillRect/>
          </a:stretch>
        </p:blipFill>
        <p:spPr>
          <a:xfrm>
            <a:off x="1666875" y="1433412"/>
            <a:ext cx="5810250" cy="4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it Really Been Warming?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Ocean surface record.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Earth’s surface: 70% water</a:t>
            </a:r>
          </a:p>
          <a:p>
            <a:r>
              <a:rPr lang="en-US" dirty="0">
                <a:solidFill>
                  <a:srgbClr val="020202"/>
                </a:solidFill>
              </a:rPr>
              <a:t>records since 1800s: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surface water temperature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by commercial and military boats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mostly along trade routes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now: automated buoys</a:t>
            </a:r>
          </a:p>
          <a:p>
            <a:endParaRPr lang="en-US" dirty="0"/>
          </a:p>
        </p:txBody>
      </p:sp>
      <p:pic>
        <p:nvPicPr>
          <p:cNvPr id="5" name="Picture 9" descr="lec10  buo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564" y="1296194"/>
            <a:ext cx="250348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it Really Been Warming?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Ocean vs. land warming rate: ocean slower [1/2].</a:t>
            </a:r>
          </a:p>
          <a:p>
            <a:r>
              <a:rPr lang="en-US" dirty="0">
                <a:solidFill>
                  <a:srgbClr val="020202"/>
                </a:solidFill>
              </a:rPr>
              <a:t>Reasons: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light penetrates deeply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mixing of water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“specific heat”</a:t>
            </a:r>
          </a:p>
          <a:p>
            <a:r>
              <a:rPr lang="en-US" dirty="0">
                <a:solidFill>
                  <a:srgbClr val="020202"/>
                </a:solidFill>
              </a:rPr>
              <a:t>Thus: warming is global, not artifact of UHI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91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23950" y="878266"/>
            <a:ext cx="6896100" cy="5480970"/>
            <a:chOff x="228600" y="4572000"/>
            <a:chExt cx="2971800" cy="2094615"/>
          </a:xfrm>
        </p:grpSpPr>
        <p:pic>
          <p:nvPicPr>
            <p:cNvPr id="5" name="Picture 4" descr="http://www.geog.ucsb.edu/~joel/g110_w08/lecture_notes/heating/agburt03_13b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569"/>
            <a:stretch/>
          </p:blipFill>
          <p:spPr bwMode="auto">
            <a:xfrm>
              <a:off x="228600" y="4800600"/>
              <a:ext cx="963256" cy="146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www.geog.ucsb.edu/~joel/g110_w08/lecture_notes/heating/agburt03_13b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74" t="18892" b="24491"/>
            <a:stretch/>
          </p:blipFill>
          <p:spPr bwMode="auto">
            <a:xfrm>
              <a:off x="1333501" y="5838825"/>
              <a:ext cx="1714499" cy="827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www.geog.ucsb.edu/~joel/g110_w08/lecture_notes/heating/agburt03_13b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4" t="20847" r="40285" b="25733"/>
            <a:stretch/>
          </p:blipFill>
          <p:spPr bwMode="auto">
            <a:xfrm>
              <a:off x="1329196" y="4572000"/>
              <a:ext cx="1871204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77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ncdc.noaa.gov/sotc/service/global/glob/2013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33905" r="13899"/>
          <a:stretch/>
        </p:blipFill>
        <p:spPr bwMode="auto">
          <a:xfrm>
            <a:off x="1447792" y="1898652"/>
            <a:ext cx="6248415" cy="33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it Really Been Warming?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Satellite record since 1979</a:t>
            </a:r>
          </a:p>
          <a:p>
            <a:r>
              <a:rPr lang="en-US" dirty="0">
                <a:solidFill>
                  <a:srgbClr val="020202"/>
                </a:solidFill>
              </a:rPr>
              <a:t>troposphere: the lowest 16 km (10 miles), mixed by convection and where GHGs collect heat</a:t>
            </a:r>
          </a:p>
          <a:p>
            <a:r>
              <a:rPr lang="en-US" dirty="0">
                <a:solidFill>
                  <a:srgbClr val="020202"/>
                </a:solidFill>
              </a:rPr>
              <a:t>(exactly mid-troposphere: 3-10 km (2-6 miles)</a:t>
            </a:r>
            <a:r>
              <a:rPr lang="en-US" b="1" dirty="0">
                <a:solidFill>
                  <a:srgbClr val="020202"/>
                </a:solidFill>
              </a:rPr>
              <a:t>       </a:t>
            </a:r>
            <a:endParaRPr lang="en-US" dirty="0">
              <a:solidFill>
                <a:srgbClr val="020202"/>
              </a:solidFill>
            </a:endParaRPr>
          </a:p>
          <a:p>
            <a:r>
              <a:rPr lang="en-US" dirty="0">
                <a:solidFill>
                  <a:srgbClr val="020202"/>
                </a:solidFill>
              </a:rPr>
              <a:t>no spatial bias: throughout troposphere across the globe.</a:t>
            </a:r>
          </a:p>
          <a:p>
            <a:r>
              <a:rPr lang="en-US" dirty="0">
                <a:solidFill>
                  <a:srgbClr val="020202"/>
                </a:solidFill>
              </a:rPr>
              <a:t>Improvement over just surface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7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lec24_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899" y="1690689"/>
            <a:ext cx="7388352" cy="5102352"/>
          </a:xfrm>
          <a:prstGeom prst="rect">
            <a:avLst/>
          </a:prstGeom>
          <a:noFill/>
        </p:spPr>
      </p:pic>
      <p:pic>
        <p:nvPicPr>
          <p:cNvPr id="5" name="Picture 18" descr="lec24_dry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098"/>
            <a:ext cx="2047043" cy="2013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11 satell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215"/>
            <a:ext cx="3267174" cy="4083967"/>
          </a:xfrm>
          <a:prstGeom prst="rect">
            <a:avLst/>
          </a:prstGeom>
        </p:spPr>
      </p:pic>
      <p:pic>
        <p:nvPicPr>
          <p:cNvPr id="6" name="Picture 7" descr="lec27_stevenson_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0"/>
            <a:ext cx="2247900" cy="4343400"/>
          </a:xfrm>
          <a:prstGeom prst="rect">
            <a:avLst/>
          </a:prstGeom>
        </p:spPr>
      </p:pic>
      <p:pic>
        <p:nvPicPr>
          <p:cNvPr id="7" name="Picture 8" descr="lec5 atmos lay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8"/>
          <a:stretch>
            <a:fillRect/>
          </a:stretch>
        </p:blipFill>
        <p:spPr>
          <a:xfrm>
            <a:off x="3317748" y="3060078"/>
            <a:ext cx="3578352" cy="379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0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it Really Been Warming?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satellite records first showed no warming.</a:t>
            </a:r>
          </a:p>
          <a:p>
            <a:r>
              <a:rPr lang="en-US" dirty="0">
                <a:solidFill>
                  <a:srgbClr val="020202"/>
                </a:solidFill>
              </a:rPr>
              <a:t>thermometer record biased? </a:t>
            </a:r>
          </a:p>
          <a:p>
            <a:r>
              <a:rPr lang="en-US" dirty="0">
                <a:solidFill>
                  <a:srgbClr val="020202"/>
                </a:solidFill>
              </a:rPr>
              <a:t>However, two errors: 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satellites slowing down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included some stratosphere temperature</a:t>
            </a:r>
          </a:p>
          <a:p>
            <a:r>
              <a:rPr lang="en-US" dirty="0">
                <a:solidFill>
                  <a:srgbClr val="020202"/>
                </a:solidFill>
              </a:rPr>
              <a:t>corrected satellite data: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0.12°C (0.21°F) per decade;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close to 0.16°C (0.28°F) from thermometers.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35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27_satellite_19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839" y="0"/>
            <a:ext cx="5220554" cy="3602182"/>
          </a:xfrm>
          <a:prstGeom prst="rect">
            <a:avLst/>
          </a:prstGeom>
        </p:spPr>
      </p:pic>
      <p:pic>
        <p:nvPicPr>
          <p:cNvPr id="5" name="Picture 3" descr="C:\Users\Chris\Desktop\mid-troposphe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54" y="3224156"/>
            <a:ext cx="4608945" cy="35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hris\Desktop\stratosphere.pn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26522"/>
          <a:stretch/>
        </p:blipFill>
        <p:spPr bwMode="auto">
          <a:xfrm>
            <a:off x="803922" y="3770065"/>
            <a:ext cx="3808225" cy="25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152" y="522113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stratosphere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42613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9455"/>
            <a:ext cx="7886700" cy="5807508"/>
          </a:xfrm>
        </p:spPr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Conclusion: all evidences show warming.</a:t>
            </a:r>
          </a:p>
          <a:p>
            <a:r>
              <a:rPr lang="en-US" dirty="0">
                <a:solidFill>
                  <a:srgbClr val="020202"/>
                </a:solidFill>
              </a:rPr>
              <a:t>Urban heat islands or spatial bias are not the reasons for the warming trend.</a:t>
            </a:r>
            <a:endParaRPr lang="en-US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b="1500"/>
          <a:stretch>
            <a:fillRect/>
          </a:stretch>
        </p:blipFill>
        <p:spPr bwMode="auto">
          <a:xfrm>
            <a:off x="145722" y="1935018"/>
            <a:ext cx="3863181" cy="23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ncdc.noaa.gov/sotc/service/global/glob/20130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33905" r="13899"/>
          <a:stretch/>
        </p:blipFill>
        <p:spPr bwMode="auto">
          <a:xfrm>
            <a:off x="4204926" y="1845067"/>
            <a:ext cx="4793352" cy="25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hris\Desktop\mid-troposphe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380560"/>
            <a:ext cx="3158643" cy="24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Warming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Global temperature variations</a:t>
            </a:r>
          </a:p>
          <a:p>
            <a:r>
              <a:rPr lang="en-US" dirty="0">
                <a:solidFill>
                  <a:srgbClr val="020202"/>
                </a:solidFill>
              </a:rPr>
              <a:t>Warming factors: 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GHGs caused 90%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solar radiation, 10%</a:t>
            </a:r>
          </a:p>
          <a:p>
            <a:r>
              <a:rPr lang="en-US" dirty="0">
                <a:solidFill>
                  <a:srgbClr val="020202"/>
                </a:solidFill>
              </a:rPr>
              <a:t>Cooling factors: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higher albedo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land-use change (forest to cropland)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aerosols </a:t>
            </a:r>
          </a:p>
        </p:txBody>
      </p:sp>
    </p:spTree>
    <p:extLst>
      <p:ext uri="{BB962C8B-B14F-4D97-AF65-F5344CB8AC3E}">
        <p14:creationId xmlns:p14="http://schemas.microsoft.com/office/powerpoint/2010/main" val="630312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4 albe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82" y="175491"/>
            <a:ext cx="6389213" cy="4286827"/>
          </a:xfrm>
          <a:prstGeom prst="rect">
            <a:avLst/>
          </a:prstGeom>
        </p:spPr>
      </p:pic>
      <p:pic>
        <p:nvPicPr>
          <p:cNvPr id="5" name="Picture 6" descr="lec31_deforest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15428" r="8800"/>
          <a:stretch>
            <a:fillRect/>
          </a:stretch>
        </p:blipFill>
        <p:spPr bwMode="auto">
          <a:xfrm>
            <a:off x="6638595" y="4790499"/>
            <a:ext cx="2236341" cy="178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5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Comparison of forcing since 1750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 descr="lec27_fig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>
            <a:fillRect/>
          </a:stretch>
        </p:blipFill>
        <p:spPr>
          <a:xfrm>
            <a:off x="1609725" y="2688452"/>
            <a:ext cx="5924550" cy="3703313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9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59" y="222840"/>
            <a:ext cx="6313718" cy="39148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964" y="4387049"/>
            <a:ext cx="8333509" cy="229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Extend the end year to 2011. Bars show radiative forcing from well-mixed GHG (WMGHG), other anthropogenic, total anthropogenic, and natural forcing. The error bars indicate the 5 to 95% uncertainty.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Other anthropogenic forcing include aerosol, land surface reflectance, and ozone changes. Natural forcing include solar and volcanic effects. The total anthropogenic radiative forcing for 2011 relative to 1750 is 2.3 W/m</a:t>
            </a:r>
            <a:r>
              <a:rPr lang="en-US" sz="2000" baseline="300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, corresponding to a CO</a:t>
            </a:r>
            <a:r>
              <a:rPr lang="en-US" sz="2000" baseline="-250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-equivalent concentration of 430 ppm.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041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"/>
          <a:stretch/>
        </p:blipFill>
        <p:spPr>
          <a:xfrm>
            <a:off x="604000" y="588641"/>
            <a:ext cx="7936000" cy="56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1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Variations in Warming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20202"/>
                </a:solidFill>
              </a:rPr>
              <a:t>Annual record since 1880 CE: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1880 - 1945: slow warming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1945 - 1975: no trend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1975 - now: rapid warming</a:t>
            </a:r>
          </a:p>
          <a:p>
            <a:r>
              <a:rPr lang="en-US" dirty="0">
                <a:solidFill>
                  <a:srgbClr val="020202"/>
                </a:solidFill>
              </a:rPr>
              <a:t>Why no trend during 1945 - 1975?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Solar radiation decreased.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However, only 10% forcing from solar.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9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20202"/>
                </a:solidFill>
              </a:rPr>
              <a:t>last millennium (1000-2000 CE):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20202"/>
                </a:solidFill>
              </a:rPr>
              <a:t>#1 “Medieval Warm” 1000-1400 CE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20202"/>
                </a:solidFill>
              </a:rPr>
              <a:t>       (similar to 1960s and 1970s)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20202"/>
                </a:solidFill>
              </a:rPr>
              <a:t>#2 “Little Ice Age” 1400-1850 CE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20202"/>
                </a:solidFill>
              </a:rPr>
              <a:t>       Glaciers ran over towns.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20202"/>
                </a:solidFill>
              </a:rPr>
              <a:t>#3 warming since 1850 CE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20202"/>
                </a:solidFill>
              </a:rPr>
              <a:t>#4 1940s, 1980s, 1990s warmest</a:t>
            </a:r>
          </a:p>
          <a:p>
            <a:endParaRPr lang="en-US" sz="2000" dirty="0"/>
          </a:p>
        </p:txBody>
      </p:sp>
      <p:pic>
        <p:nvPicPr>
          <p:cNvPr id="4" name="Picture 6" descr="lec25_1000yr_t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870272"/>
            <a:ext cx="4648200" cy="374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8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ncdc.noaa.gov/sotc/service/global/global-land-ocean-mntp-anom/201101-2011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6906" r="2686" b="8852"/>
          <a:stretch/>
        </p:blipFill>
        <p:spPr bwMode="auto">
          <a:xfrm>
            <a:off x="897423" y="274278"/>
            <a:ext cx="7349154" cy="34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ec25_crowley_F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1"/>
          <a:stretch/>
        </p:blipFill>
        <p:spPr>
          <a:xfrm>
            <a:off x="1376888" y="4197690"/>
            <a:ext cx="5944331" cy="1979273"/>
          </a:xfrm>
          <a:prstGeom prst="rect">
            <a:avLst/>
          </a:prstGeom>
          <a:noFill/>
        </p:spPr>
      </p:pic>
      <p:pic>
        <p:nvPicPr>
          <p:cNvPr id="9" name="Picture 6" descr="lec25_crowley_F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3" b="52339"/>
          <a:stretch/>
        </p:blipFill>
        <p:spPr>
          <a:xfrm>
            <a:off x="1376888" y="4343417"/>
            <a:ext cx="5944332" cy="16335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92242" y="3974085"/>
            <a:ext cx="3289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92242" y="5941804"/>
            <a:ext cx="237391" cy="199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static.skepticalscience.com/images/NH_Temp_Reconstru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5738"/>
            <a:ext cx="4762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tatic.skepticalscience.com/images/hockey_stick_T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919014"/>
            <a:ext cx="428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881187" y="0"/>
            <a:ext cx="5381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949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Hockey-stick curve</a:t>
            </a:r>
          </a:p>
          <a:p>
            <a:pPr lvl="1"/>
            <a:r>
              <a:rPr lang="en-CA" dirty="0"/>
              <a:t>indirect (cooling) vs. instrumental (warming)</a:t>
            </a:r>
          </a:p>
          <a:p>
            <a:r>
              <a:rPr lang="en-CA" dirty="0"/>
              <a:t>We have verified the warming, but was cooling real?</a:t>
            </a:r>
          </a:p>
          <a:p>
            <a:pPr lvl="1"/>
            <a:r>
              <a:rPr lang="en-CA" dirty="0"/>
              <a:t>Longer indirect records show warming	from 200 – 1000 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40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58690"/>
            <a:ext cx="7886700" cy="1191491"/>
          </a:xfrm>
        </p:spPr>
        <p:txBody>
          <a:bodyPr/>
          <a:lstStyle/>
          <a:p>
            <a:r>
              <a:rPr lang="en-CA" dirty="0"/>
              <a:t>Thus, indirect records are not biased toward cooling.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690689"/>
            <a:ext cx="72294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6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longer instrumental record: back to 1750 using spatial stats</a:t>
            </a:r>
          </a:p>
          <a:p>
            <a:r>
              <a:rPr lang="en-US" dirty="0"/>
              <a:t>warming, w/ variation</a:t>
            </a:r>
          </a:p>
          <a:p>
            <a:r>
              <a:rPr lang="en-US" dirty="0"/>
              <a:t>matches the indirect record on the “hockey stick”</a:t>
            </a:r>
          </a:p>
          <a:p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b="1500"/>
          <a:stretch>
            <a:fillRect/>
          </a:stretch>
        </p:blipFill>
        <p:spPr bwMode="auto">
          <a:xfrm>
            <a:off x="2640409" y="3956307"/>
            <a:ext cx="3863181" cy="23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350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10" y="1198274"/>
            <a:ext cx="5753401" cy="444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6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Atmosphere </a:t>
            </a:r>
            <a:r>
              <a:rPr lang="en-CA" dirty="0"/>
              <a:t>warmed little since 2000, which is strange, as GHGs ↑</a:t>
            </a:r>
          </a:p>
          <a:p>
            <a:r>
              <a:rPr lang="en-CA" dirty="0"/>
              <a:t>Ocean absorbs 90% of imbalance</a:t>
            </a:r>
          </a:p>
          <a:p>
            <a:pPr lvl="1"/>
            <a:r>
              <a:rPr lang="en-CA" dirty="0"/>
              <a:t>ocean temperature history since 1959</a:t>
            </a:r>
          </a:p>
          <a:p>
            <a:r>
              <a:rPr lang="en-CA" dirty="0"/>
              <a:t>surface ocean warming since 2000</a:t>
            </a:r>
          </a:p>
          <a:p>
            <a:r>
              <a:rPr lang="en-CA" dirty="0"/>
              <a:t>deep ocean warming even faster (</a:t>
            </a:r>
            <a:r>
              <a:rPr lang="en-CA" dirty="0">
                <a:hlinkClick r:id="rId2"/>
              </a:rPr>
              <a:t>NOAA graphs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especially in tropics (wind speed increase ocean currents)</a:t>
            </a:r>
          </a:p>
          <a:p>
            <a:r>
              <a:rPr lang="en-CA" dirty="0"/>
              <a:t>Heat transfer to deep ocean.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76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628650" y="1027907"/>
            <a:ext cx="7886700" cy="4351338"/>
            <a:chOff x="4335246" y="3581400"/>
            <a:chExt cx="4580154" cy="30839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246" y="3581400"/>
              <a:ext cx="4580154" cy="308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 bwMode="auto">
            <a:xfrm>
              <a:off x="7807968" y="5614660"/>
              <a:ext cx="1021336" cy="910831"/>
            </a:xfrm>
            <a:custGeom>
              <a:avLst/>
              <a:gdLst>
                <a:gd name="connsiteX0" fmla="*/ 997585 w 1021336"/>
                <a:gd name="connsiteY0" fmla="*/ 2369 h 910831"/>
                <a:gd name="connsiteX1" fmla="*/ 908520 w 1021336"/>
                <a:gd name="connsiteY1" fmla="*/ 14244 h 910831"/>
                <a:gd name="connsiteX2" fmla="*/ 878832 w 1021336"/>
                <a:gd name="connsiteY2" fmla="*/ 37995 h 910831"/>
                <a:gd name="connsiteX3" fmla="*/ 861019 w 1021336"/>
                <a:gd name="connsiteY3" fmla="*/ 49870 h 910831"/>
                <a:gd name="connsiteX4" fmla="*/ 843206 w 1021336"/>
                <a:gd name="connsiteY4" fmla="*/ 67683 h 910831"/>
                <a:gd name="connsiteX5" fmla="*/ 825393 w 1021336"/>
                <a:gd name="connsiteY5" fmla="*/ 79558 h 910831"/>
                <a:gd name="connsiteX6" fmla="*/ 783829 w 1021336"/>
                <a:gd name="connsiteY6" fmla="*/ 115184 h 910831"/>
                <a:gd name="connsiteX7" fmla="*/ 771954 w 1021336"/>
                <a:gd name="connsiteY7" fmla="*/ 132997 h 910831"/>
                <a:gd name="connsiteX8" fmla="*/ 754141 w 1021336"/>
                <a:gd name="connsiteY8" fmla="*/ 144872 h 910831"/>
                <a:gd name="connsiteX9" fmla="*/ 718515 w 1021336"/>
                <a:gd name="connsiteY9" fmla="*/ 168623 h 910831"/>
                <a:gd name="connsiteX10" fmla="*/ 700702 w 1021336"/>
                <a:gd name="connsiteY10" fmla="*/ 186436 h 910831"/>
                <a:gd name="connsiteX11" fmla="*/ 688827 w 1021336"/>
                <a:gd name="connsiteY11" fmla="*/ 204249 h 910831"/>
                <a:gd name="connsiteX12" fmla="*/ 671014 w 1021336"/>
                <a:gd name="connsiteY12" fmla="*/ 216124 h 910831"/>
                <a:gd name="connsiteX13" fmla="*/ 659138 w 1021336"/>
                <a:gd name="connsiteY13" fmla="*/ 228000 h 910831"/>
                <a:gd name="connsiteX14" fmla="*/ 611637 w 1021336"/>
                <a:gd name="connsiteY14" fmla="*/ 269563 h 910831"/>
                <a:gd name="connsiteX15" fmla="*/ 599762 w 1021336"/>
                <a:gd name="connsiteY15" fmla="*/ 281439 h 910831"/>
                <a:gd name="connsiteX16" fmla="*/ 581949 w 1021336"/>
                <a:gd name="connsiteY16" fmla="*/ 299252 h 910831"/>
                <a:gd name="connsiteX17" fmla="*/ 540385 w 1021336"/>
                <a:gd name="connsiteY17" fmla="*/ 346753 h 910831"/>
                <a:gd name="connsiteX18" fmla="*/ 522572 w 1021336"/>
                <a:gd name="connsiteY18" fmla="*/ 358628 h 910831"/>
                <a:gd name="connsiteX19" fmla="*/ 492884 w 1021336"/>
                <a:gd name="connsiteY19" fmla="*/ 376441 h 910831"/>
                <a:gd name="connsiteX20" fmla="*/ 481009 w 1021336"/>
                <a:gd name="connsiteY20" fmla="*/ 388317 h 910831"/>
                <a:gd name="connsiteX21" fmla="*/ 445383 w 1021336"/>
                <a:gd name="connsiteY21" fmla="*/ 400192 h 910831"/>
                <a:gd name="connsiteX22" fmla="*/ 433507 w 1021336"/>
                <a:gd name="connsiteY22" fmla="*/ 412067 h 910831"/>
                <a:gd name="connsiteX23" fmla="*/ 415694 w 1021336"/>
                <a:gd name="connsiteY23" fmla="*/ 418005 h 910831"/>
                <a:gd name="connsiteX24" fmla="*/ 391944 w 1021336"/>
                <a:gd name="connsiteY24" fmla="*/ 429880 h 910831"/>
                <a:gd name="connsiteX25" fmla="*/ 380068 w 1021336"/>
                <a:gd name="connsiteY25" fmla="*/ 447693 h 910831"/>
                <a:gd name="connsiteX26" fmla="*/ 362255 w 1021336"/>
                <a:gd name="connsiteY26" fmla="*/ 459569 h 910831"/>
                <a:gd name="connsiteX27" fmla="*/ 338505 w 1021336"/>
                <a:gd name="connsiteY27" fmla="*/ 477382 h 910831"/>
                <a:gd name="connsiteX28" fmla="*/ 326629 w 1021336"/>
                <a:gd name="connsiteY28" fmla="*/ 489257 h 910831"/>
                <a:gd name="connsiteX29" fmla="*/ 308816 w 1021336"/>
                <a:gd name="connsiteY29" fmla="*/ 501132 h 910831"/>
                <a:gd name="connsiteX30" fmla="*/ 296941 w 1021336"/>
                <a:gd name="connsiteY30" fmla="*/ 513008 h 910831"/>
                <a:gd name="connsiteX31" fmla="*/ 285066 w 1021336"/>
                <a:gd name="connsiteY31" fmla="*/ 530821 h 910831"/>
                <a:gd name="connsiteX32" fmla="*/ 267253 w 1021336"/>
                <a:gd name="connsiteY32" fmla="*/ 536758 h 910831"/>
                <a:gd name="connsiteX33" fmla="*/ 261315 w 1021336"/>
                <a:gd name="connsiteY33" fmla="*/ 554571 h 910831"/>
                <a:gd name="connsiteX34" fmla="*/ 243502 w 1021336"/>
                <a:gd name="connsiteY34" fmla="*/ 566446 h 910831"/>
                <a:gd name="connsiteX35" fmla="*/ 219751 w 1021336"/>
                <a:gd name="connsiteY35" fmla="*/ 590197 h 910831"/>
                <a:gd name="connsiteX36" fmla="*/ 201938 w 1021336"/>
                <a:gd name="connsiteY36" fmla="*/ 602072 h 910831"/>
                <a:gd name="connsiteX37" fmla="*/ 190063 w 1021336"/>
                <a:gd name="connsiteY37" fmla="*/ 613948 h 910831"/>
                <a:gd name="connsiteX38" fmla="*/ 178188 w 1021336"/>
                <a:gd name="connsiteY38" fmla="*/ 631761 h 910831"/>
                <a:gd name="connsiteX39" fmla="*/ 142562 w 1021336"/>
                <a:gd name="connsiteY39" fmla="*/ 655511 h 910831"/>
                <a:gd name="connsiteX40" fmla="*/ 130687 w 1021336"/>
                <a:gd name="connsiteY40" fmla="*/ 667387 h 910831"/>
                <a:gd name="connsiteX41" fmla="*/ 112874 w 1021336"/>
                <a:gd name="connsiteY41" fmla="*/ 673324 h 910831"/>
                <a:gd name="connsiteX42" fmla="*/ 100998 w 1021336"/>
                <a:gd name="connsiteY42" fmla="*/ 685200 h 910831"/>
                <a:gd name="connsiteX43" fmla="*/ 59435 w 1021336"/>
                <a:gd name="connsiteY43" fmla="*/ 732701 h 910831"/>
                <a:gd name="connsiteX44" fmla="*/ 47559 w 1021336"/>
                <a:gd name="connsiteY44" fmla="*/ 768327 h 910831"/>
                <a:gd name="connsiteX45" fmla="*/ 41622 w 1021336"/>
                <a:gd name="connsiteY45" fmla="*/ 786140 h 910831"/>
                <a:gd name="connsiteX46" fmla="*/ 29746 w 1021336"/>
                <a:gd name="connsiteY46" fmla="*/ 798015 h 910831"/>
                <a:gd name="connsiteX47" fmla="*/ 5996 w 1021336"/>
                <a:gd name="connsiteY47" fmla="*/ 845517 h 910831"/>
                <a:gd name="connsiteX48" fmla="*/ 5996 w 1021336"/>
                <a:gd name="connsiteY48" fmla="*/ 881143 h 910831"/>
                <a:gd name="connsiteX49" fmla="*/ 17871 w 1021336"/>
                <a:gd name="connsiteY49" fmla="*/ 898956 h 910831"/>
                <a:gd name="connsiteX50" fmla="*/ 273190 w 1021336"/>
                <a:gd name="connsiteY50" fmla="*/ 910831 h 910831"/>
                <a:gd name="connsiteX51" fmla="*/ 558198 w 1021336"/>
                <a:gd name="connsiteY51" fmla="*/ 904893 h 910831"/>
                <a:gd name="connsiteX52" fmla="*/ 647263 w 1021336"/>
                <a:gd name="connsiteY52" fmla="*/ 887080 h 910831"/>
                <a:gd name="connsiteX53" fmla="*/ 783829 w 1021336"/>
                <a:gd name="connsiteY53" fmla="*/ 893018 h 910831"/>
                <a:gd name="connsiteX54" fmla="*/ 807580 w 1021336"/>
                <a:gd name="connsiteY54" fmla="*/ 898956 h 910831"/>
                <a:gd name="connsiteX55" fmla="*/ 997585 w 1021336"/>
                <a:gd name="connsiteY55" fmla="*/ 893018 h 910831"/>
                <a:gd name="connsiteX56" fmla="*/ 1009461 w 1021336"/>
                <a:gd name="connsiteY56" fmla="*/ 881143 h 910831"/>
                <a:gd name="connsiteX57" fmla="*/ 1021336 w 1021336"/>
                <a:gd name="connsiteY57" fmla="*/ 845517 h 910831"/>
                <a:gd name="connsiteX58" fmla="*/ 1015398 w 1021336"/>
                <a:gd name="connsiteY58" fmla="*/ 744576 h 910831"/>
                <a:gd name="connsiteX59" fmla="*/ 1009461 w 1021336"/>
                <a:gd name="connsiteY59" fmla="*/ 720826 h 910831"/>
                <a:gd name="connsiteX60" fmla="*/ 1003523 w 1021336"/>
                <a:gd name="connsiteY60" fmla="*/ 685200 h 910831"/>
                <a:gd name="connsiteX61" fmla="*/ 997585 w 1021336"/>
                <a:gd name="connsiteY61" fmla="*/ 667387 h 910831"/>
                <a:gd name="connsiteX62" fmla="*/ 991648 w 1021336"/>
                <a:gd name="connsiteY62" fmla="*/ 643636 h 910831"/>
                <a:gd name="connsiteX63" fmla="*/ 985710 w 1021336"/>
                <a:gd name="connsiteY63" fmla="*/ 578322 h 910831"/>
                <a:gd name="connsiteX64" fmla="*/ 979772 w 1021336"/>
                <a:gd name="connsiteY64" fmla="*/ 560509 h 910831"/>
                <a:gd name="connsiteX65" fmla="*/ 985710 w 1021336"/>
                <a:gd name="connsiteY65" fmla="*/ 400192 h 910831"/>
                <a:gd name="connsiteX66" fmla="*/ 991648 w 1021336"/>
                <a:gd name="connsiteY66" fmla="*/ 352691 h 910831"/>
                <a:gd name="connsiteX67" fmla="*/ 997585 w 1021336"/>
                <a:gd name="connsiteY67" fmla="*/ 299252 h 910831"/>
                <a:gd name="connsiteX68" fmla="*/ 1003523 w 1021336"/>
                <a:gd name="connsiteY68" fmla="*/ 85496 h 910831"/>
                <a:gd name="connsiteX69" fmla="*/ 1015398 w 1021336"/>
                <a:gd name="connsiteY69" fmla="*/ 49870 h 910831"/>
                <a:gd name="connsiteX70" fmla="*/ 997585 w 1021336"/>
                <a:gd name="connsiteY70" fmla="*/ 2369 h 9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21336" h="910831">
                  <a:moveTo>
                    <a:pt x="997585" y="2369"/>
                  </a:moveTo>
                  <a:cubicBezTo>
                    <a:pt x="979772" y="-3569"/>
                    <a:pt x="932776" y="2116"/>
                    <a:pt x="908520" y="14244"/>
                  </a:cubicBezTo>
                  <a:cubicBezTo>
                    <a:pt x="884147" y="26430"/>
                    <a:pt x="897245" y="23265"/>
                    <a:pt x="878832" y="37995"/>
                  </a:cubicBezTo>
                  <a:cubicBezTo>
                    <a:pt x="873260" y="42453"/>
                    <a:pt x="866501" y="45302"/>
                    <a:pt x="861019" y="49870"/>
                  </a:cubicBezTo>
                  <a:cubicBezTo>
                    <a:pt x="854568" y="55246"/>
                    <a:pt x="849657" y="62307"/>
                    <a:pt x="843206" y="67683"/>
                  </a:cubicBezTo>
                  <a:cubicBezTo>
                    <a:pt x="837724" y="72251"/>
                    <a:pt x="830811" y="74914"/>
                    <a:pt x="825393" y="79558"/>
                  </a:cubicBezTo>
                  <a:cubicBezTo>
                    <a:pt x="774999" y="122753"/>
                    <a:pt x="824723" y="87922"/>
                    <a:pt x="783829" y="115184"/>
                  </a:cubicBezTo>
                  <a:cubicBezTo>
                    <a:pt x="779871" y="121122"/>
                    <a:pt x="777000" y="127951"/>
                    <a:pt x="771954" y="132997"/>
                  </a:cubicBezTo>
                  <a:cubicBezTo>
                    <a:pt x="766908" y="138043"/>
                    <a:pt x="759713" y="140414"/>
                    <a:pt x="754141" y="144872"/>
                  </a:cubicBezTo>
                  <a:cubicBezTo>
                    <a:pt x="723916" y="169053"/>
                    <a:pt x="766391" y="144686"/>
                    <a:pt x="718515" y="168623"/>
                  </a:cubicBezTo>
                  <a:cubicBezTo>
                    <a:pt x="712577" y="174561"/>
                    <a:pt x="706078" y="179985"/>
                    <a:pt x="700702" y="186436"/>
                  </a:cubicBezTo>
                  <a:cubicBezTo>
                    <a:pt x="696134" y="191918"/>
                    <a:pt x="693873" y="199203"/>
                    <a:pt x="688827" y="204249"/>
                  </a:cubicBezTo>
                  <a:cubicBezTo>
                    <a:pt x="683781" y="209295"/>
                    <a:pt x="676586" y="211666"/>
                    <a:pt x="671014" y="216124"/>
                  </a:cubicBezTo>
                  <a:cubicBezTo>
                    <a:pt x="666642" y="219621"/>
                    <a:pt x="663510" y="224503"/>
                    <a:pt x="659138" y="228000"/>
                  </a:cubicBezTo>
                  <a:cubicBezTo>
                    <a:pt x="610044" y="267276"/>
                    <a:pt x="684885" y="196315"/>
                    <a:pt x="611637" y="269563"/>
                  </a:cubicBezTo>
                  <a:lnTo>
                    <a:pt x="599762" y="281439"/>
                  </a:lnTo>
                  <a:cubicBezTo>
                    <a:pt x="593824" y="287377"/>
                    <a:pt x="586607" y="292265"/>
                    <a:pt x="581949" y="299252"/>
                  </a:cubicBezTo>
                  <a:cubicBezTo>
                    <a:pt x="569395" y="318084"/>
                    <a:pt x="561228" y="332858"/>
                    <a:pt x="540385" y="346753"/>
                  </a:cubicBezTo>
                  <a:cubicBezTo>
                    <a:pt x="534447" y="350711"/>
                    <a:pt x="528144" y="354170"/>
                    <a:pt x="522572" y="358628"/>
                  </a:cubicBezTo>
                  <a:cubicBezTo>
                    <a:pt x="499284" y="377259"/>
                    <a:pt x="523820" y="366130"/>
                    <a:pt x="492884" y="376441"/>
                  </a:cubicBezTo>
                  <a:cubicBezTo>
                    <a:pt x="488926" y="380400"/>
                    <a:pt x="486016" y="385813"/>
                    <a:pt x="481009" y="388317"/>
                  </a:cubicBezTo>
                  <a:cubicBezTo>
                    <a:pt x="469813" y="393915"/>
                    <a:pt x="445383" y="400192"/>
                    <a:pt x="445383" y="400192"/>
                  </a:cubicBezTo>
                  <a:cubicBezTo>
                    <a:pt x="441424" y="404150"/>
                    <a:pt x="438307" y="409187"/>
                    <a:pt x="433507" y="412067"/>
                  </a:cubicBezTo>
                  <a:cubicBezTo>
                    <a:pt x="428140" y="415287"/>
                    <a:pt x="421447" y="415539"/>
                    <a:pt x="415694" y="418005"/>
                  </a:cubicBezTo>
                  <a:cubicBezTo>
                    <a:pt x="407559" y="421492"/>
                    <a:pt x="399861" y="425922"/>
                    <a:pt x="391944" y="429880"/>
                  </a:cubicBezTo>
                  <a:cubicBezTo>
                    <a:pt x="387985" y="435818"/>
                    <a:pt x="385114" y="442647"/>
                    <a:pt x="380068" y="447693"/>
                  </a:cubicBezTo>
                  <a:cubicBezTo>
                    <a:pt x="375022" y="452739"/>
                    <a:pt x="368062" y="455421"/>
                    <a:pt x="362255" y="459569"/>
                  </a:cubicBezTo>
                  <a:cubicBezTo>
                    <a:pt x="354202" y="465321"/>
                    <a:pt x="346107" y="471047"/>
                    <a:pt x="338505" y="477382"/>
                  </a:cubicBezTo>
                  <a:cubicBezTo>
                    <a:pt x="334204" y="480966"/>
                    <a:pt x="331001" y="485760"/>
                    <a:pt x="326629" y="489257"/>
                  </a:cubicBezTo>
                  <a:cubicBezTo>
                    <a:pt x="321057" y="493715"/>
                    <a:pt x="314388" y="496674"/>
                    <a:pt x="308816" y="501132"/>
                  </a:cubicBezTo>
                  <a:cubicBezTo>
                    <a:pt x="304445" y="504629"/>
                    <a:pt x="300438" y="508636"/>
                    <a:pt x="296941" y="513008"/>
                  </a:cubicBezTo>
                  <a:cubicBezTo>
                    <a:pt x="292483" y="518580"/>
                    <a:pt x="290638" y="526363"/>
                    <a:pt x="285066" y="530821"/>
                  </a:cubicBezTo>
                  <a:cubicBezTo>
                    <a:pt x="280179" y="534731"/>
                    <a:pt x="273191" y="534779"/>
                    <a:pt x="267253" y="536758"/>
                  </a:cubicBezTo>
                  <a:cubicBezTo>
                    <a:pt x="265274" y="542696"/>
                    <a:pt x="265225" y="549684"/>
                    <a:pt x="261315" y="554571"/>
                  </a:cubicBezTo>
                  <a:cubicBezTo>
                    <a:pt x="256857" y="560143"/>
                    <a:pt x="248920" y="561802"/>
                    <a:pt x="243502" y="566446"/>
                  </a:cubicBezTo>
                  <a:cubicBezTo>
                    <a:pt x="235001" y="573732"/>
                    <a:pt x="229067" y="583987"/>
                    <a:pt x="219751" y="590197"/>
                  </a:cubicBezTo>
                  <a:cubicBezTo>
                    <a:pt x="213813" y="594155"/>
                    <a:pt x="207510" y="597614"/>
                    <a:pt x="201938" y="602072"/>
                  </a:cubicBezTo>
                  <a:cubicBezTo>
                    <a:pt x="197567" y="605569"/>
                    <a:pt x="193560" y="609576"/>
                    <a:pt x="190063" y="613948"/>
                  </a:cubicBezTo>
                  <a:cubicBezTo>
                    <a:pt x="185605" y="619520"/>
                    <a:pt x="183559" y="627062"/>
                    <a:pt x="178188" y="631761"/>
                  </a:cubicBezTo>
                  <a:cubicBezTo>
                    <a:pt x="167447" y="641159"/>
                    <a:pt x="152654" y="645419"/>
                    <a:pt x="142562" y="655511"/>
                  </a:cubicBezTo>
                  <a:cubicBezTo>
                    <a:pt x="138604" y="659470"/>
                    <a:pt x="135487" y="664507"/>
                    <a:pt x="130687" y="667387"/>
                  </a:cubicBezTo>
                  <a:cubicBezTo>
                    <a:pt x="125320" y="670607"/>
                    <a:pt x="118812" y="671345"/>
                    <a:pt x="112874" y="673324"/>
                  </a:cubicBezTo>
                  <a:cubicBezTo>
                    <a:pt x="108915" y="677283"/>
                    <a:pt x="105370" y="681703"/>
                    <a:pt x="100998" y="685200"/>
                  </a:cubicBezTo>
                  <a:cubicBezTo>
                    <a:pt x="78955" y="702834"/>
                    <a:pt x="71852" y="695453"/>
                    <a:pt x="59435" y="732701"/>
                  </a:cubicBezTo>
                  <a:lnTo>
                    <a:pt x="47559" y="768327"/>
                  </a:lnTo>
                  <a:cubicBezTo>
                    <a:pt x="45580" y="774265"/>
                    <a:pt x="46048" y="781715"/>
                    <a:pt x="41622" y="786140"/>
                  </a:cubicBezTo>
                  <a:lnTo>
                    <a:pt x="29746" y="798015"/>
                  </a:lnTo>
                  <a:cubicBezTo>
                    <a:pt x="16101" y="838952"/>
                    <a:pt x="26722" y="824789"/>
                    <a:pt x="5996" y="845517"/>
                  </a:cubicBezTo>
                  <a:cubicBezTo>
                    <a:pt x="-338" y="864518"/>
                    <a:pt x="-3505" y="862142"/>
                    <a:pt x="5996" y="881143"/>
                  </a:cubicBezTo>
                  <a:cubicBezTo>
                    <a:pt x="9187" y="887526"/>
                    <a:pt x="10779" y="898168"/>
                    <a:pt x="17871" y="898956"/>
                  </a:cubicBezTo>
                  <a:cubicBezTo>
                    <a:pt x="102548" y="908365"/>
                    <a:pt x="273190" y="910831"/>
                    <a:pt x="273190" y="910831"/>
                  </a:cubicBezTo>
                  <a:cubicBezTo>
                    <a:pt x="368193" y="908852"/>
                    <a:pt x="463293" y="909638"/>
                    <a:pt x="558198" y="904893"/>
                  </a:cubicBezTo>
                  <a:cubicBezTo>
                    <a:pt x="603746" y="902616"/>
                    <a:pt x="614894" y="897870"/>
                    <a:pt x="647263" y="887080"/>
                  </a:cubicBezTo>
                  <a:cubicBezTo>
                    <a:pt x="692785" y="889059"/>
                    <a:pt x="738388" y="889652"/>
                    <a:pt x="783829" y="893018"/>
                  </a:cubicBezTo>
                  <a:cubicBezTo>
                    <a:pt x="791967" y="893621"/>
                    <a:pt x="799419" y="898956"/>
                    <a:pt x="807580" y="898956"/>
                  </a:cubicBezTo>
                  <a:cubicBezTo>
                    <a:pt x="870946" y="898956"/>
                    <a:pt x="934250" y="894997"/>
                    <a:pt x="997585" y="893018"/>
                  </a:cubicBezTo>
                  <a:cubicBezTo>
                    <a:pt x="1001544" y="889060"/>
                    <a:pt x="1006957" y="886150"/>
                    <a:pt x="1009461" y="881143"/>
                  </a:cubicBezTo>
                  <a:cubicBezTo>
                    <a:pt x="1015059" y="869947"/>
                    <a:pt x="1021336" y="845517"/>
                    <a:pt x="1021336" y="845517"/>
                  </a:cubicBezTo>
                  <a:cubicBezTo>
                    <a:pt x="1019357" y="811870"/>
                    <a:pt x="1018593" y="778129"/>
                    <a:pt x="1015398" y="744576"/>
                  </a:cubicBezTo>
                  <a:cubicBezTo>
                    <a:pt x="1014624" y="736452"/>
                    <a:pt x="1011061" y="728828"/>
                    <a:pt x="1009461" y="720826"/>
                  </a:cubicBezTo>
                  <a:cubicBezTo>
                    <a:pt x="1007100" y="709021"/>
                    <a:pt x="1006135" y="696952"/>
                    <a:pt x="1003523" y="685200"/>
                  </a:cubicBezTo>
                  <a:cubicBezTo>
                    <a:pt x="1002165" y="679090"/>
                    <a:pt x="999304" y="673405"/>
                    <a:pt x="997585" y="667387"/>
                  </a:cubicBezTo>
                  <a:cubicBezTo>
                    <a:pt x="995343" y="659540"/>
                    <a:pt x="993627" y="651553"/>
                    <a:pt x="991648" y="643636"/>
                  </a:cubicBezTo>
                  <a:cubicBezTo>
                    <a:pt x="989669" y="621865"/>
                    <a:pt x="988802" y="599963"/>
                    <a:pt x="985710" y="578322"/>
                  </a:cubicBezTo>
                  <a:cubicBezTo>
                    <a:pt x="984825" y="572126"/>
                    <a:pt x="979772" y="566768"/>
                    <a:pt x="979772" y="560509"/>
                  </a:cubicBezTo>
                  <a:cubicBezTo>
                    <a:pt x="979772" y="507033"/>
                    <a:pt x="982659" y="453581"/>
                    <a:pt x="985710" y="400192"/>
                  </a:cubicBezTo>
                  <a:cubicBezTo>
                    <a:pt x="986620" y="384261"/>
                    <a:pt x="989784" y="368539"/>
                    <a:pt x="991648" y="352691"/>
                  </a:cubicBezTo>
                  <a:cubicBezTo>
                    <a:pt x="993742" y="334891"/>
                    <a:pt x="995606" y="317065"/>
                    <a:pt x="997585" y="299252"/>
                  </a:cubicBezTo>
                  <a:cubicBezTo>
                    <a:pt x="999564" y="228000"/>
                    <a:pt x="998445" y="156594"/>
                    <a:pt x="1003523" y="85496"/>
                  </a:cubicBezTo>
                  <a:cubicBezTo>
                    <a:pt x="1004415" y="73010"/>
                    <a:pt x="1015398" y="49870"/>
                    <a:pt x="1015398" y="49870"/>
                  </a:cubicBezTo>
                  <a:cubicBezTo>
                    <a:pt x="1001970" y="29728"/>
                    <a:pt x="1015398" y="8307"/>
                    <a:pt x="997585" y="236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6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82456" y="547111"/>
            <a:ext cx="8467725" cy="590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 dirty="0">
                <a:solidFill>
                  <a:schemeClr val="tx2"/>
                </a:solidFill>
              </a:rPr>
              <a:t>El Niño/Southern Oscillation (ENSO)</a:t>
            </a:r>
            <a:endParaRPr lang="en-US" altLang="en-US" sz="28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Every year warming occurs off the coast of Peru (~2˚/C)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Suppresses upwelling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But every 4 or 5 years it is much more pronounced = El Niño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Because there is no upwelling fish die.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 2015-2016 El Nino event greatly reduced the amount of heat transferred to the deep ocean, contributing to record global temperatures in 2015 and 2016.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7317655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04800" y="185738"/>
            <a:ext cx="8153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normal year, low pressure dominates in Malaysia and northern Australia. 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an El Niño year, low pressure moves east to the central part of the western Pacific.</a:t>
            </a:r>
          </a:p>
        </p:txBody>
      </p:sp>
      <p:pic>
        <p:nvPicPr>
          <p:cNvPr id="67587" name="Picture 3" descr="C:\Documents and Settings\Mary Benbow\My Documents\ch05\Box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382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6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446.photobucket.com/albums/qq187/bobclive/swissglaci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5" t="6867" r="10345" b="54220"/>
          <a:stretch/>
        </p:blipFill>
        <p:spPr bwMode="auto">
          <a:xfrm>
            <a:off x="3694545" y="3318289"/>
            <a:ext cx="5449455" cy="35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446.photobucket.com/albums/qq187/bobclive/swissglaci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4" t="55626" r="10345" b="5460"/>
          <a:stretch/>
        </p:blipFill>
        <p:spPr bwMode="auto">
          <a:xfrm>
            <a:off x="0" y="66603"/>
            <a:ext cx="4793673" cy="31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Niño warm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weak trades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Niña cool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strong trades</a:t>
            </a:r>
          </a:p>
        </p:txBody>
      </p:sp>
      <p:pic>
        <p:nvPicPr>
          <p:cNvPr id="4" name="Picture 6" descr="http://www.public.asu.edu/~edimaggi/Pictures/ElNinoLaNinaFig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r="4819" b="62887"/>
          <a:stretch/>
        </p:blipFill>
        <p:spPr bwMode="auto">
          <a:xfrm>
            <a:off x="4970356" y="2102716"/>
            <a:ext cx="3581400" cy="14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public.asu.edu/~edimaggi/Pictures/ElNinoLaNinaFig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38009" r="4418" b="21160"/>
          <a:stretch/>
        </p:blipFill>
        <p:spPr bwMode="auto">
          <a:xfrm>
            <a:off x="4954718" y="4005975"/>
            <a:ext cx="3597038" cy="16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534520" imgH="5105520"/>
        </mc:Choice>
        <mc:Fallback>
          <p:control r:id="rId1" imgW="8534520" imgH="510552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4800" y="990600"/>
                  <a:ext cx="8534400" cy="5105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55025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4" y="3461071"/>
            <a:ext cx="5939790" cy="326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4" y="0"/>
            <a:ext cx="5931535" cy="32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706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06" y="3450060"/>
            <a:ext cx="5939790" cy="327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4" y="0"/>
            <a:ext cx="5931535" cy="32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9686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41" y="22955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4713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Temperature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20202"/>
                </a:solidFill>
              </a:rPr>
              <a:t>two types: </a:t>
            </a:r>
            <a:r>
              <a:rPr lang="en-US" b="1" dirty="0">
                <a:solidFill>
                  <a:srgbClr val="020202"/>
                </a:solidFill>
              </a:rPr>
              <a:t>Instrumental (direct) </a:t>
            </a:r>
            <a:r>
              <a:rPr lang="en-US" dirty="0">
                <a:solidFill>
                  <a:srgbClr val="020202"/>
                </a:solidFill>
              </a:rPr>
              <a:t>and indirect records</a:t>
            </a:r>
          </a:p>
          <a:p>
            <a:pPr>
              <a:defRPr/>
            </a:pPr>
            <a:r>
              <a:rPr lang="en-US" dirty="0">
                <a:solidFill>
                  <a:srgbClr val="020202"/>
                </a:solidFill>
              </a:rPr>
              <a:t>Galileo in 1593; glass spheres w/ weighted tags</a:t>
            </a:r>
          </a:p>
          <a:p>
            <a:pPr lvl="1">
              <a:defRPr/>
            </a:pPr>
            <a:r>
              <a:rPr lang="en-US" dirty="0">
                <a:solidFill>
                  <a:srgbClr val="020202"/>
                </a:solidFill>
              </a:rPr>
              <a:t>Colder, denser surrounding liquid. Balls rise.</a:t>
            </a:r>
          </a:p>
          <a:p>
            <a:pPr lvl="1">
              <a:defRPr/>
            </a:pPr>
            <a:r>
              <a:rPr lang="en-US" dirty="0">
                <a:solidFill>
                  <a:srgbClr val="020202"/>
                </a:solidFill>
              </a:rPr>
              <a:t>Warmer, less dense. Balls sink.</a:t>
            </a:r>
          </a:p>
          <a:p>
            <a:pPr lvl="1">
              <a:defRPr/>
            </a:pPr>
            <a:r>
              <a:rPr lang="en-US" dirty="0">
                <a:solidFill>
                  <a:srgbClr val="020202"/>
                </a:solidFill>
              </a:rPr>
              <a:t>Provides relative changes</a:t>
            </a:r>
          </a:p>
          <a:p>
            <a:pPr>
              <a:defRPr/>
            </a:pPr>
            <a:r>
              <a:rPr lang="en-US" dirty="0">
                <a:solidFill>
                  <a:srgbClr val="020202"/>
                </a:solidFill>
              </a:rPr>
              <a:t>Fahrenheit in 1714</a:t>
            </a:r>
          </a:p>
          <a:p>
            <a:pPr lvl="1">
              <a:defRPr/>
            </a:pPr>
            <a:r>
              <a:rPr lang="en-US" dirty="0">
                <a:solidFill>
                  <a:srgbClr val="020202"/>
                </a:solidFill>
              </a:rPr>
              <a:t>Mercury expands and contracts</a:t>
            </a:r>
          </a:p>
          <a:p>
            <a:pPr>
              <a:defRPr/>
            </a:pPr>
            <a:r>
              <a:rPr lang="en-US" dirty="0">
                <a:solidFill>
                  <a:srgbClr val="020202"/>
                </a:solidFill>
              </a:rPr>
              <a:t>Mercury thermometers widespread by mid-1800s</a:t>
            </a:r>
          </a:p>
        </p:txBody>
      </p:sp>
    </p:spTree>
    <p:extLst>
      <p:ext uri="{BB962C8B-B14F-4D97-AF65-F5344CB8AC3E}">
        <p14:creationId xmlns:p14="http://schemas.microsoft.com/office/powerpoint/2010/main" val="81998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.auctiva.com/imgdata/1/6/0/6/0/8/webimg/663338778_o.jpg?nc=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82" y="4608682"/>
            <a:ext cx="2613600" cy="19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1.wp.com/www.brainpickings.org/wp-content/uploads/2016/01/galileo3.jpg?fit=600%2C3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 bwMode="auto">
          <a:xfrm>
            <a:off x="2958721" y="216263"/>
            <a:ext cx="457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lec10 galileo the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635" y="734495"/>
            <a:ext cx="21145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8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historicbuffalo.com/wp-content/uploads/old-fort-niagara-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" y="0"/>
            <a:ext cx="6096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oldfortniagara.org/content/images/history%20pix/php1kv31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28" y="4839722"/>
            <a:ext cx="3031748" cy="20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2068" y="230190"/>
            <a:ext cx="533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Temperature record starting in Fort Niagara in 1820 </a:t>
            </a:r>
          </a:p>
        </p:txBody>
      </p:sp>
    </p:spTree>
    <p:extLst>
      <p:ext uri="{BB962C8B-B14F-4D97-AF65-F5344CB8AC3E}">
        <p14:creationId xmlns:p14="http://schemas.microsoft.com/office/powerpoint/2010/main" val="299318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Temperature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20202"/>
                </a:solidFill>
              </a:rPr>
              <a:t>Indirect</a:t>
            </a:r>
            <a:r>
              <a:rPr lang="en-US" dirty="0">
                <a:solidFill>
                  <a:srgbClr val="020202"/>
                </a:solidFill>
              </a:rPr>
              <a:t> temperature records from something natural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best: annual resolution</a:t>
            </a:r>
          </a:p>
          <a:p>
            <a:r>
              <a:rPr lang="en-US" dirty="0">
                <a:solidFill>
                  <a:srgbClr val="020202"/>
                </a:solidFill>
              </a:rPr>
              <a:t>Trees have annual growth-rings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best: temperature-stressed environment</a:t>
            </a:r>
          </a:p>
          <a:p>
            <a:endParaRPr lang="en-US" dirty="0"/>
          </a:p>
        </p:txBody>
      </p:sp>
      <p:pic>
        <p:nvPicPr>
          <p:cNvPr id="4" name="Picture 6" descr="lec25_tree-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9425" y="4127410"/>
            <a:ext cx="3105150" cy="258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9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1263</Words>
  <Application>Microsoft Office PowerPoint</Application>
  <PresentationFormat>On-screen Show (4:3)</PresentationFormat>
  <Paragraphs>181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Recent warming</vt:lpstr>
      <vt:lpstr>Contents</vt:lpstr>
      <vt:lpstr>PowerPoint Presentation</vt:lpstr>
      <vt:lpstr>PowerPoint Presentation</vt:lpstr>
      <vt:lpstr>PowerPoint Presentation</vt:lpstr>
      <vt:lpstr>Types of Temperature Records</vt:lpstr>
      <vt:lpstr>PowerPoint Presentation</vt:lpstr>
      <vt:lpstr>PowerPoint Presentation</vt:lpstr>
      <vt:lpstr>Types of Temperature Records</vt:lpstr>
      <vt:lpstr>PowerPoint Presentation</vt:lpstr>
      <vt:lpstr>Types of Temperature Records</vt:lpstr>
      <vt:lpstr>PowerPoint Presentation</vt:lpstr>
      <vt:lpstr>Types of Temperature Records</vt:lpstr>
      <vt:lpstr>PowerPoint Presentation</vt:lpstr>
      <vt:lpstr>Calibration of Indirect Records</vt:lpstr>
      <vt:lpstr>PowerPoint Presentation</vt:lpstr>
      <vt:lpstr>PowerPoint Presentation</vt:lpstr>
      <vt:lpstr>PowerPoint Presentation</vt:lpstr>
      <vt:lpstr>Has it Really Been Warming?</vt:lpstr>
      <vt:lpstr>PowerPoint Presentation</vt:lpstr>
      <vt:lpstr>PowerPoint Presentation</vt:lpstr>
      <vt:lpstr>PowerPoint Presentation</vt:lpstr>
      <vt:lpstr>Urban Heat Island</vt:lpstr>
      <vt:lpstr>PowerPoint Presentation</vt:lpstr>
      <vt:lpstr>Has it Really Been Warming?</vt:lpstr>
      <vt:lpstr>Has it Really Been Warming?</vt:lpstr>
      <vt:lpstr>PowerPoint Presentation</vt:lpstr>
      <vt:lpstr>PowerPoint Presentation</vt:lpstr>
      <vt:lpstr>Has it Really Been Warming?</vt:lpstr>
      <vt:lpstr>PowerPoint Presentation</vt:lpstr>
      <vt:lpstr>Has it Really Been Warming?</vt:lpstr>
      <vt:lpstr>PowerPoint Presentation</vt:lpstr>
      <vt:lpstr>PowerPoint Presentation</vt:lpstr>
      <vt:lpstr>Causes of Warming</vt:lpstr>
      <vt:lpstr>PowerPoint Presentation</vt:lpstr>
      <vt:lpstr>PowerPoint Presentation</vt:lpstr>
      <vt:lpstr>PowerPoint Presentation</vt:lpstr>
      <vt:lpstr>PowerPoint Presentation</vt:lpstr>
      <vt:lpstr>Temporal Variations in Warming</vt:lpstr>
      <vt:lpstr>PowerPoint Presentation</vt:lpstr>
      <vt:lpstr>PowerPoint Presentation</vt:lpstr>
      <vt:lpstr>Completing the Picture</vt:lpstr>
      <vt:lpstr>PowerPoint Presentation</vt:lpstr>
      <vt:lpstr>Completing the Picture</vt:lpstr>
      <vt:lpstr>PowerPoint Presentation</vt:lpstr>
      <vt:lpstr>Completing the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warming</dc:title>
  <dc:creator>Tao, Xin</dc:creator>
  <cp:lastModifiedBy>UBWS15</cp:lastModifiedBy>
  <cp:revision>219</cp:revision>
  <dcterms:created xsi:type="dcterms:W3CDTF">2021-04-17T02:36:25Z</dcterms:created>
  <dcterms:modified xsi:type="dcterms:W3CDTF">2023-04-20T02:55:41Z</dcterms:modified>
</cp:coreProperties>
</file>