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1" r:id="rId36"/>
    <p:sldId id="292" r:id="rId37"/>
    <p:sldId id="293" r:id="rId38"/>
    <p:sldId id="294" r:id="rId39"/>
    <p:sldId id="296" r:id="rId40"/>
    <p:sldId id="297" r:id="rId41"/>
    <p:sldId id="298" r:id="rId42"/>
    <p:sldId id="299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in Tao" userId="3bbae137d5272e6c" providerId="LiveId" clId="{63770A16-3CE8-4353-9989-3E52BDB1E61C}"/>
    <pc:docChg chg="custSel modSld">
      <pc:chgData name="Xin Tao" userId="3bbae137d5272e6c" providerId="LiveId" clId="{63770A16-3CE8-4353-9989-3E52BDB1E61C}" dt="2023-03-17T07:11:34.035" v="29" actId="1037"/>
      <pc:docMkLst>
        <pc:docMk/>
      </pc:docMkLst>
      <pc:sldChg chg="modSp mod">
        <pc:chgData name="Xin Tao" userId="3bbae137d5272e6c" providerId="LiveId" clId="{63770A16-3CE8-4353-9989-3E52BDB1E61C}" dt="2023-03-17T07:08:12.909" v="1" actId="20577"/>
        <pc:sldMkLst>
          <pc:docMk/>
          <pc:sldMk cId="1592138131" sldId="256"/>
        </pc:sldMkLst>
        <pc:spChg chg="mod">
          <ac:chgData name="Xin Tao" userId="3bbae137d5272e6c" providerId="LiveId" clId="{63770A16-3CE8-4353-9989-3E52BDB1E61C}" dt="2023-03-17T07:08:12.909" v="1" actId="20577"/>
          <ac:spMkLst>
            <pc:docMk/>
            <pc:sldMk cId="1592138131" sldId="256"/>
            <ac:spMk id="3" creationId="{00000000-0000-0000-0000-000000000000}"/>
          </ac:spMkLst>
        </pc:spChg>
      </pc:sldChg>
      <pc:sldChg chg="modSp mod">
        <pc:chgData name="Xin Tao" userId="3bbae137d5272e6c" providerId="LiveId" clId="{63770A16-3CE8-4353-9989-3E52BDB1E61C}" dt="2023-03-17T07:09:16.890" v="2" actId="33524"/>
        <pc:sldMkLst>
          <pc:docMk/>
          <pc:sldMk cId="1973819246" sldId="268"/>
        </pc:sldMkLst>
        <pc:spChg chg="mod">
          <ac:chgData name="Xin Tao" userId="3bbae137d5272e6c" providerId="LiveId" clId="{63770A16-3CE8-4353-9989-3E52BDB1E61C}" dt="2023-03-17T07:09:16.890" v="2" actId="33524"/>
          <ac:spMkLst>
            <pc:docMk/>
            <pc:sldMk cId="1973819246" sldId="268"/>
            <ac:spMk id="5" creationId="{00000000-0000-0000-0000-000000000000}"/>
          </ac:spMkLst>
        </pc:spChg>
      </pc:sldChg>
      <pc:sldChg chg="modSp mod">
        <pc:chgData name="Xin Tao" userId="3bbae137d5272e6c" providerId="LiveId" clId="{63770A16-3CE8-4353-9989-3E52BDB1E61C}" dt="2023-03-17T07:10:03.478" v="3" actId="33524"/>
        <pc:sldMkLst>
          <pc:docMk/>
          <pc:sldMk cId="3210676921" sldId="276"/>
        </pc:sldMkLst>
        <pc:spChg chg="mod">
          <ac:chgData name="Xin Tao" userId="3bbae137d5272e6c" providerId="LiveId" clId="{63770A16-3CE8-4353-9989-3E52BDB1E61C}" dt="2023-03-17T07:10:03.478" v="3" actId="33524"/>
          <ac:spMkLst>
            <pc:docMk/>
            <pc:sldMk cId="3210676921" sldId="276"/>
            <ac:spMk id="3" creationId="{00000000-0000-0000-0000-000000000000}"/>
          </ac:spMkLst>
        </pc:spChg>
      </pc:sldChg>
      <pc:sldChg chg="modSp mod">
        <pc:chgData name="Xin Tao" userId="3bbae137d5272e6c" providerId="LiveId" clId="{63770A16-3CE8-4353-9989-3E52BDB1E61C}" dt="2023-03-17T07:11:34.035" v="29" actId="1037"/>
        <pc:sldMkLst>
          <pc:docMk/>
          <pc:sldMk cId="296238306" sldId="286"/>
        </pc:sldMkLst>
        <pc:picChg chg="mod modCrop">
          <ac:chgData name="Xin Tao" userId="3bbae137d5272e6c" providerId="LiveId" clId="{63770A16-3CE8-4353-9989-3E52BDB1E61C}" dt="2023-03-17T07:11:34.035" v="29" actId="1037"/>
          <ac:picMkLst>
            <pc:docMk/>
            <pc:sldMk cId="296238306" sldId="286"/>
            <ac:picMk id="4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3EA2-83F0-4DE8-A12C-DE0B59F38B0F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BD60-B7D9-44E4-9ADD-B113A47EB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023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3EA2-83F0-4DE8-A12C-DE0B59F38B0F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BD60-B7D9-44E4-9ADD-B113A47EB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25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3EA2-83F0-4DE8-A12C-DE0B59F38B0F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BD60-B7D9-44E4-9ADD-B113A47EB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38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3EA2-83F0-4DE8-A12C-DE0B59F38B0F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BD60-B7D9-44E4-9ADD-B113A47EB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20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3EA2-83F0-4DE8-A12C-DE0B59F38B0F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BD60-B7D9-44E4-9ADD-B113A47EB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079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3EA2-83F0-4DE8-A12C-DE0B59F38B0F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BD60-B7D9-44E4-9ADD-B113A47EB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03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3EA2-83F0-4DE8-A12C-DE0B59F38B0F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BD60-B7D9-44E4-9ADD-B113A47EB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852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3EA2-83F0-4DE8-A12C-DE0B59F38B0F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BD60-B7D9-44E4-9ADD-B113A47EB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31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3EA2-83F0-4DE8-A12C-DE0B59F38B0F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BD60-B7D9-44E4-9ADD-B113A47EB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91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3EA2-83F0-4DE8-A12C-DE0B59F38B0F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BD60-B7D9-44E4-9ADD-B113A47EB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0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3EA2-83F0-4DE8-A12C-DE0B59F38B0F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BD60-B7D9-44E4-9ADD-B113A47EB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11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D3EA2-83F0-4DE8-A12C-DE0B59F38B0F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5BD60-B7D9-44E4-9ADD-B113A47EB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110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Rise of Atmospheric Oxygen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GEO101</a:t>
            </a:r>
          </a:p>
          <a:p>
            <a:r>
              <a:rPr lang="en-US" dirty="0"/>
              <a:t>Spring 2023</a:t>
            </a:r>
          </a:p>
        </p:txBody>
      </p:sp>
    </p:spTree>
    <p:extLst>
      <p:ext uri="{BB962C8B-B14F-4D97-AF65-F5344CB8AC3E}">
        <p14:creationId xmlns:p14="http://schemas.microsoft.com/office/powerpoint/2010/main" val="1592138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lec16 cy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3747" y="204215"/>
            <a:ext cx="5715000" cy="3810000"/>
          </a:xfrm>
          <a:prstGeom prst="rect">
            <a:avLst/>
          </a:prstGeom>
          <a:noFill/>
        </p:spPr>
      </p:pic>
      <p:pic>
        <p:nvPicPr>
          <p:cNvPr id="5" name="Picture 8" descr="73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43" b="25990"/>
          <a:stretch/>
        </p:blipFill>
        <p:spPr bwMode="auto">
          <a:xfrm>
            <a:off x="155594" y="1995054"/>
            <a:ext cx="2108200" cy="101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ttp://windows10free.org/wp-content/uploads/2015/01/Grand-Prismatic-Spring-Image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210" y="4605397"/>
            <a:ext cx="2660073" cy="14090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0085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Cyanobacteria and the Rise of Atmospheric Oxygen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did bacteria become photosynthetic?</a:t>
            </a:r>
          </a:p>
          <a:p>
            <a:r>
              <a:rPr lang="en-US" dirty="0"/>
              <a:t>Hyper-thermophilic bacteria did not but used O</a:t>
            </a:r>
            <a:r>
              <a:rPr lang="en-US" baseline="-25000" dirty="0"/>
              <a:t>2</a:t>
            </a:r>
            <a:r>
              <a:rPr lang="en-US" dirty="0"/>
              <a:t> and CO</a:t>
            </a:r>
            <a:r>
              <a:rPr lang="en-US" baseline="-25000" dirty="0"/>
              <a:t>2</a:t>
            </a:r>
            <a:r>
              <a:rPr lang="en-US" dirty="0"/>
              <a:t> and generated carbohydrate and water.</a:t>
            </a:r>
          </a:p>
          <a:p>
            <a:r>
              <a:rPr lang="en-US" dirty="0"/>
              <a:t>Methanogenic bacteria used CO</a:t>
            </a:r>
            <a:r>
              <a:rPr lang="en-US" baseline="-25000" dirty="0"/>
              <a:t>2</a:t>
            </a:r>
            <a:r>
              <a:rPr lang="en-US" dirty="0"/>
              <a:t> and generated water.</a:t>
            </a:r>
          </a:p>
          <a:p>
            <a:r>
              <a:rPr lang="en-US" dirty="0"/>
              <a:t>Cyanobacteria (third) added oxygen.</a:t>
            </a:r>
          </a:p>
          <a:p>
            <a:r>
              <a:rPr lang="en-US" dirty="0"/>
              <a:t>They live many places, so add lots of oxygen.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557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Cyanobacteria and the Rise of Atmospheric Oxygen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oldest evidence of photosynthesis:</a:t>
            </a:r>
          </a:p>
          <a:p>
            <a:pPr marL="0" indent="0">
              <a:buNone/>
            </a:pPr>
            <a:r>
              <a:rPr lang="en-US" dirty="0"/>
              <a:t>       unique chemicals decayed from fat</a:t>
            </a:r>
          </a:p>
          <a:p>
            <a:pPr marL="0" indent="0">
              <a:buNone/>
            </a:pPr>
            <a:r>
              <a:rPr lang="en-US" dirty="0"/>
              <a:t>       in 2.7 billion years old rocks.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15" descr="395885a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5" b="35283"/>
          <a:stretch/>
        </p:blipFill>
        <p:spPr bwMode="auto">
          <a:xfrm>
            <a:off x="6279948" y="2762987"/>
            <a:ext cx="2440591" cy="4025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6224715" y="4332898"/>
            <a:ext cx="2514599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 dirty="0"/>
              <a:t>fluorescence of decayed fat</a:t>
            </a: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6224715" y="6480494"/>
            <a:ext cx="2177128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 dirty="0"/>
              <a:t>rocks with decayed fat</a:t>
            </a:r>
          </a:p>
        </p:txBody>
      </p:sp>
    </p:spTree>
    <p:extLst>
      <p:ext uri="{BB962C8B-B14F-4D97-AF65-F5344CB8AC3E}">
        <p14:creationId xmlns:p14="http://schemas.microsoft.com/office/powerpoint/2010/main" val="2605809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5"/>
          <a:stretch/>
        </p:blipFill>
        <p:spPr>
          <a:xfrm>
            <a:off x="292608" y="587063"/>
            <a:ext cx="8558784" cy="52965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2608" y="5883564"/>
            <a:ext cx="8851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2.7-billion-year-old oil with 2</a:t>
            </a:r>
            <a:r>
              <a:rPr lang="el-GR" sz="2400" dirty="0"/>
              <a:t>α</a:t>
            </a:r>
            <a:r>
              <a:rPr lang="en-US" sz="2400" dirty="0"/>
              <a:t>-</a:t>
            </a:r>
            <a:r>
              <a:rPr lang="en-US" sz="2400" dirty="0" err="1"/>
              <a:t>methylhopanes</a:t>
            </a:r>
            <a:r>
              <a:rPr lang="en-US" sz="2400" dirty="0"/>
              <a:t>, thought to be an indicator for cyanobacteria.</a:t>
            </a:r>
          </a:p>
        </p:txBody>
      </p:sp>
    </p:spTree>
    <p:extLst>
      <p:ext uri="{BB962C8B-B14F-4D97-AF65-F5344CB8AC3E}">
        <p14:creationId xmlns:p14="http://schemas.microsoft.com/office/powerpoint/2010/main" val="1973819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Iron Sedimentary Evidence of Atmospheric Oxygen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2.7 billion years ago, cyanobacteria was adding O</a:t>
            </a:r>
            <a:r>
              <a:rPr lang="en-US" baseline="-25000" dirty="0"/>
              <a:t>2</a:t>
            </a:r>
            <a:r>
              <a:rPr lang="en-US" dirty="0"/>
              <a:t>. </a:t>
            </a:r>
          </a:p>
          <a:p>
            <a:r>
              <a:rPr lang="en-US" dirty="0"/>
              <a:t>When did atmospheric O</a:t>
            </a:r>
            <a:r>
              <a:rPr lang="en-US" baseline="-25000" dirty="0"/>
              <a:t>2</a:t>
            </a:r>
            <a:r>
              <a:rPr lang="en-US" dirty="0"/>
              <a:t> significantly increase?</a:t>
            </a:r>
          </a:p>
          <a:p>
            <a:r>
              <a:rPr lang="en-US" dirty="0"/>
              <a:t>Iron sediments give evidence…</a:t>
            </a:r>
          </a:p>
          <a:p>
            <a:r>
              <a:rPr lang="en-US" dirty="0"/>
              <a:t>States of iron: elemental (Fe), ferrous (Fe</a:t>
            </a:r>
            <a:r>
              <a:rPr lang="en-US" baseline="30000" dirty="0"/>
              <a:t>2+</a:t>
            </a:r>
            <a:r>
              <a:rPr lang="en-US" dirty="0"/>
              <a:t>) and ferric (Fe</a:t>
            </a:r>
            <a:r>
              <a:rPr lang="en-US" baseline="30000" dirty="0"/>
              <a:t>3+</a:t>
            </a:r>
            <a:r>
              <a:rPr lang="en-US" dirty="0"/>
              <a:t>), </a:t>
            </a:r>
            <a:r>
              <a:rPr lang="en-US" baseline="30000" dirty="0"/>
              <a:t>2+</a:t>
            </a:r>
            <a:r>
              <a:rPr lang="en-US" dirty="0"/>
              <a:t> indicates two electrons lost.</a:t>
            </a:r>
          </a:p>
          <a:p>
            <a:r>
              <a:rPr lang="en-US" dirty="0"/>
              <a:t>Fe</a:t>
            </a:r>
            <a:r>
              <a:rPr lang="en-US" baseline="30000" dirty="0"/>
              <a:t>2+</a:t>
            </a:r>
            <a:r>
              <a:rPr lang="en-US" dirty="0"/>
              <a:t> →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/>
              <a:t>Fe</a:t>
            </a:r>
            <a:r>
              <a:rPr lang="en-US" baseline="30000" dirty="0"/>
              <a:t>3+</a:t>
            </a:r>
            <a:r>
              <a:rPr lang="en-US" dirty="0">
                <a:sym typeface="Wingdings" panose="05000000000000000000" pitchFamily="2" charset="2"/>
              </a:rPr>
              <a:t> if </a:t>
            </a:r>
            <a:r>
              <a:rPr lang="en-US" dirty="0"/>
              <a:t>exposed to O</a:t>
            </a:r>
            <a:r>
              <a:rPr lang="en-US" baseline="-25000" dirty="0"/>
              <a:t>2</a:t>
            </a:r>
            <a:endParaRPr lang="en-US" dirty="0"/>
          </a:p>
          <a:p>
            <a:r>
              <a:rPr lang="en-US" dirty="0"/>
              <a:t>Fe</a:t>
            </a:r>
            <a:r>
              <a:rPr lang="en-US" baseline="30000" dirty="0"/>
              <a:t>3+</a:t>
            </a:r>
            <a:r>
              <a:rPr lang="en-US" dirty="0"/>
              <a:t> more “oxidized”</a:t>
            </a:r>
          </a:p>
          <a:p>
            <a:r>
              <a:rPr lang="en-US" dirty="0"/>
              <a:t>Fe</a:t>
            </a:r>
            <a:r>
              <a:rPr lang="en-US" baseline="30000" dirty="0"/>
              <a:t>2+</a:t>
            </a:r>
            <a:r>
              <a:rPr lang="en-US" dirty="0"/>
              <a:t> dissolves into H</a:t>
            </a:r>
            <a:r>
              <a:rPr lang="en-US" baseline="-25000" dirty="0"/>
              <a:t>2</a:t>
            </a:r>
            <a:r>
              <a:rPr lang="en-US" dirty="0"/>
              <a:t>O</a:t>
            </a:r>
          </a:p>
          <a:p>
            <a:r>
              <a:rPr lang="en-US" dirty="0"/>
              <a:t>Fe</a:t>
            </a:r>
            <a:r>
              <a:rPr lang="en-US" baseline="30000" dirty="0"/>
              <a:t>3+</a:t>
            </a:r>
            <a:r>
              <a:rPr lang="en-US" dirty="0"/>
              <a:t> suspended particles.</a:t>
            </a:r>
          </a:p>
          <a:p>
            <a:r>
              <a:rPr lang="en-US" dirty="0">
                <a:sym typeface="Wingdings" panose="05000000000000000000" pitchFamily="2" charset="2"/>
              </a:rPr>
              <a:t>C</a:t>
            </a:r>
            <a:r>
              <a:rPr lang="en-US" dirty="0"/>
              <a:t>rystals of iron form and sink.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 b="8737"/>
          <a:stretch>
            <a:fillRect/>
          </a:stretch>
        </p:blipFill>
        <p:spPr bwMode="auto">
          <a:xfrm>
            <a:off x="5158577" y="4001294"/>
            <a:ext cx="4191000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7230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Banded-iron formations (BIFs)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7837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BIFs are ocean deposits: alternating iron and silicate layers, formed between 2.7 billion years ago and 1.9 billion years ago.</a:t>
            </a:r>
          </a:p>
          <a:p>
            <a:r>
              <a:rPr lang="en-US" dirty="0"/>
              <a:t>Dissolved Fe</a:t>
            </a:r>
            <a:r>
              <a:rPr lang="en-US" baseline="30000" dirty="0"/>
              <a:t>2+ </a:t>
            </a:r>
            <a:r>
              <a:rPr lang="en-US" dirty="0"/>
              <a:t>into ocean, and stays dissolved unless much oxygen</a:t>
            </a:r>
          </a:p>
          <a:p>
            <a:r>
              <a:rPr lang="en-US" dirty="0"/>
              <a:t>If there is oxygen, it oxidized into Fe</a:t>
            </a:r>
            <a:r>
              <a:rPr lang="en-US" baseline="30000" dirty="0"/>
              <a:t>3+</a:t>
            </a:r>
            <a:r>
              <a:rPr lang="en-US" dirty="0"/>
              <a:t>.</a:t>
            </a:r>
          </a:p>
          <a:p>
            <a:r>
              <a:rPr lang="en-US" dirty="0"/>
              <a:t>There is oxygen at surface because of photosynthesis.</a:t>
            </a:r>
          </a:p>
          <a:p>
            <a:r>
              <a:rPr lang="en-US" dirty="0"/>
              <a:t>Ferrous (Fe</a:t>
            </a:r>
            <a:r>
              <a:rPr lang="en-US" baseline="30000" dirty="0"/>
              <a:t>2+</a:t>
            </a:r>
            <a:r>
              <a:rPr lang="en-US" dirty="0"/>
              <a:t>) turned into crystals then formed the BIFs.</a:t>
            </a:r>
          </a:p>
          <a:p>
            <a:r>
              <a:rPr lang="en-US" dirty="0"/>
              <a:t>2.7 billion years ago, a little oxygen. otherwise, iron would be oxidized and stay on land.</a:t>
            </a:r>
          </a:p>
          <a:p>
            <a:r>
              <a:rPr lang="en-US" dirty="0"/>
              <a:t>1.9 billion years ago, too much oxygen.</a:t>
            </a:r>
          </a:p>
          <a:p>
            <a:r>
              <a:rPr lang="en-US" dirty="0"/>
              <a:t>Most steel are made from BIFs.</a:t>
            </a:r>
            <a:endParaRPr lang="en-US" dirty="0">
              <a:solidFill>
                <a:srgbClr val="2636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982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2710814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Fe</a:t>
            </a:r>
            <a:r>
              <a:rPr lang="en-US" baseline="30000" dirty="0"/>
              <a:t>2+</a:t>
            </a:r>
            <a:r>
              <a:rPr lang="en-US" dirty="0"/>
              <a:t>: dissolved from rocks </a:t>
            </a:r>
          </a:p>
        </p:txBody>
      </p:sp>
      <p:pic>
        <p:nvPicPr>
          <p:cNvPr id="4" name="Picture 6" descr="lec16 b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4101" y="4294807"/>
            <a:ext cx="2814637" cy="2109787"/>
          </a:xfrm>
          <a:prstGeom prst="rect">
            <a:avLst/>
          </a:prstGeom>
          <a:noFill/>
        </p:spPr>
      </p:pic>
      <p:pic>
        <p:nvPicPr>
          <p:cNvPr id="5" name="Picture 10" descr="nature03430-f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89" r="63600" b="18100"/>
          <a:stretch>
            <a:fillRect/>
          </a:stretch>
        </p:blipFill>
        <p:spPr bwMode="auto">
          <a:xfrm>
            <a:off x="3174363" y="1304574"/>
            <a:ext cx="2979738" cy="321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54101" y="2412650"/>
            <a:ext cx="16801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</a:t>
            </a:r>
            <a:r>
              <a:rPr lang="en-US" baseline="-25000" dirty="0"/>
              <a:t>3</a:t>
            </a:r>
            <a:r>
              <a:rPr lang="en-US" dirty="0"/>
              <a:t>O</a:t>
            </a:r>
            <a:r>
              <a:rPr lang="en-US" baseline="-25000" dirty="0"/>
              <a:t>4</a:t>
            </a:r>
            <a:r>
              <a:rPr lang="en-US" dirty="0"/>
              <a:t> = </a:t>
            </a:r>
          </a:p>
          <a:p>
            <a:r>
              <a:rPr lang="en-US" dirty="0"/>
              <a:t>FeO.Fe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</a:p>
          <a:p>
            <a:endParaRPr lang="en-US" dirty="0"/>
          </a:p>
          <a:p>
            <a:r>
              <a:rPr lang="en-US" dirty="0"/>
              <a:t>BIF: 1:2 mixture of ferrous iron and ferric iron.</a:t>
            </a:r>
          </a:p>
        </p:txBody>
      </p:sp>
    </p:spTree>
    <p:extLst>
      <p:ext uri="{BB962C8B-B14F-4D97-AF65-F5344CB8AC3E}">
        <p14:creationId xmlns:p14="http://schemas.microsoft.com/office/powerpoint/2010/main" val="25649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Iron Sedimentary Evidence of Atmospheric Oxygen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en-US" dirty="0" err="1"/>
              <a:t>Redbeds</a:t>
            </a:r>
            <a:r>
              <a:rPr lang="en-US" dirty="0"/>
              <a:t>: water- or wind-borne sediments in arid regions</a:t>
            </a:r>
          </a:p>
          <a:p>
            <a:pPr>
              <a:lnSpc>
                <a:spcPct val="85000"/>
              </a:lnSpc>
            </a:pPr>
            <a:r>
              <a:rPr lang="en-US" dirty="0"/>
              <a:t>red color: Fe</a:t>
            </a:r>
            <a:r>
              <a:rPr lang="en-US" baseline="30000" dirty="0"/>
              <a:t>3+</a:t>
            </a:r>
            <a:r>
              <a:rPr lang="en-US" dirty="0"/>
              <a:t> coating</a:t>
            </a:r>
          </a:p>
          <a:p>
            <a:pPr>
              <a:lnSpc>
                <a:spcPct val="85000"/>
              </a:lnSpc>
            </a:pPr>
            <a:r>
              <a:rPr lang="en-US" dirty="0"/>
              <a:t>formed since 2.2 billion years ago.</a:t>
            </a:r>
          </a:p>
          <a:p>
            <a:pPr>
              <a:lnSpc>
                <a:spcPct val="85000"/>
              </a:lnSpc>
            </a:pPr>
            <a:r>
              <a:rPr lang="en-US" dirty="0"/>
              <a:t>From 2.2 billion years ago to now, atmosphere got enough oxygen.</a:t>
            </a:r>
            <a:endParaRPr lang="en-US" baseline="-25000" dirty="0"/>
          </a:p>
          <a:p>
            <a:pPr>
              <a:lnSpc>
                <a:spcPct val="85000"/>
              </a:lnSpc>
            </a:pPr>
            <a:r>
              <a:rPr lang="en-US" dirty="0"/>
              <a:t>The oxidation stopped the export of Fe</a:t>
            </a:r>
            <a:r>
              <a:rPr lang="en-US" baseline="30000" dirty="0"/>
              <a:t>2+</a:t>
            </a:r>
            <a:r>
              <a:rPr lang="en-US" dirty="0"/>
              <a:t> to oceans.</a:t>
            </a:r>
          </a:p>
          <a:p>
            <a:pPr>
              <a:lnSpc>
                <a:spcPct val="85000"/>
              </a:lnSpc>
            </a:pPr>
            <a:r>
              <a:rPr lang="en-US" dirty="0"/>
              <a:t>BIF evidence: enough O</a:t>
            </a:r>
            <a:r>
              <a:rPr lang="en-US" baseline="-25000" dirty="0"/>
              <a:t>2</a:t>
            </a:r>
            <a:r>
              <a:rPr lang="en-US" dirty="0"/>
              <a:t> 1.9 billion years ago</a:t>
            </a:r>
          </a:p>
          <a:p>
            <a:pPr>
              <a:lnSpc>
                <a:spcPct val="85000"/>
              </a:lnSpc>
            </a:pPr>
            <a:r>
              <a:rPr lang="en-US" dirty="0" err="1"/>
              <a:t>redbeds</a:t>
            </a:r>
            <a:r>
              <a:rPr lang="en-US" dirty="0"/>
              <a:t> evidence: enough O</a:t>
            </a:r>
            <a:r>
              <a:rPr lang="en-US" baseline="-25000" dirty="0"/>
              <a:t>2</a:t>
            </a:r>
            <a:r>
              <a:rPr lang="en-US" dirty="0"/>
              <a:t> 2.2 billion years ago.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149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6" descr="Red Rock Canyon Nev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170" y="3577224"/>
            <a:ext cx="39528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8" descr="5326639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" t="6000" r="2400" b="2400"/>
          <a:stretch>
            <a:fillRect/>
          </a:stretch>
        </p:blipFill>
        <p:spPr bwMode="auto">
          <a:xfrm>
            <a:off x="2165143" y="3765063"/>
            <a:ext cx="2312382" cy="2224061"/>
          </a:xfrm>
          <a:prstGeom prst="rect">
            <a:avLst/>
          </a:prstGeom>
          <a:noFill/>
          <a:ln w="127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9" descr="lec16 ste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6" b="27489"/>
          <a:stretch>
            <a:fillRect/>
          </a:stretch>
        </p:blipFill>
        <p:spPr>
          <a:xfrm>
            <a:off x="520243" y="121993"/>
            <a:ext cx="5724525" cy="3135629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670498" y="3207892"/>
            <a:ext cx="3547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Bethlehem Steel, Lackawanna, USA</a:t>
            </a:r>
          </a:p>
        </p:txBody>
      </p:sp>
    </p:spTree>
    <p:extLst>
      <p:ext uri="{BB962C8B-B14F-4D97-AF65-F5344CB8AC3E}">
        <p14:creationId xmlns:p14="http://schemas.microsoft.com/office/powerpoint/2010/main" val="376814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Delayed the Rise of Atmospheric Oxygen?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2295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Cyanobacteria 2.7 billion years ago, but oxygen remained low until 2.2 billion years ago. There was 500 million years lag. Why?</a:t>
            </a:r>
          </a:p>
          <a:p>
            <a:pPr marL="0" indent="0" algn="ctr">
              <a:buNone/>
            </a:pPr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n-US" dirty="0"/>
              <a:t> + 2 H</a:t>
            </a:r>
            <a:r>
              <a:rPr lang="en-US" baseline="-25000" dirty="0"/>
              <a:t>2</a:t>
            </a:r>
            <a:r>
              <a:rPr lang="en-US" dirty="0"/>
              <a:t> → 2 H</a:t>
            </a:r>
            <a:r>
              <a:rPr lang="en-US" baseline="-25000" dirty="0"/>
              <a:t>2</a:t>
            </a:r>
            <a:r>
              <a:rPr lang="en-US" dirty="0"/>
              <a:t>O</a:t>
            </a:r>
          </a:p>
          <a:p>
            <a:r>
              <a:rPr lang="en-US" dirty="0"/>
              <a:t>Early rocks and volcanic gas had H</a:t>
            </a:r>
          </a:p>
          <a:p>
            <a:r>
              <a:rPr lang="en-US" dirty="0"/>
              <a:t>Hydrogen gradually lost due to photolysis</a:t>
            </a:r>
          </a:p>
          <a:p>
            <a:r>
              <a:rPr lang="en-US" dirty="0"/>
              <a:t>Later rocks and volcanic gas had less H</a:t>
            </a:r>
            <a:r>
              <a:rPr lang="en-US" baseline="-25000" dirty="0"/>
              <a:t>2</a:t>
            </a:r>
            <a:r>
              <a:rPr lang="en-US" dirty="0"/>
              <a:t>. </a:t>
            </a:r>
          </a:p>
          <a:p>
            <a:r>
              <a:rPr lang="en-US" dirty="0"/>
              <a:t>Therefore, later less O</a:t>
            </a:r>
            <a:r>
              <a:rPr lang="en-US" baseline="-25000" dirty="0"/>
              <a:t>2</a:t>
            </a:r>
            <a:r>
              <a:rPr lang="en-US" dirty="0"/>
              <a:t> was used for oxidizing H</a:t>
            </a:r>
            <a:r>
              <a:rPr lang="en-US" baseline="-25000" dirty="0"/>
              <a:t>2</a:t>
            </a:r>
            <a:r>
              <a:rPr lang="en-US" dirty="0"/>
              <a:t>.</a:t>
            </a:r>
          </a:p>
          <a:p>
            <a:r>
              <a:rPr lang="en-US" dirty="0"/>
              <a:t>More O</a:t>
            </a:r>
            <a:r>
              <a:rPr lang="en-US" baseline="-25000" dirty="0"/>
              <a:t>2</a:t>
            </a:r>
            <a:r>
              <a:rPr lang="en-US" dirty="0"/>
              <a:t> accumulates in the atmosphere.</a:t>
            </a:r>
          </a:p>
          <a:p>
            <a:r>
              <a:rPr lang="en-US" dirty="0"/>
              <a:t>The 500-million-year delay of O</a:t>
            </a:r>
            <a:r>
              <a:rPr lang="en-US" baseline="-25000" dirty="0"/>
              <a:t>2</a:t>
            </a:r>
            <a:r>
              <a:rPr lang="en-US" dirty="0"/>
              <a:t> in the atmosphere caused by hydrogen.</a:t>
            </a:r>
          </a:p>
          <a:p>
            <a:r>
              <a:rPr lang="en-US" dirty="0"/>
              <a:t>As atmospheric hydrogen decreased, oxygen built up.   </a:t>
            </a:r>
          </a:p>
        </p:txBody>
      </p:sp>
    </p:spTree>
    <p:extLst>
      <p:ext uri="{BB962C8B-B14F-4D97-AF65-F5344CB8AC3E}">
        <p14:creationId xmlns:p14="http://schemas.microsoft.com/office/powerpoint/2010/main" val="2813450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Energy Sources for Early Life</a:t>
            </a:r>
          </a:p>
          <a:p>
            <a:r>
              <a:rPr lang="en-US" dirty="0"/>
              <a:t>Cyanobacteria and the Rise of Atmospheric Oxygen</a:t>
            </a:r>
          </a:p>
          <a:p>
            <a:r>
              <a:rPr lang="en-US" dirty="0"/>
              <a:t>Iron Sedimentary Evidence of Atmospheric Oxygen</a:t>
            </a:r>
          </a:p>
          <a:p>
            <a:r>
              <a:rPr lang="en-US" dirty="0"/>
              <a:t>What Delayed the Rise of Atmospheric Oxygen?</a:t>
            </a:r>
          </a:p>
          <a:p>
            <a:r>
              <a:rPr lang="en-US" dirty="0"/>
              <a:t>Carbon Isotopes</a:t>
            </a:r>
          </a:p>
          <a:p>
            <a:r>
              <a:rPr lang="en-US" dirty="0"/>
              <a:t>Phanerozoic Oxygen</a:t>
            </a:r>
          </a:p>
          <a:p>
            <a:r>
              <a:rPr lang="en-US" dirty="0"/>
              <a:t>Fire and Atmospheric Oxygen</a:t>
            </a:r>
          </a:p>
          <a:p>
            <a:r>
              <a:rPr lang="en-US" dirty="0"/>
              <a:t>The Rise of Ozone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709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6" descr="lec16 cb typ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985" y="1978229"/>
            <a:ext cx="4244975" cy="2847975"/>
          </a:xfrm>
          <a:prstGeom prst="rect">
            <a:avLst/>
          </a:prstGeom>
          <a:noFill/>
        </p:spPr>
      </p:pic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4129334" y="1817231"/>
            <a:ext cx="1828800" cy="1447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4586534" y="1817231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/>
              <a:t>oxygen</a:t>
            </a: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988" y="2949863"/>
            <a:ext cx="26289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62388" y="3673763"/>
            <a:ext cx="2209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Early</a:t>
            </a:r>
            <a:r>
              <a:rPr lang="en-US" dirty="0"/>
              <a:t>: </a:t>
            </a:r>
            <a:r>
              <a:rPr lang="en-US" sz="2800" dirty="0"/>
              <a:t>H</a:t>
            </a:r>
            <a:r>
              <a:rPr lang="en-US" sz="2800" baseline="-25000" dirty="0"/>
              <a:t>2</a:t>
            </a:r>
            <a:r>
              <a:rPr lang="en-US" dirty="0"/>
              <a:t> vs. </a:t>
            </a:r>
            <a:r>
              <a:rPr lang="en-US" sz="1400" dirty="0"/>
              <a:t>O</a:t>
            </a:r>
            <a:r>
              <a:rPr lang="en-US" sz="1400" baseline="-25000" dirty="0"/>
              <a:t>2</a:t>
            </a:r>
            <a:endParaRPr lang="en-CA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362388" y="4141143"/>
            <a:ext cx="2209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Later: </a:t>
            </a:r>
            <a:r>
              <a:rPr lang="en-US" sz="1400" b="1" dirty="0"/>
              <a:t>H</a:t>
            </a:r>
            <a:r>
              <a:rPr lang="en-US" sz="1400" b="1" baseline="-25000" dirty="0"/>
              <a:t>2</a:t>
            </a:r>
            <a:r>
              <a:rPr lang="en-US" b="1" dirty="0"/>
              <a:t> vs. </a:t>
            </a:r>
            <a:r>
              <a:rPr lang="en-US" sz="2800" b="1" dirty="0"/>
              <a:t>O</a:t>
            </a:r>
            <a:r>
              <a:rPr lang="en-US" sz="2800" b="1" baseline="-25000" dirty="0"/>
              <a:t>2</a:t>
            </a:r>
            <a:endParaRPr lang="en-CA" sz="2800" b="1" dirty="0"/>
          </a:p>
        </p:txBody>
      </p:sp>
    </p:spTree>
    <p:extLst>
      <p:ext uri="{BB962C8B-B14F-4D97-AF65-F5344CB8AC3E}">
        <p14:creationId xmlns:p14="http://schemas.microsoft.com/office/powerpoint/2010/main" val="193605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Carbon Isotopes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79975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Carbon isotopes help us track atmospheric carbon and oxygen.</a:t>
            </a:r>
          </a:p>
          <a:p>
            <a:r>
              <a:rPr lang="en-US" dirty="0">
                <a:solidFill>
                  <a:schemeClr val="tx1"/>
                </a:solidFill>
              </a:rPr>
              <a:t>Atomic structure: nucleus (protons and neutrons), masses = 1.0</a:t>
            </a:r>
          </a:p>
          <a:p>
            <a:r>
              <a:rPr lang="en-US" dirty="0">
                <a:solidFill>
                  <a:schemeClr val="tx1"/>
                </a:solidFill>
              </a:rPr>
              <a:t>Electrons in “orbitals”, mass </a:t>
            </a:r>
            <a:r>
              <a:rPr lang="en-US" dirty="0"/>
              <a:t>is</a:t>
            </a:r>
            <a:r>
              <a:rPr lang="en-US" dirty="0">
                <a:solidFill>
                  <a:schemeClr val="tx1"/>
                </a:solidFill>
              </a:rPr>
              <a:t> negligible.</a:t>
            </a:r>
          </a:p>
          <a:p>
            <a:pPr>
              <a:lnSpc>
                <a:spcPct val="70000"/>
              </a:lnSpc>
            </a:pPr>
            <a:r>
              <a:rPr lang="en-US" dirty="0">
                <a:solidFill>
                  <a:schemeClr val="tx1"/>
                </a:solidFill>
              </a:rPr>
              <a:t>Atomic charge: Proton</a:t>
            </a:r>
            <a:r>
              <a:rPr lang="en-US" baseline="30000" dirty="0">
                <a:solidFill>
                  <a:schemeClr val="tx1"/>
                </a:solidFill>
              </a:rPr>
              <a:t>+</a:t>
            </a:r>
            <a:r>
              <a:rPr lang="en-US" dirty="0">
                <a:solidFill>
                  <a:schemeClr val="tx1"/>
                </a:solidFill>
              </a:rPr>
              <a:t>    Neutron</a:t>
            </a:r>
            <a:r>
              <a:rPr lang="en-US" baseline="30000" dirty="0">
                <a:solidFill>
                  <a:schemeClr val="tx1"/>
                </a:solidFill>
              </a:rPr>
              <a:t>0</a:t>
            </a:r>
            <a:r>
              <a:rPr lang="en-US" dirty="0">
                <a:solidFill>
                  <a:schemeClr val="tx1"/>
                </a:solidFill>
              </a:rPr>
              <a:t>    electro</a:t>
            </a:r>
            <a:r>
              <a:rPr lang="en-US" baseline="30000" dirty="0">
                <a:solidFill>
                  <a:schemeClr val="tx1"/>
                </a:solidFill>
              </a:rPr>
              <a:t>-</a:t>
            </a:r>
          </a:p>
          <a:p>
            <a:pPr>
              <a:lnSpc>
                <a:spcPct val="70000"/>
              </a:lnSpc>
            </a:pPr>
            <a:r>
              <a:rPr lang="en-US" dirty="0">
                <a:solidFill>
                  <a:schemeClr val="tx1"/>
                </a:solidFill>
              </a:rPr>
              <a:t>Atom has no charge if # proton = # electron</a:t>
            </a:r>
          </a:p>
          <a:p>
            <a:r>
              <a:rPr lang="en-US" dirty="0">
                <a:solidFill>
                  <a:schemeClr val="tx1"/>
                </a:solidFill>
              </a:rPr>
              <a:t>Atomic weight = # proton + # neutron</a:t>
            </a:r>
          </a:p>
          <a:p>
            <a:r>
              <a:rPr lang="en-US" dirty="0">
                <a:solidFill>
                  <a:schemeClr val="tx1"/>
                </a:solidFill>
              </a:rPr>
              <a:t># proton = # of element in periodic table</a:t>
            </a:r>
          </a:p>
          <a:p>
            <a:r>
              <a:rPr lang="en-US" dirty="0">
                <a:solidFill>
                  <a:schemeClr val="tx1"/>
                </a:solidFill>
              </a:rPr>
              <a:t>isotopes: variations of neutrons, e.g., </a:t>
            </a:r>
            <a:r>
              <a:rPr lang="en-US" baseline="30000" dirty="0">
                <a:solidFill>
                  <a:schemeClr val="tx1"/>
                </a:solidFill>
              </a:rPr>
              <a:t>12</a:t>
            </a:r>
            <a:r>
              <a:rPr lang="en-US" dirty="0">
                <a:solidFill>
                  <a:schemeClr val="tx1"/>
                </a:solidFill>
              </a:rPr>
              <a:t>C, </a:t>
            </a:r>
            <a:r>
              <a:rPr lang="en-US" baseline="30000" dirty="0">
                <a:solidFill>
                  <a:schemeClr val="tx1"/>
                </a:solidFill>
              </a:rPr>
              <a:t>13</a:t>
            </a:r>
            <a:r>
              <a:rPr lang="en-US" dirty="0">
                <a:solidFill>
                  <a:schemeClr val="tx1"/>
                </a:solidFill>
              </a:rPr>
              <a:t>C, </a:t>
            </a:r>
            <a:r>
              <a:rPr lang="en-US" baseline="30000" dirty="0">
                <a:solidFill>
                  <a:schemeClr val="tx1"/>
                </a:solidFill>
              </a:rPr>
              <a:t>14</a:t>
            </a:r>
            <a:r>
              <a:rPr lang="en-US" dirty="0">
                <a:solidFill>
                  <a:schemeClr val="tx1"/>
                </a:solidFill>
              </a:rPr>
              <a:t>C</a:t>
            </a:r>
          </a:p>
          <a:p>
            <a:r>
              <a:rPr lang="en-US" baseline="30000" dirty="0">
                <a:solidFill>
                  <a:schemeClr val="tx1"/>
                </a:solidFill>
              </a:rPr>
              <a:t>12</a:t>
            </a:r>
            <a:r>
              <a:rPr lang="en-US" dirty="0">
                <a:solidFill>
                  <a:schemeClr val="tx1"/>
                </a:solidFill>
              </a:rPr>
              <a:t>C and </a:t>
            </a:r>
            <a:r>
              <a:rPr lang="en-US" baseline="30000" dirty="0">
                <a:solidFill>
                  <a:schemeClr val="tx1"/>
                </a:solidFill>
              </a:rPr>
              <a:t>13</a:t>
            </a:r>
            <a:r>
              <a:rPr lang="en-US" dirty="0">
                <a:solidFill>
                  <a:schemeClr val="tx1"/>
                </a:solidFill>
              </a:rPr>
              <a:t>C is stable. </a:t>
            </a:r>
            <a:r>
              <a:rPr lang="en-US" baseline="30000" dirty="0">
                <a:solidFill>
                  <a:schemeClr val="tx1"/>
                </a:solidFill>
              </a:rPr>
              <a:t>14</a:t>
            </a:r>
            <a:r>
              <a:rPr lang="en-US" dirty="0">
                <a:solidFill>
                  <a:schemeClr val="tx1"/>
                </a:solidFill>
              </a:rPr>
              <a:t>C is radioactive.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6769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aseline="30000" dirty="0"/>
              <a:t>12</a:t>
            </a:r>
            <a:r>
              <a:rPr lang="en-US" dirty="0"/>
              <a:t>C</a:t>
            </a:r>
          </a:p>
        </p:txBody>
      </p:sp>
      <p:pic>
        <p:nvPicPr>
          <p:cNvPr id="4" name="Picture 6" descr="lec17 carbon_a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9"/>
          <a:stretch>
            <a:fillRect/>
          </a:stretch>
        </p:blipFill>
        <p:spPr>
          <a:xfrm>
            <a:off x="1513448" y="781093"/>
            <a:ext cx="4021138" cy="4545012"/>
          </a:xfrm>
          <a:prstGeom prst="rect">
            <a:avLst/>
          </a:prstGeom>
          <a:noFill/>
        </p:spPr>
      </p:pic>
      <p:grpSp>
        <p:nvGrpSpPr>
          <p:cNvPr id="5" name="Group 4"/>
          <p:cNvGrpSpPr/>
          <p:nvPr/>
        </p:nvGrpSpPr>
        <p:grpSpPr>
          <a:xfrm>
            <a:off x="6290427" y="4213211"/>
            <a:ext cx="2382742" cy="1963752"/>
            <a:chOff x="6304058" y="63395"/>
            <a:chExt cx="2382742" cy="196375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2007" y="63395"/>
              <a:ext cx="1944793" cy="1944793"/>
            </a:xfrm>
            <a:prstGeom prst="rect">
              <a:avLst/>
            </a:prstGeom>
          </p:spPr>
        </p:pic>
        <p:sp>
          <p:nvSpPr>
            <p:cNvPr id="7" name="Multiply 6"/>
            <p:cNvSpPr/>
            <p:nvPr/>
          </p:nvSpPr>
          <p:spPr bwMode="auto">
            <a:xfrm>
              <a:off x="7562003" y="76200"/>
              <a:ext cx="304800" cy="273791"/>
            </a:xfrm>
            <a:prstGeom prst="mathMultiply">
              <a:avLst/>
            </a:prstGeom>
            <a:solidFill>
              <a:srgbClr val="C0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Multiply 7"/>
            <p:cNvSpPr/>
            <p:nvPr/>
          </p:nvSpPr>
          <p:spPr bwMode="auto">
            <a:xfrm>
              <a:off x="7562003" y="1753356"/>
              <a:ext cx="304800" cy="273791"/>
            </a:xfrm>
            <a:prstGeom prst="mathMultiply">
              <a:avLst/>
            </a:prstGeom>
            <a:solidFill>
              <a:srgbClr val="C0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304058" y="217062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Fe</a:t>
              </a:r>
              <a:r>
                <a:rPr lang="en-US" b="1" baseline="30000" dirty="0">
                  <a:solidFill>
                    <a:srgbClr val="FF0000"/>
                  </a:solidFill>
                </a:rPr>
                <a:t>2+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572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Carbon isotope uptake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Photosynthesis uses CO</a:t>
            </a:r>
            <a:r>
              <a:rPr lang="en-US" baseline="-25000" dirty="0"/>
              <a:t>2</a:t>
            </a:r>
            <a:r>
              <a:rPr lang="en-US" dirty="0"/>
              <a:t>. </a:t>
            </a:r>
          </a:p>
          <a:p>
            <a:r>
              <a:rPr lang="en-US" dirty="0"/>
              <a:t>Of the CO</a:t>
            </a:r>
            <a:r>
              <a:rPr lang="en-US" baseline="-25000" dirty="0"/>
              <a:t>2</a:t>
            </a:r>
            <a:r>
              <a:rPr lang="en-US" dirty="0"/>
              <a:t> in the air, 99% is </a:t>
            </a:r>
            <a:r>
              <a:rPr lang="en-US" baseline="30000" dirty="0"/>
              <a:t>12</a:t>
            </a:r>
            <a:r>
              <a:rPr lang="en-US" dirty="0"/>
              <a:t>C, 1% is </a:t>
            </a:r>
            <a:r>
              <a:rPr lang="en-US" baseline="30000" dirty="0"/>
              <a:t>13</a:t>
            </a:r>
            <a:r>
              <a:rPr lang="en-US" dirty="0"/>
              <a:t>C, and a very tiny amount is radioactive </a:t>
            </a:r>
            <a:r>
              <a:rPr lang="en-US" baseline="30000" dirty="0"/>
              <a:t>14</a:t>
            </a:r>
            <a:r>
              <a:rPr lang="en-US" dirty="0"/>
              <a:t>C.</a:t>
            </a:r>
          </a:p>
          <a:p>
            <a:r>
              <a:rPr lang="en-US" dirty="0"/>
              <a:t>Photosynthesis likes </a:t>
            </a:r>
            <a:r>
              <a:rPr lang="en-US" baseline="30000" dirty="0"/>
              <a:t>12</a:t>
            </a:r>
            <a:r>
              <a:rPr lang="en-US" dirty="0"/>
              <a:t>C; thus, more </a:t>
            </a:r>
            <a:r>
              <a:rPr lang="en-US" baseline="30000" dirty="0"/>
              <a:t>12</a:t>
            </a:r>
            <a:r>
              <a:rPr lang="en-US" dirty="0"/>
              <a:t>C in plant tissue. </a:t>
            </a:r>
          </a:p>
          <a:p>
            <a:r>
              <a:rPr lang="en-US" dirty="0"/>
              <a:t>Cyanobacteria in the ocean likes </a:t>
            </a:r>
            <a:r>
              <a:rPr lang="en-US" baseline="30000" dirty="0"/>
              <a:t>12</a:t>
            </a:r>
            <a:r>
              <a:rPr lang="en-US" dirty="0"/>
              <a:t>C.</a:t>
            </a:r>
          </a:p>
          <a:p>
            <a:r>
              <a:rPr lang="en-US" dirty="0"/>
              <a:t>land burial of </a:t>
            </a:r>
            <a:r>
              <a:rPr lang="en-US" baseline="30000" dirty="0"/>
              <a:t>12</a:t>
            </a:r>
            <a:r>
              <a:rPr lang="en-US" dirty="0"/>
              <a:t>C-enriched biomass</a:t>
            </a:r>
          </a:p>
        </p:txBody>
      </p:sp>
    </p:spTree>
    <p:extLst>
      <p:ext uri="{BB962C8B-B14F-4D97-AF65-F5344CB8AC3E}">
        <p14:creationId xmlns:p14="http://schemas.microsoft.com/office/powerpoint/2010/main" val="31831668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images.wisegeek.com/photosynthesis-of-lea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4560"/>
            <a:ext cx="9496425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41177" y="5850234"/>
            <a:ext cx="861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/>
              <a:t>12</a:t>
            </a:r>
            <a:r>
              <a:rPr lang="en-US" sz="2400" dirty="0"/>
              <a:t>CO</a:t>
            </a:r>
            <a:r>
              <a:rPr lang="en-US" sz="2400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377830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Carbon isotope uptake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Atmosphere and ocean are more enriched in </a:t>
            </a:r>
            <a:r>
              <a:rPr lang="en-US" baseline="30000" dirty="0"/>
              <a:t>13</a:t>
            </a:r>
            <a:r>
              <a:rPr lang="en-US" dirty="0"/>
              <a:t>C than plants.</a:t>
            </a:r>
          </a:p>
          <a:p>
            <a:r>
              <a:rPr lang="en-US" dirty="0"/>
              <a:t>Carbonate shells and rocks (Ca</a:t>
            </a:r>
            <a:r>
              <a:rPr lang="en-US" dirty="0">
                <a:solidFill>
                  <a:srgbClr val="FF3300"/>
                </a:solidFill>
              </a:rPr>
              <a:t>C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) are more enriched in </a:t>
            </a:r>
            <a:r>
              <a:rPr lang="en-US" baseline="30000" dirty="0"/>
              <a:t>13</a:t>
            </a:r>
            <a:r>
              <a:rPr lang="en-US" dirty="0"/>
              <a:t>C than cyanobacteria.</a:t>
            </a:r>
          </a:p>
          <a:p>
            <a:r>
              <a:rPr lang="en-US" dirty="0"/>
              <a:t>More photosynthesis on land, more </a:t>
            </a:r>
            <a:r>
              <a:rPr lang="en-US" baseline="30000" dirty="0"/>
              <a:t>12</a:t>
            </a:r>
            <a:r>
              <a:rPr lang="en-US" dirty="0"/>
              <a:t>C in organic sediments, more </a:t>
            </a:r>
            <a:r>
              <a:rPr lang="en-US" baseline="30000" dirty="0"/>
              <a:t>13</a:t>
            </a:r>
            <a:r>
              <a:rPr lang="en-US" dirty="0"/>
              <a:t>C in ocean carbonates.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667" y="4579632"/>
            <a:ext cx="1597290" cy="2054530"/>
          </a:xfrm>
          <a:prstGeom prst="rect">
            <a:avLst/>
          </a:prstGeom>
          <a:noFill/>
        </p:spPr>
      </p:pic>
      <p:pic>
        <p:nvPicPr>
          <p:cNvPr id="5" name="Picture 7" descr="FG08_08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" b="9599"/>
          <a:stretch>
            <a:fillRect/>
          </a:stretch>
        </p:blipFill>
        <p:spPr>
          <a:xfrm>
            <a:off x="1605120" y="4804016"/>
            <a:ext cx="1471045" cy="1605763"/>
          </a:xfrm>
          <a:prstGeom prst="rect">
            <a:avLst/>
          </a:prstGeom>
          <a:noFill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52165" y="4737566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CA" dirty="0">
                <a:solidFill>
                  <a:schemeClr val="bg1"/>
                </a:solidFill>
              </a:rPr>
              <a:t>foraminifera</a:t>
            </a:r>
          </a:p>
        </p:txBody>
      </p:sp>
    </p:spTree>
    <p:extLst>
      <p:ext uri="{BB962C8B-B14F-4D97-AF65-F5344CB8AC3E}">
        <p14:creationId xmlns:p14="http://schemas.microsoft.com/office/powerpoint/2010/main" val="18243006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Carbon isotope uptake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carbon isotope record in carbonates formed in oceans in last 540 million years:</a:t>
            </a:r>
          </a:p>
          <a:p>
            <a:r>
              <a:rPr lang="en-US" baseline="30000" dirty="0"/>
              <a:t>13</a:t>
            </a:r>
            <a:r>
              <a:rPr lang="en-US" dirty="0"/>
              <a:t>C-enriched during Carboniferous Period: 360 – 290 million years ago</a:t>
            </a:r>
          </a:p>
          <a:p>
            <a:r>
              <a:rPr lang="en-US" dirty="0"/>
              <a:t>suggests land-plant growth very high.</a:t>
            </a:r>
          </a:p>
          <a:p>
            <a:endParaRPr lang="en-US" sz="3200" i="1" dirty="0">
              <a:solidFill>
                <a:srgbClr val="FF33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028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8363" y="6316829"/>
            <a:ext cx="4747491" cy="4341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360,          290 million years ago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8"/>
          <a:stretch/>
        </p:blipFill>
        <p:spPr>
          <a:xfrm>
            <a:off x="298704" y="512064"/>
            <a:ext cx="8546592" cy="565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1613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Phanerozoic Oxygen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Atmospheric O</a:t>
            </a:r>
            <a:r>
              <a:rPr lang="en-US" baseline="-25000" dirty="0">
                <a:solidFill>
                  <a:schemeClr val="tx2"/>
                </a:solidFill>
              </a:rPr>
              <a:t>2</a:t>
            </a:r>
            <a:r>
              <a:rPr lang="en-US" dirty="0"/>
              <a:t> has steadily risen: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2"/>
                </a:solidFill>
              </a:rPr>
              <a:t>CO</a:t>
            </a:r>
            <a:r>
              <a:rPr lang="en-US" baseline="-25000" dirty="0">
                <a:solidFill>
                  <a:schemeClr val="tx2"/>
                </a:solidFill>
              </a:rPr>
              <a:t>2</a:t>
            </a:r>
            <a:r>
              <a:rPr lang="en-US" dirty="0">
                <a:solidFill>
                  <a:schemeClr val="tx2"/>
                </a:solidFill>
              </a:rPr>
              <a:t> + H</a:t>
            </a:r>
            <a:r>
              <a:rPr lang="en-US" baseline="-25000" dirty="0">
                <a:solidFill>
                  <a:schemeClr val="tx2"/>
                </a:solidFill>
              </a:rPr>
              <a:t>2</a:t>
            </a:r>
            <a:r>
              <a:rPr lang="en-US" dirty="0">
                <a:solidFill>
                  <a:schemeClr val="tx2"/>
                </a:solidFill>
              </a:rPr>
              <a:t>O + sun energy → CH</a:t>
            </a:r>
            <a:r>
              <a:rPr lang="en-US" baseline="-25000" dirty="0">
                <a:solidFill>
                  <a:schemeClr val="tx2"/>
                </a:solidFill>
              </a:rPr>
              <a:t>2</a:t>
            </a:r>
            <a:r>
              <a:rPr lang="en-US" dirty="0">
                <a:solidFill>
                  <a:schemeClr val="tx2"/>
                </a:solidFill>
              </a:rPr>
              <a:t>O + O</a:t>
            </a:r>
            <a:r>
              <a:rPr lang="en-US" baseline="-25000" dirty="0">
                <a:solidFill>
                  <a:schemeClr val="tx2"/>
                </a:solidFill>
              </a:rPr>
              <a:t>2</a:t>
            </a:r>
            <a:endParaRPr lang="en-US" dirty="0"/>
          </a:p>
        </p:txBody>
      </p:sp>
      <p:pic>
        <p:nvPicPr>
          <p:cNvPr id="4" name="Picture 6" descr="File:Oxygenation-atm-2.sv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6"/>
          <a:stretch/>
        </p:blipFill>
        <p:spPr bwMode="auto">
          <a:xfrm>
            <a:off x="628650" y="3112655"/>
            <a:ext cx="7620000" cy="34036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6116765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2"/>
          <a:stretch/>
        </p:blipFill>
        <p:spPr>
          <a:xfrm>
            <a:off x="298704" y="365126"/>
            <a:ext cx="8546592" cy="5876450"/>
          </a:xfrm>
        </p:spPr>
      </p:pic>
    </p:spTree>
    <p:extLst>
      <p:ext uri="{BB962C8B-B14F-4D97-AF65-F5344CB8AC3E}">
        <p14:creationId xmlns:p14="http://schemas.microsoft.com/office/powerpoint/2010/main" val="2709643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Sources for Early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Hyper-thermophilic and chemosynthetic</a:t>
            </a:r>
          </a:p>
          <a:p>
            <a:r>
              <a:rPr lang="en-US" dirty="0"/>
              <a:t>in deep sea vents (mid-ocean ridge)</a:t>
            </a:r>
          </a:p>
          <a:p>
            <a:r>
              <a:rPr lang="en-US" dirty="0"/>
              <a:t>Photosynthesis is not possible in deep sea.</a:t>
            </a:r>
          </a:p>
          <a:p>
            <a:r>
              <a:rPr lang="en-US" dirty="0"/>
              <a:t>Chemosynthesis for carbohydrate (CH</a:t>
            </a:r>
            <a:r>
              <a:rPr lang="en-US" baseline="-25000" dirty="0"/>
              <a:t>2</a:t>
            </a:r>
            <a:r>
              <a:rPr lang="en-US" dirty="0"/>
              <a:t>O)</a:t>
            </a:r>
          </a:p>
          <a:p>
            <a:pPr marL="0" indent="0" algn="ctr">
              <a:buNone/>
            </a:pPr>
            <a:r>
              <a:rPr lang="en-US" dirty="0"/>
              <a:t>  CO</a:t>
            </a:r>
            <a:r>
              <a:rPr lang="en-US" baseline="-25000" dirty="0"/>
              <a:t>2</a:t>
            </a:r>
            <a:r>
              <a:rPr lang="en-US" dirty="0"/>
              <a:t> + 4 H</a:t>
            </a:r>
            <a:r>
              <a:rPr lang="en-US" baseline="-25000" dirty="0"/>
              <a:t>2</a:t>
            </a:r>
            <a:r>
              <a:rPr lang="en-US" dirty="0"/>
              <a:t>S + O</a:t>
            </a:r>
            <a:r>
              <a:rPr lang="en-US" baseline="-25000" dirty="0"/>
              <a:t>2</a:t>
            </a:r>
            <a:r>
              <a:rPr lang="en-US" dirty="0"/>
              <a:t> → CH</a:t>
            </a:r>
            <a:r>
              <a:rPr lang="en-US" baseline="-25000" dirty="0"/>
              <a:t>2</a:t>
            </a:r>
            <a:r>
              <a:rPr lang="en-US" dirty="0"/>
              <a:t>O + 4 S + 3 H</a:t>
            </a:r>
            <a:r>
              <a:rPr lang="en-US" baseline="-25000" dirty="0"/>
              <a:t>2</a:t>
            </a:r>
            <a:r>
              <a:rPr lang="en-US" dirty="0"/>
              <a:t>O</a:t>
            </a:r>
          </a:p>
          <a:p>
            <a:r>
              <a:rPr lang="en-US" dirty="0"/>
              <a:t>uses oxygen.</a:t>
            </a:r>
          </a:p>
        </p:txBody>
      </p:sp>
    </p:spTree>
    <p:extLst>
      <p:ext uri="{BB962C8B-B14F-4D97-AF65-F5344CB8AC3E}">
        <p14:creationId xmlns:p14="http://schemas.microsoft.com/office/powerpoint/2010/main" val="22817108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 systems model to predict oxygen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25"/>
            <a:ext cx="635317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i01.i.aliimg.com/wsphoto/v0/471562905/Rare-font-b-Baltic-b-font-sub-font-b-amber-b-font-Scorpion-font-b-fossi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6" t="5764" r="14553" b="4444"/>
          <a:stretch/>
        </p:blipFill>
        <p:spPr bwMode="auto">
          <a:xfrm>
            <a:off x="6129125" y="3357550"/>
            <a:ext cx="3776370" cy="342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5719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Phanerozoic Oxygen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range: 13 to 35%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modern level is 21%</a:t>
            </a:r>
          </a:p>
          <a:p>
            <a:pPr marL="0" indent="0">
              <a:buNone/>
            </a:pPr>
            <a:r>
              <a:rPr lang="en-US" dirty="0"/>
              <a:t>W</a:t>
            </a:r>
            <a:r>
              <a:rPr lang="en-US" dirty="0">
                <a:solidFill>
                  <a:schemeClr val="tx1"/>
                </a:solidFill>
              </a:rPr>
              <a:t>hat caused the variation?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Carboniferous: 360 to 290 million years ago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high levels of oxygen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3 key reasons:</a:t>
            </a:r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" b="2922"/>
          <a:stretch/>
        </p:blipFill>
        <p:spPr>
          <a:xfrm>
            <a:off x="4563120" y="1312172"/>
            <a:ext cx="4617551" cy="326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383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Phanerozoic oxygen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land plant evolution:</a:t>
            </a:r>
          </a:p>
          <a:p>
            <a:r>
              <a:rPr lang="en-US" dirty="0"/>
              <a:t>evolved from aquatic Photosynthetic </a:t>
            </a:r>
            <a:r>
              <a:rPr lang="en-US" dirty="0" err="1"/>
              <a:t>Eucarya</a:t>
            </a:r>
            <a:endParaRPr lang="en-US" dirty="0"/>
          </a:p>
          <a:p>
            <a:r>
              <a:rPr lang="en-US" dirty="0"/>
              <a:t>500 million years ago: moss, horsetails</a:t>
            </a:r>
          </a:p>
          <a:p>
            <a:r>
              <a:rPr lang="en-US" dirty="0"/>
              <a:t>350 million years ago (Carboniferous): conifers, ferns</a:t>
            </a:r>
          </a:p>
          <a:p>
            <a:r>
              <a:rPr lang="en-US" dirty="0"/>
              <a:t>150 million years ago: flowering plants</a:t>
            </a:r>
          </a:p>
          <a:p>
            <a:r>
              <a:rPr lang="en-US" dirty="0"/>
              <a:t>photosynthesis in the ocean and on the land</a:t>
            </a:r>
          </a:p>
          <a:p>
            <a:r>
              <a:rPr lang="en-US" dirty="0"/>
              <a:t>large oxygen input.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7023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File:Oxygenation-atm-2.sv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6"/>
          <a:stretch/>
        </p:blipFill>
        <p:spPr bwMode="auto">
          <a:xfrm>
            <a:off x="517814" y="365126"/>
            <a:ext cx="7620000" cy="34036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6" descr="lec16 cb typ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001294"/>
            <a:ext cx="4244975" cy="2847975"/>
          </a:xfrm>
          <a:prstGeom prst="rect">
            <a:avLst/>
          </a:prstGeom>
          <a:noFill/>
        </p:spPr>
      </p:pic>
      <p:pic>
        <p:nvPicPr>
          <p:cNvPr id="6" name="Picture 8" descr="lec18 landpl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37"/>
          <a:stretch>
            <a:fillRect/>
          </a:stretch>
        </p:blipFill>
        <p:spPr>
          <a:xfrm>
            <a:off x="4327814" y="4105408"/>
            <a:ext cx="4622799" cy="2407708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flipV="1">
            <a:off x="2122487" y="3544340"/>
            <a:ext cx="1320799" cy="913908"/>
          </a:xfrm>
          <a:prstGeom prst="straightConnector1">
            <a:avLst/>
          </a:prstGeom>
          <a:ln w="4445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697466" y="3544340"/>
            <a:ext cx="1295400" cy="648710"/>
          </a:xfrm>
          <a:prstGeom prst="straightConnector1">
            <a:avLst/>
          </a:prstGeom>
          <a:ln w="4445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7336343" y="3544340"/>
            <a:ext cx="170296" cy="640551"/>
          </a:xfrm>
          <a:prstGeom prst="straightConnector1">
            <a:avLst/>
          </a:prstGeom>
          <a:ln w="4445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7937251" y="3544340"/>
            <a:ext cx="198039" cy="633263"/>
          </a:xfrm>
          <a:prstGeom prst="straightConnector1">
            <a:avLst/>
          </a:prstGeom>
          <a:ln w="4445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37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#2 warm and moist climate</a:t>
            </a:r>
          </a:p>
          <a:p>
            <a:pPr marL="0" indent="0">
              <a:buNone/>
            </a:pPr>
            <a:r>
              <a:rPr lang="en-US" dirty="0"/>
              <a:t>rapid growth of plants.</a:t>
            </a:r>
          </a:p>
          <a:p>
            <a:pPr marL="0" indent="0">
              <a:buNone/>
            </a:pPr>
            <a:r>
              <a:rPr lang="en-US" dirty="0"/>
              <a:t>high NPP with precipitation.</a:t>
            </a:r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8"/>
          <a:stretch/>
        </p:blipFill>
        <p:spPr>
          <a:xfrm>
            <a:off x="4803648" y="273916"/>
            <a:ext cx="4340352" cy="640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3190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Phanerozoic Oxygen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#3 continental arrangement:</a:t>
            </a:r>
          </a:p>
          <a:p>
            <a:r>
              <a:rPr lang="en-US" dirty="0"/>
              <a:t> Shallow seas in the Equator and subtropics</a:t>
            </a:r>
          </a:p>
          <a:p>
            <a:r>
              <a:rPr lang="en-US" dirty="0"/>
              <a:t> The seas alternate between open sea and shallow swamps.</a:t>
            </a:r>
          </a:p>
          <a:p>
            <a:r>
              <a:rPr lang="en-US" dirty="0"/>
              <a:t> Plant matter was rapidly buried.</a:t>
            </a:r>
          </a:p>
          <a:p>
            <a:endParaRPr lang="en-US" dirty="0"/>
          </a:p>
        </p:txBody>
      </p:sp>
      <p:pic>
        <p:nvPicPr>
          <p:cNvPr id="4" name="Picture 6" descr="lec18 carbonse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941"/>
          <a:stretch>
            <a:fillRect/>
          </a:stretch>
        </p:blipFill>
        <p:spPr>
          <a:xfrm>
            <a:off x="2081212" y="4245552"/>
            <a:ext cx="4981575" cy="25114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176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 and Atmospheric Oxygen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Fire keeps atmospheric oxygen stable.</a:t>
            </a:r>
          </a:p>
          <a:p>
            <a:r>
              <a:rPr lang="en-US" dirty="0"/>
              <a:t>Fire causes very rapid carbohydrates oxidation:</a:t>
            </a:r>
          </a:p>
          <a:p>
            <a:pPr marL="0" indent="0" algn="ctr">
              <a:buNone/>
            </a:pPr>
            <a:r>
              <a:rPr lang="en-US" dirty="0"/>
              <a:t>CH</a:t>
            </a:r>
            <a:r>
              <a:rPr lang="en-US" baseline="-25000" dirty="0"/>
              <a:t>2</a:t>
            </a:r>
            <a:r>
              <a:rPr lang="en-US" dirty="0"/>
              <a:t>O + O</a:t>
            </a:r>
            <a:r>
              <a:rPr lang="en-US" baseline="-25000" dirty="0"/>
              <a:t>2</a:t>
            </a:r>
            <a:r>
              <a:rPr lang="en-US" dirty="0"/>
              <a:t> + heat →</a:t>
            </a:r>
            <a:r>
              <a:rPr lang="en-US" dirty="0">
                <a:cs typeface="Calibri"/>
              </a:rPr>
              <a:t> </a:t>
            </a:r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+ H</a:t>
            </a:r>
            <a:r>
              <a:rPr lang="en-US" baseline="-25000" dirty="0"/>
              <a:t>2</a:t>
            </a:r>
            <a:r>
              <a:rPr lang="en-US" dirty="0"/>
              <a:t>O + energy</a:t>
            </a:r>
          </a:p>
          <a:p>
            <a:r>
              <a:rPr lang="en-US" dirty="0"/>
              <a:t>Forest fire could occur when oxygen is more than 13%. &lt; 13% too little heat, &gt; 35% causes spontaneous combustion.</a:t>
            </a:r>
          </a:p>
          <a:p>
            <a:r>
              <a:rPr lang="en-US" dirty="0"/>
              <a:t>Negative feedback system:</a:t>
            </a:r>
          </a:p>
          <a:p>
            <a:pPr marL="0" indent="0">
              <a:buNone/>
            </a:pPr>
            <a:r>
              <a:rPr lang="en-US" dirty="0"/>
              <a:t>     increased O</a:t>
            </a:r>
            <a:r>
              <a:rPr lang="en-US" baseline="-25000" dirty="0"/>
              <a:t>2</a:t>
            </a:r>
            <a:r>
              <a:rPr lang="en-US" dirty="0"/>
              <a:t>, increased fire, decreased forest, decreased O</a:t>
            </a:r>
            <a:r>
              <a:rPr lang="en-US" baseline="-25000" dirty="0"/>
              <a:t>2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u="sng" dirty="0"/>
              <a:t>negative feedback system = stability</a:t>
            </a:r>
          </a:p>
          <a:p>
            <a:r>
              <a:rPr lang="en-US" dirty="0"/>
              <a:t>Carboniferous: oxygen up to 35% for spontaneous combustion</a:t>
            </a:r>
          </a:p>
          <a:p>
            <a:pPr marL="0" indent="0">
              <a:buNone/>
            </a:pPr>
            <a:r>
              <a:rPr lang="en-US" dirty="0"/>
              <a:t>      increase in fires, decrease forest, decrease oxygen</a:t>
            </a:r>
          </a:p>
          <a:p>
            <a:r>
              <a:rPr lang="en-US" dirty="0"/>
              <a:t>The end: shift in continents and climate, fewer swamps, oxygen decreased.</a:t>
            </a:r>
          </a:p>
        </p:txBody>
      </p:sp>
    </p:spTree>
    <p:extLst>
      <p:ext uri="{BB962C8B-B14F-4D97-AF65-F5344CB8AC3E}">
        <p14:creationId xmlns:p14="http://schemas.microsoft.com/office/powerpoint/2010/main" val="10888702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479890" y="2537835"/>
            <a:ext cx="3452674" cy="2035243"/>
            <a:chOff x="4800600" y="3810000"/>
            <a:chExt cx="4114800" cy="2590800"/>
          </a:xfrm>
        </p:grpSpPr>
        <p:sp>
          <p:nvSpPr>
            <p:cNvPr id="5" name="Rectangle 12"/>
            <p:cNvSpPr>
              <a:spLocks noChangeAspect="1" noChangeArrowheads="1"/>
            </p:cNvSpPr>
            <p:nvPr/>
          </p:nvSpPr>
          <p:spPr bwMode="auto">
            <a:xfrm>
              <a:off x="7391400" y="5422900"/>
              <a:ext cx="1524000" cy="9779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i="1">
                  <a:solidFill>
                    <a:srgbClr val="000000"/>
                  </a:solidFill>
                </a:rPr>
                <a:t>Forest</a:t>
              </a:r>
            </a:p>
            <a:p>
              <a:pPr algn="ctr" eaLnBrk="1" hangingPunct="1"/>
              <a:r>
                <a:rPr lang="en-US" i="1">
                  <a:solidFill>
                    <a:srgbClr val="000000"/>
                  </a:solidFill>
                </a:rPr>
                <a:t>Cover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800600" y="3810000"/>
              <a:ext cx="3657601" cy="2578100"/>
              <a:chOff x="4800600" y="3810000"/>
              <a:chExt cx="3657601" cy="2578100"/>
            </a:xfrm>
          </p:grpSpPr>
          <p:sp>
            <p:nvSpPr>
              <p:cNvPr id="7" name="Rectangle 6"/>
              <p:cNvSpPr>
                <a:spLocks noChangeAspect="1" noChangeArrowheads="1"/>
              </p:cNvSpPr>
              <p:nvPr/>
            </p:nvSpPr>
            <p:spPr bwMode="auto">
              <a:xfrm>
                <a:off x="4800600" y="5410200"/>
                <a:ext cx="1447800" cy="9779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i="1">
                    <a:solidFill>
                      <a:srgbClr val="000000"/>
                    </a:solidFill>
                  </a:rPr>
                  <a:t>Atmospheric</a:t>
                </a:r>
              </a:p>
              <a:p>
                <a:pPr algn="ctr" eaLnBrk="1" hangingPunct="1"/>
                <a:r>
                  <a:rPr lang="en-US" i="1">
                    <a:solidFill>
                      <a:srgbClr val="000000"/>
                    </a:solidFill>
                  </a:rPr>
                  <a:t>Oxygen</a:t>
                </a:r>
              </a:p>
            </p:txBody>
          </p:sp>
          <p:sp>
            <p:nvSpPr>
              <p:cNvPr id="8" name="Rectangle 9"/>
              <p:cNvSpPr>
                <a:spLocks noChangeAspect="1" noChangeArrowheads="1"/>
              </p:cNvSpPr>
              <p:nvPr/>
            </p:nvSpPr>
            <p:spPr bwMode="auto">
              <a:xfrm>
                <a:off x="6248400" y="3810000"/>
                <a:ext cx="1116013" cy="9779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i="1" dirty="0">
                    <a:solidFill>
                      <a:srgbClr val="000000"/>
                    </a:solidFill>
                  </a:rPr>
                  <a:t>Forest</a:t>
                </a:r>
              </a:p>
              <a:p>
                <a:pPr algn="ctr" eaLnBrk="1" hangingPunct="1"/>
                <a:r>
                  <a:rPr lang="en-US" i="1" dirty="0">
                    <a:solidFill>
                      <a:srgbClr val="000000"/>
                    </a:solidFill>
                  </a:rPr>
                  <a:t>Fires</a:t>
                </a:r>
              </a:p>
            </p:txBody>
          </p:sp>
          <p:sp>
            <p:nvSpPr>
              <p:cNvPr id="9" name="Line 31"/>
              <p:cNvSpPr>
                <a:spLocks noChangeShapeType="1"/>
              </p:cNvSpPr>
              <p:nvPr/>
            </p:nvSpPr>
            <p:spPr bwMode="auto">
              <a:xfrm flipV="1">
                <a:off x="5105400" y="4038600"/>
                <a:ext cx="1143000" cy="13716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" name="Group 32"/>
              <p:cNvGrpSpPr>
                <a:grpSpLocks/>
              </p:cNvGrpSpPr>
              <p:nvPr/>
            </p:nvGrpSpPr>
            <p:grpSpPr bwMode="auto">
              <a:xfrm>
                <a:off x="7365135" y="4243508"/>
                <a:ext cx="1093066" cy="1166690"/>
                <a:chOff x="4643" y="2846"/>
                <a:chExt cx="541" cy="562"/>
              </a:xfrm>
            </p:grpSpPr>
            <p:sp>
              <p:nvSpPr>
                <p:cNvPr id="12" name="Oval 33"/>
                <p:cNvSpPr>
                  <a:spLocks noChangeArrowheads="1"/>
                </p:cNvSpPr>
                <p:nvPr/>
              </p:nvSpPr>
              <p:spPr bwMode="auto">
                <a:xfrm>
                  <a:off x="5088" y="3312"/>
                  <a:ext cx="96" cy="96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CA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" name="Line 34"/>
                <p:cNvSpPr>
                  <a:spLocks noChangeShapeType="1"/>
                </p:cNvSpPr>
                <p:nvPr/>
              </p:nvSpPr>
              <p:spPr bwMode="auto">
                <a:xfrm>
                  <a:off x="4643" y="2846"/>
                  <a:ext cx="445" cy="48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CA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1" name="Line 35"/>
              <p:cNvSpPr>
                <a:spLocks noChangeShapeType="1"/>
              </p:cNvSpPr>
              <p:nvPr/>
            </p:nvSpPr>
            <p:spPr bwMode="auto">
              <a:xfrm flipH="1">
                <a:off x="6248400" y="5867400"/>
                <a:ext cx="11430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227342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Rise of Ozone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Di-atomic oxygen: O</a:t>
            </a:r>
            <a:r>
              <a:rPr lang="en-US" baseline="-25000" dirty="0"/>
              <a:t>2</a:t>
            </a:r>
            <a:endParaRPr lang="en-US" dirty="0"/>
          </a:p>
          <a:p>
            <a:r>
              <a:rPr lang="en-US" dirty="0"/>
              <a:t>Tri-atomic oxygen: O</a:t>
            </a:r>
            <a:r>
              <a:rPr lang="en-US" baseline="-25000" dirty="0"/>
              <a:t>3</a:t>
            </a:r>
            <a:endParaRPr lang="en-US" dirty="0"/>
          </a:p>
          <a:p>
            <a:r>
              <a:rPr lang="en-US" dirty="0"/>
              <a:t>Ozone production:</a:t>
            </a:r>
          </a:p>
          <a:p>
            <a:r>
              <a:rPr lang="en-US" dirty="0"/>
              <a:t>UV radiation splits O</a:t>
            </a:r>
            <a:r>
              <a:rPr lang="en-US" baseline="-25000" dirty="0"/>
              <a:t>2</a:t>
            </a:r>
            <a:r>
              <a:rPr lang="en-US" dirty="0"/>
              <a:t> into monoatomic oxygen (O), which reacts with another O</a:t>
            </a:r>
            <a:r>
              <a:rPr lang="en-US" baseline="-25000" dirty="0"/>
              <a:t>2</a:t>
            </a:r>
            <a:r>
              <a:rPr lang="en-US" dirty="0"/>
              <a:t> to create O</a:t>
            </a:r>
            <a:r>
              <a:rPr lang="en-US" baseline="-25000" dirty="0"/>
              <a:t>3</a:t>
            </a:r>
            <a:r>
              <a:rPr lang="en-US" dirty="0"/>
              <a:t>.</a:t>
            </a:r>
          </a:p>
          <a:p>
            <a:r>
              <a:rPr lang="en-US" dirty="0"/>
              <a:t>occurs in the stratosphere, because of intense UV radiation there for the reaction</a:t>
            </a:r>
          </a:p>
          <a:p>
            <a:r>
              <a:rPr lang="en-US" dirty="0"/>
              <a:t>Ozone absorbs UV radiation:</a:t>
            </a:r>
          </a:p>
          <a:p>
            <a:pPr marL="0" indent="0">
              <a:buNone/>
            </a:pPr>
            <a:r>
              <a:rPr lang="en-US" dirty="0"/>
              <a:t>      O</a:t>
            </a:r>
            <a:r>
              <a:rPr lang="en-US" baseline="-25000" dirty="0"/>
              <a:t>3</a:t>
            </a:r>
            <a:r>
              <a:rPr lang="en-US" dirty="0"/>
              <a:t> + UV →</a:t>
            </a:r>
            <a:r>
              <a:rPr lang="en-US" dirty="0">
                <a:cs typeface="Calibri"/>
              </a:rPr>
              <a:t> </a:t>
            </a:r>
            <a:r>
              <a:rPr lang="en-US" dirty="0"/>
              <a:t>O</a:t>
            </a:r>
            <a:r>
              <a:rPr lang="en-US" baseline="-25000" dirty="0"/>
              <a:t>2 </a:t>
            </a:r>
            <a:r>
              <a:rPr lang="en-US" dirty="0"/>
              <a:t>+ O</a:t>
            </a:r>
          </a:p>
          <a:p>
            <a:pPr marL="0" indent="0">
              <a:buNone/>
            </a:pPr>
            <a:r>
              <a:rPr lang="en-US" dirty="0"/>
              <a:t>      O</a:t>
            </a:r>
            <a:r>
              <a:rPr lang="en-US" baseline="-25000" dirty="0"/>
              <a:t>2</a:t>
            </a:r>
            <a:r>
              <a:rPr lang="en-US" dirty="0"/>
              <a:t> + UV →</a:t>
            </a:r>
            <a:r>
              <a:rPr lang="en-US" dirty="0">
                <a:cs typeface="Calibri"/>
              </a:rPr>
              <a:t> </a:t>
            </a:r>
            <a:r>
              <a:rPr lang="en-US" dirty="0"/>
              <a:t>O</a:t>
            </a:r>
            <a:r>
              <a:rPr lang="en-US" baseline="-25000" dirty="0"/>
              <a:t> </a:t>
            </a:r>
            <a:r>
              <a:rPr lang="en-US" dirty="0"/>
              <a:t>+ O</a:t>
            </a:r>
          </a:p>
          <a:p>
            <a:pPr marL="0" indent="0">
              <a:buNone/>
            </a:pPr>
            <a:r>
              <a:rPr lang="en-US" dirty="0"/>
              <a:t>      O</a:t>
            </a:r>
            <a:r>
              <a:rPr lang="en-US" baseline="-25000" dirty="0"/>
              <a:t>2</a:t>
            </a:r>
            <a:r>
              <a:rPr lang="en-US" dirty="0"/>
              <a:t> + O →</a:t>
            </a:r>
            <a:r>
              <a:rPr lang="en-US" dirty="0">
                <a:cs typeface="Calibri"/>
              </a:rPr>
              <a:t> </a:t>
            </a:r>
            <a:r>
              <a:rPr lang="en-US" dirty="0"/>
              <a:t>O</a:t>
            </a:r>
            <a:r>
              <a:rPr lang="en-US" baseline="-25000" dirty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4472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lec18 ozonep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83773" y="1825625"/>
            <a:ext cx="5172075" cy="338137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783773" y="566556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The ozone layer thus absorbs UV</a:t>
            </a:r>
          </a:p>
          <a:p>
            <a:r>
              <a:rPr lang="en-US" sz="2400" dirty="0"/>
              <a:t>   Thank You, Ozone layer!</a:t>
            </a:r>
          </a:p>
        </p:txBody>
      </p:sp>
    </p:spTree>
    <p:extLst>
      <p:ext uri="{BB962C8B-B14F-4D97-AF65-F5344CB8AC3E}">
        <p14:creationId xmlns:p14="http://schemas.microsoft.com/office/powerpoint/2010/main" val="26418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8" descr="str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710" y="4224338"/>
            <a:ext cx="170408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0" descr="SEM photos of microb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1"/>
          <a:stretch>
            <a:fillRect/>
          </a:stretch>
        </p:blipFill>
        <p:spPr bwMode="auto">
          <a:xfrm>
            <a:off x="1183710" y="1019597"/>
            <a:ext cx="1905000" cy="282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5" t="19743" r="6743" b="39743"/>
          <a:stretch/>
        </p:blipFill>
        <p:spPr bwMode="auto">
          <a:xfrm>
            <a:off x="3373669" y="1027907"/>
            <a:ext cx="4601189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2" descr="Logatchev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863" y="3332956"/>
            <a:ext cx="4114800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11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5"/>
          <a:stretch/>
        </p:blipFill>
        <p:spPr>
          <a:xfrm>
            <a:off x="292608" y="819912"/>
            <a:ext cx="8558784" cy="504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923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Rise of Ozone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did ozone layer appear?</a:t>
            </a:r>
          </a:p>
          <a:p>
            <a:r>
              <a:rPr lang="en-US" dirty="0"/>
              <a:t>Since ozone is created from O</a:t>
            </a:r>
            <a:r>
              <a:rPr lang="en-US" baseline="-25000" dirty="0"/>
              <a:t>2 </a:t>
            </a:r>
            <a:r>
              <a:rPr lang="en-US" dirty="0"/>
              <a:t>, the Earth must have oxygen first.</a:t>
            </a:r>
          </a:p>
          <a:p>
            <a:r>
              <a:rPr lang="en-US" dirty="0"/>
              <a:t>A logarithmic relationship between O</a:t>
            </a:r>
            <a:r>
              <a:rPr lang="en-US" baseline="-25000" dirty="0"/>
              <a:t>2</a:t>
            </a:r>
            <a:r>
              <a:rPr lang="en-US" dirty="0"/>
              <a:t> and O</a:t>
            </a:r>
            <a:r>
              <a:rPr lang="en-US" baseline="-25000" dirty="0"/>
              <a:t>3</a:t>
            </a:r>
          </a:p>
          <a:p>
            <a:r>
              <a:rPr lang="en-US" dirty="0"/>
              <a:t>only need 0.2%</a:t>
            </a:r>
          </a:p>
          <a:p>
            <a:r>
              <a:rPr lang="en-US" dirty="0"/>
              <a:t>0.2% oxygen by 2.2 billion years ago</a:t>
            </a:r>
          </a:p>
          <a:p>
            <a:r>
              <a:rPr lang="en-US" dirty="0"/>
              <a:t>Life prior to 2.2 billion years ago was “naked”.</a:t>
            </a:r>
          </a:p>
          <a:p>
            <a:r>
              <a:rPr lang="en-US" dirty="0"/>
              <a:t>refuge below water surface.</a:t>
            </a:r>
          </a:p>
        </p:txBody>
      </p:sp>
    </p:spTree>
    <p:extLst>
      <p:ext uri="{BB962C8B-B14F-4D97-AF65-F5344CB8AC3E}">
        <p14:creationId xmlns:p14="http://schemas.microsoft.com/office/powerpoint/2010/main" val="20432242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9"/>
          <a:stretch/>
        </p:blipFill>
        <p:spPr>
          <a:xfrm>
            <a:off x="245301" y="295998"/>
            <a:ext cx="4811071" cy="4248293"/>
          </a:xfrm>
        </p:spPr>
      </p:pic>
      <p:pic>
        <p:nvPicPr>
          <p:cNvPr id="5" name="Picture 2" descr="Map of UVB penetration in the&#10;Oce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607" y="3547198"/>
            <a:ext cx="333375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943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Sources for Early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6913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Second form of life is methanogenic bacteria, also a chemosynthetic type.</a:t>
            </a:r>
          </a:p>
          <a:p>
            <a:r>
              <a:rPr lang="en-US" dirty="0"/>
              <a:t>slightly further along the tree in the Archaea domain.</a:t>
            </a:r>
          </a:p>
          <a:p>
            <a:r>
              <a:rPr lang="en-US" dirty="0"/>
              <a:t>Some are hyper-thermophiles, probably evolved from hyper-thermophilic bacteria.</a:t>
            </a:r>
          </a:p>
          <a:p>
            <a:r>
              <a:rPr lang="en-US" dirty="0"/>
              <a:t>obtain chemical energy via:</a:t>
            </a:r>
          </a:p>
          <a:p>
            <a:pPr marL="0" indent="0" algn="ctr">
              <a:buNone/>
            </a:pPr>
            <a:r>
              <a:rPr lang="en-US" dirty="0"/>
              <a:t>  CO</a:t>
            </a:r>
            <a:r>
              <a:rPr lang="en-US" baseline="-25000" dirty="0"/>
              <a:t>2</a:t>
            </a:r>
            <a:r>
              <a:rPr lang="en-US" dirty="0"/>
              <a:t> + 4 H</a:t>
            </a:r>
            <a:r>
              <a:rPr lang="en-US" baseline="-25000" dirty="0"/>
              <a:t>2</a:t>
            </a:r>
            <a:r>
              <a:rPr lang="en-US" dirty="0"/>
              <a:t> → CH</a:t>
            </a:r>
            <a:r>
              <a:rPr lang="en-US" baseline="-25000" dirty="0"/>
              <a:t>4</a:t>
            </a:r>
            <a:r>
              <a:rPr lang="en-US" dirty="0"/>
              <a:t> + 2H</a:t>
            </a:r>
            <a:r>
              <a:rPr lang="en-US" baseline="-25000" dirty="0"/>
              <a:t>2</a:t>
            </a:r>
            <a:r>
              <a:rPr lang="en-US" dirty="0"/>
              <a:t>O + chemical energy</a:t>
            </a:r>
          </a:p>
          <a:p>
            <a:pPr marL="0" indent="0">
              <a:buNone/>
            </a:pPr>
            <a:r>
              <a:rPr lang="en-US" dirty="0"/>
              <a:t>  [recall </a:t>
            </a:r>
            <a:r>
              <a:rPr lang="en-US" dirty="0" err="1"/>
              <a:t>methanogenesis</a:t>
            </a:r>
            <a:r>
              <a:rPr lang="en-US" dirty="0"/>
              <a:t>: C</a:t>
            </a:r>
            <a:r>
              <a:rPr lang="en-US" baseline="-25000" dirty="0"/>
              <a:t>6</a:t>
            </a:r>
            <a:r>
              <a:rPr lang="en-US" dirty="0"/>
              <a:t>H</a:t>
            </a:r>
            <a:r>
              <a:rPr lang="en-US" baseline="-25000" dirty="0"/>
              <a:t>12</a:t>
            </a:r>
            <a:r>
              <a:rPr lang="en-US" dirty="0"/>
              <a:t>O</a:t>
            </a:r>
            <a:r>
              <a:rPr lang="en-US" baseline="-25000" dirty="0"/>
              <a:t>6</a:t>
            </a:r>
            <a:r>
              <a:rPr lang="en-US" dirty="0"/>
              <a:t> → 3CO</a:t>
            </a:r>
            <a:r>
              <a:rPr lang="en-US" baseline="-25000" dirty="0"/>
              <a:t>2</a:t>
            </a:r>
            <a:r>
              <a:rPr lang="en-US" dirty="0"/>
              <a:t> + 3CH</a:t>
            </a:r>
            <a:r>
              <a:rPr lang="en-US" baseline="-25000" dirty="0"/>
              <a:t>4</a:t>
            </a:r>
            <a:r>
              <a:rPr lang="en-US" dirty="0"/>
              <a:t> + chemical energy] </a:t>
            </a:r>
          </a:p>
          <a:p>
            <a:r>
              <a:rPr lang="en-US" dirty="0"/>
              <a:t>Deep-sea vents provide carbon dioxide (CO</a:t>
            </a:r>
            <a:r>
              <a:rPr lang="en-US" baseline="-25000" dirty="0"/>
              <a:t>2</a:t>
            </a:r>
            <a:r>
              <a:rPr lang="en-US" dirty="0"/>
              <a:t>) and hydrogen (H</a:t>
            </a:r>
            <a:r>
              <a:rPr lang="en-US" baseline="-25000" dirty="0"/>
              <a:t>2</a:t>
            </a:r>
            <a:r>
              <a:rPr lang="en-US" dirty="0"/>
              <a:t>).</a:t>
            </a:r>
          </a:p>
          <a:p>
            <a:r>
              <a:rPr lang="en-US" dirty="0"/>
              <a:t>Methane is a by-product (hence: methanogenic).</a:t>
            </a:r>
          </a:p>
          <a:p>
            <a:r>
              <a:rPr lang="en-US" dirty="0"/>
              <a:t>indirect chemical evidence 2.8 billion years ago</a:t>
            </a:r>
          </a:p>
          <a:p>
            <a:pPr marL="0" indent="0">
              <a:buNone/>
            </a:pPr>
            <a:r>
              <a:rPr lang="en-US" dirty="0"/>
              <a:t>   CH</a:t>
            </a:r>
            <a:r>
              <a:rPr lang="en-US" baseline="-25000" dirty="0"/>
              <a:t>4</a:t>
            </a:r>
            <a:r>
              <a:rPr lang="en-US" dirty="0"/>
              <a:t> + CH</a:t>
            </a:r>
            <a:r>
              <a:rPr lang="en-US" baseline="-25000" dirty="0"/>
              <a:t>4</a:t>
            </a:r>
            <a:r>
              <a:rPr lang="en-US" dirty="0"/>
              <a:t> from volcanoes = thick haze 2.7 billion years ago.</a:t>
            </a:r>
          </a:p>
        </p:txBody>
      </p:sp>
    </p:spTree>
    <p:extLst>
      <p:ext uri="{BB962C8B-B14F-4D97-AF65-F5344CB8AC3E}">
        <p14:creationId xmlns:p14="http://schemas.microsoft.com/office/powerpoint/2010/main" val="3981210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upload.wikimedia.org/wikipedia/commons/thumb/7/70/Phylogenetic_tree.svg/450px-Phylogenetic_tree.sv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7"/>
          <a:stretch/>
        </p:blipFill>
        <p:spPr bwMode="auto">
          <a:xfrm>
            <a:off x="4165600" y="-31340"/>
            <a:ext cx="5079023" cy="291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lec16 tit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86425" y="4416425"/>
            <a:ext cx="3457575" cy="2438400"/>
          </a:xfrm>
          <a:prstGeom prst="rect">
            <a:avLst/>
          </a:prstGeom>
          <a:noFill/>
        </p:spPr>
      </p:pic>
      <p:grpSp>
        <p:nvGrpSpPr>
          <p:cNvPr id="6" name="Group 5"/>
          <p:cNvGrpSpPr/>
          <p:nvPr/>
        </p:nvGrpSpPr>
        <p:grpSpPr>
          <a:xfrm>
            <a:off x="93980" y="2481407"/>
            <a:ext cx="4606290" cy="5029200"/>
            <a:chOff x="0" y="0"/>
            <a:chExt cx="3847465" cy="4465320"/>
          </a:xfrm>
        </p:grpSpPr>
        <p:pic>
          <p:nvPicPr>
            <p:cNvPr id="7" name="Picture 6" descr="FG11_03"/>
            <p:cNvPicPr>
              <a:picLocks noGrp="1"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00"/>
            <a:stretch>
              <a:fillRect/>
            </a:stretch>
          </p:blipFill>
          <p:spPr bwMode="auto">
            <a:xfrm>
              <a:off x="0" y="0"/>
              <a:ext cx="3847465" cy="44653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12420" y="693420"/>
              <a:ext cx="3495675" cy="1237615"/>
            </a:xfrm>
            <a:custGeom>
              <a:avLst/>
              <a:gdLst>
                <a:gd name="T0" fmla="*/ 2147483647 w 2447"/>
                <a:gd name="T1" fmla="*/ 2147483647 h 895"/>
                <a:gd name="T2" fmla="*/ 2147483647 w 2447"/>
                <a:gd name="T3" fmla="*/ 2147483647 h 895"/>
                <a:gd name="T4" fmla="*/ 2147483647 w 2447"/>
                <a:gd name="T5" fmla="*/ 2147483647 h 895"/>
                <a:gd name="T6" fmla="*/ 2147483647 w 2447"/>
                <a:gd name="T7" fmla="*/ 2147483647 h 895"/>
                <a:gd name="T8" fmla="*/ 2147483647 w 2447"/>
                <a:gd name="T9" fmla="*/ 2147483647 h 895"/>
                <a:gd name="T10" fmla="*/ 2147483647 w 2447"/>
                <a:gd name="T11" fmla="*/ 2147483647 h 895"/>
                <a:gd name="T12" fmla="*/ 2147483647 w 2447"/>
                <a:gd name="T13" fmla="*/ 2147483647 h 895"/>
                <a:gd name="T14" fmla="*/ 2147483647 w 2447"/>
                <a:gd name="T15" fmla="*/ 2147483647 h 895"/>
                <a:gd name="T16" fmla="*/ 2147483647 w 2447"/>
                <a:gd name="T17" fmla="*/ 2147483647 h 895"/>
                <a:gd name="T18" fmla="*/ 2147483647 w 2447"/>
                <a:gd name="T19" fmla="*/ 2147483647 h 895"/>
                <a:gd name="T20" fmla="*/ 2147483647 w 2447"/>
                <a:gd name="T21" fmla="*/ 2147483647 h 895"/>
                <a:gd name="T22" fmla="*/ 2147483647 w 2447"/>
                <a:gd name="T23" fmla="*/ 2147483647 h 895"/>
                <a:gd name="T24" fmla="*/ 2147483647 w 2447"/>
                <a:gd name="T25" fmla="*/ 2147483647 h 895"/>
                <a:gd name="T26" fmla="*/ 2147483647 w 2447"/>
                <a:gd name="T27" fmla="*/ 2147483647 h 895"/>
                <a:gd name="T28" fmla="*/ 2147483647 w 2447"/>
                <a:gd name="T29" fmla="*/ 2147483647 h 895"/>
                <a:gd name="T30" fmla="*/ 2147483647 w 2447"/>
                <a:gd name="T31" fmla="*/ 2147483647 h 895"/>
                <a:gd name="T32" fmla="*/ 2147483647 w 2447"/>
                <a:gd name="T33" fmla="*/ 2147483647 h 895"/>
                <a:gd name="T34" fmla="*/ 2147483647 w 2447"/>
                <a:gd name="T35" fmla="*/ 2147483647 h 895"/>
                <a:gd name="T36" fmla="*/ 2147483647 w 2447"/>
                <a:gd name="T37" fmla="*/ 2147483647 h 895"/>
                <a:gd name="T38" fmla="*/ 2147483647 w 2447"/>
                <a:gd name="T39" fmla="*/ 2147483647 h 895"/>
                <a:gd name="T40" fmla="*/ 2147483647 w 2447"/>
                <a:gd name="T41" fmla="*/ 2147483647 h 895"/>
                <a:gd name="T42" fmla="*/ 2147483647 w 2447"/>
                <a:gd name="T43" fmla="*/ 2147483647 h 895"/>
                <a:gd name="T44" fmla="*/ 2147483647 w 2447"/>
                <a:gd name="T45" fmla="*/ 2147483647 h 895"/>
                <a:gd name="T46" fmla="*/ 2147483647 w 2447"/>
                <a:gd name="T47" fmla="*/ 2147483647 h 895"/>
                <a:gd name="T48" fmla="*/ 2147483647 w 2447"/>
                <a:gd name="T49" fmla="*/ 0 h 895"/>
                <a:gd name="T50" fmla="*/ 2147483647 w 2447"/>
                <a:gd name="T51" fmla="*/ 2147483647 h 895"/>
                <a:gd name="T52" fmla="*/ 2147483647 w 2447"/>
                <a:gd name="T53" fmla="*/ 2147483647 h 895"/>
                <a:gd name="T54" fmla="*/ 2147483647 w 2447"/>
                <a:gd name="T55" fmla="*/ 2147483647 h 895"/>
                <a:gd name="T56" fmla="*/ 2147483647 w 2447"/>
                <a:gd name="T57" fmla="*/ 2147483647 h 895"/>
                <a:gd name="T58" fmla="*/ 2147483647 w 2447"/>
                <a:gd name="T59" fmla="*/ 2147483647 h 895"/>
                <a:gd name="T60" fmla="*/ 2147483647 w 2447"/>
                <a:gd name="T61" fmla="*/ 2147483647 h 895"/>
                <a:gd name="T62" fmla="*/ 2147483647 w 2447"/>
                <a:gd name="T63" fmla="*/ 2147483647 h 895"/>
                <a:gd name="T64" fmla="*/ 2147483647 w 2447"/>
                <a:gd name="T65" fmla="*/ 2147483647 h 895"/>
                <a:gd name="T66" fmla="*/ 2147483647 w 2447"/>
                <a:gd name="T67" fmla="*/ 2147483647 h 895"/>
                <a:gd name="T68" fmla="*/ 2147483647 w 2447"/>
                <a:gd name="T69" fmla="*/ 2147483647 h 895"/>
                <a:gd name="T70" fmla="*/ 2147483647 w 2447"/>
                <a:gd name="T71" fmla="*/ 2147483647 h 895"/>
                <a:gd name="T72" fmla="*/ 2147483647 w 2447"/>
                <a:gd name="T73" fmla="*/ 2147483647 h 895"/>
                <a:gd name="T74" fmla="*/ 2147483647 w 2447"/>
                <a:gd name="T75" fmla="*/ 2147483647 h 895"/>
                <a:gd name="T76" fmla="*/ 2147483647 w 2447"/>
                <a:gd name="T77" fmla="*/ 2147483647 h 89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447"/>
                <a:gd name="T118" fmla="*/ 0 h 895"/>
                <a:gd name="T119" fmla="*/ 2447 w 2447"/>
                <a:gd name="T120" fmla="*/ 895 h 89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447" h="895">
                  <a:moveTo>
                    <a:pt x="1384" y="827"/>
                  </a:moveTo>
                  <a:cubicBezTo>
                    <a:pt x="1463" y="841"/>
                    <a:pt x="1543" y="845"/>
                    <a:pt x="1621" y="861"/>
                  </a:cubicBezTo>
                  <a:cubicBezTo>
                    <a:pt x="1654" y="877"/>
                    <a:pt x="1648" y="877"/>
                    <a:pt x="1689" y="881"/>
                  </a:cubicBezTo>
                  <a:cubicBezTo>
                    <a:pt x="1745" y="887"/>
                    <a:pt x="1858" y="895"/>
                    <a:pt x="1858" y="895"/>
                  </a:cubicBezTo>
                  <a:cubicBezTo>
                    <a:pt x="1989" y="884"/>
                    <a:pt x="1991" y="890"/>
                    <a:pt x="2089" y="867"/>
                  </a:cubicBezTo>
                  <a:cubicBezTo>
                    <a:pt x="2141" y="855"/>
                    <a:pt x="2177" y="837"/>
                    <a:pt x="2231" y="827"/>
                  </a:cubicBezTo>
                  <a:cubicBezTo>
                    <a:pt x="2288" y="798"/>
                    <a:pt x="2336" y="759"/>
                    <a:pt x="2394" y="732"/>
                  </a:cubicBezTo>
                  <a:cubicBezTo>
                    <a:pt x="2447" y="650"/>
                    <a:pt x="2416" y="585"/>
                    <a:pt x="2326" y="562"/>
                  </a:cubicBezTo>
                  <a:cubicBezTo>
                    <a:pt x="2289" y="539"/>
                    <a:pt x="2245" y="535"/>
                    <a:pt x="2204" y="522"/>
                  </a:cubicBezTo>
                  <a:cubicBezTo>
                    <a:pt x="2172" y="512"/>
                    <a:pt x="2147" y="506"/>
                    <a:pt x="2116" y="495"/>
                  </a:cubicBezTo>
                  <a:cubicBezTo>
                    <a:pt x="2097" y="488"/>
                    <a:pt x="2082" y="471"/>
                    <a:pt x="2062" y="468"/>
                  </a:cubicBezTo>
                  <a:cubicBezTo>
                    <a:pt x="2006" y="460"/>
                    <a:pt x="1949" y="459"/>
                    <a:pt x="1892" y="454"/>
                  </a:cubicBezTo>
                  <a:cubicBezTo>
                    <a:pt x="1854" y="441"/>
                    <a:pt x="1814" y="429"/>
                    <a:pt x="1777" y="413"/>
                  </a:cubicBezTo>
                  <a:cubicBezTo>
                    <a:pt x="1759" y="405"/>
                    <a:pt x="1723" y="386"/>
                    <a:pt x="1723" y="386"/>
                  </a:cubicBezTo>
                  <a:cubicBezTo>
                    <a:pt x="1651" y="388"/>
                    <a:pt x="1578" y="395"/>
                    <a:pt x="1506" y="393"/>
                  </a:cubicBezTo>
                  <a:cubicBezTo>
                    <a:pt x="1442" y="392"/>
                    <a:pt x="1404" y="351"/>
                    <a:pt x="1343" y="339"/>
                  </a:cubicBezTo>
                  <a:cubicBezTo>
                    <a:pt x="1258" y="322"/>
                    <a:pt x="1205" y="320"/>
                    <a:pt x="1113" y="312"/>
                  </a:cubicBezTo>
                  <a:cubicBezTo>
                    <a:pt x="1068" y="314"/>
                    <a:pt x="1022" y="315"/>
                    <a:pt x="977" y="319"/>
                  </a:cubicBezTo>
                  <a:cubicBezTo>
                    <a:pt x="934" y="323"/>
                    <a:pt x="897" y="350"/>
                    <a:pt x="855" y="359"/>
                  </a:cubicBezTo>
                  <a:cubicBezTo>
                    <a:pt x="830" y="372"/>
                    <a:pt x="807" y="378"/>
                    <a:pt x="781" y="386"/>
                  </a:cubicBezTo>
                  <a:cubicBezTo>
                    <a:pt x="745" y="382"/>
                    <a:pt x="700" y="397"/>
                    <a:pt x="672" y="373"/>
                  </a:cubicBezTo>
                  <a:cubicBezTo>
                    <a:pt x="653" y="357"/>
                    <a:pt x="674" y="323"/>
                    <a:pt x="679" y="298"/>
                  </a:cubicBezTo>
                  <a:cubicBezTo>
                    <a:pt x="691" y="234"/>
                    <a:pt x="746" y="183"/>
                    <a:pt x="767" y="122"/>
                  </a:cubicBezTo>
                  <a:cubicBezTo>
                    <a:pt x="763" y="95"/>
                    <a:pt x="763" y="67"/>
                    <a:pt x="754" y="41"/>
                  </a:cubicBezTo>
                  <a:cubicBezTo>
                    <a:pt x="748" y="24"/>
                    <a:pt x="686" y="6"/>
                    <a:pt x="672" y="0"/>
                  </a:cubicBezTo>
                  <a:cubicBezTo>
                    <a:pt x="620" y="2"/>
                    <a:pt x="568" y="3"/>
                    <a:pt x="516" y="7"/>
                  </a:cubicBezTo>
                  <a:cubicBezTo>
                    <a:pt x="448" y="12"/>
                    <a:pt x="380" y="49"/>
                    <a:pt x="313" y="61"/>
                  </a:cubicBezTo>
                  <a:cubicBezTo>
                    <a:pt x="227" y="91"/>
                    <a:pt x="152" y="141"/>
                    <a:pt x="62" y="163"/>
                  </a:cubicBezTo>
                  <a:cubicBezTo>
                    <a:pt x="21" y="193"/>
                    <a:pt x="0" y="187"/>
                    <a:pt x="22" y="237"/>
                  </a:cubicBezTo>
                  <a:cubicBezTo>
                    <a:pt x="30" y="254"/>
                    <a:pt x="74" y="279"/>
                    <a:pt x="83" y="285"/>
                  </a:cubicBezTo>
                  <a:cubicBezTo>
                    <a:pt x="96" y="294"/>
                    <a:pt x="123" y="312"/>
                    <a:pt x="123" y="312"/>
                  </a:cubicBezTo>
                  <a:cubicBezTo>
                    <a:pt x="182" y="397"/>
                    <a:pt x="312" y="401"/>
                    <a:pt x="408" y="413"/>
                  </a:cubicBezTo>
                  <a:cubicBezTo>
                    <a:pt x="451" y="424"/>
                    <a:pt x="497" y="434"/>
                    <a:pt x="537" y="454"/>
                  </a:cubicBezTo>
                  <a:cubicBezTo>
                    <a:pt x="601" y="486"/>
                    <a:pt x="656" y="537"/>
                    <a:pt x="720" y="569"/>
                  </a:cubicBezTo>
                  <a:cubicBezTo>
                    <a:pt x="753" y="586"/>
                    <a:pt x="794" y="593"/>
                    <a:pt x="828" y="610"/>
                  </a:cubicBezTo>
                  <a:cubicBezTo>
                    <a:pt x="854" y="623"/>
                    <a:pt x="874" y="636"/>
                    <a:pt x="903" y="644"/>
                  </a:cubicBezTo>
                  <a:cubicBezTo>
                    <a:pt x="929" y="695"/>
                    <a:pt x="975" y="735"/>
                    <a:pt x="1032" y="745"/>
                  </a:cubicBezTo>
                  <a:cubicBezTo>
                    <a:pt x="1061" y="775"/>
                    <a:pt x="1094" y="790"/>
                    <a:pt x="1133" y="800"/>
                  </a:cubicBezTo>
                  <a:cubicBezTo>
                    <a:pt x="1206" y="854"/>
                    <a:pt x="1352" y="834"/>
                    <a:pt x="1425" y="834"/>
                  </a:cubicBezTo>
                </a:path>
              </a:pathLst>
            </a:custGeom>
            <a:solidFill>
              <a:srgbClr val="00B050">
                <a:alpha val="1019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96666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images.nationalgeographic.com/wpf/media-live/photos/000/010/cache/moon-buggy_1097_990x7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36" y="163071"/>
            <a:ext cx="8830220" cy="662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202056" y="239271"/>
            <a:ext cx="57912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FF0000"/>
                </a:solidFill>
              </a:rPr>
              <a:t>Why won’t your car rust on Luna?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79476" y="234917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Apollo 17, December 1972</a:t>
            </a:r>
            <a:endParaRPr lang="en-C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14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Cyanobacteria and the Rise of Atmospheric Oxygen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cyanobacteria (CB) </a:t>
            </a:r>
          </a:p>
          <a:p>
            <a:pPr marL="0" indent="0">
              <a:buNone/>
            </a:pPr>
            <a:r>
              <a:rPr lang="en-US" dirty="0"/>
              <a:t>domain: Bacteria</a:t>
            </a:r>
          </a:p>
          <a:p>
            <a:pPr marL="0" indent="0">
              <a:buNone/>
            </a:pPr>
            <a:r>
              <a:rPr lang="en-US" dirty="0"/>
              <a:t>first photosynthetic life</a:t>
            </a:r>
          </a:p>
          <a:p>
            <a:pPr marL="0" indent="0">
              <a:buNone/>
            </a:pPr>
            <a:r>
              <a:rPr lang="en-US" dirty="0"/>
              <a:t>likely evolved from hyper-thermophilic bacteria</a:t>
            </a:r>
          </a:p>
          <a:p>
            <a:endParaRPr lang="en-US" dirty="0"/>
          </a:p>
        </p:txBody>
      </p:sp>
      <p:pic>
        <p:nvPicPr>
          <p:cNvPr id="4" name="Picture 6" descr="lec16 cb typ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49512" y="3899393"/>
            <a:ext cx="4244975" cy="2847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5931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Cyanobacteria and the Rise of Atmospheric Oxygen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cyan (blue-green) algae</a:t>
            </a:r>
          </a:p>
          <a:p>
            <a:r>
              <a:rPr lang="en-US" dirty="0"/>
              <a:t>Example: Grand Prismatic Spring in USA</a:t>
            </a:r>
          </a:p>
          <a:p>
            <a:r>
              <a:rPr lang="en-US" dirty="0"/>
              <a:t>center: hyper-thermophilic bacteria in Archaea domain</a:t>
            </a:r>
          </a:p>
          <a:p>
            <a:r>
              <a:rPr lang="en-US" dirty="0"/>
              <a:t>edges: cyanobacteria</a:t>
            </a:r>
          </a:p>
          <a:p>
            <a:r>
              <a:rPr lang="en-US" dirty="0"/>
              <a:t>Different colors from chlorophyll and carotenoids.</a:t>
            </a:r>
          </a:p>
          <a:p>
            <a:r>
              <a:rPr lang="en-US" dirty="0"/>
              <a:t>Cyanobacteria are photosynthetic, so replace CO</a:t>
            </a:r>
            <a:r>
              <a:rPr lang="en-US" baseline="-25000" dirty="0"/>
              <a:t>2</a:t>
            </a:r>
            <a:r>
              <a:rPr lang="en-US" dirty="0"/>
              <a:t> with O</a:t>
            </a:r>
            <a:r>
              <a:rPr lang="en-US" baseline="-25000" dirty="0"/>
              <a:t>2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543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1460</Words>
  <Application>Microsoft Office PowerPoint</Application>
  <PresentationFormat>On-screen Show (4:3)</PresentationFormat>
  <Paragraphs>200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Calibri Light</vt:lpstr>
      <vt:lpstr>Office Theme</vt:lpstr>
      <vt:lpstr>The Rise of Atmospheric Oxygen</vt:lpstr>
      <vt:lpstr>Contents</vt:lpstr>
      <vt:lpstr>Energy Sources for Early Life</vt:lpstr>
      <vt:lpstr>PowerPoint Presentation</vt:lpstr>
      <vt:lpstr>Energy Sources for Early Life</vt:lpstr>
      <vt:lpstr>PowerPoint Presentation</vt:lpstr>
      <vt:lpstr>PowerPoint Presentation</vt:lpstr>
      <vt:lpstr>Cyanobacteria and the Rise of Atmospheric Oxygen</vt:lpstr>
      <vt:lpstr>Cyanobacteria and the Rise of Atmospheric Oxygen</vt:lpstr>
      <vt:lpstr>PowerPoint Presentation</vt:lpstr>
      <vt:lpstr>Cyanobacteria and the Rise of Atmospheric Oxygen</vt:lpstr>
      <vt:lpstr>Cyanobacteria and the Rise of Atmospheric Oxygen</vt:lpstr>
      <vt:lpstr>PowerPoint Presentation</vt:lpstr>
      <vt:lpstr>Iron Sedimentary Evidence of Atmospheric Oxygen</vt:lpstr>
      <vt:lpstr>Banded-iron formations (BIFs)</vt:lpstr>
      <vt:lpstr>PowerPoint Presentation</vt:lpstr>
      <vt:lpstr>Iron Sedimentary Evidence of Atmospheric Oxygen</vt:lpstr>
      <vt:lpstr>PowerPoint Presentation</vt:lpstr>
      <vt:lpstr>What Delayed the Rise of Atmospheric Oxygen?</vt:lpstr>
      <vt:lpstr>PowerPoint Presentation</vt:lpstr>
      <vt:lpstr>Carbon Isotopes</vt:lpstr>
      <vt:lpstr>PowerPoint Presentation</vt:lpstr>
      <vt:lpstr>Carbon isotope uptake patterns</vt:lpstr>
      <vt:lpstr>PowerPoint Presentation</vt:lpstr>
      <vt:lpstr>Carbon isotope uptake patterns</vt:lpstr>
      <vt:lpstr>Carbon isotope uptake patterns</vt:lpstr>
      <vt:lpstr>PowerPoint Presentation</vt:lpstr>
      <vt:lpstr>Phanerozoic Oxygen</vt:lpstr>
      <vt:lpstr>PowerPoint Presentation</vt:lpstr>
      <vt:lpstr>a systems model to predict oxygen</vt:lpstr>
      <vt:lpstr>Phanerozoic Oxygen</vt:lpstr>
      <vt:lpstr>Phanerozoic oxygen</vt:lpstr>
      <vt:lpstr>PowerPoint Presentation</vt:lpstr>
      <vt:lpstr>PowerPoint Presentation</vt:lpstr>
      <vt:lpstr>Phanerozoic Oxygen</vt:lpstr>
      <vt:lpstr>Fire and Atmospheric Oxygen</vt:lpstr>
      <vt:lpstr>PowerPoint Presentation</vt:lpstr>
      <vt:lpstr>The Rise of Ozone</vt:lpstr>
      <vt:lpstr>PowerPoint Presentation</vt:lpstr>
      <vt:lpstr>PowerPoint Presentation</vt:lpstr>
      <vt:lpstr>The Rise of Ozone</vt:lpstr>
      <vt:lpstr>PowerPoint Presentation</vt:lpstr>
    </vt:vector>
  </TitlesOfParts>
  <Company>University at Buffalo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Tao, Xin</dc:creator>
  <cp:lastModifiedBy>UBWS15</cp:lastModifiedBy>
  <cp:revision>236</cp:revision>
  <dcterms:created xsi:type="dcterms:W3CDTF">2021-03-14T06:27:49Z</dcterms:created>
  <dcterms:modified xsi:type="dcterms:W3CDTF">2023-03-17T07:11:36Z</dcterms:modified>
</cp:coreProperties>
</file>