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 Tao" userId="3bbae137d5272e6c" providerId="LiveId" clId="{A6FEE1C0-99A3-47D1-94C3-CD2CA97D23E2}"/>
    <pc:docChg chg="custSel modSld">
      <pc:chgData name="Xin Tao" userId="3bbae137d5272e6c" providerId="LiveId" clId="{A6FEE1C0-99A3-47D1-94C3-CD2CA97D23E2}" dt="2023-03-10T07:11:37.334" v="5" actId="33524"/>
      <pc:docMkLst>
        <pc:docMk/>
      </pc:docMkLst>
      <pc:sldChg chg="modSp mod">
        <pc:chgData name="Xin Tao" userId="3bbae137d5272e6c" providerId="LiveId" clId="{A6FEE1C0-99A3-47D1-94C3-CD2CA97D23E2}" dt="2023-03-10T07:10:26.429" v="1" actId="20577"/>
        <pc:sldMkLst>
          <pc:docMk/>
          <pc:sldMk cId="448554322" sldId="256"/>
        </pc:sldMkLst>
        <pc:spChg chg="mod">
          <ac:chgData name="Xin Tao" userId="3bbae137d5272e6c" providerId="LiveId" clId="{A6FEE1C0-99A3-47D1-94C3-CD2CA97D23E2}" dt="2023-03-10T07:10:26.429" v="1" actId="20577"/>
          <ac:spMkLst>
            <pc:docMk/>
            <pc:sldMk cId="448554322" sldId="256"/>
            <ac:spMk id="3" creationId="{00000000-0000-0000-0000-000000000000}"/>
          </ac:spMkLst>
        </pc:spChg>
      </pc:sldChg>
      <pc:sldChg chg="modSp mod">
        <pc:chgData name="Xin Tao" userId="3bbae137d5272e6c" providerId="LiveId" clId="{A6FEE1C0-99A3-47D1-94C3-CD2CA97D23E2}" dt="2023-03-10T07:10:59.096" v="2" actId="33524"/>
        <pc:sldMkLst>
          <pc:docMk/>
          <pc:sldMk cId="2313569025" sldId="270"/>
        </pc:sldMkLst>
        <pc:spChg chg="mod">
          <ac:chgData name="Xin Tao" userId="3bbae137d5272e6c" providerId="LiveId" clId="{A6FEE1C0-99A3-47D1-94C3-CD2CA97D23E2}" dt="2023-03-10T07:10:59.096" v="2" actId="33524"/>
          <ac:spMkLst>
            <pc:docMk/>
            <pc:sldMk cId="2313569025" sldId="270"/>
            <ac:spMk id="3" creationId="{00000000-0000-0000-0000-000000000000}"/>
          </ac:spMkLst>
        </pc:spChg>
      </pc:sldChg>
      <pc:sldChg chg="modSp mod">
        <pc:chgData name="Xin Tao" userId="3bbae137d5272e6c" providerId="LiveId" clId="{A6FEE1C0-99A3-47D1-94C3-CD2CA97D23E2}" dt="2023-03-10T07:11:25.553" v="4" actId="33524"/>
        <pc:sldMkLst>
          <pc:docMk/>
          <pc:sldMk cId="3944302411" sldId="280"/>
        </pc:sldMkLst>
        <pc:spChg chg="mod">
          <ac:chgData name="Xin Tao" userId="3bbae137d5272e6c" providerId="LiveId" clId="{A6FEE1C0-99A3-47D1-94C3-CD2CA97D23E2}" dt="2023-03-10T07:11:25.553" v="4" actId="33524"/>
          <ac:spMkLst>
            <pc:docMk/>
            <pc:sldMk cId="3944302411" sldId="280"/>
            <ac:spMk id="3" creationId="{00000000-0000-0000-0000-000000000000}"/>
          </ac:spMkLst>
        </pc:spChg>
      </pc:sldChg>
      <pc:sldChg chg="modSp mod">
        <pc:chgData name="Xin Tao" userId="3bbae137d5272e6c" providerId="LiveId" clId="{A6FEE1C0-99A3-47D1-94C3-CD2CA97D23E2}" dt="2023-03-10T07:11:37.334" v="5" actId="33524"/>
        <pc:sldMkLst>
          <pc:docMk/>
          <pc:sldMk cId="2374824077" sldId="285"/>
        </pc:sldMkLst>
        <pc:spChg chg="mod">
          <ac:chgData name="Xin Tao" userId="3bbae137d5272e6c" providerId="LiveId" clId="{A6FEE1C0-99A3-47D1-94C3-CD2CA97D23E2}" dt="2023-03-10T07:11:37.334" v="5" actId="33524"/>
          <ac:spMkLst>
            <pc:docMk/>
            <pc:sldMk cId="2374824077" sldId="28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08095E-D86E-41A8-A0E8-6AB747E742F0}"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46D90-E528-433E-83D4-298B6015F4B3}" type="slidenum">
              <a:rPr lang="en-US" smtClean="0"/>
              <a:t>‹#›</a:t>
            </a:fld>
            <a:endParaRPr lang="en-US"/>
          </a:p>
        </p:txBody>
      </p:sp>
    </p:spTree>
    <p:extLst>
      <p:ext uri="{BB962C8B-B14F-4D97-AF65-F5344CB8AC3E}">
        <p14:creationId xmlns:p14="http://schemas.microsoft.com/office/powerpoint/2010/main" val="9944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8095E-D86E-41A8-A0E8-6AB747E742F0}"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46D90-E528-433E-83D4-298B6015F4B3}" type="slidenum">
              <a:rPr lang="en-US" smtClean="0"/>
              <a:t>‹#›</a:t>
            </a:fld>
            <a:endParaRPr lang="en-US"/>
          </a:p>
        </p:txBody>
      </p:sp>
    </p:spTree>
    <p:extLst>
      <p:ext uri="{BB962C8B-B14F-4D97-AF65-F5344CB8AC3E}">
        <p14:creationId xmlns:p14="http://schemas.microsoft.com/office/powerpoint/2010/main" val="182752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8095E-D86E-41A8-A0E8-6AB747E742F0}"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46D90-E528-433E-83D4-298B6015F4B3}" type="slidenum">
              <a:rPr lang="en-US" smtClean="0"/>
              <a:t>‹#›</a:t>
            </a:fld>
            <a:endParaRPr lang="en-US"/>
          </a:p>
        </p:txBody>
      </p:sp>
    </p:spTree>
    <p:extLst>
      <p:ext uri="{BB962C8B-B14F-4D97-AF65-F5344CB8AC3E}">
        <p14:creationId xmlns:p14="http://schemas.microsoft.com/office/powerpoint/2010/main" val="266884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8095E-D86E-41A8-A0E8-6AB747E742F0}"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46D90-E528-433E-83D4-298B6015F4B3}" type="slidenum">
              <a:rPr lang="en-US" smtClean="0"/>
              <a:t>‹#›</a:t>
            </a:fld>
            <a:endParaRPr lang="en-US"/>
          </a:p>
        </p:txBody>
      </p:sp>
    </p:spTree>
    <p:extLst>
      <p:ext uri="{BB962C8B-B14F-4D97-AF65-F5344CB8AC3E}">
        <p14:creationId xmlns:p14="http://schemas.microsoft.com/office/powerpoint/2010/main" val="277265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08095E-D86E-41A8-A0E8-6AB747E742F0}"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46D90-E528-433E-83D4-298B6015F4B3}" type="slidenum">
              <a:rPr lang="en-US" smtClean="0"/>
              <a:t>‹#›</a:t>
            </a:fld>
            <a:endParaRPr lang="en-US"/>
          </a:p>
        </p:txBody>
      </p:sp>
    </p:spTree>
    <p:extLst>
      <p:ext uri="{BB962C8B-B14F-4D97-AF65-F5344CB8AC3E}">
        <p14:creationId xmlns:p14="http://schemas.microsoft.com/office/powerpoint/2010/main" val="40158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8095E-D86E-41A8-A0E8-6AB747E742F0}"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46D90-E528-433E-83D4-298B6015F4B3}" type="slidenum">
              <a:rPr lang="en-US" smtClean="0"/>
              <a:t>‹#›</a:t>
            </a:fld>
            <a:endParaRPr lang="en-US"/>
          </a:p>
        </p:txBody>
      </p:sp>
    </p:spTree>
    <p:extLst>
      <p:ext uri="{BB962C8B-B14F-4D97-AF65-F5344CB8AC3E}">
        <p14:creationId xmlns:p14="http://schemas.microsoft.com/office/powerpoint/2010/main" val="429263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8095E-D86E-41A8-A0E8-6AB747E742F0}"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46D90-E528-433E-83D4-298B6015F4B3}" type="slidenum">
              <a:rPr lang="en-US" smtClean="0"/>
              <a:t>‹#›</a:t>
            </a:fld>
            <a:endParaRPr lang="en-US"/>
          </a:p>
        </p:txBody>
      </p:sp>
    </p:spTree>
    <p:extLst>
      <p:ext uri="{BB962C8B-B14F-4D97-AF65-F5344CB8AC3E}">
        <p14:creationId xmlns:p14="http://schemas.microsoft.com/office/powerpoint/2010/main" val="270792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8095E-D86E-41A8-A0E8-6AB747E742F0}" type="datetimeFigureOut">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46D90-E528-433E-83D4-298B6015F4B3}" type="slidenum">
              <a:rPr lang="en-US" smtClean="0"/>
              <a:t>‹#›</a:t>
            </a:fld>
            <a:endParaRPr lang="en-US"/>
          </a:p>
        </p:txBody>
      </p:sp>
    </p:spTree>
    <p:extLst>
      <p:ext uri="{BB962C8B-B14F-4D97-AF65-F5344CB8AC3E}">
        <p14:creationId xmlns:p14="http://schemas.microsoft.com/office/powerpoint/2010/main" val="201000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8095E-D86E-41A8-A0E8-6AB747E742F0}" type="datetimeFigureOut">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46D90-E528-433E-83D4-298B6015F4B3}" type="slidenum">
              <a:rPr lang="en-US" smtClean="0"/>
              <a:t>‹#›</a:t>
            </a:fld>
            <a:endParaRPr lang="en-US"/>
          </a:p>
        </p:txBody>
      </p:sp>
    </p:spTree>
    <p:extLst>
      <p:ext uri="{BB962C8B-B14F-4D97-AF65-F5344CB8AC3E}">
        <p14:creationId xmlns:p14="http://schemas.microsoft.com/office/powerpoint/2010/main" val="3809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08095E-D86E-41A8-A0E8-6AB747E742F0}"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46D90-E528-433E-83D4-298B6015F4B3}" type="slidenum">
              <a:rPr lang="en-US" smtClean="0"/>
              <a:t>‹#›</a:t>
            </a:fld>
            <a:endParaRPr lang="en-US"/>
          </a:p>
        </p:txBody>
      </p:sp>
    </p:spTree>
    <p:extLst>
      <p:ext uri="{BB962C8B-B14F-4D97-AF65-F5344CB8AC3E}">
        <p14:creationId xmlns:p14="http://schemas.microsoft.com/office/powerpoint/2010/main" val="160998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08095E-D86E-41A8-A0E8-6AB747E742F0}"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46D90-E528-433E-83D4-298B6015F4B3}" type="slidenum">
              <a:rPr lang="en-US" smtClean="0"/>
              <a:t>‹#›</a:t>
            </a:fld>
            <a:endParaRPr lang="en-US"/>
          </a:p>
        </p:txBody>
      </p:sp>
    </p:spTree>
    <p:extLst>
      <p:ext uri="{BB962C8B-B14F-4D97-AF65-F5344CB8AC3E}">
        <p14:creationId xmlns:p14="http://schemas.microsoft.com/office/powerpoint/2010/main" val="233070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8095E-D86E-41A8-A0E8-6AB747E742F0}" type="datetimeFigureOut">
              <a:rPr lang="en-US" smtClean="0"/>
              <a:t>3/10/2023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46D90-E528-433E-83D4-298B6015F4B3}" type="slidenum">
              <a:rPr lang="en-US" smtClean="0"/>
              <a:t>‹#›</a:t>
            </a:fld>
            <a:endParaRPr lang="en-US"/>
          </a:p>
        </p:txBody>
      </p:sp>
    </p:spTree>
    <p:extLst>
      <p:ext uri="{BB962C8B-B14F-4D97-AF65-F5344CB8AC3E}">
        <p14:creationId xmlns:p14="http://schemas.microsoft.com/office/powerpoint/2010/main" val="882027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vTNl9I4B1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Life on Earth</a:t>
            </a:r>
            <a:endParaRPr lang="en-US" dirty="0"/>
          </a:p>
        </p:txBody>
      </p:sp>
      <p:sp>
        <p:nvSpPr>
          <p:cNvPr id="3" name="Subtitle 2"/>
          <p:cNvSpPr>
            <a:spLocks noGrp="1"/>
          </p:cNvSpPr>
          <p:nvPr>
            <p:ph type="subTitle" idx="1"/>
          </p:nvPr>
        </p:nvSpPr>
        <p:spPr/>
        <p:txBody>
          <a:bodyPr/>
          <a:lstStyle/>
          <a:p>
            <a:r>
              <a:rPr lang="en-US" dirty="0"/>
              <a:t>GEO101</a:t>
            </a:r>
          </a:p>
          <a:p>
            <a:r>
              <a:rPr lang="en-US" dirty="0"/>
              <a:t>Spring 2023</a:t>
            </a:r>
          </a:p>
        </p:txBody>
      </p:sp>
    </p:spTree>
    <p:extLst>
      <p:ext uri="{BB962C8B-B14F-4D97-AF65-F5344CB8AC3E}">
        <p14:creationId xmlns:p14="http://schemas.microsoft.com/office/powerpoint/2010/main" val="44855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events</a:t>
            </a:r>
          </a:p>
        </p:txBody>
      </p:sp>
      <p:sp>
        <p:nvSpPr>
          <p:cNvPr id="3" name="Content Placeholder 2"/>
          <p:cNvSpPr>
            <a:spLocks noGrp="1"/>
          </p:cNvSpPr>
          <p:nvPr>
            <p:ph idx="1"/>
          </p:nvPr>
        </p:nvSpPr>
        <p:spPr/>
        <p:txBody>
          <a:bodyPr/>
          <a:lstStyle/>
          <a:p>
            <a:r>
              <a:rPr lang="en-US" dirty="0"/>
              <a:t>Earliest life. </a:t>
            </a:r>
          </a:p>
          <a:p>
            <a:r>
              <a:rPr lang="en-US" dirty="0"/>
              <a:t>Graphite in the </a:t>
            </a:r>
            <a:r>
              <a:rPr lang="en-US" dirty="0" err="1"/>
              <a:t>Isua</a:t>
            </a:r>
            <a:r>
              <a:rPr lang="en-US" dirty="0"/>
              <a:t> greenstone rock from 3.7 billion years ago may form from organic material.</a:t>
            </a:r>
          </a:p>
          <a:p>
            <a:r>
              <a:rPr lang="en-US" dirty="0"/>
              <a:t>Microfossils are fossils of single-celled organisms,      growing individually, in chains, or in colonies.</a:t>
            </a:r>
          </a:p>
          <a:p>
            <a:endParaRPr lang="en-US" dirty="0"/>
          </a:p>
          <a:p>
            <a:endParaRPr lang="en-US" dirty="0"/>
          </a:p>
        </p:txBody>
      </p:sp>
      <p:grpSp>
        <p:nvGrpSpPr>
          <p:cNvPr id="4" name="Group 3"/>
          <p:cNvGrpSpPr/>
          <p:nvPr/>
        </p:nvGrpSpPr>
        <p:grpSpPr>
          <a:xfrm>
            <a:off x="1865178" y="4179737"/>
            <a:ext cx="3668713" cy="2985925"/>
            <a:chOff x="4267200" y="141137"/>
            <a:chExt cx="4724399" cy="2678263"/>
          </a:xfrm>
        </p:grpSpPr>
        <p:pic>
          <p:nvPicPr>
            <p:cNvPr id="5" name="Picture 2" descr="http://www2.bakersfieldcollege.edu/bio16/images/bacterialshapes.jpg"/>
            <p:cNvPicPr>
              <a:picLocks noChangeArrowheads="1"/>
            </p:cNvPicPr>
            <p:nvPr/>
          </p:nvPicPr>
          <p:blipFill rotWithShape="1">
            <a:blip r:embed="rId2">
              <a:extLst>
                <a:ext uri="{28A0092B-C50C-407E-A947-70E740481C1C}">
                  <a14:useLocalDpi xmlns:a14="http://schemas.microsoft.com/office/drawing/2010/main" val="0"/>
                </a:ext>
              </a:extLst>
            </a:blip>
            <a:srcRect l="21468" t="21277" r="21069" b="31366"/>
            <a:stretch/>
          </p:blipFill>
          <p:spPr bwMode="auto">
            <a:xfrm>
              <a:off x="4491091" y="141137"/>
              <a:ext cx="4500508" cy="26782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5029200" y="141137"/>
              <a:ext cx="1447800" cy="2398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Arial" charset="0"/>
              </a:endParaRPr>
            </a:p>
          </p:txBody>
        </p:sp>
        <p:sp>
          <p:nvSpPr>
            <p:cNvPr id="7" name="TextBox 6"/>
            <p:cNvSpPr txBox="1"/>
            <p:nvPr/>
          </p:nvSpPr>
          <p:spPr>
            <a:xfrm>
              <a:off x="5945954" y="240268"/>
              <a:ext cx="1418505" cy="331277"/>
            </a:xfrm>
            <a:prstGeom prst="rect">
              <a:avLst/>
            </a:prstGeom>
            <a:solidFill>
              <a:schemeClr val="bg1"/>
            </a:solidFill>
          </p:spPr>
          <p:txBody>
            <a:bodyPr wrap="square" rtlCol="0">
              <a:spAutoFit/>
            </a:bodyPr>
            <a:lstStyle/>
            <a:p>
              <a:r>
                <a:rPr lang="en-CA" dirty="0"/>
                <a:t>chains</a:t>
              </a:r>
            </a:p>
          </p:txBody>
        </p:sp>
        <p:sp>
          <p:nvSpPr>
            <p:cNvPr id="8" name="TextBox 7"/>
            <p:cNvSpPr txBox="1"/>
            <p:nvPr/>
          </p:nvSpPr>
          <p:spPr>
            <a:xfrm>
              <a:off x="6477000" y="1379425"/>
              <a:ext cx="1846473" cy="331277"/>
            </a:xfrm>
            <a:prstGeom prst="rect">
              <a:avLst/>
            </a:prstGeom>
            <a:solidFill>
              <a:schemeClr val="bg1"/>
            </a:solidFill>
          </p:spPr>
          <p:txBody>
            <a:bodyPr wrap="square" rtlCol="0">
              <a:spAutoFit/>
            </a:bodyPr>
            <a:lstStyle/>
            <a:p>
              <a:r>
                <a:rPr lang="en-CA" dirty="0"/>
                <a:t>colonies</a:t>
              </a:r>
            </a:p>
          </p:txBody>
        </p:sp>
        <p:sp>
          <p:nvSpPr>
            <p:cNvPr id="9" name="TextBox 8"/>
            <p:cNvSpPr txBox="1"/>
            <p:nvPr/>
          </p:nvSpPr>
          <p:spPr>
            <a:xfrm>
              <a:off x="4267200" y="1143000"/>
              <a:ext cx="1678755" cy="331277"/>
            </a:xfrm>
            <a:prstGeom prst="rect">
              <a:avLst/>
            </a:prstGeom>
            <a:solidFill>
              <a:schemeClr val="bg1"/>
            </a:solidFill>
          </p:spPr>
          <p:txBody>
            <a:bodyPr wrap="square" rtlCol="0">
              <a:spAutoFit/>
            </a:bodyPr>
            <a:lstStyle/>
            <a:p>
              <a:r>
                <a:rPr lang="en-CA" dirty="0"/>
                <a:t>individuals</a:t>
              </a:r>
            </a:p>
          </p:txBody>
        </p:sp>
        <p:sp>
          <p:nvSpPr>
            <p:cNvPr id="10" name="Rectangle 9"/>
            <p:cNvSpPr/>
            <p:nvPr/>
          </p:nvSpPr>
          <p:spPr bwMode="auto">
            <a:xfrm>
              <a:off x="5753100" y="1066800"/>
              <a:ext cx="8001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Arial" charset="0"/>
              </a:endParaRPr>
            </a:p>
          </p:txBody>
        </p:sp>
        <p:sp>
          <p:nvSpPr>
            <p:cNvPr id="11" name="Rectangle 10"/>
            <p:cNvSpPr/>
            <p:nvPr/>
          </p:nvSpPr>
          <p:spPr bwMode="auto">
            <a:xfrm>
              <a:off x="5905500" y="2514600"/>
              <a:ext cx="8001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27341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3111220"/>
            <a:ext cx="3311754" cy="3544104"/>
          </a:xfrm>
        </p:spPr>
        <p:txBody>
          <a:bodyPr>
            <a:normAutofit/>
          </a:bodyPr>
          <a:lstStyle/>
          <a:p>
            <a:pPr marL="0" indent="0">
              <a:buNone/>
            </a:pPr>
            <a:r>
              <a:rPr lang="en-US" sz="2400" dirty="0"/>
              <a:t>A present-day stromatolite (a colony of photosynthetic bacteria)</a:t>
            </a:r>
          </a:p>
          <a:p>
            <a:pPr marL="0" indent="0">
              <a:buNone/>
            </a:pPr>
            <a:endParaRPr lang="en-US" sz="2400" dirty="0"/>
          </a:p>
          <a:p>
            <a:pPr marL="0" indent="0">
              <a:buNone/>
            </a:pPr>
            <a:endParaRPr lang="en-US" sz="2400" dirty="0"/>
          </a:p>
          <a:p>
            <a:pPr marL="0" indent="0">
              <a:buNone/>
            </a:pPr>
            <a:r>
              <a:rPr lang="en-US" sz="2400" dirty="0"/>
              <a:t>500 million years old stromatolite fossil from Saratoga Springs, USA </a:t>
            </a:r>
            <a:r>
              <a:rPr lang="en-US" sz="2400" dirty="0">
                <a:sym typeface="Wingdings" panose="05000000000000000000" pitchFamily="2" charset="2"/>
              </a:rPr>
              <a:t></a:t>
            </a:r>
          </a:p>
          <a:p>
            <a:pPr marL="0" indent="0">
              <a:buNone/>
            </a:pPr>
            <a:endParaRPr lang="en-US" sz="2400" dirty="0"/>
          </a:p>
          <a:p>
            <a:pPr marL="0" indent="0">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429" y="553007"/>
            <a:ext cx="1575338" cy="2423277"/>
          </a:xfrm>
          <a:prstGeom prst="rect">
            <a:avLst/>
          </a:prstGeom>
          <a:noFill/>
        </p:spPr>
      </p:pic>
      <p:pic>
        <p:nvPicPr>
          <p:cNvPr id="5" name="Picture 7" descr="lec15 stromatoli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67207" y="220490"/>
            <a:ext cx="4229100" cy="6311900"/>
          </a:xfrm>
          <a:prstGeom prst="rect">
            <a:avLst/>
          </a:prstGeom>
          <a:noFill/>
        </p:spPr>
      </p:pic>
    </p:spTree>
    <p:extLst>
      <p:ext uri="{BB962C8B-B14F-4D97-AF65-F5344CB8AC3E}">
        <p14:creationId xmlns:p14="http://schemas.microsoft.com/office/powerpoint/2010/main" val="173789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delay="0"/>
                                  </p:end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events</a:t>
            </a:r>
          </a:p>
        </p:txBody>
      </p:sp>
      <p:sp>
        <p:nvSpPr>
          <p:cNvPr id="3" name="Content Placeholder 2"/>
          <p:cNvSpPr>
            <a:spLocks noGrp="1"/>
          </p:cNvSpPr>
          <p:nvPr>
            <p:ph idx="1"/>
          </p:nvPr>
        </p:nvSpPr>
        <p:spPr>
          <a:xfrm>
            <a:off x="628650" y="1825625"/>
            <a:ext cx="5743870" cy="4351338"/>
          </a:xfrm>
        </p:spPr>
        <p:txBody>
          <a:bodyPr/>
          <a:lstStyle/>
          <a:p>
            <a:r>
              <a:rPr lang="en-US" dirty="0"/>
              <a:t>Macrofossil evidence of life is from 540 million years ago (Phanerozoic)</a:t>
            </a:r>
          </a:p>
          <a:p>
            <a:r>
              <a:rPr lang="en-US" dirty="0"/>
              <a:t>multi-cellular</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662420" y="688920"/>
            <a:ext cx="2481580" cy="6328410"/>
          </a:xfrm>
          <a:prstGeom prst="rect">
            <a:avLst/>
          </a:prstGeom>
          <a:noFill/>
        </p:spPr>
      </p:pic>
    </p:spTree>
    <p:extLst>
      <p:ext uri="{BB962C8B-B14F-4D97-AF65-F5344CB8AC3E}">
        <p14:creationId xmlns:p14="http://schemas.microsoft.com/office/powerpoint/2010/main" val="409715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life on Earth</a:t>
            </a:r>
          </a:p>
        </p:txBody>
      </p:sp>
      <p:sp>
        <p:nvSpPr>
          <p:cNvPr id="3" name="Content Placeholder 2"/>
          <p:cNvSpPr>
            <a:spLocks noGrp="1"/>
          </p:cNvSpPr>
          <p:nvPr>
            <p:ph idx="1"/>
          </p:nvPr>
        </p:nvSpPr>
        <p:spPr/>
        <p:txBody>
          <a:bodyPr/>
          <a:lstStyle/>
          <a:p>
            <a:pPr marL="0" indent="0">
              <a:buNone/>
            </a:pPr>
            <a:r>
              <a:rPr lang="en-US" dirty="0"/>
              <a:t>Solar systems in the universe: 3,500 exoplanets</a:t>
            </a:r>
          </a:p>
          <a:p>
            <a:pPr marL="0" indent="0">
              <a:buNone/>
            </a:pPr>
            <a:endParaRPr lang="en-US" dirty="0"/>
          </a:p>
          <a:p>
            <a:pPr marL="0" indent="0">
              <a:buNone/>
            </a:pPr>
            <a:endParaRPr lang="en-US" dirty="0"/>
          </a:p>
          <a:p>
            <a:endParaRPr lang="en-US" dirty="0"/>
          </a:p>
        </p:txBody>
      </p:sp>
      <p:pic>
        <p:nvPicPr>
          <p:cNvPr id="5" name="Picture 4" descr="https://upload.wikimedia.org/wikipedia/commons/thumb/b/be/LombergA1024.jpg/800px-LombergA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00" y="2623819"/>
            <a:ext cx="4876800" cy="3688080"/>
          </a:xfrm>
          <a:prstGeom prst="rect">
            <a:avLst/>
          </a:prstGeom>
          <a:noFill/>
        </p:spPr>
      </p:pic>
    </p:spTree>
    <p:extLst>
      <p:ext uri="{BB962C8B-B14F-4D97-AF65-F5344CB8AC3E}">
        <p14:creationId xmlns:p14="http://schemas.microsoft.com/office/powerpoint/2010/main" val="197240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life on Earth</a:t>
            </a:r>
          </a:p>
        </p:txBody>
      </p:sp>
      <p:sp>
        <p:nvSpPr>
          <p:cNvPr id="3" name="Content Placeholder 2"/>
          <p:cNvSpPr>
            <a:spLocks noGrp="1"/>
          </p:cNvSpPr>
          <p:nvPr>
            <p:ph idx="1"/>
          </p:nvPr>
        </p:nvSpPr>
        <p:spPr/>
        <p:txBody>
          <a:bodyPr/>
          <a:lstStyle/>
          <a:p>
            <a:r>
              <a:rPr lang="en-US" dirty="0"/>
              <a:t>Life is complex. </a:t>
            </a:r>
          </a:p>
          <a:p>
            <a:r>
              <a:rPr lang="en-US" dirty="0"/>
              <a:t>How can complex life form?</a:t>
            </a:r>
          </a:p>
          <a:p>
            <a:r>
              <a:rPr lang="en-US" dirty="0"/>
              <a:t>God used clay. Did clay have a role?</a:t>
            </a:r>
          </a:p>
          <a:p>
            <a:r>
              <a:rPr lang="en-US" dirty="0"/>
              <a:t>Building blocks of life: very complex organic molecules, e.g., RNA and DNA.</a:t>
            </a:r>
          </a:p>
          <a:p>
            <a:r>
              <a:rPr lang="en-US" dirty="0"/>
              <a:t>RNA and DNA are formed of seven complex organic molecules called bases. </a:t>
            </a:r>
          </a:p>
          <a:p>
            <a:r>
              <a:rPr lang="en-US" dirty="0"/>
              <a:t>An example is adenine (A). 3 others are T, C, and G.</a:t>
            </a:r>
          </a:p>
          <a:p>
            <a:endParaRPr lang="en-US" dirty="0"/>
          </a:p>
          <a:p>
            <a:endParaRPr lang="en-US" dirty="0"/>
          </a:p>
        </p:txBody>
      </p:sp>
    </p:spTree>
    <p:extLst>
      <p:ext uri="{BB962C8B-B14F-4D97-AF65-F5344CB8AC3E}">
        <p14:creationId xmlns:p14="http://schemas.microsoft.com/office/powerpoint/2010/main" val="2313569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4" descr="https://upload.wikimedia.org/wikipedia/commons/thumb/4/4c/DNA_Structure%2BKey%2BLabelled.pn_NoBB.png/923px-DNA_Structure%2BKey%2BLabelled.pn_NoB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6637"/>
            <a:ext cx="8795130" cy="8575966"/>
          </a:xfrm>
          <a:prstGeom prst="rect">
            <a:avLst/>
          </a:prstGeom>
          <a:solidFill>
            <a:schemeClr val="accent6">
              <a:lumMod val="20000"/>
              <a:lumOff val="80000"/>
            </a:schemeClr>
          </a:solidFill>
          <a:ln w="19050">
            <a:solidFill>
              <a:schemeClr val="tx1"/>
            </a:solidFill>
          </a:ln>
        </p:spPr>
      </p:pic>
      <p:sp>
        <p:nvSpPr>
          <p:cNvPr id="5" name="TextBox 4"/>
          <p:cNvSpPr txBox="1"/>
          <p:nvPr/>
        </p:nvSpPr>
        <p:spPr>
          <a:xfrm>
            <a:off x="6954982" y="2401455"/>
            <a:ext cx="1265090" cy="461665"/>
          </a:xfrm>
          <a:prstGeom prst="rect">
            <a:avLst/>
          </a:prstGeom>
          <a:noFill/>
        </p:spPr>
        <p:txBody>
          <a:bodyPr wrap="none" rtlCol="0">
            <a:spAutoFit/>
          </a:bodyPr>
          <a:lstStyle/>
          <a:p>
            <a:r>
              <a:rPr lang="en-US" sz="2400" dirty="0"/>
              <a:t>adenine </a:t>
            </a:r>
          </a:p>
        </p:txBody>
      </p:sp>
    </p:spTree>
    <p:extLst>
      <p:ext uri="{BB962C8B-B14F-4D97-AF65-F5344CB8AC3E}">
        <p14:creationId xmlns:p14="http://schemas.microsoft.com/office/powerpoint/2010/main" val="207575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life on Earth</a:t>
            </a:r>
          </a:p>
        </p:txBody>
      </p:sp>
      <p:sp>
        <p:nvSpPr>
          <p:cNvPr id="3" name="Content Placeholder 2"/>
          <p:cNvSpPr>
            <a:spLocks noGrp="1"/>
          </p:cNvSpPr>
          <p:nvPr>
            <p:ph idx="1"/>
          </p:nvPr>
        </p:nvSpPr>
        <p:spPr/>
        <p:txBody>
          <a:bodyPr/>
          <a:lstStyle/>
          <a:p>
            <a:r>
              <a:rPr lang="en-US" dirty="0"/>
              <a:t>Bases are made of simple organic molecules.</a:t>
            </a:r>
          </a:p>
          <a:p>
            <a:r>
              <a:rPr lang="en-US" dirty="0"/>
              <a:t>For example, base adenine (A) is formed from five hydrogen cyanide (HCN), which could be made from even simpler molecules, such as methane (CH</a:t>
            </a:r>
            <a:r>
              <a:rPr lang="en-US" baseline="-25000" dirty="0"/>
              <a:t>4</a:t>
            </a:r>
            <a:r>
              <a:rPr lang="en-US" dirty="0"/>
              <a:t>) and nitrogen (N</a:t>
            </a:r>
            <a:r>
              <a:rPr lang="en-US" baseline="-25000" dirty="0"/>
              <a:t>2</a:t>
            </a:r>
            <a:r>
              <a:rPr lang="en-US" dirty="0"/>
              <a:t>).</a:t>
            </a:r>
          </a:p>
          <a:p>
            <a:r>
              <a:rPr lang="en-US" dirty="0"/>
              <a:t>Methane and nitrogen are abundant in emissions    from volcanic activity.</a:t>
            </a:r>
          </a:p>
          <a:p>
            <a:endParaRPr lang="en-US" dirty="0"/>
          </a:p>
          <a:p>
            <a:endParaRPr lang="en-US" dirty="0"/>
          </a:p>
          <a:p>
            <a:endParaRPr lang="en-US" dirty="0"/>
          </a:p>
        </p:txBody>
      </p:sp>
      <p:pic>
        <p:nvPicPr>
          <p:cNvPr id="4" name="Picture 7" descr="FG10_08-07_abUN"/>
          <p:cNvPicPr>
            <a:picLocks noChangeAspect="1" noChangeArrowheads="1"/>
          </p:cNvPicPr>
          <p:nvPr/>
        </p:nvPicPr>
        <p:blipFill rotWithShape="1">
          <a:blip r:embed="rId2">
            <a:extLst>
              <a:ext uri="{28A0092B-C50C-407E-A947-70E740481C1C}">
                <a14:useLocalDpi xmlns:a14="http://schemas.microsoft.com/office/drawing/2010/main" val="0"/>
              </a:ext>
            </a:extLst>
          </a:blip>
          <a:srcRect l="32401" r="50400" b="76015"/>
          <a:stretch/>
        </p:blipFill>
        <p:spPr>
          <a:xfrm>
            <a:off x="3031005" y="4809735"/>
            <a:ext cx="1747418" cy="1795673"/>
          </a:xfrm>
          <a:prstGeom prst="rect">
            <a:avLst/>
          </a:prstGeom>
          <a:noFill/>
        </p:spPr>
      </p:pic>
      <p:pic>
        <p:nvPicPr>
          <p:cNvPr id="5" name="Picture 13" descr="gasdt_hydrogen-cyanide-hcn.jpg"/>
          <p:cNvPicPr>
            <a:picLocks noChangeAspect="1" noChangeArrowheads="1"/>
          </p:cNvPicPr>
          <p:nvPr/>
        </p:nvPicPr>
        <p:blipFill>
          <a:blip r:embed="rId3">
            <a:extLst>
              <a:ext uri="{28A0092B-C50C-407E-A947-70E740481C1C}">
                <a14:useLocalDpi xmlns:a14="http://schemas.microsoft.com/office/drawing/2010/main" val="0"/>
              </a:ext>
            </a:extLst>
          </a:blip>
          <a:srcRect l="1199" t="19200" r="1199" b="19200"/>
          <a:stretch>
            <a:fillRect/>
          </a:stretch>
        </p:blipFill>
        <p:spPr bwMode="auto">
          <a:xfrm>
            <a:off x="5367051" y="5238179"/>
            <a:ext cx="1487454" cy="93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641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Miller-Urey experiment (1952)</a:t>
            </a:r>
          </a:p>
        </p:txBody>
      </p:sp>
      <p:sp>
        <p:nvSpPr>
          <p:cNvPr id="3" name="Content Placeholder 2"/>
          <p:cNvSpPr>
            <a:spLocks noGrp="1"/>
          </p:cNvSpPr>
          <p:nvPr>
            <p:ph idx="1"/>
          </p:nvPr>
        </p:nvSpPr>
        <p:spPr/>
        <p:txBody>
          <a:bodyPr>
            <a:normAutofit fontScale="92500" lnSpcReduction="10000"/>
          </a:bodyPr>
          <a:lstStyle/>
          <a:p>
            <a:r>
              <a:rPr lang="en-US" dirty="0"/>
              <a:t>Could complex organic molecules form from simple ones?</a:t>
            </a:r>
          </a:p>
          <a:p>
            <a:r>
              <a:rPr lang="en-US" dirty="0"/>
              <a:t>Filled a flask with methane, ammonia and others.</a:t>
            </a:r>
          </a:p>
          <a:p>
            <a:r>
              <a:rPr lang="en-US" dirty="0"/>
              <a:t>Sparked w/ lightning</a:t>
            </a:r>
          </a:p>
          <a:p>
            <a:r>
              <a:rPr lang="en-US" dirty="0"/>
              <a:t>It created Complex organic molecules: 20+ amino acids.</a:t>
            </a:r>
          </a:p>
          <a:p>
            <a:r>
              <a:rPr lang="en-US" dirty="0"/>
              <a:t>Problem: wrong atmosphere.</a:t>
            </a:r>
          </a:p>
          <a:p>
            <a:r>
              <a:rPr lang="en-US" dirty="0"/>
              <a:t>Early Earth: little methane (CH</a:t>
            </a:r>
            <a:r>
              <a:rPr lang="en-US" baseline="-25000" dirty="0"/>
              <a:t>4</a:t>
            </a:r>
            <a:r>
              <a:rPr lang="en-US" dirty="0"/>
              <a:t>) or ammonia (NH</a:t>
            </a:r>
            <a:r>
              <a:rPr lang="en-US" baseline="-25000" dirty="0"/>
              <a:t>3</a:t>
            </a:r>
            <a:r>
              <a:rPr lang="en-US" dirty="0"/>
              <a:t>)</a:t>
            </a:r>
          </a:p>
          <a:p>
            <a:r>
              <a:rPr lang="en-US" dirty="0"/>
              <a:t>Repeated experiment with correct atmosphere, no amino acid.</a:t>
            </a:r>
          </a:p>
          <a:p>
            <a:r>
              <a:rPr lang="en-US" dirty="0"/>
              <a:t>Therefore, atmosphere is unlikely the spot.</a:t>
            </a:r>
          </a:p>
        </p:txBody>
      </p:sp>
    </p:spTree>
    <p:extLst>
      <p:ext uri="{BB962C8B-B14F-4D97-AF65-F5344CB8AC3E}">
        <p14:creationId xmlns:p14="http://schemas.microsoft.com/office/powerpoint/2010/main" val="376824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deceitofevolution.files.wordpress.com/2011/04/stanley_millers_experi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028" y="1893510"/>
            <a:ext cx="481965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lec15 urey-miller"/>
          <p:cNvPicPr>
            <a:picLocks noChangeAspect="1" noChangeArrowheads="1"/>
          </p:cNvPicPr>
          <p:nvPr/>
        </p:nvPicPr>
        <p:blipFill>
          <a:blip r:embed="rId3">
            <a:extLst>
              <a:ext uri="{28A0092B-C50C-407E-A947-70E740481C1C}">
                <a14:useLocalDpi xmlns:a14="http://schemas.microsoft.com/office/drawing/2010/main" val="0"/>
              </a:ext>
            </a:extLst>
          </a:blip>
          <a:srcRect t="10561" b="9599"/>
          <a:stretch>
            <a:fillRect/>
          </a:stretch>
        </p:blipFill>
        <p:spPr>
          <a:xfrm>
            <a:off x="3246999" y="-113840"/>
            <a:ext cx="7200900" cy="7604760"/>
          </a:xfrm>
          <a:prstGeom prst="rect">
            <a:avLst/>
          </a:prstGeom>
          <a:noFill/>
        </p:spPr>
      </p:pic>
    </p:spTree>
    <p:extLst>
      <p:ext uri="{BB962C8B-B14F-4D97-AF65-F5344CB8AC3E}">
        <p14:creationId xmlns:p14="http://schemas.microsoft.com/office/powerpoint/2010/main" val="24412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delay="0"/>
                                  </p:endCondLst>
                                  <p:childTnLst>
                                    <p:set>
                                      <p:cBhvr>
                                        <p:cTn id="8" dur="1" fill="hold">
                                          <p:stCondLst>
                                            <p:cond delay="0"/>
                                          </p:stCondLst>
                                        </p:cTn>
                                        <p:tgtEl>
                                          <p:spTgt spid="5">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Life on Earth</a:t>
            </a:r>
          </a:p>
        </p:txBody>
      </p:sp>
      <p:sp>
        <p:nvSpPr>
          <p:cNvPr id="3" name="Content Placeholder 2"/>
          <p:cNvSpPr>
            <a:spLocks noGrp="1"/>
          </p:cNvSpPr>
          <p:nvPr>
            <p:ph idx="1"/>
          </p:nvPr>
        </p:nvSpPr>
        <p:spPr/>
        <p:txBody>
          <a:bodyPr>
            <a:normAutofit fontScale="92500"/>
          </a:bodyPr>
          <a:lstStyle/>
          <a:p>
            <a:r>
              <a:rPr lang="en-US" dirty="0"/>
              <a:t>Not likely the atmosphere. Where did life start then?</a:t>
            </a:r>
          </a:p>
          <a:p>
            <a:r>
              <a:rPr lang="en-US" dirty="0"/>
              <a:t>Ocean surface? Maybe, but UV light…</a:t>
            </a:r>
          </a:p>
          <a:p>
            <a:r>
              <a:rPr lang="en-US" dirty="0"/>
              <a:t>Extra-terrestrial? Meteorites and dust during the bombardment period. How to get very complex organic molecules (DNA and RNA) ?</a:t>
            </a:r>
          </a:p>
          <a:p>
            <a:r>
              <a:rPr lang="en-US" dirty="0"/>
              <a:t>Deep sea vents? Water injected into cracks in deep ocean, heated by volcanic events, absorbs minerals from the rock, resulting in the creation of hydrogen cyanide (HCN). 5 HCN  →  adenine (base of DNA).</a:t>
            </a:r>
          </a:p>
          <a:p>
            <a:pPr marL="0" indent="0">
              <a:buNone/>
            </a:pPr>
            <a:r>
              <a:rPr lang="en-US" dirty="0">
                <a:hlinkClick r:id="rId2"/>
              </a:rPr>
              <a:t>video of hydrothermal vents…</a:t>
            </a:r>
            <a:endParaRPr lang="en-US" dirty="0"/>
          </a:p>
          <a:p>
            <a:endParaRPr lang="en-US" dirty="0"/>
          </a:p>
          <a:p>
            <a:endParaRPr lang="en-US" dirty="0"/>
          </a:p>
        </p:txBody>
      </p:sp>
    </p:spTree>
    <p:extLst>
      <p:ext uri="{BB962C8B-B14F-4D97-AF65-F5344CB8AC3E}">
        <p14:creationId xmlns:p14="http://schemas.microsoft.com/office/powerpoint/2010/main" val="415293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t>Some Key Events</a:t>
            </a:r>
          </a:p>
          <a:p>
            <a:r>
              <a:rPr lang="en-US" dirty="0"/>
              <a:t>Origins of Life on Earth</a:t>
            </a:r>
          </a:p>
          <a:p>
            <a:r>
              <a:rPr lang="en-US" dirty="0"/>
              <a:t>Domains of Life on Earth</a:t>
            </a:r>
          </a:p>
          <a:p>
            <a:endParaRPr lang="en-US" dirty="0"/>
          </a:p>
        </p:txBody>
      </p:sp>
    </p:spTree>
    <p:extLst>
      <p:ext uri="{BB962C8B-B14F-4D97-AF65-F5344CB8AC3E}">
        <p14:creationId xmlns:p14="http://schemas.microsoft.com/office/powerpoint/2010/main" val="3924494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12" y="1825625"/>
            <a:ext cx="4191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lifesorigins.weebly.com/uploads/1/5/5/5/15552656/7730860.jpg?505"/>
          <p:cNvPicPr>
            <a:picLocks noChangeAspect="1" noChangeArrowheads="1"/>
          </p:cNvPicPr>
          <p:nvPr/>
        </p:nvPicPr>
        <p:blipFill rotWithShape="1">
          <a:blip r:embed="rId3">
            <a:extLst>
              <a:ext uri="{28A0092B-C50C-407E-A947-70E740481C1C}">
                <a14:useLocalDpi xmlns:a14="http://schemas.microsoft.com/office/drawing/2010/main" val="0"/>
              </a:ext>
            </a:extLst>
          </a:blip>
          <a:srcRect l="44555" t="2465" r="12079"/>
          <a:stretch/>
        </p:blipFill>
        <p:spPr bwMode="auto">
          <a:xfrm>
            <a:off x="5630625" y="1825625"/>
            <a:ext cx="2272506" cy="287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225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6618"/>
            <a:ext cx="7886700" cy="5410345"/>
          </a:xfrm>
        </p:spPr>
        <p:txBody>
          <a:bodyPr/>
          <a:lstStyle/>
          <a:p>
            <a:r>
              <a:rPr lang="en-US" dirty="0"/>
              <a:t>Role of clay?</a:t>
            </a:r>
          </a:p>
          <a:p>
            <a:r>
              <a:rPr lang="en-US" dirty="0"/>
              <a:t>Clay and DNA have a chain-like structure of repeated units.</a:t>
            </a:r>
          </a:p>
          <a:p>
            <a:r>
              <a:rPr lang="en-US" dirty="0"/>
              <a:t>Organic molecules align on this chain.</a:t>
            </a:r>
          </a:p>
          <a:p>
            <a:endParaRPr lang="en-US" dirty="0"/>
          </a:p>
        </p:txBody>
      </p:sp>
      <p:pic>
        <p:nvPicPr>
          <p:cNvPr id="4" name="Picture 7" descr="lec15 c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95537" y="2590800"/>
            <a:ext cx="4352925" cy="4267200"/>
          </a:xfrm>
          <a:prstGeom prst="rect">
            <a:avLst/>
          </a:prstGeom>
          <a:noFill/>
        </p:spPr>
      </p:pic>
      <p:sp>
        <p:nvSpPr>
          <p:cNvPr id="5" name="Text Box 13"/>
          <p:cNvSpPr txBox="1">
            <a:spLocks noChangeArrowheads="1"/>
          </p:cNvSpPr>
          <p:nvPr/>
        </p:nvSpPr>
        <p:spPr bwMode="auto">
          <a:xfrm>
            <a:off x="6998875" y="5458835"/>
            <a:ext cx="1858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t>montmorillonite</a:t>
            </a:r>
          </a:p>
        </p:txBody>
      </p:sp>
      <p:sp>
        <p:nvSpPr>
          <p:cNvPr id="6" name="Text Box 13"/>
          <p:cNvSpPr txBox="1">
            <a:spLocks noChangeArrowheads="1"/>
          </p:cNvSpPr>
          <p:nvPr/>
        </p:nvSpPr>
        <p:spPr bwMode="auto">
          <a:xfrm>
            <a:off x="6998875" y="3579235"/>
            <a:ext cx="1858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t>montmorillonite</a:t>
            </a:r>
          </a:p>
        </p:txBody>
      </p:sp>
      <p:sp>
        <p:nvSpPr>
          <p:cNvPr id="7" name="Text Box 13"/>
          <p:cNvSpPr txBox="1">
            <a:spLocks noChangeArrowheads="1"/>
          </p:cNvSpPr>
          <p:nvPr/>
        </p:nvSpPr>
        <p:spPr bwMode="auto">
          <a:xfrm>
            <a:off x="6998874" y="4539734"/>
            <a:ext cx="1858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t>DNA</a:t>
            </a:r>
          </a:p>
        </p:txBody>
      </p:sp>
    </p:spTree>
    <p:extLst>
      <p:ext uri="{BB962C8B-B14F-4D97-AF65-F5344CB8AC3E}">
        <p14:creationId xmlns:p14="http://schemas.microsoft.com/office/powerpoint/2010/main" val="20047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delay="0"/>
                                  </p:end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Domains of Life on Earth</a:t>
            </a:r>
          </a:p>
        </p:txBody>
      </p:sp>
      <p:sp>
        <p:nvSpPr>
          <p:cNvPr id="3" name="Content Placeholder 2"/>
          <p:cNvSpPr>
            <a:spLocks noGrp="1"/>
          </p:cNvSpPr>
          <p:nvPr>
            <p:ph idx="1"/>
          </p:nvPr>
        </p:nvSpPr>
        <p:spPr/>
        <p:txBody>
          <a:bodyPr/>
          <a:lstStyle/>
          <a:p>
            <a:r>
              <a:rPr lang="en-US" dirty="0"/>
              <a:t>Sequences of ribosomal RNA from various organisms suggests three major domains: </a:t>
            </a:r>
          </a:p>
          <a:p>
            <a:r>
              <a:rPr lang="en-US" dirty="0"/>
              <a:t>Archaea (single-celled organism), </a:t>
            </a:r>
          </a:p>
          <a:p>
            <a:r>
              <a:rPr lang="en-US" dirty="0"/>
              <a:t>Bacteria (single-celled organism), </a:t>
            </a:r>
          </a:p>
          <a:p>
            <a:r>
              <a:rPr lang="en-US" dirty="0"/>
              <a:t>and </a:t>
            </a:r>
            <a:r>
              <a:rPr lang="en-US" dirty="0" err="1"/>
              <a:t>Eucarya</a:t>
            </a:r>
            <a:r>
              <a:rPr lang="en-US" dirty="0"/>
              <a:t> (single or multiple-celled organism with a cell nucleus: The nucleus contains the entire DNA).</a:t>
            </a:r>
          </a:p>
          <a:p>
            <a:endParaRPr lang="en-US" dirty="0"/>
          </a:p>
        </p:txBody>
      </p:sp>
    </p:spTree>
    <p:extLst>
      <p:ext uri="{BB962C8B-B14F-4D97-AF65-F5344CB8AC3E}">
        <p14:creationId xmlns:p14="http://schemas.microsoft.com/office/powerpoint/2010/main" val="1162616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285"/>
          <a:stretch/>
        </p:blipFill>
        <p:spPr>
          <a:xfrm>
            <a:off x="1775984" y="190789"/>
            <a:ext cx="5315712" cy="6415373"/>
          </a:xfrm>
        </p:spPr>
      </p:pic>
    </p:spTree>
    <p:extLst>
      <p:ext uri="{BB962C8B-B14F-4D97-AF65-F5344CB8AC3E}">
        <p14:creationId xmlns:p14="http://schemas.microsoft.com/office/powerpoint/2010/main" val="461364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Domains of life on Earth</a:t>
            </a:r>
          </a:p>
        </p:txBody>
      </p:sp>
      <p:sp>
        <p:nvSpPr>
          <p:cNvPr id="3" name="Content Placeholder 2"/>
          <p:cNvSpPr>
            <a:spLocks noGrp="1"/>
          </p:cNvSpPr>
          <p:nvPr>
            <p:ph idx="1"/>
          </p:nvPr>
        </p:nvSpPr>
        <p:spPr/>
        <p:txBody>
          <a:bodyPr>
            <a:normAutofit lnSpcReduction="10000"/>
          </a:bodyPr>
          <a:lstStyle/>
          <a:p>
            <a:r>
              <a:rPr lang="en-US" dirty="0"/>
              <a:t>Hyper-thermophiles are bacteria living at very high temperatures. </a:t>
            </a:r>
          </a:p>
          <a:p>
            <a:r>
              <a:rPr lang="en-US" dirty="0"/>
              <a:t>They are from either Archaea or Bacteria domain.</a:t>
            </a:r>
          </a:p>
          <a:p>
            <a:r>
              <a:rPr lang="en-US" dirty="0"/>
              <a:t>Today, they live only around deep-sea vents.</a:t>
            </a:r>
          </a:p>
          <a:p>
            <a:r>
              <a:rPr lang="en-US" dirty="0"/>
              <a:t>Last universal common ancestor likely hyper-thermophilic bacteria:</a:t>
            </a:r>
          </a:p>
          <a:p>
            <a:pPr lvl="1"/>
            <a:r>
              <a:rPr lang="en-US" dirty="0"/>
              <a:t>Building blocks of complex organic molecules formed near vents.</a:t>
            </a:r>
          </a:p>
          <a:p>
            <a:pPr lvl="1"/>
            <a:r>
              <a:rPr lang="en-US" dirty="0"/>
              <a:t>Clay sediments served as template on which these building blocks combined.</a:t>
            </a:r>
          </a:p>
          <a:p>
            <a:pPr lvl="1"/>
            <a:r>
              <a:rPr lang="en-US" dirty="0"/>
              <a:t>Deep-sea location as refuge during bombardment</a:t>
            </a:r>
          </a:p>
        </p:txBody>
      </p:sp>
    </p:spTree>
    <p:extLst>
      <p:ext uri="{BB962C8B-B14F-4D97-AF65-F5344CB8AC3E}">
        <p14:creationId xmlns:p14="http://schemas.microsoft.com/office/powerpoint/2010/main" val="394430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508" y="1027907"/>
            <a:ext cx="6488984" cy="4864100"/>
          </a:xfrm>
          <a:prstGeom prst="rect">
            <a:avLst/>
          </a:prstGeom>
        </p:spPr>
      </p:pic>
    </p:spTree>
    <p:extLst>
      <p:ext uri="{BB962C8B-B14F-4D97-AF65-F5344CB8AC3E}">
        <p14:creationId xmlns:p14="http://schemas.microsoft.com/office/powerpoint/2010/main" val="4062353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833" t="31110" r="39583" b="31483"/>
          <a:stretch/>
        </p:blipFill>
        <p:spPr>
          <a:xfrm>
            <a:off x="495300" y="1202542"/>
            <a:ext cx="8153400" cy="3848100"/>
          </a:xfrm>
          <a:prstGeom prst="rect">
            <a:avLst/>
          </a:prstGeom>
        </p:spPr>
      </p:pic>
    </p:spTree>
    <p:extLst>
      <p:ext uri="{BB962C8B-B14F-4D97-AF65-F5344CB8AC3E}">
        <p14:creationId xmlns:p14="http://schemas.microsoft.com/office/powerpoint/2010/main" val="1385094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2083" t="13704" r="46250" b="14444"/>
          <a:stretch/>
        </p:blipFill>
        <p:spPr>
          <a:xfrm>
            <a:off x="134769" y="690563"/>
            <a:ext cx="5656082" cy="5486400"/>
          </a:xfrm>
          <a:prstGeom prst="rect">
            <a:avLst/>
          </a:prstGeom>
        </p:spPr>
      </p:pic>
      <p:pic>
        <p:nvPicPr>
          <p:cNvPr id="5" name="Picture 2" descr="http://spie.org/Images/Graphics/Newsroom/Imported-2016/006527/006527_10_fi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0359" y="1825625"/>
            <a:ext cx="396347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2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01964"/>
            <a:ext cx="7886700" cy="6077527"/>
          </a:xfrm>
        </p:spPr>
        <p:txBody>
          <a:bodyPr>
            <a:normAutofit fontScale="70000" lnSpcReduction="20000"/>
          </a:bodyPr>
          <a:lstStyle/>
          <a:p>
            <a:r>
              <a:rPr lang="en-US" dirty="0"/>
              <a:t>[</a:t>
            </a:r>
            <a:r>
              <a:rPr lang="en-US" b="1" dirty="0"/>
              <a:t>Interesting Side Note about DNA and Buffalo, NY:  </a:t>
            </a:r>
            <a:r>
              <a:rPr lang="en-US" dirty="0"/>
              <a:t>How do we know what the structure of DNA is?  </a:t>
            </a:r>
          </a:p>
          <a:p>
            <a:r>
              <a:rPr lang="en-US" dirty="0"/>
              <a:t>A technique called x-ray crystallography is used, which shoots x-ray radiation at crystalline structures and then measures the angles and intensities of the x-ray diffraction off the atoms of the crystal structure. This produces a 3-D model of the molecular structure. </a:t>
            </a:r>
          </a:p>
          <a:p>
            <a:r>
              <a:rPr lang="en-US" dirty="0"/>
              <a:t>Rosalind Franklin was an important early x-ray crystallographer who contributed to the discovery of the structure of DNA, and in fact produced the famous x “photo 51” which was used by James Watson and Francis Crick to make the breakthrough conception of DNA structure in 1953. </a:t>
            </a:r>
          </a:p>
          <a:p>
            <a:r>
              <a:rPr lang="en-US" dirty="0"/>
              <a:t>Only in 2012 did scientists first obtain direct imagery of DNA using electron microscopes. Although Watson and Crick won the Nobel Prize in Physiology and Medicine for their discovery of the double helix structure of DNA, and Franklin’s colleague Aaron Klug later won a Nobel Prize in Chemistry for continuing her work on the molecular structure of viruses, Franklin never won a Nobel Prize herself. Today, the Hauptman-Woodward Research Institute in Buffalo, NY performs leading research in x-ray crystallography. Herbert Hauptman, a UB Professor and President of the Institute, won the Nobel Prize in Chemistry in 1985. Hauptman-Woodward researchers are also currently studying protein structures to determine the Last Universal Common Ancestor (LUCA)]</a:t>
            </a:r>
          </a:p>
        </p:txBody>
      </p:sp>
    </p:spTree>
    <p:extLst>
      <p:ext uri="{BB962C8B-B14F-4D97-AF65-F5344CB8AC3E}">
        <p14:creationId xmlns:p14="http://schemas.microsoft.com/office/powerpoint/2010/main" val="2374824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carc.library.oregonstate.edu/coll/pauling/catalogue/11/sci9.001.5-600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3826566" cy="2933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3767" t="30669" r="66586" b="42387"/>
          <a:stretch/>
        </p:blipFill>
        <p:spPr>
          <a:xfrm>
            <a:off x="5548392" y="2263775"/>
            <a:ext cx="2667000" cy="2057400"/>
          </a:xfrm>
          <a:prstGeom prst="rect">
            <a:avLst/>
          </a:prstGeom>
        </p:spPr>
      </p:pic>
    </p:spTree>
    <p:extLst>
      <p:ext uri="{BB962C8B-B14F-4D97-AF65-F5344CB8AC3E}">
        <p14:creationId xmlns:p14="http://schemas.microsoft.com/office/powerpoint/2010/main" val="182668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events</a:t>
            </a:r>
          </a:p>
        </p:txBody>
      </p:sp>
      <p:sp>
        <p:nvSpPr>
          <p:cNvPr id="3" name="Content Placeholder 2"/>
          <p:cNvSpPr>
            <a:spLocks noGrp="1"/>
          </p:cNvSpPr>
          <p:nvPr>
            <p:ph idx="1"/>
          </p:nvPr>
        </p:nvSpPr>
        <p:spPr/>
        <p:txBody>
          <a:bodyPr/>
          <a:lstStyle/>
          <a:p>
            <a:r>
              <a:rPr lang="en-US" dirty="0"/>
              <a:t>Earth: 4.55 billion years old</a:t>
            </a:r>
          </a:p>
          <a:p>
            <a:r>
              <a:rPr lang="en-US" dirty="0"/>
              <a:t>Heavy bombardment until 4.45 billion years ago</a:t>
            </a:r>
          </a:p>
          <a:p>
            <a:r>
              <a:rPr lang="en-US" dirty="0"/>
              <a:t>sporadic bombardment for 600 million years until 3.85 billion years ago</a:t>
            </a:r>
          </a:p>
          <a:p>
            <a:r>
              <a:rPr lang="en-US" dirty="0"/>
              <a:t>Bombardment caused rock “degassing” and modified atmosphere.</a:t>
            </a:r>
          </a:p>
          <a:p>
            <a:r>
              <a:rPr lang="en-US" dirty="0"/>
              <a:t>radioactive dating used.</a:t>
            </a:r>
          </a:p>
          <a:p>
            <a:endParaRPr lang="en-US" dirty="0"/>
          </a:p>
        </p:txBody>
      </p:sp>
    </p:spTree>
    <p:extLst>
      <p:ext uri="{BB962C8B-B14F-4D97-AF65-F5344CB8AC3E}">
        <p14:creationId xmlns:p14="http://schemas.microsoft.com/office/powerpoint/2010/main" val="2835002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7" descr="lec14 coll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50250"/>
            <a:ext cx="4738255" cy="4738255"/>
          </a:xfrm>
          <a:prstGeom prst="rect">
            <a:avLst/>
          </a:prstGeom>
          <a:noFill/>
        </p:spPr>
      </p:pic>
      <p:pic>
        <p:nvPicPr>
          <p:cNvPr id="6" name="Picture 2" descr="http://www.seasky.org/solar-system/assets/animations/solar_system_menu.jpg"/>
          <p:cNvPicPr>
            <a:picLocks noChangeAspect="1" noChangeArrowheads="1"/>
          </p:cNvPicPr>
          <p:nvPr/>
        </p:nvPicPr>
        <p:blipFill rotWithShape="1">
          <a:blip r:embed="rId3">
            <a:extLst>
              <a:ext uri="{28A0092B-C50C-407E-A947-70E740481C1C}">
                <a14:useLocalDpi xmlns:a14="http://schemas.microsoft.com/office/drawing/2010/main" val="0"/>
              </a:ext>
            </a:extLst>
          </a:blip>
          <a:srcRect l="1145" t="1897" r="10779" b="7706"/>
          <a:stretch/>
        </p:blipFill>
        <p:spPr bwMode="auto">
          <a:xfrm>
            <a:off x="5022896" y="361290"/>
            <a:ext cx="397420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ec15 evap"/>
          <p:cNvPicPr>
            <a:picLocks noChangeAspect="1" noChangeArrowheads="1"/>
          </p:cNvPicPr>
          <p:nvPr/>
        </p:nvPicPr>
        <p:blipFill>
          <a:blip r:embed="rId4">
            <a:extLst>
              <a:ext uri="{28A0092B-C50C-407E-A947-70E740481C1C}">
                <a14:useLocalDpi xmlns:a14="http://schemas.microsoft.com/office/drawing/2010/main" val="0"/>
              </a:ext>
            </a:extLst>
          </a:blip>
          <a:srcRect b="3389"/>
          <a:stretch>
            <a:fillRect/>
          </a:stretch>
        </p:blipFill>
        <p:spPr>
          <a:xfrm>
            <a:off x="3237500" y="2947066"/>
            <a:ext cx="6096000" cy="3910934"/>
          </a:xfrm>
          <a:prstGeom prst="rect">
            <a:avLst/>
          </a:prstGeom>
          <a:noFill/>
        </p:spPr>
      </p:pic>
    </p:spTree>
    <p:extLst>
      <p:ext uri="{BB962C8B-B14F-4D97-AF65-F5344CB8AC3E}">
        <p14:creationId xmlns:p14="http://schemas.microsoft.com/office/powerpoint/2010/main" val="34625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delay="0"/>
                                  </p:end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delay="0"/>
                                  </p:endCondLst>
                                  <p:childTnLst>
                                    <p:set>
                                      <p:cBhvr>
                                        <p:cTn id="8" dur="1" fill="hold">
                                          <p:stCondLst>
                                            <p:cond delay="0"/>
                                          </p:stCondLst>
                                        </p:cTn>
                                        <p:tgtEl>
                                          <p:spTgt spid="8">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events</a:t>
            </a:r>
          </a:p>
        </p:txBody>
      </p:sp>
      <p:sp>
        <p:nvSpPr>
          <p:cNvPr id="3" name="Content Placeholder 2"/>
          <p:cNvSpPr>
            <a:spLocks noGrp="1"/>
          </p:cNvSpPr>
          <p:nvPr>
            <p:ph idx="1"/>
          </p:nvPr>
        </p:nvSpPr>
        <p:spPr/>
        <p:txBody>
          <a:bodyPr>
            <a:normAutofit/>
          </a:bodyPr>
          <a:lstStyle/>
          <a:p>
            <a:r>
              <a:rPr lang="en-US" dirty="0"/>
              <a:t>Oldest Rocks: Igneous rocks from cooled magma 4.3 billion years old</a:t>
            </a:r>
          </a:p>
          <a:p>
            <a:r>
              <a:rPr lang="en-US" dirty="0"/>
              <a:t>Old rocks were recycled.</a:t>
            </a:r>
          </a:p>
          <a:p>
            <a:r>
              <a:rPr lang="en-US" dirty="0"/>
              <a:t>Volcanic deposits form new ocean material in the spreading zones.</a:t>
            </a:r>
          </a:p>
          <a:p>
            <a:r>
              <a:rPr lang="en-US" dirty="0"/>
              <a:t>Older rocks were pushed outward from mid-ocean.</a:t>
            </a:r>
          </a:p>
          <a:p>
            <a:r>
              <a:rPr lang="en-US" dirty="0"/>
              <a:t>Old rocks survived by keeping away from the subduction zones, where ocean plates are pushed against a continental plate.</a:t>
            </a:r>
          </a:p>
          <a:p>
            <a:pPr marL="0" indent="0">
              <a:buNone/>
            </a:pPr>
            <a:endParaRPr lang="en-US" dirty="0"/>
          </a:p>
          <a:p>
            <a:endParaRPr lang="en-US" dirty="0"/>
          </a:p>
        </p:txBody>
      </p:sp>
    </p:spTree>
    <p:extLst>
      <p:ext uri="{BB962C8B-B14F-4D97-AF65-F5344CB8AC3E}">
        <p14:creationId xmlns:p14="http://schemas.microsoft.com/office/powerpoint/2010/main" val="359996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3518"/>
          <a:stretch/>
        </p:blipFill>
        <p:spPr>
          <a:xfrm>
            <a:off x="628650" y="587952"/>
            <a:ext cx="8534400" cy="6163830"/>
          </a:xfrm>
        </p:spPr>
      </p:pic>
      <p:pic>
        <p:nvPicPr>
          <p:cNvPr id="4" name="Picture 4" descr="http://www.pmel.noaa.gov/eoi/nemo/education/images/plates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36900"/>
            <a:ext cx="4572000" cy="37211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09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ngdc.noaa.gov/mgg/ocean_age/data/2008/image/age_oceanic_li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8987" y="1987025"/>
            <a:ext cx="5026025" cy="320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7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events</a:t>
            </a:r>
          </a:p>
        </p:txBody>
      </p:sp>
      <p:sp>
        <p:nvSpPr>
          <p:cNvPr id="3" name="Content Placeholder 2"/>
          <p:cNvSpPr>
            <a:spLocks noGrp="1"/>
          </p:cNvSpPr>
          <p:nvPr>
            <p:ph idx="1"/>
          </p:nvPr>
        </p:nvSpPr>
        <p:spPr/>
        <p:txBody>
          <a:bodyPr/>
          <a:lstStyle/>
          <a:p>
            <a:r>
              <a:rPr lang="en-US" dirty="0"/>
              <a:t>Oldest existing sedimentary rocks is 3.8 billion years.</a:t>
            </a:r>
          </a:p>
          <a:p>
            <a:r>
              <a:rPr lang="en-US" dirty="0"/>
              <a:t>The formation of sedimentary rock requires oceans.</a:t>
            </a:r>
          </a:p>
          <a:p>
            <a:r>
              <a:rPr lang="en-US" dirty="0"/>
              <a:t>It formed after the bombardment ended (3.85 billion year ago).</a:t>
            </a:r>
          </a:p>
          <a:p>
            <a:endParaRPr lang="en-US" dirty="0"/>
          </a:p>
        </p:txBody>
      </p:sp>
    </p:spTree>
    <p:extLst>
      <p:ext uri="{BB962C8B-B14F-4D97-AF65-F5344CB8AC3E}">
        <p14:creationId xmlns:p14="http://schemas.microsoft.com/office/powerpoint/2010/main" val="262846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18"/>
          <p:cNvGrpSpPr>
            <a:grpSpLocks/>
          </p:cNvGrpSpPr>
          <p:nvPr/>
        </p:nvGrpSpPr>
        <p:grpSpPr bwMode="auto">
          <a:xfrm>
            <a:off x="3109744" y="3206837"/>
            <a:ext cx="3668713" cy="3423891"/>
            <a:chOff x="3569" y="2827"/>
            <a:chExt cx="2130" cy="3002"/>
          </a:xfrm>
        </p:grpSpPr>
        <p:pic>
          <p:nvPicPr>
            <p:cNvPr id="5" name="Picture 16" descr="Gneis_Kangerlussu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 y="2827"/>
              <a:ext cx="2073" cy="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7"/>
            <p:cNvSpPr txBox="1">
              <a:spLocks noChangeArrowheads="1"/>
            </p:cNvSpPr>
            <p:nvPr/>
          </p:nvSpPr>
          <p:spPr bwMode="auto">
            <a:xfrm>
              <a:off x="3569" y="5519"/>
              <a:ext cx="213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700" b="1" dirty="0" err="1"/>
                <a:t>Isua</a:t>
              </a:r>
              <a:r>
                <a:rPr lang="en-US" sz="1700" b="1" dirty="0"/>
                <a:t> greenstone, Greenland</a:t>
              </a:r>
            </a:p>
          </p:txBody>
        </p:sp>
      </p:gr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2825" y="302421"/>
            <a:ext cx="2481580" cy="6328410"/>
          </a:xfrm>
          <a:prstGeom prst="rect">
            <a:avLst/>
          </a:prstGeom>
          <a:noFill/>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87820" y="-1620994"/>
            <a:ext cx="2481580" cy="6328410"/>
          </a:xfrm>
          <a:prstGeom prst="rect">
            <a:avLst/>
          </a:prstGeom>
          <a:noFill/>
        </p:spPr>
      </p:pic>
    </p:spTree>
    <p:extLst>
      <p:ext uri="{BB962C8B-B14F-4D97-AF65-F5344CB8AC3E}">
        <p14:creationId xmlns:p14="http://schemas.microsoft.com/office/powerpoint/2010/main" val="405965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937</Words>
  <Application>Microsoft Office PowerPoint</Application>
  <PresentationFormat>On-screen Show (4:3)</PresentationFormat>
  <Paragraphs>92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Life on Earth</vt:lpstr>
      <vt:lpstr>Contents</vt:lpstr>
      <vt:lpstr>Some key events</vt:lpstr>
      <vt:lpstr>PowerPoint Presentation</vt:lpstr>
      <vt:lpstr>Some key events</vt:lpstr>
      <vt:lpstr>PowerPoint Presentation</vt:lpstr>
      <vt:lpstr>PowerPoint Presentation</vt:lpstr>
      <vt:lpstr>Some key events</vt:lpstr>
      <vt:lpstr>PowerPoint Presentation</vt:lpstr>
      <vt:lpstr>Some key events</vt:lpstr>
      <vt:lpstr>PowerPoint Presentation</vt:lpstr>
      <vt:lpstr>Some key events</vt:lpstr>
      <vt:lpstr>Origins of life on Earth</vt:lpstr>
      <vt:lpstr>Origins of life on Earth</vt:lpstr>
      <vt:lpstr>PowerPoint Presentation</vt:lpstr>
      <vt:lpstr>Origins of life on Earth</vt:lpstr>
      <vt:lpstr>Miller-Urey experiment (1952)</vt:lpstr>
      <vt:lpstr>PowerPoint Presentation</vt:lpstr>
      <vt:lpstr>Origins of Life on Earth</vt:lpstr>
      <vt:lpstr>PowerPoint Presentation</vt:lpstr>
      <vt:lpstr>PowerPoint Presentation</vt:lpstr>
      <vt:lpstr>Domains of Life on Earth</vt:lpstr>
      <vt:lpstr>PowerPoint Presentation</vt:lpstr>
      <vt:lpstr>Domains of life on Earth</vt:lpstr>
      <vt:lpstr>PowerPoint Presentation</vt:lpstr>
      <vt:lpstr>PowerPoint Presentation</vt:lpstr>
      <vt:lpstr>PowerPoint Presentation</vt:lpstr>
      <vt:lpstr>PowerPoint Presentation</vt:lpstr>
      <vt:lpstr>PowerPoint Presentation</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Tao, Xin</dc:creator>
  <cp:lastModifiedBy>Xin Tao</cp:lastModifiedBy>
  <cp:revision>138</cp:revision>
  <dcterms:created xsi:type="dcterms:W3CDTF">2021-03-13T07:39:34Z</dcterms:created>
  <dcterms:modified xsi:type="dcterms:W3CDTF">2023-03-10T07:11:38Z</dcterms:modified>
</cp:coreProperties>
</file>