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3" r:id="rId23"/>
    <p:sldId id="278" r:id="rId24"/>
    <p:sldId id="280" r:id="rId25"/>
    <p:sldId id="281" r:id="rId26"/>
    <p:sldId id="279"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n Tao" userId="3bbae137d5272e6c" providerId="LiveId" clId="{A2615CCF-8F66-494B-9C62-D63972177AFE}"/>
    <pc:docChg chg="custSel modSld">
      <pc:chgData name="Xin Tao" userId="3bbae137d5272e6c" providerId="LiveId" clId="{A2615CCF-8F66-494B-9C62-D63972177AFE}" dt="2023-03-10T07:03:35.964" v="3" actId="33524"/>
      <pc:docMkLst>
        <pc:docMk/>
      </pc:docMkLst>
      <pc:sldChg chg="modSp mod">
        <pc:chgData name="Xin Tao" userId="3bbae137d5272e6c" providerId="LiveId" clId="{A2615CCF-8F66-494B-9C62-D63972177AFE}" dt="2023-03-10T07:01:16.959" v="1" actId="20577"/>
        <pc:sldMkLst>
          <pc:docMk/>
          <pc:sldMk cId="2711487480" sldId="256"/>
        </pc:sldMkLst>
        <pc:spChg chg="mod">
          <ac:chgData name="Xin Tao" userId="3bbae137d5272e6c" providerId="LiveId" clId="{A2615CCF-8F66-494B-9C62-D63972177AFE}" dt="2023-03-10T07:01:16.959" v="1" actId="20577"/>
          <ac:spMkLst>
            <pc:docMk/>
            <pc:sldMk cId="2711487480" sldId="256"/>
            <ac:spMk id="3" creationId="{00000000-0000-0000-0000-000000000000}"/>
          </ac:spMkLst>
        </pc:spChg>
      </pc:sldChg>
      <pc:sldChg chg="modSp mod">
        <pc:chgData name="Xin Tao" userId="3bbae137d5272e6c" providerId="LiveId" clId="{A2615CCF-8F66-494B-9C62-D63972177AFE}" dt="2023-03-10T07:01:28.558" v="2" actId="33524"/>
        <pc:sldMkLst>
          <pc:docMk/>
          <pc:sldMk cId="2254384104" sldId="258"/>
        </pc:sldMkLst>
        <pc:spChg chg="mod">
          <ac:chgData name="Xin Tao" userId="3bbae137d5272e6c" providerId="LiveId" clId="{A2615CCF-8F66-494B-9C62-D63972177AFE}" dt="2023-03-10T07:01:28.558" v="2" actId="33524"/>
          <ac:spMkLst>
            <pc:docMk/>
            <pc:sldMk cId="2254384104" sldId="258"/>
            <ac:spMk id="3" creationId="{00000000-0000-0000-0000-000000000000}"/>
          </ac:spMkLst>
        </pc:spChg>
      </pc:sldChg>
      <pc:sldChg chg="modSp mod">
        <pc:chgData name="Xin Tao" userId="3bbae137d5272e6c" providerId="LiveId" clId="{A2615CCF-8F66-494B-9C62-D63972177AFE}" dt="2023-03-10T07:03:35.964" v="3" actId="33524"/>
        <pc:sldMkLst>
          <pc:docMk/>
          <pc:sldMk cId="1207535310" sldId="272"/>
        </pc:sldMkLst>
        <pc:spChg chg="mod">
          <ac:chgData name="Xin Tao" userId="3bbae137d5272e6c" providerId="LiveId" clId="{A2615CCF-8F66-494B-9C62-D63972177AFE}" dt="2023-03-10T07:03:35.964" v="3" actId="33524"/>
          <ac:spMkLst>
            <pc:docMk/>
            <pc:sldMk cId="1207535310" sldId="272"/>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F92DFB-4EC4-46F8-8190-64E56CD46E37}"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0A177-FB37-454D-96C3-88ABE29E6905}" type="slidenum">
              <a:rPr lang="en-US" smtClean="0"/>
              <a:t>‹#›</a:t>
            </a:fld>
            <a:endParaRPr lang="en-US"/>
          </a:p>
        </p:txBody>
      </p:sp>
    </p:spTree>
    <p:extLst>
      <p:ext uri="{BB962C8B-B14F-4D97-AF65-F5344CB8AC3E}">
        <p14:creationId xmlns:p14="http://schemas.microsoft.com/office/powerpoint/2010/main" val="2248115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92DFB-4EC4-46F8-8190-64E56CD46E37}"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0A177-FB37-454D-96C3-88ABE29E6905}" type="slidenum">
              <a:rPr lang="en-US" smtClean="0"/>
              <a:t>‹#›</a:t>
            </a:fld>
            <a:endParaRPr lang="en-US"/>
          </a:p>
        </p:txBody>
      </p:sp>
    </p:spTree>
    <p:extLst>
      <p:ext uri="{BB962C8B-B14F-4D97-AF65-F5344CB8AC3E}">
        <p14:creationId xmlns:p14="http://schemas.microsoft.com/office/powerpoint/2010/main" val="412866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92DFB-4EC4-46F8-8190-64E56CD46E37}"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0A177-FB37-454D-96C3-88ABE29E6905}" type="slidenum">
              <a:rPr lang="en-US" smtClean="0"/>
              <a:t>‹#›</a:t>
            </a:fld>
            <a:endParaRPr lang="en-US"/>
          </a:p>
        </p:txBody>
      </p:sp>
    </p:spTree>
    <p:extLst>
      <p:ext uri="{BB962C8B-B14F-4D97-AF65-F5344CB8AC3E}">
        <p14:creationId xmlns:p14="http://schemas.microsoft.com/office/powerpoint/2010/main" val="648344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92DFB-4EC4-46F8-8190-64E56CD46E37}"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0A177-FB37-454D-96C3-88ABE29E6905}" type="slidenum">
              <a:rPr lang="en-US" smtClean="0"/>
              <a:t>‹#›</a:t>
            </a:fld>
            <a:endParaRPr lang="en-US"/>
          </a:p>
        </p:txBody>
      </p:sp>
    </p:spTree>
    <p:extLst>
      <p:ext uri="{BB962C8B-B14F-4D97-AF65-F5344CB8AC3E}">
        <p14:creationId xmlns:p14="http://schemas.microsoft.com/office/powerpoint/2010/main" val="281808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F92DFB-4EC4-46F8-8190-64E56CD46E37}"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0A177-FB37-454D-96C3-88ABE29E6905}" type="slidenum">
              <a:rPr lang="en-US" smtClean="0"/>
              <a:t>‹#›</a:t>
            </a:fld>
            <a:endParaRPr lang="en-US"/>
          </a:p>
        </p:txBody>
      </p:sp>
    </p:spTree>
    <p:extLst>
      <p:ext uri="{BB962C8B-B14F-4D97-AF65-F5344CB8AC3E}">
        <p14:creationId xmlns:p14="http://schemas.microsoft.com/office/powerpoint/2010/main" val="34754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F92DFB-4EC4-46F8-8190-64E56CD46E37}" type="datetimeFigureOut">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0A177-FB37-454D-96C3-88ABE29E6905}" type="slidenum">
              <a:rPr lang="en-US" smtClean="0"/>
              <a:t>‹#›</a:t>
            </a:fld>
            <a:endParaRPr lang="en-US"/>
          </a:p>
        </p:txBody>
      </p:sp>
    </p:spTree>
    <p:extLst>
      <p:ext uri="{BB962C8B-B14F-4D97-AF65-F5344CB8AC3E}">
        <p14:creationId xmlns:p14="http://schemas.microsoft.com/office/powerpoint/2010/main" val="2067619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F92DFB-4EC4-46F8-8190-64E56CD46E37}" type="datetimeFigureOut">
              <a:rPr lang="en-US" smtClean="0"/>
              <a:t>3/10/2023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E0A177-FB37-454D-96C3-88ABE29E6905}" type="slidenum">
              <a:rPr lang="en-US" smtClean="0"/>
              <a:t>‹#›</a:t>
            </a:fld>
            <a:endParaRPr lang="en-US"/>
          </a:p>
        </p:txBody>
      </p:sp>
    </p:spTree>
    <p:extLst>
      <p:ext uri="{BB962C8B-B14F-4D97-AF65-F5344CB8AC3E}">
        <p14:creationId xmlns:p14="http://schemas.microsoft.com/office/powerpoint/2010/main" val="3025008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F92DFB-4EC4-46F8-8190-64E56CD46E37}" type="datetimeFigureOut">
              <a:rPr lang="en-US" smtClean="0"/>
              <a:t>3/10/2023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E0A177-FB37-454D-96C3-88ABE29E6905}" type="slidenum">
              <a:rPr lang="en-US" smtClean="0"/>
              <a:t>‹#›</a:t>
            </a:fld>
            <a:endParaRPr lang="en-US"/>
          </a:p>
        </p:txBody>
      </p:sp>
    </p:spTree>
    <p:extLst>
      <p:ext uri="{BB962C8B-B14F-4D97-AF65-F5344CB8AC3E}">
        <p14:creationId xmlns:p14="http://schemas.microsoft.com/office/powerpoint/2010/main" val="104090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92DFB-4EC4-46F8-8190-64E56CD46E37}" type="datetimeFigureOut">
              <a:rPr lang="en-US" smtClean="0"/>
              <a:t>3/10/2023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E0A177-FB37-454D-96C3-88ABE29E6905}" type="slidenum">
              <a:rPr lang="en-US" smtClean="0"/>
              <a:t>‹#›</a:t>
            </a:fld>
            <a:endParaRPr lang="en-US"/>
          </a:p>
        </p:txBody>
      </p:sp>
    </p:spTree>
    <p:extLst>
      <p:ext uri="{BB962C8B-B14F-4D97-AF65-F5344CB8AC3E}">
        <p14:creationId xmlns:p14="http://schemas.microsoft.com/office/powerpoint/2010/main" val="276302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F92DFB-4EC4-46F8-8190-64E56CD46E37}" type="datetimeFigureOut">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0A177-FB37-454D-96C3-88ABE29E6905}" type="slidenum">
              <a:rPr lang="en-US" smtClean="0"/>
              <a:t>‹#›</a:t>
            </a:fld>
            <a:endParaRPr lang="en-US"/>
          </a:p>
        </p:txBody>
      </p:sp>
    </p:spTree>
    <p:extLst>
      <p:ext uri="{BB962C8B-B14F-4D97-AF65-F5344CB8AC3E}">
        <p14:creationId xmlns:p14="http://schemas.microsoft.com/office/powerpoint/2010/main" val="3939021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F92DFB-4EC4-46F8-8190-64E56CD46E37}" type="datetimeFigureOut">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0A177-FB37-454D-96C3-88ABE29E6905}" type="slidenum">
              <a:rPr lang="en-US" smtClean="0"/>
              <a:t>‹#›</a:t>
            </a:fld>
            <a:endParaRPr lang="en-US"/>
          </a:p>
        </p:txBody>
      </p:sp>
    </p:spTree>
    <p:extLst>
      <p:ext uri="{BB962C8B-B14F-4D97-AF65-F5344CB8AC3E}">
        <p14:creationId xmlns:p14="http://schemas.microsoft.com/office/powerpoint/2010/main" val="3532084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92DFB-4EC4-46F8-8190-64E56CD46E37}" type="datetimeFigureOut">
              <a:rPr lang="en-US" smtClean="0"/>
              <a:t>3/10/2023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0A177-FB37-454D-96C3-88ABE29E6905}" type="slidenum">
              <a:rPr lang="en-US" smtClean="0"/>
              <a:t>‹#›</a:t>
            </a:fld>
            <a:endParaRPr lang="en-US"/>
          </a:p>
        </p:txBody>
      </p:sp>
    </p:spTree>
    <p:extLst>
      <p:ext uri="{BB962C8B-B14F-4D97-AF65-F5344CB8AC3E}">
        <p14:creationId xmlns:p14="http://schemas.microsoft.com/office/powerpoint/2010/main" val="241631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B1AXbpYndGc"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youtube.com/watch?v=UqrA007yZWQ"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1"/>
                </a:solidFill>
              </a:rPr>
              <a:t>The Origin of the Earth</a:t>
            </a:r>
            <a:endParaRPr lang="en-US" dirty="0"/>
          </a:p>
        </p:txBody>
      </p:sp>
      <p:sp>
        <p:nvSpPr>
          <p:cNvPr id="3" name="Subtitle 2"/>
          <p:cNvSpPr>
            <a:spLocks noGrp="1"/>
          </p:cNvSpPr>
          <p:nvPr>
            <p:ph type="subTitle" idx="1"/>
          </p:nvPr>
        </p:nvSpPr>
        <p:spPr/>
        <p:txBody>
          <a:bodyPr/>
          <a:lstStyle/>
          <a:p>
            <a:r>
              <a:rPr lang="en-US" dirty="0"/>
              <a:t>GEO101</a:t>
            </a:r>
          </a:p>
          <a:p>
            <a:r>
              <a:rPr lang="en-US" dirty="0"/>
              <a:t>Spring 2023</a:t>
            </a:r>
          </a:p>
        </p:txBody>
      </p:sp>
    </p:spTree>
    <p:extLst>
      <p:ext uri="{BB962C8B-B14F-4D97-AF65-F5344CB8AC3E}">
        <p14:creationId xmlns:p14="http://schemas.microsoft.com/office/powerpoint/2010/main" val="2711487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4035714" cy="4351338"/>
          </a:xfrm>
        </p:spPr>
        <p:txBody>
          <a:bodyPr/>
          <a:lstStyle/>
          <a:p>
            <a:pPr marL="0" indent="0">
              <a:buNone/>
            </a:pPr>
            <a:r>
              <a:rPr lang="en-US" dirty="0"/>
              <a:t>Our nebula collapsed due to explosion of a nearby star.</a:t>
            </a:r>
          </a:p>
          <a:p>
            <a:pPr marL="0" indent="0">
              <a:buNone/>
            </a:pPr>
            <a:r>
              <a:rPr lang="en-US" dirty="0"/>
              <a:t>The pressure on the nebula </a:t>
            </a:r>
            <a:r>
              <a:rPr lang="en-US" dirty="0">
                <a:sym typeface="Wingdings" panose="05000000000000000000" pitchFamily="2" charset="2"/>
              </a:rPr>
              <a:t> nuclear </a:t>
            </a:r>
            <a:r>
              <a:rPr lang="en-US" dirty="0"/>
              <a:t>fusion </a:t>
            </a:r>
            <a:r>
              <a:rPr lang="en-US" dirty="0">
                <a:sym typeface="Wingdings" panose="05000000000000000000" pitchFamily="2" charset="2"/>
              </a:rPr>
              <a:t> h</a:t>
            </a:r>
            <a:r>
              <a:rPr lang="en-US" dirty="0"/>
              <a:t>eat </a:t>
            </a:r>
          </a:p>
          <a:p>
            <a:pPr marL="400050" lvl="1" indent="0">
              <a:buNone/>
            </a:pPr>
            <a:r>
              <a:rPr lang="en-US" dirty="0"/>
              <a:t>…a star is born.</a:t>
            </a:r>
          </a:p>
          <a:p>
            <a:pPr marL="400050" lvl="1" indent="0">
              <a:buNone/>
            </a:pPr>
            <a:endParaRPr lang="en-US" dirty="0"/>
          </a:p>
          <a:p>
            <a:pPr marL="400050" lvl="1" indent="0">
              <a:buNone/>
            </a:pPr>
            <a:r>
              <a:rPr lang="en-US" dirty="0"/>
              <a:t> [</a:t>
            </a:r>
            <a:r>
              <a:rPr lang="en-US" dirty="0">
                <a:hlinkClick r:id="rId2"/>
              </a:rPr>
              <a:t>video…</a:t>
            </a:r>
            <a:r>
              <a:rPr lang="en-US" dirty="0"/>
              <a:t>]</a:t>
            </a:r>
          </a:p>
          <a:p>
            <a:endParaRPr lang="en-US" dirty="0"/>
          </a:p>
        </p:txBody>
      </p:sp>
      <p:pic>
        <p:nvPicPr>
          <p:cNvPr id="4" name="Picture 3" descr="FG10_04"/>
          <p:cNvPicPr>
            <a:picLocks noChangeAspect="1" noChangeArrowheads="1"/>
          </p:cNvPicPr>
          <p:nvPr/>
        </p:nvPicPr>
        <p:blipFill>
          <a:blip r:embed="rId3">
            <a:extLst>
              <a:ext uri="{28A0092B-C50C-407E-A947-70E740481C1C}">
                <a14:useLocalDpi xmlns:a14="http://schemas.microsoft.com/office/drawing/2010/main" val="0"/>
              </a:ext>
            </a:extLst>
          </a:blip>
          <a:srcRect l="4230" t="1375" r="52831" b="4126"/>
          <a:stretch>
            <a:fillRect/>
          </a:stretch>
        </p:blipFill>
        <p:spPr>
          <a:xfrm>
            <a:off x="4781398" y="472006"/>
            <a:ext cx="4362602" cy="6282719"/>
          </a:xfrm>
          <a:prstGeom prst="rect">
            <a:avLst/>
          </a:prstGeom>
          <a:noFill/>
        </p:spPr>
      </p:pic>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236723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delay="0"/>
                                  </p:end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12800"/>
            <a:ext cx="7886700" cy="5364163"/>
          </a:xfrm>
        </p:spPr>
        <p:txBody>
          <a:bodyPr>
            <a:normAutofit/>
          </a:bodyPr>
          <a:lstStyle/>
          <a:p>
            <a:r>
              <a:rPr lang="en-US" dirty="0"/>
              <a:t>Planets also formed due to the condensing nebula.</a:t>
            </a:r>
          </a:p>
          <a:p>
            <a:r>
              <a:rPr lang="en-US" dirty="0"/>
              <a:t>Elements condense into solid particles close to the Sun.</a:t>
            </a:r>
          </a:p>
          <a:p>
            <a:r>
              <a:rPr lang="en-US" dirty="0"/>
              <a:t>further: methane and hydrogen (H</a:t>
            </a:r>
            <a:r>
              <a:rPr lang="en-US" baseline="-25000" dirty="0"/>
              <a:t>2</a:t>
            </a:r>
            <a:r>
              <a:rPr lang="en-US" dirty="0"/>
              <a:t>) condense.</a:t>
            </a:r>
          </a:p>
          <a:p>
            <a:r>
              <a:rPr lang="en-US" dirty="0"/>
              <a:t>The transition area is called “frost line”</a:t>
            </a:r>
          </a:p>
          <a:p>
            <a:r>
              <a:rPr lang="en-US" dirty="0"/>
              <a:t>Gravity attracted material to one plane around Sun.</a:t>
            </a:r>
          </a:p>
          <a:p>
            <a:r>
              <a:rPr lang="en-US" dirty="0"/>
              <a:t>Particles collided and accreted into planetesimals.</a:t>
            </a:r>
          </a:p>
          <a:p>
            <a:r>
              <a:rPr lang="en-US" dirty="0"/>
              <a:t>Planets formed after tens of millions of years. </a:t>
            </a:r>
          </a:p>
          <a:p>
            <a:r>
              <a:rPr lang="en-US" dirty="0"/>
              <a:t>Small, warm inner-planets vs. large, cold outer-planets</a:t>
            </a:r>
          </a:p>
        </p:txBody>
      </p:sp>
    </p:spTree>
    <p:extLst>
      <p:ext uri="{BB962C8B-B14F-4D97-AF65-F5344CB8AC3E}">
        <p14:creationId xmlns:p14="http://schemas.microsoft.com/office/powerpoint/2010/main" val="172281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lec14 protosun"/>
          <p:cNvPicPr>
            <a:picLocks noChangeAspect="1"/>
          </p:cNvPicPr>
          <p:nvPr/>
        </p:nvPicPr>
        <p:blipFill>
          <a:blip r:embed="rId2">
            <a:extLst>
              <a:ext uri="{28A0092B-C50C-407E-A947-70E740481C1C}">
                <a14:useLocalDpi xmlns:a14="http://schemas.microsoft.com/office/drawing/2010/main" val="0"/>
              </a:ext>
            </a:extLst>
          </a:blip>
          <a:srcRect r="6300"/>
          <a:stretch>
            <a:fillRect/>
          </a:stretch>
        </p:blipFill>
        <p:spPr bwMode="auto">
          <a:xfrm>
            <a:off x="492643" y="122901"/>
            <a:ext cx="8158714" cy="450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ec10 solar system"/>
          <p:cNvPicPr>
            <a:picLocks noChangeAspect="1" noChangeArrowheads="1"/>
          </p:cNvPicPr>
          <p:nvPr/>
        </p:nvPicPr>
        <p:blipFill>
          <a:blip r:embed="rId3">
            <a:extLst>
              <a:ext uri="{28A0092B-C50C-407E-A947-70E740481C1C}">
                <a14:useLocalDpi xmlns:a14="http://schemas.microsoft.com/office/drawing/2010/main" val="0"/>
              </a:ext>
            </a:extLst>
          </a:blip>
          <a:srcRect r="12857"/>
          <a:stretch>
            <a:fillRect/>
          </a:stretch>
        </p:blipFill>
        <p:spPr>
          <a:xfrm>
            <a:off x="2589754" y="4001294"/>
            <a:ext cx="6197610" cy="3848100"/>
          </a:xfrm>
          <a:prstGeom prst="rect">
            <a:avLst/>
          </a:prstGeom>
          <a:noFill/>
        </p:spPr>
      </p:pic>
    </p:spTree>
    <p:extLst>
      <p:ext uri="{BB962C8B-B14F-4D97-AF65-F5344CB8AC3E}">
        <p14:creationId xmlns:p14="http://schemas.microsoft.com/office/powerpoint/2010/main" val="367201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delay="0"/>
                                  </p:end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Formation of Earth</a:t>
            </a:r>
          </a:p>
        </p:txBody>
      </p:sp>
      <p:sp>
        <p:nvSpPr>
          <p:cNvPr id="3" name="Content Placeholder 2"/>
          <p:cNvSpPr>
            <a:spLocks noGrp="1"/>
          </p:cNvSpPr>
          <p:nvPr>
            <p:ph idx="1"/>
          </p:nvPr>
        </p:nvSpPr>
        <p:spPr/>
        <p:txBody>
          <a:bodyPr/>
          <a:lstStyle/>
          <a:p>
            <a:r>
              <a:rPr lang="en-US" dirty="0"/>
              <a:t>Early Earth had no core from accretion of planetesimals.</a:t>
            </a:r>
          </a:p>
          <a:p>
            <a:r>
              <a:rPr lang="en-US" dirty="0"/>
              <a:t>Core formed in two related ways:</a:t>
            </a:r>
          </a:p>
          <a:p>
            <a:pPr lvl="1"/>
            <a:r>
              <a:rPr lang="en-US" dirty="0"/>
              <a:t>Small planetesimals collided with Earth, resulting heavy elements sinking and light elements floating up.</a:t>
            </a:r>
          </a:p>
          <a:p>
            <a:pPr lvl="1"/>
            <a:r>
              <a:rPr lang="en-US" dirty="0"/>
              <a:t>About 4.45 billion years ago, a planet the size of Mars collided with Earth, adding its iron core to that of Earth.</a:t>
            </a:r>
          </a:p>
          <a:p>
            <a:endParaRPr lang="en-US" dirty="0"/>
          </a:p>
        </p:txBody>
      </p:sp>
    </p:spTree>
    <p:extLst>
      <p:ext uri="{BB962C8B-B14F-4D97-AF65-F5344CB8AC3E}">
        <p14:creationId xmlns:p14="http://schemas.microsoft.com/office/powerpoint/2010/main" val="3667313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C:\Documents and Settings\Mary Benbow\My Documents\ch12\F12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350" y="2302163"/>
            <a:ext cx="5200650" cy="3968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psrd.hawaii.edu/WebImg/differentiationSmithsonianGraphic.jpg"/>
          <p:cNvPicPr>
            <a:picLocks noChangeAspect="1" noChangeArrowheads="1"/>
          </p:cNvPicPr>
          <p:nvPr/>
        </p:nvPicPr>
        <p:blipFill rotWithShape="1">
          <a:blip r:embed="rId3">
            <a:extLst>
              <a:ext uri="{28A0092B-C50C-407E-A947-70E740481C1C}">
                <a14:useLocalDpi xmlns:a14="http://schemas.microsoft.com/office/drawing/2010/main" val="0"/>
              </a:ext>
            </a:extLst>
          </a:blip>
          <a:srcRect t="15777" b="16691"/>
          <a:stretch/>
        </p:blipFill>
        <p:spPr bwMode="auto">
          <a:xfrm>
            <a:off x="1214869" y="129348"/>
            <a:ext cx="7683500" cy="18525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lec14 coll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50982" y="2008043"/>
            <a:ext cx="4738255" cy="4738255"/>
          </a:xfrm>
          <a:prstGeom prst="rect">
            <a:avLst/>
          </a:prstGeom>
          <a:noFill/>
        </p:spPr>
      </p:pic>
    </p:spTree>
    <p:extLst>
      <p:ext uri="{BB962C8B-B14F-4D97-AF65-F5344CB8AC3E}">
        <p14:creationId xmlns:p14="http://schemas.microsoft.com/office/powerpoint/2010/main" val="312000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delay="0"/>
                                  </p:endCondLst>
                                  <p:childTnLst>
                                    <p:set>
                                      <p:cBhvr>
                                        <p:cTn id="8" dur="1" fill="hold">
                                          <p:stCondLst>
                                            <p:cond delay="0"/>
                                          </p:stCondLst>
                                        </p:cTn>
                                        <p:tgtEl>
                                          <p:spTgt spid="7">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Earth’s moon</a:t>
            </a:r>
          </a:p>
        </p:txBody>
      </p:sp>
      <p:sp>
        <p:nvSpPr>
          <p:cNvPr id="3" name="Content Placeholder 2"/>
          <p:cNvSpPr>
            <a:spLocks noGrp="1"/>
          </p:cNvSpPr>
          <p:nvPr>
            <p:ph idx="1"/>
          </p:nvPr>
        </p:nvSpPr>
        <p:spPr/>
        <p:txBody>
          <a:bodyPr/>
          <a:lstStyle/>
          <a:p>
            <a:pPr marL="0" indent="0">
              <a:buNone/>
            </a:pPr>
            <a:r>
              <a:rPr lang="en-US" dirty="0"/>
              <a:t>Earth’s moon (Luna):</a:t>
            </a:r>
          </a:p>
          <a:p>
            <a:pPr marL="0" indent="0">
              <a:buNone/>
            </a:pPr>
            <a:r>
              <a:rPr lang="en-US" dirty="0"/>
              <a:t>Gravitational pull creates ocean tides.</a:t>
            </a:r>
          </a:p>
          <a:p>
            <a:pPr marL="0" indent="0">
              <a:buNone/>
            </a:pPr>
            <a:r>
              <a:rPr lang="en-US" dirty="0"/>
              <a:t>stabilizes Earth’s axial tilt (22.5° ~ 24.5°). Without moon, axial tilt would be 85°.</a:t>
            </a:r>
          </a:p>
        </p:txBody>
      </p:sp>
      <p:pic>
        <p:nvPicPr>
          <p:cNvPr id="5" name="Picture 4" descr="http://www.bristol.k12.ct.us/uploaded/faculty/solomona/Images_for_websites/Astronomy/tides.gif"/>
          <p:cNvPicPr>
            <a:picLocks noChangeAspect="1" noChangeArrowheads="1"/>
          </p:cNvPicPr>
          <p:nvPr/>
        </p:nvPicPr>
        <p:blipFill rotWithShape="1">
          <a:blip r:embed="rId2">
            <a:extLst>
              <a:ext uri="{28A0092B-C50C-407E-A947-70E740481C1C}">
                <a14:useLocalDpi xmlns:a14="http://schemas.microsoft.com/office/drawing/2010/main" val="0"/>
              </a:ext>
            </a:extLst>
          </a:blip>
          <a:srcRect b="4889"/>
          <a:stretch/>
        </p:blipFill>
        <p:spPr bwMode="auto">
          <a:xfrm>
            <a:off x="628650" y="3834950"/>
            <a:ext cx="3645877" cy="28038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5010" y="4392496"/>
            <a:ext cx="2213040" cy="1688738"/>
          </a:xfrm>
          <a:prstGeom prst="rect">
            <a:avLst/>
          </a:prstGeom>
          <a:noFill/>
        </p:spPr>
      </p:pic>
    </p:spTree>
    <p:extLst>
      <p:ext uri="{BB962C8B-B14F-4D97-AF65-F5344CB8AC3E}">
        <p14:creationId xmlns:p14="http://schemas.microsoft.com/office/powerpoint/2010/main" val="266395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http://frontierscientists.com/wp-content/uploads/2013/08/Orbital_Seaso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0160" y="1027907"/>
            <a:ext cx="6583680" cy="4904842"/>
          </a:xfrm>
          <a:prstGeom prst="rect">
            <a:avLst/>
          </a:prstGeom>
          <a:noFill/>
        </p:spPr>
      </p:pic>
    </p:spTree>
    <p:extLst>
      <p:ext uri="{BB962C8B-B14F-4D97-AF65-F5344CB8AC3E}">
        <p14:creationId xmlns:p14="http://schemas.microsoft.com/office/powerpoint/2010/main" val="460936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Earth’s moon</a:t>
            </a:r>
          </a:p>
        </p:txBody>
      </p:sp>
      <p:sp>
        <p:nvSpPr>
          <p:cNvPr id="3" name="Content Placeholder 2"/>
          <p:cNvSpPr>
            <a:spLocks noGrp="1"/>
          </p:cNvSpPr>
          <p:nvPr>
            <p:ph idx="1"/>
          </p:nvPr>
        </p:nvSpPr>
        <p:spPr/>
        <p:txBody>
          <a:bodyPr/>
          <a:lstStyle/>
          <a:p>
            <a:pPr marL="0" indent="0">
              <a:buNone/>
            </a:pPr>
            <a:r>
              <a:rPr lang="en-US" dirty="0"/>
              <a:t>Luna’s rocks:</a:t>
            </a:r>
          </a:p>
          <a:p>
            <a:r>
              <a:rPr lang="en-US" dirty="0"/>
              <a:t>few volatile elements, such as hydrogen or carbon</a:t>
            </a:r>
          </a:p>
          <a:p>
            <a:r>
              <a:rPr lang="en-US" dirty="0"/>
              <a:t>oxygen isotopes in its rocks like Earth’s surface rock</a:t>
            </a:r>
          </a:p>
          <a:p>
            <a:r>
              <a:rPr lang="en-US" dirty="0"/>
              <a:t>Moon age (4.45 billion years old) = Earth age (4.55 billion years old) – 100 million years</a:t>
            </a:r>
          </a:p>
          <a:p>
            <a:pPr marL="0" indent="0">
              <a:buNone/>
            </a:pPr>
            <a:r>
              <a:rPr lang="en-US" dirty="0"/>
              <a:t>     [Potassium-40 to Argon-40. half-life: 1.26 billion years] </a:t>
            </a:r>
          </a:p>
          <a:p>
            <a:pPr marL="0" indent="0">
              <a:buNone/>
            </a:pPr>
            <a:endParaRPr lang="en-US" dirty="0"/>
          </a:p>
          <a:p>
            <a:endParaRPr lang="en-US" dirty="0"/>
          </a:p>
        </p:txBody>
      </p:sp>
    </p:spTree>
    <p:extLst>
      <p:ext uri="{BB962C8B-B14F-4D97-AF65-F5344CB8AC3E}">
        <p14:creationId xmlns:p14="http://schemas.microsoft.com/office/powerpoint/2010/main" val="1207535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Earth’s moon</a:t>
            </a:r>
          </a:p>
        </p:txBody>
      </p:sp>
      <p:sp>
        <p:nvSpPr>
          <p:cNvPr id="3" name="Content Placeholder 2"/>
          <p:cNvSpPr>
            <a:spLocks noGrp="1"/>
          </p:cNvSpPr>
          <p:nvPr>
            <p:ph idx="1"/>
          </p:nvPr>
        </p:nvSpPr>
        <p:spPr/>
        <p:txBody>
          <a:bodyPr>
            <a:normAutofit/>
          </a:bodyPr>
          <a:lstStyle/>
          <a:p>
            <a:pPr marL="0" indent="0">
              <a:buNone/>
            </a:pPr>
            <a:r>
              <a:rPr lang="en-US" dirty="0"/>
              <a:t>Giant impact hypothesis:</a:t>
            </a:r>
          </a:p>
          <a:p>
            <a:r>
              <a:rPr lang="en-US" dirty="0"/>
              <a:t>4.45 billion years ago, a Mars-sized planet collides, adding its iron core to Earth’s.</a:t>
            </a:r>
          </a:p>
          <a:p>
            <a:r>
              <a:rPr lang="en-US" dirty="0"/>
              <a:t>The debris that was created by this impact orbited around the Earth and accreted to form the Moon.</a:t>
            </a:r>
          </a:p>
          <a:p>
            <a:r>
              <a:rPr lang="en-US" dirty="0"/>
              <a:t>Luna’s rocks have similar oxygen isotopes as do Earth’s rocks because it is formed from Earth’s surface rocks, have fewer volatile elements than Earth’s rocks because they would have been turned to gasses by the friction of the impact.</a:t>
            </a:r>
          </a:p>
        </p:txBody>
      </p:sp>
    </p:spTree>
    <p:extLst>
      <p:ext uri="{BB962C8B-B14F-4D97-AF65-F5344CB8AC3E}">
        <p14:creationId xmlns:p14="http://schemas.microsoft.com/office/powerpoint/2010/main" val="3169257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48594" b="7023"/>
          <a:stretch/>
        </p:blipFill>
        <p:spPr>
          <a:xfrm>
            <a:off x="4451926" y="186361"/>
            <a:ext cx="4390321" cy="2335166"/>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8702" b="6675"/>
          <a:stretch/>
        </p:blipFill>
        <p:spPr>
          <a:xfrm>
            <a:off x="4461164" y="2521527"/>
            <a:ext cx="4381084" cy="2355273"/>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8594" b="6760"/>
          <a:stretch/>
        </p:blipFill>
        <p:spPr>
          <a:xfrm>
            <a:off x="4451926" y="4509457"/>
            <a:ext cx="4390321" cy="2353161"/>
          </a:xfrm>
          <a:prstGeom prst="rect">
            <a:avLst/>
          </a:prstGeom>
        </p:spPr>
      </p:pic>
      <p:sp>
        <p:nvSpPr>
          <p:cNvPr id="7" name="Rectangle 6"/>
          <p:cNvSpPr/>
          <p:nvPr/>
        </p:nvSpPr>
        <p:spPr>
          <a:xfrm>
            <a:off x="297135" y="330005"/>
            <a:ext cx="4150172" cy="6370975"/>
          </a:xfrm>
          <a:prstGeom prst="rect">
            <a:avLst/>
          </a:prstGeom>
        </p:spPr>
        <p:txBody>
          <a:bodyPr wrap="square">
            <a:spAutoFit/>
          </a:bodyPr>
          <a:lstStyle/>
          <a:p>
            <a:r>
              <a:rPr lang="en-US" sz="2400" dirty="0">
                <a:latin typeface="Calibri" panose="020F0502020204030204" pitchFamily="34" charset="0"/>
                <a:ea typeface="DengXian" panose="02010600030101010101" pitchFamily="2" charset="-122"/>
                <a:cs typeface="Times New Roman" panose="02020603050405020304" pitchFamily="18" charset="0"/>
              </a:rPr>
              <a:t>A Mars-sized body, 0.1 to 0.2 Earth masses, approaches the proto-Earth at an oblique angle.</a:t>
            </a:r>
          </a:p>
          <a:p>
            <a:endParaRPr lang="en-US" sz="2400" dirty="0">
              <a:latin typeface="Calibri" panose="020F0502020204030204" pitchFamily="34" charset="0"/>
              <a:ea typeface="DengXian" panose="02010600030101010101" pitchFamily="2" charset="-122"/>
              <a:cs typeface="Times New Roman" panose="02020603050405020304" pitchFamily="18" charset="0"/>
            </a:endParaRPr>
          </a:p>
          <a:p>
            <a:endParaRPr lang="en-US" sz="2400" dirty="0">
              <a:latin typeface="Calibri" panose="020F0502020204030204" pitchFamily="34" charset="0"/>
              <a:ea typeface="DengXian" panose="02010600030101010101" pitchFamily="2" charset="-122"/>
              <a:cs typeface="Times New Roman" panose="02020603050405020304" pitchFamily="18" charset="0"/>
            </a:endParaRPr>
          </a:p>
          <a:p>
            <a:r>
              <a:rPr lang="en-US" sz="2400" dirty="0">
                <a:latin typeface="Calibri" panose="020F0502020204030204" pitchFamily="34" charset="0"/>
                <a:ea typeface="DengXian" panose="02010600030101010101" pitchFamily="2" charset="-122"/>
                <a:cs typeface="Times New Roman" panose="02020603050405020304" pitchFamily="18" charset="0"/>
              </a:rPr>
              <a:t> </a:t>
            </a:r>
          </a:p>
          <a:p>
            <a:r>
              <a:rPr lang="en-US" sz="2400" dirty="0">
                <a:latin typeface="Calibri" panose="020F0502020204030204" pitchFamily="34" charset="0"/>
                <a:ea typeface="DengXian" panose="02010600030101010101" pitchFamily="2" charset="-122"/>
                <a:cs typeface="Times New Roman" panose="02020603050405020304" pitchFamily="18" charset="0"/>
              </a:rPr>
              <a:t>The two bodies collide. The ejecta from the impact fly off at an angle and the proto-Earth starts spinning rapidly. </a:t>
            </a:r>
          </a:p>
          <a:p>
            <a:endParaRPr lang="en-US" sz="2400" dirty="0">
              <a:latin typeface="Calibri" panose="020F0502020204030204" pitchFamily="34" charset="0"/>
              <a:ea typeface="DengXian" panose="02010600030101010101" pitchFamily="2" charset="-122"/>
              <a:cs typeface="Times New Roman" panose="02020603050405020304" pitchFamily="18" charset="0"/>
            </a:endParaRPr>
          </a:p>
          <a:p>
            <a:endParaRPr lang="en-US" sz="2400" dirty="0">
              <a:latin typeface="Calibri" panose="020F0502020204030204" pitchFamily="34" charset="0"/>
              <a:ea typeface="DengXian" panose="02010600030101010101" pitchFamily="2" charset="-122"/>
              <a:cs typeface="Times New Roman" panose="02020603050405020304" pitchFamily="18" charset="0"/>
            </a:endParaRPr>
          </a:p>
          <a:p>
            <a:r>
              <a:rPr lang="en-US" sz="2400" dirty="0">
                <a:latin typeface="Calibri" panose="020F0502020204030204" pitchFamily="34" charset="0"/>
                <a:ea typeface="DengXian" panose="02010600030101010101" pitchFamily="2" charset="-122"/>
                <a:cs typeface="Times New Roman" panose="02020603050405020304" pitchFamily="18" charset="0"/>
              </a:rPr>
              <a:t>The ejecta from the impact form a disk around the proto-Earth. The debris in the disk collide with each other and accrete to form the Moon.</a:t>
            </a:r>
            <a:endParaRPr lang="en-US" sz="2400" dirty="0"/>
          </a:p>
        </p:txBody>
      </p:sp>
    </p:spTree>
    <p:extLst>
      <p:ext uri="{BB962C8B-B14F-4D97-AF65-F5344CB8AC3E}">
        <p14:creationId xmlns:p14="http://schemas.microsoft.com/office/powerpoint/2010/main" val="559106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p:txBody>
          <a:bodyPr/>
          <a:lstStyle/>
          <a:p>
            <a:r>
              <a:rPr lang="en-US" dirty="0"/>
              <a:t>Geological time</a:t>
            </a:r>
          </a:p>
          <a:p>
            <a:r>
              <a:rPr lang="en-US" dirty="0"/>
              <a:t>Formation of Earth’s solar system</a:t>
            </a:r>
          </a:p>
          <a:p>
            <a:r>
              <a:rPr lang="en-US" dirty="0"/>
              <a:t>Formation of Earth</a:t>
            </a:r>
          </a:p>
          <a:p>
            <a:r>
              <a:rPr lang="en-US" dirty="0"/>
              <a:t>Formation of Earth’s atmosphere</a:t>
            </a:r>
          </a:p>
          <a:p>
            <a:endParaRPr lang="en-US" dirty="0"/>
          </a:p>
        </p:txBody>
      </p:sp>
    </p:spTree>
    <p:extLst>
      <p:ext uri="{BB962C8B-B14F-4D97-AF65-F5344CB8AC3E}">
        <p14:creationId xmlns:p14="http://schemas.microsoft.com/office/powerpoint/2010/main" val="3924244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48594" b="5879"/>
          <a:stretch/>
        </p:blipFill>
        <p:spPr>
          <a:xfrm>
            <a:off x="4451926" y="652634"/>
            <a:ext cx="4390321" cy="2363898"/>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8810" b="5962"/>
          <a:stretch/>
        </p:blipFill>
        <p:spPr>
          <a:xfrm>
            <a:off x="4470400" y="3447843"/>
            <a:ext cx="4371848" cy="2361830"/>
          </a:xfrm>
          <a:prstGeom prst="rect">
            <a:avLst/>
          </a:prstGeom>
        </p:spPr>
      </p:pic>
      <p:sp>
        <p:nvSpPr>
          <p:cNvPr id="6" name="Rectangle 5"/>
          <p:cNvSpPr/>
          <p:nvPr/>
        </p:nvSpPr>
        <p:spPr>
          <a:xfrm>
            <a:off x="96982" y="298395"/>
            <a:ext cx="4354944" cy="6001643"/>
          </a:xfrm>
          <a:prstGeom prst="rect">
            <a:avLst/>
          </a:prstGeom>
        </p:spPr>
        <p:txBody>
          <a:bodyPr wrap="square">
            <a:spAutoFit/>
          </a:bodyPr>
          <a:lstStyle/>
          <a:p>
            <a:r>
              <a:rPr lang="en-US" sz="2400" dirty="0">
                <a:latin typeface="Calibri" panose="020F0502020204030204" pitchFamily="34" charset="0"/>
                <a:ea typeface="DengXian" panose="02010600030101010101" pitchFamily="2" charset="-122"/>
                <a:cs typeface="Times New Roman" panose="02020603050405020304" pitchFamily="18" charset="0"/>
              </a:rPr>
              <a:t>The Moon is initially only a few Earth radii (~20,000 km) away from the Earth. Earth spins rapidly as a result of the collision. The day length is 5-6 hours. Because they are so close together, the Moon and the Earth generate huge tides in each other that dissipate energy and transfer angular momentum from the Earth to the Moon. </a:t>
            </a:r>
          </a:p>
          <a:p>
            <a:endParaRPr lang="en-US" sz="2400" dirty="0">
              <a:latin typeface="Calibri" panose="020F0502020204030204" pitchFamily="34" charset="0"/>
              <a:ea typeface="DengXian" panose="02010600030101010101" pitchFamily="2" charset="-122"/>
              <a:cs typeface="Times New Roman" panose="02020603050405020304" pitchFamily="18" charset="0"/>
            </a:endParaRPr>
          </a:p>
          <a:p>
            <a:r>
              <a:rPr lang="en-US" sz="2400" dirty="0">
                <a:latin typeface="Calibri" panose="020F0502020204030204" pitchFamily="34" charset="0"/>
                <a:ea typeface="DengXian" panose="02010600030101010101" pitchFamily="2" charset="-122"/>
                <a:cs typeface="Times New Roman" panose="02020603050405020304" pitchFamily="18" charset="0"/>
              </a:rPr>
              <a:t>Overtime, Earth’s rotation slows, while the Moon retreats to its present orbital distance of ~60 Earth radii (384,400 km).</a:t>
            </a:r>
            <a:endParaRPr lang="en-US" sz="2400" dirty="0"/>
          </a:p>
        </p:txBody>
      </p:sp>
    </p:spTree>
    <p:extLst>
      <p:ext uri="{BB962C8B-B14F-4D97-AF65-F5344CB8AC3E}">
        <p14:creationId xmlns:p14="http://schemas.microsoft.com/office/powerpoint/2010/main" val="49987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Formation of Earth’s atmosphere</a:t>
            </a:r>
          </a:p>
        </p:txBody>
      </p:sp>
      <p:sp>
        <p:nvSpPr>
          <p:cNvPr id="3" name="Content Placeholder 2"/>
          <p:cNvSpPr>
            <a:spLocks noGrp="1"/>
          </p:cNvSpPr>
          <p:nvPr>
            <p:ph idx="1"/>
          </p:nvPr>
        </p:nvSpPr>
        <p:spPr/>
        <p:txBody>
          <a:bodyPr>
            <a:normAutofit fontScale="85000" lnSpcReduction="20000"/>
          </a:bodyPr>
          <a:lstStyle/>
          <a:p>
            <a:r>
              <a:rPr lang="en-US" dirty="0"/>
              <a:t>First 100 million years: heavy bombardment, Luna at the end.</a:t>
            </a:r>
          </a:p>
          <a:p>
            <a:r>
              <a:rPr lang="en-US" dirty="0"/>
              <a:t>Planetesimal collision decreased over time.</a:t>
            </a:r>
          </a:p>
          <a:p>
            <a:r>
              <a:rPr lang="en-US" dirty="0"/>
              <a:t>Next 600 million years: sporadic bombardment by planetesimals. </a:t>
            </a:r>
          </a:p>
          <a:p>
            <a:r>
              <a:rPr lang="en-US" dirty="0"/>
              <a:t>The friction caused surface rocks to heat up. </a:t>
            </a:r>
          </a:p>
          <a:p>
            <a:r>
              <a:rPr lang="en-US" dirty="0"/>
              <a:t>Heating caused “impact degassing”.</a:t>
            </a:r>
          </a:p>
          <a:p>
            <a:r>
              <a:rPr lang="en-US" dirty="0"/>
              <a:t>The gasses, such as CO</a:t>
            </a:r>
            <a:r>
              <a:rPr lang="en-US" baseline="-25000" dirty="0"/>
              <a:t>2</a:t>
            </a:r>
            <a:r>
              <a:rPr lang="en-US" dirty="0"/>
              <a:t>, created and rise up.</a:t>
            </a:r>
          </a:p>
          <a:p>
            <a:r>
              <a:rPr lang="en-US" dirty="0"/>
              <a:t>CO</a:t>
            </a:r>
            <a:r>
              <a:rPr lang="en-US" baseline="-25000" dirty="0"/>
              <a:t>2</a:t>
            </a:r>
            <a:r>
              <a:rPr lang="en-US" dirty="0"/>
              <a:t> reacted with hydrogen, and turned into H</a:t>
            </a:r>
            <a:r>
              <a:rPr lang="en-US" baseline="-25000" dirty="0"/>
              <a:t>2</a:t>
            </a:r>
            <a:r>
              <a:rPr lang="en-US" dirty="0"/>
              <a:t>O and CO.</a:t>
            </a:r>
          </a:p>
          <a:p>
            <a:pPr marL="0" indent="0" algn="ctr">
              <a:buNone/>
            </a:pPr>
            <a:r>
              <a:rPr lang="en-US" dirty="0"/>
              <a:t>CO</a:t>
            </a:r>
            <a:r>
              <a:rPr lang="en-US" baseline="-25000" dirty="0"/>
              <a:t>2</a:t>
            </a:r>
            <a:r>
              <a:rPr lang="en-US" dirty="0"/>
              <a:t> + H</a:t>
            </a:r>
            <a:r>
              <a:rPr lang="en-US" baseline="-25000" dirty="0"/>
              <a:t>2</a:t>
            </a:r>
            <a:r>
              <a:rPr lang="en-US" dirty="0"/>
              <a:t> </a:t>
            </a:r>
            <a:r>
              <a:rPr lang="en-US" dirty="0">
                <a:sym typeface="Wingdings" panose="05000000000000000000" pitchFamily="2" charset="2"/>
              </a:rPr>
              <a:t> H</a:t>
            </a:r>
            <a:r>
              <a:rPr lang="en-US" baseline="-25000" dirty="0">
                <a:sym typeface="Wingdings" panose="05000000000000000000" pitchFamily="2" charset="2"/>
              </a:rPr>
              <a:t>2</a:t>
            </a:r>
            <a:r>
              <a:rPr lang="en-US" dirty="0">
                <a:sym typeface="Wingdings" panose="05000000000000000000" pitchFamily="2" charset="2"/>
              </a:rPr>
              <a:t>O + CO (carbon monoxide)</a:t>
            </a:r>
            <a:endParaRPr lang="en-US" dirty="0"/>
          </a:p>
          <a:p>
            <a:r>
              <a:rPr lang="en-US" dirty="0"/>
              <a:t>Sometimes, all oceans temporarily evaporated.</a:t>
            </a:r>
          </a:p>
          <a:p>
            <a:pPr marL="0" indent="0">
              <a:buNone/>
            </a:pPr>
            <a:r>
              <a:rPr lang="en-US" dirty="0"/>
              <a:t>[asteroid-meteor-meteorite…] [</a:t>
            </a:r>
            <a:r>
              <a:rPr lang="en-US" dirty="0">
                <a:hlinkClick r:id="rId2"/>
              </a:rPr>
              <a:t>Feb. 15, 2013, Urals video</a:t>
            </a:r>
            <a:r>
              <a:rPr lang="en-US" dirty="0"/>
              <a:t>]</a:t>
            </a:r>
          </a:p>
          <a:p>
            <a:endParaRPr lang="en-US" dirty="0"/>
          </a:p>
        </p:txBody>
      </p:sp>
    </p:spTree>
    <p:extLst>
      <p:ext uri="{BB962C8B-B14F-4D97-AF65-F5344CB8AC3E}">
        <p14:creationId xmlns:p14="http://schemas.microsoft.com/office/powerpoint/2010/main" val="1482052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Formation of Earth’s Atmosphere</a:t>
            </a:r>
          </a:p>
        </p:txBody>
      </p:sp>
      <p:sp>
        <p:nvSpPr>
          <p:cNvPr id="3" name="Content Placeholder 2"/>
          <p:cNvSpPr>
            <a:spLocks noGrp="1"/>
          </p:cNvSpPr>
          <p:nvPr>
            <p:ph idx="1"/>
          </p:nvPr>
        </p:nvSpPr>
        <p:spPr/>
        <p:txBody>
          <a:bodyPr/>
          <a:lstStyle/>
          <a:p>
            <a:r>
              <a:rPr lang="en-US" dirty="0"/>
              <a:t>Earth’s early atmosphere:</a:t>
            </a:r>
          </a:p>
          <a:p>
            <a:r>
              <a:rPr lang="en-US" dirty="0"/>
              <a:t>Collision with the Mars-size planet made Earth hot (3000 K). It took 10 million years to cool down to 300 K.</a:t>
            </a:r>
          </a:p>
          <a:p>
            <a:r>
              <a:rPr lang="en-US" dirty="0"/>
              <a:t>Hot early atmosphere: H</a:t>
            </a:r>
            <a:r>
              <a:rPr lang="en-US" baseline="-25000" dirty="0"/>
              <a:t>2</a:t>
            </a:r>
            <a:r>
              <a:rPr lang="en-US" dirty="0"/>
              <a:t>O &gt; H</a:t>
            </a:r>
            <a:r>
              <a:rPr lang="en-US" baseline="-25000" dirty="0"/>
              <a:t>2</a:t>
            </a:r>
            <a:r>
              <a:rPr lang="en-US" dirty="0"/>
              <a:t> &gt; CO &gt; CO</a:t>
            </a:r>
            <a:r>
              <a:rPr lang="en-US" baseline="-25000" dirty="0"/>
              <a:t>2</a:t>
            </a:r>
            <a:endParaRPr lang="en-US" dirty="0"/>
          </a:p>
          <a:p>
            <a:r>
              <a:rPr lang="en-US" dirty="0"/>
              <a:t>Cool down: N</a:t>
            </a:r>
            <a:r>
              <a:rPr lang="en-US" baseline="-25000" dirty="0"/>
              <a:t>2</a:t>
            </a:r>
            <a:r>
              <a:rPr lang="en-US" dirty="0"/>
              <a:t> is the only abundant gas.</a:t>
            </a:r>
          </a:p>
          <a:p>
            <a:endParaRPr lang="en-US" dirty="0"/>
          </a:p>
        </p:txBody>
      </p:sp>
    </p:spTree>
    <p:extLst>
      <p:ext uri="{BB962C8B-B14F-4D97-AF65-F5344CB8AC3E}">
        <p14:creationId xmlns:p14="http://schemas.microsoft.com/office/powerpoint/2010/main" val="3386319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012" y="189635"/>
            <a:ext cx="5133975" cy="621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642234" y="6215269"/>
            <a:ext cx="505267" cy="369332"/>
          </a:xfrm>
          <a:prstGeom prst="rect">
            <a:avLst/>
          </a:prstGeom>
          <a:noFill/>
        </p:spPr>
        <p:txBody>
          <a:bodyPr wrap="none" rtlCol="0">
            <a:spAutoFit/>
          </a:bodyPr>
          <a:lstStyle/>
          <a:p>
            <a:r>
              <a:rPr lang="en-US" dirty="0"/>
              <a:t>hot</a:t>
            </a:r>
          </a:p>
        </p:txBody>
      </p:sp>
      <p:sp>
        <p:nvSpPr>
          <p:cNvPr id="8" name="TextBox 7"/>
          <p:cNvSpPr txBox="1"/>
          <p:nvPr/>
        </p:nvSpPr>
        <p:spPr>
          <a:xfrm>
            <a:off x="2393506" y="6194632"/>
            <a:ext cx="1187248" cy="369332"/>
          </a:xfrm>
          <a:prstGeom prst="rect">
            <a:avLst/>
          </a:prstGeom>
          <a:noFill/>
        </p:spPr>
        <p:txBody>
          <a:bodyPr wrap="none" rtlCol="0">
            <a:spAutoFit/>
          </a:bodyPr>
          <a:lstStyle/>
          <a:p>
            <a:r>
              <a:rPr lang="en-US" dirty="0"/>
              <a:t>Cool down</a:t>
            </a:r>
          </a:p>
        </p:txBody>
      </p:sp>
    </p:spTree>
    <p:extLst>
      <p:ext uri="{BB962C8B-B14F-4D97-AF65-F5344CB8AC3E}">
        <p14:creationId xmlns:p14="http://schemas.microsoft.com/office/powerpoint/2010/main" val="367889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Formation of Earth’s Atmosphere</a:t>
            </a:r>
          </a:p>
        </p:txBody>
      </p:sp>
      <p:sp>
        <p:nvSpPr>
          <p:cNvPr id="3" name="Content Placeholder 2"/>
          <p:cNvSpPr>
            <a:spLocks noGrp="1"/>
          </p:cNvSpPr>
          <p:nvPr>
            <p:ph idx="1"/>
          </p:nvPr>
        </p:nvSpPr>
        <p:spPr/>
        <p:txBody>
          <a:bodyPr/>
          <a:lstStyle/>
          <a:p>
            <a:pPr marL="0" indent="0">
              <a:buNone/>
            </a:pPr>
            <a:r>
              <a:rPr lang="en-US" dirty="0"/>
              <a:t>loss of hydrogen:</a:t>
            </a:r>
          </a:p>
          <a:p>
            <a:pPr marL="0" indent="0">
              <a:buNone/>
            </a:pPr>
            <a:r>
              <a:rPr lang="en-US" dirty="0"/>
              <a:t>hydrogen most abundant element (H</a:t>
            </a:r>
            <a:r>
              <a:rPr lang="en-US" baseline="-25000" dirty="0"/>
              <a:t>2</a:t>
            </a:r>
            <a:r>
              <a:rPr lang="en-US" dirty="0"/>
              <a:t>O and H</a:t>
            </a:r>
            <a:r>
              <a:rPr lang="en-US" baseline="-25000" dirty="0"/>
              <a:t>2</a:t>
            </a:r>
            <a:r>
              <a:rPr lang="en-US" dirty="0"/>
              <a:t>)</a:t>
            </a:r>
          </a:p>
          <a:p>
            <a:pPr marL="0" indent="0">
              <a:buNone/>
            </a:pPr>
            <a:r>
              <a:rPr lang="en-US" dirty="0"/>
              <a:t>water photolysis into H and OH</a:t>
            </a:r>
          </a:p>
          <a:p>
            <a:pPr marL="0" indent="0">
              <a:buNone/>
            </a:pPr>
            <a:r>
              <a:rPr lang="en-US" dirty="0"/>
              <a:t>Hydrogen is light and would be lost to space.</a:t>
            </a:r>
          </a:p>
          <a:p>
            <a:pPr marL="0" indent="0">
              <a:buNone/>
            </a:pPr>
            <a:r>
              <a:rPr lang="en-US" dirty="0"/>
              <a:t>This irreversible reaction of losing the light hydrogen made atmosphere denser over time.</a:t>
            </a:r>
          </a:p>
          <a:p>
            <a:endParaRPr lang="en-US" dirty="0"/>
          </a:p>
        </p:txBody>
      </p:sp>
    </p:spTree>
    <p:extLst>
      <p:ext uri="{BB962C8B-B14F-4D97-AF65-F5344CB8AC3E}">
        <p14:creationId xmlns:p14="http://schemas.microsoft.com/office/powerpoint/2010/main" val="1588310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6" descr="FG10_03_BOX"/>
          <p:cNvPicPr>
            <a:picLocks noChangeAspect="1" noChangeArrowheads="1"/>
          </p:cNvPicPr>
          <p:nvPr/>
        </p:nvPicPr>
        <p:blipFill>
          <a:blip r:embed="rId2">
            <a:extLst>
              <a:ext uri="{28A0092B-C50C-407E-A947-70E740481C1C}">
                <a14:useLocalDpi xmlns:a14="http://schemas.microsoft.com/office/drawing/2010/main" val="0"/>
              </a:ext>
            </a:extLst>
          </a:blip>
          <a:srcRect b="3946"/>
          <a:stretch>
            <a:fillRect/>
          </a:stretch>
        </p:blipFill>
        <p:spPr>
          <a:xfrm>
            <a:off x="1828800" y="1825625"/>
            <a:ext cx="5486400" cy="3605213"/>
          </a:xfrm>
          <a:prstGeom prst="rect">
            <a:avLst/>
          </a:prstGeom>
          <a:noFill/>
        </p:spPr>
      </p:pic>
    </p:spTree>
    <p:extLst>
      <p:ext uri="{BB962C8B-B14F-4D97-AF65-F5344CB8AC3E}">
        <p14:creationId xmlns:p14="http://schemas.microsoft.com/office/powerpoint/2010/main" val="102596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delay="0"/>
                                  </p:end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Formation of Earth’s Atmosphere</a:t>
            </a:r>
          </a:p>
        </p:txBody>
      </p:sp>
      <p:sp>
        <p:nvSpPr>
          <p:cNvPr id="3" name="Content Placeholder 2"/>
          <p:cNvSpPr>
            <a:spLocks noGrp="1"/>
          </p:cNvSpPr>
          <p:nvPr>
            <p:ph idx="1"/>
          </p:nvPr>
        </p:nvSpPr>
        <p:spPr/>
        <p:txBody>
          <a:bodyPr/>
          <a:lstStyle/>
          <a:p>
            <a:pPr marL="0" indent="0">
              <a:buNone/>
            </a:pPr>
            <a:r>
              <a:rPr lang="en-US" dirty="0"/>
              <a:t>the accumulation of Nitrogen:</a:t>
            </a:r>
          </a:p>
          <a:p>
            <a:pPr marL="0" indent="0">
              <a:buNone/>
            </a:pPr>
            <a:r>
              <a:rPr lang="en-US" dirty="0"/>
              <a:t>nitrogen is released from magma and volcanoes in the form of NH</a:t>
            </a:r>
            <a:r>
              <a:rPr lang="en-US" baseline="-25000" dirty="0"/>
              <a:t>3</a:t>
            </a:r>
            <a:r>
              <a:rPr lang="en-US" dirty="0"/>
              <a:t>, NO</a:t>
            </a:r>
            <a:r>
              <a:rPr lang="en-US" baseline="-25000" dirty="0"/>
              <a:t>2</a:t>
            </a:r>
            <a:r>
              <a:rPr lang="en-US" dirty="0"/>
              <a:t>, N</a:t>
            </a:r>
            <a:r>
              <a:rPr lang="en-US" baseline="-25000" dirty="0"/>
              <a:t>2</a:t>
            </a:r>
            <a:r>
              <a:rPr lang="en-US" dirty="0"/>
              <a:t>.</a:t>
            </a:r>
          </a:p>
          <a:p>
            <a:pPr marL="0" indent="0">
              <a:buNone/>
            </a:pPr>
            <a:r>
              <a:rPr lang="en-US" dirty="0"/>
              <a:t>Nitrogen gas (N</a:t>
            </a:r>
            <a:r>
              <a:rPr lang="en-US" baseline="-25000" dirty="0"/>
              <a:t>2</a:t>
            </a:r>
            <a:r>
              <a:rPr lang="en-US" dirty="0"/>
              <a:t>) is non-reactive.</a:t>
            </a:r>
          </a:p>
          <a:p>
            <a:pPr marL="0" indent="0">
              <a:buNone/>
            </a:pPr>
            <a:r>
              <a:rPr lang="en-US" dirty="0"/>
              <a:t>N</a:t>
            </a:r>
            <a:r>
              <a:rPr lang="en-US" baseline="-25000" dirty="0"/>
              <a:t>2</a:t>
            </a:r>
            <a:r>
              <a:rPr lang="en-US" dirty="0"/>
              <a:t> is so heavy that gravity kept it in the atmosphere.</a:t>
            </a:r>
          </a:p>
          <a:p>
            <a:endParaRPr lang="en-US" dirty="0"/>
          </a:p>
        </p:txBody>
      </p:sp>
      <p:pic>
        <p:nvPicPr>
          <p:cNvPr id="4" name="Picture 6" descr="https://www.thunderbolts.info/tpod/2009/image09/090408redoub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735" r="5028"/>
          <a:stretch/>
        </p:blipFill>
        <p:spPr bwMode="auto">
          <a:xfrm>
            <a:off x="1193761" y="4487206"/>
            <a:ext cx="3052574" cy="20136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thisoldearth.net/Images/lava_fl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797" y="4487206"/>
            <a:ext cx="3052574" cy="1992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62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177" y="2461781"/>
            <a:ext cx="7886700" cy="1325563"/>
          </a:xfrm>
        </p:spPr>
        <p:txBody>
          <a:bodyPr/>
          <a:lstStyle/>
          <a:p>
            <a:pPr algn="ctr"/>
            <a:r>
              <a:rPr lang="en-US" dirty="0"/>
              <a:t>Thank you for your attention!</a:t>
            </a:r>
          </a:p>
        </p:txBody>
      </p:sp>
    </p:spTree>
    <p:extLst>
      <p:ext uri="{BB962C8B-B14F-4D97-AF65-F5344CB8AC3E}">
        <p14:creationId xmlns:p14="http://schemas.microsoft.com/office/powerpoint/2010/main" val="2449949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Geological Time</a:t>
            </a:r>
          </a:p>
        </p:txBody>
      </p:sp>
      <p:sp>
        <p:nvSpPr>
          <p:cNvPr id="3" name="Content Placeholder 2"/>
          <p:cNvSpPr>
            <a:spLocks noGrp="1"/>
          </p:cNvSpPr>
          <p:nvPr>
            <p:ph idx="1"/>
          </p:nvPr>
        </p:nvSpPr>
        <p:spPr/>
        <p:txBody>
          <a:bodyPr/>
          <a:lstStyle/>
          <a:p>
            <a:r>
              <a:rPr lang="en-US" dirty="0"/>
              <a:t>The universe is 14 billion years old and has been expanding and developing its structure.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6521" y="2624744"/>
            <a:ext cx="5870957" cy="4371211"/>
          </a:xfrm>
          <a:prstGeom prst="rect">
            <a:avLst/>
          </a:prstGeom>
          <a:noFill/>
        </p:spPr>
      </p:pic>
    </p:spTree>
    <p:extLst>
      <p:ext uri="{BB962C8B-B14F-4D97-AF65-F5344CB8AC3E}">
        <p14:creationId xmlns:p14="http://schemas.microsoft.com/office/powerpoint/2010/main" val="2254384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Geological Time</a:t>
            </a:r>
          </a:p>
        </p:txBody>
      </p:sp>
      <p:sp>
        <p:nvSpPr>
          <p:cNvPr id="3" name="Content Placeholder 2"/>
          <p:cNvSpPr>
            <a:spLocks noGrp="1"/>
          </p:cNvSpPr>
          <p:nvPr>
            <p:ph idx="1"/>
          </p:nvPr>
        </p:nvSpPr>
        <p:spPr/>
        <p:txBody>
          <a:bodyPr/>
          <a:lstStyle/>
          <a:p>
            <a:pPr marL="0" indent="0">
              <a:buNone/>
            </a:pPr>
            <a:r>
              <a:rPr lang="en-US" dirty="0"/>
              <a:t>Earth is 4.55 billion years old.</a:t>
            </a:r>
          </a:p>
          <a:p>
            <a:pPr marL="0" indent="0">
              <a:buNone/>
            </a:pPr>
            <a:r>
              <a:rPr lang="en-US" dirty="0"/>
              <a:t>          Two eons:</a:t>
            </a:r>
          </a:p>
          <a:p>
            <a:pPr marL="0" indent="0">
              <a:buNone/>
            </a:pPr>
            <a:r>
              <a:rPr lang="en-US" dirty="0"/>
              <a:t>	Precambrian: first 4 billion years.</a:t>
            </a:r>
          </a:p>
          <a:p>
            <a:pPr marL="0" indent="0">
              <a:buNone/>
            </a:pPr>
            <a:r>
              <a:rPr lang="en-US" dirty="0"/>
              <a:t>	Phanerozoic: multi-cellular life</a:t>
            </a:r>
          </a:p>
          <a:p>
            <a:pPr marL="0" indent="0">
              <a:buNone/>
            </a:pPr>
            <a:r>
              <a:rPr lang="en-US" dirty="0"/>
              <a:t>Geological time periods named according to  environmental conditions or evolutionary events.</a:t>
            </a:r>
          </a:p>
        </p:txBody>
      </p:sp>
    </p:spTree>
    <p:extLst>
      <p:ext uri="{BB962C8B-B14F-4D97-AF65-F5344CB8AC3E}">
        <p14:creationId xmlns:p14="http://schemas.microsoft.com/office/powerpoint/2010/main" val="2014724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53901" y="274031"/>
            <a:ext cx="2481580" cy="6328410"/>
          </a:xfrm>
          <a:prstGeom prst="rect">
            <a:avLst/>
          </a:prstGeom>
          <a:noFill/>
        </p:spPr>
      </p:pic>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585104" y="403340"/>
            <a:ext cx="2481580" cy="6328410"/>
          </a:xfrm>
          <a:prstGeom prst="rect">
            <a:avLst/>
          </a:prstGeom>
          <a:noFill/>
        </p:spPr>
      </p:pic>
    </p:spTree>
    <p:extLst>
      <p:ext uri="{BB962C8B-B14F-4D97-AF65-F5344CB8AC3E}">
        <p14:creationId xmlns:p14="http://schemas.microsoft.com/office/powerpoint/2010/main" val="1766017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Geological Time</a:t>
            </a:r>
          </a:p>
        </p:txBody>
      </p:sp>
      <p:sp>
        <p:nvSpPr>
          <p:cNvPr id="3" name="Content Placeholder 2"/>
          <p:cNvSpPr>
            <a:spLocks noGrp="1"/>
          </p:cNvSpPr>
          <p:nvPr>
            <p:ph idx="1"/>
          </p:nvPr>
        </p:nvSpPr>
        <p:spPr/>
        <p:txBody>
          <a:bodyPr>
            <a:normAutofit/>
          </a:bodyPr>
          <a:lstStyle/>
          <a:p>
            <a:pPr marL="0" indent="0">
              <a:buNone/>
            </a:pPr>
            <a:r>
              <a:rPr lang="en-US" dirty="0"/>
              <a:t>Geological dating </a:t>
            </a:r>
            <a:r>
              <a:rPr lang="en-US" dirty="0">
                <a:sym typeface="Wingdings" panose="05000000000000000000" pitchFamily="2" charset="2"/>
              </a:rPr>
              <a:t>for ages of rocks and events</a:t>
            </a:r>
            <a:endParaRPr lang="en-US" dirty="0"/>
          </a:p>
          <a:p>
            <a:pPr marL="0" indent="0">
              <a:buNone/>
            </a:pPr>
            <a:r>
              <a:rPr lang="en-US" dirty="0"/>
              <a:t>(a) relative dating: sedimentary rocks</a:t>
            </a:r>
          </a:p>
          <a:p>
            <a:pPr marL="0" indent="0">
              <a:buNone/>
            </a:pPr>
            <a:r>
              <a:rPr lang="en-US" dirty="0"/>
              <a:t>(b) absolute dating based on natural radioactivity</a:t>
            </a:r>
          </a:p>
          <a:p>
            <a:pPr marL="0" indent="0">
              <a:buNone/>
            </a:pPr>
            <a:r>
              <a:rPr lang="en-US" dirty="0"/>
              <a:t>   parent elements decay </a:t>
            </a:r>
            <a:r>
              <a:rPr lang="en-US" dirty="0">
                <a:sym typeface="Wingdings" panose="05000000000000000000" pitchFamily="2" charset="2"/>
              </a:rPr>
              <a:t></a:t>
            </a:r>
            <a:r>
              <a:rPr lang="en-US" dirty="0"/>
              <a:t> daughter elements</a:t>
            </a:r>
          </a:p>
          <a:p>
            <a:pPr marL="0" indent="0">
              <a:buNone/>
            </a:pPr>
            <a:r>
              <a:rPr lang="en-US" dirty="0"/>
              <a:t>   Ratio of parent to daughter elements told the age.</a:t>
            </a:r>
          </a:p>
          <a:p>
            <a:pPr marL="0" indent="0">
              <a:buNone/>
            </a:pPr>
            <a:r>
              <a:rPr lang="en-US" dirty="0"/>
              <a:t>   Rate of decay determined via observation in lab</a:t>
            </a:r>
          </a:p>
          <a:p>
            <a:pPr marL="0" indent="0">
              <a:buNone/>
            </a:pPr>
            <a:r>
              <a:rPr lang="en-US" dirty="0"/>
              <a:t>“half-life”: time for half of the parent element to decay into the daughter element.</a:t>
            </a:r>
          </a:p>
          <a:p>
            <a:endParaRPr lang="en-US" dirty="0"/>
          </a:p>
        </p:txBody>
      </p:sp>
    </p:spTree>
    <p:extLst>
      <p:ext uri="{BB962C8B-B14F-4D97-AF65-F5344CB8AC3E}">
        <p14:creationId xmlns:p14="http://schemas.microsoft.com/office/powerpoint/2010/main" val="2702343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98" descr="EFGeologicP11"/>
          <p:cNvPicPr>
            <a:picLocks noChangeAspect="1" noChangeArrowheads="1"/>
          </p:cNvPicPr>
          <p:nvPr/>
        </p:nvPicPr>
        <p:blipFill>
          <a:blip r:embed="rId2">
            <a:extLst>
              <a:ext uri="{28A0092B-C50C-407E-A947-70E740481C1C}">
                <a14:useLocalDpi xmlns:a14="http://schemas.microsoft.com/office/drawing/2010/main" val="0"/>
              </a:ext>
            </a:extLst>
          </a:blip>
          <a:srcRect t="10667"/>
          <a:stretch>
            <a:fillRect/>
          </a:stretch>
        </p:blipFill>
        <p:spPr bwMode="auto">
          <a:xfrm>
            <a:off x="271462" y="5297486"/>
            <a:ext cx="3057525" cy="153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93" descr="wiensFig1a"/>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0"/>
            <a:ext cx="734377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489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Geological Time</a:t>
            </a:r>
          </a:p>
        </p:txBody>
      </p:sp>
      <p:sp>
        <p:nvSpPr>
          <p:cNvPr id="3" name="Content Placeholder 2"/>
          <p:cNvSpPr>
            <a:spLocks noGrp="1"/>
          </p:cNvSpPr>
          <p:nvPr>
            <p:ph idx="1"/>
          </p:nvPr>
        </p:nvSpPr>
        <p:spPr/>
        <p:txBody>
          <a:bodyPr/>
          <a:lstStyle/>
          <a:p>
            <a:r>
              <a:rPr lang="en-US" dirty="0"/>
              <a:t>Radiative elements have half-lives ranging from billions years to millions years to thousands years to decades.</a:t>
            </a:r>
          </a:p>
          <a:p>
            <a:r>
              <a:rPr lang="en-US" dirty="0"/>
              <a:t>Elements with short half-lives are used to date young rocks [e.g. Carbon-14 has a half-life of 5,715 years]</a:t>
            </a:r>
          </a:p>
          <a:p>
            <a:r>
              <a:rPr lang="en-US" dirty="0"/>
              <a:t>Elements with long half-lives are used to date very old rocks [e.g. Uranium-238 has a half-life of 4.5 billion years].</a:t>
            </a:r>
          </a:p>
        </p:txBody>
      </p:sp>
    </p:spTree>
    <p:extLst>
      <p:ext uri="{BB962C8B-B14F-4D97-AF65-F5344CB8AC3E}">
        <p14:creationId xmlns:p14="http://schemas.microsoft.com/office/powerpoint/2010/main" val="1762154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Formation of Earth’s Solar System</a:t>
            </a:r>
          </a:p>
        </p:txBody>
      </p:sp>
      <p:sp>
        <p:nvSpPr>
          <p:cNvPr id="3" name="Content Placeholder 2"/>
          <p:cNvSpPr>
            <a:spLocks noGrp="1"/>
          </p:cNvSpPr>
          <p:nvPr>
            <p:ph idx="1"/>
          </p:nvPr>
        </p:nvSpPr>
        <p:spPr/>
        <p:txBody>
          <a:bodyPr>
            <a:normAutofit/>
          </a:bodyPr>
          <a:lstStyle/>
          <a:p>
            <a:pPr marL="0" indent="0">
              <a:buNone/>
            </a:pPr>
            <a:r>
              <a:rPr lang="en-US" sz="2400" dirty="0"/>
              <a:t>Our Solar Nebula:</a:t>
            </a:r>
          </a:p>
          <a:p>
            <a:pPr marL="0" indent="0">
              <a:buNone/>
            </a:pPr>
            <a:r>
              <a:rPr lang="en-US" sz="2400" dirty="0"/>
              <a:t>Solar System began as a nebula (cloud of dust and gas).</a:t>
            </a:r>
          </a:p>
          <a:p>
            <a:pPr marL="0" indent="0">
              <a:buNone/>
            </a:pPr>
            <a:r>
              <a:rPr lang="en-US" sz="2400" dirty="0"/>
              <a:t>Nebula occur throughout the spiral arms of the Milky Way galaxy.</a:t>
            </a:r>
          </a:p>
          <a:p>
            <a:pPr marL="0" indent="0">
              <a:buNone/>
            </a:pPr>
            <a:endParaRPr lang="en-US" sz="2400" dirty="0"/>
          </a:p>
          <a:p>
            <a:pPr marL="0" indent="0">
              <a:buNone/>
            </a:pPr>
            <a:endParaRPr lang="en-US" sz="2400" dirty="0"/>
          </a:p>
        </p:txBody>
      </p:sp>
      <p:pic>
        <p:nvPicPr>
          <p:cNvPr id="5" name="Picture 15" descr="ngc20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09" y="3693508"/>
            <a:ext cx="44196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6097" b="13519"/>
          <a:stretch/>
        </p:blipFill>
        <p:spPr bwMode="auto">
          <a:xfrm>
            <a:off x="4966766" y="4317094"/>
            <a:ext cx="4035902" cy="16992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460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1005</Words>
  <Application>Microsoft Office PowerPoint</Application>
  <PresentationFormat>On-screen Show (4:3)</PresentationFormat>
  <Paragraphs>106</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The Origin of the Earth</vt:lpstr>
      <vt:lpstr>Contents</vt:lpstr>
      <vt:lpstr>Geological Time</vt:lpstr>
      <vt:lpstr>Geological Time</vt:lpstr>
      <vt:lpstr>PowerPoint Presentation</vt:lpstr>
      <vt:lpstr>Geological Time</vt:lpstr>
      <vt:lpstr>PowerPoint Presentation</vt:lpstr>
      <vt:lpstr>Geological Time</vt:lpstr>
      <vt:lpstr>Formation of Earth’s Solar System</vt:lpstr>
      <vt:lpstr>PowerPoint Presentation</vt:lpstr>
      <vt:lpstr>PowerPoint Presentation</vt:lpstr>
      <vt:lpstr>PowerPoint Presentation</vt:lpstr>
      <vt:lpstr>Formation of Earth</vt:lpstr>
      <vt:lpstr>PowerPoint Presentation</vt:lpstr>
      <vt:lpstr>Earth’s moon</vt:lpstr>
      <vt:lpstr>PowerPoint Presentation</vt:lpstr>
      <vt:lpstr>Earth’s moon</vt:lpstr>
      <vt:lpstr>Earth’s moon</vt:lpstr>
      <vt:lpstr>PowerPoint Presentation</vt:lpstr>
      <vt:lpstr>PowerPoint Presentation</vt:lpstr>
      <vt:lpstr>Formation of Earth’s atmosphere</vt:lpstr>
      <vt:lpstr>Formation of Earth’s Atmosphere</vt:lpstr>
      <vt:lpstr>PowerPoint Presentation</vt:lpstr>
      <vt:lpstr>Formation of Earth’s Atmosphere</vt:lpstr>
      <vt:lpstr>PowerPoint Presentation</vt:lpstr>
      <vt:lpstr>Formation of Earth’s Atmosphere</vt:lpstr>
      <vt:lpstr>Thank you for your attention!</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Tao, Xin</dc:creator>
  <cp:lastModifiedBy>Xin Tao</cp:lastModifiedBy>
  <cp:revision>131</cp:revision>
  <dcterms:created xsi:type="dcterms:W3CDTF">2021-03-13T01:57:31Z</dcterms:created>
  <dcterms:modified xsi:type="dcterms:W3CDTF">2023-03-10T07:03:56Z</dcterms:modified>
</cp:coreProperties>
</file>