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2" r:id="rId9"/>
    <p:sldId id="263" r:id="rId10"/>
    <p:sldId id="269" r:id="rId11"/>
    <p:sldId id="270" r:id="rId12"/>
    <p:sldId id="266" r:id="rId13"/>
    <p:sldId id="267" r:id="rId14"/>
    <p:sldId id="268" r:id="rId15"/>
    <p:sldId id="271" r:id="rId16"/>
    <p:sldId id="272" r:id="rId17"/>
    <p:sldId id="284" r:id="rId18"/>
    <p:sldId id="285" r:id="rId19"/>
    <p:sldId id="286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73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o Xin" userId="3bbae137d5272e6c" providerId="LiveId" clId="{50E35DF1-5A02-4FE9-925A-ADAAF19E6BF8}"/>
    <pc:docChg chg="custSel modSld">
      <pc:chgData name="Tao Xin" userId="3bbae137d5272e6c" providerId="LiveId" clId="{50E35DF1-5A02-4FE9-925A-ADAAF19E6BF8}" dt="2023-02-24T06:53:02.249" v="4" actId="33524"/>
      <pc:docMkLst>
        <pc:docMk/>
      </pc:docMkLst>
      <pc:sldChg chg="modSp mod">
        <pc:chgData name="Tao Xin" userId="3bbae137d5272e6c" providerId="LiveId" clId="{50E35DF1-5A02-4FE9-925A-ADAAF19E6BF8}" dt="2023-02-24T06:51:01.780" v="1" actId="20577"/>
        <pc:sldMkLst>
          <pc:docMk/>
          <pc:sldMk cId="3919932445" sldId="256"/>
        </pc:sldMkLst>
        <pc:spChg chg="mod">
          <ac:chgData name="Tao Xin" userId="3bbae137d5272e6c" providerId="LiveId" clId="{50E35DF1-5A02-4FE9-925A-ADAAF19E6BF8}" dt="2023-02-24T06:51:01.780" v="1" actId="20577"/>
          <ac:spMkLst>
            <pc:docMk/>
            <pc:sldMk cId="3919932445" sldId="256"/>
            <ac:spMk id="3" creationId="{00000000-0000-0000-0000-000000000000}"/>
          </ac:spMkLst>
        </pc:spChg>
      </pc:sldChg>
      <pc:sldChg chg="modSp mod">
        <pc:chgData name="Tao Xin" userId="3bbae137d5272e6c" providerId="LiveId" clId="{50E35DF1-5A02-4FE9-925A-ADAAF19E6BF8}" dt="2023-02-24T06:51:15.514" v="2" actId="33524"/>
        <pc:sldMkLst>
          <pc:docMk/>
          <pc:sldMk cId="779645660" sldId="259"/>
        </pc:sldMkLst>
        <pc:spChg chg="mod">
          <ac:chgData name="Tao Xin" userId="3bbae137d5272e6c" providerId="LiveId" clId="{50E35DF1-5A02-4FE9-925A-ADAAF19E6BF8}" dt="2023-02-24T06:51:15.514" v="2" actId="33524"/>
          <ac:spMkLst>
            <pc:docMk/>
            <pc:sldMk cId="779645660" sldId="259"/>
            <ac:spMk id="3" creationId="{00000000-0000-0000-0000-000000000000}"/>
          </ac:spMkLst>
        </pc:spChg>
      </pc:sldChg>
      <pc:sldChg chg="modSp mod">
        <pc:chgData name="Tao Xin" userId="3bbae137d5272e6c" providerId="LiveId" clId="{50E35DF1-5A02-4FE9-925A-ADAAF19E6BF8}" dt="2023-02-24T06:51:30.562" v="3" actId="33524"/>
        <pc:sldMkLst>
          <pc:docMk/>
          <pc:sldMk cId="992590406" sldId="272"/>
        </pc:sldMkLst>
        <pc:spChg chg="mod">
          <ac:chgData name="Tao Xin" userId="3bbae137d5272e6c" providerId="LiveId" clId="{50E35DF1-5A02-4FE9-925A-ADAAF19E6BF8}" dt="2023-02-24T06:51:30.562" v="3" actId="33524"/>
          <ac:spMkLst>
            <pc:docMk/>
            <pc:sldMk cId="992590406" sldId="272"/>
            <ac:spMk id="3" creationId="{00000000-0000-0000-0000-000000000000}"/>
          </ac:spMkLst>
        </pc:spChg>
      </pc:sldChg>
      <pc:sldChg chg="modSp mod">
        <pc:chgData name="Tao Xin" userId="3bbae137d5272e6c" providerId="LiveId" clId="{50E35DF1-5A02-4FE9-925A-ADAAF19E6BF8}" dt="2023-02-24T06:53:02.249" v="4" actId="33524"/>
        <pc:sldMkLst>
          <pc:docMk/>
          <pc:sldMk cId="384376819" sldId="280"/>
        </pc:sldMkLst>
        <pc:spChg chg="mod">
          <ac:chgData name="Tao Xin" userId="3bbae137d5272e6c" providerId="LiveId" clId="{50E35DF1-5A02-4FE9-925A-ADAAF19E6BF8}" dt="2023-02-24T06:53:02.249" v="4" actId="33524"/>
          <ac:spMkLst>
            <pc:docMk/>
            <pc:sldMk cId="384376819" sldId="280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4D0F6-6BB9-41F4-BDDE-2E989701760A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93D61-2CBE-44F7-B715-8B8CD9099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8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93D61-2CBE-44F7-B715-8B8CD90990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1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0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4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1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2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2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5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7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6719F-EDEA-4920-BDDD-CF7DF30D33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2FCED-3CED-4647-BFEF-B669B9D5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MLy4jV7Xgo" TargetMode="External"/><Relationship Id="rId2" Type="http://schemas.openxmlformats.org/officeDocument/2006/relationships/hyperlink" Target="http://www.youtube.com/watch?v=chIzYtJjxhc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Dynamic Modeling of the </a:t>
            </a:r>
            <a:br>
              <a:rPr lang="en-US" sz="4800" dirty="0"/>
            </a:br>
            <a:r>
              <a:rPr lang="en-US" sz="4800" dirty="0"/>
              <a:t>Atmosphere–Ocean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GEO101</a:t>
            </a:r>
          </a:p>
          <a:p>
            <a:r>
              <a:rPr lang="en-US" dirty="0"/>
              <a:t>Spring 2023</a:t>
            </a:r>
          </a:p>
        </p:txBody>
      </p:sp>
    </p:spTree>
    <p:extLst>
      <p:ext uri="{BB962C8B-B14F-4D97-AF65-F5344CB8AC3E}">
        <p14:creationId xmlns:p14="http://schemas.microsoft.com/office/powerpoint/2010/main" val="391993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2"/>
          <a:stretch/>
        </p:blipFill>
        <p:spPr>
          <a:xfrm>
            <a:off x="292608" y="478536"/>
            <a:ext cx="8558784" cy="57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4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upload.wikimedia.org/wikipedia/commons/b/b1/Global_Climate_Mod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" r="9121"/>
          <a:stretch/>
        </p:blipFill>
        <p:spPr bwMode="auto">
          <a:xfrm>
            <a:off x="243887" y="487717"/>
            <a:ext cx="8656225" cy="617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63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Circulation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Grid size decreases.</a:t>
            </a:r>
          </a:p>
          <a:p>
            <a:pPr marL="0" indent="0">
              <a:buNone/>
            </a:pPr>
            <a:r>
              <a:rPr lang="en-US" dirty="0"/>
              <a:t> more realistic geography  = more homogenous units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81597"/>
            <a:ext cx="640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9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Circulation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vertical layers: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But,</a:t>
            </a:r>
          </a:p>
          <a:p>
            <a:pPr marL="0" indent="0">
              <a:buNone/>
            </a:pPr>
            <a:r>
              <a:rPr lang="en-US" dirty="0"/>
              <a:t>unequal thickness…</a:t>
            </a:r>
          </a:p>
          <a:p>
            <a:pPr marL="0" indent="0">
              <a:buNone/>
            </a:pPr>
            <a:r>
              <a:rPr lang="en-US" dirty="0"/>
              <a:t>Allows more realistic vertical </a:t>
            </a:r>
          </a:p>
          <a:p>
            <a:pPr marL="0" indent="0">
              <a:buNone/>
            </a:pPr>
            <a:r>
              <a:rPr lang="en-US" dirty="0"/>
              <a:t>motion of air and water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013981"/>
              </p:ext>
            </p:extLst>
          </p:nvPr>
        </p:nvGraphicFramePr>
        <p:xfrm>
          <a:off x="750656" y="2469441"/>
          <a:ext cx="3276600" cy="11125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10701" r="8611" b="7178"/>
          <a:stretch/>
        </p:blipFill>
        <p:spPr bwMode="auto">
          <a:xfrm>
            <a:off x="5508970" y="3581961"/>
            <a:ext cx="326828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8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Circulation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GCMs require cell homogeneity.</a:t>
            </a:r>
          </a:p>
          <a:p>
            <a:pPr marL="0" indent="0">
              <a:buNone/>
            </a:pPr>
            <a:r>
              <a:rPr lang="en-US" dirty="0"/>
              <a:t>Real world is generalized into grid-cells.</a:t>
            </a:r>
          </a:p>
          <a:p>
            <a:pPr marL="0" indent="0">
              <a:buNone/>
            </a:pPr>
            <a:r>
              <a:rPr lang="en-US" dirty="0"/>
              <a:t>   What if multiple “land cover types”?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Each 3D cell has inputs, outputs, and stored properties (states).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 descr="FG06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>
            <a:fillRect/>
          </a:stretch>
        </p:blipFill>
        <p:spPr>
          <a:xfrm>
            <a:off x="2530457" y="4931782"/>
            <a:ext cx="4232868" cy="16049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10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Circulation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Equations are used to predict changes due to processes: wind, runoff, ocean heat exchange, etc.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2" y="2827119"/>
            <a:ext cx="36861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8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098637"/>
            <a:ext cx="7886700" cy="2496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e.g., thermohaline conveyor belt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chemeClr val="accent2"/>
                </a:solidFill>
              </a:rPr>
              <a:t>  Cool deep water</a:t>
            </a:r>
            <a:r>
              <a:rPr lang="en-US" dirty="0"/>
              <a:t>      </a:t>
            </a:r>
            <a:r>
              <a:rPr lang="en-US" dirty="0">
                <a:solidFill>
                  <a:srgbClr val="FF3300"/>
                </a:solidFill>
              </a:rPr>
              <a:t>Warm surface water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   </a:t>
            </a:r>
            <a:r>
              <a:rPr lang="en-US" dirty="0"/>
              <a:t>A simple horizontal flow of one state (temperature)</a:t>
            </a:r>
          </a:p>
          <a:p>
            <a:pPr marL="0" indent="0">
              <a:buNone/>
            </a:pPr>
            <a:r>
              <a:rPr lang="en-US" dirty="0"/>
              <a:t> In reality, many fluxes of various states (temperature, salinity, carbon content of the water…)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b="11539"/>
          <a:stretch>
            <a:fillRect/>
          </a:stretch>
        </p:blipFill>
        <p:spPr bwMode="auto">
          <a:xfrm>
            <a:off x="95250" y="314037"/>
            <a:ext cx="8839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5250" y="314037"/>
            <a:ext cx="8839200" cy="60960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5250" y="923637"/>
            <a:ext cx="8839200" cy="60960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5250" y="1533237"/>
            <a:ext cx="8839200" cy="60960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5250" y="2142837"/>
            <a:ext cx="8839200" cy="60960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5250" y="2752437"/>
            <a:ext cx="8839200" cy="60960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95250" y="3362037"/>
            <a:ext cx="8839200" cy="60960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52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858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764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0670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0576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0482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388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0294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020050" y="314037"/>
            <a:ext cx="990600" cy="36576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3905250" y="33620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auto">
          <a:xfrm rot="5400000">
            <a:off x="3486150" y="7331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2" name="AutoShape 21"/>
          <p:cNvSpPr>
            <a:spLocks noChangeArrowheads="1"/>
          </p:cNvSpPr>
          <p:nvPr/>
        </p:nvSpPr>
        <p:spPr bwMode="auto">
          <a:xfrm rot="-5400000">
            <a:off x="6153150" y="31715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 rot="5400000">
            <a:off x="3486150" y="13427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4" name="AutoShape 23"/>
          <p:cNvSpPr>
            <a:spLocks noChangeArrowheads="1"/>
          </p:cNvSpPr>
          <p:nvPr/>
        </p:nvSpPr>
        <p:spPr bwMode="auto">
          <a:xfrm rot="5400000">
            <a:off x="3486150" y="19523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 rot="5400000">
            <a:off x="3486150" y="25619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 rot="5400000">
            <a:off x="3486150" y="31715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7" name="AutoShape 26"/>
          <p:cNvSpPr>
            <a:spLocks noChangeArrowheads="1"/>
          </p:cNvSpPr>
          <p:nvPr/>
        </p:nvSpPr>
        <p:spPr bwMode="auto">
          <a:xfrm>
            <a:off x="4819650" y="33620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8" name="AutoShape 27"/>
          <p:cNvSpPr>
            <a:spLocks noChangeArrowheads="1"/>
          </p:cNvSpPr>
          <p:nvPr/>
        </p:nvSpPr>
        <p:spPr bwMode="auto">
          <a:xfrm>
            <a:off x="5734050" y="33620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 rot="-5400000">
            <a:off x="6153150" y="25619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 rot="5400000">
            <a:off x="6534150" y="25619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1" name="AutoShape 30"/>
          <p:cNvSpPr>
            <a:spLocks noChangeArrowheads="1"/>
          </p:cNvSpPr>
          <p:nvPr/>
        </p:nvSpPr>
        <p:spPr bwMode="auto">
          <a:xfrm rot="5400000">
            <a:off x="6534150" y="32477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2" name="AutoShape 31"/>
          <p:cNvSpPr>
            <a:spLocks noChangeArrowheads="1"/>
          </p:cNvSpPr>
          <p:nvPr/>
        </p:nvSpPr>
        <p:spPr bwMode="auto">
          <a:xfrm rot="10800000">
            <a:off x="5734050" y="35906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3" name="AutoShape 32"/>
          <p:cNvSpPr>
            <a:spLocks noChangeArrowheads="1"/>
          </p:cNvSpPr>
          <p:nvPr/>
        </p:nvSpPr>
        <p:spPr bwMode="auto">
          <a:xfrm rot="10800000">
            <a:off x="4819650" y="35906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4" name="AutoShape 33"/>
          <p:cNvSpPr>
            <a:spLocks noChangeArrowheads="1"/>
          </p:cNvSpPr>
          <p:nvPr/>
        </p:nvSpPr>
        <p:spPr bwMode="auto">
          <a:xfrm rot="10800000">
            <a:off x="3829050" y="35906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5" name="AutoShape 34"/>
          <p:cNvSpPr>
            <a:spLocks noChangeArrowheads="1"/>
          </p:cNvSpPr>
          <p:nvPr/>
        </p:nvSpPr>
        <p:spPr bwMode="auto">
          <a:xfrm rot="-5400000">
            <a:off x="3181350" y="31715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6" name="AutoShape 35"/>
          <p:cNvSpPr>
            <a:spLocks noChangeArrowheads="1"/>
          </p:cNvSpPr>
          <p:nvPr/>
        </p:nvSpPr>
        <p:spPr bwMode="auto">
          <a:xfrm rot="-5400000">
            <a:off x="3181350" y="26381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7" name="AutoShape 36"/>
          <p:cNvSpPr>
            <a:spLocks noChangeArrowheads="1"/>
          </p:cNvSpPr>
          <p:nvPr/>
        </p:nvSpPr>
        <p:spPr bwMode="auto">
          <a:xfrm rot="-5400000">
            <a:off x="3181350" y="19523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8" name="AutoShape 37"/>
          <p:cNvSpPr>
            <a:spLocks noChangeArrowheads="1"/>
          </p:cNvSpPr>
          <p:nvPr/>
        </p:nvSpPr>
        <p:spPr bwMode="auto">
          <a:xfrm rot="10800000">
            <a:off x="2838450" y="16094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9" name="AutoShape 38"/>
          <p:cNvSpPr>
            <a:spLocks noChangeArrowheads="1"/>
          </p:cNvSpPr>
          <p:nvPr/>
        </p:nvSpPr>
        <p:spPr bwMode="auto">
          <a:xfrm rot="-5400000">
            <a:off x="2343150" y="13427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0" name="AutoShape 39"/>
          <p:cNvSpPr>
            <a:spLocks noChangeArrowheads="1"/>
          </p:cNvSpPr>
          <p:nvPr/>
        </p:nvSpPr>
        <p:spPr bwMode="auto">
          <a:xfrm>
            <a:off x="2838450" y="10760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1" name="AutoShape 40"/>
          <p:cNvSpPr>
            <a:spLocks noChangeArrowheads="1"/>
          </p:cNvSpPr>
          <p:nvPr/>
        </p:nvSpPr>
        <p:spPr bwMode="auto">
          <a:xfrm rot="-5400000">
            <a:off x="3105150" y="656937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59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statement about GCMs is INCORRECT?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They are dynamic models.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They are “general circulation models”.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They model Earth as continuous field rather than grids.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They predict the amount of warming due to Earth system feedbacks.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2898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climate predictions in AR4 (2007) GCMs were made using GCMs whose grids were ____ km wide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2100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1100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110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11</a:t>
            </a:r>
          </a:p>
          <a:p>
            <a:pPr marL="514350" indent="-514350">
              <a:buFont typeface="+mj-lt"/>
              <a:buAutoNum type="alphaLcParenR"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74695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GCM predictions can be validated by using them to predict temperatures of the past.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TRUE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FALSE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Sounds like bogus science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3705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for dynamic models</a:t>
            </a:r>
          </a:p>
          <a:p>
            <a:r>
              <a:rPr lang="en-US" dirty="0"/>
              <a:t>General circulation model</a:t>
            </a:r>
          </a:p>
          <a:p>
            <a:r>
              <a:rPr lang="en-US" dirty="0"/>
              <a:t>GCM predictions</a:t>
            </a:r>
          </a:p>
          <a:p>
            <a:r>
              <a:rPr lang="en-US"/>
              <a:t>Validation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6" descr="lec9 cloud g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11993" r="20000" b="5330"/>
          <a:stretch>
            <a:fillRect/>
          </a:stretch>
        </p:blipFill>
        <p:spPr bwMode="auto">
          <a:xfrm>
            <a:off x="5088731" y="2747963"/>
            <a:ext cx="342661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51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cm_model_grid_complexity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541" y="485619"/>
            <a:ext cx="8722918" cy="58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M101_Grid_Resolution_cc-deskt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538163"/>
            <a:ext cx="8458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6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GCM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Annual predictions: sea level pressure and wind</a:t>
            </a:r>
          </a:p>
        </p:txBody>
      </p:sp>
      <p:pic>
        <p:nvPicPr>
          <p:cNvPr id="4" name="Picture 6" descr="surface_pres_wi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60666"/>
            <a:ext cx="6419850" cy="43624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8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GCM predictions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Centennial prediction: temperature</a:t>
            </a:r>
          </a:p>
        </p:txBody>
      </p:sp>
      <p:pic>
        <p:nvPicPr>
          <p:cNvPr id="6" name="Picture 7" descr="lec9 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873211" y="2528654"/>
            <a:ext cx="7397578" cy="3516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hlinkClick r:id="rId2"/>
              </a:rPr>
              <a:t>cloud simulation using a GCM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hlinkClick r:id="rId3"/>
              </a:rPr>
              <a:t>high resolution GCM of surface ocean currents</a:t>
            </a: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82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GCM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transient models:</a:t>
            </a:r>
          </a:p>
          <a:p>
            <a:pPr marL="0" indent="0">
              <a:buNone/>
            </a:pPr>
            <a:r>
              <a:rPr lang="en-US" dirty="0"/>
              <a:t>     - annual changes in GHGs for annual results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8" descr="lec16 transient 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r="3200" b="49635"/>
          <a:stretch>
            <a:fillRect/>
          </a:stretch>
        </p:blipFill>
        <p:spPr bwMode="auto">
          <a:xfrm>
            <a:off x="1805940" y="3049826"/>
            <a:ext cx="5532120" cy="380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38060" y="3833090"/>
            <a:ext cx="1501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A2: CO2 increases to 840 ppm at 2100</a:t>
            </a:r>
          </a:p>
        </p:txBody>
      </p:sp>
    </p:spTree>
    <p:extLst>
      <p:ext uri="{BB962C8B-B14F-4D97-AF65-F5344CB8AC3E}">
        <p14:creationId xmlns:p14="http://schemas.microsoft.com/office/powerpoint/2010/main" val="703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GCM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equilibrium models:</a:t>
            </a:r>
          </a:p>
          <a:p>
            <a:pPr marL="0" indent="0">
              <a:buNone/>
            </a:pPr>
            <a:r>
              <a:rPr lang="en-US" dirty="0"/>
              <a:t>     - a single change made to inputs (perturbation)</a:t>
            </a:r>
          </a:p>
          <a:p>
            <a:pPr marL="0" indent="0">
              <a:buNone/>
            </a:pPr>
            <a:r>
              <a:rPr lang="en-US" dirty="0"/>
              <a:t> model run until new stable state (equilibrium)</a:t>
            </a:r>
          </a:p>
          <a:p>
            <a:pPr marL="0" indent="0">
              <a:buNone/>
            </a:pPr>
            <a:r>
              <a:rPr lang="en-US" dirty="0"/>
              <a:t>     - e.g., 2xCO2:</a:t>
            </a:r>
          </a:p>
          <a:p>
            <a:pPr marL="0" indent="0">
              <a:buNone/>
            </a:pPr>
            <a:r>
              <a:rPr lang="en-US" dirty="0"/>
              <a:t>     equilibrium takes about 50 years</a:t>
            </a:r>
          </a:p>
          <a:p>
            <a:pPr marL="0" indent="0">
              <a:buNone/>
            </a:pPr>
            <a:r>
              <a:rPr lang="en-US" dirty="0"/>
              <a:t>     prediction includes feedbacks (2 * 1.2°C)</a:t>
            </a:r>
          </a:p>
          <a:p>
            <a:pPr marL="0" indent="0">
              <a:buNone/>
            </a:pPr>
            <a:r>
              <a:rPr lang="en-US" dirty="0"/>
              <a:t>    - limitation: only one prediction…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6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ec16 1XC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2696" y="1375664"/>
            <a:ext cx="3703641" cy="1836579"/>
          </a:xfrm>
          <a:prstGeom prst="rect">
            <a:avLst/>
          </a:prstGeom>
          <a:noFill/>
        </p:spPr>
      </p:pic>
      <p:pic>
        <p:nvPicPr>
          <p:cNvPr id="5" name="Picture 7" descr="lec16 2XC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2696" y="3608482"/>
            <a:ext cx="3703641" cy="1836579"/>
          </a:xfrm>
          <a:prstGeom prst="rect">
            <a:avLst/>
          </a:prstGeom>
          <a:noFill/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88006" y="4343416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2xCO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588006" y="2110598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1xCO</a:t>
            </a:r>
            <a:r>
              <a:rPr lang="en-US" b="1" baseline="-25000" dirty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34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  <p:bldP spid="6" grpId="0" uiExpand="1"/>
      <p:bldP spid="7" grpId="0" uiExpan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Predicting the past</a:t>
            </a:r>
          </a:p>
          <a:p>
            <a:pPr marL="0" indent="0">
              <a:buNone/>
            </a:pPr>
            <a:r>
              <a:rPr lang="en-US" dirty="0"/>
              <a:t>  use known levels of solar activity, volcanic activity, dust, and GHGs.</a:t>
            </a:r>
          </a:p>
          <a:p>
            <a:pPr marL="0" indent="0">
              <a:buNone/>
            </a:pPr>
            <a:r>
              <a:rPr lang="en-US" dirty="0"/>
              <a:t>compare to observations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37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ec9 validatio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/>
          <a:stretch/>
        </p:blipFill>
        <p:spPr bwMode="auto">
          <a:xfrm>
            <a:off x="628650" y="570935"/>
            <a:ext cx="8001000" cy="56060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2913" y="6311899"/>
            <a:ext cx="7892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DengXian" panose="02010600030101010101" pitchFamily="2" charset="-122"/>
              </a:rPr>
              <a:t>Comparison between modeled and observed temperature rise since year 1860.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21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dynamic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 far, only simple, static models:</a:t>
            </a:r>
          </a:p>
          <a:p>
            <a:r>
              <a:rPr lang="en-US" dirty="0"/>
              <a:t>System diagram: couplings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601456" y="2177016"/>
            <a:ext cx="2292350" cy="844550"/>
            <a:chOff x="3000" y="3120"/>
            <a:chExt cx="2380" cy="676"/>
          </a:xfrm>
        </p:grpSpPr>
        <p:sp>
          <p:nvSpPr>
            <p:cNvPr id="5" name="Rectangle 10"/>
            <p:cNvSpPr>
              <a:spLocks noChangeAspect="1" noChangeArrowheads="1"/>
            </p:cNvSpPr>
            <p:nvPr/>
          </p:nvSpPr>
          <p:spPr bwMode="auto">
            <a:xfrm>
              <a:off x="3024" y="3120"/>
              <a:ext cx="772" cy="6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" name="Rectangle 11"/>
            <p:cNvSpPr>
              <a:spLocks noChangeAspect="1" noChangeArrowheads="1"/>
            </p:cNvSpPr>
            <p:nvPr/>
          </p:nvSpPr>
          <p:spPr bwMode="auto">
            <a:xfrm>
              <a:off x="4608" y="3120"/>
              <a:ext cx="772" cy="6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Soil</a:t>
              </a:r>
            </a:p>
            <a:p>
              <a:pPr algn="ctr" eaLnBrk="1" hangingPunct="1"/>
              <a:r>
                <a:rPr lang="en-US" sz="1600"/>
                <a:t>Water</a:t>
              </a:r>
            </a:p>
          </p:txBody>
        </p:sp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3792" y="3456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4512" y="3408"/>
              <a:ext cx="96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000" y="3294"/>
              <a:ext cx="87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/>
                <a:t>Plant</a:t>
              </a:r>
            </a:p>
            <a:p>
              <a:pPr algn="ctr" eaLnBrk="1" hangingPunct="1"/>
              <a:r>
                <a:rPr lang="en-US" sz="1600"/>
                <a:t>Growth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107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904" y="242483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44838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dynamic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 far, only simple, static models:</a:t>
            </a:r>
          </a:p>
          <a:p>
            <a:r>
              <a:rPr lang="en-US" dirty="0"/>
              <a:t>System diagram: couplings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Build graphs to show size and direction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601456" y="2177016"/>
            <a:ext cx="2292350" cy="844550"/>
            <a:chOff x="3000" y="3120"/>
            <a:chExt cx="2380" cy="676"/>
          </a:xfrm>
        </p:grpSpPr>
        <p:sp>
          <p:nvSpPr>
            <p:cNvPr id="5" name="Rectangle 10"/>
            <p:cNvSpPr>
              <a:spLocks noChangeAspect="1" noChangeArrowheads="1"/>
            </p:cNvSpPr>
            <p:nvPr/>
          </p:nvSpPr>
          <p:spPr bwMode="auto">
            <a:xfrm>
              <a:off x="3024" y="3120"/>
              <a:ext cx="772" cy="6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" name="Rectangle 11"/>
            <p:cNvSpPr>
              <a:spLocks noChangeAspect="1" noChangeArrowheads="1"/>
            </p:cNvSpPr>
            <p:nvPr/>
          </p:nvSpPr>
          <p:spPr bwMode="auto">
            <a:xfrm>
              <a:off x="4608" y="3120"/>
              <a:ext cx="772" cy="6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Soil</a:t>
              </a:r>
            </a:p>
            <a:p>
              <a:pPr algn="ctr" eaLnBrk="1" hangingPunct="1"/>
              <a:r>
                <a:rPr lang="en-US" sz="1600"/>
                <a:t>Water</a:t>
              </a:r>
            </a:p>
          </p:txBody>
        </p:sp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3792" y="3456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4512" y="3408"/>
              <a:ext cx="96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000" y="3294"/>
              <a:ext cx="87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/>
                <a:t>Plant</a:t>
              </a:r>
            </a:p>
            <a:p>
              <a:pPr algn="ctr" eaLnBrk="1" hangingPunct="1"/>
              <a:r>
                <a:rPr lang="en-US" sz="1600"/>
                <a:t>Growth</a:t>
              </a: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6624572" y="3156493"/>
            <a:ext cx="2286000" cy="2362200"/>
            <a:chOff x="2880" y="960"/>
            <a:chExt cx="2304" cy="1728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2880" y="960"/>
              <a:ext cx="2304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3024" y="1152"/>
              <a:ext cx="2090" cy="1421"/>
              <a:chOff x="432" y="1152"/>
              <a:chExt cx="2090" cy="1421"/>
            </a:xfrm>
          </p:grpSpPr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1056" y="1152"/>
                <a:ext cx="1344" cy="1104"/>
                <a:chOff x="1056" y="912"/>
                <a:chExt cx="1344" cy="1104"/>
              </a:xfrm>
            </p:grpSpPr>
            <p:sp>
              <p:nvSpPr>
                <p:cNvPr id="17" name="Line 19"/>
                <p:cNvSpPr>
                  <a:spLocks noChangeShapeType="1"/>
                </p:cNvSpPr>
                <p:nvPr/>
              </p:nvSpPr>
              <p:spPr bwMode="auto">
                <a:xfrm>
                  <a:off x="1056" y="912"/>
                  <a:ext cx="0" cy="110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8" name="Line 20"/>
                <p:cNvSpPr>
                  <a:spLocks noChangeShapeType="1"/>
                </p:cNvSpPr>
                <p:nvPr/>
              </p:nvSpPr>
              <p:spPr bwMode="auto">
                <a:xfrm>
                  <a:off x="1056" y="2016"/>
                  <a:ext cx="134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4" name="Text Box 21"/>
              <p:cNvSpPr txBox="1">
                <a:spLocks noChangeArrowheads="1"/>
              </p:cNvSpPr>
              <p:nvPr/>
            </p:nvSpPr>
            <p:spPr bwMode="auto">
              <a:xfrm>
                <a:off x="432" y="1463"/>
                <a:ext cx="733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/>
                  <a:t>Soil</a:t>
                </a:r>
              </a:p>
              <a:p>
                <a:pPr eaLnBrk="1" hangingPunct="1"/>
                <a:r>
                  <a:rPr lang="en-US" sz="1600" dirty="0"/>
                  <a:t>Water</a:t>
                </a:r>
              </a:p>
            </p:txBody>
          </p:sp>
          <p:sp>
            <p:nvSpPr>
              <p:cNvPr id="15" name="Text Box 22"/>
              <p:cNvSpPr txBox="1">
                <a:spLocks noChangeArrowheads="1"/>
              </p:cNvSpPr>
              <p:nvPr/>
            </p:nvSpPr>
            <p:spPr bwMode="auto">
              <a:xfrm>
                <a:off x="1152" y="2327"/>
                <a:ext cx="1370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Plant Growth</a:t>
                </a:r>
              </a:p>
            </p:txBody>
          </p:sp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>
                <a:off x="1056" y="1248"/>
                <a:ext cx="1200" cy="1008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000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dynamic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8984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So far, only simple, static models:</a:t>
                </a:r>
              </a:p>
              <a:p>
                <a:r>
                  <a:rPr lang="en-US" dirty="0"/>
                  <a:t>System diagram: couplings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Build graphs to show size and direction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Mathematical predictions:</a:t>
                </a: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</a:t>
                </a:r>
                <a:r>
                  <a:rPr lang="en-US" i="1" dirty="0"/>
                  <a:t>F</a:t>
                </a:r>
                <a:r>
                  <a:rPr lang="en-US" dirty="0"/>
                  <a:t> = </a:t>
                </a:r>
                <a:r>
                  <a:rPr lang="en-US" i="1" dirty="0">
                    <a:sym typeface="Symbol" panose="05050102010706020507" pitchFamily="18" charset="2"/>
                  </a:rPr>
                  <a:t></a:t>
                </a:r>
                <a:r>
                  <a:rPr lang="en-US" i="1" dirty="0"/>
                  <a:t>T</a:t>
                </a:r>
                <a:r>
                  <a:rPr lang="en-US" baseline="30000" dirty="0"/>
                  <a:t>4</a:t>
                </a:r>
                <a:endParaRPr lang="en-US" sz="3200" b="1" i="1" dirty="0">
                  <a:latin typeface="Times New Roman" pitchFamily="18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    rearranged: 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𝜎𝜀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898449"/>
              </a:xfrm>
              <a:blipFill>
                <a:blip r:embed="rId2"/>
                <a:stretch>
                  <a:fillRect l="-1546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601456" y="2177016"/>
            <a:ext cx="2292350" cy="844550"/>
            <a:chOff x="3000" y="3120"/>
            <a:chExt cx="2380" cy="676"/>
          </a:xfrm>
        </p:grpSpPr>
        <p:sp>
          <p:nvSpPr>
            <p:cNvPr id="5" name="Rectangle 10"/>
            <p:cNvSpPr>
              <a:spLocks noChangeAspect="1" noChangeArrowheads="1"/>
            </p:cNvSpPr>
            <p:nvPr/>
          </p:nvSpPr>
          <p:spPr bwMode="auto">
            <a:xfrm>
              <a:off x="3024" y="3120"/>
              <a:ext cx="772" cy="6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" name="Rectangle 11"/>
            <p:cNvSpPr>
              <a:spLocks noChangeAspect="1" noChangeArrowheads="1"/>
            </p:cNvSpPr>
            <p:nvPr/>
          </p:nvSpPr>
          <p:spPr bwMode="auto">
            <a:xfrm>
              <a:off x="4608" y="3120"/>
              <a:ext cx="772" cy="6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Soil</a:t>
              </a:r>
            </a:p>
            <a:p>
              <a:pPr algn="ctr" eaLnBrk="1" hangingPunct="1"/>
              <a:r>
                <a:rPr lang="en-US" sz="1600"/>
                <a:t>Water</a:t>
              </a:r>
            </a:p>
          </p:txBody>
        </p:sp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3792" y="3456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4512" y="3408"/>
              <a:ext cx="96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000" y="3294"/>
              <a:ext cx="87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/>
                <a:t>Plant</a:t>
              </a:r>
            </a:p>
            <a:p>
              <a:pPr algn="ctr" eaLnBrk="1" hangingPunct="1"/>
              <a:r>
                <a:rPr lang="en-US" sz="1600"/>
                <a:t>Growth</a:t>
              </a: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6624572" y="3156493"/>
            <a:ext cx="2286000" cy="2362200"/>
            <a:chOff x="2880" y="960"/>
            <a:chExt cx="2304" cy="1728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2880" y="960"/>
              <a:ext cx="2304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3024" y="1152"/>
              <a:ext cx="2090" cy="1421"/>
              <a:chOff x="432" y="1152"/>
              <a:chExt cx="2090" cy="1421"/>
            </a:xfrm>
          </p:grpSpPr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1056" y="1152"/>
                <a:ext cx="1344" cy="1104"/>
                <a:chOff x="1056" y="912"/>
                <a:chExt cx="1344" cy="1104"/>
              </a:xfrm>
            </p:grpSpPr>
            <p:sp>
              <p:nvSpPr>
                <p:cNvPr id="17" name="Line 19"/>
                <p:cNvSpPr>
                  <a:spLocks noChangeShapeType="1"/>
                </p:cNvSpPr>
                <p:nvPr/>
              </p:nvSpPr>
              <p:spPr bwMode="auto">
                <a:xfrm>
                  <a:off x="1056" y="912"/>
                  <a:ext cx="0" cy="110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8" name="Line 20"/>
                <p:cNvSpPr>
                  <a:spLocks noChangeShapeType="1"/>
                </p:cNvSpPr>
                <p:nvPr/>
              </p:nvSpPr>
              <p:spPr bwMode="auto">
                <a:xfrm>
                  <a:off x="1056" y="2016"/>
                  <a:ext cx="134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4" name="Text Box 21"/>
              <p:cNvSpPr txBox="1">
                <a:spLocks noChangeArrowheads="1"/>
              </p:cNvSpPr>
              <p:nvPr/>
            </p:nvSpPr>
            <p:spPr bwMode="auto">
              <a:xfrm>
                <a:off x="432" y="1463"/>
                <a:ext cx="733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/>
                  <a:t>Soil</a:t>
                </a:r>
              </a:p>
              <a:p>
                <a:pPr eaLnBrk="1" hangingPunct="1"/>
                <a:r>
                  <a:rPr lang="en-US" sz="1600" dirty="0"/>
                  <a:t>Water</a:t>
                </a:r>
              </a:p>
            </p:txBody>
          </p:sp>
          <p:sp>
            <p:nvSpPr>
              <p:cNvPr id="15" name="Text Box 22"/>
              <p:cNvSpPr txBox="1">
                <a:spLocks noChangeArrowheads="1"/>
              </p:cNvSpPr>
              <p:nvPr/>
            </p:nvSpPr>
            <p:spPr bwMode="auto">
              <a:xfrm>
                <a:off x="1152" y="2327"/>
                <a:ext cx="1370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Plant Growth</a:t>
                </a:r>
              </a:p>
            </p:txBody>
          </p:sp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>
                <a:off x="1056" y="1248"/>
                <a:ext cx="1200" cy="1008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457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dynamic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Earth is complex and </a:t>
            </a:r>
            <a:r>
              <a:rPr lang="en-US" b="1" i="1" dirty="0"/>
              <a:t>dynamic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e.g., the influence of greenhouse effect on ocean ice-cover.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Canvas 1"/>
          <p:cNvGrpSpPr/>
          <p:nvPr/>
        </p:nvGrpSpPr>
        <p:grpSpPr>
          <a:xfrm>
            <a:off x="1362363" y="3643745"/>
            <a:ext cx="5486400" cy="2324735"/>
            <a:chOff x="0" y="0"/>
            <a:chExt cx="5486400" cy="232473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5486400" cy="2324735"/>
            </a:xfrm>
            <a:prstGeom prst="rect">
              <a:avLst/>
            </a:prstGeom>
          </p:spPr>
        </p:sp>
        <p:pic>
          <p:nvPicPr>
            <p:cNvPr id="10" name="Picture 9" descr="FG06_0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81"/>
            <a:stretch>
              <a:fillRect/>
            </a:stretch>
          </p:blipFill>
          <p:spPr bwMode="auto">
            <a:xfrm>
              <a:off x="531692" y="20559"/>
              <a:ext cx="4727575" cy="22898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Elbow Connector 10"/>
            <p:cNvCxnSpPr/>
            <p:nvPr/>
          </p:nvCxnSpPr>
          <p:spPr>
            <a:xfrm flipH="1" flipV="1">
              <a:off x="1586769" y="1169420"/>
              <a:ext cx="1036955" cy="306070"/>
            </a:xfrm>
            <a:prstGeom prst="bentConnector3">
              <a:avLst>
                <a:gd name="adj1" fmla="val 10001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Connector 11"/>
            <p:cNvSpPr/>
            <p:nvPr/>
          </p:nvSpPr>
          <p:spPr>
            <a:xfrm>
              <a:off x="2424970" y="366390"/>
              <a:ext cx="67945" cy="6794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964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dynamic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could add complexity by graphing, but it would be hard to graph that many variables together.</a:t>
            </a:r>
          </a:p>
          <a:p>
            <a:r>
              <a:rPr lang="en-US" dirty="0"/>
              <a:t>We could use simple equation to predict the changed states of the components. </a:t>
            </a:r>
          </a:p>
          <a:p>
            <a:r>
              <a:rPr lang="en-US" dirty="0"/>
              <a:t>To make it applicable to other places we would need to include parameters considering spatial or temporal variations, as well as lag time in the responses.</a:t>
            </a:r>
          </a:p>
          <a:p>
            <a:r>
              <a:rPr lang="en-US" dirty="0"/>
              <a:t>Generally, we need spatially-differentiated, temporally-dynamic models of the Earth System. </a:t>
            </a:r>
          </a:p>
        </p:txBody>
      </p:sp>
    </p:spTree>
    <p:extLst>
      <p:ext uri="{BB962C8B-B14F-4D97-AF65-F5344CB8AC3E}">
        <p14:creationId xmlns:p14="http://schemas.microsoft.com/office/powerpoint/2010/main" val="412785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Circulation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Dynamic models of climate as influenced by components of atmosphere, biosphere, hydrosphere, and lithosphere.</a:t>
            </a:r>
          </a:p>
          <a:p>
            <a:pPr marL="0" indent="0">
              <a:buNone/>
            </a:pPr>
            <a:r>
              <a:rPr lang="en-US" dirty="0"/>
              <a:t>General Circulation Models</a:t>
            </a:r>
          </a:p>
          <a:p>
            <a:pPr marL="0" indent="0">
              <a:buNone/>
            </a:pPr>
            <a:r>
              <a:rPr lang="en-US" dirty="0"/>
              <a:t>= circulation of ocean, </a:t>
            </a:r>
          </a:p>
          <a:p>
            <a:pPr marL="0" indent="0">
              <a:buNone/>
            </a:pPr>
            <a:r>
              <a:rPr lang="en-US" dirty="0"/>
              <a:t>   atmosphere, energy</a:t>
            </a:r>
          </a:p>
        </p:txBody>
      </p:sp>
      <p:pic>
        <p:nvPicPr>
          <p:cNvPr id="4" name="Picture 2" descr="http://laughingplanetcafe.com/wp-content/uploads/2013/02/earth_day-750x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94" y="3012290"/>
            <a:ext cx="3425456" cy="34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Circulation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3D grid cells</a:t>
            </a:r>
          </a:p>
          <a:p>
            <a:pPr marL="0" indent="0">
              <a:buNone/>
            </a:pPr>
            <a:r>
              <a:rPr lang="en-US" dirty="0"/>
              <a:t>   Divide spatially varied Earth into homogenous units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59124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667</Words>
  <Application>Microsoft Office PowerPoint</Application>
  <PresentationFormat>On-screen Show (4:3)</PresentationFormat>
  <Paragraphs>138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Office Theme</vt:lpstr>
      <vt:lpstr>Dynamic Modeling of the  Atmosphere–Ocean System</vt:lpstr>
      <vt:lpstr>Contents</vt:lpstr>
      <vt:lpstr>The need for dynamic models</vt:lpstr>
      <vt:lpstr>The need for dynamic models</vt:lpstr>
      <vt:lpstr>The need for dynamic models</vt:lpstr>
      <vt:lpstr>The need for dynamic models</vt:lpstr>
      <vt:lpstr>The need for dynamic models</vt:lpstr>
      <vt:lpstr>General Circulation Model</vt:lpstr>
      <vt:lpstr>General Circulation Model</vt:lpstr>
      <vt:lpstr>PowerPoint Presentation</vt:lpstr>
      <vt:lpstr>PowerPoint Presentation</vt:lpstr>
      <vt:lpstr>General Circulation Model</vt:lpstr>
      <vt:lpstr>General Circulation Model</vt:lpstr>
      <vt:lpstr>General Circulation Model</vt:lpstr>
      <vt:lpstr>General Circulation Model</vt:lpstr>
      <vt:lpstr>PowerPoint Presentation</vt:lpstr>
      <vt:lpstr>Quiz</vt:lpstr>
      <vt:lpstr>PowerPoint Presentation</vt:lpstr>
      <vt:lpstr>Polling question</vt:lpstr>
      <vt:lpstr>PowerPoint Presentation</vt:lpstr>
      <vt:lpstr>PowerPoint Presentation</vt:lpstr>
      <vt:lpstr>GCM predictions</vt:lpstr>
      <vt:lpstr>GCM predictions</vt:lpstr>
      <vt:lpstr>PowerPoint Presentation</vt:lpstr>
      <vt:lpstr>GCM predictions</vt:lpstr>
      <vt:lpstr>GCM predictions</vt:lpstr>
      <vt:lpstr>PowerPoint Presentation</vt:lpstr>
      <vt:lpstr>Validation</vt:lpstr>
      <vt:lpstr>PowerPoint Presentation</vt:lpstr>
      <vt:lpstr>Thank you for your attention!</vt:lpstr>
    </vt:vector>
  </TitlesOfParts>
  <Company>University at Buffalo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Tao, Xin</dc:creator>
  <cp:lastModifiedBy>Xin Tao</cp:lastModifiedBy>
  <cp:revision>116</cp:revision>
  <dcterms:created xsi:type="dcterms:W3CDTF">2021-02-23T09:07:07Z</dcterms:created>
  <dcterms:modified xsi:type="dcterms:W3CDTF">2023-02-24T06:53:09Z</dcterms:modified>
</cp:coreProperties>
</file>