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Tao" userId="3bbae137d5272e6c" providerId="LiveId" clId="{F6576171-93E9-44F0-A353-B503E4F4BD79}"/>
    <pc:docChg chg="custSel modSld">
      <pc:chgData name="Xin Tao" userId="3bbae137d5272e6c" providerId="LiveId" clId="{F6576171-93E9-44F0-A353-B503E4F4BD79}" dt="2023-04-20T02:40:01.891" v="6" actId="33524"/>
      <pc:docMkLst>
        <pc:docMk/>
      </pc:docMkLst>
      <pc:sldChg chg="modSp mod">
        <pc:chgData name="Xin Tao" userId="3bbae137d5272e6c" providerId="LiveId" clId="{F6576171-93E9-44F0-A353-B503E4F4BD79}" dt="2023-04-20T02:38:51.332" v="1" actId="20577"/>
        <pc:sldMkLst>
          <pc:docMk/>
          <pc:sldMk cId="3293707736" sldId="256"/>
        </pc:sldMkLst>
        <pc:spChg chg="mod">
          <ac:chgData name="Xin Tao" userId="3bbae137d5272e6c" providerId="LiveId" clId="{F6576171-93E9-44F0-A353-B503E4F4BD79}" dt="2023-04-20T02:38:51.332" v="1" actId="20577"/>
          <ac:spMkLst>
            <pc:docMk/>
            <pc:sldMk cId="3293707736" sldId="256"/>
            <ac:spMk id="3" creationId="{00000000-0000-0000-0000-000000000000}"/>
          </ac:spMkLst>
        </pc:spChg>
      </pc:sldChg>
      <pc:sldChg chg="modSp mod">
        <pc:chgData name="Xin Tao" userId="3bbae137d5272e6c" providerId="LiveId" clId="{F6576171-93E9-44F0-A353-B503E4F4BD79}" dt="2023-04-20T02:39:45.426" v="5" actId="313"/>
        <pc:sldMkLst>
          <pc:docMk/>
          <pc:sldMk cId="4218888605" sldId="265"/>
        </pc:sldMkLst>
        <pc:spChg chg="mod">
          <ac:chgData name="Xin Tao" userId="3bbae137d5272e6c" providerId="LiveId" clId="{F6576171-93E9-44F0-A353-B503E4F4BD79}" dt="2023-04-20T02:39:45.426" v="5" actId="313"/>
          <ac:spMkLst>
            <pc:docMk/>
            <pc:sldMk cId="4218888605" sldId="265"/>
            <ac:spMk id="3" creationId="{00000000-0000-0000-0000-000000000000}"/>
          </ac:spMkLst>
        </pc:spChg>
      </pc:sldChg>
      <pc:sldChg chg="modSp mod">
        <pc:chgData name="Xin Tao" userId="3bbae137d5272e6c" providerId="LiveId" clId="{F6576171-93E9-44F0-A353-B503E4F4BD79}" dt="2023-04-20T02:40:01.891" v="6" actId="33524"/>
        <pc:sldMkLst>
          <pc:docMk/>
          <pc:sldMk cId="329570601" sldId="280"/>
        </pc:sldMkLst>
        <pc:spChg chg="mod">
          <ac:chgData name="Xin Tao" userId="3bbae137d5272e6c" providerId="LiveId" clId="{F6576171-93E9-44F0-A353-B503E4F4BD79}" dt="2023-04-20T02:40:01.891" v="6" actId="33524"/>
          <ac:spMkLst>
            <pc:docMk/>
            <pc:sldMk cId="329570601" sldId="28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3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8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0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4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0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8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FC61-F354-438A-998C-1A68A9103C7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D036-917F-4929-AF4E-7185B08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0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The Holocene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329370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03564"/>
            <a:ext cx="7886700" cy="5373399"/>
          </a:xfrm>
        </p:spPr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Inputs for the last 18,000 years: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insolation from the astronomical factors. N. hemisphere summer insolation peaked 9,000 years ago. (winter insolation is opposite)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Glacial ice cover ↓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Aerosol dusts declined as glacial till gets vegetated.</a:t>
            </a:r>
          </a:p>
          <a:p>
            <a:endParaRPr lang="en-US" dirty="0"/>
          </a:p>
        </p:txBody>
      </p:sp>
      <p:pic>
        <p:nvPicPr>
          <p:cNvPr id="4" name="Picture 2" descr="http://www.geo.arizona.edu/palynology/geos462/cohma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7" y="3490263"/>
            <a:ext cx="39719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8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75855"/>
            <a:ext cx="7886700" cy="54011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Inputs for the last 18,000 years: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CO</a:t>
            </a:r>
            <a:r>
              <a:rPr lang="en-US" baseline="-25000" dirty="0">
                <a:solidFill>
                  <a:srgbClr val="020202"/>
                </a:solidFill>
              </a:rPr>
              <a:t>2</a:t>
            </a:r>
            <a:r>
              <a:rPr lang="en-US" dirty="0">
                <a:solidFill>
                  <a:srgbClr val="020202"/>
                </a:solidFill>
              </a:rPr>
              <a:t> steadily ↑. As ocean warmed, it releases CO</a:t>
            </a:r>
            <a:r>
              <a:rPr lang="en-US" baseline="-25000" dirty="0">
                <a:solidFill>
                  <a:srgbClr val="020202"/>
                </a:solidFill>
              </a:rPr>
              <a:t>2</a:t>
            </a:r>
            <a:r>
              <a:rPr lang="en-US" dirty="0">
                <a:solidFill>
                  <a:srgbClr val="020202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fed into model for geographic patterns</a:t>
            </a:r>
          </a:p>
          <a:p>
            <a:endParaRPr lang="en-US" dirty="0"/>
          </a:p>
        </p:txBody>
      </p:sp>
      <p:pic>
        <p:nvPicPr>
          <p:cNvPr id="4" name="Picture 2" descr="http://www.geo.arizona.edu/palynology/geos462/cohma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7" y="3490263"/>
            <a:ext cx="39719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10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Holocene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Sahara is now very dry.</a:t>
            </a:r>
          </a:p>
          <a:p>
            <a:r>
              <a:rPr lang="en-US" dirty="0"/>
              <a:t>wetter conditions suggested by:</a:t>
            </a:r>
          </a:p>
          <a:p>
            <a:pPr lvl="1"/>
            <a:r>
              <a:rPr lang="en-US" dirty="0"/>
              <a:t>cave paintings</a:t>
            </a:r>
          </a:p>
          <a:p>
            <a:pPr lvl="1"/>
            <a:r>
              <a:rPr lang="en-US" dirty="0"/>
              <a:t>lake sediments with fossils like crocodile teeth and hippo’s bones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8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lec23 cav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79204" cy="4014515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76" y="4014515"/>
            <a:ext cx="3809524" cy="285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lec23 africa n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22" y="909338"/>
            <a:ext cx="40671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ec23 africa 9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186" y="909338"/>
            <a:ext cx="3959017" cy="48247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28650" y="5839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20202"/>
                </a:solidFill>
              </a:rPr>
              <a:t>9,000 years ago, no extreme desert.</a:t>
            </a:r>
          </a:p>
          <a:p>
            <a:r>
              <a:rPr lang="en-US" dirty="0">
                <a:solidFill>
                  <a:srgbClr val="020202"/>
                </a:solidFill>
              </a:rPr>
              <a:t>     wetter and warmer?</a:t>
            </a:r>
          </a:p>
        </p:txBody>
      </p:sp>
    </p:spTree>
    <p:extLst>
      <p:ext uri="{BB962C8B-B14F-4D97-AF65-F5344CB8AC3E}">
        <p14:creationId xmlns:p14="http://schemas.microsoft.com/office/powerpoint/2010/main" val="33178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2231"/>
            <a:ext cx="7886700" cy="588473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Saharan summer monsoon: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 - Warming creates low pressure in desert,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      pulling moist air from Atlantic Ocean.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  - 9,000 years ago, summer insolation at peak,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       created stronger low pressure;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       pulled moist air further inland.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allowed Sahara to have lakes etc.</a:t>
            </a: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3"/>
          <a:stretch>
            <a:fillRect/>
          </a:stretch>
        </p:blipFill>
        <p:spPr bwMode="auto">
          <a:xfrm>
            <a:off x="152017" y="4004211"/>
            <a:ext cx="4419983" cy="2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lec23 monsoon ver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7" r="51724" b="4926"/>
          <a:stretch>
            <a:fillRect/>
          </a:stretch>
        </p:blipFill>
        <p:spPr bwMode="auto">
          <a:xfrm>
            <a:off x="4518367" y="5236390"/>
            <a:ext cx="1706885" cy="151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goes-r.gov/users/comet/tropical/textbook_2nd_edition/media/graphics/low_c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0217"/>
            <a:ext cx="1524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ec23 monsoon ver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20689" b="49261"/>
          <a:stretch>
            <a:fillRect/>
          </a:stretch>
        </p:blipFill>
        <p:spPr>
          <a:xfrm>
            <a:off x="6370701" y="4293296"/>
            <a:ext cx="2621282" cy="1883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08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Holocene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Western USA lakes sediments above current water level, so lakes used to be deeper.</a:t>
            </a:r>
          </a:p>
          <a:p>
            <a:r>
              <a:rPr lang="en-US" dirty="0">
                <a:solidFill>
                  <a:srgbClr val="020202"/>
                </a:solidFill>
              </a:rPr>
              <a:t>12,000 years ago: All western USA was wetter.</a:t>
            </a:r>
          </a:p>
          <a:p>
            <a:r>
              <a:rPr lang="en-US" dirty="0">
                <a:solidFill>
                  <a:srgbClr val="020202"/>
                </a:solidFill>
              </a:rPr>
              <a:t>6,000 years ago: SW USA was still wetter than now, but PNW USA became even drier than today.</a:t>
            </a:r>
          </a:p>
          <a:p>
            <a:r>
              <a:rPr lang="en-US" dirty="0">
                <a:solidFill>
                  <a:srgbClr val="020202"/>
                </a:solidFill>
              </a:rPr>
              <a:t>Why? Model on wind and precipitation.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67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1" t="5142" b="13715"/>
          <a:stretch>
            <a:fillRect/>
          </a:stretch>
        </p:blipFill>
        <p:spPr bwMode="auto">
          <a:xfrm>
            <a:off x="419840" y="0"/>
            <a:ext cx="2498274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ec23_cohmap_wusa_lak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86241" r="13287"/>
          <a:stretch>
            <a:fillRect/>
          </a:stretch>
        </p:blipFill>
        <p:spPr bwMode="auto">
          <a:xfrm>
            <a:off x="419840" y="6034675"/>
            <a:ext cx="2498274" cy="68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lec23 laketu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2945" y="2866191"/>
            <a:ext cx="5486400" cy="36484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68818" y="653521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Mono Lake CA</a:t>
            </a:r>
          </a:p>
        </p:txBody>
      </p:sp>
    </p:spTree>
    <p:extLst>
      <p:ext uri="{BB962C8B-B14F-4D97-AF65-F5344CB8AC3E}">
        <p14:creationId xmlns:p14="http://schemas.microsoft.com/office/powerpoint/2010/main" val="38242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Wind predictions:</a:t>
            </a:r>
          </a:p>
          <a:p>
            <a:r>
              <a:rPr lang="en-US" dirty="0">
                <a:solidFill>
                  <a:srgbClr val="020202"/>
                </a:solidFill>
              </a:rPr>
              <a:t>Present: summer high pressure</a:t>
            </a:r>
          </a:p>
          <a:p>
            <a:r>
              <a:rPr lang="en-US" dirty="0">
                <a:solidFill>
                  <a:srgbClr val="020202"/>
                </a:solidFill>
              </a:rPr>
              <a:t>winds from land to ocean, so clear and dry.</a:t>
            </a:r>
          </a:p>
          <a:p>
            <a:endParaRPr lang="en-US" dirty="0">
              <a:solidFill>
                <a:srgbClr val="020202"/>
              </a:solidFill>
            </a:endParaRPr>
          </a:p>
          <a:p>
            <a:r>
              <a:rPr lang="en-US" dirty="0">
                <a:solidFill>
                  <a:srgbClr val="020202"/>
                </a:solidFill>
              </a:rPr>
              <a:t>12,000 years ago, ice sheet pushed jet-stream south.</a:t>
            </a:r>
          </a:p>
          <a:p>
            <a:r>
              <a:rPr lang="en-US" dirty="0">
                <a:solidFill>
                  <a:srgbClr val="020202"/>
                </a:solidFill>
              </a:rPr>
              <a:t>Jet-stream means arctic and tropical air meet: frontal precipitation.</a:t>
            </a:r>
          </a:p>
          <a:p>
            <a:r>
              <a:rPr lang="en-US" dirty="0">
                <a:solidFill>
                  <a:srgbClr val="020202"/>
                </a:solidFill>
              </a:rPr>
              <a:t>Winds went from ocean to land.</a:t>
            </a:r>
          </a:p>
          <a:p>
            <a:endParaRPr lang="en-US" dirty="0"/>
          </a:p>
        </p:txBody>
      </p:sp>
      <p:pic>
        <p:nvPicPr>
          <p:cNvPr id="4" name="Picture 2" descr="http://www.goes-r.gov/users/comet/tropical/textbook_2nd_edition/media/graphics/high_c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20" y="1148875"/>
            <a:ext cx="1524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blue_sky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r="21600"/>
          <a:stretch>
            <a:fillRect/>
          </a:stretch>
        </p:blipFill>
        <p:spPr>
          <a:xfrm>
            <a:off x="6371346" y="377834"/>
            <a:ext cx="2498274" cy="685203"/>
          </a:xfrm>
          <a:prstGeom prst="rect">
            <a:avLst/>
          </a:prstGeom>
          <a:noFill/>
        </p:spPr>
      </p:pic>
      <p:pic>
        <p:nvPicPr>
          <p:cNvPr id="6" name="Picture 2" descr="http://www.geo.arizona.edu/palynology/geos462/cohmpje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20" y="4648705"/>
            <a:ext cx="34290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AutumnRain_UpperLena_WEB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2963" b="19753"/>
          <a:stretch>
            <a:fillRect/>
          </a:stretch>
        </p:blipFill>
        <p:spPr>
          <a:xfrm>
            <a:off x="3007993" y="5555673"/>
            <a:ext cx="2623127" cy="1302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14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3491"/>
            <a:ext cx="4584373" cy="5493472"/>
          </a:xfrm>
        </p:spPr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By 6,000 years ago, ice sheet retreated north.</a:t>
            </a:r>
          </a:p>
          <a:p>
            <a:r>
              <a:rPr lang="en-US" dirty="0">
                <a:solidFill>
                  <a:srgbClr val="020202"/>
                </a:solidFill>
              </a:rPr>
              <a:t>PNW USA dried out as dominated by high-pressure system rather than jet stream; summer insolation was great.</a:t>
            </a:r>
          </a:p>
          <a:p>
            <a:r>
              <a:rPr lang="en-US" dirty="0">
                <a:solidFill>
                  <a:srgbClr val="020202"/>
                </a:solidFill>
              </a:rPr>
              <a:t>SW USA has enhanced summer monsoon, so the lake level was still higher there than now.</a:t>
            </a:r>
          </a:p>
          <a:p>
            <a:endParaRPr lang="en-US" dirty="0"/>
          </a:p>
        </p:txBody>
      </p:sp>
      <p:pic>
        <p:nvPicPr>
          <p:cNvPr id="4" name="Picture 4" descr="http://www.geo.arizona.edu/palynology/geos462/pluvjetst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23" y="1144227"/>
            <a:ext cx="37719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oes-r.gov/users/comet/tropical/textbook_2nd_edition/media/graphics/high_c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50" y="453664"/>
            <a:ext cx="1524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oes-r.gov/users/comet/tropical/textbook_2nd_edition/media/graphics/low_c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50" y="4335102"/>
            <a:ext cx="1524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8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Holocene Epoch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How did Humans Reach North America?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0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Did Humans Reach North America?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C0C00"/>
                </a:solidFill>
              </a:rPr>
              <a:t>Humans left Africa ~150,000 years ago [fossils and mitochondrial DNA]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C0C00"/>
                </a:solidFill>
              </a:rPr>
              <a:t>Arrival and dispersal hypotheses: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C0C00"/>
                </a:solidFill>
              </a:rPr>
              <a:t>#1 Bering land-bridge (LB) formed, then ~40,000 years ago, temporary ice-free corridor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C0C00"/>
                </a:solidFill>
              </a:rPr>
              <a:t>#2 LB, then ~14,000 years ago, permanent ice-free corridor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C0C00"/>
                </a:solidFill>
              </a:rPr>
              <a:t>#3 LB, then along coastline by foot and boat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C0C00"/>
                </a:solidFill>
              </a:rPr>
              <a:t>#4 by boat from Asia/Australia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C0C00"/>
                </a:solidFill>
              </a:rPr>
              <a:t>Possibly all, but evidence suggests #2.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rgbClr val="0C0C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5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3076" b="14487"/>
          <a:stretch>
            <a:fillRect/>
          </a:stretch>
        </p:blipFill>
        <p:spPr bwMode="auto">
          <a:xfrm>
            <a:off x="112046" y="4544002"/>
            <a:ext cx="2880387" cy="208565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Beringia land bridge-noaagov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54" y="0"/>
            <a:ext cx="66675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"/>
          <a:stretch/>
        </p:blipFill>
        <p:spPr>
          <a:xfrm>
            <a:off x="304800" y="1027907"/>
            <a:ext cx="8534400" cy="4902167"/>
          </a:xfrm>
        </p:spPr>
      </p:pic>
    </p:spTree>
    <p:extLst>
      <p:ext uri="{BB962C8B-B14F-4D97-AF65-F5344CB8AC3E}">
        <p14:creationId xmlns:p14="http://schemas.microsoft.com/office/powerpoint/2010/main" val="90263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Did Humans Reach North America?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Ice-free corridor east of Rocky Mountains</a:t>
            </a:r>
          </a:p>
          <a:p>
            <a:pPr lvl="1"/>
            <a:r>
              <a:rPr lang="en-US" dirty="0"/>
              <a:t>open tundra environment w/ large mammals;</a:t>
            </a:r>
          </a:p>
          <a:p>
            <a:pPr lvl="1"/>
            <a:r>
              <a:rPr lang="en-US" dirty="0"/>
              <a:t>hunters followed them.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8"/>
          <a:stretch>
            <a:fillRect/>
          </a:stretch>
        </p:blipFill>
        <p:spPr bwMode="auto">
          <a:xfrm>
            <a:off x="628650" y="3938171"/>
            <a:ext cx="2666667" cy="25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26" y="4812037"/>
            <a:ext cx="3809524" cy="19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r="7893"/>
          <a:stretch>
            <a:fillRect/>
          </a:stretch>
        </p:blipFill>
        <p:spPr bwMode="auto">
          <a:xfrm>
            <a:off x="3637926" y="3165138"/>
            <a:ext cx="4877424" cy="16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Did Humans Reach North America?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Migration evidence:</a:t>
            </a:r>
          </a:p>
          <a:p>
            <a:r>
              <a:rPr lang="en-US" dirty="0"/>
              <a:t>#1 Clovis points spread north to south</a:t>
            </a:r>
          </a:p>
          <a:p>
            <a:r>
              <a:rPr lang="en-US" dirty="0"/>
              <a:t>#2 Megafauna extinctions follow</a:t>
            </a:r>
          </a:p>
          <a:p>
            <a:pPr lvl="1"/>
            <a:r>
              <a:rPr lang="en-US" dirty="0"/>
              <a:t>75% of megafauna extinct</a:t>
            </a:r>
          </a:p>
          <a:p>
            <a:pPr lvl="1"/>
            <a:r>
              <a:rPr lang="en-US"/>
              <a:t>also, </a:t>
            </a:r>
            <a:r>
              <a:rPr lang="en-US" dirty="0"/>
              <a:t>from north to south</a:t>
            </a:r>
          </a:p>
          <a:p>
            <a:pPr lvl="1"/>
            <a:r>
              <a:rPr lang="en-US" dirty="0"/>
              <a:t>Megafauna had survived interglacial, so human arrival is most likely.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322" y="217660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2" descr="http://amhist.ist.unomaha.edu/module_files/clovis%20poin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/>
          <a:stretch/>
        </p:blipFill>
        <p:spPr bwMode="auto">
          <a:xfrm>
            <a:off x="1619176" y="1556617"/>
            <a:ext cx="1684325" cy="267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1425"/>
            <a:ext cx="3190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r="3200"/>
          <a:stretch>
            <a:fillRect/>
          </a:stretch>
        </p:blipFill>
        <p:spPr bwMode="auto">
          <a:xfrm>
            <a:off x="628650" y="5316516"/>
            <a:ext cx="5349703" cy="12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2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Holocene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interglacial “Holocene”</a:t>
            </a:r>
          </a:p>
          <a:p>
            <a:r>
              <a:rPr lang="en-US" dirty="0"/>
              <a:t>Its peak temperature in 9,000 years ago</a:t>
            </a:r>
          </a:p>
          <a:p>
            <a:pPr lvl="1"/>
            <a:r>
              <a:rPr lang="en-US" dirty="0"/>
              <a:t>was 0.8°C (1.5°F) warmer than 1850 CE</a:t>
            </a:r>
          </a:p>
          <a:p>
            <a:r>
              <a:rPr lang="en-US" dirty="0"/>
              <a:t>[173 fossil/chemical records]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3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391177"/>
              </p:ext>
            </p:extLst>
          </p:nvPr>
        </p:nvGraphicFramePr>
        <p:xfrm>
          <a:off x="2541622" y="0"/>
          <a:ext cx="5667952" cy="4004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96115" imgH="4676762" progId="Excel.Sheet.8">
                  <p:embed/>
                </p:oleObj>
              </mc:Choice>
              <mc:Fallback>
                <p:oleObj name="Worksheet" r:id="rId2" imgW="6696115" imgH="4676762" progId="Excel.Sheet.8">
                  <p:embed/>
                  <p:pic>
                    <p:nvPicPr>
                      <p:cNvPr id="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622" y="0"/>
                        <a:ext cx="5667952" cy="4004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" y="3842238"/>
            <a:ext cx="4919500" cy="30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72" y="4169655"/>
            <a:ext cx="4052650" cy="236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Holocene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Fossil records for vegetation and climate conditions in the past</a:t>
            </a:r>
          </a:p>
          <a:p>
            <a:pPr lvl="1"/>
            <a:r>
              <a:rPr lang="en-US" dirty="0"/>
              <a:t>fossils in lake sediments</a:t>
            </a:r>
          </a:p>
          <a:p>
            <a:pPr lvl="1"/>
            <a:r>
              <a:rPr lang="en-US" dirty="0"/>
              <a:t>lake sediments above water</a:t>
            </a:r>
          </a:p>
          <a:p>
            <a:pPr lvl="1"/>
            <a:r>
              <a:rPr lang="en-US" dirty="0"/>
              <a:t>combine to recreate past climate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8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lec23 laketu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4426012"/>
            <a:ext cx="3657125" cy="2431988"/>
          </a:xfrm>
          <a:prstGeom prst="rect">
            <a:avLst/>
          </a:prstGeom>
          <a:noFill/>
        </p:spPr>
      </p:pic>
      <p:pic>
        <p:nvPicPr>
          <p:cNvPr id="5" name="Picture 2" descr="http://nmnh.typepad.com/.a/6a01156e4c2c3d970c01b7c79ece86970b-5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124" cy="27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25" y="2054418"/>
            <a:ext cx="5486875" cy="249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01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Holocene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Models used to explore causes of Earth system change.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(computer model of ocean–atmosphere)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Earth in 3-D grid</a:t>
            </a:r>
          </a:p>
          <a:p>
            <a:endParaRPr lang="en-US" dirty="0">
              <a:solidFill>
                <a:srgbClr val="020202"/>
              </a:solidFill>
            </a:endParaRPr>
          </a:p>
          <a:p>
            <a:r>
              <a:rPr lang="en-US" dirty="0">
                <a:solidFill>
                  <a:srgbClr val="020202"/>
                </a:solidFill>
              </a:rPr>
              <a:t>Inputs: environmental conditions</a:t>
            </a:r>
          </a:p>
          <a:p>
            <a:r>
              <a:rPr lang="en-US" dirty="0">
                <a:solidFill>
                  <a:srgbClr val="020202"/>
                </a:solidFill>
              </a:rPr>
              <a:t>Outputs: temperature, precipitation, wind.</a:t>
            </a:r>
            <a:br>
              <a:rPr lang="en-US" dirty="0">
                <a:solidFill>
                  <a:srgbClr val="02020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3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"/>
          <a:stretch/>
        </p:blipFill>
        <p:spPr>
          <a:xfrm>
            <a:off x="292608" y="478536"/>
            <a:ext cx="8558784" cy="57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8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b/b1/Global_Climate_Mod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9121"/>
          <a:stretch/>
        </p:blipFill>
        <p:spPr bwMode="auto">
          <a:xfrm>
            <a:off x="243887" y="487717"/>
            <a:ext cx="8656225" cy="61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579</Words>
  <Application>Microsoft Office PowerPoint</Application>
  <PresentationFormat>On-screen Show (4:3)</PresentationFormat>
  <Paragraphs>80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Microsoft Excel 97-2003 Worksheet</vt:lpstr>
      <vt:lpstr>The Holocene</vt:lpstr>
      <vt:lpstr>Contents</vt:lpstr>
      <vt:lpstr>The Holocene</vt:lpstr>
      <vt:lpstr>PowerPoint Presentation</vt:lpstr>
      <vt:lpstr>The Holocene</vt:lpstr>
      <vt:lpstr>PowerPoint Presentation</vt:lpstr>
      <vt:lpstr>The Holocene</vt:lpstr>
      <vt:lpstr>PowerPoint Presentation</vt:lpstr>
      <vt:lpstr>PowerPoint Presentation</vt:lpstr>
      <vt:lpstr>PowerPoint Presentation</vt:lpstr>
      <vt:lpstr>PowerPoint Presentation</vt:lpstr>
      <vt:lpstr>The Holocene</vt:lpstr>
      <vt:lpstr>PowerPoint Presentation</vt:lpstr>
      <vt:lpstr>PowerPoint Presentation</vt:lpstr>
      <vt:lpstr>PowerPoint Presentation</vt:lpstr>
      <vt:lpstr>Holocene</vt:lpstr>
      <vt:lpstr>PowerPoint Presentation</vt:lpstr>
      <vt:lpstr>PowerPoint Presentation</vt:lpstr>
      <vt:lpstr>PowerPoint Presentation</vt:lpstr>
      <vt:lpstr>How Did Humans Reach North America?</vt:lpstr>
      <vt:lpstr>PowerPoint Presentation</vt:lpstr>
      <vt:lpstr>PowerPoint Presentation</vt:lpstr>
      <vt:lpstr>How Did Humans Reach North America?</vt:lpstr>
      <vt:lpstr>How Did Humans Reach North America?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Holocene</dc:title>
  <dc:creator>Tao, Xin</dc:creator>
  <cp:lastModifiedBy>UBWS15</cp:lastModifiedBy>
  <cp:revision>107</cp:revision>
  <dcterms:created xsi:type="dcterms:W3CDTF">2021-04-11T02:34:45Z</dcterms:created>
  <dcterms:modified xsi:type="dcterms:W3CDTF">2023-04-20T02:40:02Z</dcterms:modified>
</cp:coreProperties>
</file>