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5" r:id="rId4"/>
    <p:sldId id="276" r:id="rId5"/>
    <p:sldId id="277" r:id="rId6"/>
    <p:sldId id="279" r:id="rId7"/>
    <p:sldId id="280" r:id="rId8"/>
    <p:sldId id="281" r:id="rId9"/>
    <p:sldId id="278" r:id="rId10"/>
    <p:sldId id="282" r:id="rId11"/>
    <p:sldId id="283" r:id="rId12"/>
    <p:sldId id="29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62" r:id="rId23"/>
    <p:sldId id="263" r:id="rId24"/>
    <p:sldId id="264" r:id="rId25"/>
    <p:sldId id="259" r:id="rId26"/>
    <p:sldId id="260" r:id="rId27"/>
    <p:sldId id="261" r:id="rId28"/>
    <p:sldId id="270" r:id="rId29"/>
    <p:sldId id="265" r:id="rId30"/>
    <p:sldId id="271" r:id="rId31"/>
    <p:sldId id="299" r:id="rId32"/>
    <p:sldId id="274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o Xin" userId="3bbae137d5272e6c" providerId="LiveId" clId="{647A3B74-A468-4898-8541-96698289080A}"/>
    <pc:docChg chg="custSel modSld">
      <pc:chgData name="Tao Xin" userId="3bbae137d5272e6c" providerId="LiveId" clId="{647A3B74-A468-4898-8541-96698289080A}" dt="2023-02-10T10:15:01.003" v="2" actId="33524"/>
      <pc:docMkLst>
        <pc:docMk/>
      </pc:docMkLst>
      <pc:sldChg chg="modSp mod">
        <pc:chgData name="Tao Xin" userId="3bbae137d5272e6c" providerId="LiveId" clId="{647A3B74-A468-4898-8541-96698289080A}" dt="2023-02-10T10:14:29.181" v="1" actId="20577"/>
        <pc:sldMkLst>
          <pc:docMk/>
          <pc:sldMk cId="818601924" sldId="256"/>
        </pc:sldMkLst>
        <pc:spChg chg="mod">
          <ac:chgData name="Tao Xin" userId="3bbae137d5272e6c" providerId="LiveId" clId="{647A3B74-A468-4898-8541-96698289080A}" dt="2023-02-10T10:14:29.181" v="1" actId="20577"/>
          <ac:spMkLst>
            <pc:docMk/>
            <pc:sldMk cId="818601924" sldId="256"/>
            <ac:spMk id="3" creationId="{00000000-0000-0000-0000-000000000000}"/>
          </ac:spMkLst>
        </pc:spChg>
      </pc:sldChg>
      <pc:sldChg chg="modSp mod">
        <pc:chgData name="Tao Xin" userId="3bbae137d5272e6c" providerId="LiveId" clId="{647A3B74-A468-4898-8541-96698289080A}" dt="2023-02-10T10:15:01.003" v="2" actId="33524"/>
        <pc:sldMkLst>
          <pc:docMk/>
          <pc:sldMk cId="120445377" sldId="270"/>
        </pc:sldMkLst>
        <pc:spChg chg="mod">
          <ac:chgData name="Tao Xin" userId="3bbae137d5272e6c" providerId="LiveId" clId="{647A3B74-A468-4898-8541-96698289080A}" dt="2023-02-10T10:15:01.003" v="2" actId="33524"/>
          <ac:spMkLst>
            <pc:docMk/>
            <pc:sldMk cId="120445377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21ED-8F57-408F-9820-A003AFAE10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650E-0B84-4D9B-8267-149E8BC6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650E-0B84-4D9B-8267-149E8BC6B7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650E-0B84-4D9B-8267-149E8BC6B7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650E-0B84-4D9B-8267-149E8BC6B7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7EE4-E6FC-490D-A959-4F1B88CF0F2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552F-0F62-4250-95D8-D2ADEE0C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balance and the greenhouse effect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81860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Temperatures - rural areas</a:t>
            </a:r>
          </a:p>
          <a:p>
            <a:r>
              <a:rPr lang="en-US" dirty="0"/>
              <a:t>Transpiration from leaves cools the air.</a:t>
            </a:r>
          </a:p>
          <a:p>
            <a:r>
              <a:rPr lang="en-US" dirty="0"/>
              <a:t>Evaporation from moist soils cools the ground.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Temperatures - urban areas</a:t>
            </a:r>
          </a:p>
          <a:p>
            <a:r>
              <a:rPr lang="en-US" dirty="0"/>
              <a:t>Water is channeled so surfaces tend to be dry.</a:t>
            </a:r>
          </a:p>
          <a:p>
            <a:r>
              <a:rPr lang="en-US" dirty="0"/>
              <a:t>Surfaces, like asphalt, are often dark.</a:t>
            </a:r>
          </a:p>
          <a:p>
            <a:r>
              <a:rPr lang="en-US" dirty="0"/>
              <a:t>Heat could be generated inside the building and then released.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5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Urban Heat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heat island tends to persist overnight.</a:t>
            </a:r>
          </a:p>
          <a:p>
            <a:r>
              <a:rPr lang="en-US" sz="1800" dirty="0"/>
              <a:t>Parks can reduce the heating.</a:t>
            </a:r>
          </a:p>
          <a:p>
            <a:r>
              <a:rPr lang="en-US" sz="1800" dirty="0"/>
              <a:t>Desert urban areas often do not exhibit heat islands, where irrigated vegetation may make the city cooler.</a:t>
            </a:r>
          </a:p>
          <a:p>
            <a:endParaRPr lang="en-US" sz="1800" dirty="0"/>
          </a:p>
        </p:txBody>
      </p:sp>
      <p:pic>
        <p:nvPicPr>
          <p:cNvPr id="4" name="Picture 4" descr="W060_05_06_6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1" y="3168073"/>
            <a:ext cx="8245257" cy="368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6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Maritime and continental climates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Land heats and cools quickly while water heats and cools slowly.</a:t>
            </a:r>
          </a:p>
          <a:p>
            <a:r>
              <a:rPr lang="en-US" sz="2000" dirty="0"/>
              <a:t>During a year an ocean surface has a smaller annual range of temperature (maritime climates).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0" y="2893823"/>
            <a:ext cx="5541819" cy="40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7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Generally temperatures drop with altitude.</a:t>
            </a:r>
          </a:p>
          <a:p>
            <a:r>
              <a:rPr lang="en-US" sz="2400" dirty="0"/>
              <a:t>Daily temperature range increases due to decreased greenhouse.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" y="3049587"/>
            <a:ext cx="7964286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7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Normally temperature decreases with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sometimes upper air is warmer than lower air = temperature inversion</a:t>
            </a:r>
          </a:p>
          <a:p>
            <a:r>
              <a:rPr lang="en-US" dirty="0"/>
              <a:t>occurs if the ground cools overnight </a:t>
            </a:r>
          </a:p>
          <a:p>
            <a:r>
              <a:rPr lang="en-US" dirty="0"/>
              <a:t>Cold air may flow into an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2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6" y="815109"/>
            <a:ext cx="7280668" cy="56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75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Earth’s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atmosphere = gaseous envelope surrounding the Earth</a:t>
            </a:r>
          </a:p>
          <a:p>
            <a:r>
              <a:rPr lang="en-US" dirty="0"/>
              <a:t>made up of a series of concentric layers</a:t>
            </a:r>
          </a:p>
          <a:p>
            <a:r>
              <a:rPr lang="en-US" dirty="0"/>
              <a:t>Atmosphere is held down by gravity.</a:t>
            </a:r>
          </a:p>
          <a:p>
            <a:r>
              <a:rPr lang="en-US" dirty="0"/>
              <a:t>Most of the atmosphere’s mass is near the surface.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troposphere is the lowest atmospheric layer (nearest to the ground)</a:t>
            </a:r>
          </a:p>
          <a:p>
            <a:r>
              <a:rPr lang="en-US" dirty="0"/>
              <a:t>Temperature decreases on average by 6.4˚C per 1000 meters in the troposphere (environmental lapse rate).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4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0" y="1027907"/>
            <a:ext cx="7327480" cy="55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7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355057"/>
            <a:ext cx="4171950" cy="4351338"/>
          </a:xfrm>
        </p:spPr>
        <p:txBody>
          <a:bodyPr/>
          <a:lstStyle/>
          <a:p>
            <a:r>
              <a:rPr lang="en-US" dirty="0"/>
              <a:t>Troposphere bounded by the tropopause (~12km)</a:t>
            </a:r>
          </a:p>
          <a:p>
            <a:r>
              <a:rPr lang="en-US" dirty="0"/>
              <a:t>Above this is the stratosphere.</a:t>
            </a:r>
          </a:p>
          <a:p>
            <a:r>
              <a:rPr lang="en-US" dirty="0"/>
              <a:t>In the stratosphere temperature increases with altitude.</a:t>
            </a:r>
          </a:p>
          <a:p>
            <a:r>
              <a:rPr lang="en-US" dirty="0"/>
              <a:t>Ozone layer absorbs ultraviolet (UV) radiation.</a:t>
            </a:r>
          </a:p>
          <a:p>
            <a:endParaRPr lang="en-US" dirty="0"/>
          </a:p>
        </p:txBody>
      </p:sp>
      <p:pic>
        <p:nvPicPr>
          <p:cNvPr id="4" name="Picture 5" descr="W062_05_09_6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9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  <a:p>
            <a:r>
              <a:rPr lang="en-US" dirty="0"/>
              <a:t>The urban heat island</a:t>
            </a:r>
          </a:p>
          <a:p>
            <a:r>
              <a:rPr lang="en-US" dirty="0"/>
              <a:t>Atmospheric structure</a:t>
            </a:r>
          </a:p>
          <a:p>
            <a:r>
              <a:rPr lang="en-US" dirty="0"/>
              <a:t>Physical Causes of the Greenhouse Effect</a:t>
            </a:r>
          </a:p>
          <a:p>
            <a:r>
              <a:rPr lang="en-US" dirty="0"/>
              <a:t>Effects of Clouds</a:t>
            </a:r>
          </a:p>
          <a:p>
            <a:r>
              <a:rPr lang="en-US" dirty="0"/>
              <a:t>Climate Feedbacks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83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355057"/>
            <a:ext cx="4171950" cy="4351338"/>
          </a:xfrm>
        </p:spPr>
        <p:txBody>
          <a:bodyPr/>
          <a:lstStyle/>
          <a:p>
            <a:r>
              <a:rPr lang="en-US" dirty="0"/>
              <a:t>Stratosphere is bounded by the </a:t>
            </a:r>
            <a:r>
              <a:rPr lang="en-US" dirty="0" err="1"/>
              <a:t>stratopause</a:t>
            </a:r>
            <a:r>
              <a:rPr lang="en-US" dirty="0"/>
              <a:t>.</a:t>
            </a:r>
          </a:p>
          <a:p>
            <a:r>
              <a:rPr lang="en-US" dirty="0"/>
              <a:t>Above is the mesosphere where temperatures fall with altitude.</a:t>
            </a:r>
          </a:p>
          <a:p>
            <a:r>
              <a:rPr lang="en-US" dirty="0"/>
              <a:t>Mesosphere is bounded by the </a:t>
            </a:r>
            <a:r>
              <a:rPr lang="en-US" dirty="0" err="1"/>
              <a:t>mesopause</a:t>
            </a:r>
            <a:r>
              <a:rPr lang="en-US" dirty="0"/>
              <a:t>. Above is the thermosphere.</a:t>
            </a:r>
          </a:p>
        </p:txBody>
      </p:sp>
      <p:pic>
        <p:nvPicPr>
          <p:cNvPr id="4" name="Picture 5" descr="W062_05_09_6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7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greenhouse effect works:</a:t>
            </a:r>
          </a:p>
          <a:p>
            <a:pPr marL="0" indent="0">
              <a:buNone/>
            </a:pPr>
            <a:r>
              <a:rPr lang="en-US" dirty="0"/>
              <a:t>   SW radiation from sun…</a:t>
            </a:r>
          </a:p>
          <a:p>
            <a:pPr marL="0" indent="0">
              <a:buNone/>
            </a:pPr>
            <a:r>
              <a:rPr lang="en-US" dirty="0"/>
              <a:t>	some absorbed by Earth</a:t>
            </a:r>
          </a:p>
          <a:p>
            <a:pPr marL="0" indent="0">
              <a:buNone/>
            </a:pPr>
            <a:r>
              <a:rPr lang="en-US" dirty="0"/>
              <a:t>   LW radiation from Earth…</a:t>
            </a:r>
          </a:p>
          <a:p>
            <a:pPr marL="0" indent="0">
              <a:buNone/>
            </a:pPr>
            <a:r>
              <a:rPr lang="en-US" dirty="0"/>
              <a:t>	some absorbed by GHGs</a:t>
            </a:r>
          </a:p>
          <a:p>
            <a:pPr marL="0" indent="0">
              <a:buNone/>
            </a:pPr>
            <a:r>
              <a:rPr lang="en-US" dirty="0"/>
              <a:t>   LW radiation is re-emitted by GHGs,</a:t>
            </a:r>
          </a:p>
          <a:p>
            <a:pPr marL="0" indent="0">
              <a:buNone/>
            </a:pPr>
            <a:r>
              <a:rPr lang="en-US" dirty="0"/>
              <a:t>	some absorbed by Earth, etc.</a:t>
            </a:r>
          </a:p>
          <a:p>
            <a:pPr marL="0" indent="0">
              <a:buNone/>
            </a:pPr>
            <a:r>
              <a:rPr lang="en-US" dirty="0"/>
              <a:t>This is the GHE.</a:t>
            </a:r>
          </a:p>
          <a:p>
            <a:pPr marL="0" indent="0">
              <a:buNone/>
            </a:pPr>
            <a:r>
              <a:rPr lang="en-US" dirty="0"/>
              <a:t>	how do the GHGs have this effect?</a:t>
            </a:r>
          </a:p>
        </p:txBody>
      </p:sp>
    </p:spTree>
    <p:extLst>
      <p:ext uri="{BB962C8B-B14F-4D97-AF65-F5344CB8AC3E}">
        <p14:creationId xmlns:p14="http://schemas.microsoft.com/office/powerpoint/2010/main" val="118411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Physical Causes of the 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Molecules and LW radiation:</a:t>
            </a:r>
          </a:p>
          <a:p>
            <a:pPr marL="0" indent="0">
              <a:buNone/>
            </a:pPr>
            <a:r>
              <a:rPr lang="en-US" dirty="0"/>
              <a:t>   GHGs absorb LW by rotating/vibration.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Each GHG responds to specific </a:t>
            </a:r>
            <a:r>
              <a:rPr lang="el-GR" i="1" dirty="0"/>
              <a:t>λ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diff. peaks correspond diff. motions</a:t>
            </a:r>
          </a:p>
          <a:p>
            <a:pPr marL="0" indent="0">
              <a:buNone/>
            </a:pPr>
            <a:r>
              <a:rPr lang="en-US" dirty="0"/>
              <a:t>      if “wrong” </a:t>
            </a:r>
            <a:r>
              <a:rPr lang="el-GR" dirty="0"/>
              <a:t>λ</a:t>
            </a:r>
            <a:r>
              <a:rPr lang="en-US" dirty="0"/>
              <a:t>, then no effect.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 descr="carb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14" y="3171640"/>
            <a:ext cx="2088938" cy="156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ucar.edu/learn/images/carb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56" y="3149746"/>
            <a:ext cx="2147320" cy="16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200011"/>
            <a:ext cx="5609512" cy="65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5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Physical Causes of the 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LW radiation is stored by molecule.</a:t>
            </a:r>
          </a:p>
          <a:p>
            <a:pPr marL="0" indent="0">
              <a:buNone/>
            </a:pPr>
            <a:r>
              <a:rPr lang="en-US" dirty="0"/>
              <a:t>LW then emitted again.</a:t>
            </a:r>
          </a:p>
          <a:p>
            <a:pPr marL="0" indent="0">
              <a:buNone/>
            </a:pPr>
            <a:r>
              <a:rPr lang="en-US" dirty="0"/>
              <a:t>GHGs have this unique ability. Other gases do not.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1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Physical Causes of the 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60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molecular motions: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Molecules can only rotate at specific rates (r sec</a:t>
            </a:r>
            <a:r>
              <a:rPr lang="en-US" baseline="30000" dirty="0"/>
              <a:t>-1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To change their rotation rate, they need to be impacted by a photon with the right energy.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FG03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2"/>
          <a:stretch>
            <a:fillRect/>
          </a:stretch>
        </p:blipFill>
        <p:spPr>
          <a:xfrm>
            <a:off x="2247900" y="2526372"/>
            <a:ext cx="46482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Physical Causes of the 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838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molecule can vibrate in three ways. </a:t>
            </a:r>
          </a:p>
          <a:p>
            <a:pPr marL="0" indent="0">
              <a:buNone/>
            </a:pPr>
            <a:r>
              <a:rPr lang="en-US" dirty="0"/>
              <a:t>bending mode of vibration:</a:t>
            </a:r>
          </a:p>
        </p:txBody>
      </p:sp>
      <p:pic>
        <p:nvPicPr>
          <p:cNvPr id="4" name="Picture 7" descr="FG03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5705475" y="1553732"/>
            <a:ext cx="1981200" cy="183038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3"/>
          <a:stretch/>
        </p:blipFill>
        <p:spPr>
          <a:xfrm>
            <a:off x="304800" y="3519055"/>
            <a:ext cx="8534400" cy="33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0" descr="Wa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3" y="1400754"/>
            <a:ext cx="27416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Water-vib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71" y="1400754"/>
            <a:ext cx="27416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Water-vib2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71" y="1402342"/>
            <a:ext cx="274161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Water-vib3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3" y="3534354"/>
            <a:ext cx="27416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88771" y="29277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rotating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88770" y="5180376"/>
            <a:ext cx="2740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Bending mode of vibration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103771" y="280071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Vibrating: </a:t>
            </a:r>
          </a:p>
          <a:p>
            <a:r>
              <a:rPr lang="en-US" sz="2400">
                <a:solidFill>
                  <a:schemeClr val="bg1"/>
                </a:solidFill>
              </a:rPr>
              <a:t>symmetrical stretching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284371" y="280071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Vibrating:</a:t>
            </a:r>
          </a:p>
          <a:p>
            <a:r>
              <a:rPr lang="en-US" sz="2400" dirty="0">
                <a:solidFill>
                  <a:schemeClr val="bg1"/>
                </a:solidFill>
              </a:rPr>
              <a:t>asymmetrical stretching</a:t>
            </a:r>
          </a:p>
        </p:txBody>
      </p:sp>
    </p:spTree>
    <p:extLst>
      <p:ext uri="{BB962C8B-B14F-4D97-AF65-F5344CB8AC3E}">
        <p14:creationId xmlns:p14="http://schemas.microsoft.com/office/powerpoint/2010/main" val="1521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/>
              <a:t>Larger molecules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= greater GHE per molecule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        e.g., CH</a:t>
            </a:r>
            <a:r>
              <a:rPr lang="en-US" baseline="-25000" dirty="0"/>
              <a:t>4</a:t>
            </a:r>
            <a:r>
              <a:rPr lang="en-US" dirty="0"/>
              <a:t> vs. CO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88771" y="5180376"/>
            <a:ext cx="2057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Vibrating: bending</a:t>
            </a:r>
          </a:p>
        </p:txBody>
      </p:sp>
      <p:pic>
        <p:nvPicPr>
          <p:cNvPr id="12" name="Picture 2" descr="http://biochem.co/wp-content/uploads/2008/08/meth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06" y="3452957"/>
            <a:ext cx="2885188" cy="30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090_06_11_65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/>
          <a:stretch/>
        </p:blipFill>
        <p:spPr bwMode="auto">
          <a:xfrm>
            <a:off x="69273" y="1810326"/>
            <a:ext cx="8991600" cy="43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13891" y="1340487"/>
            <a:ext cx="508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Classification of clouds according to height and form</a:t>
            </a:r>
          </a:p>
        </p:txBody>
      </p:sp>
    </p:spTree>
    <p:extLst>
      <p:ext uri="{BB962C8B-B14F-4D97-AF65-F5344CB8AC3E}">
        <p14:creationId xmlns:p14="http://schemas.microsoft.com/office/powerpoint/2010/main" val="70898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63786" cy="4351338"/>
          </a:xfrm>
        </p:spPr>
        <p:txBody>
          <a:bodyPr/>
          <a:lstStyle/>
          <a:p>
            <a:r>
              <a:rPr lang="en-US" altLang="en-US" dirty="0"/>
              <a:t>Thermometers describe energy (temperature is not the same as heat)</a:t>
            </a:r>
          </a:p>
          <a:p>
            <a:r>
              <a:rPr lang="en-US" altLang="en-US" dirty="0"/>
              <a:t>Temperature declines with height in the troposphere.</a:t>
            </a:r>
          </a:p>
          <a:p>
            <a:r>
              <a:rPr lang="en-US" altLang="en-US" dirty="0"/>
              <a:t>Warm air is less dense than cold air.</a:t>
            </a:r>
          </a:p>
          <a:p>
            <a:r>
              <a:rPr lang="en-US" altLang="en-US" dirty="0"/>
              <a:t>Warm air rises. </a:t>
            </a:r>
          </a:p>
          <a:p>
            <a:r>
              <a:rPr lang="en-US" altLang="en-US" dirty="0"/>
              <a:t>Cold air sinks.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248694"/>
            <a:ext cx="33924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4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59" y="1825625"/>
            <a:ext cx="7886700" cy="486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classify by height, thickness…</a:t>
            </a:r>
          </a:p>
          <a:p>
            <a:pPr marL="0" indent="0">
              <a:buNone/>
            </a:pPr>
            <a:r>
              <a:rPr lang="en-US" dirty="0"/>
              <a:t>GHE and clouds:  high v. low</a:t>
            </a:r>
          </a:p>
          <a:p>
            <a:pPr marL="0" indent="0">
              <a:buNone/>
            </a:pPr>
            <a:r>
              <a:rPr lang="en-US" dirty="0"/>
              <a:t>    high clouds: cold, thin</a:t>
            </a:r>
          </a:p>
          <a:p>
            <a:pPr marL="0" indent="0">
              <a:buNone/>
            </a:pPr>
            <a:r>
              <a:rPr lang="en-US" dirty="0"/>
              <a:t>    low clouds: warm, thick</a:t>
            </a:r>
          </a:p>
          <a:p>
            <a:pPr marL="0" indent="0">
              <a:buNone/>
            </a:pPr>
            <a:r>
              <a:rPr lang="en-US" dirty="0"/>
              <a:t>dual role:</a:t>
            </a:r>
          </a:p>
          <a:p>
            <a:pPr marL="0" indent="0">
              <a:buNone/>
            </a:pPr>
            <a:r>
              <a:rPr lang="en-US" dirty="0"/>
              <a:t>   reflect SW, cloudy days</a:t>
            </a:r>
            <a:br>
              <a:rPr lang="en-US" dirty="0"/>
            </a:br>
            <a:r>
              <a:rPr lang="en-US" dirty="0"/>
              <a:t>   therefore cooler.</a:t>
            </a:r>
          </a:p>
          <a:p>
            <a:pPr marL="0" indent="0">
              <a:buNone/>
            </a:pPr>
            <a:r>
              <a:rPr lang="en-US" dirty="0"/>
              <a:t>   absorb LW, cloudy nights</a:t>
            </a:r>
            <a:br>
              <a:rPr lang="en-US" dirty="0"/>
            </a:br>
            <a:r>
              <a:rPr lang="en-US" dirty="0"/>
              <a:t>   therefore warmer.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cosmik.com/oldweather/cloud_types_chart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6891"/>
          <a:stretch/>
        </p:blipFill>
        <p:spPr bwMode="auto">
          <a:xfrm>
            <a:off x="4650351" y="1410494"/>
            <a:ext cx="449364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High cirrus clouds vs. low stratus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374986" cy="492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elongated ice crystals in cirrus clouds allow much of the incident solar radiation to pass through. </a:t>
            </a:r>
          </a:p>
          <a:p>
            <a:pPr marL="0" indent="0">
              <a:buNone/>
            </a:pPr>
            <a:r>
              <a:rPr lang="en-US" dirty="0"/>
              <a:t>Stratus clouds reflect much of the incoming visible radiation.</a:t>
            </a:r>
          </a:p>
          <a:p>
            <a:pPr marL="0" indent="0">
              <a:buNone/>
            </a:pPr>
            <a:r>
              <a:rPr lang="en-US" dirty="0"/>
              <a:t>Low clouds are warmer than high clouds, so the warm low clouds emit more LW radiation back to space.</a:t>
            </a:r>
          </a:p>
          <a:p>
            <a:pPr marL="0" indent="0">
              <a:buNone/>
            </a:pPr>
            <a:r>
              <a:rPr lang="en-US" dirty="0"/>
              <a:t>Overall, high clouds = net warming,      low clouds = net cooling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lec6 cir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3775" y="1487489"/>
            <a:ext cx="3070225" cy="2339975"/>
          </a:xfrm>
          <a:prstGeom prst="rect">
            <a:avLst/>
          </a:prstGeom>
          <a:noFill/>
        </p:spPr>
      </p:pic>
      <p:pic>
        <p:nvPicPr>
          <p:cNvPr id="5" name="Picture 7" descr="lec6 str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>
            <a:fillRect/>
          </a:stretch>
        </p:blipFill>
        <p:spPr>
          <a:xfrm>
            <a:off x="6072187" y="4383087"/>
            <a:ext cx="3071813" cy="247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5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water vapor:</a:t>
            </a:r>
          </a:p>
          <a:p>
            <a:pPr marL="0" indent="0">
              <a:buNone/>
            </a:pPr>
            <a:r>
              <a:rPr lang="en-US" sz="2000" dirty="0"/>
              <a:t>     warming causes more evaporation.	</a:t>
            </a:r>
          </a:p>
          <a:p>
            <a:pPr marL="0" indent="0">
              <a:buNone/>
            </a:pPr>
            <a:r>
              <a:rPr lang="en-US" sz="2000" dirty="0"/>
              <a:t>     PFB for more warming.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/>
              <a:t>snow/ice </a:t>
            </a:r>
            <a:r>
              <a:rPr lang="en-US" sz="2000" dirty="0"/>
              <a:t>and albedo:</a:t>
            </a:r>
          </a:p>
          <a:p>
            <a:pPr marL="0" indent="0">
              <a:buNone/>
            </a:pPr>
            <a:r>
              <a:rPr lang="en-US" sz="2000" dirty="0"/>
              <a:t>     warming reduces albedo…</a:t>
            </a:r>
          </a:p>
          <a:p>
            <a:pPr marL="0" indent="0">
              <a:buNone/>
            </a:pPr>
            <a:r>
              <a:rPr lang="en-US" sz="2000" dirty="0"/>
              <a:t>     PFB for more warming.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6" descr="FG03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>
            <a:fillRect/>
          </a:stretch>
        </p:blipFill>
        <p:spPr>
          <a:xfrm>
            <a:off x="4184744" y="2568938"/>
            <a:ext cx="4876800" cy="2001838"/>
          </a:xfrm>
          <a:prstGeom prst="rect">
            <a:avLst/>
          </a:prstGeom>
          <a:noFill/>
        </p:spPr>
      </p:pic>
      <p:pic>
        <p:nvPicPr>
          <p:cNvPr id="5" name="Picture 7" descr="FG03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>
            <a:fillRect/>
          </a:stretch>
        </p:blipFill>
        <p:spPr>
          <a:xfrm>
            <a:off x="4184744" y="4705712"/>
            <a:ext cx="4876800" cy="200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7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LW flux and temperature FB</a:t>
            </a:r>
          </a:p>
          <a:p>
            <a:pPr marL="0" indent="0">
              <a:buNone/>
            </a:pPr>
            <a:r>
              <a:rPr lang="en-US" dirty="0"/>
              <a:t> = NFB response to warming = stability</a:t>
            </a:r>
          </a:p>
        </p:txBody>
      </p:sp>
      <p:pic>
        <p:nvPicPr>
          <p:cNvPr id="4" name="Picture 6" descr="FG03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>
            <a:fillRect/>
          </a:stretch>
        </p:blipFill>
        <p:spPr>
          <a:xfrm>
            <a:off x="2171700" y="3346450"/>
            <a:ext cx="4800600" cy="1309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4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Movement of Heat (Energy Transfer)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Radiation (e.g. from the Sun) </a:t>
            </a:r>
          </a:p>
          <a:p>
            <a:pPr marL="0" indent="0">
              <a:buNone/>
            </a:pPr>
            <a:r>
              <a:rPr lang="en-US" sz="1800" dirty="0"/>
              <a:t>Conduction (by contact of one object with another)</a:t>
            </a:r>
          </a:p>
          <a:p>
            <a:pPr marL="0" indent="0">
              <a:buNone/>
            </a:pPr>
            <a:r>
              <a:rPr lang="en-US" sz="1800" dirty="0"/>
              <a:t>Convection (by transferring energy in liquid or gas)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Latent Heat (re appears if water vapor condenses)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9"/>
          <a:stretch/>
        </p:blipFill>
        <p:spPr>
          <a:xfrm>
            <a:off x="1659497" y="3380694"/>
            <a:ext cx="5825005" cy="34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4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air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Insolation - daily and seasonal variations</a:t>
            </a:r>
          </a:p>
          <a:p>
            <a:r>
              <a:rPr lang="en-US" dirty="0"/>
              <a:t>Latitude - also daily and seasonal variations, and energy deficit</a:t>
            </a:r>
          </a:p>
          <a:p>
            <a:r>
              <a:rPr lang="en-US" dirty="0"/>
              <a:t>Surface type - albedo of surface as well as surface moisture</a:t>
            </a:r>
          </a:p>
          <a:p>
            <a:r>
              <a:rPr lang="en-US" dirty="0"/>
              <a:t>Coastal vs. interior location - temperature range is lower at coasts</a:t>
            </a:r>
          </a:p>
          <a:p>
            <a:r>
              <a:rPr lang="en-US" dirty="0"/>
              <a:t>Elevation - thinner atmosphere means less greenhouse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8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6482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1700"/>
            <a:ext cx="4648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6850" y="528642"/>
            <a:ext cx="36593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Daily Insolation - Mid-latitude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varies with time of day and season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Early or late in the day there is a deficit.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The length of time for a surplus also changes seasonally.</a:t>
            </a:r>
          </a:p>
        </p:txBody>
      </p:sp>
    </p:spTree>
    <p:extLst>
      <p:ext uri="{BB962C8B-B14F-4D97-AF65-F5344CB8AC3E}">
        <p14:creationId xmlns:p14="http://schemas.microsoft.com/office/powerpoint/2010/main" val="344014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Daily Insolation and temperature - Mid-latitude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daily maxima and minima</a:t>
            </a:r>
          </a:p>
          <a:p>
            <a:r>
              <a:rPr lang="en-US" sz="2000" dirty="0"/>
              <a:t>Positive net radiation leads to an increase in temperature, but there is a time lag.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835275"/>
            <a:ext cx="5867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8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Time (Cycle) and 1-D Space (Profile)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phygesfig3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 t="2491" r="1532" b="2464"/>
          <a:stretch/>
        </p:blipFill>
        <p:spPr>
          <a:xfrm>
            <a:off x="991196" y="1551708"/>
            <a:ext cx="7007495" cy="4276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6618" y="5938982"/>
            <a:ext cx="800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temperature profiles close to the ground at five times of a day. The soil surface becomes very hot by midafternoon but cools greatly at night.</a:t>
            </a:r>
          </a:p>
        </p:txBody>
      </p:sp>
    </p:spTree>
    <p:extLst>
      <p:ext uri="{BB962C8B-B14F-4D97-AF65-F5344CB8AC3E}">
        <p14:creationId xmlns:p14="http://schemas.microsoft.com/office/powerpoint/2010/main" val="250810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Time (Cycle) and 2-D Space (Pattern)</a:t>
            </a:r>
          </a:p>
        </p:txBody>
      </p:sp>
      <p:pic>
        <p:nvPicPr>
          <p:cNvPr id="4" name="Picture 4" descr="phygesfig3-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012" r="2064" b="14333"/>
          <a:stretch/>
        </p:blipFill>
        <p:spPr>
          <a:xfrm>
            <a:off x="1782562" y="1461680"/>
            <a:ext cx="5680364" cy="4664364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28650" y="6126044"/>
            <a:ext cx="798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infrared images show the urban heat island effect over downtown Atlanta, Georgia in May 1997. Left is a daytime image, and right is a nighttime image. </a:t>
            </a:r>
          </a:p>
        </p:txBody>
      </p:sp>
    </p:spTree>
    <p:extLst>
      <p:ext uri="{BB962C8B-B14F-4D97-AF65-F5344CB8AC3E}">
        <p14:creationId xmlns:p14="http://schemas.microsoft.com/office/powerpoint/2010/main" val="3724248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1030</Words>
  <Application>Microsoft Office PowerPoint</Application>
  <PresentationFormat>On-screen Show (4:3)</PresentationFormat>
  <Paragraphs>155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Office Theme</vt:lpstr>
      <vt:lpstr>Energy balance and the greenhouse effect</vt:lpstr>
      <vt:lpstr>Contents</vt:lpstr>
      <vt:lpstr>Temperature</vt:lpstr>
      <vt:lpstr>Movement of Heat (Energy Transfer)</vt:lpstr>
      <vt:lpstr>Factors affecting air temperature</vt:lpstr>
      <vt:lpstr>PowerPoint Presentation</vt:lpstr>
      <vt:lpstr>Daily Insolation and temperature - Mid-latitude</vt:lpstr>
      <vt:lpstr>Time (Cycle) and 1-D Space (Profile)</vt:lpstr>
      <vt:lpstr>Time (Cycle) and 2-D Space (Pattern)</vt:lpstr>
      <vt:lpstr>PowerPoint Presentation</vt:lpstr>
      <vt:lpstr>The Urban Heat Island</vt:lpstr>
      <vt:lpstr>Maritime and continental climates</vt:lpstr>
      <vt:lpstr>Elevation and Temperature</vt:lpstr>
      <vt:lpstr>Normally temperature decreases with height</vt:lpstr>
      <vt:lpstr>PowerPoint Presentation</vt:lpstr>
      <vt:lpstr>The Earth’s Atmosphere</vt:lpstr>
      <vt:lpstr>The structure of the atmosphere</vt:lpstr>
      <vt:lpstr>PowerPoint Presentation</vt:lpstr>
      <vt:lpstr>PowerPoint Presentation</vt:lpstr>
      <vt:lpstr>PowerPoint Presentation</vt:lpstr>
      <vt:lpstr>Greenhouse Effect</vt:lpstr>
      <vt:lpstr>Physical Causes of the Greenhouse Effect</vt:lpstr>
      <vt:lpstr>  </vt:lpstr>
      <vt:lpstr>Physical Causes of the Greenhouse Effect</vt:lpstr>
      <vt:lpstr>Physical Causes of the Greenhouse Effect</vt:lpstr>
      <vt:lpstr>Physical Causes of the Greenhouse Effect</vt:lpstr>
      <vt:lpstr>molecular motions</vt:lpstr>
      <vt:lpstr>molecular motions</vt:lpstr>
      <vt:lpstr>PowerPoint Presentation</vt:lpstr>
      <vt:lpstr>Effects of clouds</vt:lpstr>
      <vt:lpstr>High cirrus clouds vs. low stratus clouds</vt:lpstr>
      <vt:lpstr>Climate Feedbacks</vt:lpstr>
      <vt:lpstr>Climate Feedbacks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Tao</dc:creator>
  <cp:lastModifiedBy>Xin Tao</cp:lastModifiedBy>
  <cp:revision>131</cp:revision>
  <dcterms:created xsi:type="dcterms:W3CDTF">2021-01-15T05:06:52Z</dcterms:created>
  <dcterms:modified xsi:type="dcterms:W3CDTF">2023-02-10T10:15:11Z</dcterms:modified>
</cp:coreProperties>
</file>