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96" r:id="rId11"/>
    <p:sldId id="266" r:id="rId12"/>
    <p:sldId id="268" r:id="rId13"/>
    <p:sldId id="272" r:id="rId14"/>
    <p:sldId id="269" r:id="rId15"/>
    <p:sldId id="273" r:id="rId16"/>
    <p:sldId id="270" r:id="rId17"/>
    <p:sldId id="271" r:id="rId18"/>
    <p:sldId id="274" r:id="rId19"/>
    <p:sldId id="276" r:id="rId20"/>
    <p:sldId id="277" r:id="rId21"/>
    <p:sldId id="278" r:id="rId22"/>
    <p:sldId id="275" r:id="rId23"/>
    <p:sldId id="279" r:id="rId24"/>
    <p:sldId id="286" r:id="rId25"/>
    <p:sldId id="295" r:id="rId26"/>
    <p:sldId id="280" r:id="rId27"/>
    <p:sldId id="281" r:id="rId28"/>
    <p:sldId id="267" r:id="rId29"/>
    <p:sldId id="289" r:id="rId30"/>
    <p:sldId id="290" r:id="rId31"/>
    <p:sldId id="291" r:id="rId32"/>
    <p:sldId id="287" r:id="rId33"/>
    <p:sldId id="292" r:id="rId34"/>
    <p:sldId id="293" r:id="rId35"/>
    <p:sldId id="264" r:id="rId36"/>
    <p:sldId id="288" r:id="rId37"/>
    <p:sldId id="282" r:id="rId38"/>
    <p:sldId id="28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Xin" userId="3bbae137d5272e6c" providerId="LiveId" clId="{645566B7-3EC2-43ED-99B9-8F45A7D8CD9D}"/>
    <pc:docChg chg="modSld">
      <pc:chgData name="Tao Xin" userId="3bbae137d5272e6c" providerId="LiveId" clId="{645566B7-3EC2-43ED-99B9-8F45A7D8CD9D}" dt="2023-02-03T10:16:17.407" v="1" actId="20577"/>
      <pc:docMkLst>
        <pc:docMk/>
      </pc:docMkLst>
      <pc:sldChg chg="modSp mod">
        <pc:chgData name="Tao Xin" userId="3bbae137d5272e6c" providerId="LiveId" clId="{645566B7-3EC2-43ED-99B9-8F45A7D8CD9D}" dt="2023-02-03T10:16:17.407" v="1" actId="20577"/>
        <pc:sldMkLst>
          <pc:docMk/>
          <pc:sldMk cId="772533904" sldId="256"/>
        </pc:sldMkLst>
        <pc:spChg chg="mod">
          <ac:chgData name="Tao Xin" userId="3bbae137d5272e6c" providerId="LiveId" clId="{645566B7-3EC2-43ED-99B9-8F45A7D8CD9D}" dt="2023-02-03T10:16:17.407" v="1" actId="20577"/>
          <ac:spMkLst>
            <pc:docMk/>
            <pc:sldMk cId="772533904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223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96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32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4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89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63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15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3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94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8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2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091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38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ovies/101-ch04/Sun's%20Radiation%20on%20Earth%20Surface.m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01-ch04-Sun's%20Path%20in%20the%20Sky.m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101-ch04-Sun's%20Path%20in%20the%20Sky.m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101-ch04-Global%20Energy%20Balance.mov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Energy Balance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GEO101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Spring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Blackbody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6" y="1981199"/>
            <a:ext cx="3870036" cy="465974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blackbody: 100% efficient</a:t>
            </a:r>
          </a:p>
          <a:p>
            <a:pPr marL="0" indent="0">
              <a:buNone/>
            </a:pPr>
            <a:r>
              <a:rPr lang="en-US" sz="2000" dirty="0"/>
              <a:t>It has the following physical laws:</a:t>
            </a:r>
          </a:p>
          <a:p>
            <a:pPr marL="0" indent="0">
              <a:buNone/>
            </a:pPr>
            <a:r>
              <a:rPr lang="en-US" sz="2000" dirty="0"/>
              <a:t>Planck function:</a:t>
            </a:r>
          </a:p>
          <a:p>
            <a:r>
              <a:rPr lang="en-US" sz="2000" dirty="0"/>
              <a:t>shows flux (emission) across </a:t>
            </a:r>
            <a:r>
              <a:rPr lang="en-US" sz="2000" i="1" dirty="0"/>
              <a:t>λ</a:t>
            </a:r>
          </a:p>
          <a:p>
            <a:r>
              <a:rPr lang="en-US" sz="2000" dirty="0"/>
              <a:t>rises very sharply at short wavelength</a:t>
            </a:r>
          </a:p>
          <a:p>
            <a:r>
              <a:rPr lang="en-US" sz="2000" dirty="0"/>
              <a:t>reaches a peak at some wavelength </a:t>
            </a:r>
          </a:p>
          <a:p>
            <a:r>
              <a:rPr lang="en-US" sz="2000" dirty="0"/>
              <a:t>then falls gradually at longer wavelengths</a:t>
            </a:r>
          </a:p>
          <a:p>
            <a:r>
              <a:rPr lang="en-US" sz="2000" dirty="0"/>
              <a:t>serves as a model for other, non-blackbody objects.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7" descr="FG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 b="17143"/>
          <a:stretch>
            <a:fillRect/>
          </a:stretch>
        </p:blipFill>
        <p:spPr>
          <a:xfrm>
            <a:off x="4267200" y="1981199"/>
            <a:ext cx="4876800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Everything above -273˚C (or 0˚ K) emits radiation.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warmer the object, the shorter the wavelength.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 emits mostly in shortwave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Earth emits mostly in longwave 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268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113662"/>
            <a:ext cx="4592154" cy="1143000"/>
          </a:xfrm>
        </p:spPr>
        <p:txBody>
          <a:bodyPr/>
          <a:lstStyle/>
          <a:p>
            <a:r>
              <a:rPr lang="en-US" sz="3200" dirty="0"/>
              <a:t>Black body radiation of the Sun and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9" descr="FG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6000"/>
          <a:stretch>
            <a:fillRect/>
          </a:stretch>
        </p:blipFill>
        <p:spPr>
          <a:xfrm>
            <a:off x="4034698" y="3203430"/>
            <a:ext cx="5109302" cy="3654570"/>
          </a:xfrm>
          <a:prstGeom prst="rect">
            <a:avLst/>
          </a:prstGeom>
        </p:spPr>
      </p:pic>
      <p:pic>
        <p:nvPicPr>
          <p:cNvPr id="6" name="Picture 6" descr="FG0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r="31500" b="17143"/>
          <a:stretch>
            <a:fillRect/>
          </a:stretch>
        </p:blipFill>
        <p:spPr>
          <a:xfrm>
            <a:off x="0" y="-12845"/>
            <a:ext cx="4343400" cy="321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4046" y="3215098"/>
            <a:ext cx="135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Wien’s Law </a:t>
            </a:r>
          </a:p>
        </p:txBody>
      </p:sp>
    </p:spTree>
    <p:extLst>
      <p:ext uri="{BB962C8B-B14F-4D97-AF65-F5344CB8AC3E}">
        <p14:creationId xmlns:p14="http://schemas.microsoft.com/office/powerpoint/2010/main" val="36173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Characteristics of</a:t>
            </a:r>
            <a:r>
              <a:rPr lang="en-US" altLang="en-US" b="1" dirty="0">
                <a:solidFill>
                  <a:schemeClr val="hlink"/>
                </a:solidFill>
              </a:rPr>
              <a:t> 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Solar radiation emitted at short wavelengths close to that of a blackbody.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absorbed by the Earth’s atmosphere before it arrives at the surface e.g. by ozone.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8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Earth’s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Earth’s radiation emitted at long wavelengths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 is absorbed by the Earth’s atmosphere before it leaves e.g. by carbon dioxide.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2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W03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98" y="0"/>
            <a:ext cx="5811692" cy="68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6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solar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measured in units of watts per square meter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therefore varies by latitude and by season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8434"/>
            <a:ext cx="6858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4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97345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= as if overhead - insolation at its greatest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 = slanted - same energy spread of larger area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38519"/>
            <a:ext cx="5181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4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4 latitu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863" y="489527"/>
            <a:ext cx="8478274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5709"/>
            <a:ext cx="7772400" cy="556029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Insolation varies with the Sun’s passage in the sky e.g. passage of the Sun at the equator.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79782"/>
            <a:ext cx="58674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0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Electromagnetic radiation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Solar and Earth’s radiation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Incoming solar radiation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Composition of the atmosphere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balance</a:t>
            </a:r>
          </a:p>
        </p:txBody>
      </p:sp>
    </p:spTree>
    <p:extLst>
      <p:ext uri="{BB962C8B-B14F-4D97-AF65-F5344CB8AC3E}">
        <p14:creationId xmlns:p14="http://schemas.microsoft.com/office/powerpoint/2010/main" val="142493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65018"/>
            <a:ext cx="7772400" cy="5486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Insolation varies with the Sun’s passage in the sky e.g. passage of the Sun at mid latitudes.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W041_0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02163"/>
            <a:ext cx="54864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18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37309"/>
            <a:ext cx="7772400" cy="545869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Insolation varies with the Sun’s passage in the sky e.g. passage of the Sun at the north pole.</a:t>
            </a:r>
          </a:p>
        </p:txBody>
      </p:sp>
      <p:pic>
        <p:nvPicPr>
          <p:cNvPr id="4" name="Picture 4" descr="phygesfig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10" y="2246169"/>
            <a:ext cx="6266579" cy="446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2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ygesfig2-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1905000" y="0"/>
            <a:ext cx="5346700" cy="68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World Latitude Zones</a:t>
            </a:r>
            <a:endParaRPr lang="en-US" dirty="0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25" y="1466650"/>
            <a:ext cx="5391350" cy="53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52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Thermal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47" y="1962726"/>
            <a:ext cx="5697226" cy="465050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(a) The atmosphere extends 6,000 mi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	[vs. Earth’s radius, 4,000 mi]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But, 75% of mass is in bottom 10 mi.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 troposphere – 10 mi up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As altitude    temperature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Why? density,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and GHGs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(c) In stratosphere, temp   with altitude.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Why? Ozone absorbs SW and LW…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2226423" y="3411888"/>
            <a:ext cx="152400" cy="35542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964099" y="3413259"/>
            <a:ext cx="152400" cy="3540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3371468" y="4508789"/>
            <a:ext cx="152400" cy="35542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4" descr="http://ete.cet.edu/gcc/style/images/uploads/student%20pages/earth-atmosphere-lay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792" b="1447"/>
          <a:stretch/>
        </p:blipFill>
        <p:spPr bwMode="auto">
          <a:xfrm>
            <a:off x="5538616" y="1671780"/>
            <a:ext cx="3430355" cy="49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lec5 atmos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8"/>
          <a:stretch>
            <a:fillRect/>
          </a:stretch>
        </p:blipFill>
        <p:spPr>
          <a:xfrm>
            <a:off x="2005286" y="1014773"/>
            <a:ext cx="4958931" cy="5259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7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Atmosphere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common gasses = 99.9%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#1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usually inert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#2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very reactive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inert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FG03_TB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3"/>
          <a:stretch>
            <a:fillRect/>
          </a:stretch>
        </p:blipFill>
        <p:spPr>
          <a:xfrm>
            <a:off x="4800600" y="2683163"/>
            <a:ext cx="43434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8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7428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Greenhouse Gasses (GHGs):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6 key players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– up to 4% [40,000 ppm]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408 ppm in 2016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methane (natural gas)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– nitrous oxide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surface (not stratospheric)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[CFCs]</a:t>
            </a:r>
          </a:p>
        </p:txBody>
      </p:sp>
    </p:spTree>
    <p:extLst>
      <p:ext uri="{BB962C8B-B14F-4D97-AF65-F5344CB8AC3E}">
        <p14:creationId xmlns:p14="http://schemas.microsoft.com/office/powerpoint/2010/main" val="4046203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pic>
        <p:nvPicPr>
          <p:cNvPr id="4" name="Picture 9" descr="greenhouse_g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13150" r="4915" b="1643"/>
          <a:stretch>
            <a:fillRect/>
          </a:stretch>
        </p:blipFill>
        <p:spPr bwMode="auto">
          <a:xfrm>
            <a:off x="1087961" y="0"/>
            <a:ext cx="2517775" cy="355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laughinggas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1" y="3657600"/>
            <a:ext cx="1758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G03_TB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"/>
          <a:stretch>
            <a:fillRect/>
          </a:stretch>
        </p:blipFill>
        <p:spPr>
          <a:xfrm>
            <a:off x="4114800" y="3849255"/>
            <a:ext cx="4343400" cy="2732087"/>
          </a:xfrm>
          <a:prstGeom prst="rect">
            <a:avLst/>
          </a:prstGeom>
          <a:noFill/>
        </p:spPr>
      </p:pic>
      <p:pic>
        <p:nvPicPr>
          <p:cNvPr id="7" name="Picture 14" descr="sm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33749"/>
          <a:stretch>
            <a:fillRect/>
          </a:stretch>
        </p:blipFill>
        <p:spPr bwMode="auto">
          <a:xfrm>
            <a:off x="5825548" y="406400"/>
            <a:ext cx="1974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energy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Albedo = % radiation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not absorbed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surfaces vary: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snow: 90%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water bodies: 35%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forests: 15%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Earth: ~30% (or 0.30)</a:t>
            </a:r>
          </a:p>
        </p:txBody>
      </p:sp>
    </p:spTree>
    <p:extLst>
      <p:ext uri="{BB962C8B-B14F-4D97-AF65-F5344CB8AC3E}">
        <p14:creationId xmlns:p14="http://schemas.microsoft.com/office/powerpoint/2010/main" val="191636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Systems have inputs or outputs of both matter and energy.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occurs in different forms.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transforms from one type to another.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occurs in some form everywhere, is essential for life and all processes.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cannot be created or destroyed (first law of thermodynamics).</a:t>
            </a:r>
          </a:p>
        </p:txBody>
      </p:sp>
    </p:spTree>
    <p:extLst>
      <p:ext uri="{BB962C8B-B14F-4D97-AF65-F5344CB8AC3E}">
        <p14:creationId xmlns:p14="http://schemas.microsoft.com/office/powerpoint/2010/main" val="3319090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4 alb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41" y="691573"/>
            <a:ext cx="8054917" cy="54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ygesfigs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" y="1454439"/>
            <a:ext cx="89700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44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Sensible heat = heat you can sense e.g. warmed air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heat = heat used in the evaporation of water or liberated in condensation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heat transfer = transfers heat from an evaporating surface to the atmosphere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27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energy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Earth’s surface temperature…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#1 incoming Solar energy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#2 Earth reflecting away (albedo)…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#3 Energy emitted by Earth…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#4 Earth’s greenhouse effect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6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lec4 balan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199" y="64599"/>
            <a:ext cx="4227945" cy="3214021"/>
          </a:xfrm>
          <a:prstGeom prst="rect">
            <a:avLst/>
          </a:prstGeom>
        </p:spPr>
      </p:pic>
      <p:pic>
        <p:nvPicPr>
          <p:cNvPr id="5" name="Picture 9" descr="greenhouse_effect_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819"/>
            <a:ext cx="6082483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Energy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W049_0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1" y="2556884"/>
            <a:ext cx="9173861" cy="33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3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clear skies, 80% of insolation may reach the ground.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cloudy skies, this is much less (45 to 10%).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scattering, sends this radiation back to space - diffuse reflection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7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46" y="138545"/>
            <a:ext cx="5689600" cy="65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40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between incoming and outgoing radiation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high latitudes there is an energy deficit.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Poleward heat transfer moves surplus energy from low to high latitudes.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9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7" y="540327"/>
            <a:ext cx="5911273" cy="59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13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68745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Fundamental properties…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wave-particle duality: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As a wave, it’s a cycle.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λ</a:t>
            </a:r>
            <a:r>
              <a:rPr lang="el-GR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wavelength in </a:t>
            </a:r>
            <a:r>
              <a:rPr lang="el-GR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μ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 (micrometers)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ν</a:t>
            </a:r>
            <a:r>
              <a:rPr lang="el-GR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frequency (peaks sec</a:t>
            </a:r>
            <a:r>
              <a:rPr lang="en-US" sz="18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-1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speed of light (constant)…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λν</a:t>
            </a:r>
            <a:r>
              <a:rPr lang="el-GR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inverse relation between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λ</a:t>
            </a:r>
            <a:r>
              <a:rPr lang="el-GR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and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ν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 particle: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photon: the smallest amount of energy carried by given wavelength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h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ν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Planck’s constant	[6.63 * 10</a:t>
            </a:r>
            <a:r>
              <a:rPr lang="en-US" sz="18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-34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joule seconds]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increases with </a:t>
            </a:r>
            <a:r>
              <a:rPr lang="el-GR" sz="18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ν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so what does that mean for wavelength?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FG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>
            <a:fillRect/>
          </a:stretch>
        </p:blipFill>
        <p:spPr>
          <a:xfrm>
            <a:off x="4724400" y="1981200"/>
            <a:ext cx="4419600" cy="2301875"/>
          </a:xfrm>
          <a:prstGeom prst="rect">
            <a:avLst/>
          </a:prstGeom>
          <a:ln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1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ygesfig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680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allows us to obtain information about the surface of a planet by using instruments that are not in direct physical contact with the surface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Sensors detect radiation from different parts of the spectrum, e.g. infra-red, visible.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0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ygesfig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373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6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Divided into different wavelengths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objects produce different wavelengths.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measure is micrometer (1m / 1million)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6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W03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5524"/>
            <a:ext cx="9137183" cy="42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407253"/>
      </p:ext>
    </p:extLst>
  </p:cSld>
  <p:clrMapOvr>
    <a:masterClrMapping/>
  </p:clrMapOvr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CFEB9"/>
      </a:lt1>
      <a:dk2>
        <a:srgbClr val="081D58"/>
      </a:dk2>
      <a:lt2>
        <a:srgbClr val="FFFFFF"/>
      </a:lt2>
      <a:accent1>
        <a:srgbClr val="618FFD"/>
      </a:accent1>
      <a:accent2>
        <a:srgbClr val="00AE00"/>
      </a:accent2>
      <a:accent3>
        <a:srgbClr val="AAABB4"/>
      </a:accent3>
      <a:accent4>
        <a:srgbClr val="D7D99E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101-ch04</Template>
  <TotalTime>289</TotalTime>
  <Words>860</Words>
  <Application>Microsoft Office PowerPoint</Application>
  <PresentationFormat>On-screen Show (4:3)</PresentationFormat>
  <Paragraphs>120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Cambria</vt:lpstr>
      <vt:lpstr>Times New Roman</vt:lpstr>
      <vt:lpstr>Microsoft Office 98</vt:lpstr>
      <vt:lpstr>Global Energy Balance</vt:lpstr>
      <vt:lpstr>Contents</vt:lpstr>
      <vt:lpstr>Energy</vt:lpstr>
      <vt:lpstr>Electromagnetic radiation</vt:lpstr>
      <vt:lpstr>PowerPoint Presentation</vt:lpstr>
      <vt:lpstr>Remote Sensing</vt:lpstr>
      <vt:lpstr>PowerPoint Presentation</vt:lpstr>
      <vt:lpstr>Electromagnetic spectrum</vt:lpstr>
      <vt:lpstr>PowerPoint Presentation</vt:lpstr>
      <vt:lpstr>Blackbody Radiation</vt:lpstr>
      <vt:lpstr>Radiation</vt:lpstr>
      <vt:lpstr>Black body radiation of the Sun and the Earth</vt:lpstr>
      <vt:lpstr>Characteristics of Solar Energy</vt:lpstr>
      <vt:lpstr>Characteristics of Earth’s Energy</vt:lpstr>
      <vt:lpstr>PowerPoint Presentation</vt:lpstr>
      <vt:lpstr>Incoming solar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Latitude Zones</vt:lpstr>
      <vt:lpstr>Atmospheric Thermal Structure</vt:lpstr>
      <vt:lpstr>PowerPoint Presentation</vt:lpstr>
      <vt:lpstr>Composition of the Atmosphere </vt:lpstr>
      <vt:lpstr>Composition of the atmosphere</vt:lpstr>
      <vt:lpstr>PowerPoint Presentation</vt:lpstr>
      <vt:lpstr>Earth’s energy balance</vt:lpstr>
      <vt:lpstr>PowerPoint Presentation</vt:lpstr>
      <vt:lpstr>PowerPoint Presentation</vt:lpstr>
      <vt:lpstr>Heat</vt:lpstr>
      <vt:lpstr>Earth’s energy balance</vt:lpstr>
      <vt:lpstr>PowerPoint Presentation</vt:lpstr>
      <vt:lpstr>Earth’s Energy Balance</vt:lpstr>
      <vt:lpstr>Diffuse radiation</vt:lpstr>
      <vt:lpstr>PowerPoint Presentation</vt:lpstr>
      <vt:lpstr>Net radiation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Tao</dc:creator>
  <cp:lastModifiedBy>Xin Tao</cp:lastModifiedBy>
  <cp:revision>89</cp:revision>
  <dcterms:created xsi:type="dcterms:W3CDTF">2021-01-14T12:41:27Z</dcterms:created>
  <dcterms:modified xsi:type="dcterms:W3CDTF">2023-02-03T10:16:18Z</dcterms:modified>
</cp:coreProperties>
</file>