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6" r:id="rId24"/>
    <p:sldId id="280" r:id="rId25"/>
    <p:sldId id="281" r:id="rId26"/>
    <p:sldId id="283" r:id="rId27"/>
    <p:sldId id="286" r:id="rId28"/>
    <p:sldId id="282" r:id="rId29"/>
    <p:sldId id="284" r:id="rId30"/>
    <p:sldId id="285" r:id="rId31"/>
    <p:sldId id="277" r:id="rId32"/>
    <p:sldId id="29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B9BD451C-288A-484F-BFB2-A540E66AD4CB}"/>
    <pc:docChg chg="custSel modSld">
      <pc:chgData name="Xin Tao" userId="3bbae137d5272e6c" providerId="LiveId" clId="{B9BD451C-288A-484F-BFB2-A540E66AD4CB}" dt="2023-03-03T07:18:19.052" v="3" actId="20577"/>
      <pc:docMkLst>
        <pc:docMk/>
      </pc:docMkLst>
      <pc:sldChg chg="modSp mod">
        <pc:chgData name="Xin Tao" userId="3bbae137d5272e6c" providerId="LiveId" clId="{B9BD451C-288A-484F-BFB2-A540E66AD4CB}" dt="2023-03-03T07:18:19.052" v="3" actId="20577"/>
        <pc:sldMkLst>
          <pc:docMk/>
          <pc:sldMk cId="3564892146" sldId="256"/>
        </pc:sldMkLst>
        <pc:spChg chg="mod">
          <ac:chgData name="Xin Tao" userId="3bbae137d5272e6c" providerId="LiveId" clId="{B9BD451C-288A-484F-BFB2-A540E66AD4CB}" dt="2023-03-03T07:18:19.052" v="3" actId="20577"/>
          <ac:spMkLst>
            <pc:docMk/>
            <pc:sldMk cId="3564892146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B9BD451C-288A-484F-BFB2-A540E66AD4CB}" dt="2023-03-03T07:17:20.952" v="1" actId="33524"/>
        <pc:sldMkLst>
          <pc:docMk/>
          <pc:sldMk cId="3357357564" sldId="272"/>
        </pc:sldMkLst>
        <pc:spChg chg="mod">
          <ac:chgData name="Xin Tao" userId="3bbae137d5272e6c" providerId="LiveId" clId="{B9BD451C-288A-484F-BFB2-A540E66AD4CB}" dt="2023-03-03T07:17:20.952" v="1" actId="33524"/>
          <ac:spMkLst>
            <pc:docMk/>
            <pc:sldMk cId="3357357564" sldId="272"/>
            <ac:spMk id="3" creationId="{00000000-0000-0000-0000-000000000000}"/>
          </ac:spMkLst>
        </pc:spChg>
      </pc:sldChg>
      <pc:sldChg chg="modSp mod">
        <pc:chgData name="Xin Tao" userId="3bbae137d5272e6c" providerId="LiveId" clId="{B9BD451C-288A-484F-BFB2-A540E66AD4CB}" dt="2023-03-03T07:16:36.631" v="0" actId="33524"/>
        <pc:sldMkLst>
          <pc:docMk/>
          <pc:sldMk cId="1251249673" sldId="283"/>
        </pc:sldMkLst>
        <pc:spChg chg="mod">
          <ac:chgData name="Xin Tao" userId="3bbae137d5272e6c" providerId="LiveId" clId="{B9BD451C-288A-484F-BFB2-A540E66AD4CB}" dt="2023-03-03T07:16:36.631" v="0" actId="33524"/>
          <ac:spMkLst>
            <pc:docMk/>
            <pc:sldMk cId="1251249673" sldId="28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4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EB20-A328-4723-AD5A-007F4CFECD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8709-C788-4CEE-9716-78D87FDB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1SgmFa0r0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5.pn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Carbon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9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Reservoir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Reservoirs only temporarily hold carbon. For example, </a:t>
            </a:r>
          </a:p>
          <a:p>
            <a:pPr marL="0" indent="0">
              <a:buNone/>
            </a:pPr>
            <a:r>
              <a:rPr lang="en-US" dirty="0"/>
              <a:t>burning forests release carbon into atmosphere.</a:t>
            </a:r>
          </a:p>
          <a:p>
            <a:pPr marL="0" indent="0">
              <a:buNone/>
            </a:pPr>
            <a:r>
              <a:rPr lang="en-US" dirty="0"/>
              <a:t>Even rocks are losing carbon into the atmosphere.</a:t>
            </a:r>
          </a:p>
          <a:p>
            <a:endParaRPr lang="en-US" dirty="0"/>
          </a:p>
        </p:txBody>
      </p:sp>
      <p:pic>
        <p:nvPicPr>
          <p:cNvPr id="4" name="Picture 7" descr="lec10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3759488"/>
            <a:ext cx="3657600" cy="1949450"/>
          </a:xfrm>
          <a:prstGeom prst="rect">
            <a:avLst/>
          </a:prstGeom>
          <a:noFill/>
        </p:spPr>
      </p:pic>
      <p:pic>
        <p:nvPicPr>
          <p:cNvPr id="5" name="Picture 4" descr="kyot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6667" r="3334" b="6667"/>
          <a:stretch>
            <a:fillRect/>
          </a:stretch>
        </p:blipFill>
        <p:spPr bwMode="auto">
          <a:xfrm>
            <a:off x="5503707" y="3759488"/>
            <a:ext cx="2662561" cy="24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8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Reservoir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Reservoirs have inflows and outflows.</a:t>
            </a:r>
          </a:p>
          <a:p>
            <a:pPr marL="0" indent="0">
              <a:buNone/>
            </a:pPr>
            <a:r>
              <a:rPr lang="en-US" dirty="0"/>
              <a:t>	- atmosphere</a:t>
            </a:r>
          </a:p>
          <a:p>
            <a:pPr marL="0" indent="0">
              <a:buNone/>
            </a:pPr>
            <a:r>
              <a:rPr lang="en-US" dirty="0"/>
              <a:t>	- forests have the opposite</a:t>
            </a:r>
          </a:p>
          <a:p>
            <a:pPr marL="0" indent="0">
              <a:buNone/>
            </a:pPr>
            <a:r>
              <a:rPr lang="en-US" dirty="0"/>
              <a:t>	- bank account analogy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"/>
          <a:stretch/>
        </p:blipFill>
        <p:spPr>
          <a:xfrm>
            <a:off x="298704" y="4068571"/>
            <a:ext cx="8546592" cy="21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Reservoir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equilibrium: inflow = outflow</a:t>
            </a:r>
          </a:p>
          <a:p>
            <a:r>
              <a:rPr lang="en-US" dirty="0"/>
              <a:t>Annually, atmosphere carbon is approximately in equilibrium.</a:t>
            </a:r>
          </a:p>
          <a:p>
            <a:r>
              <a:rPr lang="en-US" dirty="0"/>
              <a:t>Globally, atmospheric carbon is highest in May and lowest in September.</a:t>
            </a:r>
          </a:p>
        </p:txBody>
      </p:sp>
    </p:spTree>
    <p:extLst>
      <p:ext uri="{BB962C8B-B14F-4D97-AF65-F5344CB8AC3E}">
        <p14:creationId xmlns:p14="http://schemas.microsoft.com/office/powerpoint/2010/main" val="194448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>
          <a:xfrm>
            <a:off x="298704" y="451104"/>
            <a:ext cx="8546592" cy="57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Reservoir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 between CO</a:t>
            </a:r>
            <a:r>
              <a:rPr lang="en-US" baseline="-25000" dirty="0"/>
              <a:t>2</a:t>
            </a:r>
            <a:r>
              <a:rPr lang="en-US" dirty="0"/>
              <a:t> and photosynthesis:</a:t>
            </a:r>
          </a:p>
          <a:p>
            <a:pPr marL="0" indent="0">
              <a:buNone/>
            </a:pPr>
            <a:r>
              <a:rPr lang="en-US" dirty="0"/>
              <a:t>     As CO</a:t>
            </a:r>
            <a:r>
              <a:rPr lang="en-US" baseline="-25000" dirty="0"/>
              <a:t>2</a:t>
            </a:r>
            <a:r>
              <a:rPr lang="en-US" dirty="0"/>
              <a:t> increases, photosynthetic rate increases.  </a:t>
            </a:r>
          </a:p>
          <a:p>
            <a:pPr marL="0" indent="0">
              <a:buNone/>
            </a:pPr>
            <a:r>
              <a:rPr lang="en-US" dirty="0"/>
              <a:t>     As photosynthetic rate increases, CO</a:t>
            </a:r>
            <a:r>
              <a:rPr lang="en-US" baseline="-25000" dirty="0"/>
              <a:t>2 </a:t>
            </a:r>
            <a:r>
              <a:rPr lang="en-US" dirty="0"/>
              <a:t>decreases.</a:t>
            </a:r>
          </a:p>
          <a:p>
            <a:pPr marL="0" indent="0">
              <a:buNone/>
            </a:pPr>
            <a:r>
              <a:rPr lang="en-US" dirty="0"/>
              <a:t>This negative coupling slows down the change of CO</a:t>
            </a:r>
            <a:r>
              <a:rPr lang="en-US" baseline="-25000" dirty="0"/>
              <a:t>2</a:t>
            </a:r>
            <a:r>
              <a:rPr lang="en-US" dirty="0"/>
              <a:t> in the atmosphere.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1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"/>
          <a:stretch/>
        </p:blipFill>
        <p:spPr>
          <a:xfrm>
            <a:off x="628650" y="2420579"/>
            <a:ext cx="7886700" cy="3010403"/>
          </a:xfrm>
        </p:spPr>
      </p:pic>
    </p:spTree>
    <p:extLst>
      <p:ext uri="{BB962C8B-B14F-4D97-AF65-F5344CB8AC3E}">
        <p14:creationId xmlns:p14="http://schemas.microsoft.com/office/powerpoint/2010/main" val="340339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chemical definitions:</a:t>
            </a:r>
          </a:p>
          <a:p>
            <a:pPr marL="0" indent="0">
              <a:buNone/>
            </a:pPr>
            <a:r>
              <a:rPr lang="en-US" dirty="0"/>
              <a:t>	organic C molecules: C w/ C or H</a:t>
            </a:r>
          </a:p>
          <a:p>
            <a:pPr marL="0" indent="0">
              <a:buNone/>
            </a:pPr>
            <a:r>
              <a:rPr lang="en-US" dirty="0"/>
              <a:t>	inorganic C molecules: C w/o</a:t>
            </a:r>
          </a:p>
          <a:p>
            <a:pPr marL="0" indent="0">
              <a:buNone/>
            </a:pPr>
            <a:r>
              <a:rPr lang="en-US" dirty="0"/>
              <a:t>	problem: organisms create both…</a:t>
            </a:r>
          </a:p>
          <a:p>
            <a:pPr marL="0" indent="0">
              <a:buNone/>
            </a:pPr>
            <a:r>
              <a:rPr lang="en-US" dirty="0"/>
              <a:t>Earth-systems definitions:</a:t>
            </a:r>
          </a:p>
          <a:p>
            <a:pPr marL="0" indent="0">
              <a:buNone/>
            </a:pPr>
            <a:r>
              <a:rPr lang="en-US" dirty="0"/>
              <a:t>	organic: stored/moved by biotic processes.</a:t>
            </a:r>
          </a:p>
          <a:p>
            <a:pPr marL="0" indent="0">
              <a:buNone/>
            </a:pPr>
            <a:r>
              <a:rPr lang="en-US" dirty="0"/>
              <a:t>	inorganic:  abiotic processes </a:t>
            </a:r>
          </a:p>
          <a:p>
            <a:pPr marL="0" indent="0">
              <a:buNone/>
            </a:pPr>
            <a:r>
              <a:rPr lang="en-US" dirty="0"/>
              <a:t>	CO</a:t>
            </a:r>
            <a:r>
              <a:rPr lang="en-US" baseline="-25000" dirty="0"/>
              <a:t>2</a:t>
            </a:r>
            <a:r>
              <a:rPr lang="en-US" dirty="0"/>
              <a:t> could thus be either organic or inorganic.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3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oxidized vs. reduced:</a:t>
            </a:r>
          </a:p>
          <a:p>
            <a:pPr marL="0" indent="0">
              <a:buNone/>
            </a:pPr>
            <a:r>
              <a:rPr lang="en-US" dirty="0"/>
              <a:t>Oxidized C is bonded to O, such as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Reduced C is not bonded to oxygen, such as CH</a:t>
            </a:r>
            <a:r>
              <a:rPr lang="en-US" baseline="-25000" dirty="0"/>
              <a:t>4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Oxygen is highly reactive; thus, reduced carbon is easily converted to the oxidized form.</a:t>
            </a:r>
          </a:p>
          <a:p>
            <a:pPr marL="0" indent="0">
              <a:buNone/>
            </a:pPr>
            <a:r>
              <a:rPr lang="en-US" dirty="0"/>
              <a:t>Evolution of life changed atmosphere, more O</a:t>
            </a:r>
            <a:r>
              <a:rPr lang="en-US" baseline="-25000" dirty="0"/>
              <a:t>2</a:t>
            </a:r>
            <a:r>
              <a:rPr lang="en-US" dirty="0"/>
              <a:t>, resulting more oxidized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5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Carbon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photosynthesis involves reduction of CO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sun energy → CH</a:t>
            </a:r>
            <a:r>
              <a:rPr lang="en-US" baseline="-25000" dirty="0"/>
              <a:t>2</a:t>
            </a:r>
            <a:r>
              <a:rPr lang="en-US" dirty="0"/>
              <a:t>O (carbohydrate) + O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   Plants/algae have pigments or chlorophyll that allows them to photosynthesize.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+ sun energy →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(glucose) + 6O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5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</a:p>
        </p:txBody>
      </p:sp>
      <p:pic>
        <p:nvPicPr>
          <p:cNvPr id="4" name="Picture 3" descr="http://www.passmyexams.co.uk/GCSE/biology/images/photosynthe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67" y="1027907"/>
            <a:ext cx="5238750" cy="4076700"/>
          </a:xfrm>
          <a:prstGeom prst="rect">
            <a:avLst/>
          </a:prstGeom>
          <a:noFill/>
        </p:spPr>
      </p:pic>
      <p:pic>
        <p:nvPicPr>
          <p:cNvPr id="5" name="Picture 4" descr="http://hyperphysics.phy-astr.gsu.edu/hbase/organic/imgorg/glucos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54129"/>
            <a:ext cx="2019300" cy="157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249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dirty="0"/>
              <a:t>A Brief Overview</a:t>
            </a:r>
          </a:p>
          <a:p>
            <a:pPr marL="381000" indent="-381000"/>
            <a:r>
              <a:rPr lang="en-US" dirty="0"/>
              <a:t>Carbon Reservoirs and their Dynamics</a:t>
            </a:r>
          </a:p>
          <a:p>
            <a:pPr marL="381000" indent="-381000"/>
            <a:r>
              <a:rPr lang="en-US" dirty="0"/>
              <a:t>Types of Carbon</a:t>
            </a:r>
          </a:p>
          <a:p>
            <a:pPr marL="381000" indent="-381000"/>
            <a:r>
              <a:rPr lang="en-US" dirty="0"/>
              <a:t>Organic Carbon Cycling</a:t>
            </a:r>
          </a:p>
          <a:p>
            <a:pPr marL="381000" indent="-381000"/>
            <a:r>
              <a:rPr lang="en-US" dirty="0"/>
              <a:t>Short-Term Terrestrial Organic Carbon Cycle</a:t>
            </a:r>
          </a:p>
          <a:p>
            <a:pPr marL="381000" indent="-381000"/>
            <a:r>
              <a:rPr lang="en-US" dirty="0"/>
              <a:t>Short-Term Marine Organic Carbon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Carbon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Respiration involves oxidation:</a:t>
            </a:r>
          </a:p>
          <a:p>
            <a:pPr marL="0" indent="0">
              <a:buNone/>
            </a:pPr>
            <a:r>
              <a:rPr lang="en-US" dirty="0"/>
              <a:t>     CH</a:t>
            </a:r>
            <a:r>
              <a:rPr lang="en-US" baseline="-25000" dirty="0"/>
              <a:t>2</a:t>
            </a:r>
            <a:r>
              <a:rPr lang="en-US" dirty="0"/>
              <a:t>O + O</a:t>
            </a:r>
            <a:r>
              <a:rPr lang="en-US" baseline="-25000" dirty="0"/>
              <a:t>2</a:t>
            </a:r>
            <a:r>
              <a:rPr lang="en-US" dirty="0"/>
              <a:t> → 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chemical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→ 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+ chemical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Plants respire all the time…</a:t>
            </a:r>
          </a:p>
          <a:p>
            <a:pPr marL="0" indent="0">
              <a:buNone/>
            </a:pPr>
            <a:r>
              <a:rPr lang="en-US" dirty="0"/>
              <a:t> Animals &amp; bacteria also respire.</a:t>
            </a:r>
          </a:p>
        </p:txBody>
      </p:sp>
    </p:spTree>
    <p:extLst>
      <p:ext uri="{BB962C8B-B14F-4D97-AF65-F5344CB8AC3E}">
        <p14:creationId xmlns:p14="http://schemas.microsoft.com/office/powerpoint/2010/main" val="164014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Carbon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methanogenesis</a:t>
            </a:r>
            <a:r>
              <a:rPr lang="en-US" dirty="0"/>
              <a:t>: anaerobic decomposition</a:t>
            </a:r>
          </a:p>
          <a:p>
            <a:pPr marL="0" indent="0">
              <a:buNone/>
            </a:pPr>
            <a:r>
              <a:rPr lang="en-US" dirty="0"/>
              <a:t>     2CH</a:t>
            </a:r>
            <a:r>
              <a:rPr lang="en-US" baseline="-25000" dirty="0"/>
              <a:t>2</a:t>
            </a:r>
            <a:r>
              <a:rPr lang="en-US" dirty="0"/>
              <a:t>O → CO</a:t>
            </a:r>
            <a:r>
              <a:rPr lang="en-US" baseline="-25000" dirty="0"/>
              <a:t>2</a:t>
            </a:r>
            <a:r>
              <a:rPr lang="en-US" dirty="0"/>
              <a:t> + CH</a:t>
            </a:r>
            <a:r>
              <a:rPr lang="en-US" baseline="-25000" dirty="0"/>
              <a:t>4</a:t>
            </a:r>
            <a:r>
              <a:rPr lang="en-US" dirty="0"/>
              <a:t> + chemical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→ 3CO</a:t>
            </a:r>
            <a:r>
              <a:rPr lang="en-US" baseline="-25000" dirty="0"/>
              <a:t>2</a:t>
            </a:r>
            <a:r>
              <a:rPr lang="en-US" dirty="0"/>
              <a:t> + 3CH</a:t>
            </a:r>
            <a:r>
              <a:rPr lang="en-US" baseline="-25000" dirty="0"/>
              <a:t>4</a:t>
            </a:r>
            <a:r>
              <a:rPr lang="en-US" dirty="0"/>
              <a:t> + chemical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Occurs when organic matter is wet and little oxygen.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99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Carbon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4.mirror.co.uk/incoming/article5089924.ece/alternates/s1023/PAY-Bubble-La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5"/>
          <a:stretch/>
        </p:blipFill>
        <p:spPr bwMode="auto">
          <a:xfrm>
            <a:off x="5290217" y="1475331"/>
            <a:ext cx="3728849" cy="505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uzzle.com/images/diagrams/plant-growth/photosynthesis-and-respiration-in-pla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4" y="1740692"/>
            <a:ext cx="5080000" cy="452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03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Short-term Terrestrial Organic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terrestrial carbon reservoirs:</a:t>
            </a:r>
          </a:p>
          <a:p>
            <a:pPr marL="0" indent="0">
              <a:buNone/>
            </a:pPr>
            <a:r>
              <a:rPr lang="en-US" dirty="0"/>
              <a:t>2.5x more C in soil sediments than in living organisms.       </a:t>
            </a:r>
          </a:p>
          <a:p>
            <a:pPr marL="0" indent="0">
              <a:buNone/>
            </a:pPr>
            <a:r>
              <a:rPr lang="en-US" dirty="0"/>
              <a:t>Soils have two types of dead organic carbon:</a:t>
            </a:r>
          </a:p>
          <a:p>
            <a:pPr marL="0" indent="0">
              <a:buNone/>
            </a:pPr>
            <a:r>
              <a:rPr lang="en-US" dirty="0"/>
              <a:t>    litter – dead materials</a:t>
            </a:r>
          </a:p>
          <a:p>
            <a:pPr marL="0" indent="0">
              <a:buNone/>
            </a:pPr>
            <a:r>
              <a:rPr lang="en-US" dirty="0"/>
              <a:t>    humus – tiny clay particles</a:t>
            </a:r>
          </a:p>
          <a:p>
            <a:pPr marL="0" indent="0">
              <a:buNone/>
            </a:pPr>
            <a:r>
              <a:rPr lang="en-US" dirty="0"/>
              <a:t>        coats the mineral matter in the topsoil and make it dark</a:t>
            </a:r>
          </a:p>
          <a:p>
            <a:pPr marL="0" indent="0">
              <a:buNone/>
            </a:pPr>
            <a:r>
              <a:rPr lang="en-US" dirty="0"/>
              <a:t>     Reservoir residence time vary from years to centuries.</a:t>
            </a:r>
          </a:p>
          <a:p>
            <a:pPr marL="0" indent="0">
              <a:buNone/>
            </a:pPr>
            <a:r>
              <a:rPr lang="en-US" dirty="0"/>
              <a:t>Carbon in living organisms change more rapidly.	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A Year in the Life of Earth’s CO</a:t>
            </a:r>
            <a:r>
              <a:rPr lang="en-US" b="1" baseline="-25000" dirty="0">
                <a:hlinkClick r:id="rId2"/>
              </a:rPr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3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humus</a:t>
            </a:r>
          </a:p>
        </p:txBody>
      </p:sp>
      <p:pic>
        <p:nvPicPr>
          <p:cNvPr id="4" name="Picture 4" descr="http://wps.prenhall.com/wps/media/objects/213/218691/soil_profile_usda_sh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3494" b="7536"/>
          <a:stretch/>
        </p:blipFill>
        <p:spPr bwMode="auto">
          <a:xfrm>
            <a:off x="3914224" y="3468255"/>
            <a:ext cx="19611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orest_floo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b="11159"/>
          <a:stretch/>
        </p:blipFill>
        <p:spPr bwMode="auto">
          <a:xfrm>
            <a:off x="3661374" y="1290808"/>
            <a:ext cx="2466833" cy="188892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tops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59" y="3946081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Gross Photosynthesis – total amount of carbohydrate produced</a:t>
            </a:r>
          </a:p>
          <a:p>
            <a:r>
              <a:rPr lang="en-US" altLang="en-US" dirty="0"/>
              <a:t>Net Photosynthesis – amount of carbohydrate remaining after respiration</a:t>
            </a:r>
          </a:p>
          <a:p>
            <a:endParaRPr lang="en-US" dirty="0"/>
          </a:p>
        </p:txBody>
      </p:sp>
      <p:pic>
        <p:nvPicPr>
          <p:cNvPr id="4" name="Picture 5" descr="C:\Documents and Settings\Mary Benbow\My Documents\ch08\Fig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620654"/>
            <a:ext cx="38481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9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Primary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NPP = photosynthesis – respiration</a:t>
            </a:r>
          </a:p>
          <a:p>
            <a:pPr marL="0" indent="0">
              <a:buNone/>
              <a:defRPr/>
            </a:pPr>
            <a:r>
              <a:rPr lang="en-US" dirty="0"/>
              <a:t>    photosynthesis only during growing season</a:t>
            </a:r>
          </a:p>
          <a:p>
            <a:pPr marL="0" indent="0">
              <a:buNone/>
              <a:defRPr/>
            </a:pPr>
            <a:r>
              <a:rPr lang="en-US" dirty="0"/>
              <a:t>    respiration all year</a:t>
            </a:r>
          </a:p>
          <a:p>
            <a:pPr marL="0" indent="0">
              <a:buNone/>
              <a:defRPr/>
            </a:pPr>
            <a:r>
              <a:rPr lang="en-US" dirty="0"/>
              <a:t>January spatial pattern:    </a:t>
            </a:r>
          </a:p>
          <a:p>
            <a:pPr marL="0" indent="0">
              <a:buNone/>
              <a:defRPr/>
            </a:pPr>
            <a:r>
              <a:rPr lang="en-US" dirty="0"/>
              <a:t>    positive: S. Hem</a:t>
            </a:r>
          </a:p>
          <a:p>
            <a:pPr marL="0" indent="0">
              <a:buNone/>
              <a:defRPr/>
            </a:pPr>
            <a:r>
              <a:rPr lang="en-US" dirty="0"/>
              <a:t>    negative: N. Hem</a:t>
            </a:r>
          </a:p>
          <a:p>
            <a:pPr marL="0" indent="0">
              <a:buNone/>
              <a:defRPr/>
            </a:pPr>
            <a:r>
              <a:rPr lang="en-US" dirty="0"/>
              <a:t>     e.g., Buffalo NY…</a:t>
            </a:r>
          </a:p>
          <a:p>
            <a:pPr marL="0" indent="0">
              <a:buNone/>
              <a:defRPr/>
            </a:pPr>
            <a:r>
              <a:rPr lang="en-US" dirty="0"/>
              <a:t>    NPP in July would be opposite.</a:t>
            </a:r>
          </a:p>
        </p:txBody>
      </p:sp>
    </p:spTree>
    <p:extLst>
      <p:ext uri="{BB962C8B-B14F-4D97-AF65-F5344CB8AC3E}">
        <p14:creationId xmlns:p14="http://schemas.microsoft.com/office/powerpoint/2010/main" val="125124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Primary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2" y="1990090"/>
            <a:ext cx="4346575" cy="287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97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Primary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Accumulated net production by photosynthesis = biomass (dry weight of organic matter)</a:t>
            </a:r>
          </a:p>
          <a:p>
            <a:pPr marL="0" indent="0">
              <a:buNone/>
            </a:pPr>
            <a:r>
              <a:rPr lang="en-US" altLang="en-US" dirty="0"/>
              <a:t>Rainforest of equatorial zone – 2000 grams/sq. </a:t>
            </a:r>
            <a:r>
              <a:rPr lang="en-US" altLang="en-US" dirty="0" err="1"/>
              <a:t>metre</a:t>
            </a:r>
            <a:r>
              <a:rPr lang="en-US" altLang="en-US" dirty="0"/>
              <a:t> per year</a:t>
            </a:r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C:\Documents and Settings\Steve\My Documents\Strahler\ppts\ch22_images\rain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5" y="3747800"/>
            <a:ext cx="3643745" cy="24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11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Primary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Freshwater swamps and marshes – 2500</a:t>
            </a:r>
          </a:p>
          <a:p>
            <a:r>
              <a:rPr lang="en-US" altLang="en-US" dirty="0"/>
              <a:t>Mid-latitude forest – 1300</a:t>
            </a:r>
          </a:p>
          <a:p>
            <a:r>
              <a:rPr lang="en-US" altLang="en-US" dirty="0"/>
              <a:t>Mid-latitude grassland – 500</a:t>
            </a:r>
          </a:p>
          <a:p>
            <a:endParaRPr lang="en-US" dirty="0"/>
          </a:p>
        </p:txBody>
      </p:sp>
      <p:pic>
        <p:nvPicPr>
          <p:cNvPr id="4" name="Picture 13" descr="C:\Documents and Settings\Steve\My Documents\Strahler\ppts\New Folder\PAN001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9" y="5200650"/>
            <a:ext cx="5181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Documents and Settings\Steve\My Documents\Strahler\ppts\New Folder\PAN009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3348903"/>
            <a:ext cx="59436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0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Earth is only planet w/ life. </a:t>
            </a:r>
          </a:p>
          <a:p>
            <a:pPr marL="0" indent="0">
              <a:buNone/>
              <a:defRPr/>
            </a:pPr>
            <a:r>
              <a:rPr lang="en-US" dirty="0"/>
              <a:t>“just-right” distance from sun</a:t>
            </a:r>
          </a:p>
          <a:p>
            <a:pPr marL="0" indent="0">
              <a:buNone/>
              <a:defRPr/>
            </a:pPr>
            <a:r>
              <a:rPr lang="en-US" dirty="0"/>
              <a:t>  Water is essential.</a:t>
            </a:r>
          </a:p>
          <a:p>
            <a:r>
              <a:rPr lang="en-US" dirty="0"/>
              <a:t>Venus: H</a:t>
            </a:r>
            <a:r>
              <a:rPr lang="en-US" baseline="-25000" dirty="0"/>
              <a:t>2</a:t>
            </a:r>
            <a:r>
              <a:rPr lang="en-US" dirty="0"/>
              <a:t>O vapor = no life = no C cycle</a:t>
            </a:r>
          </a:p>
          <a:p>
            <a:r>
              <a:rPr lang="en-US" dirty="0"/>
              <a:t>Mars: ice</a:t>
            </a:r>
          </a:p>
          <a:p>
            <a:r>
              <a:rPr lang="en-US" dirty="0"/>
              <a:t>Mercury: small, atmosphere no GHG</a:t>
            </a:r>
          </a:p>
          <a:p>
            <a:r>
              <a:rPr lang="en-US" dirty="0"/>
              <a:t>Temperature: Venus &gt; Mercury &gt; Earth &gt; Mars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4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Primary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Deserts – 3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Algal beds and reefs – 2000</a:t>
            </a:r>
          </a:p>
          <a:p>
            <a:r>
              <a:rPr lang="en-US" altLang="en-US" dirty="0"/>
              <a:t>Open oceans – 125</a:t>
            </a:r>
          </a:p>
          <a:p>
            <a:endParaRPr lang="en-US" dirty="0"/>
          </a:p>
        </p:txBody>
      </p:sp>
      <p:pic>
        <p:nvPicPr>
          <p:cNvPr id="4" name="Picture 15" descr="C:\Documents and Settings\Steve\My Documents\Strahler\ppts\New Folder\VON009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9" y="2085109"/>
            <a:ext cx="26574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94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 Production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Net production increases rapidly with increasing precipitation, but level off at higher values.</a:t>
            </a:r>
          </a:p>
          <a:p>
            <a:endParaRPr lang="en-US" dirty="0"/>
          </a:p>
        </p:txBody>
      </p:sp>
      <p:pic>
        <p:nvPicPr>
          <p:cNvPr id="4" name="Picture 4" descr="D:\strahler_ch22\W438_22_09_6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86088"/>
            <a:ext cx="4800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3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Biomass as an Energy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Burning of wood, vegetation and other organic materials such as crop residues</a:t>
            </a:r>
          </a:p>
          <a:p>
            <a:r>
              <a:rPr lang="en-US" altLang="en-US" dirty="0"/>
              <a:t>Or generate fuels – methane gas, charcoal and alcohol</a:t>
            </a:r>
          </a:p>
          <a:p>
            <a:r>
              <a:rPr lang="en-US" altLang="en-US" dirty="0"/>
              <a:t>Useful to reduce emissions of carbon dioxide from the burning of fossil fuels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Short-term Marine Organic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Phytoplankton: (shown many hundred times their actual size)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60" y="2313615"/>
            <a:ext cx="1565910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44" y="2301626"/>
            <a:ext cx="2583815" cy="1762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19676"/>
              </p:ext>
            </p:extLst>
          </p:nvPr>
        </p:nvGraphicFramePr>
        <p:xfrm>
          <a:off x="3085660" y="4772335"/>
          <a:ext cx="15525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676899" imgH="3038095" progId="Paint.Picture">
                  <p:embed/>
                </p:oleObj>
              </mc:Choice>
              <mc:Fallback>
                <p:oleObj name="Bitmap Image" r:id="rId4" imgW="2676899" imgH="3038095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660" y="4772335"/>
                        <a:ext cx="1552575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44" y="4760346"/>
            <a:ext cx="2504440" cy="17100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83532" y="4357369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Diatom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83532" y="6558396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Dinoflagellate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7444" y="4104068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Coccolithophores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87444" y="6470401"/>
            <a:ext cx="225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Diatom and </a:t>
            </a:r>
            <a:r>
              <a:rPr lang="en-US" dirty="0" err="1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coccoliths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3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Short-term Marine Organic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70% of Earth covered by ocean.</a:t>
            </a:r>
          </a:p>
          <a:p>
            <a:pPr marL="0" indent="0">
              <a:buNone/>
            </a:pPr>
            <a:r>
              <a:rPr lang="en-US" dirty="0"/>
              <a:t>producers: organisms producing food through photosynthesis</a:t>
            </a:r>
          </a:p>
          <a:p>
            <a:pPr marL="0" indent="0">
              <a:buNone/>
            </a:pPr>
            <a:r>
              <a:rPr lang="en-US" dirty="0"/>
              <a:t>Phytoplankton are marine producers.</a:t>
            </a:r>
          </a:p>
          <a:p>
            <a:pPr marL="0" indent="0">
              <a:buNone/>
            </a:pPr>
            <a:r>
              <a:rPr lang="en-US" dirty="0"/>
              <a:t>              (most are algae)</a:t>
            </a:r>
          </a:p>
          <a:p>
            <a:endParaRPr lang="en-US" dirty="0"/>
          </a:p>
        </p:txBody>
      </p:sp>
      <p:pic>
        <p:nvPicPr>
          <p:cNvPr id="4" name="Picture 15" descr="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3" y="4001294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1345"/>
            <a:ext cx="7886700" cy="5225618"/>
          </a:xfrm>
        </p:spPr>
        <p:txBody>
          <a:bodyPr/>
          <a:lstStyle/>
          <a:p>
            <a:r>
              <a:rPr lang="en-US" dirty="0"/>
              <a:t>Diatom: SiO</a:t>
            </a:r>
            <a:r>
              <a:rPr lang="en-US" baseline="-25000" dirty="0"/>
              <a:t>2</a:t>
            </a:r>
            <a:r>
              <a:rPr lang="en-US" dirty="0"/>
              <a:t> (silicon dioxide) shell</a:t>
            </a:r>
          </a:p>
          <a:p>
            <a:r>
              <a:rPr lang="en-US" dirty="0"/>
              <a:t>coccolithophorids: CaCO</a:t>
            </a:r>
            <a:r>
              <a:rPr lang="en-US" baseline="-25000" dirty="0"/>
              <a:t>3</a:t>
            </a:r>
            <a:r>
              <a:rPr lang="en-US" dirty="0"/>
              <a:t> (calcium carbonate) shell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56" y="2238954"/>
            <a:ext cx="1565910" cy="2049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20289" y="4346306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Diatom</a:t>
            </a:r>
            <a:endParaRPr lang="en-US" dirty="0"/>
          </a:p>
        </p:txBody>
      </p:sp>
      <p:pic>
        <p:nvPicPr>
          <p:cNvPr id="6" name="Picture 9" descr="FG08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>
            <a:fillRect/>
          </a:stretch>
        </p:blipFill>
        <p:spPr>
          <a:xfrm>
            <a:off x="2620289" y="4736269"/>
            <a:ext cx="2286000" cy="1841500"/>
          </a:xfrm>
          <a:prstGeom prst="rect">
            <a:avLst/>
          </a:prstGeom>
          <a:noFill/>
        </p:spPr>
      </p:pic>
      <p:pic>
        <p:nvPicPr>
          <p:cNvPr id="7" name="Picture 16" descr="wigham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" y="3144997"/>
            <a:ext cx="2274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7" y="2382464"/>
            <a:ext cx="2583815" cy="1762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160717" y="4230087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Coccolithophores</a:t>
            </a:r>
            <a:endParaRPr lang="en-US" dirty="0"/>
          </a:p>
        </p:txBody>
      </p:sp>
      <p:pic>
        <p:nvPicPr>
          <p:cNvPr id="11" name="Picture 12" descr="FG08_08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>
          <a:xfrm>
            <a:off x="5163020" y="4715638"/>
            <a:ext cx="2028825" cy="1792288"/>
          </a:xfrm>
          <a:prstGeom prst="rect">
            <a:avLst/>
          </a:prstGeom>
          <a:noFill/>
        </p:spPr>
      </p:pic>
      <p:pic>
        <p:nvPicPr>
          <p:cNvPr id="12" name="Picture 18" descr="plankton-doubleplat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715638"/>
            <a:ext cx="19431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Short-term Marine Organic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Phytoplankton photosynthesize, so consume CO</a:t>
            </a:r>
            <a:r>
              <a:rPr lang="en-US" baseline="-25000" dirty="0"/>
              <a:t>2</a:t>
            </a:r>
            <a:r>
              <a:rPr lang="en-US" dirty="0"/>
              <a:t>, and produce O</a:t>
            </a:r>
            <a:r>
              <a:rPr lang="en-US" baseline="-25000" dirty="0"/>
              <a:t>2</a:t>
            </a:r>
            <a:r>
              <a:rPr lang="en-US" dirty="0"/>
              <a:t> and carbohydrates.</a:t>
            </a:r>
          </a:p>
          <a:p>
            <a:pPr marL="0" indent="0">
              <a:buNone/>
            </a:pPr>
            <a:r>
              <a:rPr lang="en-US" dirty="0"/>
              <a:t>top 100 meters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d/d4/NOAA_Deep_Light_diagram3.jpg/400px-NOAA_Deep_Light_diagra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49" y="3110190"/>
            <a:ext cx="5248701" cy="320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Short-term Marine Organic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385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Consumers are organisms feeding on producers.</a:t>
            </a:r>
          </a:p>
          <a:p>
            <a:pPr marL="0" indent="0">
              <a:buNone/>
            </a:pPr>
            <a:r>
              <a:rPr lang="en-US" sz="2400" dirty="0"/>
              <a:t>Most are zooplankton…</a:t>
            </a:r>
          </a:p>
          <a:p>
            <a:pPr marL="0" indent="0">
              <a:buNone/>
            </a:pPr>
            <a:r>
              <a:rPr lang="en-US" sz="2400" dirty="0"/>
              <a:t>	free-floating, CaCO</a:t>
            </a:r>
            <a:r>
              <a:rPr lang="en-US" sz="2400" baseline="-25000" dirty="0"/>
              <a:t>3</a:t>
            </a:r>
            <a:r>
              <a:rPr lang="en-US" sz="2400" dirty="0"/>
              <a:t>/SiO</a:t>
            </a:r>
            <a:r>
              <a:rPr lang="en-US" sz="2400" baseline="-25000" dirty="0"/>
              <a:t>2</a:t>
            </a:r>
            <a:r>
              <a:rPr lang="en-US" sz="2400" dirty="0"/>
              <a:t> shell</a:t>
            </a:r>
          </a:p>
          <a:p>
            <a:pPr marL="0" indent="0">
              <a:buNone/>
            </a:pPr>
            <a:r>
              <a:rPr lang="en-US" sz="2400" dirty="0"/>
              <a:t>Other organisms swim;</a:t>
            </a:r>
          </a:p>
          <a:p>
            <a:pPr marL="0" indent="0">
              <a:buNone/>
            </a:pPr>
            <a:r>
              <a:rPr lang="en-US" sz="2400" dirty="0"/>
              <a:t>	size range from tiny krill to whales</a:t>
            </a:r>
          </a:p>
          <a:p>
            <a:pPr marL="0" indent="0">
              <a:buNone/>
            </a:pPr>
            <a:r>
              <a:rPr lang="en-US" sz="2400" dirty="0"/>
              <a:t>   total biomass  &lt;  plankton</a:t>
            </a:r>
          </a:p>
          <a:p>
            <a:endParaRPr lang="en-US" sz="2400" dirty="0"/>
          </a:p>
        </p:txBody>
      </p:sp>
      <p:pic>
        <p:nvPicPr>
          <p:cNvPr id="4" name="Picture 7" descr="FG08_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b="9599"/>
          <a:stretch>
            <a:fillRect/>
          </a:stretch>
        </p:blipFill>
        <p:spPr>
          <a:xfrm>
            <a:off x="6561138" y="1432415"/>
            <a:ext cx="2582862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62725" y="143241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dirty="0">
                <a:solidFill>
                  <a:schemeClr val="bg1"/>
                </a:solidFill>
              </a:rPr>
              <a:t>foraminifera</a:t>
            </a:r>
          </a:p>
        </p:txBody>
      </p:sp>
      <p:pic>
        <p:nvPicPr>
          <p:cNvPr id="7" name="Picture 17" descr="k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331189"/>
            <a:ext cx="15271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708651" y="4331188"/>
            <a:ext cx="1654174" cy="2290763"/>
            <a:chOff x="1584" y="1109"/>
            <a:chExt cx="1042" cy="1443"/>
          </a:xfrm>
        </p:grpSpPr>
        <p:pic>
          <p:nvPicPr>
            <p:cNvPr id="9" name="Picture 15" descr="a small boat passes through clouds of orange kri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9"/>
              <a:ext cx="1042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584" y="232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krill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5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6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Photosynthesis of phytoplankton reduces CO</a:t>
            </a:r>
            <a:r>
              <a:rPr lang="en-US" baseline="-25000" dirty="0"/>
              <a:t>2</a:t>
            </a:r>
            <a:r>
              <a:rPr lang="en-US" dirty="0"/>
              <a:t> at surface.</a:t>
            </a:r>
          </a:p>
          <a:p>
            <a:r>
              <a:rPr lang="en-US" dirty="0"/>
              <a:t>Zooplankton consume phytoplankton.</a:t>
            </a:r>
          </a:p>
          <a:p>
            <a:r>
              <a:rPr lang="en-US" dirty="0"/>
              <a:t>Waste from zooplankton and dead plankton sink.</a:t>
            </a:r>
          </a:p>
          <a:p>
            <a:r>
              <a:rPr lang="en-US" dirty="0"/>
              <a:t>Decomposers eat the waste (99.9%).</a:t>
            </a:r>
          </a:p>
          <a:p>
            <a:r>
              <a:rPr lang="en-US" dirty="0">
                <a:solidFill>
                  <a:srgbClr val="0000FF"/>
                </a:solidFill>
              </a:rPr>
              <a:t>0.1%</a:t>
            </a:r>
            <a:r>
              <a:rPr lang="en-US" dirty="0"/>
              <a:t> of C is not decomposed and buried in ocean sediment.</a:t>
            </a:r>
          </a:p>
          <a:p>
            <a:r>
              <a:rPr lang="en-US" dirty="0"/>
              <a:t>Net decrease in CO</a:t>
            </a:r>
            <a:r>
              <a:rPr lang="en-US" baseline="-25000" dirty="0"/>
              <a:t>2</a:t>
            </a:r>
            <a:r>
              <a:rPr lang="en-US" dirty="0"/>
              <a:t> in the ocean water makes atmospheric CO</a:t>
            </a:r>
            <a:r>
              <a:rPr lang="en-US" baseline="-25000" dirty="0"/>
              <a:t>2</a:t>
            </a:r>
            <a:r>
              <a:rPr lang="en-US" dirty="0"/>
              <a:t> easier to dissolve into the water.</a:t>
            </a:r>
          </a:p>
          <a:p>
            <a:r>
              <a:rPr lang="en-US" dirty="0"/>
              <a:t>Summarize: more plankton = more waste = more C in sediment = more CO</a:t>
            </a:r>
            <a:r>
              <a:rPr lang="en-US" baseline="-25000" dirty="0"/>
              <a:t>2</a:t>
            </a:r>
            <a:r>
              <a:rPr lang="en-US" dirty="0"/>
              <a:t> taken out of atmosphere</a:t>
            </a:r>
          </a:p>
        </p:txBody>
      </p:sp>
    </p:spTree>
    <p:extLst>
      <p:ext uri="{BB962C8B-B14F-4D97-AF65-F5344CB8AC3E}">
        <p14:creationId xmlns:p14="http://schemas.microsoft.com/office/powerpoint/2010/main" val="619032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11 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808" y="556853"/>
            <a:ext cx="4870383" cy="580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10 solar syste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/>
          <a:stretch/>
        </p:blipFill>
        <p:spPr bwMode="auto">
          <a:xfrm>
            <a:off x="2095500" y="771092"/>
            <a:ext cx="4953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700" r="2598" b="4174"/>
          <a:stretch/>
        </p:blipFill>
        <p:spPr bwMode="auto">
          <a:xfrm>
            <a:off x="1179223" y="3735012"/>
            <a:ext cx="3756025" cy="228155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5649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Annual change in sunlight and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5" y="2444461"/>
            <a:ext cx="7780952" cy="2800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09305" y="5494706"/>
            <a:ext cx="21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Oceanic </a:t>
            </a:r>
            <a:r>
              <a:rPr lang="en-US" dirty="0" err="1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midlatitude</a:t>
            </a: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7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3" y="987787"/>
            <a:ext cx="7674411" cy="405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82" y="5222730"/>
            <a:ext cx="4086795" cy="140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774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patterns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Satellites detect pigments of phytoplankton.</a:t>
            </a:r>
          </a:p>
          <a:p>
            <a:pPr marL="0" indent="0">
              <a:buNone/>
            </a:pPr>
            <a:r>
              <a:rPr lang="en-US" dirty="0"/>
              <a:t>July pattern:</a:t>
            </a:r>
          </a:p>
          <a:p>
            <a:pPr marL="0" indent="0">
              <a:buNone/>
            </a:pPr>
            <a:r>
              <a:rPr lang="en-US" dirty="0"/>
              <a:t>     only high in high northern latitudes.</a:t>
            </a:r>
          </a:p>
          <a:p>
            <a:pPr marL="0" indent="0">
              <a:buNone/>
            </a:pPr>
            <a:r>
              <a:rPr lang="en-US" dirty="0"/>
              <a:t>On the other hand, terrestrial productivity is high in many latitudes, where it is warm and moist.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8" y="674688"/>
            <a:ext cx="411480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 descr="lec5 ndvi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5"/>
          <a:stretch>
            <a:fillRect/>
          </a:stretch>
        </p:blipFill>
        <p:spPr bwMode="auto">
          <a:xfrm>
            <a:off x="1956378" y="3903662"/>
            <a:ext cx="4838700" cy="27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1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3564"/>
            <a:ext cx="7886700" cy="5373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Marine pattern differs from the terrestrial one because:</a:t>
            </a:r>
          </a:p>
          <a:p>
            <a:pPr marL="0" indent="0">
              <a:buNone/>
            </a:pPr>
            <a:r>
              <a:rPr lang="en-US" dirty="0"/>
              <a:t>     One of the limitation for plankton growth is nutrient.</a:t>
            </a:r>
          </a:p>
          <a:p>
            <a:pPr marL="0" indent="0">
              <a:buNone/>
            </a:pPr>
            <a:r>
              <a:rPr lang="en-US" dirty="0"/>
              <a:t>     Water layer mixing and upwelling of nutrients help plankton.</a:t>
            </a:r>
          </a:p>
          <a:p>
            <a:pPr marL="0" indent="0">
              <a:buNone/>
            </a:pPr>
            <a:r>
              <a:rPr lang="en-US" dirty="0"/>
              <a:t>    In high latitudes, dense water sink, mixing the layers.</a:t>
            </a:r>
          </a:p>
          <a:p>
            <a:pPr marL="0" indent="0">
              <a:buNone/>
            </a:pPr>
            <a:r>
              <a:rPr lang="en-US" dirty="0"/>
              <a:t>    In other latitudes, mixing is prevented.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96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22" y="240636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67526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Earth is only planet w/ life. </a:t>
            </a:r>
          </a:p>
          <a:p>
            <a:pPr marL="0" indent="0">
              <a:buNone/>
              <a:defRPr/>
            </a:pPr>
            <a:r>
              <a:rPr lang="en-US" dirty="0"/>
              <a:t>Recycling of essential nutrients occurs on Earth.</a:t>
            </a:r>
          </a:p>
          <a:p>
            <a:pPr marL="0" indent="0">
              <a:buNone/>
              <a:defRPr/>
            </a:pPr>
            <a:r>
              <a:rPr lang="en-US" dirty="0"/>
              <a:t>     Recycling is the movements of water, life, soil, atmosphere, etc.</a:t>
            </a:r>
          </a:p>
          <a:p>
            <a:pPr marL="0" indent="0">
              <a:buNone/>
              <a:defRPr/>
            </a:pPr>
            <a:r>
              <a:rPr lang="en-US" dirty="0"/>
              <a:t>     Without these processes, nutrients get “locked up”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Carbon is one of the most important nutrients for life. </a:t>
            </a:r>
          </a:p>
          <a:p>
            <a:pPr marL="0" indent="0">
              <a:buNone/>
              <a:defRPr/>
            </a:pPr>
            <a:r>
              <a:rPr lang="en-US" dirty="0"/>
              <a:t>     part of living organism and it is greenhouse gas.</a:t>
            </a:r>
          </a:p>
          <a:p>
            <a:pPr marL="0" indent="0">
              <a:buNone/>
            </a:pPr>
            <a:r>
              <a:rPr lang="en-US" dirty="0"/>
              <a:t>Three carbon-cycles:</a:t>
            </a:r>
          </a:p>
          <a:p>
            <a:pPr marL="0" indent="0">
              <a:buNone/>
            </a:pPr>
            <a:r>
              <a:rPr lang="en-US" dirty="0"/>
              <a:t>short-term terrestrial: photosynthesis and respiration</a:t>
            </a:r>
          </a:p>
          <a:p>
            <a:pPr marL="0" indent="0">
              <a:buNone/>
            </a:pPr>
            <a:r>
              <a:rPr lang="en-US" dirty="0"/>
              <a:t>short-term marine: phytoplankton</a:t>
            </a:r>
          </a:p>
          <a:p>
            <a:pPr marL="0" indent="0">
              <a:buNone/>
            </a:pPr>
            <a:r>
              <a:rPr lang="en-US" dirty="0"/>
              <a:t>long-term cycles: through volcanic activity, rock weathering, and burial of sediments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5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298704" y="781916"/>
            <a:ext cx="8546592" cy="5420674"/>
          </a:xfrm>
        </p:spPr>
      </p:pic>
    </p:spTree>
    <p:extLst>
      <p:ext uri="{BB962C8B-B14F-4D97-AF65-F5344CB8AC3E}">
        <p14:creationId xmlns:p14="http://schemas.microsoft.com/office/powerpoint/2010/main" val="32985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Reservoir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is the carbon?</a:t>
            </a:r>
          </a:p>
          <a:p>
            <a:pPr marL="0" indent="0">
              <a:buNone/>
            </a:pPr>
            <a:r>
              <a:rPr lang="en-US" dirty="0"/>
              <a:t>Carbon reservoirs are components that hold carbon.</a:t>
            </a:r>
          </a:p>
          <a:p>
            <a:pPr marL="0" indent="0">
              <a:buNone/>
            </a:pPr>
            <a:r>
              <a:rPr lang="en-US" dirty="0"/>
              <a:t>	rock, ocean water, fossil fuels, sediments, atmosphere, and living organism.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1594104" y="255443"/>
            <a:ext cx="5955792" cy="6401389"/>
          </a:xfrm>
        </p:spPr>
      </p:pic>
      <p:sp>
        <p:nvSpPr>
          <p:cNvPr id="5" name="TextBox 4"/>
          <p:cNvSpPr txBox="1"/>
          <p:nvPr/>
        </p:nvSpPr>
        <p:spPr>
          <a:xfrm>
            <a:off x="234021" y="5467928"/>
            <a:ext cx="5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021" y="4959928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Ocean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021" y="4451928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Fossil fuels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021" y="3140642"/>
            <a:ext cx="11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Sediments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021" y="1460025"/>
            <a:ext cx="13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Atmosphere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020" y="851186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360811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1194</Words>
  <Application>Microsoft Office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Bitmap Image</vt:lpstr>
      <vt:lpstr>Introduction to the Carbon Cycle</vt:lpstr>
      <vt:lpstr>Contents</vt:lpstr>
      <vt:lpstr>A brief overview</vt:lpstr>
      <vt:lpstr>PowerPoint Presentation</vt:lpstr>
      <vt:lpstr>A brief overview</vt:lpstr>
      <vt:lpstr>Carbon cycle</vt:lpstr>
      <vt:lpstr>PowerPoint Presentation</vt:lpstr>
      <vt:lpstr>Carbon Reservoir Dynamics</vt:lpstr>
      <vt:lpstr>PowerPoint Presentation</vt:lpstr>
      <vt:lpstr>Carbon Reservoir Dynamics</vt:lpstr>
      <vt:lpstr>Carbon Reservoir Dynamics</vt:lpstr>
      <vt:lpstr>Carbon Reservoir Dynamics</vt:lpstr>
      <vt:lpstr>PowerPoint Presentation</vt:lpstr>
      <vt:lpstr>Carbon Reservoir Dynamics</vt:lpstr>
      <vt:lpstr>PowerPoint Presentation</vt:lpstr>
      <vt:lpstr>Types of carbon</vt:lpstr>
      <vt:lpstr>Types of carbon</vt:lpstr>
      <vt:lpstr>Organic Carbon Cycling</vt:lpstr>
      <vt:lpstr>PowerPoint Presentation</vt:lpstr>
      <vt:lpstr>Organic Carbon Cycling</vt:lpstr>
      <vt:lpstr>Organic Carbon Cycling</vt:lpstr>
      <vt:lpstr>Organic Carbon Cycling</vt:lpstr>
      <vt:lpstr>Short-term Terrestrial Organic Carbon Cycle</vt:lpstr>
      <vt:lpstr>PowerPoint Presentation</vt:lpstr>
      <vt:lpstr>Photosynthesis</vt:lpstr>
      <vt:lpstr>Net Primary Productivity</vt:lpstr>
      <vt:lpstr>Net Primary Productivity</vt:lpstr>
      <vt:lpstr>Net Primary Production</vt:lpstr>
      <vt:lpstr>Net Primary Production</vt:lpstr>
      <vt:lpstr>Net Primary Production</vt:lpstr>
      <vt:lpstr>Net Production and Precipitation</vt:lpstr>
      <vt:lpstr>Biomass as an Energy Source</vt:lpstr>
      <vt:lpstr>Short-term Marine Organic Carbon Cycle</vt:lpstr>
      <vt:lpstr>Short-term Marine Organic Carbon Cycle</vt:lpstr>
      <vt:lpstr>PowerPoint Presentation</vt:lpstr>
      <vt:lpstr>Short-term Marine Organic Carbon Cycle</vt:lpstr>
      <vt:lpstr>Short-term Marine Organic Carbon Cycle</vt:lpstr>
      <vt:lpstr>Biological pump</vt:lpstr>
      <vt:lpstr>PowerPoint Presentation</vt:lpstr>
      <vt:lpstr>Annual change in sunlight and productivity</vt:lpstr>
      <vt:lpstr>PowerPoint Presentation</vt:lpstr>
      <vt:lpstr>Spatial patterns </vt:lpstr>
      <vt:lpstr>PowerPoint Presentation</vt:lpstr>
      <vt:lpstr>PowerPoint Presentation</vt:lpstr>
      <vt:lpstr>Thank you for your attention!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Xin Tao</cp:lastModifiedBy>
  <cp:revision>238</cp:revision>
  <dcterms:created xsi:type="dcterms:W3CDTF">2021-03-06T06:40:46Z</dcterms:created>
  <dcterms:modified xsi:type="dcterms:W3CDTF">2023-03-03T07:18:20Z</dcterms:modified>
</cp:coreProperties>
</file>