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Tao" userId="3bbae137d5272e6c" providerId="LiveId" clId="{922F5CDD-37F8-44E6-BAF6-5D2CEDD01D90}"/>
    <pc:docChg chg="custSel modSld">
      <pc:chgData name="Xin Tao" userId="3bbae137d5272e6c" providerId="LiveId" clId="{922F5CDD-37F8-44E6-BAF6-5D2CEDD01D90}" dt="2023-03-10T06:55:37.902" v="3" actId="33524"/>
      <pc:docMkLst>
        <pc:docMk/>
      </pc:docMkLst>
      <pc:sldChg chg="modSp mod">
        <pc:chgData name="Xin Tao" userId="3bbae137d5272e6c" providerId="LiveId" clId="{922F5CDD-37F8-44E6-BAF6-5D2CEDD01D90}" dt="2023-03-10T06:54:26.446" v="1" actId="20577"/>
        <pc:sldMkLst>
          <pc:docMk/>
          <pc:sldMk cId="3983707084" sldId="256"/>
        </pc:sldMkLst>
        <pc:spChg chg="mod">
          <ac:chgData name="Xin Tao" userId="3bbae137d5272e6c" providerId="LiveId" clId="{922F5CDD-37F8-44E6-BAF6-5D2CEDD01D90}" dt="2023-03-10T06:54:26.446" v="1" actId="20577"/>
          <ac:spMkLst>
            <pc:docMk/>
            <pc:sldMk cId="3983707084" sldId="256"/>
            <ac:spMk id="3" creationId="{00000000-0000-0000-0000-000000000000}"/>
          </ac:spMkLst>
        </pc:spChg>
      </pc:sldChg>
      <pc:sldChg chg="modSp mod">
        <pc:chgData name="Xin Tao" userId="3bbae137d5272e6c" providerId="LiveId" clId="{922F5CDD-37F8-44E6-BAF6-5D2CEDD01D90}" dt="2023-03-10T06:55:24.605" v="2" actId="33524"/>
        <pc:sldMkLst>
          <pc:docMk/>
          <pc:sldMk cId="735608010" sldId="274"/>
        </pc:sldMkLst>
        <pc:spChg chg="mod">
          <ac:chgData name="Xin Tao" userId="3bbae137d5272e6c" providerId="LiveId" clId="{922F5CDD-37F8-44E6-BAF6-5D2CEDD01D90}" dt="2023-03-10T06:55:24.605" v="2" actId="33524"/>
          <ac:spMkLst>
            <pc:docMk/>
            <pc:sldMk cId="735608010" sldId="274"/>
            <ac:spMk id="3" creationId="{00000000-0000-0000-0000-000000000000}"/>
          </ac:spMkLst>
        </pc:spChg>
      </pc:sldChg>
      <pc:sldChg chg="modSp mod">
        <pc:chgData name="Xin Tao" userId="3bbae137d5272e6c" providerId="LiveId" clId="{922F5CDD-37F8-44E6-BAF6-5D2CEDD01D90}" dt="2023-03-10T06:55:37.902" v="3" actId="33524"/>
        <pc:sldMkLst>
          <pc:docMk/>
          <pc:sldMk cId="3187239144" sldId="278"/>
        </pc:sldMkLst>
        <pc:spChg chg="mod">
          <ac:chgData name="Xin Tao" userId="3bbae137d5272e6c" providerId="LiveId" clId="{922F5CDD-37F8-44E6-BAF6-5D2CEDD01D90}" dt="2023-03-10T06:55:37.902" v="3" actId="33524"/>
          <ac:spMkLst>
            <pc:docMk/>
            <pc:sldMk cId="3187239144" sldId="27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3DFFC0-FAD0-4819-82ED-3855772CE7A6}"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428329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DFFC0-FAD0-4819-82ED-3855772CE7A6}"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195132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DFFC0-FAD0-4819-82ED-3855772CE7A6}"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283360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DFFC0-FAD0-4819-82ED-3855772CE7A6}"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287425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3DFFC0-FAD0-4819-82ED-3855772CE7A6}"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242289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3DFFC0-FAD0-4819-82ED-3855772CE7A6}"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226216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3DFFC0-FAD0-4819-82ED-3855772CE7A6}"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173274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3DFFC0-FAD0-4819-82ED-3855772CE7A6}"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80755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DFFC0-FAD0-4819-82ED-3855772CE7A6}" type="datetimeFigureOut">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255320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3DFFC0-FAD0-4819-82ED-3855772CE7A6}"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137893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3DFFC0-FAD0-4819-82ED-3855772CE7A6}"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9458A-B4B6-4E13-98EA-3107BAA91B87}" type="slidenum">
              <a:rPr lang="en-US" smtClean="0"/>
              <a:t>‹#›</a:t>
            </a:fld>
            <a:endParaRPr lang="en-US"/>
          </a:p>
        </p:txBody>
      </p:sp>
    </p:spTree>
    <p:extLst>
      <p:ext uri="{BB962C8B-B14F-4D97-AF65-F5344CB8AC3E}">
        <p14:creationId xmlns:p14="http://schemas.microsoft.com/office/powerpoint/2010/main" val="258451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DFFC0-FAD0-4819-82ED-3855772CE7A6}" type="datetimeFigureOut">
              <a:rPr lang="en-US" smtClean="0"/>
              <a:t>3/10/2023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9458A-B4B6-4E13-98EA-3107BAA91B87}" type="slidenum">
              <a:rPr lang="en-US" smtClean="0"/>
              <a:t>‹#›</a:t>
            </a:fld>
            <a:endParaRPr lang="en-US"/>
          </a:p>
        </p:txBody>
      </p:sp>
    </p:spTree>
    <p:extLst>
      <p:ext uri="{BB962C8B-B14F-4D97-AF65-F5344CB8AC3E}">
        <p14:creationId xmlns:p14="http://schemas.microsoft.com/office/powerpoint/2010/main" val="2905447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The Carbon Cycles</a:t>
            </a:r>
            <a:endParaRPr lang="en-US" dirty="0"/>
          </a:p>
        </p:txBody>
      </p:sp>
      <p:sp>
        <p:nvSpPr>
          <p:cNvPr id="3" name="Subtitle 2"/>
          <p:cNvSpPr>
            <a:spLocks noGrp="1"/>
          </p:cNvSpPr>
          <p:nvPr>
            <p:ph type="subTitle" idx="1"/>
          </p:nvPr>
        </p:nvSpPr>
        <p:spPr/>
        <p:txBody>
          <a:bodyPr/>
          <a:lstStyle/>
          <a:p>
            <a:r>
              <a:rPr lang="en-US" dirty="0"/>
              <a:t>GEO101</a:t>
            </a:r>
          </a:p>
          <a:p>
            <a:r>
              <a:rPr lang="en-US" dirty="0"/>
              <a:t>Spring 2023</a:t>
            </a:r>
          </a:p>
        </p:txBody>
      </p:sp>
    </p:spTree>
    <p:extLst>
      <p:ext uri="{BB962C8B-B14F-4D97-AF65-F5344CB8AC3E}">
        <p14:creationId xmlns:p14="http://schemas.microsoft.com/office/powerpoint/2010/main" val="398370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organic carbon cycle</a:t>
            </a:r>
          </a:p>
        </p:txBody>
      </p:sp>
      <p:sp>
        <p:nvSpPr>
          <p:cNvPr id="3" name="Content Placeholder 2"/>
          <p:cNvSpPr>
            <a:spLocks noGrp="1"/>
          </p:cNvSpPr>
          <p:nvPr>
            <p:ph idx="1"/>
          </p:nvPr>
        </p:nvSpPr>
        <p:spPr/>
        <p:txBody>
          <a:bodyPr/>
          <a:lstStyle/>
          <a:p>
            <a:r>
              <a:rPr lang="en-US" dirty="0"/>
              <a:t>Fossil fuels are 3</a:t>
            </a:r>
            <a:r>
              <a:rPr lang="en-US" baseline="30000" dirty="0"/>
              <a:t>rd</a:t>
            </a:r>
            <a:r>
              <a:rPr lang="en-US" dirty="0"/>
              <a:t> largest carbon reservoir. </a:t>
            </a:r>
          </a:p>
          <a:p>
            <a:r>
              <a:rPr lang="en-US" dirty="0"/>
              <a:t>They form over million of years from organic matter in sedimentary rock.</a:t>
            </a:r>
          </a:p>
          <a:p>
            <a:r>
              <a:rPr lang="en-US" dirty="0"/>
              <a:t>coal: compaction of plant matter in wetlands</a:t>
            </a:r>
          </a:p>
          <a:p>
            <a:r>
              <a:rPr lang="en-US" dirty="0"/>
              <a:t>oil and gas: pressure from overlying rocks and heat</a:t>
            </a:r>
          </a:p>
          <a:p>
            <a:r>
              <a:rPr lang="en-US" dirty="0"/>
              <a:t>light so they rise and </a:t>
            </a:r>
            <a:r>
              <a:rPr lang="en-US"/>
              <a:t>pool up</a:t>
            </a:r>
            <a:endParaRPr lang="en-US" dirty="0"/>
          </a:p>
          <a:p>
            <a:endParaRPr lang="en-US" dirty="0"/>
          </a:p>
        </p:txBody>
      </p:sp>
    </p:spTree>
    <p:extLst>
      <p:ext uri="{BB962C8B-B14F-4D97-AF65-F5344CB8AC3E}">
        <p14:creationId xmlns:p14="http://schemas.microsoft.com/office/powerpoint/2010/main" val="327263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descr="Graphic showing possible effects of petroleum production. Prolonged or rapid production of oil, gas, and formation water (2) causes subsurface formation pressures to decline (3). The lowered pressures (3) increase the effective stress of the overburden (4), which causes compaction of the reservoir rocks and may cause formerly active faults (1) to be reactivated (5). Either compaction of the strata or downward displacement along faults can cause land-surface subsidence (6). Where subsidence and fault reactivation occur in wetland areas, the wetlands typically are submerged and changed to open water (7). Figure is not to scale. D, down; U, up."/>
          <p:cNvPicPr>
            <a:picLocks noChangeAspect="1" noChangeArrowheads="1"/>
          </p:cNvPicPr>
          <p:nvPr/>
        </p:nvPicPr>
        <p:blipFill>
          <a:blip r:embed="rId2">
            <a:extLst>
              <a:ext uri="{28A0092B-C50C-407E-A947-70E740481C1C}">
                <a14:useLocalDpi xmlns:a14="http://schemas.microsoft.com/office/drawing/2010/main" val="0"/>
              </a:ext>
            </a:extLst>
          </a:blip>
          <a:srcRect l="17599" t="8533" r="19200" b="10667"/>
          <a:stretch>
            <a:fillRect/>
          </a:stretch>
        </p:blipFill>
        <p:spPr bwMode="auto">
          <a:xfrm>
            <a:off x="3600974" y="3382074"/>
            <a:ext cx="3611937" cy="346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hk-phy.org/energy/power/source_phy/images/co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85" y="1104013"/>
            <a:ext cx="5715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5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organic carbon cycle</a:t>
            </a:r>
          </a:p>
        </p:txBody>
      </p:sp>
      <p:sp>
        <p:nvSpPr>
          <p:cNvPr id="3" name="Content Placeholder 2"/>
          <p:cNvSpPr>
            <a:spLocks noGrp="1"/>
          </p:cNvSpPr>
          <p:nvPr>
            <p:ph idx="1"/>
          </p:nvPr>
        </p:nvSpPr>
        <p:spPr/>
        <p:txBody>
          <a:bodyPr/>
          <a:lstStyle/>
          <a:p>
            <a:pPr marL="0" indent="0">
              <a:buNone/>
            </a:pPr>
            <a:r>
              <a:rPr lang="en-US" dirty="0"/>
              <a:t>economic reserves:</a:t>
            </a:r>
          </a:p>
          <a:p>
            <a:pPr marL="0" indent="0">
              <a:buNone/>
            </a:pPr>
            <a:r>
              <a:rPr lang="en-US" dirty="0"/>
              <a:t>	oil: 40 – 100 yrs.</a:t>
            </a:r>
          </a:p>
          <a:p>
            <a:pPr marL="0" indent="0">
              <a:buNone/>
            </a:pPr>
            <a:r>
              <a:rPr lang="en-US" dirty="0"/>
              <a:t>	natural gas: 100 yrs. (USA)</a:t>
            </a:r>
          </a:p>
          <a:p>
            <a:pPr marL="0" indent="0">
              <a:buNone/>
            </a:pPr>
            <a:r>
              <a:rPr lang="en-US" dirty="0"/>
              <a:t>	coal: 200 yrs. (global)</a:t>
            </a:r>
          </a:p>
          <a:p>
            <a:pPr marL="0" indent="0">
              <a:buNone/>
            </a:pPr>
            <a:r>
              <a:rPr lang="en-US" dirty="0"/>
              <a:t>   but hard to refine for low quality oil</a:t>
            </a:r>
          </a:p>
          <a:p>
            <a:endParaRPr lang="en-US" dirty="0"/>
          </a:p>
        </p:txBody>
      </p:sp>
      <p:pic>
        <p:nvPicPr>
          <p:cNvPr id="4" name="Picture 2" descr="http://i.huffpost.com/gen/1510287/thumbs/o-ALBERTA-OILSANDS-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8480" y="4393334"/>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6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organic carbon cycle</a:t>
            </a:r>
          </a:p>
        </p:txBody>
      </p:sp>
      <p:sp>
        <p:nvSpPr>
          <p:cNvPr id="3" name="Content Placeholder 2"/>
          <p:cNvSpPr>
            <a:spLocks noGrp="1"/>
          </p:cNvSpPr>
          <p:nvPr>
            <p:ph idx="1"/>
          </p:nvPr>
        </p:nvSpPr>
        <p:spPr/>
        <p:txBody>
          <a:bodyPr/>
          <a:lstStyle/>
          <a:p>
            <a:r>
              <a:rPr lang="en-US" dirty="0"/>
              <a:t>“peak oil”:  peak production, 2020 to 2060…</a:t>
            </a:r>
          </a:p>
          <a:p>
            <a:r>
              <a:rPr lang="en-US" dirty="0"/>
              <a:t>“peak discovery” in 1960s</a:t>
            </a:r>
          </a:p>
          <a:p>
            <a:endParaRPr lang="en-US" dirty="0"/>
          </a:p>
          <a:p>
            <a:endParaRPr lang="en-US" dirty="0"/>
          </a:p>
        </p:txBody>
      </p:sp>
      <p:pic>
        <p:nvPicPr>
          <p:cNvPr id="4" name="Picture 8" descr="http://upload.wikimedia.org/wikipedia/en/b/b0/GrowingGap.jpg"/>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18402" r="4736" b="3831"/>
          <a:stretch/>
        </p:blipFill>
        <p:spPr bwMode="auto">
          <a:xfrm>
            <a:off x="637807" y="2767735"/>
            <a:ext cx="7868385" cy="3990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25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6" descr="http://trendlines.ca/TrendlinesPeakOilDepletionTier1ScenariosChart1111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12" y="107469"/>
            <a:ext cx="7506338" cy="664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Inorganic Carbon Cycle</a:t>
            </a:r>
          </a:p>
        </p:txBody>
      </p:sp>
      <p:sp>
        <p:nvSpPr>
          <p:cNvPr id="3" name="Content Placeholder 2"/>
          <p:cNvSpPr>
            <a:spLocks noGrp="1"/>
          </p:cNvSpPr>
          <p:nvPr>
            <p:ph idx="1"/>
          </p:nvPr>
        </p:nvSpPr>
        <p:spPr/>
        <p:txBody>
          <a:bodyPr>
            <a:normAutofit/>
          </a:bodyPr>
          <a:lstStyle/>
          <a:p>
            <a:pPr marL="0" indent="0">
              <a:buNone/>
            </a:pPr>
            <a:r>
              <a:rPr lang="en-US" dirty="0"/>
              <a:t>inorganic C: stored/moved abiotic</a:t>
            </a:r>
          </a:p>
          <a:p>
            <a:pPr marL="0" indent="0">
              <a:buNone/>
            </a:pPr>
            <a:r>
              <a:rPr lang="en-US" dirty="0"/>
              <a:t>    between ocean and atmosphere first</a:t>
            </a:r>
          </a:p>
          <a:p>
            <a:pPr marL="0" indent="0">
              <a:buNone/>
            </a:pPr>
            <a:r>
              <a:rPr lang="en-US" dirty="0"/>
              <a:t>latitudinal variations in ocean carbon sources/sinks</a:t>
            </a:r>
          </a:p>
          <a:p>
            <a:pPr marL="0" indent="0">
              <a:buNone/>
            </a:pPr>
            <a:r>
              <a:rPr lang="en-US" dirty="0"/>
              <a:t>      3 reasons:</a:t>
            </a:r>
          </a:p>
          <a:p>
            <a:pPr marL="0" indent="0">
              <a:buNone/>
            </a:pPr>
            <a:r>
              <a:rPr lang="en-US" dirty="0"/>
              <a:t> #1 temperature and dissolution: CO</a:t>
            </a:r>
            <a:r>
              <a:rPr lang="en-US" baseline="-25000" dirty="0"/>
              <a:t>2</a:t>
            </a:r>
            <a:r>
              <a:rPr lang="en-US" dirty="0"/>
              <a:t> dissolves into cold water easily.</a:t>
            </a:r>
          </a:p>
          <a:p>
            <a:pPr marL="0" indent="0">
              <a:buNone/>
            </a:pPr>
            <a:r>
              <a:rPr lang="en-US" dirty="0"/>
              <a:t> #2 bio pump: high productivity = high CO</a:t>
            </a:r>
            <a:r>
              <a:rPr lang="en-US" baseline="-25000" dirty="0"/>
              <a:t>2</a:t>
            </a:r>
            <a:r>
              <a:rPr lang="en-US" dirty="0"/>
              <a:t> removal</a:t>
            </a:r>
          </a:p>
          <a:p>
            <a:pPr marL="0" indent="0">
              <a:buNone/>
            </a:pPr>
            <a:r>
              <a:rPr lang="en-US" dirty="0"/>
              <a:t> #3 upwelling brings up organic matter.</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3648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seafriends.org.nz/issues/global/oceanfl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45332"/>
            <a:ext cx="7620000" cy="45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8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3"/>
          <p:cNvGrpSpPr>
            <a:grpSpLocks/>
          </p:cNvGrpSpPr>
          <p:nvPr/>
        </p:nvGrpSpPr>
        <p:grpSpPr>
          <a:xfrm>
            <a:off x="628650" y="1397362"/>
            <a:ext cx="7886700" cy="4351338"/>
            <a:chOff x="4114800" y="1371600"/>
            <a:chExt cx="3657600" cy="2289175"/>
          </a:xfrm>
        </p:grpSpPr>
        <p:pic>
          <p:nvPicPr>
            <p:cNvPr id="5" name="Picture 8" descr="FG05_12"/>
            <p:cNvPicPr>
              <a:picLocks noChangeAspect="1" noChangeArrowheads="1"/>
            </p:cNvPicPr>
            <p:nvPr/>
          </p:nvPicPr>
          <p:blipFill>
            <a:blip r:embed="rId2" cstate="print">
              <a:extLst>
                <a:ext uri="{28A0092B-C50C-407E-A947-70E740481C1C}">
                  <a14:useLocalDpi xmlns:a14="http://schemas.microsoft.com/office/drawing/2010/main" val="0"/>
                </a:ext>
              </a:extLst>
            </a:blip>
            <a:srcRect b="4138"/>
            <a:stretch>
              <a:fillRect/>
            </a:stretch>
          </p:blipFill>
          <p:spPr bwMode="auto">
            <a:xfrm>
              <a:off x="4114800" y="1371600"/>
              <a:ext cx="3657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9"/>
            <p:cNvSpPr>
              <a:spLocks noChangeArrowheads="1"/>
            </p:cNvSpPr>
            <p:nvPr/>
          </p:nvSpPr>
          <p:spPr bwMode="auto">
            <a:xfrm>
              <a:off x="5867400" y="2667000"/>
              <a:ext cx="457200" cy="381000"/>
            </a:xfrm>
            <a:prstGeom prst="ellipse">
              <a:avLst/>
            </a:prstGeom>
            <a:solidFill>
              <a:srgbClr val="FF0000">
                <a:alpha val="3882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CA"/>
            </a:p>
          </p:txBody>
        </p:sp>
      </p:grpSp>
    </p:spTree>
    <p:extLst>
      <p:ext uri="{BB962C8B-B14F-4D97-AF65-F5344CB8AC3E}">
        <p14:creationId xmlns:p14="http://schemas.microsoft.com/office/powerpoint/2010/main" val="266521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inorganic carbon cycle</a:t>
            </a:r>
          </a:p>
        </p:txBody>
      </p:sp>
      <p:sp>
        <p:nvSpPr>
          <p:cNvPr id="3" name="Content Placeholder 2"/>
          <p:cNvSpPr>
            <a:spLocks noGrp="1"/>
          </p:cNvSpPr>
          <p:nvPr>
            <p:ph idx="1"/>
          </p:nvPr>
        </p:nvSpPr>
        <p:spPr/>
        <p:txBody>
          <a:bodyPr>
            <a:normAutofit/>
          </a:bodyPr>
          <a:lstStyle/>
          <a:p>
            <a:pPr marL="0" indent="0">
              <a:lnSpc>
                <a:spcPct val="95000"/>
              </a:lnSpc>
              <a:buNone/>
            </a:pPr>
            <a:r>
              <a:rPr lang="en-US" dirty="0"/>
              <a:t>Carbonate minerals are deposited in the ocean via: </a:t>
            </a:r>
          </a:p>
          <a:p>
            <a:pPr marL="0" indent="0">
              <a:lnSpc>
                <a:spcPct val="95000"/>
              </a:lnSpc>
              <a:buNone/>
            </a:pPr>
            <a:r>
              <a:rPr lang="en-US" dirty="0"/>
              <a:t>Ca</a:t>
            </a:r>
            <a:r>
              <a:rPr lang="en-US" baseline="30000" dirty="0"/>
              <a:t>2+</a:t>
            </a:r>
            <a:r>
              <a:rPr lang="en-US" dirty="0"/>
              <a:t>              +      2HCO</a:t>
            </a:r>
            <a:r>
              <a:rPr lang="en-US" baseline="-25000" dirty="0"/>
              <a:t>3</a:t>
            </a:r>
            <a:r>
              <a:rPr lang="en-US" baseline="30000" dirty="0"/>
              <a:t>-</a:t>
            </a:r>
            <a:r>
              <a:rPr lang="en-US" dirty="0"/>
              <a:t>     → CaCO</a:t>
            </a:r>
            <a:r>
              <a:rPr lang="en-US" baseline="-25000" dirty="0"/>
              <a:t>3</a:t>
            </a:r>
            <a:r>
              <a:rPr lang="en-US" dirty="0"/>
              <a:t>                       +       H</a:t>
            </a:r>
            <a:r>
              <a:rPr lang="en-US" baseline="-25000" dirty="0"/>
              <a:t>2</a:t>
            </a:r>
            <a:r>
              <a:rPr lang="en-US" dirty="0"/>
              <a:t>CO</a:t>
            </a:r>
            <a:r>
              <a:rPr lang="en-US" baseline="-25000" dirty="0"/>
              <a:t>3</a:t>
            </a:r>
          </a:p>
          <a:p>
            <a:pPr marL="0" indent="0">
              <a:lnSpc>
                <a:spcPct val="95000"/>
              </a:lnSpc>
              <a:buNone/>
            </a:pPr>
            <a:r>
              <a:rPr lang="en-US" dirty="0"/>
              <a:t>Calcium ion + bicarbonate </a:t>
            </a:r>
            <a:r>
              <a:rPr lang="en-US" dirty="0">
                <a:sym typeface="Wingdings" panose="05000000000000000000" pitchFamily="2" charset="2"/>
              </a:rPr>
              <a:t> c</a:t>
            </a:r>
            <a:r>
              <a:rPr lang="en-US" dirty="0"/>
              <a:t>alcium carbonate + carbonic acid  </a:t>
            </a:r>
          </a:p>
          <a:p>
            <a:pPr marL="0" indent="0">
              <a:lnSpc>
                <a:spcPct val="95000"/>
              </a:lnSpc>
              <a:buNone/>
            </a:pPr>
            <a:r>
              <a:rPr lang="en-US" dirty="0"/>
              <a:t>The reaction occurs for shell formation (organic) and open ocean (inorganic).</a:t>
            </a:r>
          </a:p>
        </p:txBody>
      </p:sp>
      <p:pic>
        <p:nvPicPr>
          <p:cNvPr id="4" name="Picture 6" descr="lec12 cac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74128" y="4800600"/>
            <a:ext cx="2209800" cy="2032000"/>
          </a:xfrm>
          <a:prstGeom prst="rect">
            <a:avLst/>
          </a:prstGeom>
          <a:noFill/>
        </p:spPr>
      </p:pic>
      <p:pic>
        <p:nvPicPr>
          <p:cNvPr id="5" name="Picture 11" descr="View of Isthmus Bay"/>
          <p:cNvPicPr>
            <a:picLocks noChangeAspect="1" noChangeArrowheads="1"/>
          </p:cNvPicPr>
          <p:nvPr/>
        </p:nvPicPr>
        <p:blipFill>
          <a:blip r:embed="rId3" cstate="print">
            <a:extLst>
              <a:ext uri="{28A0092B-C50C-407E-A947-70E740481C1C}">
                <a14:useLocalDpi xmlns:a14="http://schemas.microsoft.com/office/drawing/2010/main" val="0"/>
              </a:ext>
            </a:extLst>
          </a:blip>
          <a:srcRect r="11250"/>
          <a:stretch>
            <a:fillRect/>
          </a:stretch>
        </p:blipFill>
        <p:spPr bwMode="auto">
          <a:xfrm>
            <a:off x="6563303" y="4800600"/>
            <a:ext cx="2435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607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inorganic carbon cycle</a:t>
            </a:r>
          </a:p>
        </p:txBody>
      </p:sp>
      <p:sp>
        <p:nvSpPr>
          <p:cNvPr id="3" name="Content Placeholder 2"/>
          <p:cNvSpPr>
            <a:spLocks noGrp="1"/>
          </p:cNvSpPr>
          <p:nvPr>
            <p:ph idx="1"/>
          </p:nvPr>
        </p:nvSpPr>
        <p:spPr/>
        <p:txBody>
          <a:bodyPr/>
          <a:lstStyle/>
          <a:p>
            <a:pPr>
              <a:lnSpc>
                <a:spcPct val="95000"/>
              </a:lnSpc>
            </a:pPr>
            <a:r>
              <a:rPr lang="en-US" dirty="0"/>
              <a:t>chemical weathering of calcium carbonate:</a:t>
            </a:r>
          </a:p>
          <a:p>
            <a:pPr marL="0" indent="0" algn="ctr">
              <a:lnSpc>
                <a:spcPct val="95000"/>
              </a:lnSpc>
              <a:buNone/>
            </a:pPr>
            <a:r>
              <a:rPr lang="en-US" dirty="0"/>
              <a:t>CaCO</a:t>
            </a:r>
            <a:r>
              <a:rPr lang="en-US" baseline="-25000" dirty="0"/>
              <a:t>3</a:t>
            </a:r>
            <a:r>
              <a:rPr lang="en-US" dirty="0"/>
              <a:t> + H</a:t>
            </a:r>
            <a:r>
              <a:rPr lang="en-US" baseline="-25000" dirty="0"/>
              <a:t>2</a:t>
            </a:r>
            <a:r>
              <a:rPr lang="en-US" dirty="0"/>
              <a:t>CO</a:t>
            </a:r>
            <a:r>
              <a:rPr lang="en-US" baseline="-25000" dirty="0"/>
              <a:t>3 </a:t>
            </a:r>
            <a:r>
              <a:rPr lang="en-US" dirty="0"/>
              <a:t>→ Ca</a:t>
            </a:r>
            <a:r>
              <a:rPr lang="en-US" baseline="30000" dirty="0"/>
              <a:t>2+</a:t>
            </a:r>
            <a:r>
              <a:rPr lang="en-US" dirty="0"/>
              <a:t> + 2HCO</a:t>
            </a:r>
            <a:r>
              <a:rPr lang="en-US" baseline="-25000" dirty="0"/>
              <a:t>3</a:t>
            </a:r>
            <a:r>
              <a:rPr lang="en-US" baseline="30000" dirty="0"/>
              <a:t>-</a:t>
            </a:r>
            <a:endParaRPr lang="en-US" baseline="-25000" dirty="0"/>
          </a:p>
          <a:p>
            <a:pPr>
              <a:lnSpc>
                <a:spcPct val="95000"/>
              </a:lnSpc>
            </a:pPr>
            <a:r>
              <a:rPr lang="en-US" dirty="0"/>
              <a:t>The reaction between calcium carbonate and carbonic acid results in the release of calcium and bicarbonate. </a:t>
            </a:r>
          </a:p>
          <a:p>
            <a:pPr>
              <a:lnSpc>
                <a:spcPct val="95000"/>
              </a:lnSpc>
            </a:pPr>
            <a:r>
              <a:rPr lang="en-US" dirty="0"/>
              <a:t>It dissolves limestone rock—whether it occurs in mountains or in statues and gravestones made of limestone.</a:t>
            </a:r>
          </a:p>
        </p:txBody>
      </p:sp>
    </p:spTree>
    <p:extLst>
      <p:ext uri="{BB962C8B-B14F-4D97-AF65-F5344CB8AC3E}">
        <p14:creationId xmlns:p14="http://schemas.microsoft.com/office/powerpoint/2010/main" val="73560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The Short-term Anthropogenic Carbon Budget</a:t>
            </a:r>
          </a:p>
          <a:p>
            <a:r>
              <a:rPr lang="en-US" dirty="0"/>
              <a:t>The Long-term Organic Carbon Cycle</a:t>
            </a:r>
          </a:p>
          <a:p>
            <a:r>
              <a:rPr lang="en-US" dirty="0"/>
              <a:t>The Long-term Inorganic Carbon Cycle</a:t>
            </a:r>
          </a:p>
          <a:p>
            <a:endParaRPr lang="en-US" dirty="0"/>
          </a:p>
          <a:p>
            <a:endParaRPr lang="en-US" dirty="0"/>
          </a:p>
        </p:txBody>
      </p:sp>
    </p:spTree>
    <p:extLst>
      <p:ext uri="{BB962C8B-B14F-4D97-AF65-F5344CB8AC3E}">
        <p14:creationId xmlns:p14="http://schemas.microsoft.com/office/powerpoint/2010/main" val="398123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Limestone weathering</a:t>
            </a:r>
          </a:p>
        </p:txBody>
      </p:sp>
      <p:pic>
        <p:nvPicPr>
          <p:cNvPr id="4" name="Picture 7" descr="lec12 headstone"/>
          <p:cNvPicPr>
            <a:picLocks noChangeAspect="1" noChangeArrowheads="1"/>
          </p:cNvPicPr>
          <p:nvPr/>
        </p:nvPicPr>
        <p:blipFill rotWithShape="1">
          <a:blip r:embed="rId2">
            <a:extLst>
              <a:ext uri="{28A0092B-C50C-407E-A947-70E740481C1C}">
                <a14:useLocalDpi xmlns:a14="http://schemas.microsoft.com/office/drawing/2010/main" val="0"/>
              </a:ext>
            </a:extLst>
          </a:blip>
          <a:srcRect r="17066"/>
          <a:stretch/>
        </p:blipFill>
        <p:spPr>
          <a:xfrm>
            <a:off x="3307721" y="2393661"/>
            <a:ext cx="3349388" cy="2695575"/>
          </a:xfrm>
          <a:prstGeom prst="rect">
            <a:avLst/>
          </a:prstGeom>
          <a:noFill/>
        </p:spPr>
      </p:pic>
      <p:pic>
        <p:nvPicPr>
          <p:cNvPr id="5" name="Picture 2" descr="http://img1.jurko.net/wall/paper/mountain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85"/>
          <a:stretch/>
        </p:blipFill>
        <p:spPr bwMode="auto">
          <a:xfrm>
            <a:off x="824499" y="2393661"/>
            <a:ext cx="2287373" cy="225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0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Inorganic Carbon Cycle</a:t>
            </a:r>
          </a:p>
        </p:txBody>
      </p:sp>
      <p:sp>
        <p:nvSpPr>
          <p:cNvPr id="3" name="Content Placeholder 2"/>
          <p:cNvSpPr>
            <a:spLocks noGrp="1"/>
          </p:cNvSpPr>
          <p:nvPr>
            <p:ph idx="1"/>
          </p:nvPr>
        </p:nvSpPr>
        <p:spPr/>
        <p:txBody>
          <a:bodyPr/>
          <a:lstStyle/>
          <a:p>
            <a:pPr marL="0" indent="0">
              <a:buNone/>
            </a:pPr>
            <a:r>
              <a:rPr lang="en-US" dirty="0"/>
              <a:t>silicate rocks: </a:t>
            </a:r>
          </a:p>
          <a:p>
            <a:pPr marL="0" indent="0">
              <a:buNone/>
            </a:pPr>
            <a:r>
              <a:rPr lang="en-US" dirty="0"/>
              <a:t> composition: Si + O</a:t>
            </a:r>
            <a:r>
              <a:rPr lang="en-US" baseline="-25000" dirty="0"/>
              <a:t>2</a:t>
            </a:r>
            <a:r>
              <a:rPr lang="en-US" dirty="0"/>
              <a:t> + …</a:t>
            </a:r>
          </a:p>
          <a:p>
            <a:pPr marL="0" indent="0">
              <a:buNone/>
            </a:pPr>
            <a:r>
              <a:rPr lang="en-US" dirty="0"/>
              <a:t> formation:</a:t>
            </a:r>
          </a:p>
          <a:p>
            <a:pPr marL="0" indent="0">
              <a:buNone/>
            </a:pPr>
            <a:r>
              <a:rPr lang="en-US" dirty="0"/>
              <a:t>	Igneous rocks created via cooling of magma.</a:t>
            </a:r>
          </a:p>
          <a:p>
            <a:pPr marL="0" indent="0">
              <a:buNone/>
            </a:pPr>
            <a:r>
              <a:rPr lang="en-US" dirty="0"/>
              <a:t>	Rock cycle can then metamorphose the igneous rocks, or break them down physically and “repackage” them as sedimentary rocks (e.g. shale).</a:t>
            </a:r>
          </a:p>
        </p:txBody>
      </p:sp>
    </p:spTree>
    <p:extLst>
      <p:ext uri="{BB962C8B-B14F-4D97-AF65-F5344CB8AC3E}">
        <p14:creationId xmlns:p14="http://schemas.microsoft.com/office/powerpoint/2010/main" val="93659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9" descr="04_silicate_minerals"/>
          <p:cNvPicPr>
            <a:picLocks noChangeAspect="1" noChangeArrowheads="1"/>
          </p:cNvPicPr>
          <p:nvPr/>
        </p:nvPicPr>
        <p:blipFill>
          <a:blip r:embed="rId2">
            <a:extLst>
              <a:ext uri="{28A0092B-C50C-407E-A947-70E740481C1C}">
                <a14:useLocalDpi xmlns:a14="http://schemas.microsoft.com/office/drawing/2010/main" val="0"/>
              </a:ext>
            </a:extLst>
          </a:blip>
          <a:srcRect l="2278" r="2278"/>
          <a:stretch>
            <a:fillRect/>
          </a:stretch>
        </p:blipFill>
        <p:spPr bwMode="auto">
          <a:xfrm>
            <a:off x="628650" y="799663"/>
            <a:ext cx="38100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31134" y="3379469"/>
            <a:ext cx="5340350" cy="2932430"/>
          </a:xfrm>
          <a:prstGeom prst="rect">
            <a:avLst/>
          </a:prstGeom>
          <a:noFill/>
        </p:spPr>
      </p:pic>
    </p:spTree>
    <p:extLst>
      <p:ext uri="{BB962C8B-B14F-4D97-AF65-F5344CB8AC3E}">
        <p14:creationId xmlns:p14="http://schemas.microsoft.com/office/powerpoint/2010/main" val="3710440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Inorganic Carbon Cycle</a:t>
            </a:r>
          </a:p>
        </p:txBody>
      </p:sp>
      <p:sp>
        <p:nvSpPr>
          <p:cNvPr id="3" name="Content Placeholder 2"/>
          <p:cNvSpPr>
            <a:spLocks noGrp="1"/>
          </p:cNvSpPr>
          <p:nvPr>
            <p:ph idx="1"/>
          </p:nvPr>
        </p:nvSpPr>
        <p:spPr/>
        <p:txBody>
          <a:bodyPr/>
          <a:lstStyle/>
          <a:p>
            <a:pPr marL="0" indent="0">
              <a:buNone/>
            </a:pPr>
            <a:r>
              <a:rPr lang="en-US" dirty="0"/>
              <a:t>e.g., Wollastonite (CaSiO</a:t>
            </a:r>
            <a:r>
              <a:rPr lang="en-US" baseline="-25000" dirty="0"/>
              <a:t>3</a:t>
            </a:r>
            <a:r>
              <a:rPr lang="en-US" dirty="0"/>
              <a:t>): </a:t>
            </a:r>
          </a:p>
          <a:p>
            <a:pPr marL="0" indent="0">
              <a:buNone/>
            </a:pPr>
            <a:r>
              <a:rPr lang="en-US" dirty="0"/>
              <a:t>- Formed by metamorphism of carbonates and silicates:</a:t>
            </a:r>
          </a:p>
          <a:p>
            <a:pPr marL="0" indent="0">
              <a:buNone/>
            </a:pPr>
            <a:r>
              <a:rPr lang="en-US" dirty="0"/>
              <a:t>     CaCO</a:t>
            </a:r>
            <a:r>
              <a:rPr lang="en-US" baseline="-25000" dirty="0"/>
              <a:t>3</a:t>
            </a:r>
            <a:r>
              <a:rPr lang="en-US" dirty="0"/>
              <a:t> + SiO</a:t>
            </a:r>
            <a:r>
              <a:rPr lang="en-US" baseline="-25000" dirty="0"/>
              <a:t>2</a:t>
            </a:r>
            <a:r>
              <a:rPr lang="en-US" dirty="0"/>
              <a:t> + heat → CaSiO</a:t>
            </a:r>
            <a:r>
              <a:rPr lang="en-US" baseline="-25000" dirty="0"/>
              <a:t>3</a:t>
            </a:r>
            <a:r>
              <a:rPr lang="en-US" dirty="0"/>
              <a:t> + CO</a:t>
            </a:r>
            <a:r>
              <a:rPr lang="en-US" baseline="-25000" dirty="0"/>
              <a:t>2</a:t>
            </a:r>
            <a:endParaRPr lang="en-US" dirty="0"/>
          </a:p>
          <a:p>
            <a:pPr marL="0" indent="0">
              <a:buNone/>
            </a:pPr>
            <a:endParaRPr lang="en-US" dirty="0"/>
          </a:p>
          <a:p>
            <a:pPr marL="0" indent="0">
              <a:buNone/>
            </a:pPr>
            <a:r>
              <a:rPr lang="en-US" dirty="0"/>
              <a:t>- chemical weathering dissolves silicate rock</a:t>
            </a:r>
          </a:p>
          <a:p>
            <a:pPr marL="0" indent="0">
              <a:buNone/>
            </a:pPr>
            <a:r>
              <a:rPr lang="en-US" sz="2400" dirty="0">
                <a:solidFill>
                  <a:schemeClr val="tx1"/>
                </a:solidFill>
              </a:rPr>
              <a:t>[CaSiO</a:t>
            </a:r>
            <a:r>
              <a:rPr lang="en-US" sz="2400" baseline="-25000" dirty="0">
                <a:solidFill>
                  <a:schemeClr val="tx1"/>
                </a:solidFill>
              </a:rPr>
              <a:t>3</a:t>
            </a:r>
            <a:r>
              <a:rPr lang="en-US" sz="2400" dirty="0">
                <a:solidFill>
                  <a:schemeClr val="tx1"/>
                </a:solidFill>
              </a:rPr>
              <a:t> + 2H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3</a:t>
            </a:r>
            <a:r>
              <a:rPr lang="en-US" sz="2400" dirty="0">
                <a:solidFill>
                  <a:schemeClr val="tx1"/>
                </a:solidFill>
              </a:rPr>
              <a:t> → Ca</a:t>
            </a:r>
            <a:r>
              <a:rPr lang="en-US" sz="2400" baseline="30000" dirty="0">
                <a:solidFill>
                  <a:schemeClr val="tx1"/>
                </a:solidFill>
              </a:rPr>
              <a:t>2+</a:t>
            </a:r>
            <a:r>
              <a:rPr lang="en-US" sz="2400" dirty="0">
                <a:solidFill>
                  <a:schemeClr val="tx1"/>
                </a:solidFill>
              </a:rPr>
              <a:t> + 2HCO</a:t>
            </a:r>
            <a:r>
              <a:rPr lang="en-US" sz="2400" baseline="-25000" dirty="0">
                <a:solidFill>
                  <a:schemeClr val="tx1"/>
                </a:solidFill>
              </a:rPr>
              <a:t>3</a:t>
            </a:r>
            <a:r>
              <a:rPr lang="en-US" sz="2400" baseline="30000" dirty="0">
                <a:solidFill>
                  <a:schemeClr val="tx1"/>
                </a:solidFill>
              </a:rPr>
              <a:t>-</a:t>
            </a:r>
            <a:r>
              <a:rPr lang="en-US" sz="2400" dirty="0">
                <a:solidFill>
                  <a:schemeClr val="tx1"/>
                </a:solidFill>
              </a:rPr>
              <a:t> + SiO</a:t>
            </a:r>
            <a:r>
              <a:rPr lang="en-US" sz="2400" baseline="-25000" dirty="0">
                <a:solidFill>
                  <a:schemeClr val="tx1"/>
                </a:solidFill>
              </a:rPr>
              <a:t>2</a:t>
            </a:r>
            <a:r>
              <a:rPr lang="en-US" sz="2400" dirty="0">
                <a:solidFill>
                  <a:schemeClr val="tx1"/>
                </a:solidFill>
              </a:rPr>
              <a:t> + H</a:t>
            </a:r>
            <a:r>
              <a:rPr lang="en-US" sz="2400" baseline="-25000" dirty="0">
                <a:solidFill>
                  <a:schemeClr val="tx1"/>
                </a:solidFill>
              </a:rPr>
              <a:t>2</a:t>
            </a:r>
            <a:r>
              <a:rPr lang="en-US" sz="2400" dirty="0">
                <a:solidFill>
                  <a:schemeClr val="tx1"/>
                </a:solidFill>
              </a:rPr>
              <a:t>O]</a:t>
            </a:r>
          </a:p>
          <a:p>
            <a:endParaRPr lang="en-US" dirty="0"/>
          </a:p>
        </p:txBody>
      </p:sp>
    </p:spTree>
    <p:extLst>
      <p:ext uri="{BB962C8B-B14F-4D97-AF65-F5344CB8AC3E}">
        <p14:creationId xmlns:p14="http://schemas.microsoft.com/office/powerpoint/2010/main" val="3187239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Feedbacks</a:t>
            </a:r>
          </a:p>
        </p:txBody>
      </p:sp>
      <p:sp>
        <p:nvSpPr>
          <p:cNvPr id="3" name="Content Placeholder 2"/>
          <p:cNvSpPr>
            <a:spLocks noGrp="1"/>
          </p:cNvSpPr>
          <p:nvPr>
            <p:ph idx="1"/>
          </p:nvPr>
        </p:nvSpPr>
        <p:spPr/>
        <p:txBody>
          <a:bodyPr/>
          <a:lstStyle/>
          <a:p>
            <a:pPr marL="0" indent="0">
              <a:buNone/>
            </a:pPr>
            <a:r>
              <a:rPr lang="en-US" dirty="0"/>
              <a:t>perturbation of increasing GHE, </a:t>
            </a:r>
          </a:p>
          <a:p>
            <a:pPr marL="0" indent="0">
              <a:buNone/>
            </a:pPr>
            <a:r>
              <a:rPr lang="en-US" dirty="0"/>
              <a:t>   temperature and rainfall increase, more silicate weathering, reduce CO</a:t>
            </a:r>
            <a:r>
              <a:rPr lang="en-US" baseline="-25000" dirty="0"/>
              <a:t>2</a:t>
            </a:r>
            <a:r>
              <a:rPr lang="en-US" dirty="0"/>
              <a:t> in the atmosphere.</a:t>
            </a:r>
          </a:p>
          <a:p>
            <a:pPr marL="0" indent="0">
              <a:buNone/>
            </a:pPr>
            <a:r>
              <a:rPr lang="en-US" dirty="0"/>
              <a:t>   negative feedback loop</a:t>
            </a:r>
          </a:p>
          <a:p>
            <a:pPr marL="0" indent="0">
              <a:buNone/>
            </a:pPr>
            <a:r>
              <a:rPr lang="en-US" dirty="0"/>
              <a:t>	 enhances stability of climate </a:t>
            </a:r>
          </a:p>
          <a:p>
            <a:pPr marL="0" indent="0">
              <a:buNone/>
            </a:pPr>
            <a:r>
              <a:rPr lang="en-US" dirty="0"/>
              <a:t>	 over millions of years!</a:t>
            </a:r>
          </a:p>
          <a:p>
            <a:endParaRPr lang="en-US" dirty="0"/>
          </a:p>
        </p:txBody>
      </p:sp>
    </p:spTree>
    <p:extLst>
      <p:ext uri="{BB962C8B-B14F-4D97-AF65-F5344CB8AC3E}">
        <p14:creationId xmlns:p14="http://schemas.microsoft.com/office/powerpoint/2010/main" val="1889486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FG08_18"/>
          <p:cNvPicPr>
            <a:picLocks noChangeAspect="1" noChangeArrowheads="1"/>
          </p:cNvPicPr>
          <p:nvPr/>
        </p:nvPicPr>
        <p:blipFill>
          <a:blip r:embed="rId2">
            <a:extLst>
              <a:ext uri="{28A0092B-C50C-407E-A947-70E740481C1C}">
                <a14:useLocalDpi xmlns:a14="http://schemas.microsoft.com/office/drawing/2010/main" val="0"/>
              </a:ext>
            </a:extLst>
          </a:blip>
          <a:srcRect b="3600"/>
          <a:stretch>
            <a:fillRect/>
          </a:stretch>
        </p:blipFill>
        <p:spPr>
          <a:xfrm>
            <a:off x="2466936" y="1480127"/>
            <a:ext cx="3952875" cy="3962400"/>
          </a:xfrm>
          <a:prstGeom prst="rect">
            <a:avLst/>
          </a:prstGeom>
          <a:noFill/>
        </p:spPr>
      </p:pic>
    </p:spTree>
    <p:extLst>
      <p:ext uri="{BB962C8B-B14F-4D97-AF65-F5344CB8AC3E}">
        <p14:creationId xmlns:p14="http://schemas.microsoft.com/office/powerpoint/2010/main" val="15969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Short-term anthropogenic carbon budget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tx1"/>
                </a:solidFill>
              </a:rPr>
              <a:t>since 1750, human-released CO</a:t>
            </a:r>
            <a:r>
              <a:rPr lang="en-US" baseline="-25000" dirty="0">
                <a:solidFill>
                  <a:schemeClr val="tx1"/>
                </a:solidFill>
              </a:rPr>
              <a:t>2</a:t>
            </a:r>
            <a:r>
              <a:rPr lang="en-US" dirty="0">
                <a:solidFill>
                  <a:schemeClr val="tx1"/>
                </a:solidFill>
              </a:rPr>
              <a:t> changed.</a:t>
            </a:r>
            <a:endParaRPr lang="en-US" baseline="-25000" dirty="0">
              <a:solidFill>
                <a:schemeClr val="tx1"/>
              </a:solidFill>
            </a:endParaRPr>
          </a:p>
          <a:p>
            <a:pPr marL="0" indent="0">
              <a:buNone/>
            </a:pPr>
            <a:r>
              <a:rPr lang="en-US" dirty="0">
                <a:solidFill>
                  <a:schemeClr val="tx1"/>
                </a:solidFill>
              </a:rPr>
              <a:t>anthropogenic C budget for 2000-10:</a:t>
            </a:r>
          </a:p>
          <a:p>
            <a:pPr marL="0" indent="0">
              <a:buNone/>
            </a:pPr>
            <a:r>
              <a:rPr lang="en-US" dirty="0">
                <a:solidFill>
                  <a:schemeClr val="tx1"/>
                </a:solidFill>
              </a:rPr>
              <a:t>  Anthropogenic C Sources: Gt C yr</a:t>
            </a:r>
            <a:r>
              <a:rPr lang="en-US" baseline="30000" dirty="0">
                <a:solidFill>
                  <a:schemeClr val="tx1"/>
                </a:solidFill>
              </a:rPr>
              <a:t>-1</a:t>
            </a:r>
            <a:endParaRPr lang="en-US" dirty="0">
              <a:solidFill>
                <a:schemeClr val="tx1"/>
              </a:solidFill>
            </a:endParaRPr>
          </a:p>
          <a:p>
            <a:pPr marL="0" indent="0">
              <a:buNone/>
            </a:pPr>
            <a:r>
              <a:rPr lang="en-US" dirty="0">
                <a:solidFill>
                  <a:schemeClr val="tx1"/>
                </a:solidFill>
              </a:rPr>
              <a:t>    fossil fuel combustion:	7.9</a:t>
            </a:r>
          </a:p>
          <a:p>
            <a:pPr marL="0" indent="0">
              <a:buNone/>
            </a:pPr>
            <a:r>
              <a:rPr lang="en-US" dirty="0">
                <a:solidFill>
                  <a:schemeClr val="tx1"/>
                </a:solidFill>
              </a:rPr>
              <a:t>    land-use change:		1.0</a:t>
            </a:r>
          </a:p>
          <a:p>
            <a:pPr marL="0" indent="0">
              <a:buNone/>
            </a:pPr>
            <a:r>
              <a:rPr lang="en-US" dirty="0">
                <a:solidFill>
                  <a:schemeClr val="tx1"/>
                </a:solidFill>
              </a:rPr>
              <a:t>  Anthropogenic C Sinks:</a:t>
            </a:r>
          </a:p>
          <a:p>
            <a:pPr marL="0" indent="0">
              <a:buNone/>
            </a:pPr>
            <a:r>
              <a:rPr lang="en-US" dirty="0">
                <a:solidFill>
                  <a:schemeClr val="tx1"/>
                </a:solidFill>
              </a:rPr>
              <a:t>    atmosphere:		4.1</a:t>
            </a:r>
          </a:p>
          <a:p>
            <a:pPr marL="0" indent="0">
              <a:buNone/>
            </a:pPr>
            <a:r>
              <a:rPr lang="en-US" dirty="0">
                <a:solidFill>
                  <a:schemeClr val="tx1"/>
                </a:solidFill>
              </a:rPr>
              <a:t>    oceans:			2.3</a:t>
            </a:r>
          </a:p>
          <a:p>
            <a:pPr marL="0" indent="0">
              <a:buNone/>
            </a:pPr>
            <a:r>
              <a:rPr lang="en-US" dirty="0">
                <a:solidFill>
                  <a:schemeClr val="tx1"/>
                </a:solidFill>
              </a:rPr>
              <a:t>    land vegetation:		1.4</a:t>
            </a:r>
          </a:p>
          <a:p>
            <a:pPr marL="0" indent="0">
              <a:buNone/>
            </a:pPr>
            <a:r>
              <a:rPr lang="en-US" dirty="0">
                <a:solidFill>
                  <a:schemeClr val="tx1"/>
                </a:solidFill>
              </a:rPr>
              <a:t>    soil and sediment (inferred):	1.1</a:t>
            </a:r>
            <a:endParaRPr lang="en-US" dirty="0"/>
          </a:p>
        </p:txBody>
      </p:sp>
    </p:spTree>
    <p:extLst>
      <p:ext uri="{BB962C8B-B14F-4D97-AF65-F5344CB8AC3E}">
        <p14:creationId xmlns:p14="http://schemas.microsoft.com/office/powerpoint/2010/main" val="165646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68" y="501272"/>
            <a:ext cx="68580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49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Short-term anthropogenic carbon budget</a:t>
            </a:r>
          </a:p>
        </p:txBody>
      </p:sp>
      <p:sp>
        <p:nvSpPr>
          <p:cNvPr id="3" name="Content Placeholder 2"/>
          <p:cNvSpPr>
            <a:spLocks noGrp="1"/>
          </p:cNvSpPr>
          <p:nvPr>
            <p:ph idx="1"/>
          </p:nvPr>
        </p:nvSpPr>
        <p:spPr/>
        <p:txBody>
          <a:bodyPr/>
          <a:lstStyle/>
          <a:p>
            <a:r>
              <a:rPr lang="en-US" dirty="0">
                <a:solidFill>
                  <a:schemeClr val="tx1"/>
                </a:solidFill>
              </a:rPr>
              <a:t>Sources must equal sinks.</a:t>
            </a:r>
          </a:p>
          <a:p>
            <a:r>
              <a:rPr lang="en-US" dirty="0">
                <a:solidFill>
                  <a:schemeClr val="tx1"/>
                </a:solidFill>
              </a:rPr>
              <a:t>non-atmosphere absorption of human carbon emission (4.8) &gt; atmosphere absorption (4.1 Gt C yr</a:t>
            </a:r>
            <a:r>
              <a:rPr lang="en-US" baseline="30000" dirty="0">
                <a:solidFill>
                  <a:schemeClr val="tx1"/>
                </a:solidFill>
              </a:rPr>
              <a:t>-1</a:t>
            </a:r>
            <a:r>
              <a:rPr lang="en-US" dirty="0">
                <a:solidFill>
                  <a:schemeClr val="tx1"/>
                </a:solidFill>
              </a:rPr>
              <a:t>)</a:t>
            </a:r>
          </a:p>
          <a:p>
            <a:r>
              <a:rPr lang="en-US" dirty="0"/>
              <a:t>Carbon emission due to </a:t>
            </a:r>
            <a:r>
              <a:rPr lang="en-US" dirty="0">
                <a:solidFill>
                  <a:schemeClr val="tx1"/>
                </a:solidFill>
              </a:rPr>
              <a:t>deforestation (1.0) &lt; carbon removal by land vegetation (1.4 Gt C yr</a:t>
            </a:r>
            <a:r>
              <a:rPr lang="en-US" baseline="30000" dirty="0">
                <a:solidFill>
                  <a:schemeClr val="tx1"/>
                </a:solidFill>
              </a:rPr>
              <a:t>-1</a:t>
            </a:r>
            <a:r>
              <a:rPr lang="en-US" dirty="0">
                <a:solidFill>
                  <a:schemeClr val="tx1"/>
                </a:solidFill>
              </a:rPr>
              <a:t>)</a:t>
            </a:r>
          </a:p>
          <a:p>
            <a:endParaRPr lang="en-US" dirty="0"/>
          </a:p>
        </p:txBody>
      </p:sp>
    </p:spTree>
    <p:extLst>
      <p:ext uri="{BB962C8B-B14F-4D97-AF65-F5344CB8AC3E}">
        <p14:creationId xmlns:p14="http://schemas.microsoft.com/office/powerpoint/2010/main" val="248362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498"/>
          <a:stretch/>
        </p:blipFill>
        <p:spPr>
          <a:xfrm>
            <a:off x="1594104" y="255443"/>
            <a:ext cx="5955792" cy="6401389"/>
          </a:xfrm>
        </p:spPr>
      </p:pic>
      <p:sp>
        <p:nvSpPr>
          <p:cNvPr id="5" name="TextBox 4"/>
          <p:cNvSpPr txBox="1"/>
          <p:nvPr/>
        </p:nvSpPr>
        <p:spPr>
          <a:xfrm>
            <a:off x="234021" y="5467928"/>
            <a:ext cx="584904" cy="369332"/>
          </a:xfrm>
          <a:prstGeom prst="rect">
            <a:avLst/>
          </a:prstGeom>
          <a:noFill/>
        </p:spPr>
        <p:txBody>
          <a:bodyPr wrap="none" rtlCol="0">
            <a:spAutoFit/>
          </a:bodyPr>
          <a:lstStyle/>
          <a:p>
            <a:r>
              <a:rPr lang="en-US" dirty="0"/>
              <a:t>rock</a:t>
            </a:r>
          </a:p>
        </p:txBody>
      </p:sp>
      <p:sp>
        <p:nvSpPr>
          <p:cNvPr id="6" name="TextBox 5"/>
          <p:cNvSpPr txBox="1"/>
          <p:nvPr/>
        </p:nvSpPr>
        <p:spPr>
          <a:xfrm>
            <a:off x="234021" y="4959928"/>
            <a:ext cx="1376531" cy="369332"/>
          </a:xfrm>
          <a:prstGeom prst="rect">
            <a:avLst/>
          </a:prstGeom>
          <a:noFill/>
        </p:spPr>
        <p:txBody>
          <a:bodyPr wrap="none" rtlCol="0">
            <a:spAutoFit/>
          </a:bodyPr>
          <a:lstStyle/>
          <a:p>
            <a:r>
              <a:rPr lang="en-US" dirty="0"/>
              <a:t>Ocean water</a:t>
            </a:r>
          </a:p>
        </p:txBody>
      </p:sp>
      <p:sp>
        <p:nvSpPr>
          <p:cNvPr id="7" name="TextBox 6"/>
          <p:cNvSpPr txBox="1"/>
          <p:nvPr/>
        </p:nvSpPr>
        <p:spPr>
          <a:xfrm>
            <a:off x="234021" y="4451928"/>
            <a:ext cx="1197828" cy="369332"/>
          </a:xfrm>
          <a:prstGeom prst="rect">
            <a:avLst/>
          </a:prstGeom>
          <a:noFill/>
        </p:spPr>
        <p:txBody>
          <a:bodyPr wrap="none" rtlCol="0">
            <a:spAutoFit/>
          </a:bodyPr>
          <a:lstStyle/>
          <a:p>
            <a:r>
              <a:rPr lang="en-US" dirty="0"/>
              <a:t>Fossil fuels</a:t>
            </a:r>
          </a:p>
        </p:txBody>
      </p:sp>
      <p:sp>
        <p:nvSpPr>
          <p:cNvPr id="8" name="TextBox 7"/>
          <p:cNvSpPr txBox="1"/>
          <p:nvPr/>
        </p:nvSpPr>
        <p:spPr>
          <a:xfrm>
            <a:off x="234021" y="3140642"/>
            <a:ext cx="1166794" cy="369332"/>
          </a:xfrm>
          <a:prstGeom prst="rect">
            <a:avLst/>
          </a:prstGeom>
          <a:noFill/>
        </p:spPr>
        <p:txBody>
          <a:bodyPr wrap="none" rtlCol="0">
            <a:spAutoFit/>
          </a:bodyPr>
          <a:lstStyle/>
          <a:p>
            <a:r>
              <a:rPr lang="en-US" dirty="0"/>
              <a:t>Sediments</a:t>
            </a:r>
          </a:p>
        </p:txBody>
      </p:sp>
      <p:sp>
        <p:nvSpPr>
          <p:cNvPr id="9" name="TextBox 8"/>
          <p:cNvSpPr txBox="1"/>
          <p:nvPr/>
        </p:nvSpPr>
        <p:spPr>
          <a:xfrm>
            <a:off x="234021" y="1460025"/>
            <a:ext cx="1336391" cy="369332"/>
          </a:xfrm>
          <a:prstGeom prst="rect">
            <a:avLst/>
          </a:prstGeom>
          <a:noFill/>
        </p:spPr>
        <p:txBody>
          <a:bodyPr wrap="none" rtlCol="0">
            <a:spAutoFit/>
          </a:bodyPr>
          <a:lstStyle/>
          <a:p>
            <a:r>
              <a:rPr lang="en-US" dirty="0"/>
              <a:t>Atmosphere</a:t>
            </a:r>
          </a:p>
        </p:txBody>
      </p:sp>
      <p:sp>
        <p:nvSpPr>
          <p:cNvPr id="10" name="TextBox 9"/>
          <p:cNvSpPr txBox="1"/>
          <p:nvPr/>
        </p:nvSpPr>
        <p:spPr>
          <a:xfrm>
            <a:off x="234020" y="851186"/>
            <a:ext cx="1728935" cy="369332"/>
          </a:xfrm>
          <a:prstGeom prst="rect">
            <a:avLst/>
          </a:prstGeom>
          <a:noFill/>
        </p:spPr>
        <p:txBody>
          <a:bodyPr wrap="none" rtlCol="0">
            <a:spAutoFit/>
          </a:bodyPr>
          <a:lstStyle/>
          <a:p>
            <a:r>
              <a:rPr lang="en-US" dirty="0"/>
              <a:t>Living organisms</a:t>
            </a:r>
          </a:p>
        </p:txBody>
      </p:sp>
    </p:spTree>
    <p:extLst>
      <p:ext uri="{BB962C8B-B14F-4D97-AF65-F5344CB8AC3E}">
        <p14:creationId xmlns:p14="http://schemas.microsoft.com/office/powerpoint/2010/main" val="184150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organic carbon cycle</a:t>
            </a:r>
          </a:p>
        </p:txBody>
      </p:sp>
      <p:sp>
        <p:nvSpPr>
          <p:cNvPr id="3" name="Content Placeholder 2"/>
          <p:cNvSpPr>
            <a:spLocks noGrp="1"/>
          </p:cNvSpPr>
          <p:nvPr>
            <p:ph idx="1"/>
          </p:nvPr>
        </p:nvSpPr>
        <p:spPr/>
        <p:txBody>
          <a:bodyPr>
            <a:normAutofit/>
          </a:bodyPr>
          <a:lstStyle/>
          <a:p>
            <a:r>
              <a:rPr lang="en-US" dirty="0"/>
              <a:t>Organic carbon: stored, moved by living organisms</a:t>
            </a:r>
          </a:p>
          <a:p>
            <a:r>
              <a:rPr lang="en-US" dirty="0"/>
              <a:t>sedimentary rocks = largest carbon reservoir</a:t>
            </a:r>
          </a:p>
          <a:p>
            <a:r>
              <a:rPr lang="en-US" dirty="0"/>
              <a:t>Limestone (CaCO</a:t>
            </a:r>
            <a:r>
              <a:rPr lang="en-US" baseline="-25000" dirty="0"/>
              <a:t>3</a:t>
            </a:r>
            <a:r>
              <a:rPr lang="en-US" dirty="0"/>
              <a:t>) contains most carbon. </a:t>
            </a:r>
          </a:p>
          <a:p>
            <a:r>
              <a:rPr lang="en-US" dirty="0"/>
              <a:t>Shells created by phytoplankton and zooplankton via:</a:t>
            </a:r>
          </a:p>
          <a:p>
            <a:pPr>
              <a:lnSpc>
                <a:spcPct val="95000"/>
              </a:lnSpc>
            </a:pPr>
            <a:r>
              <a:rPr lang="en-US" dirty="0"/>
              <a:t>Ca</a:t>
            </a:r>
            <a:r>
              <a:rPr lang="en-US" baseline="30000" dirty="0"/>
              <a:t>2+</a:t>
            </a:r>
            <a:r>
              <a:rPr lang="en-US" dirty="0"/>
              <a:t>              +      2HCO</a:t>
            </a:r>
            <a:r>
              <a:rPr lang="en-US" baseline="-25000" dirty="0"/>
              <a:t>3</a:t>
            </a:r>
            <a:r>
              <a:rPr lang="en-US" baseline="30000" dirty="0"/>
              <a:t>-</a:t>
            </a:r>
            <a:r>
              <a:rPr lang="en-US" dirty="0"/>
              <a:t>     → CaCO</a:t>
            </a:r>
            <a:r>
              <a:rPr lang="en-US" baseline="-25000" dirty="0"/>
              <a:t>3</a:t>
            </a:r>
            <a:r>
              <a:rPr lang="en-US" dirty="0"/>
              <a:t>                       +       H</a:t>
            </a:r>
            <a:r>
              <a:rPr lang="en-US" baseline="-25000" dirty="0"/>
              <a:t>2</a:t>
            </a:r>
            <a:r>
              <a:rPr lang="en-US" dirty="0"/>
              <a:t>CO</a:t>
            </a:r>
            <a:r>
              <a:rPr lang="en-US" baseline="-25000" dirty="0"/>
              <a:t>3</a:t>
            </a:r>
          </a:p>
          <a:p>
            <a:pPr>
              <a:lnSpc>
                <a:spcPct val="95000"/>
              </a:lnSpc>
            </a:pPr>
            <a:r>
              <a:rPr lang="en-US" dirty="0"/>
              <a:t>Calcium ion + bicarbonate </a:t>
            </a:r>
            <a:r>
              <a:rPr lang="en-US" dirty="0">
                <a:sym typeface="Wingdings" panose="05000000000000000000" pitchFamily="2" charset="2"/>
              </a:rPr>
              <a:t> c</a:t>
            </a:r>
            <a:r>
              <a:rPr lang="en-US" dirty="0"/>
              <a:t>alcium carbonate + carbonic acid</a:t>
            </a:r>
          </a:p>
        </p:txBody>
      </p:sp>
    </p:spTree>
    <p:extLst>
      <p:ext uri="{BB962C8B-B14F-4D97-AF65-F5344CB8AC3E}">
        <p14:creationId xmlns:p14="http://schemas.microsoft.com/office/powerpoint/2010/main" val="55827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limestone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7425" y="1218015"/>
            <a:ext cx="1597290" cy="2054530"/>
          </a:xfrm>
          <a:prstGeom prst="rect">
            <a:avLst/>
          </a:prstGeom>
          <a:noFill/>
        </p:spPr>
      </p:pic>
      <p:pic>
        <p:nvPicPr>
          <p:cNvPr id="5" name="Picture 7" descr="FG08_08c"/>
          <p:cNvPicPr>
            <a:picLocks noChangeAspect="1" noChangeArrowheads="1"/>
          </p:cNvPicPr>
          <p:nvPr/>
        </p:nvPicPr>
        <p:blipFill>
          <a:blip r:embed="rId3" cstate="print">
            <a:extLst>
              <a:ext uri="{28A0092B-C50C-407E-A947-70E740481C1C}">
                <a14:useLocalDpi xmlns:a14="http://schemas.microsoft.com/office/drawing/2010/main" val="0"/>
              </a:ext>
            </a:extLst>
          </a:blip>
          <a:srcRect l="1427" b="9599"/>
          <a:stretch>
            <a:fillRect/>
          </a:stretch>
        </p:blipFill>
        <p:spPr>
          <a:xfrm>
            <a:off x="5318139" y="4191884"/>
            <a:ext cx="1471045" cy="1605763"/>
          </a:xfrm>
          <a:prstGeom prst="rect">
            <a:avLst/>
          </a:prstGeom>
          <a:noFill/>
        </p:spPr>
      </p:pic>
      <p:sp>
        <p:nvSpPr>
          <p:cNvPr id="6" name="TextBox 5"/>
          <p:cNvSpPr txBox="1">
            <a:spLocks noChangeArrowheads="1"/>
          </p:cNvSpPr>
          <p:nvPr/>
        </p:nvSpPr>
        <p:spPr bwMode="auto">
          <a:xfrm>
            <a:off x="5265184" y="4125434"/>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dirty="0">
                <a:solidFill>
                  <a:schemeClr val="bg1"/>
                </a:solidFill>
              </a:rPr>
              <a:t>foraminifera</a:t>
            </a:r>
          </a:p>
        </p:txBody>
      </p:sp>
      <p:pic>
        <p:nvPicPr>
          <p:cNvPr id="7" name="Picture 18" descr="plankton-doublepl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425" y="4217764"/>
            <a:ext cx="1734891" cy="156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28650" y="4734049"/>
            <a:ext cx="1974958" cy="366713"/>
          </a:xfrm>
          <a:prstGeom prst="rect">
            <a:avLst/>
          </a:prstGeom>
          <a:solidFill>
            <a:schemeClr val="bg1">
              <a:alpha val="39999"/>
            </a:schemeClr>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CA" dirty="0" err="1"/>
              <a:t>coccolithophorids</a:t>
            </a:r>
            <a:endParaRPr lang="en-CA" dirty="0"/>
          </a:p>
        </p:txBody>
      </p:sp>
    </p:spTree>
    <p:extLst>
      <p:ext uri="{BB962C8B-B14F-4D97-AF65-F5344CB8AC3E}">
        <p14:creationId xmlns:p14="http://schemas.microsoft.com/office/powerpoint/2010/main" val="260442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organic carbon cycle</a:t>
            </a:r>
          </a:p>
        </p:txBody>
      </p:sp>
      <p:sp>
        <p:nvSpPr>
          <p:cNvPr id="3" name="Content Placeholder 2"/>
          <p:cNvSpPr>
            <a:spLocks noGrp="1"/>
          </p:cNvSpPr>
          <p:nvPr>
            <p:ph idx="1"/>
          </p:nvPr>
        </p:nvSpPr>
        <p:spPr/>
        <p:txBody>
          <a:bodyPr/>
          <a:lstStyle/>
          <a:p>
            <a:pPr marL="0" indent="0">
              <a:buNone/>
            </a:pPr>
            <a:r>
              <a:rPr lang="en-US" dirty="0"/>
              <a:t>Although shale is most common sedimentary rock (75%) and contains fossil fuels and organic debris, it not made of CaCO</a:t>
            </a:r>
            <a:r>
              <a:rPr lang="en-US" baseline="-25000" dirty="0"/>
              <a:t>3</a:t>
            </a:r>
            <a:r>
              <a:rPr lang="en-US" dirty="0"/>
              <a:t> and thus does not contain as much carbon as limestone.</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2169" y="3751912"/>
            <a:ext cx="1999661" cy="1676545"/>
          </a:xfrm>
          <a:prstGeom prst="rect">
            <a:avLst/>
          </a:prstGeom>
          <a:noFill/>
        </p:spPr>
      </p:pic>
    </p:spTree>
    <p:extLst>
      <p:ext uri="{BB962C8B-B14F-4D97-AF65-F5344CB8AC3E}">
        <p14:creationId xmlns:p14="http://schemas.microsoft.com/office/powerpoint/2010/main" val="4065270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672</Words>
  <Application>Microsoft Office PowerPoint</Application>
  <PresentationFormat>On-screen Show (4:3)</PresentationFormat>
  <Paragraphs>94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The Carbon Cycles</vt:lpstr>
      <vt:lpstr>Contents</vt:lpstr>
      <vt:lpstr>Short-term anthropogenic carbon budget</vt:lpstr>
      <vt:lpstr>PowerPoint Presentation</vt:lpstr>
      <vt:lpstr>Short-term anthropogenic carbon budget</vt:lpstr>
      <vt:lpstr>PowerPoint Presentation</vt:lpstr>
      <vt:lpstr>Long-term organic carbon cycle</vt:lpstr>
      <vt:lpstr>PowerPoint Presentation</vt:lpstr>
      <vt:lpstr>Long-term organic carbon cycle</vt:lpstr>
      <vt:lpstr>Long-term organic carbon cycle</vt:lpstr>
      <vt:lpstr>PowerPoint Presentation</vt:lpstr>
      <vt:lpstr>Long-term organic carbon cycle</vt:lpstr>
      <vt:lpstr>Long-term organic carbon cycle</vt:lpstr>
      <vt:lpstr>PowerPoint Presentation</vt:lpstr>
      <vt:lpstr>Long-term Inorganic Carbon Cycle</vt:lpstr>
      <vt:lpstr>PowerPoint Presentation</vt:lpstr>
      <vt:lpstr>PowerPoint Presentation</vt:lpstr>
      <vt:lpstr>Long-term inorganic carbon cycle</vt:lpstr>
      <vt:lpstr>Long-term inorganic carbon cycle</vt:lpstr>
      <vt:lpstr>PowerPoint Presentation</vt:lpstr>
      <vt:lpstr>Long-term Inorganic Carbon Cycle</vt:lpstr>
      <vt:lpstr>PowerPoint Presentation</vt:lpstr>
      <vt:lpstr>Long-term Inorganic Carbon Cycle</vt:lpstr>
      <vt:lpstr>Feedbacks</vt:lpstr>
      <vt:lpstr>PowerPoint Presentation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 Xin</dc:creator>
  <cp:lastModifiedBy>Xin Tao</cp:lastModifiedBy>
  <cp:revision>91</cp:revision>
  <dcterms:created xsi:type="dcterms:W3CDTF">2021-03-07T02:14:20Z</dcterms:created>
  <dcterms:modified xsi:type="dcterms:W3CDTF">2023-03-10T06:55:46Z</dcterms:modified>
</cp:coreProperties>
</file>