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92" r:id="rId26"/>
    <p:sldId id="290" r:id="rId27"/>
    <p:sldId id="293" r:id="rId28"/>
    <p:sldId id="296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5" r:id="rId37"/>
    <p:sldId id="307" r:id="rId38"/>
    <p:sldId id="308" r:id="rId39"/>
    <p:sldId id="283" r:id="rId40"/>
    <p:sldId id="309" r:id="rId41"/>
    <p:sldId id="310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Xin" userId="3bbae137d5272e6c" providerId="LiveId" clId="{8661085E-D202-42AC-9109-23E7450CF4F4}"/>
    <pc:docChg chg="custSel modSld">
      <pc:chgData name="Tao Xin" userId="3bbae137d5272e6c" providerId="LiveId" clId="{8661085E-D202-42AC-9109-23E7450CF4F4}" dt="2023-02-10T10:18:26.856" v="2" actId="33524"/>
      <pc:docMkLst>
        <pc:docMk/>
      </pc:docMkLst>
      <pc:sldChg chg="modSp mod">
        <pc:chgData name="Tao Xin" userId="3bbae137d5272e6c" providerId="LiveId" clId="{8661085E-D202-42AC-9109-23E7450CF4F4}" dt="2023-02-03T10:14:43.865" v="1" actId="20577"/>
        <pc:sldMkLst>
          <pc:docMk/>
          <pc:sldMk cId="3178914835" sldId="256"/>
        </pc:sldMkLst>
        <pc:spChg chg="mod">
          <ac:chgData name="Tao Xin" userId="3bbae137d5272e6c" providerId="LiveId" clId="{8661085E-D202-42AC-9109-23E7450CF4F4}" dt="2023-02-03T10:14:43.865" v="1" actId="20577"/>
          <ac:spMkLst>
            <pc:docMk/>
            <pc:sldMk cId="3178914835" sldId="256"/>
            <ac:spMk id="3" creationId="{00000000-0000-0000-0000-000000000000}"/>
          </ac:spMkLst>
        </pc:spChg>
      </pc:sldChg>
      <pc:sldChg chg="modSp mod">
        <pc:chgData name="Tao Xin" userId="3bbae137d5272e6c" providerId="LiveId" clId="{8661085E-D202-42AC-9109-23E7450CF4F4}" dt="2023-02-10T10:18:26.856" v="2" actId="33524"/>
        <pc:sldMkLst>
          <pc:docMk/>
          <pc:sldMk cId="3517508840" sldId="299"/>
        </pc:sldMkLst>
        <pc:spChg chg="mod">
          <ac:chgData name="Tao Xin" userId="3bbae137d5272e6c" providerId="LiveId" clId="{8661085E-D202-42AC-9109-23E7450CF4F4}" dt="2023-02-10T10:18:26.856" v="2" actId="33524"/>
          <ac:spMkLst>
            <pc:docMk/>
            <pc:sldMk cId="3517508840" sldId="299"/>
            <ac:spMk id="133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9740-B05A-499C-B501-4BB08BED89B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20B-FFE1-4510-9063-B2D975B8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C20B-FFE1-4510-9063-B2D975B8DF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2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6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3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95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9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3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1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8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8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77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B7A922-7B14-46C1-B3C1-D7DA455305E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F671F8-CBAC-4987-9312-DC60789A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7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101-ch06-mountain%20air%20flow.m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101-ch07-coreolis1.m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hyperlink" Target="movies/101-ch07/geo101-ch05_coreolis2.mov" TargetMode="External"/><Relationship Id="rId4" Type="http://schemas.openxmlformats.org/officeDocument/2006/relationships/hyperlink" Target="101-ch07-coreolis2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Atmospheric Circulation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GEO101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Spring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1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strahler_ch06\W085_06_05_6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1" y="134823"/>
            <a:ext cx="5571837" cy="62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309" y="609600"/>
            <a:ext cx="144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Pole-to-pole specific humidity</a:t>
            </a:r>
          </a:p>
        </p:txBody>
      </p:sp>
    </p:spTree>
    <p:extLst>
      <p:ext uri="{BB962C8B-B14F-4D97-AF65-F5344CB8AC3E}">
        <p14:creationId xmlns:p14="http://schemas.microsoft.com/office/powerpoint/2010/main" val="201384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35494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amount of water vapor present to the maximum amount that the air can hold at that temperature (%)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if relative humidity is 50%, it contains half the amount it could have given the temperature.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humidity therefore changes as temperature changes.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Relative humidity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ig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981200"/>
            <a:ext cx="652462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8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Relative Humidity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44455" cy="4114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if temperature increases, if the amount of water vapor stays the same, then relative humidity decreases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W087_06_07_6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95" y="1851890"/>
            <a:ext cx="45275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3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Dew Point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air is cooled eventually it will be said to be saturated (100% relative humidity) = (dew point temperature)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cooling continues, condensation begins and dew forms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up of water droplets and/or ice particles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 when air is saturated and contains particles (condensation nuclei) e.g. dust, salts.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can remain in liquid state below freezing (super cooled) to as low as -12 degrees.</a:t>
            </a:r>
          </a:p>
        </p:txBody>
      </p:sp>
    </p:spTree>
    <p:extLst>
      <p:ext uri="{BB962C8B-B14F-4D97-AF65-F5344CB8AC3E}">
        <p14:creationId xmlns:p14="http://schemas.microsoft.com/office/powerpoint/2010/main" val="424185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2810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precipitation to occur, it requires: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of droplets in clouds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ice - crystal process - ice particles act as freezing nuclei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coalescence process - large droplets collide with smaller ones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precipitation begins as frozen water.</a:t>
            </a:r>
          </a:p>
        </p:txBody>
      </p:sp>
    </p:spTree>
    <p:extLst>
      <p:ext uri="{BB962C8B-B14F-4D97-AF65-F5344CB8AC3E}">
        <p14:creationId xmlns:p14="http://schemas.microsoft.com/office/powerpoint/2010/main" val="161207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Precipitation: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rain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(ice crystals freeze onto a frozen surface)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(ice crystals have not melted)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(ice crystals melt as they fall)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(melting and refreezing crystals that form in thunder clouds)</a:t>
            </a:r>
          </a:p>
        </p:txBody>
      </p:sp>
    </p:spTree>
    <p:extLst>
      <p:ext uri="{BB962C8B-B14F-4D97-AF65-F5344CB8AC3E}">
        <p14:creationId xmlns:p14="http://schemas.microsoft.com/office/powerpoint/2010/main" val="219356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Orographic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rising over a mountain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Intercepting slope = Windward slope (wetter)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Leeward slope (drier) (rain shadow)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hlinkClick r:id="rId2" action="ppaction://hlinkfile"/>
          </p:cNvPr>
          <p:cNvSpPr>
            <a:spLocks/>
          </p:cNvSpPr>
          <p:nvPr/>
        </p:nvSpPr>
        <p:spPr bwMode="auto">
          <a:xfrm>
            <a:off x="1287896" y="4824845"/>
            <a:ext cx="4759325" cy="1827213"/>
          </a:xfrm>
          <a:custGeom>
            <a:avLst/>
            <a:gdLst>
              <a:gd name="T0" fmla="*/ 174625 w 2998"/>
              <a:gd name="T1" fmla="*/ 1547813 h 1151"/>
              <a:gd name="T2" fmla="*/ 276225 w 2998"/>
              <a:gd name="T3" fmla="*/ 1547813 h 1151"/>
              <a:gd name="T4" fmla="*/ 379412 w 2998"/>
              <a:gd name="T5" fmla="*/ 1533525 h 1151"/>
              <a:gd name="T6" fmla="*/ 495300 w 2998"/>
              <a:gd name="T7" fmla="*/ 1519238 h 1151"/>
              <a:gd name="T8" fmla="*/ 582613 w 2998"/>
              <a:gd name="T9" fmla="*/ 1504950 h 1151"/>
              <a:gd name="T10" fmla="*/ 671512 w 2998"/>
              <a:gd name="T11" fmla="*/ 1489075 h 1151"/>
              <a:gd name="T12" fmla="*/ 801687 w 2998"/>
              <a:gd name="T13" fmla="*/ 1460500 h 1151"/>
              <a:gd name="T14" fmla="*/ 904875 w 2998"/>
              <a:gd name="T15" fmla="*/ 1431925 h 1151"/>
              <a:gd name="T16" fmla="*/ 992188 w 2998"/>
              <a:gd name="T17" fmla="*/ 1401763 h 1151"/>
              <a:gd name="T18" fmla="*/ 1079500 w 2998"/>
              <a:gd name="T19" fmla="*/ 1373188 h 1151"/>
              <a:gd name="T20" fmla="*/ 1182688 w 2998"/>
              <a:gd name="T21" fmla="*/ 1328738 h 1151"/>
              <a:gd name="T22" fmla="*/ 1298575 w 2998"/>
              <a:gd name="T23" fmla="*/ 1270000 h 1151"/>
              <a:gd name="T24" fmla="*/ 1400175 w 2998"/>
              <a:gd name="T25" fmla="*/ 1196975 h 1151"/>
              <a:gd name="T26" fmla="*/ 1489075 w 2998"/>
              <a:gd name="T27" fmla="*/ 1154113 h 1151"/>
              <a:gd name="T28" fmla="*/ 1576387 w 2998"/>
              <a:gd name="T29" fmla="*/ 1081088 h 1151"/>
              <a:gd name="T30" fmla="*/ 1677988 w 2998"/>
              <a:gd name="T31" fmla="*/ 993775 h 1151"/>
              <a:gd name="T32" fmla="*/ 1781175 w 2998"/>
              <a:gd name="T33" fmla="*/ 920750 h 1151"/>
              <a:gd name="T34" fmla="*/ 1882775 w 2998"/>
              <a:gd name="T35" fmla="*/ 833438 h 1151"/>
              <a:gd name="T36" fmla="*/ 1955800 w 2998"/>
              <a:gd name="T37" fmla="*/ 760413 h 1151"/>
              <a:gd name="T38" fmla="*/ 2028825 w 2998"/>
              <a:gd name="T39" fmla="*/ 701675 h 1151"/>
              <a:gd name="T40" fmla="*/ 2116138 w 2998"/>
              <a:gd name="T41" fmla="*/ 628650 h 1151"/>
              <a:gd name="T42" fmla="*/ 2217738 w 2998"/>
              <a:gd name="T43" fmla="*/ 569913 h 1151"/>
              <a:gd name="T44" fmla="*/ 2306638 w 2998"/>
              <a:gd name="T45" fmla="*/ 482600 h 1151"/>
              <a:gd name="T46" fmla="*/ 2393950 w 2998"/>
              <a:gd name="T47" fmla="*/ 409575 h 1151"/>
              <a:gd name="T48" fmla="*/ 2495550 w 2998"/>
              <a:gd name="T49" fmla="*/ 336550 h 1151"/>
              <a:gd name="T50" fmla="*/ 2568575 w 2998"/>
              <a:gd name="T51" fmla="*/ 263525 h 1151"/>
              <a:gd name="T52" fmla="*/ 2655887 w 2998"/>
              <a:gd name="T53" fmla="*/ 190500 h 1151"/>
              <a:gd name="T54" fmla="*/ 2773362 w 2998"/>
              <a:gd name="T55" fmla="*/ 103188 h 1151"/>
              <a:gd name="T56" fmla="*/ 2860675 w 2998"/>
              <a:gd name="T57" fmla="*/ 58738 h 1151"/>
              <a:gd name="T58" fmla="*/ 2947987 w 2998"/>
              <a:gd name="T59" fmla="*/ 30163 h 1151"/>
              <a:gd name="T60" fmla="*/ 3065462 w 2998"/>
              <a:gd name="T61" fmla="*/ 0 h 1151"/>
              <a:gd name="T62" fmla="*/ 3152775 w 2998"/>
              <a:gd name="T63" fmla="*/ 0 h 1151"/>
              <a:gd name="T64" fmla="*/ 3240087 w 2998"/>
              <a:gd name="T65" fmla="*/ 15875 h 1151"/>
              <a:gd name="T66" fmla="*/ 3357563 w 2998"/>
              <a:gd name="T67" fmla="*/ 58738 h 1151"/>
              <a:gd name="T68" fmla="*/ 3444875 w 2998"/>
              <a:gd name="T69" fmla="*/ 103188 h 1151"/>
              <a:gd name="T70" fmla="*/ 3546475 w 2998"/>
              <a:gd name="T71" fmla="*/ 161925 h 1151"/>
              <a:gd name="T72" fmla="*/ 3619500 w 2998"/>
              <a:gd name="T73" fmla="*/ 219075 h 1151"/>
              <a:gd name="T74" fmla="*/ 3706813 w 2998"/>
              <a:gd name="T75" fmla="*/ 292100 h 1151"/>
              <a:gd name="T76" fmla="*/ 3765550 w 2998"/>
              <a:gd name="T77" fmla="*/ 350838 h 1151"/>
              <a:gd name="T78" fmla="*/ 3824288 w 2998"/>
              <a:gd name="T79" fmla="*/ 438150 h 1151"/>
              <a:gd name="T80" fmla="*/ 3867150 w 2998"/>
              <a:gd name="T81" fmla="*/ 525463 h 1151"/>
              <a:gd name="T82" fmla="*/ 3911600 w 2998"/>
              <a:gd name="T83" fmla="*/ 598488 h 1151"/>
              <a:gd name="T84" fmla="*/ 3970338 w 2998"/>
              <a:gd name="T85" fmla="*/ 701675 h 1151"/>
              <a:gd name="T86" fmla="*/ 4013200 w 2998"/>
              <a:gd name="T87" fmla="*/ 788988 h 1151"/>
              <a:gd name="T88" fmla="*/ 4071938 w 2998"/>
              <a:gd name="T89" fmla="*/ 876300 h 1151"/>
              <a:gd name="T90" fmla="*/ 4130675 w 2998"/>
              <a:gd name="T91" fmla="*/ 979488 h 1151"/>
              <a:gd name="T92" fmla="*/ 4175125 w 2998"/>
              <a:gd name="T93" fmla="*/ 1066800 h 1151"/>
              <a:gd name="T94" fmla="*/ 4232275 w 2998"/>
              <a:gd name="T95" fmla="*/ 1139825 h 1151"/>
              <a:gd name="T96" fmla="*/ 4276725 w 2998"/>
              <a:gd name="T97" fmla="*/ 1241425 h 1151"/>
              <a:gd name="T98" fmla="*/ 4335463 w 2998"/>
              <a:gd name="T99" fmla="*/ 1328738 h 1151"/>
              <a:gd name="T100" fmla="*/ 4392613 w 2998"/>
              <a:gd name="T101" fmla="*/ 1431925 h 1151"/>
              <a:gd name="T102" fmla="*/ 4451350 w 2998"/>
              <a:gd name="T103" fmla="*/ 1504950 h 1151"/>
              <a:gd name="T104" fmla="*/ 4510088 w 2998"/>
              <a:gd name="T105" fmla="*/ 1577975 h 1151"/>
              <a:gd name="T106" fmla="*/ 4583113 w 2998"/>
              <a:gd name="T107" fmla="*/ 1651001 h 1151"/>
              <a:gd name="T108" fmla="*/ 4670425 w 2998"/>
              <a:gd name="T109" fmla="*/ 1738313 h 1151"/>
              <a:gd name="T110" fmla="*/ 4743450 w 2998"/>
              <a:gd name="T111" fmla="*/ 1781176 h 1151"/>
              <a:gd name="T112" fmla="*/ 0 w 2998"/>
              <a:gd name="T113" fmla="*/ 1825626 h 11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98"/>
              <a:gd name="T172" fmla="*/ 0 h 1151"/>
              <a:gd name="T173" fmla="*/ 2998 w 2998"/>
              <a:gd name="T174" fmla="*/ 1151 h 11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98" h="1151">
                <a:moveTo>
                  <a:pt x="60" y="984"/>
                </a:moveTo>
                <a:lnTo>
                  <a:pt x="92" y="975"/>
                </a:lnTo>
                <a:lnTo>
                  <a:pt x="110" y="975"/>
                </a:lnTo>
                <a:lnTo>
                  <a:pt x="138" y="975"/>
                </a:lnTo>
                <a:lnTo>
                  <a:pt x="156" y="975"/>
                </a:lnTo>
                <a:lnTo>
                  <a:pt x="174" y="975"/>
                </a:lnTo>
                <a:lnTo>
                  <a:pt x="202" y="975"/>
                </a:lnTo>
                <a:lnTo>
                  <a:pt x="220" y="975"/>
                </a:lnTo>
                <a:lnTo>
                  <a:pt x="239" y="966"/>
                </a:lnTo>
                <a:lnTo>
                  <a:pt x="257" y="966"/>
                </a:lnTo>
                <a:lnTo>
                  <a:pt x="285" y="957"/>
                </a:lnTo>
                <a:lnTo>
                  <a:pt x="312" y="957"/>
                </a:lnTo>
                <a:lnTo>
                  <a:pt x="331" y="948"/>
                </a:lnTo>
                <a:lnTo>
                  <a:pt x="349" y="948"/>
                </a:lnTo>
                <a:lnTo>
                  <a:pt x="367" y="948"/>
                </a:lnTo>
                <a:lnTo>
                  <a:pt x="386" y="938"/>
                </a:lnTo>
                <a:lnTo>
                  <a:pt x="404" y="938"/>
                </a:lnTo>
                <a:lnTo>
                  <a:pt x="423" y="938"/>
                </a:lnTo>
                <a:lnTo>
                  <a:pt x="459" y="938"/>
                </a:lnTo>
                <a:lnTo>
                  <a:pt x="478" y="929"/>
                </a:lnTo>
                <a:lnTo>
                  <a:pt x="505" y="920"/>
                </a:lnTo>
                <a:lnTo>
                  <a:pt x="524" y="920"/>
                </a:lnTo>
                <a:lnTo>
                  <a:pt x="542" y="911"/>
                </a:lnTo>
                <a:lnTo>
                  <a:pt x="570" y="902"/>
                </a:lnTo>
                <a:lnTo>
                  <a:pt x="588" y="902"/>
                </a:lnTo>
                <a:lnTo>
                  <a:pt x="607" y="892"/>
                </a:lnTo>
                <a:lnTo>
                  <a:pt x="625" y="883"/>
                </a:lnTo>
                <a:lnTo>
                  <a:pt x="643" y="883"/>
                </a:lnTo>
                <a:lnTo>
                  <a:pt x="662" y="883"/>
                </a:lnTo>
                <a:lnTo>
                  <a:pt x="680" y="865"/>
                </a:lnTo>
                <a:lnTo>
                  <a:pt x="708" y="856"/>
                </a:lnTo>
                <a:lnTo>
                  <a:pt x="726" y="846"/>
                </a:lnTo>
                <a:lnTo>
                  <a:pt x="745" y="837"/>
                </a:lnTo>
                <a:lnTo>
                  <a:pt x="763" y="828"/>
                </a:lnTo>
                <a:lnTo>
                  <a:pt x="790" y="810"/>
                </a:lnTo>
                <a:lnTo>
                  <a:pt x="818" y="800"/>
                </a:lnTo>
                <a:lnTo>
                  <a:pt x="836" y="782"/>
                </a:lnTo>
                <a:lnTo>
                  <a:pt x="864" y="773"/>
                </a:lnTo>
                <a:lnTo>
                  <a:pt x="882" y="754"/>
                </a:lnTo>
                <a:lnTo>
                  <a:pt x="901" y="754"/>
                </a:lnTo>
                <a:lnTo>
                  <a:pt x="919" y="736"/>
                </a:lnTo>
                <a:lnTo>
                  <a:pt x="938" y="727"/>
                </a:lnTo>
                <a:lnTo>
                  <a:pt x="956" y="709"/>
                </a:lnTo>
                <a:lnTo>
                  <a:pt x="974" y="690"/>
                </a:lnTo>
                <a:lnTo>
                  <a:pt x="993" y="681"/>
                </a:lnTo>
                <a:lnTo>
                  <a:pt x="1020" y="663"/>
                </a:lnTo>
                <a:lnTo>
                  <a:pt x="1048" y="644"/>
                </a:lnTo>
                <a:lnTo>
                  <a:pt x="1057" y="626"/>
                </a:lnTo>
                <a:lnTo>
                  <a:pt x="1076" y="607"/>
                </a:lnTo>
                <a:lnTo>
                  <a:pt x="1094" y="598"/>
                </a:lnTo>
                <a:lnTo>
                  <a:pt x="1122" y="580"/>
                </a:lnTo>
                <a:lnTo>
                  <a:pt x="1140" y="571"/>
                </a:lnTo>
                <a:lnTo>
                  <a:pt x="1158" y="543"/>
                </a:lnTo>
                <a:lnTo>
                  <a:pt x="1186" y="525"/>
                </a:lnTo>
                <a:lnTo>
                  <a:pt x="1195" y="506"/>
                </a:lnTo>
                <a:lnTo>
                  <a:pt x="1213" y="497"/>
                </a:lnTo>
                <a:lnTo>
                  <a:pt x="1232" y="479"/>
                </a:lnTo>
                <a:lnTo>
                  <a:pt x="1250" y="469"/>
                </a:lnTo>
                <a:lnTo>
                  <a:pt x="1259" y="451"/>
                </a:lnTo>
                <a:lnTo>
                  <a:pt x="1278" y="442"/>
                </a:lnTo>
                <a:lnTo>
                  <a:pt x="1296" y="433"/>
                </a:lnTo>
                <a:lnTo>
                  <a:pt x="1315" y="414"/>
                </a:lnTo>
                <a:lnTo>
                  <a:pt x="1333" y="396"/>
                </a:lnTo>
                <a:lnTo>
                  <a:pt x="1351" y="377"/>
                </a:lnTo>
                <a:lnTo>
                  <a:pt x="1370" y="368"/>
                </a:lnTo>
                <a:lnTo>
                  <a:pt x="1397" y="359"/>
                </a:lnTo>
                <a:lnTo>
                  <a:pt x="1407" y="341"/>
                </a:lnTo>
                <a:lnTo>
                  <a:pt x="1425" y="331"/>
                </a:lnTo>
                <a:lnTo>
                  <a:pt x="1453" y="304"/>
                </a:lnTo>
                <a:lnTo>
                  <a:pt x="1471" y="295"/>
                </a:lnTo>
                <a:lnTo>
                  <a:pt x="1489" y="276"/>
                </a:lnTo>
                <a:lnTo>
                  <a:pt x="1508" y="258"/>
                </a:lnTo>
                <a:lnTo>
                  <a:pt x="1526" y="249"/>
                </a:lnTo>
                <a:lnTo>
                  <a:pt x="1535" y="230"/>
                </a:lnTo>
                <a:lnTo>
                  <a:pt x="1572" y="212"/>
                </a:lnTo>
                <a:lnTo>
                  <a:pt x="1590" y="194"/>
                </a:lnTo>
                <a:lnTo>
                  <a:pt x="1600" y="175"/>
                </a:lnTo>
                <a:lnTo>
                  <a:pt x="1618" y="166"/>
                </a:lnTo>
                <a:lnTo>
                  <a:pt x="1646" y="148"/>
                </a:lnTo>
                <a:lnTo>
                  <a:pt x="1655" y="129"/>
                </a:lnTo>
                <a:lnTo>
                  <a:pt x="1673" y="120"/>
                </a:lnTo>
                <a:lnTo>
                  <a:pt x="1701" y="102"/>
                </a:lnTo>
                <a:lnTo>
                  <a:pt x="1728" y="83"/>
                </a:lnTo>
                <a:lnTo>
                  <a:pt x="1747" y="65"/>
                </a:lnTo>
                <a:lnTo>
                  <a:pt x="1765" y="65"/>
                </a:lnTo>
                <a:lnTo>
                  <a:pt x="1784" y="56"/>
                </a:lnTo>
                <a:lnTo>
                  <a:pt x="1802" y="37"/>
                </a:lnTo>
                <a:lnTo>
                  <a:pt x="1820" y="37"/>
                </a:lnTo>
                <a:lnTo>
                  <a:pt x="1839" y="28"/>
                </a:lnTo>
                <a:lnTo>
                  <a:pt x="1857" y="19"/>
                </a:lnTo>
                <a:lnTo>
                  <a:pt x="1885" y="10"/>
                </a:lnTo>
                <a:lnTo>
                  <a:pt x="1903" y="0"/>
                </a:lnTo>
                <a:lnTo>
                  <a:pt x="1931" y="0"/>
                </a:lnTo>
                <a:lnTo>
                  <a:pt x="1949" y="0"/>
                </a:lnTo>
                <a:lnTo>
                  <a:pt x="1967" y="0"/>
                </a:lnTo>
                <a:lnTo>
                  <a:pt x="1986" y="0"/>
                </a:lnTo>
                <a:lnTo>
                  <a:pt x="2004" y="0"/>
                </a:lnTo>
                <a:lnTo>
                  <a:pt x="2023" y="10"/>
                </a:lnTo>
                <a:lnTo>
                  <a:pt x="2041" y="10"/>
                </a:lnTo>
                <a:lnTo>
                  <a:pt x="2069" y="19"/>
                </a:lnTo>
                <a:lnTo>
                  <a:pt x="2096" y="28"/>
                </a:lnTo>
                <a:lnTo>
                  <a:pt x="2115" y="37"/>
                </a:lnTo>
                <a:lnTo>
                  <a:pt x="2133" y="46"/>
                </a:lnTo>
                <a:lnTo>
                  <a:pt x="2151" y="56"/>
                </a:lnTo>
                <a:lnTo>
                  <a:pt x="2170" y="65"/>
                </a:lnTo>
                <a:lnTo>
                  <a:pt x="2188" y="74"/>
                </a:lnTo>
                <a:lnTo>
                  <a:pt x="2207" y="83"/>
                </a:lnTo>
                <a:lnTo>
                  <a:pt x="2234" y="102"/>
                </a:lnTo>
                <a:lnTo>
                  <a:pt x="2253" y="111"/>
                </a:lnTo>
                <a:lnTo>
                  <a:pt x="2262" y="129"/>
                </a:lnTo>
                <a:lnTo>
                  <a:pt x="2280" y="138"/>
                </a:lnTo>
                <a:lnTo>
                  <a:pt x="2299" y="148"/>
                </a:lnTo>
                <a:lnTo>
                  <a:pt x="2326" y="166"/>
                </a:lnTo>
                <a:lnTo>
                  <a:pt x="2335" y="184"/>
                </a:lnTo>
                <a:lnTo>
                  <a:pt x="2354" y="194"/>
                </a:lnTo>
                <a:lnTo>
                  <a:pt x="2354" y="212"/>
                </a:lnTo>
                <a:lnTo>
                  <a:pt x="2372" y="221"/>
                </a:lnTo>
                <a:lnTo>
                  <a:pt x="2381" y="240"/>
                </a:lnTo>
                <a:lnTo>
                  <a:pt x="2390" y="258"/>
                </a:lnTo>
                <a:lnTo>
                  <a:pt x="2409" y="276"/>
                </a:lnTo>
                <a:lnTo>
                  <a:pt x="2418" y="295"/>
                </a:lnTo>
                <a:lnTo>
                  <a:pt x="2436" y="313"/>
                </a:lnTo>
                <a:lnTo>
                  <a:pt x="2436" y="331"/>
                </a:lnTo>
                <a:lnTo>
                  <a:pt x="2446" y="350"/>
                </a:lnTo>
                <a:lnTo>
                  <a:pt x="2464" y="359"/>
                </a:lnTo>
                <a:lnTo>
                  <a:pt x="2464" y="377"/>
                </a:lnTo>
                <a:lnTo>
                  <a:pt x="2473" y="396"/>
                </a:lnTo>
                <a:lnTo>
                  <a:pt x="2482" y="414"/>
                </a:lnTo>
                <a:lnTo>
                  <a:pt x="2501" y="442"/>
                </a:lnTo>
                <a:lnTo>
                  <a:pt x="2510" y="460"/>
                </a:lnTo>
                <a:lnTo>
                  <a:pt x="2519" y="479"/>
                </a:lnTo>
                <a:lnTo>
                  <a:pt x="2528" y="497"/>
                </a:lnTo>
                <a:lnTo>
                  <a:pt x="2547" y="515"/>
                </a:lnTo>
                <a:lnTo>
                  <a:pt x="2556" y="534"/>
                </a:lnTo>
                <a:lnTo>
                  <a:pt x="2565" y="552"/>
                </a:lnTo>
                <a:lnTo>
                  <a:pt x="2574" y="571"/>
                </a:lnTo>
                <a:lnTo>
                  <a:pt x="2593" y="589"/>
                </a:lnTo>
                <a:lnTo>
                  <a:pt x="2602" y="617"/>
                </a:lnTo>
                <a:lnTo>
                  <a:pt x="2611" y="635"/>
                </a:lnTo>
                <a:lnTo>
                  <a:pt x="2630" y="653"/>
                </a:lnTo>
                <a:lnTo>
                  <a:pt x="2630" y="672"/>
                </a:lnTo>
                <a:lnTo>
                  <a:pt x="2648" y="681"/>
                </a:lnTo>
                <a:lnTo>
                  <a:pt x="2648" y="699"/>
                </a:lnTo>
                <a:lnTo>
                  <a:pt x="2666" y="718"/>
                </a:lnTo>
                <a:lnTo>
                  <a:pt x="2676" y="736"/>
                </a:lnTo>
                <a:lnTo>
                  <a:pt x="2685" y="754"/>
                </a:lnTo>
                <a:lnTo>
                  <a:pt x="2694" y="782"/>
                </a:lnTo>
                <a:lnTo>
                  <a:pt x="2712" y="800"/>
                </a:lnTo>
                <a:lnTo>
                  <a:pt x="2722" y="819"/>
                </a:lnTo>
                <a:lnTo>
                  <a:pt x="2731" y="837"/>
                </a:lnTo>
                <a:lnTo>
                  <a:pt x="2740" y="856"/>
                </a:lnTo>
                <a:lnTo>
                  <a:pt x="2758" y="874"/>
                </a:lnTo>
                <a:lnTo>
                  <a:pt x="2767" y="902"/>
                </a:lnTo>
                <a:lnTo>
                  <a:pt x="2786" y="911"/>
                </a:lnTo>
                <a:lnTo>
                  <a:pt x="2786" y="929"/>
                </a:lnTo>
                <a:lnTo>
                  <a:pt x="2804" y="948"/>
                </a:lnTo>
                <a:lnTo>
                  <a:pt x="2813" y="966"/>
                </a:lnTo>
                <a:lnTo>
                  <a:pt x="2832" y="975"/>
                </a:lnTo>
                <a:lnTo>
                  <a:pt x="2841" y="994"/>
                </a:lnTo>
                <a:lnTo>
                  <a:pt x="2859" y="1003"/>
                </a:lnTo>
                <a:lnTo>
                  <a:pt x="2869" y="1021"/>
                </a:lnTo>
                <a:lnTo>
                  <a:pt x="2887" y="1040"/>
                </a:lnTo>
                <a:lnTo>
                  <a:pt x="2905" y="1058"/>
                </a:lnTo>
                <a:lnTo>
                  <a:pt x="2924" y="1076"/>
                </a:lnTo>
                <a:lnTo>
                  <a:pt x="2942" y="1095"/>
                </a:lnTo>
                <a:lnTo>
                  <a:pt x="2961" y="1104"/>
                </a:lnTo>
                <a:lnTo>
                  <a:pt x="2970" y="1122"/>
                </a:lnTo>
                <a:lnTo>
                  <a:pt x="2988" y="1122"/>
                </a:lnTo>
                <a:lnTo>
                  <a:pt x="2997" y="1141"/>
                </a:lnTo>
                <a:lnTo>
                  <a:pt x="12" y="1128"/>
                </a:lnTo>
                <a:lnTo>
                  <a:pt x="0" y="1150"/>
                </a:lnTo>
                <a:lnTo>
                  <a:pt x="60" y="984"/>
                </a:lnTo>
              </a:path>
            </a:pathLst>
          </a:custGeom>
          <a:solidFill>
            <a:srgbClr val="AD69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660073" y="3340100"/>
            <a:ext cx="193963" cy="17375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5650346" y="4126345"/>
            <a:ext cx="381000" cy="170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611746" y="4558145"/>
            <a:ext cx="3303588" cy="1373188"/>
          </a:xfrm>
          <a:custGeom>
            <a:avLst/>
            <a:gdLst>
              <a:gd name="T0" fmla="*/ 3175 w 2081"/>
              <a:gd name="T1" fmla="*/ 1343025 h 865"/>
              <a:gd name="T2" fmla="*/ 61913 w 2081"/>
              <a:gd name="T3" fmla="*/ 1343025 h 865"/>
              <a:gd name="T4" fmla="*/ 134938 w 2081"/>
              <a:gd name="T5" fmla="*/ 1343025 h 865"/>
              <a:gd name="T6" fmla="*/ 207963 w 2081"/>
              <a:gd name="T7" fmla="*/ 1343025 h 865"/>
              <a:gd name="T8" fmla="*/ 265113 w 2081"/>
              <a:gd name="T9" fmla="*/ 1343025 h 865"/>
              <a:gd name="T10" fmla="*/ 323850 w 2081"/>
              <a:gd name="T11" fmla="*/ 1343025 h 865"/>
              <a:gd name="T12" fmla="*/ 382587 w 2081"/>
              <a:gd name="T13" fmla="*/ 1343025 h 865"/>
              <a:gd name="T14" fmla="*/ 441325 w 2081"/>
              <a:gd name="T15" fmla="*/ 1328738 h 865"/>
              <a:gd name="T16" fmla="*/ 498475 w 2081"/>
              <a:gd name="T17" fmla="*/ 1328738 h 865"/>
              <a:gd name="T18" fmla="*/ 557213 w 2081"/>
              <a:gd name="T19" fmla="*/ 1314450 h 865"/>
              <a:gd name="T20" fmla="*/ 615950 w 2081"/>
              <a:gd name="T21" fmla="*/ 1300163 h 865"/>
              <a:gd name="T22" fmla="*/ 674687 w 2081"/>
              <a:gd name="T23" fmla="*/ 1270000 h 865"/>
              <a:gd name="T24" fmla="*/ 747712 w 2081"/>
              <a:gd name="T25" fmla="*/ 1255713 h 865"/>
              <a:gd name="T26" fmla="*/ 806450 w 2081"/>
              <a:gd name="T27" fmla="*/ 1227138 h 865"/>
              <a:gd name="T28" fmla="*/ 879475 w 2081"/>
              <a:gd name="T29" fmla="*/ 1182688 h 865"/>
              <a:gd name="T30" fmla="*/ 936625 w 2081"/>
              <a:gd name="T31" fmla="*/ 1168400 h 865"/>
              <a:gd name="T32" fmla="*/ 995363 w 2081"/>
              <a:gd name="T33" fmla="*/ 1138238 h 865"/>
              <a:gd name="T34" fmla="*/ 1068388 w 2081"/>
              <a:gd name="T35" fmla="*/ 1109663 h 865"/>
              <a:gd name="T36" fmla="*/ 1127125 w 2081"/>
              <a:gd name="T37" fmla="*/ 1065213 h 865"/>
              <a:gd name="T38" fmla="*/ 1185863 w 2081"/>
              <a:gd name="T39" fmla="*/ 1036638 h 865"/>
              <a:gd name="T40" fmla="*/ 1243012 w 2081"/>
              <a:gd name="T41" fmla="*/ 1008063 h 865"/>
              <a:gd name="T42" fmla="*/ 1301750 w 2081"/>
              <a:gd name="T43" fmla="*/ 963613 h 865"/>
              <a:gd name="T44" fmla="*/ 1346200 w 2081"/>
              <a:gd name="T45" fmla="*/ 919163 h 865"/>
              <a:gd name="T46" fmla="*/ 1404937 w 2081"/>
              <a:gd name="T47" fmla="*/ 876300 h 865"/>
              <a:gd name="T48" fmla="*/ 1447800 w 2081"/>
              <a:gd name="T49" fmla="*/ 831850 h 865"/>
              <a:gd name="T50" fmla="*/ 1506537 w 2081"/>
              <a:gd name="T51" fmla="*/ 803275 h 865"/>
              <a:gd name="T52" fmla="*/ 1565275 w 2081"/>
              <a:gd name="T53" fmla="*/ 758825 h 865"/>
              <a:gd name="T54" fmla="*/ 1608137 w 2081"/>
              <a:gd name="T55" fmla="*/ 715963 h 865"/>
              <a:gd name="T56" fmla="*/ 1666875 w 2081"/>
              <a:gd name="T57" fmla="*/ 671513 h 865"/>
              <a:gd name="T58" fmla="*/ 1739900 w 2081"/>
              <a:gd name="T59" fmla="*/ 628650 h 865"/>
              <a:gd name="T60" fmla="*/ 1784350 w 2081"/>
              <a:gd name="T61" fmla="*/ 584200 h 865"/>
              <a:gd name="T62" fmla="*/ 1827213 w 2081"/>
              <a:gd name="T63" fmla="*/ 539750 h 865"/>
              <a:gd name="T64" fmla="*/ 1885950 w 2081"/>
              <a:gd name="T65" fmla="*/ 496888 h 865"/>
              <a:gd name="T66" fmla="*/ 1930400 w 2081"/>
              <a:gd name="T67" fmla="*/ 452438 h 865"/>
              <a:gd name="T68" fmla="*/ 1958975 w 2081"/>
              <a:gd name="T69" fmla="*/ 393700 h 865"/>
              <a:gd name="T70" fmla="*/ 2017713 w 2081"/>
              <a:gd name="T71" fmla="*/ 350838 h 865"/>
              <a:gd name="T72" fmla="*/ 2076450 w 2081"/>
              <a:gd name="T73" fmla="*/ 292100 h 865"/>
              <a:gd name="T74" fmla="*/ 2119313 w 2081"/>
              <a:gd name="T75" fmla="*/ 263525 h 865"/>
              <a:gd name="T76" fmla="*/ 2163763 w 2081"/>
              <a:gd name="T77" fmla="*/ 219075 h 865"/>
              <a:gd name="T78" fmla="*/ 2206625 w 2081"/>
              <a:gd name="T79" fmla="*/ 176213 h 865"/>
              <a:gd name="T80" fmla="*/ 2251075 w 2081"/>
              <a:gd name="T81" fmla="*/ 131763 h 865"/>
              <a:gd name="T82" fmla="*/ 2295525 w 2081"/>
              <a:gd name="T83" fmla="*/ 87313 h 865"/>
              <a:gd name="T84" fmla="*/ 2352675 w 2081"/>
              <a:gd name="T85" fmla="*/ 73025 h 865"/>
              <a:gd name="T86" fmla="*/ 2411413 w 2081"/>
              <a:gd name="T87" fmla="*/ 44450 h 865"/>
              <a:gd name="T88" fmla="*/ 2470150 w 2081"/>
              <a:gd name="T89" fmla="*/ 30163 h 865"/>
              <a:gd name="T90" fmla="*/ 2528887 w 2081"/>
              <a:gd name="T91" fmla="*/ 14288 h 865"/>
              <a:gd name="T92" fmla="*/ 2586037 w 2081"/>
              <a:gd name="T93" fmla="*/ 14288 h 865"/>
              <a:gd name="T94" fmla="*/ 2644775 w 2081"/>
              <a:gd name="T95" fmla="*/ 14288 h 865"/>
              <a:gd name="T96" fmla="*/ 2703512 w 2081"/>
              <a:gd name="T97" fmla="*/ 0 h 865"/>
              <a:gd name="T98" fmla="*/ 2762250 w 2081"/>
              <a:gd name="T99" fmla="*/ 0 h 865"/>
              <a:gd name="T100" fmla="*/ 2835275 w 2081"/>
              <a:gd name="T101" fmla="*/ 0 h 865"/>
              <a:gd name="T102" fmla="*/ 2894012 w 2081"/>
              <a:gd name="T103" fmla="*/ 14288 h 865"/>
              <a:gd name="T104" fmla="*/ 2951162 w 2081"/>
              <a:gd name="T105" fmla="*/ 14288 h 865"/>
              <a:gd name="T106" fmla="*/ 3024187 w 2081"/>
              <a:gd name="T107" fmla="*/ 30163 h 865"/>
              <a:gd name="T108" fmla="*/ 3097212 w 2081"/>
              <a:gd name="T109" fmla="*/ 30163 h 865"/>
              <a:gd name="T110" fmla="*/ 3155950 w 2081"/>
              <a:gd name="T111" fmla="*/ 44450 h 865"/>
              <a:gd name="T112" fmla="*/ 3214687 w 2081"/>
              <a:gd name="T113" fmla="*/ 44450 h 865"/>
              <a:gd name="T114" fmla="*/ 3273426 w 2081"/>
              <a:gd name="T115" fmla="*/ 58738 h 8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81"/>
              <a:gd name="T175" fmla="*/ 0 h 865"/>
              <a:gd name="T176" fmla="*/ 2081 w 2081"/>
              <a:gd name="T177" fmla="*/ 865 h 8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81" h="865">
                <a:moveTo>
                  <a:pt x="0" y="864"/>
                </a:moveTo>
                <a:lnTo>
                  <a:pt x="2" y="846"/>
                </a:lnTo>
                <a:lnTo>
                  <a:pt x="20" y="846"/>
                </a:lnTo>
                <a:lnTo>
                  <a:pt x="39" y="846"/>
                </a:lnTo>
                <a:lnTo>
                  <a:pt x="66" y="846"/>
                </a:lnTo>
                <a:lnTo>
                  <a:pt x="85" y="846"/>
                </a:lnTo>
                <a:lnTo>
                  <a:pt x="112" y="846"/>
                </a:lnTo>
                <a:lnTo>
                  <a:pt x="131" y="846"/>
                </a:lnTo>
                <a:lnTo>
                  <a:pt x="149" y="846"/>
                </a:lnTo>
                <a:lnTo>
                  <a:pt x="167" y="846"/>
                </a:lnTo>
                <a:lnTo>
                  <a:pt x="186" y="846"/>
                </a:lnTo>
                <a:lnTo>
                  <a:pt x="204" y="846"/>
                </a:lnTo>
                <a:lnTo>
                  <a:pt x="223" y="846"/>
                </a:lnTo>
                <a:lnTo>
                  <a:pt x="241" y="846"/>
                </a:lnTo>
                <a:lnTo>
                  <a:pt x="259" y="846"/>
                </a:lnTo>
                <a:lnTo>
                  <a:pt x="278" y="837"/>
                </a:lnTo>
                <a:lnTo>
                  <a:pt x="296" y="837"/>
                </a:lnTo>
                <a:lnTo>
                  <a:pt x="314" y="837"/>
                </a:lnTo>
                <a:lnTo>
                  <a:pt x="333" y="828"/>
                </a:lnTo>
                <a:lnTo>
                  <a:pt x="351" y="828"/>
                </a:lnTo>
                <a:lnTo>
                  <a:pt x="370" y="819"/>
                </a:lnTo>
                <a:lnTo>
                  <a:pt x="388" y="819"/>
                </a:lnTo>
                <a:lnTo>
                  <a:pt x="406" y="809"/>
                </a:lnTo>
                <a:lnTo>
                  <a:pt x="425" y="800"/>
                </a:lnTo>
                <a:lnTo>
                  <a:pt x="452" y="791"/>
                </a:lnTo>
                <a:lnTo>
                  <a:pt x="471" y="791"/>
                </a:lnTo>
                <a:lnTo>
                  <a:pt x="489" y="782"/>
                </a:lnTo>
                <a:lnTo>
                  <a:pt x="508" y="773"/>
                </a:lnTo>
                <a:lnTo>
                  <a:pt x="535" y="763"/>
                </a:lnTo>
                <a:lnTo>
                  <a:pt x="554" y="745"/>
                </a:lnTo>
                <a:lnTo>
                  <a:pt x="572" y="745"/>
                </a:lnTo>
                <a:lnTo>
                  <a:pt x="590" y="736"/>
                </a:lnTo>
                <a:lnTo>
                  <a:pt x="609" y="727"/>
                </a:lnTo>
                <a:lnTo>
                  <a:pt x="627" y="717"/>
                </a:lnTo>
                <a:lnTo>
                  <a:pt x="646" y="708"/>
                </a:lnTo>
                <a:lnTo>
                  <a:pt x="673" y="699"/>
                </a:lnTo>
                <a:lnTo>
                  <a:pt x="691" y="690"/>
                </a:lnTo>
                <a:lnTo>
                  <a:pt x="710" y="671"/>
                </a:lnTo>
                <a:lnTo>
                  <a:pt x="728" y="671"/>
                </a:lnTo>
                <a:lnTo>
                  <a:pt x="747" y="653"/>
                </a:lnTo>
                <a:lnTo>
                  <a:pt x="765" y="644"/>
                </a:lnTo>
                <a:lnTo>
                  <a:pt x="783" y="635"/>
                </a:lnTo>
                <a:lnTo>
                  <a:pt x="802" y="625"/>
                </a:lnTo>
                <a:lnTo>
                  <a:pt x="820" y="607"/>
                </a:lnTo>
                <a:lnTo>
                  <a:pt x="839" y="598"/>
                </a:lnTo>
                <a:lnTo>
                  <a:pt x="848" y="579"/>
                </a:lnTo>
                <a:lnTo>
                  <a:pt x="866" y="570"/>
                </a:lnTo>
                <a:lnTo>
                  <a:pt x="885" y="552"/>
                </a:lnTo>
                <a:lnTo>
                  <a:pt x="903" y="543"/>
                </a:lnTo>
                <a:lnTo>
                  <a:pt x="912" y="524"/>
                </a:lnTo>
                <a:lnTo>
                  <a:pt x="931" y="515"/>
                </a:lnTo>
                <a:lnTo>
                  <a:pt x="949" y="506"/>
                </a:lnTo>
                <a:lnTo>
                  <a:pt x="967" y="488"/>
                </a:lnTo>
                <a:lnTo>
                  <a:pt x="986" y="478"/>
                </a:lnTo>
                <a:lnTo>
                  <a:pt x="995" y="460"/>
                </a:lnTo>
                <a:lnTo>
                  <a:pt x="1013" y="451"/>
                </a:lnTo>
                <a:lnTo>
                  <a:pt x="1032" y="442"/>
                </a:lnTo>
                <a:lnTo>
                  <a:pt x="1050" y="423"/>
                </a:lnTo>
                <a:lnTo>
                  <a:pt x="1078" y="405"/>
                </a:lnTo>
                <a:lnTo>
                  <a:pt x="1096" y="396"/>
                </a:lnTo>
                <a:lnTo>
                  <a:pt x="1105" y="377"/>
                </a:lnTo>
                <a:lnTo>
                  <a:pt x="1124" y="368"/>
                </a:lnTo>
                <a:lnTo>
                  <a:pt x="1142" y="359"/>
                </a:lnTo>
                <a:lnTo>
                  <a:pt x="1151" y="340"/>
                </a:lnTo>
                <a:lnTo>
                  <a:pt x="1170" y="322"/>
                </a:lnTo>
                <a:lnTo>
                  <a:pt x="1188" y="313"/>
                </a:lnTo>
                <a:lnTo>
                  <a:pt x="1197" y="294"/>
                </a:lnTo>
                <a:lnTo>
                  <a:pt x="1216" y="285"/>
                </a:lnTo>
                <a:lnTo>
                  <a:pt x="1225" y="267"/>
                </a:lnTo>
                <a:lnTo>
                  <a:pt x="1234" y="248"/>
                </a:lnTo>
                <a:lnTo>
                  <a:pt x="1252" y="239"/>
                </a:lnTo>
                <a:lnTo>
                  <a:pt x="1271" y="221"/>
                </a:lnTo>
                <a:lnTo>
                  <a:pt x="1289" y="202"/>
                </a:lnTo>
                <a:lnTo>
                  <a:pt x="1308" y="184"/>
                </a:lnTo>
                <a:lnTo>
                  <a:pt x="1317" y="166"/>
                </a:lnTo>
                <a:lnTo>
                  <a:pt x="1335" y="166"/>
                </a:lnTo>
                <a:lnTo>
                  <a:pt x="1344" y="147"/>
                </a:lnTo>
                <a:lnTo>
                  <a:pt x="1363" y="138"/>
                </a:lnTo>
                <a:lnTo>
                  <a:pt x="1372" y="120"/>
                </a:lnTo>
                <a:lnTo>
                  <a:pt x="1390" y="111"/>
                </a:lnTo>
                <a:lnTo>
                  <a:pt x="1400" y="92"/>
                </a:lnTo>
                <a:lnTo>
                  <a:pt x="1418" y="83"/>
                </a:lnTo>
                <a:lnTo>
                  <a:pt x="1436" y="74"/>
                </a:lnTo>
                <a:lnTo>
                  <a:pt x="1446" y="55"/>
                </a:lnTo>
                <a:lnTo>
                  <a:pt x="1464" y="55"/>
                </a:lnTo>
                <a:lnTo>
                  <a:pt x="1482" y="46"/>
                </a:lnTo>
                <a:lnTo>
                  <a:pt x="1501" y="37"/>
                </a:lnTo>
                <a:lnTo>
                  <a:pt x="1519" y="28"/>
                </a:lnTo>
                <a:lnTo>
                  <a:pt x="1537" y="28"/>
                </a:lnTo>
                <a:lnTo>
                  <a:pt x="1556" y="19"/>
                </a:lnTo>
                <a:lnTo>
                  <a:pt x="1574" y="19"/>
                </a:lnTo>
                <a:lnTo>
                  <a:pt x="1593" y="9"/>
                </a:lnTo>
                <a:lnTo>
                  <a:pt x="1611" y="9"/>
                </a:lnTo>
                <a:lnTo>
                  <a:pt x="1629" y="9"/>
                </a:lnTo>
                <a:lnTo>
                  <a:pt x="1648" y="9"/>
                </a:lnTo>
                <a:lnTo>
                  <a:pt x="1666" y="9"/>
                </a:lnTo>
                <a:lnTo>
                  <a:pt x="1685" y="0"/>
                </a:lnTo>
                <a:lnTo>
                  <a:pt x="1703" y="0"/>
                </a:lnTo>
                <a:lnTo>
                  <a:pt x="1721" y="0"/>
                </a:lnTo>
                <a:lnTo>
                  <a:pt x="1740" y="0"/>
                </a:lnTo>
                <a:lnTo>
                  <a:pt x="1758" y="0"/>
                </a:lnTo>
                <a:lnTo>
                  <a:pt x="1786" y="0"/>
                </a:lnTo>
                <a:lnTo>
                  <a:pt x="1804" y="0"/>
                </a:lnTo>
                <a:lnTo>
                  <a:pt x="1823" y="9"/>
                </a:lnTo>
                <a:lnTo>
                  <a:pt x="1841" y="9"/>
                </a:lnTo>
                <a:lnTo>
                  <a:pt x="1859" y="9"/>
                </a:lnTo>
                <a:lnTo>
                  <a:pt x="1887" y="19"/>
                </a:lnTo>
                <a:lnTo>
                  <a:pt x="1905" y="19"/>
                </a:lnTo>
                <a:lnTo>
                  <a:pt x="1933" y="19"/>
                </a:lnTo>
                <a:lnTo>
                  <a:pt x="1951" y="19"/>
                </a:lnTo>
                <a:lnTo>
                  <a:pt x="1970" y="28"/>
                </a:lnTo>
                <a:lnTo>
                  <a:pt x="1988" y="28"/>
                </a:lnTo>
                <a:lnTo>
                  <a:pt x="2006" y="28"/>
                </a:lnTo>
                <a:lnTo>
                  <a:pt x="2025" y="28"/>
                </a:lnTo>
                <a:lnTo>
                  <a:pt x="2043" y="37"/>
                </a:lnTo>
                <a:lnTo>
                  <a:pt x="2062" y="37"/>
                </a:lnTo>
                <a:lnTo>
                  <a:pt x="2080" y="37"/>
                </a:lnTo>
              </a:path>
            </a:pathLst>
          </a:custGeom>
          <a:noFill/>
          <a:ln w="50800" cap="rnd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3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Convectional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8091" cy="4318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air rises and cools to dew point and clouds form.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heat release.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adds energy and increases updraft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produces thunderstorms</a:t>
            </a:r>
          </a:p>
        </p:txBody>
      </p:sp>
      <p:graphicFrame>
        <p:nvGraphicFramePr>
          <p:cNvPr id="4" name="Object 4"/>
          <p:cNvGraphicFramePr>
            <a:graphicFrameLocks/>
          </p:cNvGraphicFramePr>
          <p:nvPr/>
        </p:nvGraphicFramePr>
        <p:xfrm>
          <a:off x="5191125" y="2895600"/>
          <a:ext cx="39528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5753100" imgH="3213100" progId="MS_ClipArt_Gallery">
                  <p:embed/>
                </p:oleObj>
              </mc:Choice>
              <mc:Fallback>
                <p:oleObj name="Microsoft ClipArt Gallery" r:id="rId2" imgW="5753100" imgH="3213100" progId="MS_ClipArt_Gallery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895600"/>
                        <a:ext cx="39528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"/>
          <p:cNvSpPr>
            <a:spLocks/>
          </p:cNvSpPr>
          <p:nvPr/>
        </p:nvSpPr>
        <p:spPr bwMode="auto">
          <a:xfrm>
            <a:off x="5448300" y="6096000"/>
            <a:ext cx="3695700" cy="249238"/>
          </a:xfrm>
          <a:custGeom>
            <a:avLst/>
            <a:gdLst>
              <a:gd name="T0" fmla="*/ 19 w 2328"/>
              <a:gd name="T1" fmla="*/ 83 h 157"/>
              <a:gd name="T2" fmla="*/ 74 w 2328"/>
              <a:gd name="T3" fmla="*/ 46 h 157"/>
              <a:gd name="T4" fmla="*/ 129 w 2328"/>
              <a:gd name="T5" fmla="*/ 9 h 157"/>
              <a:gd name="T6" fmla="*/ 166 w 2328"/>
              <a:gd name="T7" fmla="*/ 37 h 157"/>
              <a:gd name="T8" fmla="*/ 184 w 2328"/>
              <a:gd name="T9" fmla="*/ 83 h 157"/>
              <a:gd name="T10" fmla="*/ 230 w 2328"/>
              <a:gd name="T11" fmla="*/ 64 h 157"/>
              <a:gd name="T12" fmla="*/ 258 w 2328"/>
              <a:gd name="T13" fmla="*/ 110 h 157"/>
              <a:gd name="T14" fmla="*/ 285 w 2328"/>
              <a:gd name="T15" fmla="*/ 138 h 157"/>
              <a:gd name="T16" fmla="*/ 340 w 2328"/>
              <a:gd name="T17" fmla="*/ 120 h 157"/>
              <a:gd name="T18" fmla="*/ 414 w 2328"/>
              <a:gd name="T19" fmla="*/ 83 h 157"/>
              <a:gd name="T20" fmla="*/ 442 w 2328"/>
              <a:gd name="T21" fmla="*/ 92 h 157"/>
              <a:gd name="T22" fmla="*/ 478 w 2328"/>
              <a:gd name="T23" fmla="*/ 129 h 157"/>
              <a:gd name="T24" fmla="*/ 524 w 2328"/>
              <a:gd name="T25" fmla="*/ 120 h 157"/>
              <a:gd name="T26" fmla="*/ 598 w 2328"/>
              <a:gd name="T27" fmla="*/ 83 h 157"/>
              <a:gd name="T28" fmla="*/ 644 w 2328"/>
              <a:gd name="T29" fmla="*/ 92 h 157"/>
              <a:gd name="T30" fmla="*/ 690 w 2328"/>
              <a:gd name="T31" fmla="*/ 74 h 157"/>
              <a:gd name="T32" fmla="*/ 736 w 2328"/>
              <a:gd name="T33" fmla="*/ 46 h 157"/>
              <a:gd name="T34" fmla="*/ 754 w 2328"/>
              <a:gd name="T35" fmla="*/ 46 h 157"/>
              <a:gd name="T36" fmla="*/ 791 w 2328"/>
              <a:gd name="T37" fmla="*/ 92 h 157"/>
              <a:gd name="T38" fmla="*/ 874 w 2328"/>
              <a:gd name="T39" fmla="*/ 46 h 157"/>
              <a:gd name="T40" fmla="*/ 929 w 2328"/>
              <a:gd name="T41" fmla="*/ 0 h 157"/>
              <a:gd name="T42" fmla="*/ 966 w 2328"/>
              <a:gd name="T43" fmla="*/ 55 h 157"/>
              <a:gd name="T44" fmla="*/ 993 w 2328"/>
              <a:gd name="T45" fmla="*/ 92 h 157"/>
              <a:gd name="T46" fmla="*/ 1039 w 2328"/>
              <a:gd name="T47" fmla="*/ 83 h 157"/>
              <a:gd name="T48" fmla="*/ 1085 w 2328"/>
              <a:gd name="T49" fmla="*/ 46 h 157"/>
              <a:gd name="T50" fmla="*/ 1104 w 2328"/>
              <a:gd name="T51" fmla="*/ 46 h 157"/>
              <a:gd name="T52" fmla="*/ 1140 w 2328"/>
              <a:gd name="T53" fmla="*/ 92 h 157"/>
              <a:gd name="T54" fmla="*/ 1196 w 2328"/>
              <a:gd name="T55" fmla="*/ 64 h 157"/>
              <a:gd name="T56" fmla="*/ 1260 w 2328"/>
              <a:gd name="T57" fmla="*/ 110 h 157"/>
              <a:gd name="T58" fmla="*/ 1315 w 2328"/>
              <a:gd name="T59" fmla="*/ 129 h 157"/>
              <a:gd name="T60" fmla="*/ 1361 w 2328"/>
              <a:gd name="T61" fmla="*/ 120 h 157"/>
              <a:gd name="T62" fmla="*/ 1407 w 2328"/>
              <a:gd name="T63" fmla="*/ 101 h 157"/>
              <a:gd name="T64" fmla="*/ 1453 w 2328"/>
              <a:gd name="T65" fmla="*/ 138 h 157"/>
              <a:gd name="T66" fmla="*/ 1490 w 2328"/>
              <a:gd name="T67" fmla="*/ 156 h 157"/>
              <a:gd name="T68" fmla="*/ 1554 w 2328"/>
              <a:gd name="T69" fmla="*/ 120 h 157"/>
              <a:gd name="T70" fmla="*/ 1591 w 2328"/>
              <a:gd name="T71" fmla="*/ 110 h 157"/>
              <a:gd name="T72" fmla="*/ 1609 w 2328"/>
              <a:gd name="T73" fmla="*/ 147 h 157"/>
              <a:gd name="T74" fmla="*/ 1646 w 2328"/>
              <a:gd name="T75" fmla="*/ 156 h 157"/>
              <a:gd name="T76" fmla="*/ 1711 w 2328"/>
              <a:gd name="T77" fmla="*/ 147 h 157"/>
              <a:gd name="T78" fmla="*/ 1766 w 2328"/>
              <a:gd name="T79" fmla="*/ 110 h 157"/>
              <a:gd name="T80" fmla="*/ 1802 w 2328"/>
              <a:gd name="T81" fmla="*/ 129 h 157"/>
              <a:gd name="T82" fmla="*/ 1858 w 2328"/>
              <a:gd name="T83" fmla="*/ 110 h 157"/>
              <a:gd name="T84" fmla="*/ 1904 w 2328"/>
              <a:gd name="T85" fmla="*/ 83 h 157"/>
              <a:gd name="T86" fmla="*/ 1931 w 2328"/>
              <a:gd name="T87" fmla="*/ 83 h 157"/>
              <a:gd name="T88" fmla="*/ 1977 w 2328"/>
              <a:gd name="T89" fmla="*/ 64 h 157"/>
              <a:gd name="T90" fmla="*/ 2032 w 2328"/>
              <a:gd name="T91" fmla="*/ 18 h 157"/>
              <a:gd name="T92" fmla="*/ 2051 w 2328"/>
              <a:gd name="T93" fmla="*/ 18 h 157"/>
              <a:gd name="T94" fmla="*/ 2088 w 2328"/>
              <a:gd name="T95" fmla="*/ 74 h 157"/>
              <a:gd name="T96" fmla="*/ 2124 w 2328"/>
              <a:gd name="T97" fmla="*/ 92 h 157"/>
              <a:gd name="T98" fmla="*/ 2179 w 2328"/>
              <a:gd name="T99" fmla="*/ 55 h 157"/>
              <a:gd name="T100" fmla="*/ 2216 w 2328"/>
              <a:gd name="T101" fmla="*/ 101 h 157"/>
              <a:gd name="T102" fmla="*/ 2262 w 2328"/>
              <a:gd name="T103" fmla="*/ 101 h 157"/>
              <a:gd name="T104" fmla="*/ 2299 w 2328"/>
              <a:gd name="T105" fmla="*/ 110 h 157"/>
              <a:gd name="T106" fmla="*/ 2327 w 2328"/>
              <a:gd name="T107" fmla="*/ 14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8" h="157">
                <a:moveTo>
                  <a:pt x="0" y="76"/>
                </a:moveTo>
                <a:lnTo>
                  <a:pt x="19" y="83"/>
                </a:lnTo>
                <a:lnTo>
                  <a:pt x="37" y="74"/>
                </a:lnTo>
                <a:lnTo>
                  <a:pt x="74" y="46"/>
                </a:lnTo>
                <a:lnTo>
                  <a:pt x="101" y="28"/>
                </a:lnTo>
                <a:lnTo>
                  <a:pt x="129" y="9"/>
                </a:lnTo>
                <a:lnTo>
                  <a:pt x="147" y="0"/>
                </a:lnTo>
                <a:lnTo>
                  <a:pt x="166" y="37"/>
                </a:lnTo>
                <a:lnTo>
                  <a:pt x="175" y="64"/>
                </a:lnTo>
                <a:lnTo>
                  <a:pt x="184" y="83"/>
                </a:lnTo>
                <a:lnTo>
                  <a:pt x="202" y="74"/>
                </a:lnTo>
                <a:lnTo>
                  <a:pt x="230" y="64"/>
                </a:lnTo>
                <a:lnTo>
                  <a:pt x="239" y="83"/>
                </a:lnTo>
                <a:lnTo>
                  <a:pt x="258" y="110"/>
                </a:lnTo>
                <a:lnTo>
                  <a:pt x="267" y="138"/>
                </a:lnTo>
                <a:lnTo>
                  <a:pt x="285" y="138"/>
                </a:lnTo>
                <a:lnTo>
                  <a:pt x="313" y="129"/>
                </a:lnTo>
                <a:lnTo>
                  <a:pt x="340" y="120"/>
                </a:lnTo>
                <a:lnTo>
                  <a:pt x="377" y="101"/>
                </a:lnTo>
                <a:lnTo>
                  <a:pt x="414" y="83"/>
                </a:lnTo>
                <a:lnTo>
                  <a:pt x="432" y="74"/>
                </a:lnTo>
                <a:lnTo>
                  <a:pt x="442" y="92"/>
                </a:lnTo>
                <a:lnTo>
                  <a:pt x="451" y="110"/>
                </a:lnTo>
                <a:lnTo>
                  <a:pt x="478" y="129"/>
                </a:lnTo>
                <a:lnTo>
                  <a:pt x="497" y="129"/>
                </a:lnTo>
                <a:lnTo>
                  <a:pt x="524" y="120"/>
                </a:lnTo>
                <a:lnTo>
                  <a:pt x="561" y="101"/>
                </a:lnTo>
                <a:lnTo>
                  <a:pt x="598" y="83"/>
                </a:lnTo>
                <a:lnTo>
                  <a:pt x="625" y="74"/>
                </a:lnTo>
                <a:lnTo>
                  <a:pt x="644" y="92"/>
                </a:lnTo>
                <a:lnTo>
                  <a:pt x="662" y="92"/>
                </a:lnTo>
                <a:lnTo>
                  <a:pt x="690" y="74"/>
                </a:lnTo>
                <a:lnTo>
                  <a:pt x="717" y="55"/>
                </a:lnTo>
                <a:lnTo>
                  <a:pt x="736" y="46"/>
                </a:lnTo>
                <a:lnTo>
                  <a:pt x="745" y="28"/>
                </a:lnTo>
                <a:lnTo>
                  <a:pt x="754" y="46"/>
                </a:lnTo>
                <a:lnTo>
                  <a:pt x="763" y="74"/>
                </a:lnTo>
                <a:lnTo>
                  <a:pt x="791" y="92"/>
                </a:lnTo>
                <a:lnTo>
                  <a:pt x="828" y="64"/>
                </a:lnTo>
                <a:lnTo>
                  <a:pt x="874" y="46"/>
                </a:lnTo>
                <a:lnTo>
                  <a:pt x="901" y="18"/>
                </a:lnTo>
                <a:lnTo>
                  <a:pt x="929" y="0"/>
                </a:lnTo>
                <a:lnTo>
                  <a:pt x="947" y="28"/>
                </a:lnTo>
                <a:lnTo>
                  <a:pt x="966" y="55"/>
                </a:lnTo>
                <a:lnTo>
                  <a:pt x="975" y="83"/>
                </a:lnTo>
                <a:lnTo>
                  <a:pt x="993" y="92"/>
                </a:lnTo>
                <a:lnTo>
                  <a:pt x="1012" y="92"/>
                </a:lnTo>
                <a:lnTo>
                  <a:pt x="1039" y="83"/>
                </a:lnTo>
                <a:lnTo>
                  <a:pt x="1058" y="64"/>
                </a:lnTo>
                <a:lnTo>
                  <a:pt x="1085" y="46"/>
                </a:lnTo>
                <a:lnTo>
                  <a:pt x="1094" y="28"/>
                </a:lnTo>
                <a:lnTo>
                  <a:pt x="1104" y="46"/>
                </a:lnTo>
                <a:lnTo>
                  <a:pt x="1122" y="74"/>
                </a:lnTo>
                <a:lnTo>
                  <a:pt x="1140" y="92"/>
                </a:lnTo>
                <a:lnTo>
                  <a:pt x="1177" y="83"/>
                </a:lnTo>
                <a:lnTo>
                  <a:pt x="1196" y="64"/>
                </a:lnTo>
                <a:lnTo>
                  <a:pt x="1232" y="92"/>
                </a:lnTo>
                <a:lnTo>
                  <a:pt x="1260" y="110"/>
                </a:lnTo>
                <a:lnTo>
                  <a:pt x="1297" y="129"/>
                </a:lnTo>
                <a:lnTo>
                  <a:pt x="1315" y="129"/>
                </a:lnTo>
                <a:lnTo>
                  <a:pt x="1343" y="129"/>
                </a:lnTo>
                <a:lnTo>
                  <a:pt x="1361" y="120"/>
                </a:lnTo>
                <a:lnTo>
                  <a:pt x="1389" y="110"/>
                </a:lnTo>
                <a:lnTo>
                  <a:pt x="1407" y="101"/>
                </a:lnTo>
                <a:lnTo>
                  <a:pt x="1435" y="120"/>
                </a:lnTo>
                <a:lnTo>
                  <a:pt x="1453" y="138"/>
                </a:lnTo>
                <a:lnTo>
                  <a:pt x="1471" y="147"/>
                </a:lnTo>
                <a:lnTo>
                  <a:pt x="1490" y="156"/>
                </a:lnTo>
                <a:lnTo>
                  <a:pt x="1527" y="138"/>
                </a:lnTo>
                <a:lnTo>
                  <a:pt x="1554" y="120"/>
                </a:lnTo>
                <a:lnTo>
                  <a:pt x="1573" y="110"/>
                </a:lnTo>
                <a:lnTo>
                  <a:pt x="1591" y="110"/>
                </a:lnTo>
                <a:lnTo>
                  <a:pt x="1591" y="129"/>
                </a:lnTo>
                <a:lnTo>
                  <a:pt x="1609" y="147"/>
                </a:lnTo>
                <a:lnTo>
                  <a:pt x="1628" y="156"/>
                </a:lnTo>
                <a:lnTo>
                  <a:pt x="1646" y="156"/>
                </a:lnTo>
                <a:lnTo>
                  <a:pt x="1692" y="156"/>
                </a:lnTo>
                <a:lnTo>
                  <a:pt x="1711" y="147"/>
                </a:lnTo>
                <a:lnTo>
                  <a:pt x="1738" y="129"/>
                </a:lnTo>
                <a:lnTo>
                  <a:pt x="1766" y="110"/>
                </a:lnTo>
                <a:lnTo>
                  <a:pt x="1784" y="120"/>
                </a:lnTo>
                <a:lnTo>
                  <a:pt x="1802" y="129"/>
                </a:lnTo>
                <a:lnTo>
                  <a:pt x="1830" y="120"/>
                </a:lnTo>
                <a:lnTo>
                  <a:pt x="1858" y="110"/>
                </a:lnTo>
                <a:lnTo>
                  <a:pt x="1876" y="101"/>
                </a:lnTo>
                <a:lnTo>
                  <a:pt x="1904" y="83"/>
                </a:lnTo>
                <a:lnTo>
                  <a:pt x="1922" y="64"/>
                </a:lnTo>
                <a:lnTo>
                  <a:pt x="1931" y="83"/>
                </a:lnTo>
                <a:lnTo>
                  <a:pt x="1950" y="74"/>
                </a:lnTo>
                <a:lnTo>
                  <a:pt x="1977" y="64"/>
                </a:lnTo>
                <a:lnTo>
                  <a:pt x="2005" y="37"/>
                </a:lnTo>
                <a:lnTo>
                  <a:pt x="2032" y="18"/>
                </a:lnTo>
                <a:lnTo>
                  <a:pt x="2051" y="0"/>
                </a:lnTo>
                <a:lnTo>
                  <a:pt x="2051" y="18"/>
                </a:lnTo>
                <a:lnTo>
                  <a:pt x="2060" y="46"/>
                </a:lnTo>
                <a:lnTo>
                  <a:pt x="2088" y="74"/>
                </a:lnTo>
                <a:lnTo>
                  <a:pt x="2106" y="101"/>
                </a:lnTo>
                <a:lnTo>
                  <a:pt x="2124" y="92"/>
                </a:lnTo>
                <a:lnTo>
                  <a:pt x="2161" y="74"/>
                </a:lnTo>
                <a:lnTo>
                  <a:pt x="2179" y="55"/>
                </a:lnTo>
                <a:lnTo>
                  <a:pt x="2198" y="83"/>
                </a:lnTo>
                <a:lnTo>
                  <a:pt x="2216" y="101"/>
                </a:lnTo>
                <a:lnTo>
                  <a:pt x="2244" y="101"/>
                </a:lnTo>
                <a:lnTo>
                  <a:pt x="2262" y="101"/>
                </a:lnTo>
                <a:lnTo>
                  <a:pt x="2281" y="92"/>
                </a:lnTo>
                <a:lnTo>
                  <a:pt x="2299" y="110"/>
                </a:lnTo>
                <a:lnTo>
                  <a:pt x="2308" y="129"/>
                </a:lnTo>
                <a:lnTo>
                  <a:pt x="2327" y="147"/>
                </a:lnTo>
              </a:path>
            </a:pathLst>
          </a:custGeom>
          <a:noFill/>
          <a:ln w="76200" cap="rnd" cmpd="sng">
            <a:solidFill>
              <a:srgbClr val="AD6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743700" y="4610100"/>
            <a:ext cx="901700" cy="18923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6588125" y="1946275"/>
            <a:ext cx="984250" cy="444500"/>
          </a:xfrm>
          <a:prstGeom prst="rightArrow">
            <a:avLst>
              <a:gd name="adj1" fmla="val 50000"/>
              <a:gd name="adj2" fmla="val 11072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three states of water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global water balance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Humidity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Atmospheric pressure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wind and pressure patterns</a:t>
            </a:r>
          </a:p>
        </p:txBody>
      </p:sp>
    </p:spTree>
    <p:extLst>
      <p:ext uri="{BB962C8B-B14F-4D97-AF65-F5344CB8AC3E}">
        <p14:creationId xmlns:p14="http://schemas.microsoft.com/office/powerpoint/2010/main" val="127570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(cyclonic)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23873" cy="4114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 air masses with different temperatures come together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warm air lifted by cold dense air along a weather front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leads to frontal precipitation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22963" y="3733800"/>
            <a:ext cx="1511300" cy="1435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942013" y="5327650"/>
            <a:ext cx="299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337300" y="3463925"/>
            <a:ext cx="2516188" cy="1704975"/>
          </a:xfrm>
          <a:custGeom>
            <a:avLst/>
            <a:gdLst>
              <a:gd name="T0" fmla="*/ 0 w 1585"/>
              <a:gd name="T1" fmla="*/ 0 h 1074"/>
              <a:gd name="T2" fmla="*/ 86 w 1585"/>
              <a:gd name="T3" fmla="*/ 8 h 1074"/>
              <a:gd name="T4" fmla="*/ 311 w 1585"/>
              <a:gd name="T5" fmla="*/ 16 h 1074"/>
              <a:gd name="T6" fmla="*/ 420 w 1585"/>
              <a:gd name="T7" fmla="*/ 47 h 1074"/>
              <a:gd name="T8" fmla="*/ 629 w 1585"/>
              <a:gd name="T9" fmla="*/ 101 h 1074"/>
              <a:gd name="T10" fmla="*/ 715 w 1585"/>
              <a:gd name="T11" fmla="*/ 140 h 1074"/>
              <a:gd name="T12" fmla="*/ 808 w 1585"/>
              <a:gd name="T13" fmla="*/ 218 h 1074"/>
              <a:gd name="T14" fmla="*/ 862 w 1585"/>
              <a:gd name="T15" fmla="*/ 288 h 1074"/>
              <a:gd name="T16" fmla="*/ 909 w 1585"/>
              <a:gd name="T17" fmla="*/ 365 h 1074"/>
              <a:gd name="T18" fmla="*/ 955 w 1585"/>
              <a:gd name="T19" fmla="*/ 443 h 1074"/>
              <a:gd name="T20" fmla="*/ 1227 w 1585"/>
              <a:gd name="T21" fmla="*/ 909 h 1074"/>
              <a:gd name="T22" fmla="*/ 1243 w 1585"/>
              <a:gd name="T23" fmla="*/ 940 h 1074"/>
              <a:gd name="T24" fmla="*/ 1266 w 1585"/>
              <a:gd name="T25" fmla="*/ 948 h 1074"/>
              <a:gd name="T26" fmla="*/ 1289 w 1585"/>
              <a:gd name="T27" fmla="*/ 971 h 1074"/>
              <a:gd name="T28" fmla="*/ 1344 w 1585"/>
              <a:gd name="T29" fmla="*/ 1002 h 1074"/>
              <a:gd name="T30" fmla="*/ 1414 w 1585"/>
              <a:gd name="T31" fmla="*/ 1041 h 1074"/>
              <a:gd name="T32" fmla="*/ 1585 w 1585"/>
              <a:gd name="T33" fmla="*/ 1072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5" h="1074">
                <a:moveTo>
                  <a:pt x="0" y="0"/>
                </a:moveTo>
                <a:cubicBezTo>
                  <a:pt x="28" y="2"/>
                  <a:pt x="57" y="6"/>
                  <a:pt x="86" y="8"/>
                </a:cubicBezTo>
                <a:cubicBezTo>
                  <a:pt x="160" y="11"/>
                  <a:pt x="236" y="11"/>
                  <a:pt x="311" y="16"/>
                </a:cubicBezTo>
                <a:cubicBezTo>
                  <a:pt x="346" y="18"/>
                  <a:pt x="385" y="39"/>
                  <a:pt x="420" y="47"/>
                </a:cubicBezTo>
                <a:cubicBezTo>
                  <a:pt x="488" y="62"/>
                  <a:pt x="561" y="80"/>
                  <a:pt x="629" y="101"/>
                </a:cubicBezTo>
                <a:cubicBezTo>
                  <a:pt x="657" y="119"/>
                  <a:pt x="685" y="123"/>
                  <a:pt x="715" y="140"/>
                </a:cubicBezTo>
                <a:cubicBezTo>
                  <a:pt x="750" y="160"/>
                  <a:pt x="774" y="194"/>
                  <a:pt x="808" y="218"/>
                </a:cubicBezTo>
                <a:cubicBezTo>
                  <a:pt x="845" y="273"/>
                  <a:pt x="826" y="250"/>
                  <a:pt x="862" y="288"/>
                </a:cubicBezTo>
                <a:cubicBezTo>
                  <a:pt x="873" y="320"/>
                  <a:pt x="884" y="340"/>
                  <a:pt x="909" y="365"/>
                </a:cubicBezTo>
                <a:cubicBezTo>
                  <a:pt x="919" y="396"/>
                  <a:pt x="941" y="411"/>
                  <a:pt x="955" y="443"/>
                </a:cubicBezTo>
                <a:cubicBezTo>
                  <a:pt x="1023" y="603"/>
                  <a:pt x="1037" y="843"/>
                  <a:pt x="1227" y="909"/>
                </a:cubicBezTo>
                <a:cubicBezTo>
                  <a:pt x="1232" y="919"/>
                  <a:pt x="1234" y="931"/>
                  <a:pt x="1243" y="940"/>
                </a:cubicBezTo>
                <a:cubicBezTo>
                  <a:pt x="1248" y="945"/>
                  <a:pt x="1259" y="943"/>
                  <a:pt x="1266" y="948"/>
                </a:cubicBezTo>
                <a:cubicBezTo>
                  <a:pt x="1274" y="954"/>
                  <a:pt x="1280" y="964"/>
                  <a:pt x="1289" y="971"/>
                </a:cubicBezTo>
                <a:cubicBezTo>
                  <a:pt x="1315" y="992"/>
                  <a:pt x="1313" y="983"/>
                  <a:pt x="1344" y="1002"/>
                </a:cubicBezTo>
                <a:cubicBezTo>
                  <a:pt x="1412" y="1042"/>
                  <a:pt x="1365" y="1024"/>
                  <a:pt x="1414" y="1041"/>
                </a:cubicBezTo>
                <a:cubicBezTo>
                  <a:pt x="1462" y="1074"/>
                  <a:pt x="1528" y="1072"/>
                  <a:pt x="1585" y="1072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480145"/>
            <a:ext cx="4745182" cy="62162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Pressure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atmosphere is held down by gravity, it exerts a force upon every surface (pressure = force per unit area).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sea level the force is the weight of 1 kg of air that lies above each square centimeter of the surface (around 15 lbs. per inch)</a:t>
            </a:r>
          </a:p>
        </p:txBody>
      </p:sp>
      <p:pic>
        <p:nvPicPr>
          <p:cNvPr id="4" name="Picture 5" descr="fig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82" y="1080654"/>
            <a:ext cx="429736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527" y="831273"/>
            <a:ext cx="3701473" cy="54402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Atmospheric pressure decreases rapidly with altitude near the surface.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Therefore, a small change in elevation will often produce a significant change in air pressure.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Intro\media\content\ch05\graphics\fig5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" y="274782"/>
            <a:ext cx="4749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2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223838" y="5481638"/>
            <a:ext cx="42005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2"/>
                </a:solidFill>
              </a:rPr>
              <a:t>weak pressure gradient</a:t>
            </a: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71438" y="833438"/>
            <a:ext cx="8848725" cy="10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pressure gradient forces act at right angles to the isobars (90 degrees).</a:t>
            </a:r>
          </a:p>
        </p:txBody>
      </p:sp>
      <p:sp>
        <p:nvSpPr>
          <p:cNvPr id="71684" name="Rectangle 1028"/>
          <p:cNvSpPr>
            <a:spLocks noChangeArrowheads="1"/>
          </p:cNvSpPr>
          <p:nvPr/>
        </p:nvSpPr>
        <p:spPr bwMode="auto">
          <a:xfrm>
            <a:off x="5024438" y="5405438"/>
            <a:ext cx="34385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</a:rPr>
              <a:t>strong pressure gradient</a:t>
            </a:r>
          </a:p>
        </p:txBody>
      </p:sp>
      <p:grpSp>
        <p:nvGrpSpPr>
          <p:cNvPr id="71685" name="Group 1029"/>
          <p:cNvGrpSpPr>
            <a:grpSpLocks/>
          </p:cNvGrpSpPr>
          <p:nvPr/>
        </p:nvGrpSpPr>
        <p:grpSpPr bwMode="auto">
          <a:xfrm>
            <a:off x="5553075" y="2722563"/>
            <a:ext cx="2430463" cy="2497137"/>
            <a:chOff x="3498" y="1715"/>
            <a:chExt cx="1531" cy="1573"/>
          </a:xfrm>
        </p:grpSpPr>
        <p:sp>
          <p:nvSpPr>
            <p:cNvPr id="71686" name="Rectangle 1030"/>
            <p:cNvSpPr>
              <a:spLocks noChangeArrowheads="1"/>
            </p:cNvSpPr>
            <p:nvPr/>
          </p:nvSpPr>
          <p:spPr bwMode="auto">
            <a:xfrm>
              <a:off x="4776" y="1715"/>
              <a:ext cx="253" cy="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2387" tIns="25400" rIns="52387" bIns="25400">
              <a:spAutoFit/>
            </a:bodyPr>
            <a:lstStyle>
              <a:lvl1pPr defTabSz="29368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258763" defTabSz="29368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7525" defTabSz="29368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77875" defTabSz="29368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1036638" defTabSz="29368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1493838" defTabSz="293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951038" defTabSz="293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2408238" defTabSz="293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2865438" defTabSz="293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820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830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840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850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860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870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880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890</a:t>
              </a:r>
            </a:p>
          </p:txBody>
        </p:sp>
        <p:grpSp>
          <p:nvGrpSpPr>
            <p:cNvPr id="71687" name="Group 1031"/>
            <p:cNvGrpSpPr>
              <a:grpSpLocks/>
            </p:cNvGrpSpPr>
            <p:nvPr/>
          </p:nvGrpSpPr>
          <p:grpSpPr bwMode="auto">
            <a:xfrm>
              <a:off x="3498" y="1873"/>
              <a:ext cx="1217" cy="1334"/>
              <a:chOff x="3498" y="1873"/>
              <a:chExt cx="1217" cy="1334"/>
            </a:xfrm>
          </p:grpSpPr>
          <p:sp>
            <p:nvSpPr>
              <p:cNvPr id="71688" name="Line 1032"/>
              <p:cNvSpPr>
                <a:spLocks noChangeShapeType="1"/>
              </p:cNvSpPr>
              <p:nvPr/>
            </p:nvSpPr>
            <p:spPr bwMode="auto">
              <a:xfrm>
                <a:off x="3498" y="2254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9" name="Line 1033"/>
              <p:cNvSpPr>
                <a:spLocks noChangeShapeType="1"/>
              </p:cNvSpPr>
              <p:nvPr/>
            </p:nvSpPr>
            <p:spPr bwMode="auto">
              <a:xfrm>
                <a:off x="3498" y="2444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0" name="Line 1034"/>
              <p:cNvSpPr>
                <a:spLocks noChangeShapeType="1"/>
              </p:cNvSpPr>
              <p:nvPr/>
            </p:nvSpPr>
            <p:spPr bwMode="auto">
              <a:xfrm>
                <a:off x="3498" y="2635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1" name="Line 1035"/>
              <p:cNvSpPr>
                <a:spLocks noChangeShapeType="1"/>
              </p:cNvSpPr>
              <p:nvPr/>
            </p:nvSpPr>
            <p:spPr bwMode="auto">
              <a:xfrm>
                <a:off x="3498" y="2826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2" name="Line 1036"/>
              <p:cNvSpPr>
                <a:spLocks noChangeShapeType="1"/>
              </p:cNvSpPr>
              <p:nvPr/>
            </p:nvSpPr>
            <p:spPr bwMode="auto">
              <a:xfrm>
                <a:off x="3498" y="3016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3" name="Line 1037"/>
              <p:cNvSpPr>
                <a:spLocks noChangeShapeType="1"/>
              </p:cNvSpPr>
              <p:nvPr/>
            </p:nvSpPr>
            <p:spPr bwMode="auto">
              <a:xfrm>
                <a:off x="3498" y="3207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4" name="Line 1038"/>
              <p:cNvSpPr>
                <a:spLocks noChangeShapeType="1"/>
              </p:cNvSpPr>
              <p:nvPr/>
            </p:nvSpPr>
            <p:spPr bwMode="auto">
              <a:xfrm>
                <a:off x="3498" y="1873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5" name="Line 1039"/>
              <p:cNvSpPr>
                <a:spLocks noChangeShapeType="1"/>
              </p:cNvSpPr>
              <p:nvPr/>
            </p:nvSpPr>
            <p:spPr bwMode="auto">
              <a:xfrm>
                <a:off x="3498" y="2063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696" name="AutoShape 1040"/>
            <p:cNvSpPr>
              <a:spLocks noChangeArrowheads="1"/>
            </p:cNvSpPr>
            <p:nvPr/>
          </p:nvSpPr>
          <p:spPr bwMode="auto">
            <a:xfrm rot="16200000">
              <a:off x="3512" y="2251"/>
              <a:ext cx="1134" cy="496"/>
            </a:xfrm>
            <a:prstGeom prst="rightArrow">
              <a:avLst>
                <a:gd name="adj1" fmla="val 50000"/>
                <a:gd name="adj2" fmla="val 11432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97" name="Group 1041"/>
          <p:cNvGrpSpPr>
            <a:grpSpLocks/>
          </p:cNvGrpSpPr>
          <p:nvPr/>
        </p:nvGrpSpPr>
        <p:grpSpPr bwMode="auto">
          <a:xfrm>
            <a:off x="1298575" y="2506663"/>
            <a:ext cx="2501900" cy="2828925"/>
            <a:chOff x="818" y="1579"/>
            <a:chExt cx="1576" cy="1782"/>
          </a:xfrm>
        </p:grpSpPr>
        <p:sp>
          <p:nvSpPr>
            <p:cNvPr id="71698" name="Rectangle 1042"/>
            <p:cNvSpPr>
              <a:spLocks noChangeArrowheads="1"/>
            </p:cNvSpPr>
            <p:nvPr/>
          </p:nvSpPr>
          <p:spPr bwMode="auto">
            <a:xfrm>
              <a:off x="2083" y="1579"/>
              <a:ext cx="311" cy="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87" tIns="31750" rIns="65087" bIns="31750">
              <a:spAutoFit/>
            </a:bodyPr>
            <a:lstStyle>
              <a:lvl1pPr defTabSz="44767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20675" defTabSz="44767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639763" defTabSz="44767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960438" defTabSz="44767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1279525" defTabSz="447675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1736725" defTabSz="447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193925" defTabSz="447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2651125" defTabSz="447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108325" defTabSz="447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820</a:t>
              </a:r>
            </a:p>
            <a:p>
              <a:pPr>
                <a:spcBef>
                  <a:spcPct val="50000"/>
                </a:spcBef>
              </a:pPr>
              <a:endParaRPr lang="en-US" altLang="en-US" sz="14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830</a:t>
              </a:r>
            </a:p>
            <a:p>
              <a:pPr>
                <a:spcBef>
                  <a:spcPct val="50000"/>
                </a:spcBef>
              </a:pPr>
              <a:endParaRPr lang="en-US" altLang="en-US" sz="14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840</a:t>
              </a:r>
            </a:p>
            <a:p>
              <a:pPr>
                <a:spcBef>
                  <a:spcPct val="50000"/>
                </a:spcBef>
              </a:pPr>
              <a:endParaRPr lang="en-US" altLang="en-US" sz="14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850</a:t>
              </a:r>
            </a:p>
            <a:p>
              <a:pPr>
                <a:spcBef>
                  <a:spcPct val="50000"/>
                </a:spcBef>
              </a:pPr>
              <a:endParaRPr lang="en-US" altLang="en-US" sz="14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860</a:t>
              </a:r>
            </a:p>
          </p:txBody>
        </p:sp>
        <p:grpSp>
          <p:nvGrpSpPr>
            <p:cNvPr id="71699" name="Group 1043"/>
            <p:cNvGrpSpPr>
              <a:grpSpLocks/>
            </p:cNvGrpSpPr>
            <p:nvPr/>
          </p:nvGrpSpPr>
          <p:grpSpPr bwMode="auto">
            <a:xfrm>
              <a:off x="818" y="1695"/>
              <a:ext cx="1217" cy="1535"/>
              <a:chOff x="818" y="1695"/>
              <a:chExt cx="1217" cy="1535"/>
            </a:xfrm>
          </p:grpSpPr>
          <p:sp>
            <p:nvSpPr>
              <p:cNvPr id="71700" name="Line 1044"/>
              <p:cNvSpPr>
                <a:spLocks noChangeShapeType="1"/>
              </p:cNvSpPr>
              <p:nvPr/>
            </p:nvSpPr>
            <p:spPr bwMode="auto">
              <a:xfrm>
                <a:off x="818" y="2076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1" name="Line 1045"/>
              <p:cNvSpPr>
                <a:spLocks noChangeShapeType="1"/>
              </p:cNvSpPr>
              <p:nvPr/>
            </p:nvSpPr>
            <p:spPr bwMode="auto">
              <a:xfrm>
                <a:off x="818" y="2457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2" name="Line 1046"/>
              <p:cNvSpPr>
                <a:spLocks noChangeShapeType="1"/>
              </p:cNvSpPr>
              <p:nvPr/>
            </p:nvSpPr>
            <p:spPr bwMode="auto">
              <a:xfrm>
                <a:off x="818" y="2838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3" name="Line 1047"/>
              <p:cNvSpPr>
                <a:spLocks noChangeShapeType="1"/>
              </p:cNvSpPr>
              <p:nvPr/>
            </p:nvSpPr>
            <p:spPr bwMode="auto">
              <a:xfrm>
                <a:off x="818" y="3230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4" name="Line 1048"/>
              <p:cNvSpPr>
                <a:spLocks noChangeShapeType="1"/>
              </p:cNvSpPr>
              <p:nvPr/>
            </p:nvSpPr>
            <p:spPr bwMode="auto">
              <a:xfrm>
                <a:off x="818" y="1695"/>
                <a:ext cx="12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5" name="AutoShape 1049"/>
              <p:cNvSpPr>
                <a:spLocks noChangeArrowheads="1"/>
              </p:cNvSpPr>
              <p:nvPr/>
            </p:nvSpPr>
            <p:spPr bwMode="auto">
              <a:xfrm rot="16200000">
                <a:off x="831" y="2174"/>
                <a:ext cx="1134" cy="496"/>
              </a:xfrm>
              <a:prstGeom prst="rightArrow">
                <a:avLst>
                  <a:gd name="adj1" fmla="val 50000"/>
                  <a:gd name="adj2" fmla="val 11432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06" name="Rectangle 1050"/>
          <p:cNvSpPr>
            <a:spLocks noChangeArrowheads="1"/>
          </p:cNvSpPr>
          <p:nvPr/>
        </p:nvSpPr>
        <p:spPr bwMode="auto">
          <a:xfrm>
            <a:off x="-4763" y="-4763"/>
            <a:ext cx="907732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air pressure = a pressure gradient</a:t>
            </a:r>
          </a:p>
        </p:txBody>
      </p:sp>
    </p:spTree>
    <p:extLst>
      <p:ext uri="{BB962C8B-B14F-4D97-AF65-F5344CB8AC3E}">
        <p14:creationId xmlns:p14="http://schemas.microsoft.com/office/powerpoint/2010/main" val="14243671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7638" y="0"/>
            <a:ext cx="8848725" cy="32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>
                <a:solidFill>
                  <a:schemeClr val="tx2"/>
                </a:solidFill>
              </a:rPr>
              <a:t>Land and Sea breezes</a:t>
            </a:r>
            <a:endParaRPr lang="en-US" altLang="en-US" sz="3200" dirty="0"/>
          </a:p>
          <a:p>
            <a:pPr>
              <a:spcBef>
                <a:spcPct val="50000"/>
              </a:spcBef>
            </a:pPr>
            <a:r>
              <a:rPr lang="en-US" altLang="en-US" sz="3200" dirty="0"/>
              <a:t>During the day, air over land heats up and the sea is relatively cool (sea breeze).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land = low pressure and sea = high pressure</a:t>
            </a:r>
          </a:p>
          <a:p>
            <a:pPr>
              <a:spcBef>
                <a:spcPct val="50000"/>
              </a:spcBef>
            </a:pPr>
            <a:endParaRPr lang="en-US" altLang="en-US" sz="3200" dirty="0"/>
          </a:p>
        </p:txBody>
      </p:sp>
      <p:pic>
        <p:nvPicPr>
          <p:cNvPr id="8195" name="Picture 5" descr="W114_07_07_65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4949"/>
            <a:ext cx="83820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7638" y="4995574"/>
            <a:ext cx="8924925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At night air over land cools and the sea is relatively warm (land breeze).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land = high pressure and sea = low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7284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920750" y="1911350"/>
            <a:ext cx="2425700" cy="234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846763" y="4322763"/>
            <a:ext cx="29210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Air descends.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3838" y="223838"/>
            <a:ext cx="877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CC"/>
                </a:solidFill>
              </a:rPr>
              <a:t>High pressure (anticyclone)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03563" y="1198563"/>
            <a:ext cx="153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From above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95438" y="2281238"/>
            <a:ext cx="13049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H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009900" y="30480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171700" y="39624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304800" y="3038475"/>
            <a:ext cx="114300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133600" y="11430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380163" y="512763"/>
            <a:ext cx="13128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Side View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47638" y="5405438"/>
            <a:ext cx="3514725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Surrounding air is relatively low.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07963" y="3727450"/>
            <a:ext cx="8032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L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435600" y="4038600"/>
            <a:ext cx="345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873750" y="2063750"/>
            <a:ext cx="2501900" cy="19685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624638" y="2357438"/>
            <a:ext cx="10001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H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856163" y="2546350"/>
            <a:ext cx="604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/>
              <a:t>L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8513763" y="2546350"/>
            <a:ext cx="604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/>
              <a:t>L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5410200" y="3048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874000" y="3048000"/>
            <a:ext cx="71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6858000" y="1168400"/>
            <a:ext cx="0" cy="116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467600" y="1168400"/>
            <a:ext cx="0" cy="116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9861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847725" y="1911350"/>
            <a:ext cx="2425700" cy="23495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78538" y="4322763"/>
            <a:ext cx="29210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Air ascends.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0813" y="223838"/>
            <a:ext cx="877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CC"/>
                </a:solidFill>
              </a:rPr>
              <a:t>Low pressure (depressions, cyclone)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30538" y="1198563"/>
            <a:ext cx="153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From above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2413" y="2281238"/>
            <a:ext cx="13049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L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98775" y="3048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307138" y="741363"/>
            <a:ext cx="13128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Side View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4613" y="5405438"/>
            <a:ext cx="35147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Surrounding air is relatively high.</a:t>
            </a:r>
          </a:p>
          <a:p>
            <a:pPr algn="ctr"/>
            <a:endParaRPr lang="en-US" altLang="en-US" sz="3200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34938" y="3727450"/>
            <a:ext cx="9874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H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362575" y="4038600"/>
            <a:ext cx="345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800725" y="2063750"/>
            <a:ext cx="2501900" cy="1968500"/>
          </a:xfrm>
          <a:prstGeom prst="octagon">
            <a:avLst>
              <a:gd name="adj" fmla="val 29282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551613" y="2357438"/>
            <a:ext cx="10001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/>
              <a:t>L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706938" y="2546350"/>
            <a:ext cx="731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/>
              <a:t>H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40738" y="2546350"/>
            <a:ext cx="731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/>
              <a:t>H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362575" y="3048000"/>
            <a:ext cx="71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7775575" y="3048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6784975" y="1143000"/>
            <a:ext cx="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7318375" y="1143000"/>
            <a:ext cx="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057400" y="12573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66700" y="31242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057400" y="39243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9201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7657" y="213519"/>
            <a:ext cx="86963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/>
              <a:t>low pressure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	</a:t>
            </a:r>
            <a:r>
              <a:rPr lang="en-US" altLang="en-US" sz="3200" dirty="0"/>
              <a:t>pressure 				 geostrophic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	gradient force 			winds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992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996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1000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1004  		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1008  		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1012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1016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1020</a:t>
            </a:r>
          </a:p>
          <a:p>
            <a:pPr>
              <a:spcBef>
                <a:spcPct val="50000"/>
              </a:spcBef>
            </a:pPr>
            <a:r>
              <a:rPr lang="en-US" altLang="en-US" sz="3600" i="1" dirty="0"/>
              <a:t>high pressure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920750" y="30480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844550" y="25908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20750" y="44196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920750" y="48768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20750" y="53340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96950" y="35052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996950" y="39624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5400000">
            <a:off x="730250" y="3778250"/>
            <a:ext cx="2730500" cy="673100"/>
          </a:xfrm>
          <a:prstGeom prst="rightArrow">
            <a:avLst>
              <a:gd name="adj1" fmla="val 50000"/>
              <a:gd name="adj2" fmla="val 2028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920750" y="5791200"/>
            <a:ext cx="539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340350" y="3663950"/>
            <a:ext cx="3111500" cy="749300"/>
          </a:xfrm>
          <a:prstGeom prst="rightArrow">
            <a:avLst>
              <a:gd name="adj1" fmla="val 50000"/>
              <a:gd name="adj2" fmla="val 20764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4981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9220" y="736456"/>
            <a:ext cx="8848725" cy="55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CC"/>
                </a:solidFill>
              </a:rPr>
              <a:t>The planet Earth rotates.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In the northern hemisphere air appears to be deflected to the right.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In the southern hemisphere, it deflected to the left.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this deflective force = </a:t>
            </a:r>
            <a:r>
              <a:rPr lang="en-US" altLang="en-US" sz="3200" dirty="0">
                <a:solidFill>
                  <a:schemeClr val="tx2"/>
                </a:solidFill>
              </a:rPr>
              <a:t>Coriolis force</a:t>
            </a:r>
            <a:endParaRPr lang="en-US" alt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because the wind is deflected it now flows parallel to the isobars = </a:t>
            </a:r>
            <a:r>
              <a:rPr lang="en-US" altLang="en-US" sz="3200" dirty="0">
                <a:solidFill>
                  <a:schemeClr val="tx2"/>
                </a:solidFill>
              </a:rPr>
              <a:t>geostrophic wind</a:t>
            </a:r>
            <a:endParaRPr lang="en-US" altLang="en-US" sz="3200" dirty="0"/>
          </a:p>
          <a:p>
            <a:pPr algn="ctr"/>
            <a:endParaRPr lang="en-US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135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7638" y="71438"/>
            <a:ext cx="63341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CC"/>
                </a:solidFill>
              </a:rPr>
              <a:t>Imagine a turntable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When not turning, a ball traces straight line.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When moving, ball traces a curved line.</a:t>
            </a:r>
          </a:p>
        </p:txBody>
      </p:sp>
      <p:sp>
        <p:nvSpPr>
          <p:cNvPr id="13315" name="Oval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102350" y="844550"/>
            <a:ext cx="2959100" cy="3035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flipH="1">
            <a:off x="6788150" y="311150"/>
            <a:ext cx="1511300" cy="368300"/>
          </a:xfrm>
          <a:prstGeom prst="rightArrow">
            <a:avLst>
              <a:gd name="adj1" fmla="val 50000"/>
              <a:gd name="adj2" fmla="val 20519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473950" y="2139950"/>
            <a:ext cx="292100" cy="292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6210300" y="2324100"/>
            <a:ext cx="1143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rc 7"/>
          <p:cNvSpPr>
            <a:spLocks/>
          </p:cNvSpPr>
          <p:nvPr/>
        </p:nvSpPr>
        <p:spPr bwMode="auto">
          <a:xfrm rot="-10740000">
            <a:off x="6427788" y="2465388"/>
            <a:ext cx="1041400" cy="736600"/>
          </a:xfrm>
          <a:custGeom>
            <a:avLst/>
            <a:gdLst>
              <a:gd name="T0" fmla="*/ 0 w 21600"/>
              <a:gd name="T1" fmla="*/ 25120587 h 21599"/>
              <a:gd name="T2" fmla="*/ 50134581 w 21600"/>
              <a:gd name="T3" fmla="*/ 0 h 21599"/>
              <a:gd name="T4" fmla="*/ 50208974 w 21600"/>
              <a:gd name="T5" fmla="*/ 2512058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82"/>
                  <a:pt x="9651" y="16"/>
                  <a:pt x="2156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82"/>
                  <a:pt x="9651" y="16"/>
                  <a:pt x="2156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147638" y="3352800"/>
            <a:ext cx="87725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>
                <a:solidFill>
                  <a:schemeClr val="tx2"/>
                </a:solidFill>
              </a:rPr>
              <a:t>Friction forces</a:t>
            </a:r>
            <a:endParaRPr lang="en-US" alt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</a:t>
            </a:r>
            <a:r>
              <a:rPr lang="en-US" altLang="en-US" sz="2400" dirty="0"/>
              <a:t>As wind flows over the surface friction reduces the speed.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Friction also changes the direction of the geostrophic wind.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The pressure gradient force overpowers the Coriolis effect.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As a result, wind flow across the isobars.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088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states of water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50329" y="1981200"/>
            <a:ext cx="6643342" cy="4114800"/>
          </a:xfrm>
        </p:spPr>
      </p:pic>
    </p:spTree>
    <p:extLst>
      <p:ext uri="{BB962C8B-B14F-4D97-AF65-F5344CB8AC3E}">
        <p14:creationId xmlns:p14="http://schemas.microsoft.com/office/powerpoint/2010/main" val="177912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7244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Upper atmosphere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3886200" cy="4114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at 5-7 km above the surface 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influenced only by pressure gradient force and Coriolis force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geostrophic winds that flow parallel to isobars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6324" name="Picture 4" descr="C:\Documents and Settings\Mary Benbow\My Documents\ch05\Fig5_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52400"/>
            <a:ext cx="4427537" cy="640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0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143000"/>
          </a:xfrm>
          <a:noFill/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General Circulation of the Earth’s Atmosphere</a:t>
            </a:r>
          </a:p>
        </p:txBody>
      </p:sp>
      <p:sp>
        <p:nvSpPr>
          <p:cNvPr id="16387" name="Oval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11175" y="1741488"/>
            <a:ext cx="5016500" cy="4711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0225" y="4097338"/>
            <a:ext cx="4978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987425" y="2725738"/>
            <a:ext cx="406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987425" y="5468938"/>
            <a:ext cx="406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074066" y="3681415"/>
            <a:ext cx="2012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2"/>
                </a:solidFill>
              </a:rPr>
              <a:t>No Deflection</a:t>
            </a:r>
          </a:p>
        </p:txBody>
      </p:sp>
      <p:sp>
        <p:nvSpPr>
          <p:cNvPr id="16392" name="AutoShape 8">
            <a:hlinkClick r:id="rId5" action="ppaction://hlinkfile"/>
          </p:cNvPr>
          <p:cNvSpPr>
            <a:spLocks noChangeArrowheads="1"/>
          </p:cNvSpPr>
          <p:nvPr/>
        </p:nvSpPr>
        <p:spPr bwMode="auto">
          <a:xfrm rot="-5400000">
            <a:off x="2187575" y="2351088"/>
            <a:ext cx="1663700" cy="596900"/>
          </a:xfrm>
          <a:prstGeom prst="rightArrow">
            <a:avLst>
              <a:gd name="adj1" fmla="val 50000"/>
              <a:gd name="adj2" fmla="val 1393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317873" y="2719461"/>
            <a:ext cx="15382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2"/>
                </a:solidFill>
              </a:rPr>
              <a:t>Deflection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16200000" flipH="1">
            <a:off x="2187575" y="4941888"/>
            <a:ext cx="1663700" cy="596900"/>
          </a:xfrm>
          <a:prstGeom prst="rightArrow">
            <a:avLst>
              <a:gd name="adj1" fmla="val 50000"/>
              <a:gd name="adj2" fmla="val 1393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17874" y="4814886"/>
            <a:ext cx="15382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2"/>
                </a:solidFill>
              </a:rPr>
              <a:t>Deflection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846763" y="1731963"/>
            <a:ext cx="29972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Deflection is least at the equator and greatest at the poles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3417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68350" y="387350"/>
            <a:ext cx="2425700" cy="2501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654550" y="3511550"/>
            <a:ext cx="2425700" cy="2501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68350" y="3587750"/>
            <a:ext cx="2425700" cy="2501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578350" y="387350"/>
            <a:ext cx="2425700" cy="2501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391400" y="19050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Northern Hemisphere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79563" y="1244600"/>
            <a:ext cx="731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79563" y="4368800"/>
            <a:ext cx="7318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465763" y="1016000"/>
            <a:ext cx="6461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541963" y="4292600"/>
            <a:ext cx="6461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17419" name="Freeform 12"/>
          <p:cNvSpPr>
            <a:spLocks/>
          </p:cNvSpPr>
          <p:nvPr/>
        </p:nvSpPr>
        <p:spPr bwMode="auto">
          <a:xfrm>
            <a:off x="2514600" y="1155700"/>
            <a:ext cx="1055688" cy="754063"/>
          </a:xfrm>
          <a:custGeom>
            <a:avLst/>
            <a:gdLst>
              <a:gd name="T0" fmla="*/ 0 w 665"/>
              <a:gd name="T1" fmla="*/ 139700 h 475"/>
              <a:gd name="T2" fmla="*/ 34925 w 665"/>
              <a:gd name="T3" fmla="*/ 125413 h 475"/>
              <a:gd name="T4" fmla="*/ 50800 w 665"/>
              <a:gd name="T5" fmla="*/ 93663 h 475"/>
              <a:gd name="T6" fmla="*/ 82550 w 665"/>
              <a:gd name="T7" fmla="*/ 93663 h 475"/>
              <a:gd name="T8" fmla="*/ 112713 w 665"/>
              <a:gd name="T9" fmla="*/ 61913 h 475"/>
              <a:gd name="T10" fmla="*/ 144463 w 665"/>
              <a:gd name="T11" fmla="*/ 61913 h 475"/>
              <a:gd name="T12" fmla="*/ 176213 w 665"/>
              <a:gd name="T13" fmla="*/ 47625 h 475"/>
              <a:gd name="T14" fmla="*/ 207963 w 665"/>
              <a:gd name="T15" fmla="*/ 31750 h 475"/>
              <a:gd name="T16" fmla="*/ 254000 w 665"/>
              <a:gd name="T17" fmla="*/ 15875 h 475"/>
              <a:gd name="T18" fmla="*/ 285750 w 665"/>
              <a:gd name="T19" fmla="*/ 15875 h 475"/>
              <a:gd name="T20" fmla="*/ 317500 w 665"/>
              <a:gd name="T21" fmla="*/ 0 h 475"/>
              <a:gd name="T22" fmla="*/ 363538 w 665"/>
              <a:gd name="T23" fmla="*/ 0 h 475"/>
              <a:gd name="T24" fmla="*/ 395288 w 665"/>
              <a:gd name="T25" fmla="*/ 0 h 475"/>
              <a:gd name="T26" fmla="*/ 427038 w 665"/>
              <a:gd name="T27" fmla="*/ 0 h 475"/>
              <a:gd name="T28" fmla="*/ 458788 w 665"/>
              <a:gd name="T29" fmla="*/ 0 h 475"/>
              <a:gd name="T30" fmla="*/ 504825 w 665"/>
              <a:gd name="T31" fmla="*/ 0 h 475"/>
              <a:gd name="T32" fmla="*/ 552450 w 665"/>
              <a:gd name="T33" fmla="*/ 0 h 475"/>
              <a:gd name="T34" fmla="*/ 598488 w 665"/>
              <a:gd name="T35" fmla="*/ 0 h 475"/>
              <a:gd name="T36" fmla="*/ 630238 w 665"/>
              <a:gd name="T37" fmla="*/ 15875 h 475"/>
              <a:gd name="T38" fmla="*/ 677863 w 665"/>
              <a:gd name="T39" fmla="*/ 31750 h 475"/>
              <a:gd name="T40" fmla="*/ 709613 w 665"/>
              <a:gd name="T41" fmla="*/ 47625 h 475"/>
              <a:gd name="T42" fmla="*/ 755650 w 665"/>
              <a:gd name="T43" fmla="*/ 61913 h 475"/>
              <a:gd name="T44" fmla="*/ 787400 w 665"/>
              <a:gd name="T45" fmla="*/ 77788 h 475"/>
              <a:gd name="T46" fmla="*/ 819150 w 665"/>
              <a:gd name="T47" fmla="*/ 93663 h 475"/>
              <a:gd name="T48" fmla="*/ 850900 w 665"/>
              <a:gd name="T49" fmla="*/ 109538 h 475"/>
              <a:gd name="T50" fmla="*/ 865188 w 665"/>
              <a:gd name="T51" fmla="*/ 141288 h 475"/>
              <a:gd name="T52" fmla="*/ 896938 w 665"/>
              <a:gd name="T53" fmla="*/ 157163 h 475"/>
              <a:gd name="T54" fmla="*/ 928688 w 665"/>
              <a:gd name="T55" fmla="*/ 187325 h 475"/>
              <a:gd name="T56" fmla="*/ 944563 w 665"/>
              <a:gd name="T57" fmla="*/ 219075 h 475"/>
              <a:gd name="T58" fmla="*/ 960438 w 665"/>
              <a:gd name="T59" fmla="*/ 250825 h 475"/>
              <a:gd name="T60" fmla="*/ 976313 w 665"/>
              <a:gd name="T61" fmla="*/ 282575 h 475"/>
              <a:gd name="T62" fmla="*/ 1006475 w 665"/>
              <a:gd name="T63" fmla="*/ 328613 h 475"/>
              <a:gd name="T64" fmla="*/ 1006475 w 665"/>
              <a:gd name="T65" fmla="*/ 360363 h 475"/>
              <a:gd name="T66" fmla="*/ 1022350 w 665"/>
              <a:gd name="T67" fmla="*/ 392113 h 475"/>
              <a:gd name="T68" fmla="*/ 1038225 w 665"/>
              <a:gd name="T69" fmla="*/ 423863 h 475"/>
              <a:gd name="T70" fmla="*/ 1054100 w 665"/>
              <a:gd name="T71" fmla="*/ 469900 h 475"/>
              <a:gd name="T72" fmla="*/ 1054100 w 665"/>
              <a:gd name="T73" fmla="*/ 501650 h 475"/>
              <a:gd name="T74" fmla="*/ 1054100 w 665"/>
              <a:gd name="T75" fmla="*/ 533400 h 475"/>
              <a:gd name="T76" fmla="*/ 1054100 w 665"/>
              <a:gd name="T77" fmla="*/ 579438 h 475"/>
              <a:gd name="T78" fmla="*/ 1054100 w 665"/>
              <a:gd name="T79" fmla="*/ 611188 h 475"/>
              <a:gd name="T80" fmla="*/ 1054100 w 665"/>
              <a:gd name="T81" fmla="*/ 642938 h 475"/>
              <a:gd name="T82" fmla="*/ 1038225 w 665"/>
              <a:gd name="T83" fmla="*/ 674688 h 475"/>
              <a:gd name="T84" fmla="*/ 1038225 w 665"/>
              <a:gd name="T85" fmla="*/ 720725 h 475"/>
              <a:gd name="T86" fmla="*/ 1022350 w 665"/>
              <a:gd name="T87" fmla="*/ 752475 h 4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5"/>
              <a:gd name="T133" fmla="*/ 0 h 475"/>
              <a:gd name="T134" fmla="*/ 665 w 665"/>
              <a:gd name="T135" fmla="*/ 475 h 4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5" h="475">
                <a:moveTo>
                  <a:pt x="0" y="88"/>
                </a:moveTo>
                <a:lnTo>
                  <a:pt x="22" y="79"/>
                </a:lnTo>
                <a:lnTo>
                  <a:pt x="32" y="59"/>
                </a:lnTo>
                <a:lnTo>
                  <a:pt x="52" y="59"/>
                </a:lnTo>
                <a:lnTo>
                  <a:pt x="71" y="39"/>
                </a:lnTo>
                <a:lnTo>
                  <a:pt x="91" y="39"/>
                </a:lnTo>
                <a:lnTo>
                  <a:pt x="111" y="30"/>
                </a:lnTo>
                <a:lnTo>
                  <a:pt x="131" y="20"/>
                </a:lnTo>
                <a:lnTo>
                  <a:pt x="160" y="10"/>
                </a:lnTo>
                <a:lnTo>
                  <a:pt x="180" y="10"/>
                </a:lnTo>
                <a:lnTo>
                  <a:pt x="200" y="0"/>
                </a:lnTo>
                <a:lnTo>
                  <a:pt x="229" y="0"/>
                </a:lnTo>
                <a:lnTo>
                  <a:pt x="249" y="0"/>
                </a:lnTo>
                <a:lnTo>
                  <a:pt x="269" y="0"/>
                </a:lnTo>
                <a:lnTo>
                  <a:pt x="289" y="0"/>
                </a:lnTo>
                <a:lnTo>
                  <a:pt x="318" y="0"/>
                </a:lnTo>
                <a:lnTo>
                  <a:pt x="348" y="0"/>
                </a:lnTo>
                <a:lnTo>
                  <a:pt x="377" y="0"/>
                </a:lnTo>
                <a:lnTo>
                  <a:pt x="397" y="10"/>
                </a:lnTo>
                <a:lnTo>
                  <a:pt x="427" y="20"/>
                </a:lnTo>
                <a:lnTo>
                  <a:pt x="447" y="30"/>
                </a:lnTo>
                <a:lnTo>
                  <a:pt x="476" y="39"/>
                </a:lnTo>
                <a:lnTo>
                  <a:pt x="496" y="49"/>
                </a:lnTo>
                <a:lnTo>
                  <a:pt x="516" y="59"/>
                </a:lnTo>
                <a:lnTo>
                  <a:pt x="536" y="69"/>
                </a:lnTo>
                <a:lnTo>
                  <a:pt x="545" y="89"/>
                </a:lnTo>
                <a:lnTo>
                  <a:pt x="565" y="99"/>
                </a:lnTo>
                <a:lnTo>
                  <a:pt x="585" y="118"/>
                </a:lnTo>
                <a:lnTo>
                  <a:pt x="595" y="138"/>
                </a:lnTo>
                <a:lnTo>
                  <a:pt x="605" y="158"/>
                </a:lnTo>
                <a:lnTo>
                  <a:pt x="615" y="178"/>
                </a:lnTo>
                <a:lnTo>
                  <a:pt x="634" y="207"/>
                </a:lnTo>
                <a:lnTo>
                  <a:pt x="634" y="227"/>
                </a:lnTo>
                <a:lnTo>
                  <a:pt x="644" y="247"/>
                </a:lnTo>
                <a:lnTo>
                  <a:pt x="654" y="267"/>
                </a:lnTo>
                <a:lnTo>
                  <a:pt x="664" y="296"/>
                </a:lnTo>
                <a:lnTo>
                  <a:pt x="664" y="316"/>
                </a:lnTo>
                <a:lnTo>
                  <a:pt x="664" y="336"/>
                </a:lnTo>
                <a:lnTo>
                  <a:pt x="664" y="365"/>
                </a:lnTo>
                <a:lnTo>
                  <a:pt x="664" y="385"/>
                </a:lnTo>
                <a:lnTo>
                  <a:pt x="664" y="405"/>
                </a:lnTo>
                <a:lnTo>
                  <a:pt x="654" y="425"/>
                </a:lnTo>
                <a:lnTo>
                  <a:pt x="654" y="454"/>
                </a:lnTo>
                <a:lnTo>
                  <a:pt x="644" y="474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0" name="Freeform 13"/>
          <p:cNvSpPr>
            <a:spLocks/>
          </p:cNvSpPr>
          <p:nvPr/>
        </p:nvSpPr>
        <p:spPr bwMode="auto">
          <a:xfrm>
            <a:off x="2463800" y="2022475"/>
            <a:ext cx="504825" cy="1187450"/>
          </a:xfrm>
          <a:custGeom>
            <a:avLst/>
            <a:gdLst>
              <a:gd name="T0" fmla="*/ 101600 w 318"/>
              <a:gd name="T1" fmla="*/ 0 h 748"/>
              <a:gd name="T2" fmla="*/ 130175 w 318"/>
              <a:gd name="T3" fmla="*/ 23812 h 748"/>
              <a:gd name="T4" fmla="*/ 165100 w 318"/>
              <a:gd name="T5" fmla="*/ 23812 h 748"/>
              <a:gd name="T6" fmla="*/ 179387 w 318"/>
              <a:gd name="T7" fmla="*/ 52388 h 748"/>
              <a:gd name="T8" fmla="*/ 222250 w 318"/>
              <a:gd name="T9" fmla="*/ 65088 h 748"/>
              <a:gd name="T10" fmla="*/ 234950 w 318"/>
              <a:gd name="T11" fmla="*/ 93662 h 748"/>
              <a:gd name="T12" fmla="*/ 261937 w 318"/>
              <a:gd name="T13" fmla="*/ 115888 h 748"/>
              <a:gd name="T14" fmla="*/ 290512 w 318"/>
              <a:gd name="T15" fmla="*/ 138113 h 748"/>
              <a:gd name="T16" fmla="*/ 325437 w 318"/>
              <a:gd name="T17" fmla="*/ 171450 h 748"/>
              <a:gd name="T18" fmla="*/ 338137 w 318"/>
              <a:gd name="T19" fmla="*/ 200025 h 748"/>
              <a:gd name="T20" fmla="*/ 366712 w 318"/>
              <a:gd name="T21" fmla="*/ 222250 h 748"/>
              <a:gd name="T22" fmla="*/ 387350 w 318"/>
              <a:gd name="T23" fmla="*/ 263525 h 748"/>
              <a:gd name="T24" fmla="*/ 401637 w 318"/>
              <a:gd name="T25" fmla="*/ 292100 h 748"/>
              <a:gd name="T26" fmla="*/ 414338 w 318"/>
              <a:gd name="T27" fmla="*/ 320675 h 748"/>
              <a:gd name="T28" fmla="*/ 428625 w 318"/>
              <a:gd name="T29" fmla="*/ 349250 h 748"/>
              <a:gd name="T30" fmla="*/ 449263 w 318"/>
              <a:gd name="T31" fmla="*/ 390525 h 748"/>
              <a:gd name="T32" fmla="*/ 469900 w 318"/>
              <a:gd name="T33" fmla="*/ 433388 h 748"/>
              <a:gd name="T34" fmla="*/ 490538 w 318"/>
              <a:gd name="T35" fmla="*/ 474663 h 748"/>
              <a:gd name="T36" fmla="*/ 488950 w 318"/>
              <a:gd name="T37" fmla="*/ 509588 h 748"/>
              <a:gd name="T38" fmla="*/ 496888 w 318"/>
              <a:gd name="T39" fmla="*/ 560388 h 748"/>
              <a:gd name="T40" fmla="*/ 495300 w 318"/>
              <a:gd name="T41" fmla="*/ 595312 h 748"/>
              <a:gd name="T42" fmla="*/ 503238 w 318"/>
              <a:gd name="T43" fmla="*/ 642937 h 748"/>
              <a:gd name="T44" fmla="*/ 503238 w 318"/>
              <a:gd name="T45" fmla="*/ 679450 h 748"/>
              <a:gd name="T46" fmla="*/ 503238 w 318"/>
              <a:gd name="T47" fmla="*/ 714375 h 748"/>
              <a:gd name="T48" fmla="*/ 501650 w 318"/>
              <a:gd name="T49" fmla="*/ 749300 h 748"/>
              <a:gd name="T50" fmla="*/ 479425 w 318"/>
              <a:gd name="T51" fmla="*/ 776287 h 748"/>
              <a:gd name="T52" fmla="*/ 479425 w 318"/>
              <a:gd name="T53" fmla="*/ 812800 h 748"/>
              <a:gd name="T54" fmla="*/ 466725 w 318"/>
              <a:gd name="T55" fmla="*/ 854075 h 748"/>
              <a:gd name="T56" fmla="*/ 444500 w 318"/>
              <a:gd name="T57" fmla="*/ 882650 h 748"/>
              <a:gd name="T58" fmla="*/ 423863 w 318"/>
              <a:gd name="T59" fmla="*/ 909638 h 748"/>
              <a:gd name="T60" fmla="*/ 401637 w 318"/>
              <a:gd name="T61" fmla="*/ 938213 h 748"/>
              <a:gd name="T62" fmla="*/ 373062 w 318"/>
              <a:gd name="T63" fmla="*/ 985838 h 748"/>
              <a:gd name="T64" fmla="*/ 344487 w 318"/>
              <a:gd name="T65" fmla="*/ 1000125 h 748"/>
              <a:gd name="T66" fmla="*/ 323850 w 318"/>
              <a:gd name="T67" fmla="*/ 1027113 h 748"/>
              <a:gd name="T68" fmla="*/ 301625 w 318"/>
              <a:gd name="T69" fmla="*/ 1055688 h 748"/>
              <a:gd name="T70" fmla="*/ 268287 w 318"/>
              <a:gd name="T71" fmla="*/ 1090613 h 748"/>
              <a:gd name="T72" fmla="*/ 239713 w 318"/>
              <a:gd name="T73" fmla="*/ 1104900 h 748"/>
              <a:gd name="T74" fmla="*/ 211138 w 318"/>
              <a:gd name="T75" fmla="*/ 1117600 h 748"/>
              <a:gd name="T76" fmla="*/ 169862 w 318"/>
              <a:gd name="T77" fmla="*/ 1138238 h 748"/>
              <a:gd name="T78" fmla="*/ 141287 w 318"/>
              <a:gd name="T79" fmla="*/ 1152525 h 748"/>
              <a:gd name="T80" fmla="*/ 112713 w 318"/>
              <a:gd name="T81" fmla="*/ 1166813 h 748"/>
              <a:gd name="T82" fmla="*/ 76200 w 318"/>
              <a:gd name="T83" fmla="*/ 1165225 h 748"/>
              <a:gd name="T84" fmla="*/ 34925 w 318"/>
              <a:gd name="T85" fmla="*/ 1185863 h 748"/>
              <a:gd name="T86" fmla="*/ 0 w 318"/>
              <a:gd name="T87" fmla="*/ 1185863 h 7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18"/>
              <a:gd name="T133" fmla="*/ 0 h 748"/>
              <a:gd name="T134" fmla="*/ 318 w 318"/>
              <a:gd name="T135" fmla="*/ 748 h 7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18" h="748">
                <a:moveTo>
                  <a:pt x="64" y="0"/>
                </a:moveTo>
                <a:lnTo>
                  <a:pt x="82" y="15"/>
                </a:lnTo>
                <a:lnTo>
                  <a:pt x="104" y="15"/>
                </a:lnTo>
                <a:lnTo>
                  <a:pt x="113" y="33"/>
                </a:lnTo>
                <a:lnTo>
                  <a:pt x="140" y="41"/>
                </a:lnTo>
                <a:lnTo>
                  <a:pt x="148" y="59"/>
                </a:lnTo>
                <a:lnTo>
                  <a:pt x="165" y="73"/>
                </a:lnTo>
                <a:lnTo>
                  <a:pt x="183" y="87"/>
                </a:lnTo>
                <a:lnTo>
                  <a:pt x="205" y="108"/>
                </a:lnTo>
                <a:lnTo>
                  <a:pt x="213" y="126"/>
                </a:lnTo>
                <a:lnTo>
                  <a:pt x="231" y="140"/>
                </a:lnTo>
                <a:lnTo>
                  <a:pt x="244" y="166"/>
                </a:lnTo>
                <a:lnTo>
                  <a:pt x="253" y="184"/>
                </a:lnTo>
                <a:lnTo>
                  <a:pt x="261" y="202"/>
                </a:lnTo>
                <a:lnTo>
                  <a:pt x="270" y="220"/>
                </a:lnTo>
                <a:lnTo>
                  <a:pt x="283" y="246"/>
                </a:lnTo>
                <a:lnTo>
                  <a:pt x="296" y="273"/>
                </a:lnTo>
                <a:lnTo>
                  <a:pt x="309" y="299"/>
                </a:lnTo>
                <a:lnTo>
                  <a:pt x="308" y="321"/>
                </a:lnTo>
                <a:lnTo>
                  <a:pt x="313" y="353"/>
                </a:lnTo>
                <a:lnTo>
                  <a:pt x="312" y="375"/>
                </a:lnTo>
                <a:lnTo>
                  <a:pt x="317" y="405"/>
                </a:lnTo>
                <a:lnTo>
                  <a:pt x="317" y="428"/>
                </a:lnTo>
                <a:lnTo>
                  <a:pt x="317" y="450"/>
                </a:lnTo>
                <a:lnTo>
                  <a:pt x="316" y="472"/>
                </a:lnTo>
                <a:lnTo>
                  <a:pt x="302" y="489"/>
                </a:lnTo>
                <a:lnTo>
                  <a:pt x="302" y="512"/>
                </a:lnTo>
                <a:lnTo>
                  <a:pt x="294" y="538"/>
                </a:lnTo>
                <a:lnTo>
                  <a:pt x="280" y="556"/>
                </a:lnTo>
                <a:lnTo>
                  <a:pt x="267" y="573"/>
                </a:lnTo>
                <a:lnTo>
                  <a:pt x="253" y="591"/>
                </a:lnTo>
                <a:lnTo>
                  <a:pt x="235" y="621"/>
                </a:lnTo>
                <a:lnTo>
                  <a:pt x="217" y="630"/>
                </a:lnTo>
                <a:lnTo>
                  <a:pt x="204" y="647"/>
                </a:lnTo>
                <a:lnTo>
                  <a:pt x="190" y="665"/>
                </a:lnTo>
                <a:lnTo>
                  <a:pt x="169" y="687"/>
                </a:lnTo>
                <a:lnTo>
                  <a:pt x="151" y="696"/>
                </a:lnTo>
                <a:lnTo>
                  <a:pt x="133" y="704"/>
                </a:lnTo>
                <a:lnTo>
                  <a:pt x="107" y="717"/>
                </a:lnTo>
                <a:lnTo>
                  <a:pt x="89" y="726"/>
                </a:lnTo>
                <a:lnTo>
                  <a:pt x="71" y="735"/>
                </a:lnTo>
                <a:lnTo>
                  <a:pt x="48" y="734"/>
                </a:lnTo>
                <a:lnTo>
                  <a:pt x="22" y="747"/>
                </a:lnTo>
                <a:lnTo>
                  <a:pt x="0" y="747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1" name="Freeform 14"/>
          <p:cNvSpPr>
            <a:spLocks/>
          </p:cNvSpPr>
          <p:nvPr/>
        </p:nvSpPr>
        <p:spPr bwMode="auto">
          <a:xfrm>
            <a:off x="830263" y="2517775"/>
            <a:ext cx="1141412" cy="660400"/>
          </a:xfrm>
          <a:custGeom>
            <a:avLst/>
            <a:gdLst>
              <a:gd name="T0" fmla="*/ 1139825 w 719"/>
              <a:gd name="T1" fmla="*/ 0 h 416"/>
              <a:gd name="T2" fmla="*/ 1125537 w 719"/>
              <a:gd name="T3" fmla="*/ 36513 h 416"/>
              <a:gd name="T4" fmla="*/ 1139825 w 719"/>
              <a:gd name="T5" fmla="*/ 68263 h 416"/>
              <a:gd name="T6" fmla="*/ 1117600 w 719"/>
              <a:gd name="T7" fmla="*/ 92075 h 416"/>
              <a:gd name="T8" fmla="*/ 1122362 w 719"/>
              <a:gd name="T9" fmla="*/ 134938 h 416"/>
              <a:gd name="T10" fmla="*/ 1100137 w 719"/>
              <a:gd name="T11" fmla="*/ 158750 h 416"/>
              <a:gd name="T12" fmla="*/ 1090612 w 719"/>
              <a:gd name="T13" fmla="*/ 193675 h 416"/>
              <a:gd name="T14" fmla="*/ 1079500 w 719"/>
              <a:gd name="T15" fmla="*/ 227013 h 416"/>
              <a:gd name="T16" fmla="*/ 1062037 w 719"/>
              <a:gd name="T17" fmla="*/ 271463 h 416"/>
              <a:gd name="T18" fmla="*/ 1041400 w 719"/>
              <a:gd name="T19" fmla="*/ 295275 h 416"/>
              <a:gd name="T20" fmla="*/ 1030287 w 719"/>
              <a:gd name="T21" fmla="*/ 330200 h 416"/>
              <a:gd name="T22" fmla="*/ 1000125 w 719"/>
              <a:gd name="T23" fmla="*/ 363537 h 416"/>
              <a:gd name="T24" fmla="*/ 979487 w 719"/>
              <a:gd name="T25" fmla="*/ 387350 h 416"/>
              <a:gd name="T26" fmla="*/ 957262 w 719"/>
              <a:gd name="T27" fmla="*/ 411163 h 416"/>
              <a:gd name="T28" fmla="*/ 936625 w 719"/>
              <a:gd name="T29" fmla="*/ 434975 h 416"/>
              <a:gd name="T30" fmla="*/ 904875 w 719"/>
              <a:gd name="T31" fmla="*/ 469900 h 416"/>
              <a:gd name="T32" fmla="*/ 873125 w 719"/>
              <a:gd name="T33" fmla="*/ 504825 h 416"/>
              <a:gd name="T34" fmla="*/ 842962 w 719"/>
              <a:gd name="T35" fmla="*/ 538163 h 416"/>
              <a:gd name="T36" fmla="*/ 811212 w 719"/>
              <a:gd name="T37" fmla="*/ 550863 h 416"/>
              <a:gd name="T38" fmla="*/ 765175 w 719"/>
              <a:gd name="T39" fmla="*/ 576263 h 416"/>
              <a:gd name="T40" fmla="*/ 733425 w 719"/>
              <a:gd name="T41" fmla="*/ 588963 h 416"/>
              <a:gd name="T42" fmla="*/ 692150 w 719"/>
              <a:gd name="T43" fmla="*/ 612775 h 416"/>
              <a:gd name="T44" fmla="*/ 658812 w 719"/>
              <a:gd name="T45" fmla="*/ 627063 h 416"/>
              <a:gd name="T46" fmla="*/ 625475 w 719"/>
              <a:gd name="T47" fmla="*/ 639763 h 416"/>
              <a:gd name="T48" fmla="*/ 592137 w 719"/>
              <a:gd name="T49" fmla="*/ 652463 h 416"/>
              <a:gd name="T50" fmla="*/ 558800 w 719"/>
              <a:gd name="T51" fmla="*/ 641350 h 416"/>
              <a:gd name="T52" fmla="*/ 527050 w 719"/>
              <a:gd name="T53" fmla="*/ 654050 h 416"/>
              <a:gd name="T54" fmla="*/ 482600 w 719"/>
              <a:gd name="T55" fmla="*/ 658813 h 416"/>
              <a:gd name="T56" fmla="*/ 449262 w 719"/>
              <a:gd name="T57" fmla="*/ 647700 h 416"/>
              <a:gd name="T58" fmla="*/ 414337 w 719"/>
              <a:gd name="T59" fmla="*/ 639763 h 416"/>
              <a:gd name="T60" fmla="*/ 381000 w 719"/>
              <a:gd name="T61" fmla="*/ 628650 h 416"/>
              <a:gd name="T62" fmla="*/ 325437 w 719"/>
              <a:gd name="T63" fmla="*/ 620713 h 416"/>
              <a:gd name="T64" fmla="*/ 301625 w 719"/>
              <a:gd name="T65" fmla="*/ 600075 h 416"/>
              <a:gd name="T66" fmla="*/ 268287 w 719"/>
              <a:gd name="T67" fmla="*/ 590550 h 416"/>
              <a:gd name="T68" fmla="*/ 234950 w 719"/>
              <a:gd name="T69" fmla="*/ 581025 h 416"/>
              <a:gd name="T70" fmla="*/ 188912 w 719"/>
              <a:gd name="T71" fmla="*/ 563563 h 416"/>
              <a:gd name="T72" fmla="*/ 165100 w 719"/>
              <a:gd name="T73" fmla="*/ 541338 h 416"/>
              <a:gd name="T74" fmla="*/ 141287 w 719"/>
              <a:gd name="T75" fmla="*/ 520700 h 416"/>
              <a:gd name="T76" fmla="*/ 107950 w 719"/>
              <a:gd name="T77" fmla="*/ 488950 h 416"/>
              <a:gd name="T78" fmla="*/ 84137 w 719"/>
              <a:gd name="T79" fmla="*/ 468313 h 416"/>
              <a:gd name="T80" fmla="*/ 60325 w 719"/>
              <a:gd name="T81" fmla="*/ 447675 h 416"/>
              <a:gd name="T82" fmla="*/ 47625 w 719"/>
              <a:gd name="T83" fmla="*/ 412750 h 416"/>
              <a:gd name="T84" fmla="*/ 14287 w 719"/>
              <a:gd name="T85" fmla="*/ 382587 h 416"/>
              <a:gd name="T86" fmla="*/ 0 w 719"/>
              <a:gd name="T87" fmla="*/ 349250 h 4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9"/>
              <a:gd name="T133" fmla="*/ 0 h 416"/>
              <a:gd name="T134" fmla="*/ 719 w 719"/>
              <a:gd name="T135" fmla="*/ 416 h 4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9" h="416">
                <a:moveTo>
                  <a:pt x="718" y="0"/>
                </a:moveTo>
                <a:lnTo>
                  <a:pt x="709" y="23"/>
                </a:lnTo>
                <a:lnTo>
                  <a:pt x="718" y="43"/>
                </a:lnTo>
                <a:lnTo>
                  <a:pt x="704" y="58"/>
                </a:lnTo>
                <a:lnTo>
                  <a:pt x="707" y="85"/>
                </a:lnTo>
                <a:lnTo>
                  <a:pt x="693" y="100"/>
                </a:lnTo>
                <a:lnTo>
                  <a:pt x="687" y="122"/>
                </a:lnTo>
                <a:lnTo>
                  <a:pt x="680" y="143"/>
                </a:lnTo>
                <a:lnTo>
                  <a:pt x="669" y="171"/>
                </a:lnTo>
                <a:lnTo>
                  <a:pt x="656" y="186"/>
                </a:lnTo>
                <a:lnTo>
                  <a:pt x="649" y="208"/>
                </a:lnTo>
                <a:lnTo>
                  <a:pt x="630" y="229"/>
                </a:lnTo>
                <a:lnTo>
                  <a:pt x="617" y="244"/>
                </a:lnTo>
                <a:lnTo>
                  <a:pt x="603" y="259"/>
                </a:lnTo>
                <a:lnTo>
                  <a:pt x="590" y="274"/>
                </a:lnTo>
                <a:lnTo>
                  <a:pt x="570" y="296"/>
                </a:lnTo>
                <a:lnTo>
                  <a:pt x="550" y="318"/>
                </a:lnTo>
                <a:lnTo>
                  <a:pt x="531" y="339"/>
                </a:lnTo>
                <a:lnTo>
                  <a:pt x="511" y="347"/>
                </a:lnTo>
                <a:lnTo>
                  <a:pt x="482" y="363"/>
                </a:lnTo>
                <a:lnTo>
                  <a:pt x="462" y="371"/>
                </a:lnTo>
                <a:lnTo>
                  <a:pt x="436" y="386"/>
                </a:lnTo>
                <a:lnTo>
                  <a:pt x="415" y="395"/>
                </a:lnTo>
                <a:lnTo>
                  <a:pt x="394" y="403"/>
                </a:lnTo>
                <a:lnTo>
                  <a:pt x="373" y="411"/>
                </a:lnTo>
                <a:lnTo>
                  <a:pt x="352" y="404"/>
                </a:lnTo>
                <a:lnTo>
                  <a:pt x="332" y="412"/>
                </a:lnTo>
                <a:lnTo>
                  <a:pt x="304" y="415"/>
                </a:lnTo>
                <a:lnTo>
                  <a:pt x="283" y="408"/>
                </a:lnTo>
                <a:lnTo>
                  <a:pt x="261" y="403"/>
                </a:lnTo>
                <a:lnTo>
                  <a:pt x="240" y="396"/>
                </a:lnTo>
                <a:lnTo>
                  <a:pt x="205" y="391"/>
                </a:lnTo>
                <a:lnTo>
                  <a:pt x="190" y="378"/>
                </a:lnTo>
                <a:lnTo>
                  <a:pt x="169" y="372"/>
                </a:lnTo>
                <a:lnTo>
                  <a:pt x="148" y="366"/>
                </a:lnTo>
                <a:lnTo>
                  <a:pt x="119" y="355"/>
                </a:lnTo>
                <a:lnTo>
                  <a:pt x="104" y="341"/>
                </a:lnTo>
                <a:lnTo>
                  <a:pt x="89" y="328"/>
                </a:lnTo>
                <a:lnTo>
                  <a:pt x="68" y="308"/>
                </a:lnTo>
                <a:lnTo>
                  <a:pt x="53" y="295"/>
                </a:lnTo>
                <a:lnTo>
                  <a:pt x="38" y="282"/>
                </a:lnTo>
                <a:lnTo>
                  <a:pt x="30" y="260"/>
                </a:lnTo>
                <a:lnTo>
                  <a:pt x="9" y="241"/>
                </a:lnTo>
                <a:lnTo>
                  <a:pt x="0" y="22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2" name="Freeform 15"/>
          <p:cNvSpPr>
            <a:spLocks/>
          </p:cNvSpPr>
          <p:nvPr/>
        </p:nvSpPr>
        <p:spPr bwMode="auto">
          <a:xfrm>
            <a:off x="342900" y="1323975"/>
            <a:ext cx="1127125" cy="668338"/>
          </a:xfrm>
          <a:custGeom>
            <a:avLst/>
            <a:gdLst>
              <a:gd name="T0" fmla="*/ 1125538 w 710"/>
              <a:gd name="T1" fmla="*/ 425450 h 421"/>
              <a:gd name="T2" fmla="*/ 1092200 w 710"/>
              <a:gd name="T3" fmla="*/ 446088 h 421"/>
              <a:gd name="T4" fmla="*/ 1082675 w 710"/>
              <a:gd name="T5" fmla="*/ 479425 h 421"/>
              <a:gd name="T6" fmla="*/ 1052513 w 710"/>
              <a:gd name="T7" fmla="*/ 484188 h 421"/>
              <a:gd name="T8" fmla="*/ 1027113 w 710"/>
              <a:gd name="T9" fmla="*/ 522288 h 421"/>
              <a:gd name="T10" fmla="*/ 995363 w 710"/>
              <a:gd name="T11" fmla="*/ 527050 h 421"/>
              <a:gd name="T12" fmla="*/ 968375 w 710"/>
              <a:gd name="T13" fmla="*/ 547688 h 421"/>
              <a:gd name="T14" fmla="*/ 939800 w 710"/>
              <a:gd name="T15" fmla="*/ 568325 h 421"/>
              <a:gd name="T16" fmla="*/ 895350 w 710"/>
              <a:gd name="T17" fmla="*/ 592138 h 421"/>
              <a:gd name="T18" fmla="*/ 865188 w 710"/>
              <a:gd name="T19" fmla="*/ 598488 h 421"/>
              <a:gd name="T20" fmla="*/ 836613 w 710"/>
              <a:gd name="T21" fmla="*/ 617538 h 421"/>
              <a:gd name="T22" fmla="*/ 790575 w 710"/>
              <a:gd name="T23" fmla="*/ 625475 h 421"/>
              <a:gd name="T24" fmla="*/ 760412 w 710"/>
              <a:gd name="T25" fmla="*/ 631825 h 421"/>
              <a:gd name="T26" fmla="*/ 728662 w 710"/>
              <a:gd name="T27" fmla="*/ 636588 h 421"/>
              <a:gd name="T28" fmla="*/ 696912 w 710"/>
              <a:gd name="T29" fmla="*/ 642938 h 421"/>
              <a:gd name="T30" fmla="*/ 652462 w 710"/>
              <a:gd name="T31" fmla="*/ 650875 h 421"/>
              <a:gd name="T32" fmla="*/ 604837 w 710"/>
              <a:gd name="T33" fmla="*/ 658813 h 421"/>
              <a:gd name="T34" fmla="*/ 560388 w 710"/>
              <a:gd name="T35" fmla="*/ 666750 h 421"/>
              <a:gd name="T36" fmla="*/ 525463 w 710"/>
              <a:gd name="T37" fmla="*/ 657225 h 421"/>
              <a:gd name="T38" fmla="*/ 476250 w 710"/>
              <a:gd name="T39" fmla="*/ 649288 h 421"/>
              <a:gd name="T40" fmla="*/ 442913 w 710"/>
              <a:gd name="T41" fmla="*/ 639763 h 421"/>
              <a:gd name="T42" fmla="*/ 393700 w 710"/>
              <a:gd name="T43" fmla="*/ 633413 h 421"/>
              <a:gd name="T44" fmla="*/ 360362 w 710"/>
              <a:gd name="T45" fmla="*/ 622300 h 421"/>
              <a:gd name="T46" fmla="*/ 327025 w 710"/>
              <a:gd name="T47" fmla="*/ 612775 h 421"/>
              <a:gd name="T48" fmla="*/ 292100 w 710"/>
              <a:gd name="T49" fmla="*/ 601663 h 421"/>
              <a:gd name="T50" fmla="*/ 273050 w 710"/>
              <a:gd name="T51" fmla="*/ 574675 h 421"/>
              <a:gd name="T52" fmla="*/ 239713 w 710"/>
              <a:gd name="T53" fmla="*/ 563563 h 421"/>
              <a:gd name="T54" fmla="*/ 203200 w 710"/>
              <a:gd name="T55" fmla="*/ 539750 h 421"/>
              <a:gd name="T56" fmla="*/ 180975 w 710"/>
              <a:gd name="T57" fmla="*/ 511175 h 421"/>
              <a:gd name="T58" fmla="*/ 160337 w 710"/>
              <a:gd name="T59" fmla="*/ 482600 h 421"/>
              <a:gd name="T60" fmla="*/ 138113 w 710"/>
              <a:gd name="T61" fmla="*/ 454025 h 421"/>
              <a:gd name="T62" fmla="*/ 101600 w 710"/>
              <a:gd name="T63" fmla="*/ 414338 h 421"/>
              <a:gd name="T64" fmla="*/ 96837 w 710"/>
              <a:gd name="T65" fmla="*/ 382588 h 421"/>
              <a:gd name="T66" fmla="*/ 74612 w 710"/>
              <a:gd name="T67" fmla="*/ 354013 h 421"/>
              <a:gd name="T68" fmla="*/ 53975 w 710"/>
              <a:gd name="T69" fmla="*/ 325438 h 421"/>
              <a:gd name="T70" fmla="*/ 30163 w 710"/>
              <a:gd name="T71" fmla="*/ 284163 h 421"/>
              <a:gd name="T72" fmla="*/ 23812 w 710"/>
              <a:gd name="T73" fmla="*/ 252413 h 421"/>
              <a:gd name="T74" fmla="*/ 19050 w 710"/>
              <a:gd name="T75" fmla="*/ 222250 h 421"/>
              <a:gd name="T76" fmla="*/ 11112 w 710"/>
              <a:gd name="T77" fmla="*/ 176213 h 421"/>
              <a:gd name="T78" fmla="*/ 4762 w 710"/>
              <a:gd name="T79" fmla="*/ 144463 h 421"/>
              <a:gd name="T80" fmla="*/ 0 w 710"/>
              <a:gd name="T81" fmla="*/ 114300 h 421"/>
              <a:gd name="T82" fmla="*/ 9525 w 710"/>
              <a:gd name="T83" fmla="*/ 79375 h 421"/>
              <a:gd name="T84" fmla="*/ 1588 w 710"/>
              <a:gd name="T85" fmla="*/ 33338 h 421"/>
              <a:gd name="T86" fmla="*/ 12700 w 710"/>
              <a:gd name="T87" fmla="*/ 0 h 4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0"/>
              <a:gd name="T133" fmla="*/ 0 h 421"/>
              <a:gd name="T134" fmla="*/ 710 w 710"/>
              <a:gd name="T135" fmla="*/ 421 h 4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0" h="421">
                <a:moveTo>
                  <a:pt x="709" y="268"/>
                </a:moveTo>
                <a:lnTo>
                  <a:pt x="688" y="281"/>
                </a:lnTo>
                <a:lnTo>
                  <a:pt x="682" y="302"/>
                </a:lnTo>
                <a:lnTo>
                  <a:pt x="663" y="305"/>
                </a:lnTo>
                <a:lnTo>
                  <a:pt x="647" y="329"/>
                </a:lnTo>
                <a:lnTo>
                  <a:pt x="627" y="332"/>
                </a:lnTo>
                <a:lnTo>
                  <a:pt x="610" y="345"/>
                </a:lnTo>
                <a:lnTo>
                  <a:pt x="592" y="358"/>
                </a:lnTo>
                <a:lnTo>
                  <a:pt x="564" y="373"/>
                </a:lnTo>
                <a:lnTo>
                  <a:pt x="545" y="377"/>
                </a:lnTo>
                <a:lnTo>
                  <a:pt x="527" y="389"/>
                </a:lnTo>
                <a:lnTo>
                  <a:pt x="498" y="394"/>
                </a:lnTo>
                <a:lnTo>
                  <a:pt x="479" y="398"/>
                </a:lnTo>
                <a:lnTo>
                  <a:pt x="459" y="401"/>
                </a:lnTo>
                <a:lnTo>
                  <a:pt x="439" y="405"/>
                </a:lnTo>
                <a:lnTo>
                  <a:pt x="411" y="410"/>
                </a:lnTo>
                <a:lnTo>
                  <a:pt x="381" y="415"/>
                </a:lnTo>
                <a:lnTo>
                  <a:pt x="353" y="420"/>
                </a:lnTo>
                <a:lnTo>
                  <a:pt x="331" y="414"/>
                </a:lnTo>
                <a:lnTo>
                  <a:pt x="300" y="409"/>
                </a:lnTo>
                <a:lnTo>
                  <a:pt x="279" y="403"/>
                </a:lnTo>
                <a:lnTo>
                  <a:pt x="248" y="399"/>
                </a:lnTo>
                <a:lnTo>
                  <a:pt x="227" y="392"/>
                </a:lnTo>
                <a:lnTo>
                  <a:pt x="206" y="386"/>
                </a:lnTo>
                <a:lnTo>
                  <a:pt x="184" y="379"/>
                </a:lnTo>
                <a:lnTo>
                  <a:pt x="172" y="362"/>
                </a:lnTo>
                <a:lnTo>
                  <a:pt x="151" y="355"/>
                </a:lnTo>
                <a:lnTo>
                  <a:pt x="128" y="340"/>
                </a:lnTo>
                <a:lnTo>
                  <a:pt x="114" y="322"/>
                </a:lnTo>
                <a:lnTo>
                  <a:pt x="101" y="304"/>
                </a:lnTo>
                <a:lnTo>
                  <a:pt x="87" y="286"/>
                </a:lnTo>
                <a:lnTo>
                  <a:pt x="64" y="261"/>
                </a:lnTo>
                <a:lnTo>
                  <a:pt x="61" y="241"/>
                </a:lnTo>
                <a:lnTo>
                  <a:pt x="47" y="223"/>
                </a:lnTo>
                <a:lnTo>
                  <a:pt x="34" y="205"/>
                </a:lnTo>
                <a:lnTo>
                  <a:pt x="19" y="179"/>
                </a:lnTo>
                <a:lnTo>
                  <a:pt x="15" y="159"/>
                </a:lnTo>
                <a:lnTo>
                  <a:pt x="12" y="140"/>
                </a:lnTo>
                <a:lnTo>
                  <a:pt x="7" y="111"/>
                </a:lnTo>
                <a:lnTo>
                  <a:pt x="3" y="91"/>
                </a:lnTo>
                <a:lnTo>
                  <a:pt x="0" y="72"/>
                </a:lnTo>
                <a:lnTo>
                  <a:pt x="6" y="50"/>
                </a:lnTo>
                <a:lnTo>
                  <a:pt x="1" y="21"/>
                </a:lnTo>
                <a:lnTo>
                  <a:pt x="8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Freeform 16"/>
          <p:cNvSpPr>
            <a:spLocks/>
          </p:cNvSpPr>
          <p:nvPr/>
        </p:nvSpPr>
        <p:spPr bwMode="auto">
          <a:xfrm>
            <a:off x="1058863" y="122238"/>
            <a:ext cx="649287" cy="1138237"/>
          </a:xfrm>
          <a:custGeom>
            <a:avLst/>
            <a:gdLst>
              <a:gd name="T0" fmla="*/ 260350 w 409"/>
              <a:gd name="T1" fmla="*/ 1136650 h 717"/>
              <a:gd name="T2" fmla="*/ 238125 w 409"/>
              <a:gd name="T3" fmla="*/ 1104900 h 717"/>
              <a:gd name="T4" fmla="*/ 204787 w 409"/>
              <a:gd name="T5" fmla="*/ 1095375 h 717"/>
              <a:gd name="T6" fmla="*/ 198437 w 409"/>
              <a:gd name="T7" fmla="*/ 1065212 h 717"/>
              <a:gd name="T8" fmla="*/ 160337 w 409"/>
              <a:gd name="T9" fmla="*/ 1041400 h 717"/>
              <a:gd name="T10" fmla="*/ 153987 w 409"/>
              <a:gd name="T11" fmla="*/ 1011237 h 717"/>
              <a:gd name="T12" fmla="*/ 134937 w 409"/>
              <a:gd name="T13" fmla="*/ 982662 h 717"/>
              <a:gd name="T14" fmla="*/ 112712 w 409"/>
              <a:gd name="T15" fmla="*/ 955675 h 717"/>
              <a:gd name="T16" fmla="*/ 87312 w 409"/>
              <a:gd name="T17" fmla="*/ 912812 h 717"/>
              <a:gd name="T18" fmla="*/ 80962 w 409"/>
              <a:gd name="T19" fmla="*/ 882650 h 717"/>
              <a:gd name="T20" fmla="*/ 57150 w 409"/>
              <a:gd name="T21" fmla="*/ 854075 h 717"/>
              <a:gd name="T22" fmla="*/ 47625 w 409"/>
              <a:gd name="T23" fmla="*/ 809625 h 717"/>
              <a:gd name="T24" fmla="*/ 41275 w 409"/>
              <a:gd name="T25" fmla="*/ 777875 h 717"/>
              <a:gd name="T26" fmla="*/ 34925 w 409"/>
              <a:gd name="T27" fmla="*/ 747712 h 717"/>
              <a:gd name="T28" fmla="*/ 28575 w 409"/>
              <a:gd name="T29" fmla="*/ 715962 h 717"/>
              <a:gd name="T30" fmla="*/ 19050 w 409"/>
              <a:gd name="T31" fmla="*/ 671512 h 717"/>
              <a:gd name="T32" fmla="*/ 9525 w 409"/>
              <a:gd name="T33" fmla="*/ 623887 h 717"/>
              <a:gd name="T34" fmla="*/ 0 w 409"/>
              <a:gd name="T35" fmla="*/ 579437 h 717"/>
              <a:gd name="T36" fmla="*/ 7937 w 409"/>
              <a:gd name="T37" fmla="*/ 544512 h 717"/>
              <a:gd name="T38" fmla="*/ 14287 w 409"/>
              <a:gd name="T39" fmla="*/ 495300 h 717"/>
              <a:gd name="T40" fmla="*/ 23812 w 409"/>
              <a:gd name="T41" fmla="*/ 461962 h 717"/>
              <a:gd name="T42" fmla="*/ 26987 w 409"/>
              <a:gd name="T43" fmla="*/ 412750 h 717"/>
              <a:gd name="T44" fmla="*/ 36512 w 409"/>
              <a:gd name="T45" fmla="*/ 379412 h 717"/>
              <a:gd name="T46" fmla="*/ 46037 w 409"/>
              <a:gd name="T47" fmla="*/ 344487 h 717"/>
              <a:gd name="T48" fmla="*/ 55562 w 409"/>
              <a:gd name="T49" fmla="*/ 309562 h 717"/>
              <a:gd name="T50" fmla="*/ 82550 w 409"/>
              <a:gd name="T51" fmla="*/ 290512 h 717"/>
              <a:gd name="T52" fmla="*/ 92075 w 409"/>
              <a:gd name="T53" fmla="*/ 255587 h 717"/>
              <a:gd name="T54" fmla="*/ 114300 w 409"/>
              <a:gd name="T55" fmla="*/ 219075 h 717"/>
              <a:gd name="T56" fmla="*/ 141287 w 409"/>
              <a:gd name="T57" fmla="*/ 196850 h 717"/>
              <a:gd name="T58" fmla="*/ 169862 w 409"/>
              <a:gd name="T59" fmla="*/ 173037 h 717"/>
              <a:gd name="T60" fmla="*/ 196850 w 409"/>
              <a:gd name="T61" fmla="*/ 150812 h 717"/>
              <a:gd name="T62" fmla="*/ 236537 w 409"/>
              <a:gd name="T63" fmla="*/ 112712 h 717"/>
              <a:gd name="T64" fmla="*/ 266700 w 409"/>
              <a:gd name="T65" fmla="*/ 106362 h 717"/>
              <a:gd name="T66" fmla="*/ 295275 w 409"/>
              <a:gd name="T67" fmla="*/ 84137 h 717"/>
              <a:gd name="T68" fmla="*/ 322262 w 409"/>
              <a:gd name="T69" fmla="*/ 61912 h 717"/>
              <a:gd name="T70" fmla="*/ 365125 w 409"/>
              <a:gd name="T71" fmla="*/ 36512 h 717"/>
              <a:gd name="T72" fmla="*/ 395287 w 409"/>
              <a:gd name="T73" fmla="*/ 30162 h 717"/>
              <a:gd name="T74" fmla="*/ 427037 w 409"/>
              <a:gd name="T75" fmla="*/ 22225 h 717"/>
              <a:gd name="T76" fmla="*/ 471487 w 409"/>
              <a:gd name="T77" fmla="*/ 12700 h 717"/>
              <a:gd name="T78" fmla="*/ 503237 w 409"/>
              <a:gd name="T79" fmla="*/ 6350 h 717"/>
              <a:gd name="T80" fmla="*/ 533400 w 409"/>
              <a:gd name="T81" fmla="*/ 0 h 717"/>
              <a:gd name="T82" fmla="*/ 568325 w 409"/>
              <a:gd name="T83" fmla="*/ 9525 h 717"/>
              <a:gd name="T84" fmla="*/ 612775 w 409"/>
              <a:gd name="T85" fmla="*/ 0 h 717"/>
              <a:gd name="T86" fmla="*/ 647700 w 409"/>
              <a:gd name="T87" fmla="*/ 9525 h 7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9"/>
              <a:gd name="T133" fmla="*/ 0 h 717"/>
              <a:gd name="T134" fmla="*/ 409 w 409"/>
              <a:gd name="T135" fmla="*/ 717 h 7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9" h="717">
                <a:moveTo>
                  <a:pt x="164" y="716"/>
                </a:moveTo>
                <a:lnTo>
                  <a:pt x="150" y="696"/>
                </a:lnTo>
                <a:lnTo>
                  <a:pt x="129" y="690"/>
                </a:lnTo>
                <a:lnTo>
                  <a:pt x="125" y="671"/>
                </a:lnTo>
                <a:lnTo>
                  <a:pt x="101" y="656"/>
                </a:lnTo>
                <a:lnTo>
                  <a:pt x="97" y="637"/>
                </a:lnTo>
                <a:lnTo>
                  <a:pt x="85" y="619"/>
                </a:lnTo>
                <a:lnTo>
                  <a:pt x="71" y="602"/>
                </a:lnTo>
                <a:lnTo>
                  <a:pt x="55" y="575"/>
                </a:lnTo>
                <a:lnTo>
                  <a:pt x="51" y="556"/>
                </a:lnTo>
                <a:lnTo>
                  <a:pt x="36" y="538"/>
                </a:lnTo>
                <a:lnTo>
                  <a:pt x="30" y="510"/>
                </a:lnTo>
                <a:lnTo>
                  <a:pt x="26" y="490"/>
                </a:lnTo>
                <a:lnTo>
                  <a:pt x="22" y="471"/>
                </a:lnTo>
                <a:lnTo>
                  <a:pt x="18" y="451"/>
                </a:lnTo>
                <a:lnTo>
                  <a:pt x="12" y="423"/>
                </a:lnTo>
                <a:lnTo>
                  <a:pt x="6" y="393"/>
                </a:lnTo>
                <a:lnTo>
                  <a:pt x="0" y="365"/>
                </a:lnTo>
                <a:lnTo>
                  <a:pt x="5" y="343"/>
                </a:lnTo>
                <a:lnTo>
                  <a:pt x="9" y="312"/>
                </a:lnTo>
                <a:lnTo>
                  <a:pt x="15" y="291"/>
                </a:lnTo>
                <a:lnTo>
                  <a:pt x="17" y="260"/>
                </a:lnTo>
                <a:lnTo>
                  <a:pt x="23" y="239"/>
                </a:lnTo>
                <a:lnTo>
                  <a:pt x="29" y="217"/>
                </a:lnTo>
                <a:lnTo>
                  <a:pt x="35" y="195"/>
                </a:lnTo>
                <a:lnTo>
                  <a:pt x="52" y="183"/>
                </a:lnTo>
                <a:lnTo>
                  <a:pt x="58" y="161"/>
                </a:lnTo>
                <a:lnTo>
                  <a:pt x="72" y="138"/>
                </a:lnTo>
                <a:lnTo>
                  <a:pt x="89" y="124"/>
                </a:lnTo>
                <a:lnTo>
                  <a:pt x="107" y="109"/>
                </a:lnTo>
                <a:lnTo>
                  <a:pt x="124" y="95"/>
                </a:lnTo>
                <a:lnTo>
                  <a:pt x="149" y="71"/>
                </a:lnTo>
                <a:lnTo>
                  <a:pt x="168" y="67"/>
                </a:lnTo>
                <a:lnTo>
                  <a:pt x="186" y="53"/>
                </a:lnTo>
                <a:lnTo>
                  <a:pt x="203" y="39"/>
                </a:lnTo>
                <a:lnTo>
                  <a:pt x="230" y="23"/>
                </a:lnTo>
                <a:lnTo>
                  <a:pt x="249" y="19"/>
                </a:lnTo>
                <a:lnTo>
                  <a:pt x="269" y="14"/>
                </a:lnTo>
                <a:lnTo>
                  <a:pt x="297" y="8"/>
                </a:lnTo>
                <a:lnTo>
                  <a:pt x="317" y="4"/>
                </a:lnTo>
                <a:lnTo>
                  <a:pt x="336" y="0"/>
                </a:lnTo>
                <a:lnTo>
                  <a:pt x="358" y="6"/>
                </a:lnTo>
                <a:lnTo>
                  <a:pt x="386" y="0"/>
                </a:lnTo>
                <a:lnTo>
                  <a:pt x="408" y="6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4" name="Freeform 17"/>
          <p:cNvSpPr>
            <a:spLocks/>
          </p:cNvSpPr>
          <p:nvPr/>
        </p:nvSpPr>
        <p:spPr bwMode="auto">
          <a:xfrm>
            <a:off x="1882775" y="323850"/>
            <a:ext cx="1038225" cy="801688"/>
          </a:xfrm>
          <a:custGeom>
            <a:avLst/>
            <a:gdLst>
              <a:gd name="T0" fmla="*/ 15875 w 654"/>
              <a:gd name="T1" fmla="*/ 800100 h 505"/>
              <a:gd name="T2" fmla="*/ 19050 w 654"/>
              <a:gd name="T3" fmla="*/ 763588 h 505"/>
              <a:gd name="T4" fmla="*/ 0 w 654"/>
              <a:gd name="T5" fmla="*/ 733425 h 505"/>
              <a:gd name="T6" fmla="*/ 15875 w 654"/>
              <a:gd name="T7" fmla="*/ 704850 h 505"/>
              <a:gd name="T8" fmla="*/ 0 w 654"/>
              <a:gd name="T9" fmla="*/ 663575 h 505"/>
              <a:gd name="T10" fmla="*/ 15875 w 654"/>
              <a:gd name="T11" fmla="*/ 636588 h 505"/>
              <a:gd name="T12" fmla="*/ 17462 w 654"/>
              <a:gd name="T13" fmla="*/ 601663 h 505"/>
              <a:gd name="T14" fmla="*/ 19050 w 654"/>
              <a:gd name="T15" fmla="*/ 565150 h 505"/>
              <a:gd name="T16" fmla="*/ 26988 w 654"/>
              <a:gd name="T17" fmla="*/ 517525 h 505"/>
              <a:gd name="T18" fmla="*/ 42862 w 654"/>
              <a:gd name="T19" fmla="*/ 488950 h 505"/>
              <a:gd name="T20" fmla="*/ 42862 w 654"/>
              <a:gd name="T21" fmla="*/ 455613 h 505"/>
              <a:gd name="T22" fmla="*/ 65087 w 654"/>
              <a:gd name="T23" fmla="*/ 414338 h 505"/>
              <a:gd name="T24" fmla="*/ 79375 w 654"/>
              <a:gd name="T25" fmla="*/ 385763 h 505"/>
              <a:gd name="T26" fmla="*/ 93662 w 654"/>
              <a:gd name="T27" fmla="*/ 358775 h 505"/>
              <a:gd name="T28" fmla="*/ 109538 w 654"/>
              <a:gd name="T29" fmla="*/ 330200 h 505"/>
              <a:gd name="T30" fmla="*/ 130175 w 654"/>
              <a:gd name="T31" fmla="*/ 288925 h 505"/>
              <a:gd name="T32" fmla="*/ 153987 w 654"/>
              <a:gd name="T33" fmla="*/ 247650 h 505"/>
              <a:gd name="T34" fmla="*/ 174625 w 654"/>
              <a:gd name="T35" fmla="*/ 206375 h 505"/>
              <a:gd name="T36" fmla="*/ 204788 w 654"/>
              <a:gd name="T37" fmla="*/ 185738 h 505"/>
              <a:gd name="T38" fmla="*/ 239713 w 654"/>
              <a:gd name="T39" fmla="*/ 150813 h 505"/>
              <a:gd name="T40" fmla="*/ 268287 w 654"/>
              <a:gd name="T41" fmla="*/ 130175 h 505"/>
              <a:gd name="T42" fmla="*/ 303212 w 654"/>
              <a:gd name="T43" fmla="*/ 96838 h 505"/>
              <a:gd name="T44" fmla="*/ 331787 w 654"/>
              <a:gd name="T45" fmla="*/ 76200 h 505"/>
              <a:gd name="T46" fmla="*/ 360362 w 654"/>
              <a:gd name="T47" fmla="*/ 55563 h 505"/>
              <a:gd name="T48" fmla="*/ 390525 w 654"/>
              <a:gd name="T49" fmla="*/ 34925 h 505"/>
              <a:gd name="T50" fmla="*/ 423863 w 654"/>
              <a:gd name="T51" fmla="*/ 38100 h 505"/>
              <a:gd name="T52" fmla="*/ 452438 w 654"/>
              <a:gd name="T53" fmla="*/ 15875 h 505"/>
              <a:gd name="T54" fmla="*/ 495300 w 654"/>
              <a:gd name="T55" fmla="*/ 3175 h 505"/>
              <a:gd name="T56" fmla="*/ 530225 w 654"/>
              <a:gd name="T57" fmla="*/ 4763 h 505"/>
              <a:gd name="T58" fmla="*/ 565150 w 654"/>
              <a:gd name="T59" fmla="*/ 4763 h 505"/>
              <a:gd name="T60" fmla="*/ 601662 w 654"/>
              <a:gd name="T61" fmla="*/ 4763 h 505"/>
              <a:gd name="T62" fmla="*/ 657225 w 654"/>
              <a:gd name="T63" fmla="*/ 0 h 505"/>
              <a:gd name="T64" fmla="*/ 684212 w 654"/>
              <a:gd name="T65" fmla="*/ 14288 h 505"/>
              <a:gd name="T66" fmla="*/ 719137 w 654"/>
              <a:gd name="T67" fmla="*/ 17463 h 505"/>
              <a:gd name="T68" fmla="*/ 754062 w 654"/>
              <a:gd name="T69" fmla="*/ 17463 h 505"/>
              <a:gd name="T70" fmla="*/ 803275 w 654"/>
              <a:gd name="T71" fmla="*/ 25400 h 505"/>
              <a:gd name="T72" fmla="*/ 831850 w 654"/>
              <a:gd name="T73" fmla="*/ 39688 h 505"/>
              <a:gd name="T74" fmla="*/ 858838 w 654"/>
              <a:gd name="T75" fmla="*/ 53975 h 505"/>
              <a:gd name="T76" fmla="*/ 900113 w 654"/>
              <a:gd name="T77" fmla="*/ 76200 h 505"/>
              <a:gd name="T78" fmla="*/ 928688 w 654"/>
              <a:gd name="T79" fmla="*/ 90488 h 505"/>
              <a:gd name="T80" fmla="*/ 955675 w 654"/>
              <a:gd name="T81" fmla="*/ 106363 h 505"/>
              <a:gd name="T82" fmla="*/ 976313 w 654"/>
              <a:gd name="T83" fmla="*/ 134938 h 505"/>
              <a:gd name="T84" fmla="*/ 1017588 w 654"/>
              <a:gd name="T85" fmla="*/ 157163 h 505"/>
              <a:gd name="T86" fmla="*/ 1036638 w 654"/>
              <a:gd name="T87" fmla="*/ 185738 h 5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4"/>
              <a:gd name="T133" fmla="*/ 0 h 505"/>
              <a:gd name="T134" fmla="*/ 654 w 654"/>
              <a:gd name="T135" fmla="*/ 505 h 50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4" h="505">
                <a:moveTo>
                  <a:pt x="10" y="504"/>
                </a:moveTo>
                <a:lnTo>
                  <a:pt x="12" y="481"/>
                </a:lnTo>
                <a:lnTo>
                  <a:pt x="0" y="462"/>
                </a:lnTo>
                <a:lnTo>
                  <a:pt x="10" y="444"/>
                </a:lnTo>
                <a:lnTo>
                  <a:pt x="0" y="418"/>
                </a:lnTo>
                <a:lnTo>
                  <a:pt x="10" y="401"/>
                </a:lnTo>
                <a:lnTo>
                  <a:pt x="11" y="379"/>
                </a:lnTo>
                <a:lnTo>
                  <a:pt x="12" y="356"/>
                </a:lnTo>
                <a:lnTo>
                  <a:pt x="17" y="326"/>
                </a:lnTo>
                <a:lnTo>
                  <a:pt x="27" y="308"/>
                </a:lnTo>
                <a:lnTo>
                  <a:pt x="27" y="287"/>
                </a:lnTo>
                <a:lnTo>
                  <a:pt x="41" y="261"/>
                </a:lnTo>
                <a:lnTo>
                  <a:pt x="50" y="243"/>
                </a:lnTo>
                <a:lnTo>
                  <a:pt x="59" y="226"/>
                </a:lnTo>
                <a:lnTo>
                  <a:pt x="69" y="208"/>
                </a:lnTo>
                <a:lnTo>
                  <a:pt x="82" y="182"/>
                </a:lnTo>
                <a:lnTo>
                  <a:pt x="97" y="156"/>
                </a:lnTo>
                <a:lnTo>
                  <a:pt x="110" y="130"/>
                </a:lnTo>
                <a:lnTo>
                  <a:pt x="129" y="117"/>
                </a:lnTo>
                <a:lnTo>
                  <a:pt x="151" y="95"/>
                </a:lnTo>
                <a:lnTo>
                  <a:pt x="169" y="82"/>
                </a:lnTo>
                <a:lnTo>
                  <a:pt x="191" y="61"/>
                </a:lnTo>
                <a:lnTo>
                  <a:pt x="209" y="48"/>
                </a:lnTo>
                <a:lnTo>
                  <a:pt x="227" y="35"/>
                </a:lnTo>
                <a:lnTo>
                  <a:pt x="246" y="22"/>
                </a:lnTo>
                <a:lnTo>
                  <a:pt x="267" y="24"/>
                </a:lnTo>
                <a:lnTo>
                  <a:pt x="285" y="10"/>
                </a:lnTo>
                <a:lnTo>
                  <a:pt x="312" y="2"/>
                </a:lnTo>
                <a:lnTo>
                  <a:pt x="334" y="3"/>
                </a:lnTo>
                <a:lnTo>
                  <a:pt x="356" y="3"/>
                </a:lnTo>
                <a:lnTo>
                  <a:pt x="379" y="3"/>
                </a:lnTo>
                <a:lnTo>
                  <a:pt x="414" y="0"/>
                </a:lnTo>
                <a:lnTo>
                  <a:pt x="431" y="9"/>
                </a:lnTo>
                <a:lnTo>
                  <a:pt x="453" y="11"/>
                </a:lnTo>
                <a:lnTo>
                  <a:pt x="475" y="11"/>
                </a:lnTo>
                <a:lnTo>
                  <a:pt x="506" y="16"/>
                </a:lnTo>
                <a:lnTo>
                  <a:pt x="524" y="25"/>
                </a:lnTo>
                <a:lnTo>
                  <a:pt x="541" y="34"/>
                </a:lnTo>
                <a:lnTo>
                  <a:pt x="567" y="48"/>
                </a:lnTo>
                <a:lnTo>
                  <a:pt x="585" y="57"/>
                </a:lnTo>
                <a:lnTo>
                  <a:pt x="602" y="67"/>
                </a:lnTo>
                <a:lnTo>
                  <a:pt x="615" y="85"/>
                </a:lnTo>
                <a:lnTo>
                  <a:pt x="641" y="99"/>
                </a:lnTo>
                <a:lnTo>
                  <a:pt x="653" y="117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5" name="Freeform 18"/>
          <p:cNvSpPr>
            <a:spLocks/>
          </p:cNvSpPr>
          <p:nvPr/>
        </p:nvSpPr>
        <p:spPr bwMode="auto">
          <a:xfrm>
            <a:off x="5791200" y="2393950"/>
            <a:ext cx="742950" cy="960438"/>
          </a:xfrm>
          <a:custGeom>
            <a:avLst/>
            <a:gdLst>
              <a:gd name="T0" fmla="*/ 0 w 468"/>
              <a:gd name="T1" fmla="*/ 958850 h 605"/>
              <a:gd name="T2" fmla="*/ 3175 w 468"/>
              <a:gd name="T3" fmla="*/ 925513 h 605"/>
              <a:gd name="T4" fmla="*/ 3175 w 468"/>
              <a:gd name="T5" fmla="*/ 893763 h 605"/>
              <a:gd name="T6" fmla="*/ 3175 w 468"/>
              <a:gd name="T7" fmla="*/ 862013 h 605"/>
              <a:gd name="T8" fmla="*/ 3175 w 468"/>
              <a:gd name="T9" fmla="*/ 815975 h 605"/>
              <a:gd name="T10" fmla="*/ 19050 w 468"/>
              <a:gd name="T11" fmla="*/ 784225 h 605"/>
              <a:gd name="T12" fmla="*/ 19050 w 468"/>
              <a:gd name="T13" fmla="*/ 752475 h 605"/>
              <a:gd name="T14" fmla="*/ 19050 w 468"/>
              <a:gd name="T15" fmla="*/ 720725 h 605"/>
              <a:gd name="T16" fmla="*/ 19050 w 468"/>
              <a:gd name="T17" fmla="*/ 674688 h 605"/>
              <a:gd name="T18" fmla="*/ 19050 w 468"/>
              <a:gd name="T19" fmla="*/ 642938 h 605"/>
              <a:gd name="T20" fmla="*/ 19050 w 468"/>
              <a:gd name="T21" fmla="*/ 611188 h 605"/>
              <a:gd name="T22" fmla="*/ 19050 w 468"/>
              <a:gd name="T23" fmla="*/ 565150 h 605"/>
              <a:gd name="T24" fmla="*/ 19050 w 468"/>
              <a:gd name="T25" fmla="*/ 533400 h 605"/>
              <a:gd name="T26" fmla="*/ 34925 w 468"/>
              <a:gd name="T27" fmla="*/ 501650 h 605"/>
              <a:gd name="T28" fmla="*/ 34925 w 468"/>
              <a:gd name="T29" fmla="*/ 469900 h 605"/>
              <a:gd name="T30" fmla="*/ 50800 w 468"/>
              <a:gd name="T31" fmla="*/ 423863 h 605"/>
              <a:gd name="T32" fmla="*/ 66675 w 468"/>
              <a:gd name="T33" fmla="*/ 392113 h 605"/>
              <a:gd name="T34" fmla="*/ 82550 w 468"/>
              <a:gd name="T35" fmla="*/ 360363 h 605"/>
              <a:gd name="T36" fmla="*/ 98425 w 468"/>
              <a:gd name="T37" fmla="*/ 314325 h 605"/>
              <a:gd name="T38" fmla="*/ 128588 w 468"/>
              <a:gd name="T39" fmla="*/ 282575 h 605"/>
              <a:gd name="T40" fmla="*/ 144463 w 468"/>
              <a:gd name="T41" fmla="*/ 250825 h 605"/>
              <a:gd name="T42" fmla="*/ 176213 w 468"/>
              <a:gd name="T43" fmla="*/ 234950 h 605"/>
              <a:gd name="T44" fmla="*/ 207963 w 468"/>
              <a:gd name="T45" fmla="*/ 204788 h 605"/>
              <a:gd name="T46" fmla="*/ 239713 w 468"/>
              <a:gd name="T47" fmla="*/ 188913 h 605"/>
              <a:gd name="T48" fmla="*/ 254000 w 468"/>
              <a:gd name="T49" fmla="*/ 157163 h 605"/>
              <a:gd name="T50" fmla="*/ 285750 w 468"/>
              <a:gd name="T51" fmla="*/ 157163 h 605"/>
              <a:gd name="T52" fmla="*/ 301625 w 468"/>
              <a:gd name="T53" fmla="*/ 125413 h 605"/>
              <a:gd name="T54" fmla="*/ 333375 w 468"/>
              <a:gd name="T55" fmla="*/ 125413 h 605"/>
              <a:gd name="T56" fmla="*/ 365125 w 468"/>
              <a:gd name="T57" fmla="*/ 93663 h 605"/>
              <a:gd name="T58" fmla="*/ 411163 w 468"/>
              <a:gd name="T59" fmla="*/ 63500 h 605"/>
              <a:gd name="T60" fmla="*/ 442913 w 468"/>
              <a:gd name="T61" fmla="*/ 47625 h 605"/>
              <a:gd name="T62" fmla="*/ 474663 w 468"/>
              <a:gd name="T63" fmla="*/ 31750 h 605"/>
              <a:gd name="T64" fmla="*/ 520700 w 468"/>
              <a:gd name="T65" fmla="*/ 15875 h 605"/>
              <a:gd name="T66" fmla="*/ 552450 w 468"/>
              <a:gd name="T67" fmla="*/ 0 h 605"/>
              <a:gd name="T68" fmla="*/ 584200 w 468"/>
              <a:gd name="T69" fmla="*/ 0 h 605"/>
              <a:gd name="T70" fmla="*/ 615950 w 468"/>
              <a:gd name="T71" fmla="*/ 0 h 605"/>
              <a:gd name="T72" fmla="*/ 677863 w 468"/>
              <a:gd name="T73" fmla="*/ 0 h 605"/>
              <a:gd name="T74" fmla="*/ 709613 w 468"/>
              <a:gd name="T75" fmla="*/ 0 h 605"/>
              <a:gd name="T76" fmla="*/ 741363 w 468"/>
              <a:gd name="T77" fmla="*/ 0 h 6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8"/>
              <a:gd name="T118" fmla="*/ 0 h 605"/>
              <a:gd name="T119" fmla="*/ 468 w 468"/>
              <a:gd name="T120" fmla="*/ 605 h 6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8" h="605">
                <a:moveTo>
                  <a:pt x="0" y="604"/>
                </a:moveTo>
                <a:lnTo>
                  <a:pt x="2" y="583"/>
                </a:lnTo>
                <a:lnTo>
                  <a:pt x="2" y="563"/>
                </a:lnTo>
                <a:lnTo>
                  <a:pt x="2" y="543"/>
                </a:lnTo>
                <a:lnTo>
                  <a:pt x="2" y="514"/>
                </a:lnTo>
                <a:lnTo>
                  <a:pt x="12" y="494"/>
                </a:lnTo>
                <a:lnTo>
                  <a:pt x="12" y="474"/>
                </a:lnTo>
                <a:lnTo>
                  <a:pt x="12" y="454"/>
                </a:lnTo>
                <a:lnTo>
                  <a:pt x="12" y="425"/>
                </a:lnTo>
                <a:lnTo>
                  <a:pt x="12" y="405"/>
                </a:lnTo>
                <a:lnTo>
                  <a:pt x="12" y="385"/>
                </a:lnTo>
                <a:lnTo>
                  <a:pt x="12" y="356"/>
                </a:lnTo>
                <a:lnTo>
                  <a:pt x="12" y="336"/>
                </a:lnTo>
                <a:lnTo>
                  <a:pt x="22" y="316"/>
                </a:lnTo>
                <a:lnTo>
                  <a:pt x="22" y="296"/>
                </a:lnTo>
                <a:lnTo>
                  <a:pt x="32" y="267"/>
                </a:lnTo>
                <a:lnTo>
                  <a:pt x="42" y="247"/>
                </a:lnTo>
                <a:lnTo>
                  <a:pt x="52" y="227"/>
                </a:lnTo>
                <a:lnTo>
                  <a:pt x="62" y="198"/>
                </a:lnTo>
                <a:lnTo>
                  <a:pt x="81" y="178"/>
                </a:lnTo>
                <a:lnTo>
                  <a:pt x="91" y="158"/>
                </a:lnTo>
                <a:lnTo>
                  <a:pt x="111" y="148"/>
                </a:lnTo>
                <a:lnTo>
                  <a:pt x="131" y="129"/>
                </a:lnTo>
                <a:lnTo>
                  <a:pt x="151" y="119"/>
                </a:lnTo>
                <a:lnTo>
                  <a:pt x="160" y="99"/>
                </a:lnTo>
                <a:lnTo>
                  <a:pt x="180" y="99"/>
                </a:lnTo>
                <a:lnTo>
                  <a:pt x="190" y="79"/>
                </a:lnTo>
                <a:lnTo>
                  <a:pt x="210" y="79"/>
                </a:lnTo>
                <a:lnTo>
                  <a:pt x="230" y="59"/>
                </a:lnTo>
                <a:lnTo>
                  <a:pt x="259" y="40"/>
                </a:lnTo>
                <a:lnTo>
                  <a:pt x="279" y="30"/>
                </a:lnTo>
                <a:lnTo>
                  <a:pt x="299" y="20"/>
                </a:lnTo>
                <a:lnTo>
                  <a:pt x="328" y="10"/>
                </a:lnTo>
                <a:lnTo>
                  <a:pt x="348" y="0"/>
                </a:lnTo>
                <a:lnTo>
                  <a:pt x="368" y="0"/>
                </a:lnTo>
                <a:lnTo>
                  <a:pt x="388" y="0"/>
                </a:lnTo>
                <a:lnTo>
                  <a:pt x="427" y="0"/>
                </a:lnTo>
                <a:lnTo>
                  <a:pt x="447" y="0"/>
                </a:lnTo>
                <a:lnTo>
                  <a:pt x="467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6" name="Freeform 19"/>
          <p:cNvSpPr>
            <a:spLocks/>
          </p:cNvSpPr>
          <p:nvPr/>
        </p:nvSpPr>
        <p:spPr bwMode="auto">
          <a:xfrm>
            <a:off x="4949825" y="74613"/>
            <a:ext cx="460375" cy="1179512"/>
          </a:xfrm>
          <a:custGeom>
            <a:avLst/>
            <a:gdLst>
              <a:gd name="T0" fmla="*/ 287337 w 290"/>
              <a:gd name="T1" fmla="*/ 0 h 743"/>
              <a:gd name="T2" fmla="*/ 298450 w 290"/>
              <a:gd name="T3" fmla="*/ 31750 h 743"/>
              <a:gd name="T4" fmla="*/ 311150 w 290"/>
              <a:gd name="T5" fmla="*/ 61912 h 743"/>
              <a:gd name="T6" fmla="*/ 323850 w 290"/>
              <a:gd name="T7" fmla="*/ 90487 h 743"/>
              <a:gd name="T8" fmla="*/ 342900 w 290"/>
              <a:gd name="T9" fmla="*/ 131762 h 743"/>
              <a:gd name="T10" fmla="*/ 341312 w 290"/>
              <a:gd name="T11" fmla="*/ 168275 h 743"/>
              <a:gd name="T12" fmla="*/ 354012 w 290"/>
              <a:gd name="T13" fmla="*/ 196850 h 743"/>
              <a:gd name="T14" fmla="*/ 366712 w 290"/>
              <a:gd name="T15" fmla="*/ 225425 h 743"/>
              <a:gd name="T16" fmla="*/ 385762 w 290"/>
              <a:gd name="T17" fmla="*/ 268287 h 743"/>
              <a:gd name="T18" fmla="*/ 398462 w 290"/>
              <a:gd name="T19" fmla="*/ 296862 h 743"/>
              <a:gd name="T20" fmla="*/ 411163 w 290"/>
              <a:gd name="T21" fmla="*/ 325437 h 743"/>
              <a:gd name="T22" fmla="*/ 430213 w 290"/>
              <a:gd name="T23" fmla="*/ 368300 h 743"/>
              <a:gd name="T24" fmla="*/ 442913 w 290"/>
              <a:gd name="T25" fmla="*/ 396875 h 743"/>
              <a:gd name="T26" fmla="*/ 441325 w 290"/>
              <a:gd name="T27" fmla="*/ 431800 h 743"/>
              <a:gd name="T28" fmla="*/ 454025 w 290"/>
              <a:gd name="T29" fmla="*/ 460375 h 743"/>
              <a:gd name="T30" fmla="*/ 458788 w 290"/>
              <a:gd name="T31" fmla="*/ 509587 h 743"/>
              <a:gd name="T32" fmla="*/ 455613 w 290"/>
              <a:gd name="T33" fmla="*/ 544512 h 743"/>
              <a:gd name="T34" fmla="*/ 455613 w 290"/>
              <a:gd name="T35" fmla="*/ 581025 h 743"/>
              <a:gd name="T36" fmla="*/ 458788 w 290"/>
              <a:gd name="T37" fmla="*/ 628650 h 743"/>
              <a:gd name="T38" fmla="*/ 444500 w 290"/>
              <a:gd name="T39" fmla="*/ 669925 h 743"/>
              <a:gd name="T40" fmla="*/ 444500 w 290"/>
              <a:gd name="T41" fmla="*/ 706437 h 743"/>
              <a:gd name="T42" fmla="*/ 420688 w 290"/>
              <a:gd name="T43" fmla="*/ 733425 h 743"/>
              <a:gd name="T44" fmla="*/ 403225 w 290"/>
              <a:gd name="T45" fmla="*/ 774700 h 743"/>
              <a:gd name="T46" fmla="*/ 381000 w 290"/>
              <a:gd name="T47" fmla="*/ 801687 h 743"/>
              <a:gd name="T48" fmla="*/ 382587 w 290"/>
              <a:gd name="T49" fmla="*/ 835025 h 743"/>
              <a:gd name="T50" fmla="*/ 352425 w 290"/>
              <a:gd name="T51" fmla="*/ 847725 h 743"/>
              <a:gd name="T52" fmla="*/ 350837 w 290"/>
              <a:gd name="T53" fmla="*/ 885825 h 743"/>
              <a:gd name="T54" fmla="*/ 322262 w 290"/>
              <a:gd name="T55" fmla="*/ 898525 h 743"/>
              <a:gd name="T56" fmla="*/ 306387 w 290"/>
              <a:gd name="T57" fmla="*/ 939800 h 743"/>
              <a:gd name="T58" fmla="*/ 276225 w 290"/>
              <a:gd name="T59" fmla="*/ 985837 h 743"/>
              <a:gd name="T60" fmla="*/ 254000 w 290"/>
              <a:gd name="T61" fmla="*/ 1012825 h 743"/>
              <a:gd name="T62" fmla="*/ 231775 w 290"/>
              <a:gd name="T63" fmla="*/ 1041400 h 743"/>
              <a:gd name="T64" fmla="*/ 195262 w 290"/>
              <a:gd name="T65" fmla="*/ 1074737 h 743"/>
              <a:gd name="T66" fmla="*/ 173037 w 290"/>
              <a:gd name="T67" fmla="*/ 1101725 h 743"/>
              <a:gd name="T68" fmla="*/ 144462 w 290"/>
              <a:gd name="T69" fmla="*/ 1114425 h 743"/>
              <a:gd name="T70" fmla="*/ 114300 w 290"/>
              <a:gd name="T71" fmla="*/ 1127125 h 743"/>
              <a:gd name="T72" fmla="*/ 58737 w 290"/>
              <a:gd name="T73" fmla="*/ 1152525 h 743"/>
              <a:gd name="T74" fmla="*/ 30162 w 290"/>
              <a:gd name="T75" fmla="*/ 1165225 h 743"/>
              <a:gd name="T76" fmla="*/ 0 w 290"/>
              <a:gd name="T77" fmla="*/ 1177925 h 74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0"/>
              <a:gd name="T118" fmla="*/ 0 h 743"/>
              <a:gd name="T119" fmla="*/ 290 w 290"/>
              <a:gd name="T120" fmla="*/ 743 h 74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0" h="743">
                <a:moveTo>
                  <a:pt x="181" y="0"/>
                </a:moveTo>
                <a:lnTo>
                  <a:pt x="188" y="20"/>
                </a:lnTo>
                <a:lnTo>
                  <a:pt x="196" y="39"/>
                </a:lnTo>
                <a:lnTo>
                  <a:pt x="204" y="57"/>
                </a:lnTo>
                <a:lnTo>
                  <a:pt x="216" y="83"/>
                </a:lnTo>
                <a:lnTo>
                  <a:pt x="215" y="106"/>
                </a:lnTo>
                <a:lnTo>
                  <a:pt x="223" y="124"/>
                </a:lnTo>
                <a:lnTo>
                  <a:pt x="231" y="142"/>
                </a:lnTo>
                <a:lnTo>
                  <a:pt x="243" y="169"/>
                </a:lnTo>
                <a:lnTo>
                  <a:pt x="251" y="187"/>
                </a:lnTo>
                <a:lnTo>
                  <a:pt x="259" y="205"/>
                </a:lnTo>
                <a:lnTo>
                  <a:pt x="271" y="232"/>
                </a:lnTo>
                <a:lnTo>
                  <a:pt x="279" y="250"/>
                </a:lnTo>
                <a:lnTo>
                  <a:pt x="278" y="272"/>
                </a:lnTo>
                <a:lnTo>
                  <a:pt x="286" y="290"/>
                </a:lnTo>
                <a:lnTo>
                  <a:pt x="289" y="321"/>
                </a:lnTo>
                <a:lnTo>
                  <a:pt x="287" y="343"/>
                </a:lnTo>
                <a:lnTo>
                  <a:pt x="287" y="366"/>
                </a:lnTo>
                <a:lnTo>
                  <a:pt x="289" y="396"/>
                </a:lnTo>
                <a:lnTo>
                  <a:pt x="280" y="422"/>
                </a:lnTo>
                <a:lnTo>
                  <a:pt x="280" y="445"/>
                </a:lnTo>
                <a:lnTo>
                  <a:pt x="265" y="462"/>
                </a:lnTo>
                <a:lnTo>
                  <a:pt x="254" y="488"/>
                </a:lnTo>
                <a:lnTo>
                  <a:pt x="240" y="505"/>
                </a:lnTo>
                <a:lnTo>
                  <a:pt x="241" y="526"/>
                </a:lnTo>
                <a:lnTo>
                  <a:pt x="222" y="534"/>
                </a:lnTo>
                <a:lnTo>
                  <a:pt x="221" y="558"/>
                </a:lnTo>
                <a:lnTo>
                  <a:pt x="203" y="566"/>
                </a:lnTo>
                <a:lnTo>
                  <a:pt x="193" y="592"/>
                </a:lnTo>
                <a:lnTo>
                  <a:pt x="174" y="621"/>
                </a:lnTo>
                <a:lnTo>
                  <a:pt x="160" y="638"/>
                </a:lnTo>
                <a:lnTo>
                  <a:pt x="146" y="656"/>
                </a:lnTo>
                <a:lnTo>
                  <a:pt x="123" y="677"/>
                </a:lnTo>
                <a:lnTo>
                  <a:pt x="109" y="694"/>
                </a:lnTo>
                <a:lnTo>
                  <a:pt x="91" y="702"/>
                </a:lnTo>
                <a:lnTo>
                  <a:pt x="72" y="710"/>
                </a:lnTo>
                <a:lnTo>
                  <a:pt x="37" y="726"/>
                </a:lnTo>
                <a:lnTo>
                  <a:pt x="19" y="734"/>
                </a:lnTo>
                <a:lnTo>
                  <a:pt x="0" y="742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7" name="Freeform 20"/>
          <p:cNvSpPr>
            <a:spLocks/>
          </p:cNvSpPr>
          <p:nvPr/>
        </p:nvSpPr>
        <p:spPr bwMode="auto">
          <a:xfrm>
            <a:off x="6022975" y="392113"/>
            <a:ext cx="1190625" cy="441325"/>
          </a:xfrm>
          <a:custGeom>
            <a:avLst/>
            <a:gdLst>
              <a:gd name="T0" fmla="*/ 1189038 w 750"/>
              <a:gd name="T1" fmla="*/ 0 h 278"/>
              <a:gd name="T2" fmla="*/ 1163638 w 750"/>
              <a:gd name="T3" fmla="*/ 23812 h 278"/>
              <a:gd name="T4" fmla="*/ 1143000 w 750"/>
              <a:gd name="T5" fmla="*/ 47625 h 278"/>
              <a:gd name="T6" fmla="*/ 1122363 w 750"/>
              <a:gd name="T7" fmla="*/ 71437 h 278"/>
              <a:gd name="T8" fmla="*/ 1092200 w 750"/>
              <a:gd name="T9" fmla="*/ 106363 h 278"/>
              <a:gd name="T10" fmla="*/ 1060450 w 750"/>
              <a:gd name="T11" fmla="*/ 119062 h 278"/>
              <a:gd name="T12" fmla="*/ 1039813 w 750"/>
              <a:gd name="T13" fmla="*/ 142875 h 278"/>
              <a:gd name="T14" fmla="*/ 1019175 w 750"/>
              <a:gd name="T15" fmla="*/ 166687 h 278"/>
              <a:gd name="T16" fmla="*/ 989013 w 750"/>
              <a:gd name="T17" fmla="*/ 201612 h 278"/>
              <a:gd name="T18" fmla="*/ 968375 w 750"/>
              <a:gd name="T19" fmla="*/ 225425 h 278"/>
              <a:gd name="T20" fmla="*/ 946150 w 750"/>
              <a:gd name="T21" fmla="*/ 249237 h 278"/>
              <a:gd name="T22" fmla="*/ 915988 w 750"/>
              <a:gd name="T23" fmla="*/ 284162 h 278"/>
              <a:gd name="T24" fmla="*/ 895350 w 750"/>
              <a:gd name="T25" fmla="*/ 307975 h 278"/>
              <a:gd name="T26" fmla="*/ 862013 w 750"/>
              <a:gd name="T27" fmla="*/ 320675 h 278"/>
              <a:gd name="T28" fmla="*/ 841375 w 750"/>
              <a:gd name="T29" fmla="*/ 346075 h 278"/>
              <a:gd name="T30" fmla="*/ 800100 w 750"/>
              <a:gd name="T31" fmla="*/ 369887 h 278"/>
              <a:gd name="T32" fmla="*/ 766762 w 750"/>
              <a:gd name="T33" fmla="*/ 384175 h 278"/>
              <a:gd name="T34" fmla="*/ 735012 w 750"/>
              <a:gd name="T35" fmla="*/ 398462 h 278"/>
              <a:gd name="T36" fmla="*/ 692150 w 750"/>
              <a:gd name="T37" fmla="*/ 420688 h 278"/>
              <a:gd name="T38" fmla="*/ 649287 w 750"/>
              <a:gd name="T39" fmla="*/ 427038 h 278"/>
              <a:gd name="T40" fmla="*/ 615950 w 750"/>
              <a:gd name="T41" fmla="*/ 439738 h 278"/>
              <a:gd name="T42" fmla="*/ 581025 w 750"/>
              <a:gd name="T43" fmla="*/ 430213 h 278"/>
              <a:gd name="T44" fmla="*/ 538163 w 750"/>
              <a:gd name="T45" fmla="*/ 433388 h 278"/>
              <a:gd name="T46" fmla="*/ 503238 w 750"/>
              <a:gd name="T47" fmla="*/ 423863 h 278"/>
              <a:gd name="T48" fmla="*/ 471488 w 750"/>
              <a:gd name="T49" fmla="*/ 438150 h 278"/>
              <a:gd name="T50" fmla="*/ 447675 w 750"/>
              <a:gd name="T51" fmla="*/ 417513 h 278"/>
              <a:gd name="T52" fmla="*/ 414338 w 750"/>
              <a:gd name="T53" fmla="*/ 430213 h 278"/>
              <a:gd name="T54" fmla="*/ 390525 w 750"/>
              <a:gd name="T55" fmla="*/ 409575 h 278"/>
              <a:gd name="T56" fmla="*/ 346075 w 750"/>
              <a:gd name="T57" fmla="*/ 412750 h 278"/>
              <a:gd name="T58" fmla="*/ 290513 w 750"/>
              <a:gd name="T59" fmla="*/ 406400 h 278"/>
              <a:gd name="T60" fmla="*/ 257175 w 750"/>
              <a:gd name="T61" fmla="*/ 396875 h 278"/>
              <a:gd name="T62" fmla="*/ 222250 w 750"/>
              <a:gd name="T63" fmla="*/ 388937 h 278"/>
              <a:gd name="T64" fmla="*/ 176212 w 750"/>
              <a:gd name="T65" fmla="*/ 369887 h 278"/>
              <a:gd name="T66" fmla="*/ 142875 w 750"/>
              <a:gd name="T67" fmla="*/ 361950 h 278"/>
              <a:gd name="T68" fmla="*/ 119063 w 750"/>
              <a:gd name="T69" fmla="*/ 339725 h 278"/>
              <a:gd name="T70" fmla="*/ 95250 w 750"/>
              <a:gd name="T71" fmla="*/ 319087 h 278"/>
              <a:gd name="T72" fmla="*/ 49212 w 750"/>
              <a:gd name="T73" fmla="*/ 279400 h 278"/>
              <a:gd name="T74" fmla="*/ 23812 w 750"/>
              <a:gd name="T75" fmla="*/ 258762 h 278"/>
              <a:gd name="T76" fmla="*/ 0 w 750"/>
              <a:gd name="T77" fmla="*/ 236537 h 2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50"/>
              <a:gd name="T118" fmla="*/ 0 h 278"/>
              <a:gd name="T119" fmla="*/ 750 w 750"/>
              <a:gd name="T120" fmla="*/ 278 h 2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50" h="278">
                <a:moveTo>
                  <a:pt x="749" y="0"/>
                </a:moveTo>
                <a:lnTo>
                  <a:pt x="733" y="15"/>
                </a:lnTo>
                <a:lnTo>
                  <a:pt x="720" y="30"/>
                </a:lnTo>
                <a:lnTo>
                  <a:pt x="707" y="45"/>
                </a:lnTo>
                <a:lnTo>
                  <a:pt x="688" y="67"/>
                </a:lnTo>
                <a:lnTo>
                  <a:pt x="668" y="75"/>
                </a:lnTo>
                <a:lnTo>
                  <a:pt x="655" y="90"/>
                </a:lnTo>
                <a:lnTo>
                  <a:pt x="642" y="105"/>
                </a:lnTo>
                <a:lnTo>
                  <a:pt x="623" y="127"/>
                </a:lnTo>
                <a:lnTo>
                  <a:pt x="610" y="142"/>
                </a:lnTo>
                <a:lnTo>
                  <a:pt x="596" y="157"/>
                </a:lnTo>
                <a:lnTo>
                  <a:pt x="577" y="179"/>
                </a:lnTo>
                <a:lnTo>
                  <a:pt x="564" y="194"/>
                </a:lnTo>
                <a:lnTo>
                  <a:pt x="543" y="202"/>
                </a:lnTo>
                <a:lnTo>
                  <a:pt x="530" y="218"/>
                </a:lnTo>
                <a:lnTo>
                  <a:pt x="504" y="233"/>
                </a:lnTo>
                <a:lnTo>
                  <a:pt x="483" y="242"/>
                </a:lnTo>
                <a:lnTo>
                  <a:pt x="463" y="251"/>
                </a:lnTo>
                <a:lnTo>
                  <a:pt x="436" y="265"/>
                </a:lnTo>
                <a:lnTo>
                  <a:pt x="409" y="269"/>
                </a:lnTo>
                <a:lnTo>
                  <a:pt x="388" y="277"/>
                </a:lnTo>
                <a:lnTo>
                  <a:pt x="366" y="271"/>
                </a:lnTo>
                <a:lnTo>
                  <a:pt x="339" y="273"/>
                </a:lnTo>
                <a:lnTo>
                  <a:pt x="317" y="267"/>
                </a:lnTo>
                <a:lnTo>
                  <a:pt x="297" y="276"/>
                </a:lnTo>
                <a:lnTo>
                  <a:pt x="282" y="263"/>
                </a:lnTo>
                <a:lnTo>
                  <a:pt x="261" y="271"/>
                </a:lnTo>
                <a:lnTo>
                  <a:pt x="246" y="258"/>
                </a:lnTo>
                <a:lnTo>
                  <a:pt x="218" y="260"/>
                </a:lnTo>
                <a:lnTo>
                  <a:pt x="183" y="256"/>
                </a:lnTo>
                <a:lnTo>
                  <a:pt x="162" y="250"/>
                </a:lnTo>
                <a:lnTo>
                  <a:pt x="140" y="245"/>
                </a:lnTo>
                <a:lnTo>
                  <a:pt x="111" y="233"/>
                </a:lnTo>
                <a:lnTo>
                  <a:pt x="90" y="228"/>
                </a:lnTo>
                <a:lnTo>
                  <a:pt x="75" y="214"/>
                </a:lnTo>
                <a:lnTo>
                  <a:pt x="60" y="201"/>
                </a:lnTo>
                <a:lnTo>
                  <a:pt x="31" y="176"/>
                </a:lnTo>
                <a:lnTo>
                  <a:pt x="15" y="163"/>
                </a:lnTo>
                <a:lnTo>
                  <a:pt x="0" y="149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8" name="Freeform 21"/>
          <p:cNvSpPr>
            <a:spLocks/>
          </p:cNvSpPr>
          <p:nvPr/>
        </p:nvSpPr>
        <p:spPr bwMode="auto">
          <a:xfrm>
            <a:off x="6546850" y="1173163"/>
            <a:ext cx="1158875" cy="506412"/>
          </a:xfrm>
          <a:custGeom>
            <a:avLst/>
            <a:gdLst>
              <a:gd name="T0" fmla="*/ 1157288 w 730"/>
              <a:gd name="T1" fmla="*/ 369887 h 319"/>
              <a:gd name="T2" fmla="*/ 1123950 w 730"/>
              <a:gd name="T3" fmla="*/ 379412 h 319"/>
              <a:gd name="T4" fmla="*/ 1095375 w 730"/>
              <a:gd name="T5" fmla="*/ 388937 h 319"/>
              <a:gd name="T6" fmla="*/ 1065213 w 730"/>
              <a:gd name="T7" fmla="*/ 400050 h 319"/>
              <a:gd name="T8" fmla="*/ 1020763 w 730"/>
              <a:gd name="T9" fmla="*/ 415925 h 319"/>
              <a:gd name="T10" fmla="*/ 985838 w 730"/>
              <a:gd name="T11" fmla="*/ 411162 h 319"/>
              <a:gd name="T12" fmla="*/ 957263 w 730"/>
              <a:gd name="T13" fmla="*/ 422275 h 319"/>
              <a:gd name="T14" fmla="*/ 927100 w 730"/>
              <a:gd name="T15" fmla="*/ 433387 h 319"/>
              <a:gd name="T16" fmla="*/ 882650 w 730"/>
              <a:gd name="T17" fmla="*/ 449262 h 319"/>
              <a:gd name="T18" fmla="*/ 852488 w 730"/>
              <a:gd name="T19" fmla="*/ 458787 h 319"/>
              <a:gd name="T20" fmla="*/ 822325 w 730"/>
              <a:gd name="T21" fmla="*/ 471487 h 319"/>
              <a:gd name="T22" fmla="*/ 781050 w 730"/>
              <a:gd name="T23" fmla="*/ 487362 h 319"/>
              <a:gd name="T24" fmla="*/ 750887 w 730"/>
              <a:gd name="T25" fmla="*/ 498475 h 319"/>
              <a:gd name="T26" fmla="*/ 714375 w 730"/>
              <a:gd name="T27" fmla="*/ 493712 h 319"/>
              <a:gd name="T28" fmla="*/ 682625 w 730"/>
              <a:gd name="T29" fmla="*/ 503237 h 319"/>
              <a:gd name="T30" fmla="*/ 636587 w 730"/>
              <a:gd name="T31" fmla="*/ 504825 h 319"/>
              <a:gd name="T32" fmla="*/ 598487 w 730"/>
              <a:gd name="T33" fmla="*/ 500062 h 319"/>
              <a:gd name="T34" fmla="*/ 565150 w 730"/>
              <a:gd name="T35" fmla="*/ 498475 h 319"/>
              <a:gd name="T36" fmla="*/ 517525 w 730"/>
              <a:gd name="T37" fmla="*/ 498475 h 319"/>
              <a:gd name="T38" fmla="*/ 477838 w 730"/>
              <a:gd name="T39" fmla="*/ 481012 h 319"/>
              <a:gd name="T40" fmla="*/ 441325 w 730"/>
              <a:gd name="T41" fmla="*/ 476250 h 319"/>
              <a:gd name="T42" fmla="*/ 415925 w 730"/>
              <a:gd name="T43" fmla="*/ 450850 h 319"/>
              <a:gd name="T44" fmla="*/ 376237 w 730"/>
              <a:gd name="T45" fmla="*/ 430212 h 319"/>
              <a:gd name="T46" fmla="*/ 352425 w 730"/>
              <a:gd name="T47" fmla="*/ 407987 h 319"/>
              <a:gd name="T48" fmla="*/ 317500 w 730"/>
              <a:gd name="T49" fmla="*/ 404812 h 319"/>
              <a:gd name="T50" fmla="*/ 306387 w 730"/>
              <a:gd name="T51" fmla="*/ 374650 h 319"/>
              <a:gd name="T52" fmla="*/ 269875 w 730"/>
              <a:gd name="T53" fmla="*/ 369887 h 319"/>
              <a:gd name="T54" fmla="*/ 258763 w 730"/>
              <a:gd name="T55" fmla="*/ 341312 h 319"/>
              <a:gd name="T56" fmla="*/ 219075 w 730"/>
              <a:gd name="T57" fmla="*/ 320675 h 319"/>
              <a:gd name="T58" fmla="*/ 173037 w 730"/>
              <a:gd name="T59" fmla="*/ 288925 h 319"/>
              <a:gd name="T60" fmla="*/ 150812 w 730"/>
              <a:gd name="T61" fmla="*/ 263525 h 319"/>
              <a:gd name="T62" fmla="*/ 123825 w 730"/>
              <a:gd name="T63" fmla="*/ 241300 h 319"/>
              <a:gd name="T64" fmla="*/ 93662 w 730"/>
              <a:gd name="T65" fmla="*/ 203200 h 319"/>
              <a:gd name="T66" fmla="*/ 66675 w 730"/>
              <a:gd name="T67" fmla="*/ 179387 h 319"/>
              <a:gd name="T68" fmla="*/ 53975 w 730"/>
              <a:gd name="T69" fmla="*/ 149225 h 319"/>
              <a:gd name="T70" fmla="*/ 44450 w 730"/>
              <a:gd name="T71" fmla="*/ 119062 h 319"/>
              <a:gd name="T72" fmla="*/ 23812 w 730"/>
              <a:gd name="T73" fmla="*/ 60325 h 319"/>
              <a:gd name="T74" fmla="*/ 12700 w 730"/>
              <a:gd name="T75" fmla="*/ 30162 h 319"/>
              <a:gd name="T76" fmla="*/ 0 w 730"/>
              <a:gd name="T77" fmla="*/ 0 h 3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30"/>
              <a:gd name="T118" fmla="*/ 0 h 319"/>
              <a:gd name="T119" fmla="*/ 730 w 730"/>
              <a:gd name="T120" fmla="*/ 319 h 3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30" h="319">
                <a:moveTo>
                  <a:pt x="729" y="233"/>
                </a:moveTo>
                <a:lnTo>
                  <a:pt x="708" y="239"/>
                </a:lnTo>
                <a:lnTo>
                  <a:pt x="690" y="245"/>
                </a:lnTo>
                <a:lnTo>
                  <a:pt x="671" y="252"/>
                </a:lnTo>
                <a:lnTo>
                  <a:pt x="643" y="262"/>
                </a:lnTo>
                <a:lnTo>
                  <a:pt x="621" y="259"/>
                </a:lnTo>
                <a:lnTo>
                  <a:pt x="603" y="266"/>
                </a:lnTo>
                <a:lnTo>
                  <a:pt x="584" y="273"/>
                </a:lnTo>
                <a:lnTo>
                  <a:pt x="556" y="283"/>
                </a:lnTo>
                <a:lnTo>
                  <a:pt x="537" y="289"/>
                </a:lnTo>
                <a:lnTo>
                  <a:pt x="518" y="297"/>
                </a:lnTo>
                <a:lnTo>
                  <a:pt x="492" y="307"/>
                </a:lnTo>
                <a:lnTo>
                  <a:pt x="473" y="314"/>
                </a:lnTo>
                <a:lnTo>
                  <a:pt x="450" y="311"/>
                </a:lnTo>
                <a:lnTo>
                  <a:pt x="430" y="317"/>
                </a:lnTo>
                <a:lnTo>
                  <a:pt x="401" y="318"/>
                </a:lnTo>
                <a:lnTo>
                  <a:pt x="377" y="315"/>
                </a:lnTo>
                <a:lnTo>
                  <a:pt x="356" y="314"/>
                </a:lnTo>
                <a:lnTo>
                  <a:pt x="326" y="314"/>
                </a:lnTo>
                <a:lnTo>
                  <a:pt x="301" y="303"/>
                </a:lnTo>
                <a:lnTo>
                  <a:pt x="278" y="300"/>
                </a:lnTo>
                <a:lnTo>
                  <a:pt x="262" y="284"/>
                </a:lnTo>
                <a:lnTo>
                  <a:pt x="237" y="271"/>
                </a:lnTo>
                <a:lnTo>
                  <a:pt x="222" y="257"/>
                </a:lnTo>
                <a:lnTo>
                  <a:pt x="200" y="255"/>
                </a:lnTo>
                <a:lnTo>
                  <a:pt x="193" y="236"/>
                </a:lnTo>
                <a:lnTo>
                  <a:pt x="170" y="233"/>
                </a:lnTo>
                <a:lnTo>
                  <a:pt x="163" y="215"/>
                </a:lnTo>
                <a:lnTo>
                  <a:pt x="138" y="202"/>
                </a:lnTo>
                <a:lnTo>
                  <a:pt x="109" y="182"/>
                </a:lnTo>
                <a:lnTo>
                  <a:pt x="95" y="166"/>
                </a:lnTo>
                <a:lnTo>
                  <a:pt x="78" y="152"/>
                </a:lnTo>
                <a:lnTo>
                  <a:pt x="59" y="128"/>
                </a:lnTo>
                <a:lnTo>
                  <a:pt x="42" y="113"/>
                </a:lnTo>
                <a:lnTo>
                  <a:pt x="34" y="94"/>
                </a:lnTo>
                <a:lnTo>
                  <a:pt x="28" y="75"/>
                </a:lnTo>
                <a:lnTo>
                  <a:pt x="15" y="38"/>
                </a:lnTo>
                <a:lnTo>
                  <a:pt x="8" y="1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9" name="Freeform 22"/>
          <p:cNvSpPr>
            <a:spLocks/>
          </p:cNvSpPr>
          <p:nvPr/>
        </p:nvSpPr>
        <p:spPr bwMode="auto">
          <a:xfrm>
            <a:off x="6677025" y="1990725"/>
            <a:ext cx="741363" cy="1003300"/>
          </a:xfrm>
          <a:custGeom>
            <a:avLst/>
            <a:gdLst>
              <a:gd name="T0" fmla="*/ 739775 w 467"/>
              <a:gd name="T1" fmla="*/ 1001713 h 632"/>
              <a:gd name="T2" fmla="*/ 709613 w 467"/>
              <a:gd name="T3" fmla="*/ 989013 h 632"/>
              <a:gd name="T4" fmla="*/ 679450 w 467"/>
              <a:gd name="T5" fmla="*/ 979488 h 632"/>
              <a:gd name="T6" fmla="*/ 649288 w 467"/>
              <a:gd name="T7" fmla="*/ 968375 h 632"/>
              <a:gd name="T8" fmla="*/ 606425 w 467"/>
              <a:gd name="T9" fmla="*/ 955675 h 632"/>
              <a:gd name="T10" fmla="*/ 581025 w 467"/>
              <a:gd name="T11" fmla="*/ 928688 h 632"/>
              <a:gd name="T12" fmla="*/ 550863 w 467"/>
              <a:gd name="T13" fmla="*/ 919163 h 632"/>
              <a:gd name="T14" fmla="*/ 520700 w 467"/>
              <a:gd name="T15" fmla="*/ 909638 h 632"/>
              <a:gd name="T16" fmla="*/ 476250 w 467"/>
              <a:gd name="T17" fmla="*/ 895350 h 632"/>
              <a:gd name="T18" fmla="*/ 446088 w 467"/>
              <a:gd name="T19" fmla="*/ 885825 h 632"/>
              <a:gd name="T20" fmla="*/ 415925 w 467"/>
              <a:gd name="T21" fmla="*/ 876300 h 632"/>
              <a:gd name="T22" fmla="*/ 371475 w 467"/>
              <a:gd name="T23" fmla="*/ 862013 h 632"/>
              <a:gd name="T24" fmla="*/ 341313 w 467"/>
              <a:gd name="T25" fmla="*/ 852488 h 632"/>
              <a:gd name="T26" fmla="*/ 315913 w 467"/>
              <a:gd name="T27" fmla="*/ 827088 h 632"/>
              <a:gd name="T28" fmla="*/ 285750 w 467"/>
              <a:gd name="T29" fmla="*/ 817563 h 632"/>
              <a:gd name="T30" fmla="*/ 247650 w 467"/>
              <a:gd name="T31" fmla="*/ 787400 h 632"/>
              <a:gd name="T32" fmla="*/ 222250 w 467"/>
              <a:gd name="T33" fmla="*/ 763587 h 632"/>
              <a:gd name="T34" fmla="*/ 196850 w 467"/>
              <a:gd name="T35" fmla="*/ 738187 h 632"/>
              <a:gd name="T36" fmla="*/ 157163 w 467"/>
              <a:gd name="T37" fmla="*/ 709612 h 632"/>
              <a:gd name="T38" fmla="*/ 136525 w 467"/>
              <a:gd name="T39" fmla="*/ 671512 h 632"/>
              <a:gd name="T40" fmla="*/ 111125 w 467"/>
              <a:gd name="T41" fmla="*/ 646112 h 632"/>
              <a:gd name="T42" fmla="*/ 106363 w 467"/>
              <a:gd name="T43" fmla="*/ 609600 h 632"/>
              <a:gd name="T44" fmla="*/ 85725 w 467"/>
              <a:gd name="T45" fmla="*/ 571500 h 632"/>
              <a:gd name="T46" fmla="*/ 82550 w 467"/>
              <a:gd name="T47" fmla="*/ 534987 h 632"/>
              <a:gd name="T48" fmla="*/ 55563 w 467"/>
              <a:gd name="T49" fmla="*/ 511175 h 632"/>
              <a:gd name="T50" fmla="*/ 66675 w 467"/>
              <a:gd name="T51" fmla="*/ 481013 h 632"/>
              <a:gd name="T52" fmla="*/ 41275 w 467"/>
              <a:gd name="T53" fmla="*/ 457200 h 632"/>
              <a:gd name="T54" fmla="*/ 50800 w 467"/>
              <a:gd name="T55" fmla="*/ 427038 h 632"/>
              <a:gd name="T56" fmla="*/ 30163 w 467"/>
              <a:gd name="T57" fmla="*/ 387350 h 632"/>
              <a:gd name="T58" fmla="*/ 15875 w 467"/>
              <a:gd name="T59" fmla="*/ 333375 h 632"/>
              <a:gd name="T60" fmla="*/ 9525 w 467"/>
              <a:gd name="T61" fmla="*/ 298450 h 632"/>
              <a:gd name="T62" fmla="*/ 4763 w 467"/>
              <a:gd name="T63" fmla="*/ 263525 h 632"/>
              <a:gd name="T64" fmla="*/ 3175 w 467"/>
              <a:gd name="T65" fmla="*/ 215900 h 632"/>
              <a:gd name="T66" fmla="*/ 0 w 467"/>
              <a:gd name="T67" fmla="*/ 180975 h 632"/>
              <a:gd name="T68" fmla="*/ 9525 w 467"/>
              <a:gd name="T69" fmla="*/ 150812 h 632"/>
              <a:gd name="T70" fmla="*/ 19050 w 467"/>
              <a:gd name="T71" fmla="*/ 120650 h 632"/>
              <a:gd name="T72" fmla="*/ 38100 w 467"/>
              <a:gd name="T73" fmla="*/ 60325 h 632"/>
              <a:gd name="T74" fmla="*/ 47625 w 467"/>
              <a:gd name="T75" fmla="*/ 30163 h 632"/>
              <a:gd name="T76" fmla="*/ 57150 w 467"/>
              <a:gd name="T77" fmla="*/ 0 h 6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7"/>
              <a:gd name="T118" fmla="*/ 0 h 632"/>
              <a:gd name="T119" fmla="*/ 467 w 467"/>
              <a:gd name="T120" fmla="*/ 632 h 6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7" h="632">
                <a:moveTo>
                  <a:pt x="466" y="631"/>
                </a:moveTo>
                <a:lnTo>
                  <a:pt x="447" y="623"/>
                </a:lnTo>
                <a:lnTo>
                  <a:pt x="428" y="617"/>
                </a:lnTo>
                <a:lnTo>
                  <a:pt x="409" y="610"/>
                </a:lnTo>
                <a:lnTo>
                  <a:pt x="382" y="602"/>
                </a:lnTo>
                <a:lnTo>
                  <a:pt x="366" y="585"/>
                </a:lnTo>
                <a:lnTo>
                  <a:pt x="347" y="579"/>
                </a:lnTo>
                <a:lnTo>
                  <a:pt x="328" y="573"/>
                </a:lnTo>
                <a:lnTo>
                  <a:pt x="300" y="564"/>
                </a:lnTo>
                <a:lnTo>
                  <a:pt x="281" y="558"/>
                </a:lnTo>
                <a:lnTo>
                  <a:pt x="262" y="552"/>
                </a:lnTo>
                <a:lnTo>
                  <a:pt x="234" y="543"/>
                </a:lnTo>
                <a:lnTo>
                  <a:pt x="215" y="537"/>
                </a:lnTo>
                <a:lnTo>
                  <a:pt x="199" y="521"/>
                </a:lnTo>
                <a:lnTo>
                  <a:pt x="180" y="515"/>
                </a:lnTo>
                <a:lnTo>
                  <a:pt x="156" y="496"/>
                </a:lnTo>
                <a:lnTo>
                  <a:pt x="140" y="481"/>
                </a:lnTo>
                <a:lnTo>
                  <a:pt x="124" y="465"/>
                </a:lnTo>
                <a:lnTo>
                  <a:pt x="99" y="447"/>
                </a:lnTo>
                <a:lnTo>
                  <a:pt x="86" y="423"/>
                </a:lnTo>
                <a:lnTo>
                  <a:pt x="70" y="407"/>
                </a:lnTo>
                <a:lnTo>
                  <a:pt x="67" y="384"/>
                </a:lnTo>
                <a:lnTo>
                  <a:pt x="54" y="360"/>
                </a:lnTo>
                <a:lnTo>
                  <a:pt x="52" y="337"/>
                </a:lnTo>
                <a:lnTo>
                  <a:pt x="35" y="322"/>
                </a:lnTo>
                <a:lnTo>
                  <a:pt x="42" y="303"/>
                </a:lnTo>
                <a:lnTo>
                  <a:pt x="26" y="288"/>
                </a:lnTo>
                <a:lnTo>
                  <a:pt x="32" y="269"/>
                </a:lnTo>
                <a:lnTo>
                  <a:pt x="19" y="244"/>
                </a:lnTo>
                <a:lnTo>
                  <a:pt x="10" y="210"/>
                </a:lnTo>
                <a:lnTo>
                  <a:pt x="6" y="188"/>
                </a:lnTo>
                <a:lnTo>
                  <a:pt x="3" y="166"/>
                </a:lnTo>
                <a:lnTo>
                  <a:pt x="2" y="136"/>
                </a:lnTo>
                <a:lnTo>
                  <a:pt x="0" y="114"/>
                </a:lnTo>
                <a:lnTo>
                  <a:pt x="6" y="95"/>
                </a:lnTo>
                <a:lnTo>
                  <a:pt x="12" y="76"/>
                </a:lnTo>
                <a:lnTo>
                  <a:pt x="24" y="38"/>
                </a:lnTo>
                <a:lnTo>
                  <a:pt x="30" y="19"/>
                </a:lnTo>
                <a:lnTo>
                  <a:pt x="36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0" name="Freeform 23"/>
          <p:cNvSpPr>
            <a:spLocks/>
          </p:cNvSpPr>
          <p:nvPr/>
        </p:nvSpPr>
        <p:spPr bwMode="auto">
          <a:xfrm>
            <a:off x="4046538" y="1463675"/>
            <a:ext cx="1030287" cy="663575"/>
          </a:xfrm>
          <a:custGeom>
            <a:avLst/>
            <a:gdLst>
              <a:gd name="T0" fmla="*/ 0 w 649"/>
              <a:gd name="T1" fmla="*/ 25400 h 418"/>
              <a:gd name="T2" fmla="*/ 33337 w 649"/>
              <a:gd name="T3" fmla="*/ 23812 h 418"/>
              <a:gd name="T4" fmla="*/ 63500 w 649"/>
              <a:gd name="T5" fmla="*/ 20638 h 418"/>
              <a:gd name="T6" fmla="*/ 95250 w 649"/>
              <a:gd name="T7" fmla="*/ 17463 h 418"/>
              <a:gd name="T8" fmla="*/ 141287 w 649"/>
              <a:gd name="T9" fmla="*/ 12700 h 418"/>
              <a:gd name="T10" fmla="*/ 174625 w 649"/>
              <a:gd name="T11" fmla="*/ 25400 h 418"/>
              <a:gd name="T12" fmla="*/ 206375 w 649"/>
              <a:gd name="T13" fmla="*/ 22225 h 418"/>
              <a:gd name="T14" fmla="*/ 238125 w 649"/>
              <a:gd name="T15" fmla="*/ 19050 h 418"/>
              <a:gd name="T16" fmla="*/ 284162 w 649"/>
              <a:gd name="T17" fmla="*/ 14288 h 418"/>
              <a:gd name="T18" fmla="*/ 315912 w 649"/>
              <a:gd name="T19" fmla="*/ 11112 h 418"/>
              <a:gd name="T20" fmla="*/ 346075 w 649"/>
              <a:gd name="T21" fmla="*/ 7938 h 418"/>
              <a:gd name="T22" fmla="*/ 392112 w 649"/>
              <a:gd name="T23" fmla="*/ 3175 h 418"/>
              <a:gd name="T24" fmla="*/ 423862 w 649"/>
              <a:gd name="T25" fmla="*/ 0 h 418"/>
              <a:gd name="T26" fmla="*/ 457200 w 649"/>
              <a:gd name="T27" fmla="*/ 11112 h 418"/>
              <a:gd name="T28" fmla="*/ 488950 w 649"/>
              <a:gd name="T29" fmla="*/ 7938 h 418"/>
              <a:gd name="T30" fmla="*/ 536575 w 649"/>
              <a:gd name="T31" fmla="*/ 19050 h 418"/>
              <a:gd name="T32" fmla="*/ 569912 w 649"/>
              <a:gd name="T33" fmla="*/ 31750 h 418"/>
              <a:gd name="T34" fmla="*/ 603250 w 649"/>
              <a:gd name="T35" fmla="*/ 44450 h 418"/>
              <a:gd name="T36" fmla="*/ 649287 w 649"/>
              <a:gd name="T37" fmla="*/ 55563 h 418"/>
              <a:gd name="T38" fmla="*/ 684212 w 649"/>
              <a:gd name="T39" fmla="*/ 82550 h 418"/>
              <a:gd name="T40" fmla="*/ 717550 w 649"/>
              <a:gd name="T41" fmla="*/ 95250 h 418"/>
              <a:gd name="T42" fmla="*/ 736600 w 649"/>
              <a:gd name="T43" fmla="*/ 125413 h 418"/>
              <a:gd name="T44" fmla="*/ 769937 w 649"/>
              <a:gd name="T45" fmla="*/ 153988 h 418"/>
              <a:gd name="T46" fmla="*/ 788987 w 649"/>
              <a:gd name="T47" fmla="*/ 182562 h 418"/>
              <a:gd name="T48" fmla="*/ 822325 w 649"/>
              <a:gd name="T49" fmla="*/ 193675 h 418"/>
              <a:gd name="T50" fmla="*/ 825500 w 649"/>
              <a:gd name="T51" fmla="*/ 225425 h 418"/>
              <a:gd name="T52" fmla="*/ 860425 w 649"/>
              <a:gd name="T53" fmla="*/ 238125 h 418"/>
              <a:gd name="T54" fmla="*/ 863600 w 649"/>
              <a:gd name="T55" fmla="*/ 269875 h 418"/>
              <a:gd name="T56" fmla="*/ 898525 w 649"/>
              <a:gd name="T57" fmla="*/ 298450 h 418"/>
              <a:gd name="T58" fmla="*/ 933450 w 649"/>
              <a:gd name="T59" fmla="*/ 341312 h 418"/>
              <a:gd name="T60" fmla="*/ 952500 w 649"/>
              <a:gd name="T61" fmla="*/ 371475 h 418"/>
              <a:gd name="T62" fmla="*/ 969962 w 649"/>
              <a:gd name="T63" fmla="*/ 401637 h 418"/>
              <a:gd name="T64" fmla="*/ 990600 w 649"/>
              <a:gd name="T65" fmla="*/ 442913 h 418"/>
              <a:gd name="T66" fmla="*/ 1009650 w 649"/>
              <a:gd name="T67" fmla="*/ 473075 h 418"/>
              <a:gd name="T68" fmla="*/ 1012825 w 649"/>
              <a:gd name="T69" fmla="*/ 504825 h 418"/>
              <a:gd name="T70" fmla="*/ 1016000 w 649"/>
              <a:gd name="T71" fmla="*/ 536575 h 418"/>
              <a:gd name="T72" fmla="*/ 1022350 w 649"/>
              <a:gd name="T73" fmla="*/ 598488 h 418"/>
              <a:gd name="T74" fmla="*/ 1025525 w 649"/>
              <a:gd name="T75" fmla="*/ 630238 h 418"/>
              <a:gd name="T76" fmla="*/ 1028700 w 649"/>
              <a:gd name="T77" fmla="*/ 661988 h 4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49"/>
              <a:gd name="T118" fmla="*/ 0 h 418"/>
              <a:gd name="T119" fmla="*/ 649 w 649"/>
              <a:gd name="T120" fmla="*/ 418 h 4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49" h="418">
                <a:moveTo>
                  <a:pt x="0" y="16"/>
                </a:moveTo>
                <a:lnTo>
                  <a:pt x="21" y="15"/>
                </a:lnTo>
                <a:lnTo>
                  <a:pt x="40" y="13"/>
                </a:lnTo>
                <a:lnTo>
                  <a:pt x="60" y="11"/>
                </a:lnTo>
                <a:lnTo>
                  <a:pt x="89" y="8"/>
                </a:lnTo>
                <a:lnTo>
                  <a:pt x="110" y="16"/>
                </a:lnTo>
                <a:lnTo>
                  <a:pt x="130" y="14"/>
                </a:lnTo>
                <a:lnTo>
                  <a:pt x="150" y="12"/>
                </a:lnTo>
                <a:lnTo>
                  <a:pt x="179" y="9"/>
                </a:lnTo>
                <a:lnTo>
                  <a:pt x="199" y="7"/>
                </a:lnTo>
                <a:lnTo>
                  <a:pt x="218" y="5"/>
                </a:lnTo>
                <a:lnTo>
                  <a:pt x="247" y="2"/>
                </a:lnTo>
                <a:lnTo>
                  <a:pt x="267" y="0"/>
                </a:lnTo>
                <a:lnTo>
                  <a:pt x="288" y="7"/>
                </a:lnTo>
                <a:lnTo>
                  <a:pt x="308" y="5"/>
                </a:lnTo>
                <a:lnTo>
                  <a:pt x="338" y="12"/>
                </a:lnTo>
                <a:lnTo>
                  <a:pt x="359" y="20"/>
                </a:lnTo>
                <a:lnTo>
                  <a:pt x="380" y="28"/>
                </a:lnTo>
                <a:lnTo>
                  <a:pt x="409" y="35"/>
                </a:lnTo>
                <a:lnTo>
                  <a:pt x="431" y="52"/>
                </a:lnTo>
                <a:lnTo>
                  <a:pt x="452" y="60"/>
                </a:lnTo>
                <a:lnTo>
                  <a:pt x="464" y="79"/>
                </a:lnTo>
                <a:lnTo>
                  <a:pt x="485" y="97"/>
                </a:lnTo>
                <a:lnTo>
                  <a:pt x="497" y="115"/>
                </a:lnTo>
                <a:lnTo>
                  <a:pt x="518" y="122"/>
                </a:lnTo>
                <a:lnTo>
                  <a:pt x="520" y="142"/>
                </a:lnTo>
                <a:lnTo>
                  <a:pt x="542" y="150"/>
                </a:lnTo>
                <a:lnTo>
                  <a:pt x="544" y="170"/>
                </a:lnTo>
                <a:lnTo>
                  <a:pt x="566" y="188"/>
                </a:lnTo>
                <a:lnTo>
                  <a:pt x="588" y="215"/>
                </a:lnTo>
                <a:lnTo>
                  <a:pt x="600" y="234"/>
                </a:lnTo>
                <a:lnTo>
                  <a:pt x="611" y="253"/>
                </a:lnTo>
                <a:lnTo>
                  <a:pt x="624" y="279"/>
                </a:lnTo>
                <a:lnTo>
                  <a:pt x="636" y="298"/>
                </a:lnTo>
                <a:lnTo>
                  <a:pt x="638" y="318"/>
                </a:lnTo>
                <a:lnTo>
                  <a:pt x="640" y="338"/>
                </a:lnTo>
                <a:lnTo>
                  <a:pt x="644" y="377"/>
                </a:lnTo>
                <a:lnTo>
                  <a:pt x="646" y="397"/>
                </a:lnTo>
                <a:lnTo>
                  <a:pt x="648" y="417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1" name="Freeform 24"/>
          <p:cNvSpPr>
            <a:spLocks/>
          </p:cNvSpPr>
          <p:nvPr/>
        </p:nvSpPr>
        <p:spPr bwMode="auto">
          <a:xfrm>
            <a:off x="4494213" y="2322513"/>
            <a:ext cx="1201737" cy="411162"/>
          </a:xfrm>
          <a:custGeom>
            <a:avLst/>
            <a:gdLst>
              <a:gd name="T0" fmla="*/ 0 w 757"/>
              <a:gd name="T1" fmla="*/ 409575 h 259"/>
              <a:gd name="T2" fmla="*/ 26987 w 757"/>
              <a:gd name="T3" fmla="*/ 388937 h 259"/>
              <a:gd name="T4" fmla="*/ 49212 w 757"/>
              <a:gd name="T5" fmla="*/ 366712 h 259"/>
              <a:gd name="T6" fmla="*/ 71437 w 757"/>
              <a:gd name="T7" fmla="*/ 342900 h 259"/>
              <a:gd name="T8" fmla="*/ 103187 w 757"/>
              <a:gd name="T9" fmla="*/ 309562 h 259"/>
              <a:gd name="T10" fmla="*/ 136525 w 757"/>
              <a:gd name="T11" fmla="*/ 296862 h 259"/>
              <a:gd name="T12" fmla="*/ 158750 w 757"/>
              <a:gd name="T13" fmla="*/ 274637 h 259"/>
              <a:gd name="T14" fmla="*/ 179387 w 757"/>
              <a:gd name="T15" fmla="*/ 250825 h 259"/>
              <a:gd name="T16" fmla="*/ 212725 w 757"/>
              <a:gd name="T17" fmla="*/ 217487 h 259"/>
              <a:gd name="T18" fmla="*/ 233362 w 757"/>
              <a:gd name="T19" fmla="*/ 195262 h 259"/>
              <a:gd name="T20" fmla="*/ 255587 w 757"/>
              <a:gd name="T21" fmla="*/ 173037 h 259"/>
              <a:gd name="T22" fmla="*/ 287337 w 757"/>
              <a:gd name="T23" fmla="*/ 139700 h 259"/>
              <a:gd name="T24" fmla="*/ 309562 w 757"/>
              <a:gd name="T25" fmla="*/ 115887 h 259"/>
              <a:gd name="T26" fmla="*/ 342900 w 757"/>
              <a:gd name="T27" fmla="*/ 104775 h 259"/>
              <a:gd name="T28" fmla="*/ 365125 w 757"/>
              <a:gd name="T29" fmla="*/ 82550 h 259"/>
              <a:gd name="T30" fmla="*/ 407987 w 757"/>
              <a:gd name="T31" fmla="*/ 60325 h 259"/>
              <a:gd name="T32" fmla="*/ 442912 w 757"/>
              <a:gd name="T33" fmla="*/ 47625 h 259"/>
              <a:gd name="T34" fmla="*/ 476250 w 757"/>
              <a:gd name="T35" fmla="*/ 36512 h 259"/>
              <a:gd name="T36" fmla="*/ 519112 w 757"/>
              <a:gd name="T37" fmla="*/ 14287 h 259"/>
              <a:gd name="T38" fmla="*/ 563562 w 757"/>
              <a:gd name="T39" fmla="*/ 12700 h 259"/>
              <a:gd name="T40" fmla="*/ 596900 w 757"/>
              <a:gd name="T41" fmla="*/ 0 h 259"/>
              <a:gd name="T42" fmla="*/ 630237 w 757"/>
              <a:gd name="T43" fmla="*/ 11112 h 259"/>
              <a:gd name="T44" fmla="*/ 674687 w 757"/>
              <a:gd name="T45" fmla="*/ 12700 h 259"/>
              <a:gd name="T46" fmla="*/ 708025 w 757"/>
              <a:gd name="T47" fmla="*/ 22225 h 259"/>
              <a:gd name="T48" fmla="*/ 739775 w 757"/>
              <a:gd name="T49" fmla="*/ 9525 h 259"/>
              <a:gd name="T50" fmla="*/ 763587 w 757"/>
              <a:gd name="T51" fmla="*/ 31750 h 259"/>
              <a:gd name="T52" fmla="*/ 796925 w 757"/>
              <a:gd name="T53" fmla="*/ 20637 h 259"/>
              <a:gd name="T54" fmla="*/ 819150 w 757"/>
              <a:gd name="T55" fmla="*/ 42862 h 259"/>
              <a:gd name="T56" fmla="*/ 865187 w 757"/>
              <a:gd name="T57" fmla="*/ 41275 h 259"/>
              <a:gd name="T58" fmla="*/ 919162 w 757"/>
              <a:gd name="T59" fmla="*/ 52387 h 259"/>
              <a:gd name="T60" fmla="*/ 952500 w 757"/>
              <a:gd name="T61" fmla="*/ 61912 h 259"/>
              <a:gd name="T62" fmla="*/ 985837 w 757"/>
              <a:gd name="T63" fmla="*/ 73025 h 259"/>
              <a:gd name="T64" fmla="*/ 1030287 w 757"/>
              <a:gd name="T65" fmla="*/ 93662 h 259"/>
              <a:gd name="T66" fmla="*/ 1065212 w 757"/>
              <a:gd name="T67" fmla="*/ 104775 h 259"/>
              <a:gd name="T68" fmla="*/ 1087437 w 757"/>
              <a:gd name="T69" fmla="*/ 127000 h 259"/>
              <a:gd name="T70" fmla="*/ 1109662 w 757"/>
              <a:gd name="T71" fmla="*/ 149225 h 259"/>
              <a:gd name="T72" fmla="*/ 1155700 w 757"/>
              <a:gd name="T73" fmla="*/ 192087 h 259"/>
              <a:gd name="T74" fmla="*/ 1177925 w 757"/>
              <a:gd name="T75" fmla="*/ 214312 h 259"/>
              <a:gd name="T76" fmla="*/ 1200150 w 757"/>
              <a:gd name="T77" fmla="*/ 236537 h 2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57"/>
              <a:gd name="T118" fmla="*/ 0 h 259"/>
              <a:gd name="T119" fmla="*/ 757 w 757"/>
              <a:gd name="T120" fmla="*/ 259 h 25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57" h="259">
                <a:moveTo>
                  <a:pt x="0" y="258"/>
                </a:moveTo>
                <a:lnTo>
                  <a:pt x="17" y="245"/>
                </a:lnTo>
                <a:lnTo>
                  <a:pt x="31" y="231"/>
                </a:lnTo>
                <a:lnTo>
                  <a:pt x="45" y="216"/>
                </a:lnTo>
                <a:lnTo>
                  <a:pt x="65" y="195"/>
                </a:lnTo>
                <a:lnTo>
                  <a:pt x="86" y="187"/>
                </a:lnTo>
                <a:lnTo>
                  <a:pt x="100" y="173"/>
                </a:lnTo>
                <a:lnTo>
                  <a:pt x="113" y="158"/>
                </a:lnTo>
                <a:lnTo>
                  <a:pt x="134" y="137"/>
                </a:lnTo>
                <a:lnTo>
                  <a:pt x="147" y="123"/>
                </a:lnTo>
                <a:lnTo>
                  <a:pt x="161" y="109"/>
                </a:lnTo>
                <a:lnTo>
                  <a:pt x="181" y="88"/>
                </a:lnTo>
                <a:lnTo>
                  <a:pt x="195" y="73"/>
                </a:lnTo>
                <a:lnTo>
                  <a:pt x="216" y="66"/>
                </a:lnTo>
                <a:lnTo>
                  <a:pt x="230" y="52"/>
                </a:lnTo>
                <a:lnTo>
                  <a:pt x="257" y="38"/>
                </a:lnTo>
                <a:lnTo>
                  <a:pt x="279" y="30"/>
                </a:lnTo>
                <a:lnTo>
                  <a:pt x="300" y="23"/>
                </a:lnTo>
                <a:lnTo>
                  <a:pt x="327" y="9"/>
                </a:lnTo>
                <a:lnTo>
                  <a:pt x="355" y="8"/>
                </a:lnTo>
                <a:lnTo>
                  <a:pt x="376" y="0"/>
                </a:lnTo>
                <a:lnTo>
                  <a:pt x="397" y="7"/>
                </a:lnTo>
                <a:lnTo>
                  <a:pt x="425" y="8"/>
                </a:lnTo>
                <a:lnTo>
                  <a:pt x="446" y="14"/>
                </a:lnTo>
                <a:lnTo>
                  <a:pt x="466" y="6"/>
                </a:lnTo>
                <a:lnTo>
                  <a:pt x="481" y="20"/>
                </a:lnTo>
                <a:lnTo>
                  <a:pt x="502" y="13"/>
                </a:lnTo>
                <a:lnTo>
                  <a:pt x="516" y="27"/>
                </a:lnTo>
                <a:lnTo>
                  <a:pt x="545" y="26"/>
                </a:lnTo>
                <a:lnTo>
                  <a:pt x="579" y="33"/>
                </a:lnTo>
                <a:lnTo>
                  <a:pt x="600" y="39"/>
                </a:lnTo>
                <a:lnTo>
                  <a:pt x="621" y="46"/>
                </a:lnTo>
                <a:lnTo>
                  <a:pt x="649" y="59"/>
                </a:lnTo>
                <a:lnTo>
                  <a:pt x="671" y="66"/>
                </a:lnTo>
                <a:lnTo>
                  <a:pt x="685" y="80"/>
                </a:lnTo>
                <a:lnTo>
                  <a:pt x="699" y="94"/>
                </a:lnTo>
                <a:lnTo>
                  <a:pt x="728" y="121"/>
                </a:lnTo>
                <a:lnTo>
                  <a:pt x="742" y="135"/>
                </a:lnTo>
                <a:lnTo>
                  <a:pt x="756" y="149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2" name="Freeform 25"/>
          <p:cNvSpPr>
            <a:spLocks/>
          </p:cNvSpPr>
          <p:nvPr/>
        </p:nvSpPr>
        <p:spPr bwMode="auto">
          <a:xfrm>
            <a:off x="903288" y="3492500"/>
            <a:ext cx="1079500" cy="623888"/>
          </a:xfrm>
          <a:custGeom>
            <a:avLst/>
            <a:gdLst>
              <a:gd name="T0" fmla="*/ 1077913 w 680"/>
              <a:gd name="T1" fmla="*/ 622300 h 393"/>
              <a:gd name="T2" fmla="*/ 1065213 w 680"/>
              <a:gd name="T3" fmla="*/ 579438 h 393"/>
              <a:gd name="T4" fmla="*/ 1065213 w 680"/>
              <a:gd name="T5" fmla="*/ 547688 h 393"/>
              <a:gd name="T6" fmla="*/ 1050925 w 680"/>
              <a:gd name="T7" fmla="*/ 515938 h 393"/>
              <a:gd name="T8" fmla="*/ 1035050 w 680"/>
              <a:gd name="T9" fmla="*/ 469900 h 393"/>
              <a:gd name="T10" fmla="*/ 1035050 w 680"/>
              <a:gd name="T11" fmla="*/ 438150 h 393"/>
              <a:gd name="T12" fmla="*/ 1019175 w 680"/>
              <a:gd name="T13" fmla="*/ 406400 h 393"/>
              <a:gd name="T14" fmla="*/ 1019175 w 680"/>
              <a:gd name="T15" fmla="*/ 360363 h 393"/>
              <a:gd name="T16" fmla="*/ 1003300 w 680"/>
              <a:gd name="T17" fmla="*/ 328613 h 393"/>
              <a:gd name="T18" fmla="*/ 1003300 w 680"/>
              <a:gd name="T19" fmla="*/ 296863 h 393"/>
              <a:gd name="T20" fmla="*/ 987425 w 680"/>
              <a:gd name="T21" fmla="*/ 265113 h 393"/>
              <a:gd name="T22" fmla="*/ 955675 w 680"/>
              <a:gd name="T23" fmla="*/ 234950 h 393"/>
              <a:gd name="T24" fmla="*/ 939800 w 680"/>
              <a:gd name="T25" fmla="*/ 203200 h 393"/>
              <a:gd name="T26" fmla="*/ 925513 w 680"/>
              <a:gd name="T27" fmla="*/ 171450 h 393"/>
              <a:gd name="T28" fmla="*/ 893763 w 680"/>
              <a:gd name="T29" fmla="*/ 155575 h 393"/>
              <a:gd name="T30" fmla="*/ 862013 w 680"/>
              <a:gd name="T31" fmla="*/ 125413 h 393"/>
              <a:gd name="T32" fmla="*/ 830263 w 680"/>
              <a:gd name="T33" fmla="*/ 109538 h 393"/>
              <a:gd name="T34" fmla="*/ 800100 w 680"/>
              <a:gd name="T35" fmla="*/ 77788 h 393"/>
              <a:gd name="T36" fmla="*/ 768350 w 680"/>
              <a:gd name="T37" fmla="*/ 61913 h 393"/>
              <a:gd name="T38" fmla="*/ 736600 w 680"/>
              <a:gd name="T39" fmla="*/ 46038 h 393"/>
              <a:gd name="T40" fmla="*/ 704850 w 680"/>
              <a:gd name="T41" fmla="*/ 46038 h 393"/>
              <a:gd name="T42" fmla="*/ 674687 w 680"/>
              <a:gd name="T43" fmla="*/ 14288 h 393"/>
              <a:gd name="T44" fmla="*/ 642937 w 680"/>
              <a:gd name="T45" fmla="*/ 14288 h 393"/>
              <a:gd name="T46" fmla="*/ 611187 w 680"/>
              <a:gd name="T47" fmla="*/ 14288 h 393"/>
              <a:gd name="T48" fmla="*/ 579437 w 680"/>
              <a:gd name="T49" fmla="*/ 14288 h 393"/>
              <a:gd name="T50" fmla="*/ 533400 w 680"/>
              <a:gd name="T51" fmla="*/ 0 h 393"/>
              <a:gd name="T52" fmla="*/ 501650 w 680"/>
              <a:gd name="T53" fmla="*/ 0 h 393"/>
              <a:gd name="T54" fmla="*/ 469900 w 680"/>
              <a:gd name="T55" fmla="*/ 0 h 393"/>
              <a:gd name="T56" fmla="*/ 438150 w 680"/>
              <a:gd name="T57" fmla="*/ 0 h 393"/>
              <a:gd name="T58" fmla="*/ 392112 w 680"/>
              <a:gd name="T59" fmla="*/ 14288 h 393"/>
              <a:gd name="T60" fmla="*/ 360362 w 680"/>
              <a:gd name="T61" fmla="*/ 14288 h 393"/>
              <a:gd name="T62" fmla="*/ 328612 w 680"/>
              <a:gd name="T63" fmla="*/ 30163 h 393"/>
              <a:gd name="T64" fmla="*/ 282575 w 680"/>
              <a:gd name="T65" fmla="*/ 30163 h 393"/>
              <a:gd name="T66" fmla="*/ 250825 w 680"/>
              <a:gd name="T67" fmla="*/ 46038 h 393"/>
              <a:gd name="T68" fmla="*/ 219075 w 680"/>
              <a:gd name="T69" fmla="*/ 61913 h 393"/>
              <a:gd name="T70" fmla="*/ 187325 w 680"/>
              <a:gd name="T71" fmla="*/ 77788 h 393"/>
              <a:gd name="T72" fmla="*/ 157162 w 680"/>
              <a:gd name="T73" fmla="*/ 109538 h 393"/>
              <a:gd name="T74" fmla="*/ 125413 w 680"/>
              <a:gd name="T75" fmla="*/ 125413 h 393"/>
              <a:gd name="T76" fmla="*/ 93662 w 680"/>
              <a:gd name="T77" fmla="*/ 139700 h 393"/>
              <a:gd name="T78" fmla="*/ 61913 w 680"/>
              <a:gd name="T79" fmla="*/ 155575 h 393"/>
              <a:gd name="T80" fmla="*/ 31750 w 680"/>
              <a:gd name="T81" fmla="*/ 187325 h 393"/>
              <a:gd name="T82" fmla="*/ 0 w 680"/>
              <a:gd name="T83" fmla="*/ 203200 h 3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0"/>
              <a:gd name="T127" fmla="*/ 0 h 393"/>
              <a:gd name="T128" fmla="*/ 680 w 680"/>
              <a:gd name="T129" fmla="*/ 393 h 3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0" h="393">
                <a:moveTo>
                  <a:pt x="679" y="392"/>
                </a:moveTo>
                <a:lnTo>
                  <a:pt x="671" y="365"/>
                </a:lnTo>
                <a:lnTo>
                  <a:pt x="671" y="345"/>
                </a:lnTo>
                <a:lnTo>
                  <a:pt x="662" y="325"/>
                </a:lnTo>
                <a:lnTo>
                  <a:pt x="652" y="296"/>
                </a:lnTo>
                <a:lnTo>
                  <a:pt x="652" y="276"/>
                </a:lnTo>
                <a:lnTo>
                  <a:pt x="642" y="256"/>
                </a:lnTo>
                <a:lnTo>
                  <a:pt x="642" y="227"/>
                </a:lnTo>
                <a:lnTo>
                  <a:pt x="632" y="207"/>
                </a:lnTo>
                <a:lnTo>
                  <a:pt x="632" y="187"/>
                </a:lnTo>
                <a:lnTo>
                  <a:pt x="622" y="167"/>
                </a:lnTo>
                <a:lnTo>
                  <a:pt x="602" y="148"/>
                </a:lnTo>
                <a:lnTo>
                  <a:pt x="592" y="128"/>
                </a:lnTo>
                <a:lnTo>
                  <a:pt x="583" y="108"/>
                </a:lnTo>
                <a:lnTo>
                  <a:pt x="563" y="98"/>
                </a:lnTo>
                <a:lnTo>
                  <a:pt x="543" y="79"/>
                </a:lnTo>
                <a:lnTo>
                  <a:pt x="523" y="69"/>
                </a:lnTo>
                <a:lnTo>
                  <a:pt x="504" y="49"/>
                </a:lnTo>
                <a:lnTo>
                  <a:pt x="484" y="39"/>
                </a:lnTo>
                <a:lnTo>
                  <a:pt x="464" y="29"/>
                </a:lnTo>
                <a:lnTo>
                  <a:pt x="444" y="29"/>
                </a:lnTo>
                <a:lnTo>
                  <a:pt x="425" y="9"/>
                </a:lnTo>
                <a:lnTo>
                  <a:pt x="405" y="9"/>
                </a:lnTo>
                <a:lnTo>
                  <a:pt x="385" y="9"/>
                </a:lnTo>
                <a:lnTo>
                  <a:pt x="365" y="9"/>
                </a:lnTo>
                <a:lnTo>
                  <a:pt x="336" y="0"/>
                </a:lnTo>
                <a:lnTo>
                  <a:pt x="316" y="0"/>
                </a:lnTo>
                <a:lnTo>
                  <a:pt x="296" y="0"/>
                </a:lnTo>
                <a:lnTo>
                  <a:pt x="276" y="0"/>
                </a:lnTo>
                <a:lnTo>
                  <a:pt x="247" y="9"/>
                </a:lnTo>
                <a:lnTo>
                  <a:pt x="227" y="9"/>
                </a:lnTo>
                <a:lnTo>
                  <a:pt x="207" y="19"/>
                </a:lnTo>
                <a:lnTo>
                  <a:pt x="178" y="19"/>
                </a:lnTo>
                <a:lnTo>
                  <a:pt x="158" y="29"/>
                </a:lnTo>
                <a:lnTo>
                  <a:pt x="138" y="39"/>
                </a:lnTo>
                <a:lnTo>
                  <a:pt x="118" y="49"/>
                </a:lnTo>
                <a:lnTo>
                  <a:pt x="99" y="69"/>
                </a:lnTo>
                <a:lnTo>
                  <a:pt x="79" y="79"/>
                </a:lnTo>
                <a:lnTo>
                  <a:pt x="59" y="88"/>
                </a:lnTo>
                <a:lnTo>
                  <a:pt x="39" y="98"/>
                </a:lnTo>
                <a:lnTo>
                  <a:pt x="20" y="118"/>
                </a:lnTo>
                <a:lnTo>
                  <a:pt x="0" y="128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3" name="Freeform 26"/>
          <p:cNvSpPr>
            <a:spLocks/>
          </p:cNvSpPr>
          <p:nvPr/>
        </p:nvSpPr>
        <p:spPr bwMode="auto">
          <a:xfrm>
            <a:off x="474663" y="4181475"/>
            <a:ext cx="1023937" cy="720725"/>
          </a:xfrm>
          <a:custGeom>
            <a:avLst/>
            <a:gdLst>
              <a:gd name="T0" fmla="*/ 1022350 w 645"/>
              <a:gd name="T1" fmla="*/ 180975 h 454"/>
              <a:gd name="T2" fmla="*/ 982662 w 645"/>
              <a:gd name="T3" fmla="*/ 161925 h 454"/>
              <a:gd name="T4" fmla="*/ 957262 w 645"/>
              <a:gd name="T5" fmla="*/ 141288 h 454"/>
              <a:gd name="T6" fmla="*/ 923925 w 645"/>
              <a:gd name="T7" fmla="*/ 131763 h 454"/>
              <a:gd name="T8" fmla="*/ 877887 w 645"/>
              <a:gd name="T9" fmla="*/ 114300 h 454"/>
              <a:gd name="T10" fmla="*/ 854075 w 645"/>
              <a:gd name="T11" fmla="*/ 92075 h 454"/>
              <a:gd name="T12" fmla="*/ 820737 w 645"/>
              <a:gd name="T13" fmla="*/ 82550 h 454"/>
              <a:gd name="T14" fmla="*/ 785812 w 645"/>
              <a:gd name="T15" fmla="*/ 52388 h 454"/>
              <a:gd name="T16" fmla="*/ 750887 w 645"/>
              <a:gd name="T17" fmla="*/ 44450 h 454"/>
              <a:gd name="T18" fmla="*/ 727075 w 645"/>
              <a:gd name="T19" fmla="*/ 23812 h 454"/>
              <a:gd name="T20" fmla="*/ 693737 w 645"/>
              <a:gd name="T21" fmla="*/ 14288 h 454"/>
              <a:gd name="T22" fmla="*/ 650875 w 645"/>
              <a:gd name="T23" fmla="*/ 20638 h 454"/>
              <a:gd name="T24" fmla="*/ 615950 w 645"/>
              <a:gd name="T25" fmla="*/ 9525 h 454"/>
              <a:gd name="T26" fmla="*/ 582612 w 645"/>
              <a:gd name="T27" fmla="*/ 0 h 454"/>
              <a:gd name="T28" fmla="*/ 549275 w 645"/>
              <a:gd name="T29" fmla="*/ 14288 h 454"/>
              <a:gd name="T30" fmla="*/ 506412 w 645"/>
              <a:gd name="T31" fmla="*/ 17463 h 454"/>
              <a:gd name="T32" fmla="*/ 473075 w 645"/>
              <a:gd name="T33" fmla="*/ 31750 h 454"/>
              <a:gd name="T34" fmla="*/ 428625 w 645"/>
              <a:gd name="T35" fmla="*/ 33338 h 454"/>
              <a:gd name="T36" fmla="*/ 396875 w 645"/>
              <a:gd name="T37" fmla="*/ 47625 h 454"/>
              <a:gd name="T38" fmla="*/ 363537 w 645"/>
              <a:gd name="T39" fmla="*/ 60325 h 454"/>
              <a:gd name="T40" fmla="*/ 342900 w 645"/>
              <a:gd name="T41" fmla="*/ 84138 h 454"/>
              <a:gd name="T42" fmla="*/ 298450 w 645"/>
              <a:gd name="T43" fmla="*/ 85725 h 454"/>
              <a:gd name="T44" fmla="*/ 277812 w 645"/>
              <a:gd name="T45" fmla="*/ 109538 h 454"/>
              <a:gd name="T46" fmla="*/ 257175 w 645"/>
              <a:gd name="T47" fmla="*/ 133350 h 454"/>
              <a:gd name="T48" fmla="*/ 236537 w 645"/>
              <a:gd name="T49" fmla="*/ 157163 h 454"/>
              <a:gd name="T50" fmla="*/ 195262 w 645"/>
              <a:gd name="T51" fmla="*/ 182562 h 454"/>
              <a:gd name="T52" fmla="*/ 174625 w 645"/>
              <a:gd name="T53" fmla="*/ 206375 h 454"/>
              <a:gd name="T54" fmla="*/ 153987 w 645"/>
              <a:gd name="T55" fmla="*/ 230188 h 454"/>
              <a:gd name="T56" fmla="*/ 133350 w 645"/>
              <a:gd name="T57" fmla="*/ 255588 h 454"/>
              <a:gd name="T58" fmla="*/ 114300 w 645"/>
              <a:gd name="T59" fmla="*/ 298450 h 454"/>
              <a:gd name="T60" fmla="*/ 93662 w 645"/>
              <a:gd name="T61" fmla="*/ 323850 h 454"/>
              <a:gd name="T62" fmla="*/ 82550 w 645"/>
              <a:gd name="T63" fmla="*/ 358775 h 454"/>
              <a:gd name="T64" fmla="*/ 52387 w 645"/>
              <a:gd name="T65" fmla="*/ 393700 h 454"/>
              <a:gd name="T66" fmla="*/ 44450 w 645"/>
              <a:gd name="T67" fmla="*/ 427038 h 454"/>
              <a:gd name="T68" fmla="*/ 36512 w 645"/>
              <a:gd name="T69" fmla="*/ 461963 h 454"/>
              <a:gd name="T70" fmla="*/ 26987 w 645"/>
              <a:gd name="T71" fmla="*/ 496888 h 454"/>
              <a:gd name="T72" fmla="*/ 31750 w 645"/>
              <a:gd name="T73" fmla="*/ 539750 h 454"/>
              <a:gd name="T74" fmla="*/ 22225 w 645"/>
              <a:gd name="T75" fmla="*/ 573088 h 454"/>
              <a:gd name="T76" fmla="*/ 11112 w 645"/>
              <a:gd name="T77" fmla="*/ 606425 h 454"/>
              <a:gd name="T78" fmla="*/ 3175 w 645"/>
              <a:gd name="T79" fmla="*/ 641350 h 454"/>
              <a:gd name="T80" fmla="*/ 7937 w 645"/>
              <a:gd name="T81" fmla="*/ 685800 h 454"/>
              <a:gd name="T82" fmla="*/ 0 w 645"/>
              <a:gd name="T83" fmla="*/ 719138 h 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5"/>
              <a:gd name="T127" fmla="*/ 0 h 454"/>
              <a:gd name="T128" fmla="*/ 645 w 645"/>
              <a:gd name="T129" fmla="*/ 454 h 4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5" h="454">
                <a:moveTo>
                  <a:pt x="644" y="114"/>
                </a:moveTo>
                <a:lnTo>
                  <a:pt x="619" y="102"/>
                </a:lnTo>
                <a:lnTo>
                  <a:pt x="603" y="89"/>
                </a:lnTo>
                <a:lnTo>
                  <a:pt x="582" y="83"/>
                </a:lnTo>
                <a:lnTo>
                  <a:pt x="553" y="72"/>
                </a:lnTo>
                <a:lnTo>
                  <a:pt x="538" y="58"/>
                </a:lnTo>
                <a:lnTo>
                  <a:pt x="517" y="52"/>
                </a:lnTo>
                <a:lnTo>
                  <a:pt x="495" y="33"/>
                </a:lnTo>
                <a:lnTo>
                  <a:pt x="473" y="28"/>
                </a:lnTo>
                <a:lnTo>
                  <a:pt x="458" y="15"/>
                </a:lnTo>
                <a:lnTo>
                  <a:pt x="437" y="9"/>
                </a:lnTo>
                <a:lnTo>
                  <a:pt x="410" y="13"/>
                </a:lnTo>
                <a:lnTo>
                  <a:pt x="388" y="6"/>
                </a:lnTo>
                <a:lnTo>
                  <a:pt x="367" y="0"/>
                </a:lnTo>
                <a:lnTo>
                  <a:pt x="346" y="9"/>
                </a:lnTo>
                <a:lnTo>
                  <a:pt x="319" y="11"/>
                </a:lnTo>
                <a:lnTo>
                  <a:pt x="298" y="20"/>
                </a:lnTo>
                <a:lnTo>
                  <a:pt x="270" y="21"/>
                </a:lnTo>
                <a:lnTo>
                  <a:pt x="250" y="30"/>
                </a:lnTo>
                <a:lnTo>
                  <a:pt x="229" y="38"/>
                </a:lnTo>
                <a:lnTo>
                  <a:pt x="216" y="53"/>
                </a:lnTo>
                <a:lnTo>
                  <a:pt x="188" y="54"/>
                </a:lnTo>
                <a:lnTo>
                  <a:pt x="175" y="69"/>
                </a:lnTo>
                <a:lnTo>
                  <a:pt x="162" y="84"/>
                </a:lnTo>
                <a:lnTo>
                  <a:pt x="149" y="99"/>
                </a:lnTo>
                <a:lnTo>
                  <a:pt x="123" y="115"/>
                </a:lnTo>
                <a:lnTo>
                  <a:pt x="110" y="130"/>
                </a:lnTo>
                <a:lnTo>
                  <a:pt x="97" y="145"/>
                </a:lnTo>
                <a:lnTo>
                  <a:pt x="84" y="161"/>
                </a:lnTo>
                <a:lnTo>
                  <a:pt x="72" y="188"/>
                </a:lnTo>
                <a:lnTo>
                  <a:pt x="59" y="204"/>
                </a:lnTo>
                <a:lnTo>
                  <a:pt x="52" y="226"/>
                </a:lnTo>
                <a:lnTo>
                  <a:pt x="33" y="248"/>
                </a:lnTo>
                <a:lnTo>
                  <a:pt x="28" y="269"/>
                </a:lnTo>
                <a:lnTo>
                  <a:pt x="23" y="291"/>
                </a:lnTo>
                <a:lnTo>
                  <a:pt x="17" y="313"/>
                </a:lnTo>
                <a:lnTo>
                  <a:pt x="20" y="340"/>
                </a:lnTo>
                <a:lnTo>
                  <a:pt x="14" y="361"/>
                </a:lnTo>
                <a:lnTo>
                  <a:pt x="7" y="382"/>
                </a:lnTo>
                <a:lnTo>
                  <a:pt x="2" y="404"/>
                </a:lnTo>
                <a:lnTo>
                  <a:pt x="5" y="432"/>
                </a:lnTo>
                <a:lnTo>
                  <a:pt x="0" y="453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4" name="Freeform 27"/>
          <p:cNvSpPr>
            <a:spLocks/>
          </p:cNvSpPr>
          <p:nvPr/>
        </p:nvSpPr>
        <p:spPr bwMode="auto">
          <a:xfrm>
            <a:off x="814388" y="5064125"/>
            <a:ext cx="706437" cy="1012825"/>
          </a:xfrm>
          <a:custGeom>
            <a:avLst/>
            <a:gdLst>
              <a:gd name="T0" fmla="*/ 704850 w 445"/>
              <a:gd name="T1" fmla="*/ 0 h 638"/>
              <a:gd name="T2" fmla="*/ 660400 w 445"/>
              <a:gd name="T3" fmla="*/ 7937 h 638"/>
              <a:gd name="T4" fmla="*/ 630237 w 445"/>
              <a:gd name="T5" fmla="*/ 3175 h 638"/>
              <a:gd name="T6" fmla="*/ 596900 w 445"/>
              <a:gd name="T7" fmla="*/ 12700 h 638"/>
              <a:gd name="T8" fmla="*/ 549275 w 445"/>
              <a:gd name="T9" fmla="*/ 22225 h 638"/>
              <a:gd name="T10" fmla="*/ 517525 w 445"/>
              <a:gd name="T11" fmla="*/ 17462 h 638"/>
              <a:gd name="T12" fmla="*/ 482600 w 445"/>
              <a:gd name="T13" fmla="*/ 28575 h 638"/>
              <a:gd name="T14" fmla="*/ 438150 w 445"/>
              <a:gd name="T15" fmla="*/ 22225 h 638"/>
              <a:gd name="T16" fmla="*/ 404812 w 445"/>
              <a:gd name="T17" fmla="*/ 34925 h 638"/>
              <a:gd name="T18" fmla="*/ 373062 w 445"/>
              <a:gd name="T19" fmla="*/ 30163 h 638"/>
              <a:gd name="T20" fmla="*/ 338137 w 445"/>
              <a:gd name="T21" fmla="*/ 41275 h 638"/>
              <a:gd name="T22" fmla="*/ 304800 w 445"/>
              <a:gd name="T23" fmla="*/ 68262 h 638"/>
              <a:gd name="T24" fmla="*/ 271462 w 445"/>
              <a:gd name="T25" fmla="*/ 79375 h 638"/>
              <a:gd name="T26" fmla="*/ 238125 w 445"/>
              <a:gd name="T27" fmla="*/ 88900 h 638"/>
              <a:gd name="T28" fmla="*/ 217487 w 445"/>
              <a:gd name="T29" fmla="*/ 117475 h 638"/>
              <a:gd name="T30" fmla="*/ 182562 w 445"/>
              <a:gd name="T31" fmla="*/ 146050 h 638"/>
              <a:gd name="T32" fmla="*/ 163512 w 445"/>
              <a:gd name="T33" fmla="*/ 174625 h 638"/>
              <a:gd name="T34" fmla="*/ 127000 w 445"/>
              <a:gd name="T35" fmla="*/ 201612 h 638"/>
              <a:gd name="T36" fmla="*/ 107950 w 445"/>
              <a:gd name="T37" fmla="*/ 228600 h 638"/>
              <a:gd name="T38" fmla="*/ 87312 w 445"/>
              <a:gd name="T39" fmla="*/ 258762 h 638"/>
              <a:gd name="T40" fmla="*/ 84137 w 445"/>
              <a:gd name="T41" fmla="*/ 290512 h 638"/>
              <a:gd name="T42" fmla="*/ 47625 w 445"/>
              <a:gd name="T43" fmla="*/ 315912 h 638"/>
              <a:gd name="T44" fmla="*/ 42862 w 445"/>
              <a:gd name="T45" fmla="*/ 347662 h 638"/>
              <a:gd name="T46" fmla="*/ 38100 w 445"/>
              <a:gd name="T47" fmla="*/ 377825 h 638"/>
              <a:gd name="T48" fmla="*/ 34925 w 445"/>
              <a:gd name="T49" fmla="*/ 409575 h 638"/>
              <a:gd name="T50" fmla="*/ 14287 w 445"/>
              <a:gd name="T51" fmla="*/ 454025 h 638"/>
              <a:gd name="T52" fmla="*/ 9525 w 445"/>
              <a:gd name="T53" fmla="*/ 485775 h 638"/>
              <a:gd name="T54" fmla="*/ 4762 w 445"/>
              <a:gd name="T55" fmla="*/ 517525 h 638"/>
              <a:gd name="T56" fmla="*/ 0 w 445"/>
              <a:gd name="T57" fmla="*/ 547687 h 638"/>
              <a:gd name="T58" fmla="*/ 7937 w 445"/>
              <a:gd name="T59" fmla="*/ 595312 h 638"/>
              <a:gd name="T60" fmla="*/ 3175 w 445"/>
              <a:gd name="T61" fmla="*/ 627062 h 638"/>
              <a:gd name="T62" fmla="*/ 15875 w 445"/>
              <a:gd name="T63" fmla="*/ 660400 h 638"/>
              <a:gd name="T64" fmla="*/ 9525 w 445"/>
              <a:gd name="T65" fmla="*/ 704850 h 638"/>
              <a:gd name="T66" fmla="*/ 20637 w 445"/>
              <a:gd name="T67" fmla="*/ 739775 h 638"/>
              <a:gd name="T68" fmla="*/ 31750 w 445"/>
              <a:gd name="T69" fmla="*/ 773112 h 638"/>
              <a:gd name="T70" fmla="*/ 41275 w 445"/>
              <a:gd name="T71" fmla="*/ 808037 h 638"/>
              <a:gd name="T72" fmla="*/ 69850 w 445"/>
              <a:gd name="T73" fmla="*/ 841375 h 638"/>
              <a:gd name="T74" fmla="*/ 80962 w 445"/>
              <a:gd name="T75" fmla="*/ 874713 h 638"/>
              <a:gd name="T76" fmla="*/ 90487 w 445"/>
              <a:gd name="T77" fmla="*/ 908050 h 638"/>
              <a:gd name="T78" fmla="*/ 101600 w 445"/>
              <a:gd name="T79" fmla="*/ 941388 h 638"/>
              <a:gd name="T80" fmla="*/ 130175 w 445"/>
              <a:gd name="T81" fmla="*/ 976313 h 638"/>
              <a:gd name="T82" fmla="*/ 141287 w 445"/>
              <a:gd name="T83" fmla="*/ 1011238 h 6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5"/>
              <a:gd name="T127" fmla="*/ 0 h 638"/>
              <a:gd name="T128" fmla="*/ 445 w 445"/>
              <a:gd name="T129" fmla="*/ 638 h 6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5" h="638">
                <a:moveTo>
                  <a:pt x="444" y="0"/>
                </a:moveTo>
                <a:lnTo>
                  <a:pt x="416" y="5"/>
                </a:lnTo>
                <a:lnTo>
                  <a:pt x="397" y="2"/>
                </a:lnTo>
                <a:lnTo>
                  <a:pt x="376" y="8"/>
                </a:lnTo>
                <a:lnTo>
                  <a:pt x="346" y="14"/>
                </a:lnTo>
                <a:lnTo>
                  <a:pt x="326" y="11"/>
                </a:lnTo>
                <a:lnTo>
                  <a:pt x="304" y="18"/>
                </a:lnTo>
                <a:lnTo>
                  <a:pt x="276" y="14"/>
                </a:lnTo>
                <a:lnTo>
                  <a:pt x="255" y="22"/>
                </a:lnTo>
                <a:lnTo>
                  <a:pt x="235" y="19"/>
                </a:lnTo>
                <a:lnTo>
                  <a:pt x="213" y="26"/>
                </a:lnTo>
                <a:lnTo>
                  <a:pt x="192" y="43"/>
                </a:lnTo>
                <a:lnTo>
                  <a:pt x="171" y="50"/>
                </a:lnTo>
                <a:lnTo>
                  <a:pt x="150" y="56"/>
                </a:lnTo>
                <a:lnTo>
                  <a:pt x="137" y="74"/>
                </a:lnTo>
                <a:lnTo>
                  <a:pt x="115" y="92"/>
                </a:lnTo>
                <a:lnTo>
                  <a:pt x="103" y="110"/>
                </a:lnTo>
                <a:lnTo>
                  <a:pt x="80" y="127"/>
                </a:lnTo>
                <a:lnTo>
                  <a:pt x="68" y="144"/>
                </a:lnTo>
                <a:lnTo>
                  <a:pt x="55" y="163"/>
                </a:lnTo>
                <a:lnTo>
                  <a:pt x="53" y="183"/>
                </a:lnTo>
                <a:lnTo>
                  <a:pt x="30" y="199"/>
                </a:lnTo>
                <a:lnTo>
                  <a:pt x="27" y="219"/>
                </a:lnTo>
                <a:lnTo>
                  <a:pt x="24" y="238"/>
                </a:lnTo>
                <a:lnTo>
                  <a:pt x="22" y="258"/>
                </a:lnTo>
                <a:lnTo>
                  <a:pt x="9" y="286"/>
                </a:lnTo>
                <a:lnTo>
                  <a:pt x="6" y="306"/>
                </a:lnTo>
                <a:lnTo>
                  <a:pt x="3" y="326"/>
                </a:lnTo>
                <a:lnTo>
                  <a:pt x="0" y="345"/>
                </a:lnTo>
                <a:lnTo>
                  <a:pt x="5" y="375"/>
                </a:lnTo>
                <a:lnTo>
                  <a:pt x="2" y="395"/>
                </a:lnTo>
                <a:lnTo>
                  <a:pt x="10" y="416"/>
                </a:lnTo>
                <a:lnTo>
                  <a:pt x="6" y="444"/>
                </a:lnTo>
                <a:lnTo>
                  <a:pt x="13" y="466"/>
                </a:lnTo>
                <a:lnTo>
                  <a:pt x="20" y="487"/>
                </a:lnTo>
                <a:lnTo>
                  <a:pt x="26" y="509"/>
                </a:lnTo>
                <a:lnTo>
                  <a:pt x="44" y="530"/>
                </a:lnTo>
                <a:lnTo>
                  <a:pt x="51" y="551"/>
                </a:lnTo>
                <a:lnTo>
                  <a:pt x="57" y="572"/>
                </a:lnTo>
                <a:lnTo>
                  <a:pt x="64" y="593"/>
                </a:lnTo>
                <a:lnTo>
                  <a:pt x="82" y="615"/>
                </a:lnTo>
                <a:lnTo>
                  <a:pt x="89" y="637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5" name="Freeform 28"/>
          <p:cNvSpPr>
            <a:spLocks/>
          </p:cNvSpPr>
          <p:nvPr/>
        </p:nvSpPr>
        <p:spPr bwMode="auto">
          <a:xfrm>
            <a:off x="1806575" y="5372100"/>
            <a:ext cx="777875" cy="966788"/>
          </a:xfrm>
          <a:custGeom>
            <a:avLst/>
            <a:gdLst>
              <a:gd name="T0" fmla="*/ 131763 w 490"/>
              <a:gd name="T1" fmla="*/ 0 h 609"/>
              <a:gd name="T2" fmla="*/ 119063 w 490"/>
              <a:gd name="T3" fmla="*/ 44450 h 609"/>
              <a:gd name="T4" fmla="*/ 100012 w 490"/>
              <a:gd name="T5" fmla="*/ 69850 h 609"/>
              <a:gd name="T6" fmla="*/ 93663 w 490"/>
              <a:gd name="T7" fmla="*/ 103188 h 609"/>
              <a:gd name="T8" fmla="*/ 80963 w 490"/>
              <a:gd name="T9" fmla="*/ 149225 h 609"/>
              <a:gd name="T10" fmla="*/ 63500 w 490"/>
              <a:gd name="T11" fmla="*/ 174625 h 609"/>
              <a:gd name="T12" fmla="*/ 57150 w 490"/>
              <a:gd name="T13" fmla="*/ 211138 h 609"/>
              <a:gd name="T14" fmla="*/ 31750 w 490"/>
              <a:gd name="T15" fmla="*/ 249238 h 609"/>
              <a:gd name="T16" fmla="*/ 25400 w 490"/>
              <a:gd name="T17" fmla="*/ 284163 h 609"/>
              <a:gd name="T18" fmla="*/ 7938 w 490"/>
              <a:gd name="T19" fmla="*/ 309563 h 609"/>
              <a:gd name="T20" fmla="*/ 1588 w 490"/>
              <a:gd name="T21" fmla="*/ 346075 h 609"/>
              <a:gd name="T22" fmla="*/ 11113 w 490"/>
              <a:gd name="T23" fmla="*/ 387350 h 609"/>
              <a:gd name="T24" fmla="*/ 6350 w 490"/>
              <a:gd name="T25" fmla="*/ 423863 h 609"/>
              <a:gd name="T26" fmla="*/ 0 w 490"/>
              <a:gd name="T27" fmla="*/ 457200 h 609"/>
              <a:gd name="T28" fmla="*/ 17463 w 490"/>
              <a:gd name="T29" fmla="*/ 488950 h 609"/>
              <a:gd name="T30" fmla="*/ 25400 w 490"/>
              <a:gd name="T31" fmla="*/ 531813 h 609"/>
              <a:gd name="T32" fmla="*/ 41275 w 490"/>
              <a:gd name="T33" fmla="*/ 561975 h 609"/>
              <a:gd name="T34" fmla="*/ 49212 w 490"/>
              <a:gd name="T35" fmla="*/ 604838 h 609"/>
              <a:gd name="T36" fmla="*/ 65088 w 490"/>
              <a:gd name="T37" fmla="*/ 638175 h 609"/>
              <a:gd name="T38" fmla="*/ 82550 w 490"/>
              <a:gd name="T39" fmla="*/ 668338 h 609"/>
              <a:gd name="T40" fmla="*/ 107950 w 490"/>
              <a:gd name="T41" fmla="*/ 687388 h 609"/>
              <a:gd name="T42" fmla="*/ 115888 w 490"/>
              <a:gd name="T43" fmla="*/ 730250 h 609"/>
              <a:gd name="T44" fmla="*/ 141288 w 490"/>
              <a:gd name="T45" fmla="*/ 747713 h 609"/>
              <a:gd name="T46" fmla="*/ 166688 w 490"/>
              <a:gd name="T47" fmla="*/ 766763 h 609"/>
              <a:gd name="T48" fmla="*/ 193675 w 490"/>
              <a:gd name="T49" fmla="*/ 784225 h 609"/>
              <a:gd name="T50" fmla="*/ 222250 w 490"/>
              <a:gd name="T51" fmla="*/ 823913 h 609"/>
              <a:gd name="T52" fmla="*/ 249238 w 490"/>
              <a:gd name="T53" fmla="*/ 841375 h 609"/>
              <a:gd name="T54" fmla="*/ 274638 w 490"/>
              <a:gd name="T55" fmla="*/ 860425 h 609"/>
              <a:gd name="T56" fmla="*/ 301625 w 490"/>
              <a:gd name="T57" fmla="*/ 877888 h 609"/>
              <a:gd name="T58" fmla="*/ 346075 w 490"/>
              <a:gd name="T59" fmla="*/ 892175 h 609"/>
              <a:gd name="T60" fmla="*/ 373063 w 490"/>
              <a:gd name="T61" fmla="*/ 909638 h 609"/>
              <a:gd name="T62" fmla="*/ 406400 w 490"/>
              <a:gd name="T63" fmla="*/ 915988 h 609"/>
              <a:gd name="T64" fmla="*/ 444500 w 490"/>
              <a:gd name="T65" fmla="*/ 941388 h 609"/>
              <a:gd name="T66" fmla="*/ 479425 w 490"/>
              <a:gd name="T67" fmla="*/ 947738 h 609"/>
              <a:gd name="T68" fmla="*/ 515938 w 490"/>
              <a:gd name="T69" fmla="*/ 952500 h 609"/>
              <a:gd name="T70" fmla="*/ 550863 w 490"/>
              <a:gd name="T71" fmla="*/ 957263 h 609"/>
              <a:gd name="T72" fmla="*/ 593725 w 490"/>
              <a:gd name="T73" fmla="*/ 949325 h 609"/>
              <a:gd name="T74" fmla="*/ 628650 w 490"/>
              <a:gd name="T75" fmla="*/ 954088 h 609"/>
              <a:gd name="T76" fmla="*/ 661988 w 490"/>
              <a:gd name="T77" fmla="*/ 960438 h 609"/>
              <a:gd name="T78" fmla="*/ 698500 w 490"/>
              <a:gd name="T79" fmla="*/ 965200 h 609"/>
              <a:gd name="T80" fmla="*/ 739775 w 490"/>
              <a:gd name="T81" fmla="*/ 957263 h 609"/>
              <a:gd name="T82" fmla="*/ 776288 w 490"/>
              <a:gd name="T83" fmla="*/ 962025 h 6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0"/>
              <a:gd name="T127" fmla="*/ 0 h 609"/>
              <a:gd name="T128" fmla="*/ 490 w 490"/>
              <a:gd name="T129" fmla="*/ 609 h 6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0" h="609">
                <a:moveTo>
                  <a:pt x="83" y="0"/>
                </a:moveTo>
                <a:lnTo>
                  <a:pt x="75" y="28"/>
                </a:lnTo>
                <a:lnTo>
                  <a:pt x="63" y="44"/>
                </a:lnTo>
                <a:lnTo>
                  <a:pt x="59" y="65"/>
                </a:lnTo>
                <a:lnTo>
                  <a:pt x="51" y="94"/>
                </a:lnTo>
                <a:lnTo>
                  <a:pt x="40" y="110"/>
                </a:lnTo>
                <a:lnTo>
                  <a:pt x="36" y="133"/>
                </a:lnTo>
                <a:lnTo>
                  <a:pt x="20" y="157"/>
                </a:lnTo>
                <a:lnTo>
                  <a:pt x="16" y="179"/>
                </a:lnTo>
                <a:lnTo>
                  <a:pt x="5" y="195"/>
                </a:lnTo>
                <a:lnTo>
                  <a:pt x="1" y="218"/>
                </a:lnTo>
                <a:lnTo>
                  <a:pt x="7" y="244"/>
                </a:lnTo>
                <a:lnTo>
                  <a:pt x="4" y="267"/>
                </a:lnTo>
                <a:lnTo>
                  <a:pt x="0" y="288"/>
                </a:lnTo>
                <a:lnTo>
                  <a:pt x="11" y="308"/>
                </a:lnTo>
                <a:lnTo>
                  <a:pt x="16" y="335"/>
                </a:lnTo>
                <a:lnTo>
                  <a:pt x="26" y="354"/>
                </a:lnTo>
                <a:lnTo>
                  <a:pt x="31" y="381"/>
                </a:lnTo>
                <a:lnTo>
                  <a:pt x="41" y="402"/>
                </a:lnTo>
                <a:lnTo>
                  <a:pt x="52" y="421"/>
                </a:lnTo>
                <a:lnTo>
                  <a:pt x="68" y="433"/>
                </a:lnTo>
                <a:lnTo>
                  <a:pt x="73" y="460"/>
                </a:lnTo>
                <a:lnTo>
                  <a:pt x="89" y="471"/>
                </a:lnTo>
                <a:lnTo>
                  <a:pt x="105" y="483"/>
                </a:lnTo>
                <a:lnTo>
                  <a:pt x="122" y="494"/>
                </a:lnTo>
                <a:lnTo>
                  <a:pt x="140" y="519"/>
                </a:lnTo>
                <a:lnTo>
                  <a:pt x="157" y="530"/>
                </a:lnTo>
                <a:lnTo>
                  <a:pt x="173" y="542"/>
                </a:lnTo>
                <a:lnTo>
                  <a:pt x="190" y="553"/>
                </a:lnTo>
                <a:lnTo>
                  <a:pt x="218" y="562"/>
                </a:lnTo>
                <a:lnTo>
                  <a:pt x="235" y="573"/>
                </a:lnTo>
                <a:lnTo>
                  <a:pt x="256" y="577"/>
                </a:lnTo>
                <a:lnTo>
                  <a:pt x="280" y="593"/>
                </a:lnTo>
                <a:lnTo>
                  <a:pt x="302" y="597"/>
                </a:lnTo>
                <a:lnTo>
                  <a:pt x="325" y="600"/>
                </a:lnTo>
                <a:lnTo>
                  <a:pt x="347" y="603"/>
                </a:lnTo>
                <a:lnTo>
                  <a:pt x="374" y="598"/>
                </a:lnTo>
                <a:lnTo>
                  <a:pt x="396" y="601"/>
                </a:lnTo>
                <a:lnTo>
                  <a:pt x="417" y="605"/>
                </a:lnTo>
                <a:lnTo>
                  <a:pt x="440" y="608"/>
                </a:lnTo>
                <a:lnTo>
                  <a:pt x="466" y="603"/>
                </a:lnTo>
                <a:lnTo>
                  <a:pt x="489" y="606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6" name="Freeform 29"/>
          <p:cNvSpPr>
            <a:spLocks/>
          </p:cNvSpPr>
          <p:nvPr/>
        </p:nvSpPr>
        <p:spPr bwMode="auto">
          <a:xfrm>
            <a:off x="2397125" y="3397250"/>
            <a:ext cx="620713" cy="1096963"/>
          </a:xfrm>
          <a:custGeom>
            <a:avLst/>
            <a:gdLst>
              <a:gd name="T0" fmla="*/ 373063 w 391"/>
              <a:gd name="T1" fmla="*/ 1095375 h 691"/>
              <a:gd name="T2" fmla="*/ 396875 w 391"/>
              <a:gd name="T3" fmla="*/ 1058863 h 691"/>
              <a:gd name="T4" fmla="*/ 420688 w 391"/>
              <a:gd name="T5" fmla="*/ 1038225 h 691"/>
              <a:gd name="T6" fmla="*/ 436563 w 391"/>
              <a:gd name="T7" fmla="*/ 1006475 h 691"/>
              <a:gd name="T8" fmla="*/ 460375 w 391"/>
              <a:gd name="T9" fmla="*/ 965200 h 691"/>
              <a:gd name="T10" fmla="*/ 485775 w 391"/>
              <a:gd name="T11" fmla="*/ 944563 h 691"/>
              <a:gd name="T12" fmla="*/ 500063 w 391"/>
              <a:gd name="T13" fmla="*/ 912813 h 691"/>
              <a:gd name="T14" fmla="*/ 534988 w 391"/>
              <a:gd name="T15" fmla="*/ 882650 h 691"/>
              <a:gd name="T16" fmla="*/ 549275 w 391"/>
              <a:gd name="T17" fmla="*/ 849313 h 691"/>
              <a:gd name="T18" fmla="*/ 573088 w 391"/>
              <a:gd name="T19" fmla="*/ 828675 h 691"/>
              <a:gd name="T20" fmla="*/ 587375 w 391"/>
              <a:gd name="T21" fmla="*/ 796925 h 691"/>
              <a:gd name="T22" fmla="*/ 590550 w 391"/>
              <a:gd name="T23" fmla="*/ 752475 h 691"/>
              <a:gd name="T24" fmla="*/ 604838 w 391"/>
              <a:gd name="T25" fmla="*/ 720725 h 691"/>
              <a:gd name="T26" fmla="*/ 619125 w 391"/>
              <a:gd name="T27" fmla="*/ 688975 h 691"/>
              <a:gd name="T28" fmla="*/ 611188 w 391"/>
              <a:gd name="T29" fmla="*/ 655638 h 691"/>
              <a:gd name="T30" fmla="*/ 614363 w 391"/>
              <a:gd name="T31" fmla="*/ 611188 h 691"/>
              <a:gd name="T32" fmla="*/ 604838 w 391"/>
              <a:gd name="T33" fmla="*/ 576263 h 691"/>
              <a:gd name="T34" fmla="*/ 611188 w 391"/>
              <a:gd name="T35" fmla="*/ 533400 h 691"/>
              <a:gd name="T36" fmla="*/ 601663 w 391"/>
              <a:gd name="T37" fmla="*/ 498475 h 691"/>
              <a:gd name="T38" fmla="*/ 593725 w 391"/>
              <a:gd name="T39" fmla="*/ 465138 h 691"/>
              <a:gd name="T40" fmla="*/ 573088 w 391"/>
              <a:gd name="T41" fmla="*/ 439738 h 691"/>
              <a:gd name="T42" fmla="*/ 577850 w 391"/>
              <a:gd name="T43" fmla="*/ 396875 h 691"/>
              <a:gd name="T44" fmla="*/ 557213 w 391"/>
              <a:gd name="T45" fmla="*/ 373063 h 691"/>
              <a:gd name="T46" fmla="*/ 538163 w 391"/>
              <a:gd name="T47" fmla="*/ 347663 h 691"/>
              <a:gd name="T48" fmla="*/ 517525 w 391"/>
              <a:gd name="T49" fmla="*/ 323850 h 691"/>
              <a:gd name="T50" fmla="*/ 498475 w 391"/>
              <a:gd name="T51" fmla="*/ 279400 h 691"/>
              <a:gd name="T52" fmla="*/ 477838 w 391"/>
              <a:gd name="T53" fmla="*/ 254000 h 691"/>
              <a:gd name="T54" fmla="*/ 457200 w 391"/>
              <a:gd name="T55" fmla="*/ 230188 h 691"/>
              <a:gd name="T56" fmla="*/ 438150 w 391"/>
              <a:gd name="T57" fmla="*/ 206375 h 691"/>
              <a:gd name="T58" fmla="*/ 396875 w 391"/>
              <a:gd name="T59" fmla="*/ 180975 h 691"/>
              <a:gd name="T60" fmla="*/ 376238 w 391"/>
              <a:gd name="T61" fmla="*/ 155575 h 691"/>
              <a:gd name="T62" fmla="*/ 344488 w 391"/>
              <a:gd name="T63" fmla="*/ 141288 h 691"/>
              <a:gd name="T64" fmla="*/ 315913 w 391"/>
              <a:gd name="T65" fmla="*/ 106363 h 691"/>
              <a:gd name="T66" fmla="*/ 282575 w 391"/>
              <a:gd name="T67" fmla="*/ 92075 h 691"/>
              <a:gd name="T68" fmla="*/ 249238 w 391"/>
              <a:gd name="T69" fmla="*/ 77788 h 691"/>
              <a:gd name="T70" fmla="*/ 217488 w 391"/>
              <a:gd name="T71" fmla="*/ 65088 h 691"/>
              <a:gd name="T72" fmla="*/ 173038 w 391"/>
              <a:gd name="T73" fmla="*/ 60325 h 691"/>
              <a:gd name="T74" fmla="*/ 141288 w 391"/>
              <a:gd name="T75" fmla="*/ 47625 h 691"/>
              <a:gd name="T76" fmla="*/ 109538 w 391"/>
              <a:gd name="T77" fmla="*/ 33338 h 691"/>
              <a:gd name="T78" fmla="*/ 76200 w 391"/>
              <a:gd name="T79" fmla="*/ 17463 h 691"/>
              <a:gd name="T80" fmla="*/ 33338 w 391"/>
              <a:gd name="T81" fmla="*/ 15875 h 691"/>
              <a:gd name="T82" fmla="*/ 0 w 391"/>
              <a:gd name="T83" fmla="*/ 0 h 6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1"/>
              <a:gd name="T127" fmla="*/ 0 h 691"/>
              <a:gd name="T128" fmla="*/ 391 w 391"/>
              <a:gd name="T129" fmla="*/ 691 h 69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1" h="691">
                <a:moveTo>
                  <a:pt x="235" y="690"/>
                </a:moveTo>
                <a:lnTo>
                  <a:pt x="250" y="667"/>
                </a:lnTo>
                <a:lnTo>
                  <a:pt x="265" y="654"/>
                </a:lnTo>
                <a:lnTo>
                  <a:pt x="275" y="634"/>
                </a:lnTo>
                <a:lnTo>
                  <a:pt x="290" y="608"/>
                </a:lnTo>
                <a:lnTo>
                  <a:pt x="306" y="595"/>
                </a:lnTo>
                <a:lnTo>
                  <a:pt x="315" y="575"/>
                </a:lnTo>
                <a:lnTo>
                  <a:pt x="337" y="556"/>
                </a:lnTo>
                <a:lnTo>
                  <a:pt x="346" y="535"/>
                </a:lnTo>
                <a:lnTo>
                  <a:pt x="361" y="522"/>
                </a:lnTo>
                <a:lnTo>
                  <a:pt x="370" y="502"/>
                </a:lnTo>
                <a:lnTo>
                  <a:pt x="372" y="474"/>
                </a:lnTo>
                <a:lnTo>
                  <a:pt x="381" y="454"/>
                </a:lnTo>
                <a:lnTo>
                  <a:pt x="390" y="434"/>
                </a:lnTo>
                <a:lnTo>
                  <a:pt x="385" y="413"/>
                </a:lnTo>
                <a:lnTo>
                  <a:pt x="387" y="385"/>
                </a:lnTo>
                <a:lnTo>
                  <a:pt x="381" y="363"/>
                </a:lnTo>
                <a:lnTo>
                  <a:pt x="385" y="336"/>
                </a:lnTo>
                <a:lnTo>
                  <a:pt x="379" y="314"/>
                </a:lnTo>
                <a:lnTo>
                  <a:pt x="374" y="293"/>
                </a:lnTo>
                <a:lnTo>
                  <a:pt x="361" y="277"/>
                </a:lnTo>
                <a:lnTo>
                  <a:pt x="364" y="250"/>
                </a:lnTo>
                <a:lnTo>
                  <a:pt x="351" y="235"/>
                </a:lnTo>
                <a:lnTo>
                  <a:pt x="339" y="219"/>
                </a:lnTo>
                <a:lnTo>
                  <a:pt x="326" y="204"/>
                </a:lnTo>
                <a:lnTo>
                  <a:pt x="314" y="176"/>
                </a:lnTo>
                <a:lnTo>
                  <a:pt x="301" y="160"/>
                </a:lnTo>
                <a:lnTo>
                  <a:pt x="288" y="145"/>
                </a:lnTo>
                <a:lnTo>
                  <a:pt x="276" y="130"/>
                </a:lnTo>
                <a:lnTo>
                  <a:pt x="250" y="114"/>
                </a:lnTo>
                <a:lnTo>
                  <a:pt x="237" y="98"/>
                </a:lnTo>
                <a:lnTo>
                  <a:pt x="217" y="89"/>
                </a:lnTo>
                <a:lnTo>
                  <a:pt x="199" y="67"/>
                </a:lnTo>
                <a:lnTo>
                  <a:pt x="178" y="58"/>
                </a:lnTo>
                <a:lnTo>
                  <a:pt x="157" y="49"/>
                </a:lnTo>
                <a:lnTo>
                  <a:pt x="137" y="41"/>
                </a:lnTo>
                <a:lnTo>
                  <a:pt x="109" y="38"/>
                </a:lnTo>
                <a:lnTo>
                  <a:pt x="89" y="30"/>
                </a:lnTo>
                <a:lnTo>
                  <a:pt x="69" y="21"/>
                </a:lnTo>
                <a:lnTo>
                  <a:pt x="48" y="11"/>
                </a:lnTo>
                <a:lnTo>
                  <a:pt x="21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7" name="Freeform 30"/>
          <p:cNvSpPr>
            <a:spLocks/>
          </p:cNvSpPr>
          <p:nvPr/>
        </p:nvSpPr>
        <p:spPr bwMode="auto">
          <a:xfrm>
            <a:off x="2589213" y="4751388"/>
            <a:ext cx="901700" cy="844550"/>
          </a:xfrm>
          <a:custGeom>
            <a:avLst/>
            <a:gdLst>
              <a:gd name="T0" fmla="*/ 0 w 568"/>
              <a:gd name="T1" fmla="*/ 754062 h 532"/>
              <a:gd name="T2" fmla="*/ 44450 w 568"/>
              <a:gd name="T3" fmla="*/ 763587 h 532"/>
              <a:gd name="T4" fmla="*/ 71437 w 568"/>
              <a:gd name="T5" fmla="*/ 777875 h 532"/>
              <a:gd name="T6" fmla="*/ 106363 w 568"/>
              <a:gd name="T7" fmla="*/ 779462 h 532"/>
              <a:gd name="T8" fmla="*/ 155575 w 568"/>
              <a:gd name="T9" fmla="*/ 787400 h 532"/>
              <a:gd name="T10" fmla="*/ 182562 w 568"/>
              <a:gd name="T11" fmla="*/ 801687 h 532"/>
              <a:gd name="T12" fmla="*/ 219075 w 568"/>
              <a:gd name="T13" fmla="*/ 804862 h 532"/>
              <a:gd name="T14" fmla="*/ 260350 w 568"/>
              <a:gd name="T15" fmla="*/ 825500 h 532"/>
              <a:gd name="T16" fmla="*/ 293687 w 568"/>
              <a:gd name="T17" fmla="*/ 827088 h 532"/>
              <a:gd name="T18" fmla="*/ 322262 w 568"/>
              <a:gd name="T19" fmla="*/ 841375 h 532"/>
              <a:gd name="T20" fmla="*/ 358775 w 568"/>
              <a:gd name="T21" fmla="*/ 842963 h 532"/>
              <a:gd name="T22" fmla="*/ 400050 w 568"/>
              <a:gd name="T23" fmla="*/ 828675 h 532"/>
              <a:gd name="T24" fmla="*/ 434975 w 568"/>
              <a:gd name="T25" fmla="*/ 828675 h 532"/>
              <a:gd name="T26" fmla="*/ 469900 w 568"/>
              <a:gd name="T27" fmla="*/ 830263 h 532"/>
              <a:gd name="T28" fmla="*/ 500062 w 568"/>
              <a:gd name="T29" fmla="*/ 811212 h 532"/>
              <a:gd name="T30" fmla="*/ 539750 w 568"/>
              <a:gd name="T31" fmla="*/ 796925 h 532"/>
              <a:gd name="T32" fmla="*/ 569912 w 568"/>
              <a:gd name="T33" fmla="*/ 776287 h 532"/>
              <a:gd name="T34" fmla="*/ 612775 w 568"/>
              <a:gd name="T35" fmla="*/ 765175 h 532"/>
              <a:gd name="T36" fmla="*/ 641350 w 568"/>
              <a:gd name="T37" fmla="*/ 744537 h 532"/>
              <a:gd name="T38" fmla="*/ 668337 w 568"/>
              <a:gd name="T39" fmla="*/ 722312 h 532"/>
              <a:gd name="T40" fmla="*/ 684212 w 568"/>
              <a:gd name="T41" fmla="*/ 695325 h 532"/>
              <a:gd name="T42" fmla="*/ 727075 w 568"/>
              <a:gd name="T43" fmla="*/ 684212 h 532"/>
              <a:gd name="T44" fmla="*/ 741362 w 568"/>
              <a:gd name="T45" fmla="*/ 655637 h 532"/>
              <a:gd name="T46" fmla="*/ 755650 w 568"/>
              <a:gd name="T47" fmla="*/ 628650 h 532"/>
              <a:gd name="T48" fmla="*/ 771525 w 568"/>
              <a:gd name="T49" fmla="*/ 600075 h 532"/>
              <a:gd name="T50" fmla="*/ 804862 w 568"/>
              <a:gd name="T51" fmla="*/ 565150 h 532"/>
              <a:gd name="T52" fmla="*/ 820738 w 568"/>
              <a:gd name="T53" fmla="*/ 538162 h 532"/>
              <a:gd name="T54" fmla="*/ 835025 w 568"/>
              <a:gd name="T55" fmla="*/ 509587 h 532"/>
              <a:gd name="T56" fmla="*/ 850900 w 568"/>
              <a:gd name="T57" fmla="*/ 481012 h 532"/>
              <a:gd name="T58" fmla="*/ 858838 w 568"/>
              <a:gd name="T59" fmla="*/ 434975 h 532"/>
              <a:gd name="T60" fmla="*/ 874713 w 568"/>
              <a:gd name="T61" fmla="*/ 406400 h 532"/>
              <a:gd name="T62" fmla="*/ 874713 w 568"/>
              <a:gd name="T63" fmla="*/ 369887 h 532"/>
              <a:gd name="T64" fmla="*/ 896938 w 568"/>
              <a:gd name="T65" fmla="*/ 330200 h 532"/>
              <a:gd name="T66" fmla="*/ 896938 w 568"/>
              <a:gd name="T67" fmla="*/ 293687 h 532"/>
              <a:gd name="T68" fmla="*/ 898525 w 568"/>
              <a:gd name="T69" fmla="*/ 260350 h 532"/>
              <a:gd name="T70" fmla="*/ 900113 w 568"/>
              <a:gd name="T71" fmla="*/ 223837 h 532"/>
              <a:gd name="T72" fmla="*/ 885825 w 568"/>
              <a:gd name="T73" fmla="*/ 182562 h 532"/>
              <a:gd name="T74" fmla="*/ 885825 w 568"/>
              <a:gd name="T75" fmla="*/ 146050 h 532"/>
              <a:gd name="T76" fmla="*/ 887413 w 568"/>
              <a:gd name="T77" fmla="*/ 112712 h 532"/>
              <a:gd name="T78" fmla="*/ 890588 w 568"/>
              <a:gd name="T79" fmla="*/ 76200 h 532"/>
              <a:gd name="T80" fmla="*/ 876300 w 568"/>
              <a:gd name="T81" fmla="*/ 34925 h 532"/>
              <a:gd name="T82" fmla="*/ 876300 w 568"/>
              <a:gd name="T83" fmla="*/ 0 h 5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8"/>
              <a:gd name="T127" fmla="*/ 0 h 532"/>
              <a:gd name="T128" fmla="*/ 568 w 568"/>
              <a:gd name="T129" fmla="*/ 532 h 5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8" h="532">
                <a:moveTo>
                  <a:pt x="0" y="475"/>
                </a:moveTo>
                <a:lnTo>
                  <a:pt x="28" y="481"/>
                </a:lnTo>
                <a:lnTo>
                  <a:pt x="45" y="490"/>
                </a:lnTo>
                <a:lnTo>
                  <a:pt x="67" y="491"/>
                </a:lnTo>
                <a:lnTo>
                  <a:pt x="98" y="496"/>
                </a:lnTo>
                <a:lnTo>
                  <a:pt x="115" y="505"/>
                </a:lnTo>
                <a:lnTo>
                  <a:pt x="138" y="507"/>
                </a:lnTo>
                <a:lnTo>
                  <a:pt x="164" y="520"/>
                </a:lnTo>
                <a:lnTo>
                  <a:pt x="185" y="521"/>
                </a:lnTo>
                <a:lnTo>
                  <a:pt x="203" y="530"/>
                </a:lnTo>
                <a:lnTo>
                  <a:pt x="226" y="531"/>
                </a:lnTo>
                <a:lnTo>
                  <a:pt x="252" y="522"/>
                </a:lnTo>
                <a:lnTo>
                  <a:pt x="274" y="522"/>
                </a:lnTo>
                <a:lnTo>
                  <a:pt x="296" y="523"/>
                </a:lnTo>
                <a:lnTo>
                  <a:pt x="315" y="511"/>
                </a:lnTo>
                <a:lnTo>
                  <a:pt x="340" y="502"/>
                </a:lnTo>
                <a:lnTo>
                  <a:pt x="359" y="489"/>
                </a:lnTo>
                <a:lnTo>
                  <a:pt x="386" y="482"/>
                </a:lnTo>
                <a:lnTo>
                  <a:pt x="404" y="469"/>
                </a:lnTo>
                <a:lnTo>
                  <a:pt x="421" y="455"/>
                </a:lnTo>
                <a:lnTo>
                  <a:pt x="431" y="438"/>
                </a:lnTo>
                <a:lnTo>
                  <a:pt x="458" y="431"/>
                </a:lnTo>
                <a:lnTo>
                  <a:pt x="467" y="413"/>
                </a:lnTo>
                <a:lnTo>
                  <a:pt x="476" y="396"/>
                </a:lnTo>
                <a:lnTo>
                  <a:pt x="486" y="378"/>
                </a:lnTo>
                <a:lnTo>
                  <a:pt x="507" y="356"/>
                </a:lnTo>
                <a:lnTo>
                  <a:pt x="517" y="339"/>
                </a:lnTo>
                <a:lnTo>
                  <a:pt x="526" y="321"/>
                </a:lnTo>
                <a:lnTo>
                  <a:pt x="536" y="303"/>
                </a:lnTo>
                <a:lnTo>
                  <a:pt x="541" y="274"/>
                </a:lnTo>
                <a:lnTo>
                  <a:pt x="551" y="256"/>
                </a:lnTo>
                <a:lnTo>
                  <a:pt x="551" y="233"/>
                </a:lnTo>
                <a:lnTo>
                  <a:pt x="565" y="208"/>
                </a:lnTo>
                <a:lnTo>
                  <a:pt x="565" y="185"/>
                </a:lnTo>
                <a:lnTo>
                  <a:pt x="566" y="164"/>
                </a:lnTo>
                <a:lnTo>
                  <a:pt x="567" y="141"/>
                </a:lnTo>
                <a:lnTo>
                  <a:pt x="558" y="115"/>
                </a:lnTo>
                <a:lnTo>
                  <a:pt x="558" y="92"/>
                </a:lnTo>
                <a:lnTo>
                  <a:pt x="559" y="71"/>
                </a:lnTo>
                <a:lnTo>
                  <a:pt x="561" y="48"/>
                </a:lnTo>
                <a:lnTo>
                  <a:pt x="552" y="22"/>
                </a:lnTo>
                <a:lnTo>
                  <a:pt x="55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8" name="Freeform 31"/>
          <p:cNvSpPr>
            <a:spLocks/>
          </p:cNvSpPr>
          <p:nvPr/>
        </p:nvSpPr>
        <p:spPr bwMode="auto">
          <a:xfrm>
            <a:off x="5481638" y="5608638"/>
            <a:ext cx="539750" cy="793750"/>
          </a:xfrm>
          <a:custGeom>
            <a:avLst/>
            <a:gdLst>
              <a:gd name="T0" fmla="*/ 538163 w 340"/>
              <a:gd name="T1" fmla="*/ 792163 h 500"/>
              <a:gd name="T2" fmla="*/ 533400 w 340"/>
              <a:gd name="T3" fmla="*/ 752475 h 500"/>
              <a:gd name="T4" fmla="*/ 533400 w 340"/>
              <a:gd name="T5" fmla="*/ 720725 h 500"/>
              <a:gd name="T6" fmla="*/ 533400 w 340"/>
              <a:gd name="T7" fmla="*/ 688975 h 500"/>
              <a:gd name="T8" fmla="*/ 533400 w 340"/>
              <a:gd name="T9" fmla="*/ 642938 h 500"/>
              <a:gd name="T10" fmla="*/ 533400 w 340"/>
              <a:gd name="T11" fmla="*/ 611188 h 500"/>
              <a:gd name="T12" fmla="*/ 533400 w 340"/>
              <a:gd name="T13" fmla="*/ 579438 h 500"/>
              <a:gd name="T14" fmla="*/ 533400 w 340"/>
              <a:gd name="T15" fmla="*/ 533400 h 500"/>
              <a:gd name="T16" fmla="*/ 533400 w 340"/>
              <a:gd name="T17" fmla="*/ 501650 h 500"/>
              <a:gd name="T18" fmla="*/ 533400 w 340"/>
              <a:gd name="T19" fmla="*/ 469900 h 500"/>
              <a:gd name="T20" fmla="*/ 533400 w 340"/>
              <a:gd name="T21" fmla="*/ 438150 h 500"/>
              <a:gd name="T22" fmla="*/ 533400 w 340"/>
              <a:gd name="T23" fmla="*/ 392113 h 500"/>
              <a:gd name="T24" fmla="*/ 517525 w 340"/>
              <a:gd name="T25" fmla="*/ 360363 h 500"/>
              <a:gd name="T26" fmla="*/ 501650 w 340"/>
              <a:gd name="T27" fmla="*/ 328613 h 500"/>
              <a:gd name="T28" fmla="*/ 485775 w 340"/>
              <a:gd name="T29" fmla="*/ 296863 h 500"/>
              <a:gd name="T30" fmla="*/ 469900 w 340"/>
              <a:gd name="T31" fmla="*/ 250825 h 500"/>
              <a:gd name="T32" fmla="*/ 438150 w 340"/>
              <a:gd name="T33" fmla="*/ 234950 h 500"/>
              <a:gd name="T34" fmla="*/ 423863 w 340"/>
              <a:gd name="T35" fmla="*/ 203200 h 500"/>
              <a:gd name="T36" fmla="*/ 392112 w 340"/>
              <a:gd name="T37" fmla="*/ 171450 h 500"/>
              <a:gd name="T38" fmla="*/ 360362 w 340"/>
              <a:gd name="T39" fmla="*/ 157163 h 500"/>
              <a:gd name="T40" fmla="*/ 328612 w 340"/>
              <a:gd name="T41" fmla="*/ 141288 h 500"/>
              <a:gd name="T42" fmla="*/ 296862 w 340"/>
              <a:gd name="T43" fmla="*/ 125413 h 500"/>
              <a:gd name="T44" fmla="*/ 250825 w 340"/>
              <a:gd name="T45" fmla="*/ 93663 h 500"/>
              <a:gd name="T46" fmla="*/ 219075 w 340"/>
              <a:gd name="T47" fmla="*/ 77788 h 500"/>
              <a:gd name="T48" fmla="*/ 187325 w 340"/>
              <a:gd name="T49" fmla="*/ 77788 h 500"/>
              <a:gd name="T50" fmla="*/ 157162 w 340"/>
              <a:gd name="T51" fmla="*/ 46038 h 500"/>
              <a:gd name="T52" fmla="*/ 125413 w 340"/>
              <a:gd name="T53" fmla="*/ 46038 h 500"/>
              <a:gd name="T54" fmla="*/ 93662 w 340"/>
              <a:gd name="T55" fmla="*/ 31750 h 500"/>
              <a:gd name="T56" fmla="*/ 61913 w 340"/>
              <a:gd name="T57" fmla="*/ 31750 h 500"/>
              <a:gd name="T58" fmla="*/ 31750 w 340"/>
              <a:gd name="T59" fmla="*/ 0 h 500"/>
              <a:gd name="T60" fmla="*/ 0 w 340"/>
              <a:gd name="T61" fmla="*/ 0 h 5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0"/>
              <a:gd name="T94" fmla="*/ 0 h 500"/>
              <a:gd name="T95" fmla="*/ 340 w 340"/>
              <a:gd name="T96" fmla="*/ 500 h 5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0" h="500">
                <a:moveTo>
                  <a:pt x="339" y="499"/>
                </a:moveTo>
                <a:lnTo>
                  <a:pt x="336" y="474"/>
                </a:lnTo>
                <a:lnTo>
                  <a:pt x="336" y="454"/>
                </a:lnTo>
                <a:lnTo>
                  <a:pt x="336" y="434"/>
                </a:lnTo>
                <a:lnTo>
                  <a:pt x="336" y="405"/>
                </a:lnTo>
                <a:lnTo>
                  <a:pt x="336" y="385"/>
                </a:lnTo>
                <a:lnTo>
                  <a:pt x="336" y="365"/>
                </a:lnTo>
                <a:lnTo>
                  <a:pt x="336" y="336"/>
                </a:lnTo>
                <a:lnTo>
                  <a:pt x="336" y="316"/>
                </a:lnTo>
                <a:lnTo>
                  <a:pt x="336" y="296"/>
                </a:lnTo>
                <a:lnTo>
                  <a:pt x="336" y="276"/>
                </a:lnTo>
                <a:lnTo>
                  <a:pt x="336" y="247"/>
                </a:lnTo>
                <a:lnTo>
                  <a:pt x="326" y="227"/>
                </a:lnTo>
                <a:lnTo>
                  <a:pt x="316" y="207"/>
                </a:lnTo>
                <a:lnTo>
                  <a:pt x="306" y="187"/>
                </a:lnTo>
                <a:lnTo>
                  <a:pt x="296" y="158"/>
                </a:lnTo>
                <a:lnTo>
                  <a:pt x="276" y="148"/>
                </a:lnTo>
                <a:lnTo>
                  <a:pt x="267" y="128"/>
                </a:lnTo>
                <a:lnTo>
                  <a:pt x="247" y="108"/>
                </a:lnTo>
                <a:lnTo>
                  <a:pt x="227" y="99"/>
                </a:lnTo>
                <a:lnTo>
                  <a:pt x="207" y="89"/>
                </a:lnTo>
                <a:lnTo>
                  <a:pt x="187" y="79"/>
                </a:lnTo>
                <a:lnTo>
                  <a:pt x="158" y="59"/>
                </a:lnTo>
                <a:lnTo>
                  <a:pt x="138" y="49"/>
                </a:lnTo>
                <a:lnTo>
                  <a:pt x="118" y="49"/>
                </a:lnTo>
                <a:lnTo>
                  <a:pt x="99" y="29"/>
                </a:lnTo>
                <a:lnTo>
                  <a:pt x="79" y="29"/>
                </a:lnTo>
                <a:lnTo>
                  <a:pt x="59" y="20"/>
                </a:lnTo>
                <a:lnTo>
                  <a:pt x="39" y="20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39" name="Freeform 32"/>
          <p:cNvSpPr>
            <a:spLocks/>
          </p:cNvSpPr>
          <p:nvPr/>
        </p:nvSpPr>
        <p:spPr bwMode="auto">
          <a:xfrm>
            <a:off x="6264275" y="5375275"/>
            <a:ext cx="957263" cy="263525"/>
          </a:xfrm>
          <a:custGeom>
            <a:avLst/>
            <a:gdLst>
              <a:gd name="T0" fmla="*/ 955675 w 603"/>
              <a:gd name="T1" fmla="*/ 261938 h 166"/>
              <a:gd name="T2" fmla="*/ 920750 w 603"/>
              <a:gd name="T3" fmla="*/ 242888 h 166"/>
              <a:gd name="T4" fmla="*/ 895350 w 603"/>
              <a:gd name="T5" fmla="*/ 223838 h 166"/>
              <a:gd name="T6" fmla="*/ 869950 w 603"/>
              <a:gd name="T7" fmla="*/ 206375 h 166"/>
              <a:gd name="T8" fmla="*/ 831850 w 603"/>
              <a:gd name="T9" fmla="*/ 179387 h 166"/>
              <a:gd name="T10" fmla="*/ 806450 w 603"/>
              <a:gd name="T11" fmla="*/ 160337 h 166"/>
              <a:gd name="T12" fmla="*/ 781050 w 603"/>
              <a:gd name="T13" fmla="*/ 141287 h 166"/>
              <a:gd name="T14" fmla="*/ 742950 w 603"/>
              <a:gd name="T15" fmla="*/ 114300 h 166"/>
              <a:gd name="T16" fmla="*/ 717550 w 603"/>
              <a:gd name="T17" fmla="*/ 95250 h 166"/>
              <a:gd name="T18" fmla="*/ 692150 w 603"/>
              <a:gd name="T19" fmla="*/ 77787 h 166"/>
              <a:gd name="T20" fmla="*/ 666750 w 603"/>
              <a:gd name="T21" fmla="*/ 58738 h 166"/>
              <a:gd name="T22" fmla="*/ 628650 w 603"/>
              <a:gd name="T23" fmla="*/ 31750 h 166"/>
              <a:gd name="T24" fmla="*/ 593725 w 603"/>
              <a:gd name="T25" fmla="*/ 25400 h 166"/>
              <a:gd name="T26" fmla="*/ 558800 w 603"/>
              <a:gd name="T27" fmla="*/ 19050 h 166"/>
              <a:gd name="T28" fmla="*/ 525463 w 603"/>
              <a:gd name="T29" fmla="*/ 14288 h 166"/>
              <a:gd name="T30" fmla="*/ 477838 w 603"/>
              <a:gd name="T31" fmla="*/ 0 h 166"/>
              <a:gd name="T32" fmla="*/ 446088 w 603"/>
              <a:gd name="T33" fmla="*/ 15875 h 166"/>
              <a:gd name="T34" fmla="*/ 412750 w 603"/>
              <a:gd name="T35" fmla="*/ 9525 h 166"/>
              <a:gd name="T36" fmla="*/ 368300 w 603"/>
              <a:gd name="T37" fmla="*/ 15875 h 166"/>
              <a:gd name="T38" fmla="*/ 338138 w 603"/>
              <a:gd name="T39" fmla="*/ 33337 h 166"/>
              <a:gd name="T40" fmla="*/ 306388 w 603"/>
              <a:gd name="T41" fmla="*/ 49212 h 166"/>
              <a:gd name="T42" fmla="*/ 274638 w 603"/>
              <a:gd name="T43" fmla="*/ 65088 h 166"/>
              <a:gd name="T44" fmla="*/ 222250 w 603"/>
              <a:gd name="T45" fmla="*/ 84137 h 166"/>
              <a:gd name="T46" fmla="*/ 190500 w 603"/>
              <a:gd name="T47" fmla="*/ 100012 h 166"/>
              <a:gd name="T48" fmla="*/ 171450 w 603"/>
              <a:gd name="T49" fmla="*/ 125413 h 166"/>
              <a:gd name="T50" fmla="*/ 128588 w 603"/>
              <a:gd name="T51" fmla="*/ 133350 h 166"/>
              <a:gd name="T52" fmla="*/ 109538 w 603"/>
              <a:gd name="T53" fmla="*/ 158750 h 166"/>
              <a:gd name="T54" fmla="*/ 79375 w 603"/>
              <a:gd name="T55" fmla="*/ 174625 h 166"/>
              <a:gd name="T56" fmla="*/ 61913 w 603"/>
              <a:gd name="T57" fmla="*/ 200025 h 166"/>
              <a:gd name="T58" fmla="*/ 17463 w 603"/>
              <a:gd name="T59" fmla="*/ 207963 h 166"/>
              <a:gd name="T60" fmla="*/ 0 w 603"/>
              <a:gd name="T61" fmla="*/ 233363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03"/>
              <a:gd name="T94" fmla="*/ 0 h 166"/>
              <a:gd name="T95" fmla="*/ 603 w 603"/>
              <a:gd name="T96" fmla="*/ 166 h 1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03" h="166">
                <a:moveTo>
                  <a:pt x="602" y="165"/>
                </a:moveTo>
                <a:lnTo>
                  <a:pt x="580" y="153"/>
                </a:lnTo>
                <a:lnTo>
                  <a:pt x="564" y="141"/>
                </a:lnTo>
                <a:lnTo>
                  <a:pt x="548" y="130"/>
                </a:lnTo>
                <a:lnTo>
                  <a:pt x="524" y="113"/>
                </a:lnTo>
                <a:lnTo>
                  <a:pt x="508" y="101"/>
                </a:lnTo>
                <a:lnTo>
                  <a:pt x="492" y="89"/>
                </a:lnTo>
                <a:lnTo>
                  <a:pt x="468" y="72"/>
                </a:lnTo>
                <a:lnTo>
                  <a:pt x="452" y="60"/>
                </a:lnTo>
                <a:lnTo>
                  <a:pt x="436" y="49"/>
                </a:lnTo>
                <a:lnTo>
                  <a:pt x="420" y="37"/>
                </a:lnTo>
                <a:lnTo>
                  <a:pt x="396" y="20"/>
                </a:lnTo>
                <a:lnTo>
                  <a:pt x="374" y="16"/>
                </a:lnTo>
                <a:lnTo>
                  <a:pt x="352" y="12"/>
                </a:lnTo>
                <a:lnTo>
                  <a:pt x="331" y="9"/>
                </a:lnTo>
                <a:lnTo>
                  <a:pt x="301" y="0"/>
                </a:lnTo>
                <a:lnTo>
                  <a:pt x="281" y="10"/>
                </a:lnTo>
                <a:lnTo>
                  <a:pt x="260" y="6"/>
                </a:lnTo>
                <a:lnTo>
                  <a:pt x="232" y="10"/>
                </a:lnTo>
                <a:lnTo>
                  <a:pt x="213" y="21"/>
                </a:lnTo>
                <a:lnTo>
                  <a:pt x="193" y="31"/>
                </a:lnTo>
                <a:lnTo>
                  <a:pt x="173" y="41"/>
                </a:lnTo>
                <a:lnTo>
                  <a:pt x="140" y="53"/>
                </a:lnTo>
                <a:lnTo>
                  <a:pt x="120" y="63"/>
                </a:lnTo>
                <a:lnTo>
                  <a:pt x="108" y="79"/>
                </a:lnTo>
                <a:lnTo>
                  <a:pt x="81" y="84"/>
                </a:lnTo>
                <a:lnTo>
                  <a:pt x="69" y="100"/>
                </a:lnTo>
                <a:lnTo>
                  <a:pt x="50" y="110"/>
                </a:lnTo>
                <a:lnTo>
                  <a:pt x="39" y="126"/>
                </a:lnTo>
                <a:lnTo>
                  <a:pt x="11" y="131"/>
                </a:lnTo>
                <a:lnTo>
                  <a:pt x="0" y="147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0" name="Freeform 33"/>
          <p:cNvSpPr>
            <a:spLocks/>
          </p:cNvSpPr>
          <p:nvPr/>
        </p:nvSpPr>
        <p:spPr bwMode="auto">
          <a:xfrm>
            <a:off x="6770688" y="4300538"/>
            <a:ext cx="528637" cy="814387"/>
          </a:xfrm>
          <a:custGeom>
            <a:avLst/>
            <a:gdLst>
              <a:gd name="T0" fmla="*/ 527050 w 333"/>
              <a:gd name="T1" fmla="*/ 0 h 513"/>
              <a:gd name="T2" fmla="*/ 493712 w 333"/>
              <a:gd name="T3" fmla="*/ 19050 h 513"/>
              <a:gd name="T4" fmla="*/ 463550 w 333"/>
              <a:gd name="T5" fmla="*/ 33337 h 513"/>
              <a:gd name="T6" fmla="*/ 434975 w 333"/>
              <a:gd name="T7" fmla="*/ 46037 h 513"/>
              <a:gd name="T8" fmla="*/ 393700 w 333"/>
              <a:gd name="T9" fmla="*/ 65087 h 513"/>
              <a:gd name="T10" fmla="*/ 363537 w 333"/>
              <a:gd name="T11" fmla="*/ 77787 h 513"/>
              <a:gd name="T12" fmla="*/ 334962 w 333"/>
              <a:gd name="T13" fmla="*/ 90487 h 513"/>
              <a:gd name="T14" fmla="*/ 292100 w 333"/>
              <a:gd name="T15" fmla="*/ 109537 h 513"/>
              <a:gd name="T16" fmla="*/ 263525 w 333"/>
              <a:gd name="T17" fmla="*/ 122237 h 513"/>
              <a:gd name="T18" fmla="*/ 234950 w 333"/>
              <a:gd name="T19" fmla="*/ 134937 h 513"/>
              <a:gd name="T20" fmla="*/ 206375 w 333"/>
              <a:gd name="T21" fmla="*/ 147637 h 513"/>
              <a:gd name="T22" fmla="*/ 163512 w 333"/>
              <a:gd name="T23" fmla="*/ 166687 h 513"/>
              <a:gd name="T24" fmla="*/ 141287 w 333"/>
              <a:gd name="T25" fmla="*/ 195262 h 513"/>
              <a:gd name="T26" fmla="*/ 119062 w 333"/>
              <a:gd name="T27" fmla="*/ 222250 h 513"/>
              <a:gd name="T28" fmla="*/ 95250 w 333"/>
              <a:gd name="T29" fmla="*/ 249237 h 513"/>
              <a:gd name="T30" fmla="*/ 60325 w 333"/>
              <a:gd name="T31" fmla="*/ 282575 h 513"/>
              <a:gd name="T32" fmla="*/ 58737 w 333"/>
              <a:gd name="T33" fmla="*/ 317500 h 513"/>
              <a:gd name="T34" fmla="*/ 34925 w 333"/>
              <a:gd name="T35" fmla="*/ 342900 h 513"/>
              <a:gd name="T36" fmla="*/ 19050 w 333"/>
              <a:gd name="T37" fmla="*/ 385762 h 513"/>
              <a:gd name="T38" fmla="*/ 19050 w 333"/>
              <a:gd name="T39" fmla="*/ 420687 h 513"/>
              <a:gd name="T40" fmla="*/ 19050 w 333"/>
              <a:gd name="T41" fmla="*/ 455612 h 513"/>
              <a:gd name="T42" fmla="*/ 17462 w 333"/>
              <a:gd name="T43" fmla="*/ 492125 h 513"/>
              <a:gd name="T44" fmla="*/ 4762 w 333"/>
              <a:gd name="T45" fmla="*/ 546100 h 513"/>
              <a:gd name="T46" fmla="*/ 4762 w 333"/>
              <a:gd name="T47" fmla="*/ 581025 h 513"/>
              <a:gd name="T48" fmla="*/ 17462 w 333"/>
              <a:gd name="T49" fmla="*/ 611187 h 513"/>
              <a:gd name="T50" fmla="*/ 0 w 333"/>
              <a:gd name="T51" fmla="*/ 650874 h 513"/>
              <a:gd name="T52" fmla="*/ 14287 w 333"/>
              <a:gd name="T53" fmla="*/ 679449 h 513"/>
              <a:gd name="T54" fmla="*/ 14287 w 333"/>
              <a:gd name="T55" fmla="*/ 714374 h 513"/>
              <a:gd name="T56" fmla="*/ 26987 w 333"/>
              <a:gd name="T57" fmla="*/ 744537 h 513"/>
              <a:gd name="T58" fmla="*/ 11112 w 333"/>
              <a:gd name="T59" fmla="*/ 784224 h 513"/>
              <a:gd name="T60" fmla="*/ 23812 w 333"/>
              <a:gd name="T61" fmla="*/ 812800 h 51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3"/>
              <a:gd name="T94" fmla="*/ 0 h 513"/>
              <a:gd name="T95" fmla="*/ 333 w 333"/>
              <a:gd name="T96" fmla="*/ 513 h 51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3" h="513">
                <a:moveTo>
                  <a:pt x="332" y="0"/>
                </a:moveTo>
                <a:lnTo>
                  <a:pt x="311" y="12"/>
                </a:lnTo>
                <a:lnTo>
                  <a:pt x="292" y="21"/>
                </a:lnTo>
                <a:lnTo>
                  <a:pt x="274" y="29"/>
                </a:lnTo>
                <a:lnTo>
                  <a:pt x="248" y="41"/>
                </a:lnTo>
                <a:lnTo>
                  <a:pt x="229" y="49"/>
                </a:lnTo>
                <a:lnTo>
                  <a:pt x="211" y="57"/>
                </a:lnTo>
                <a:lnTo>
                  <a:pt x="184" y="69"/>
                </a:lnTo>
                <a:lnTo>
                  <a:pt x="166" y="77"/>
                </a:lnTo>
                <a:lnTo>
                  <a:pt x="148" y="85"/>
                </a:lnTo>
                <a:lnTo>
                  <a:pt x="130" y="93"/>
                </a:lnTo>
                <a:lnTo>
                  <a:pt x="103" y="105"/>
                </a:lnTo>
                <a:lnTo>
                  <a:pt x="89" y="123"/>
                </a:lnTo>
                <a:lnTo>
                  <a:pt x="75" y="140"/>
                </a:lnTo>
                <a:lnTo>
                  <a:pt x="60" y="157"/>
                </a:lnTo>
                <a:lnTo>
                  <a:pt x="38" y="178"/>
                </a:lnTo>
                <a:lnTo>
                  <a:pt x="37" y="200"/>
                </a:lnTo>
                <a:lnTo>
                  <a:pt x="22" y="216"/>
                </a:lnTo>
                <a:lnTo>
                  <a:pt x="12" y="243"/>
                </a:lnTo>
                <a:lnTo>
                  <a:pt x="12" y="265"/>
                </a:lnTo>
                <a:lnTo>
                  <a:pt x="12" y="287"/>
                </a:lnTo>
                <a:lnTo>
                  <a:pt x="11" y="310"/>
                </a:lnTo>
                <a:lnTo>
                  <a:pt x="3" y="344"/>
                </a:lnTo>
                <a:lnTo>
                  <a:pt x="3" y="366"/>
                </a:lnTo>
                <a:lnTo>
                  <a:pt x="11" y="385"/>
                </a:lnTo>
                <a:lnTo>
                  <a:pt x="0" y="410"/>
                </a:lnTo>
                <a:lnTo>
                  <a:pt x="9" y="428"/>
                </a:lnTo>
                <a:lnTo>
                  <a:pt x="9" y="450"/>
                </a:lnTo>
                <a:lnTo>
                  <a:pt x="17" y="469"/>
                </a:lnTo>
                <a:lnTo>
                  <a:pt x="7" y="494"/>
                </a:lnTo>
                <a:lnTo>
                  <a:pt x="15" y="512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1" name="Freeform 34"/>
          <p:cNvSpPr>
            <a:spLocks/>
          </p:cNvSpPr>
          <p:nvPr/>
        </p:nvSpPr>
        <p:spPr bwMode="auto">
          <a:xfrm>
            <a:off x="6189663" y="3240088"/>
            <a:ext cx="298450" cy="954087"/>
          </a:xfrm>
          <a:custGeom>
            <a:avLst/>
            <a:gdLst>
              <a:gd name="T0" fmla="*/ 193675 w 188"/>
              <a:gd name="T1" fmla="*/ 0 h 601"/>
              <a:gd name="T2" fmla="*/ 180975 w 188"/>
              <a:gd name="T3" fmla="*/ 38100 h 601"/>
              <a:gd name="T4" fmla="*/ 165100 w 188"/>
              <a:gd name="T5" fmla="*/ 66675 h 601"/>
              <a:gd name="T6" fmla="*/ 150812 w 188"/>
              <a:gd name="T7" fmla="*/ 95250 h 601"/>
              <a:gd name="T8" fmla="*/ 128588 w 188"/>
              <a:gd name="T9" fmla="*/ 134937 h 601"/>
              <a:gd name="T10" fmla="*/ 114300 w 188"/>
              <a:gd name="T11" fmla="*/ 163512 h 601"/>
              <a:gd name="T12" fmla="*/ 98425 w 188"/>
              <a:gd name="T13" fmla="*/ 192087 h 601"/>
              <a:gd name="T14" fmla="*/ 77787 w 188"/>
              <a:gd name="T15" fmla="*/ 231775 h 601"/>
              <a:gd name="T16" fmla="*/ 61913 w 188"/>
              <a:gd name="T17" fmla="*/ 260350 h 601"/>
              <a:gd name="T18" fmla="*/ 47625 w 188"/>
              <a:gd name="T19" fmla="*/ 288925 h 601"/>
              <a:gd name="T20" fmla="*/ 33338 w 188"/>
              <a:gd name="T21" fmla="*/ 315912 h 601"/>
              <a:gd name="T22" fmla="*/ 11112 w 188"/>
              <a:gd name="T23" fmla="*/ 357187 h 601"/>
              <a:gd name="T24" fmla="*/ 9525 w 188"/>
              <a:gd name="T25" fmla="*/ 390525 h 601"/>
              <a:gd name="T26" fmla="*/ 7938 w 188"/>
              <a:gd name="T27" fmla="*/ 427037 h 601"/>
              <a:gd name="T28" fmla="*/ 7938 w 188"/>
              <a:gd name="T29" fmla="*/ 463550 h 601"/>
              <a:gd name="T30" fmla="*/ 0 w 188"/>
              <a:gd name="T31" fmla="*/ 509587 h 601"/>
              <a:gd name="T32" fmla="*/ 22225 w 188"/>
              <a:gd name="T33" fmla="*/ 539750 h 601"/>
              <a:gd name="T34" fmla="*/ 17463 w 188"/>
              <a:gd name="T35" fmla="*/ 574675 h 601"/>
              <a:gd name="T36" fmla="*/ 31750 w 188"/>
              <a:gd name="T37" fmla="*/ 615950 h 601"/>
              <a:gd name="T38" fmla="*/ 53975 w 188"/>
              <a:gd name="T39" fmla="*/ 644525 h 601"/>
              <a:gd name="T40" fmla="*/ 73025 w 188"/>
              <a:gd name="T41" fmla="*/ 673100 h 601"/>
              <a:gd name="T42" fmla="*/ 93662 w 188"/>
              <a:gd name="T43" fmla="*/ 703262 h 601"/>
              <a:gd name="T44" fmla="*/ 120650 w 188"/>
              <a:gd name="T45" fmla="*/ 752474 h 601"/>
              <a:gd name="T46" fmla="*/ 139700 w 188"/>
              <a:gd name="T47" fmla="*/ 782637 h 601"/>
              <a:gd name="T48" fmla="*/ 168275 w 188"/>
              <a:gd name="T49" fmla="*/ 796924 h 601"/>
              <a:gd name="T50" fmla="*/ 180975 w 188"/>
              <a:gd name="T51" fmla="*/ 838200 h 601"/>
              <a:gd name="T52" fmla="*/ 207963 w 188"/>
              <a:gd name="T53" fmla="*/ 852487 h 601"/>
              <a:gd name="T54" fmla="*/ 228600 w 188"/>
              <a:gd name="T55" fmla="*/ 881062 h 601"/>
              <a:gd name="T56" fmla="*/ 257175 w 188"/>
              <a:gd name="T57" fmla="*/ 895350 h 601"/>
              <a:gd name="T58" fmla="*/ 269875 w 188"/>
              <a:gd name="T59" fmla="*/ 938212 h 601"/>
              <a:gd name="T60" fmla="*/ 296863 w 188"/>
              <a:gd name="T61" fmla="*/ 952500 h 60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8"/>
              <a:gd name="T94" fmla="*/ 0 h 601"/>
              <a:gd name="T95" fmla="*/ 188 w 188"/>
              <a:gd name="T96" fmla="*/ 601 h 60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8" h="601">
                <a:moveTo>
                  <a:pt x="122" y="0"/>
                </a:moveTo>
                <a:lnTo>
                  <a:pt x="114" y="24"/>
                </a:lnTo>
                <a:lnTo>
                  <a:pt x="104" y="42"/>
                </a:lnTo>
                <a:lnTo>
                  <a:pt x="95" y="60"/>
                </a:lnTo>
                <a:lnTo>
                  <a:pt x="81" y="85"/>
                </a:lnTo>
                <a:lnTo>
                  <a:pt x="72" y="103"/>
                </a:lnTo>
                <a:lnTo>
                  <a:pt x="62" y="121"/>
                </a:lnTo>
                <a:lnTo>
                  <a:pt x="49" y="146"/>
                </a:lnTo>
                <a:lnTo>
                  <a:pt x="39" y="164"/>
                </a:lnTo>
                <a:lnTo>
                  <a:pt x="30" y="182"/>
                </a:lnTo>
                <a:lnTo>
                  <a:pt x="21" y="199"/>
                </a:lnTo>
                <a:lnTo>
                  <a:pt x="7" y="225"/>
                </a:lnTo>
                <a:lnTo>
                  <a:pt x="6" y="246"/>
                </a:lnTo>
                <a:lnTo>
                  <a:pt x="5" y="269"/>
                </a:lnTo>
                <a:lnTo>
                  <a:pt x="5" y="292"/>
                </a:lnTo>
                <a:lnTo>
                  <a:pt x="0" y="321"/>
                </a:lnTo>
                <a:lnTo>
                  <a:pt x="14" y="340"/>
                </a:lnTo>
                <a:lnTo>
                  <a:pt x="11" y="362"/>
                </a:lnTo>
                <a:lnTo>
                  <a:pt x="20" y="388"/>
                </a:lnTo>
                <a:lnTo>
                  <a:pt x="34" y="406"/>
                </a:lnTo>
                <a:lnTo>
                  <a:pt x="46" y="424"/>
                </a:lnTo>
                <a:lnTo>
                  <a:pt x="59" y="443"/>
                </a:lnTo>
                <a:lnTo>
                  <a:pt x="76" y="474"/>
                </a:lnTo>
                <a:lnTo>
                  <a:pt x="88" y="493"/>
                </a:lnTo>
                <a:lnTo>
                  <a:pt x="106" y="502"/>
                </a:lnTo>
                <a:lnTo>
                  <a:pt x="114" y="528"/>
                </a:lnTo>
                <a:lnTo>
                  <a:pt x="131" y="537"/>
                </a:lnTo>
                <a:lnTo>
                  <a:pt x="144" y="555"/>
                </a:lnTo>
                <a:lnTo>
                  <a:pt x="162" y="564"/>
                </a:lnTo>
                <a:lnTo>
                  <a:pt x="170" y="591"/>
                </a:lnTo>
                <a:lnTo>
                  <a:pt x="187" y="60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2" name="Freeform 35"/>
          <p:cNvSpPr>
            <a:spLocks/>
          </p:cNvSpPr>
          <p:nvPr/>
        </p:nvSpPr>
        <p:spPr bwMode="auto">
          <a:xfrm>
            <a:off x="4965700" y="5068888"/>
            <a:ext cx="271463" cy="958850"/>
          </a:xfrm>
          <a:custGeom>
            <a:avLst/>
            <a:gdLst>
              <a:gd name="T0" fmla="*/ 0 w 171"/>
              <a:gd name="T1" fmla="*/ 957263 h 604"/>
              <a:gd name="T2" fmla="*/ 19050 w 171"/>
              <a:gd name="T3" fmla="*/ 922338 h 604"/>
              <a:gd name="T4" fmla="*/ 38100 w 171"/>
              <a:gd name="T5" fmla="*/ 896938 h 604"/>
              <a:gd name="T6" fmla="*/ 57150 w 171"/>
              <a:gd name="T7" fmla="*/ 871538 h 604"/>
              <a:gd name="T8" fmla="*/ 84138 w 171"/>
              <a:gd name="T9" fmla="*/ 835025 h 604"/>
              <a:gd name="T10" fmla="*/ 103188 w 171"/>
              <a:gd name="T11" fmla="*/ 809625 h 604"/>
              <a:gd name="T12" fmla="*/ 122238 w 171"/>
              <a:gd name="T13" fmla="*/ 784225 h 604"/>
              <a:gd name="T14" fmla="*/ 150813 w 171"/>
              <a:gd name="T15" fmla="*/ 746125 h 604"/>
              <a:gd name="T16" fmla="*/ 169863 w 171"/>
              <a:gd name="T17" fmla="*/ 722312 h 604"/>
              <a:gd name="T18" fmla="*/ 188913 w 171"/>
              <a:gd name="T19" fmla="*/ 696912 h 604"/>
              <a:gd name="T20" fmla="*/ 207963 w 171"/>
              <a:gd name="T21" fmla="*/ 671512 h 604"/>
              <a:gd name="T22" fmla="*/ 234950 w 171"/>
              <a:gd name="T23" fmla="*/ 633412 h 604"/>
              <a:gd name="T24" fmla="*/ 241300 w 171"/>
              <a:gd name="T25" fmla="*/ 598487 h 604"/>
              <a:gd name="T26" fmla="*/ 247650 w 171"/>
              <a:gd name="T27" fmla="*/ 563562 h 604"/>
              <a:gd name="T28" fmla="*/ 254000 w 171"/>
              <a:gd name="T29" fmla="*/ 528637 h 604"/>
              <a:gd name="T30" fmla="*/ 269875 w 171"/>
              <a:gd name="T31" fmla="*/ 482600 h 604"/>
              <a:gd name="T32" fmla="*/ 254000 w 171"/>
              <a:gd name="T33" fmla="*/ 450850 h 604"/>
              <a:gd name="T34" fmla="*/ 261938 w 171"/>
              <a:gd name="T35" fmla="*/ 417513 h 604"/>
              <a:gd name="T36" fmla="*/ 255588 w 171"/>
              <a:gd name="T37" fmla="*/ 373062 h 604"/>
              <a:gd name="T38" fmla="*/ 238125 w 171"/>
              <a:gd name="T39" fmla="*/ 342900 h 604"/>
              <a:gd name="T40" fmla="*/ 222250 w 171"/>
              <a:gd name="T41" fmla="*/ 311150 h 604"/>
              <a:gd name="T42" fmla="*/ 206375 w 171"/>
              <a:gd name="T43" fmla="*/ 279400 h 604"/>
              <a:gd name="T44" fmla="*/ 188913 w 171"/>
              <a:gd name="T45" fmla="*/ 225425 h 604"/>
              <a:gd name="T46" fmla="*/ 173038 w 171"/>
              <a:gd name="T47" fmla="*/ 193675 h 604"/>
              <a:gd name="T48" fmla="*/ 147638 w 171"/>
              <a:gd name="T49" fmla="*/ 174625 h 604"/>
              <a:gd name="T50" fmla="*/ 142875 w 171"/>
              <a:gd name="T51" fmla="*/ 131762 h 604"/>
              <a:gd name="T52" fmla="*/ 117475 w 171"/>
              <a:gd name="T53" fmla="*/ 112713 h 604"/>
              <a:gd name="T54" fmla="*/ 101600 w 171"/>
              <a:gd name="T55" fmla="*/ 82550 h 604"/>
              <a:gd name="T56" fmla="*/ 76200 w 171"/>
              <a:gd name="T57" fmla="*/ 63500 h 604"/>
              <a:gd name="T58" fmla="*/ 71438 w 171"/>
              <a:gd name="T59" fmla="*/ 19050 h 604"/>
              <a:gd name="T60" fmla="*/ 46038 w 171"/>
              <a:gd name="T61" fmla="*/ 0 h 60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1"/>
              <a:gd name="T94" fmla="*/ 0 h 604"/>
              <a:gd name="T95" fmla="*/ 171 w 171"/>
              <a:gd name="T96" fmla="*/ 604 h 60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1" h="604">
                <a:moveTo>
                  <a:pt x="0" y="603"/>
                </a:moveTo>
                <a:lnTo>
                  <a:pt x="12" y="581"/>
                </a:lnTo>
                <a:lnTo>
                  <a:pt x="24" y="565"/>
                </a:lnTo>
                <a:lnTo>
                  <a:pt x="36" y="549"/>
                </a:lnTo>
                <a:lnTo>
                  <a:pt x="53" y="526"/>
                </a:lnTo>
                <a:lnTo>
                  <a:pt x="65" y="510"/>
                </a:lnTo>
                <a:lnTo>
                  <a:pt x="77" y="494"/>
                </a:lnTo>
                <a:lnTo>
                  <a:pt x="95" y="470"/>
                </a:lnTo>
                <a:lnTo>
                  <a:pt x="107" y="455"/>
                </a:lnTo>
                <a:lnTo>
                  <a:pt x="119" y="439"/>
                </a:lnTo>
                <a:lnTo>
                  <a:pt x="131" y="423"/>
                </a:lnTo>
                <a:lnTo>
                  <a:pt x="148" y="399"/>
                </a:lnTo>
                <a:lnTo>
                  <a:pt x="152" y="377"/>
                </a:lnTo>
                <a:lnTo>
                  <a:pt x="156" y="355"/>
                </a:lnTo>
                <a:lnTo>
                  <a:pt x="160" y="333"/>
                </a:lnTo>
                <a:lnTo>
                  <a:pt x="170" y="304"/>
                </a:lnTo>
                <a:lnTo>
                  <a:pt x="160" y="284"/>
                </a:lnTo>
                <a:lnTo>
                  <a:pt x="165" y="263"/>
                </a:lnTo>
                <a:lnTo>
                  <a:pt x="161" y="235"/>
                </a:lnTo>
                <a:lnTo>
                  <a:pt x="150" y="216"/>
                </a:lnTo>
                <a:lnTo>
                  <a:pt x="140" y="196"/>
                </a:lnTo>
                <a:lnTo>
                  <a:pt x="130" y="176"/>
                </a:lnTo>
                <a:lnTo>
                  <a:pt x="119" y="142"/>
                </a:lnTo>
                <a:lnTo>
                  <a:pt x="109" y="122"/>
                </a:lnTo>
                <a:lnTo>
                  <a:pt x="93" y="110"/>
                </a:lnTo>
                <a:lnTo>
                  <a:pt x="90" y="83"/>
                </a:lnTo>
                <a:lnTo>
                  <a:pt x="74" y="71"/>
                </a:lnTo>
                <a:lnTo>
                  <a:pt x="64" y="52"/>
                </a:lnTo>
                <a:lnTo>
                  <a:pt x="48" y="40"/>
                </a:lnTo>
                <a:lnTo>
                  <a:pt x="45" y="12"/>
                </a:lnTo>
                <a:lnTo>
                  <a:pt x="29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3" name="Freeform 36"/>
          <p:cNvSpPr>
            <a:spLocks/>
          </p:cNvSpPr>
          <p:nvPr/>
        </p:nvSpPr>
        <p:spPr bwMode="auto">
          <a:xfrm>
            <a:off x="4300538" y="4038600"/>
            <a:ext cx="766762" cy="581025"/>
          </a:xfrm>
          <a:custGeom>
            <a:avLst/>
            <a:gdLst>
              <a:gd name="T0" fmla="*/ 0 w 483"/>
              <a:gd name="T1" fmla="*/ 579438 h 366"/>
              <a:gd name="T2" fmla="*/ 39687 w 483"/>
              <a:gd name="T3" fmla="*/ 573088 h 366"/>
              <a:gd name="T4" fmla="*/ 71437 w 483"/>
              <a:gd name="T5" fmla="*/ 571500 h 366"/>
              <a:gd name="T6" fmla="*/ 103187 w 483"/>
              <a:gd name="T7" fmla="*/ 569913 h 366"/>
              <a:gd name="T8" fmla="*/ 149225 w 483"/>
              <a:gd name="T9" fmla="*/ 566738 h 366"/>
              <a:gd name="T10" fmla="*/ 180975 w 483"/>
              <a:gd name="T11" fmla="*/ 565150 h 366"/>
              <a:gd name="T12" fmla="*/ 212725 w 483"/>
              <a:gd name="T13" fmla="*/ 563563 h 366"/>
              <a:gd name="T14" fmla="*/ 258762 w 483"/>
              <a:gd name="T15" fmla="*/ 561975 h 366"/>
              <a:gd name="T16" fmla="*/ 290512 w 483"/>
              <a:gd name="T17" fmla="*/ 560388 h 366"/>
              <a:gd name="T18" fmla="*/ 322262 w 483"/>
              <a:gd name="T19" fmla="*/ 557213 h 366"/>
              <a:gd name="T20" fmla="*/ 354012 w 483"/>
              <a:gd name="T21" fmla="*/ 555625 h 366"/>
              <a:gd name="T22" fmla="*/ 400050 w 483"/>
              <a:gd name="T23" fmla="*/ 554038 h 366"/>
              <a:gd name="T24" fmla="*/ 430212 w 483"/>
              <a:gd name="T25" fmla="*/ 536575 h 366"/>
              <a:gd name="T26" fmla="*/ 461962 w 483"/>
              <a:gd name="T27" fmla="*/ 519113 h 366"/>
              <a:gd name="T28" fmla="*/ 492125 w 483"/>
              <a:gd name="T29" fmla="*/ 501650 h 366"/>
              <a:gd name="T30" fmla="*/ 538162 w 483"/>
              <a:gd name="T31" fmla="*/ 482600 h 366"/>
              <a:gd name="T32" fmla="*/ 552450 w 483"/>
              <a:gd name="T33" fmla="*/ 450850 h 366"/>
              <a:gd name="T34" fmla="*/ 582612 w 483"/>
              <a:gd name="T35" fmla="*/ 434975 h 366"/>
              <a:gd name="T36" fmla="*/ 612775 w 483"/>
              <a:gd name="T37" fmla="*/ 401637 h 366"/>
              <a:gd name="T38" fmla="*/ 625475 w 483"/>
              <a:gd name="T39" fmla="*/ 368300 h 366"/>
              <a:gd name="T40" fmla="*/ 639762 w 483"/>
              <a:gd name="T41" fmla="*/ 336550 h 366"/>
              <a:gd name="T42" fmla="*/ 654050 w 483"/>
              <a:gd name="T43" fmla="*/ 303212 h 366"/>
              <a:gd name="T44" fmla="*/ 682625 w 483"/>
              <a:gd name="T45" fmla="*/ 255588 h 366"/>
              <a:gd name="T46" fmla="*/ 696912 w 483"/>
              <a:gd name="T47" fmla="*/ 223838 h 366"/>
              <a:gd name="T48" fmla="*/ 695325 w 483"/>
              <a:gd name="T49" fmla="*/ 192087 h 366"/>
              <a:gd name="T50" fmla="*/ 725487 w 483"/>
              <a:gd name="T51" fmla="*/ 158750 h 366"/>
              <a:gd name="T52" fmla="*/ 723900 w 483"/>
              <a:gd name="T53" fmla="*/ 127000 h 366"/>
              <a:gd name="T54" fmla="*/ 736600 w 483"/>
              <a:gd name="T55" fmla="*/ 95250 h 366"/>
              <a:gd name="T56" fmla="*/ 735012 w 483"/>
              <a:gd name="T57" fmla="*/ 63500 h 366"/>
              <a:gd name="T58" fmla="*/ 765175 w 483"/>
              <a:gd name="T59" fmla="*/ 31750 h 366"/>
              <a:gd name="T60" fmla="*/ 763587 w 483"/>
              <a:gd name="T61" fmla="*/ 0 h 3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3"/>
              <a:gd name="T94" fmla="*/ 0 h 366"/>
              <a:gd name="T95" fmla="*/ 483 w 483"/>
              <a:gd name="T96" fmla="*/ 366 h 3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3" h="366">
                <a:moveTo>
                  <a:pt x="0" y="365"/>
                </a:moveTo>
                <a:lnTo>
                  <a:pt x="25" y="361"/>
                </a:lnTo>
                <a:lnTo>
                  <a:pt x="45" y="360"/>
                </a:lnTo>
                <a:lnTo>
                  <a:pt x="65" y="359"/>
                </a:lnTo>
                <a:lnTo>
                  <a:pt x="94" y="357"/>
                </a:lnTo>
                <a:lnTo>
                  <a:pt x="114" y="356"/>
                </a:lnTo>
                <a:lnTo>
                  <a:pt x="134" y="355"/>
                </a:lnTo>
                <a:lnTo>
                  <a:pt x="163" y="354"/>
                </a:lnTo>
                <a:lnTo>
                  <a:pt x="183" y="353"/>
                </a:lnTo>
                <a:lnTo>
                  <a:pt x="203" y="351"/>
                </a:lnTo>
                <a:lnTo>
                  <a:pt x="223" y="350"/>
                </a:lnTo>
                <a:lnTo>
                  <a:pt x="252" y="349"/>
                </a:lnTo>
                <a:lnTo>
                  <a:pt x="271" y="338"/>
                </a:lnTo>
                <a:lnTo>
                  <a:pt x="291" y="327"/>
                </a:lnTo>
                <a:lnTo>
                  <a:pt x="310" y="316"/>
                </a:lnTo>
                <a:lnTo>
                  <a:pt x="339" y="304"/>
                </a:lnTo>
                <a:lnTo>
                  <a:pt x="348" y="284"/>
                </a:lnTo>
                <a:lnTo>
                  <a:pt x="367" y="274"/>
                </a:lnTo>
                <a:lnTo>
                  <a:pt x="386" y="253"/>
                </a:lnTo>
                <a:lnTo>
                  <a:pt x="394" y="232"/>
                </a:lnTo>
                <a:lnTo>
                  <a:pt x="403" y="212"/>
                </a:lnTo>
                <a:lnTo>
                  <a:pt x="412" y="191"/>
                </a:lnTo>
                <a:lnTo>
                  <a:pt x="430" y="161"/>
                </a:lnTo>
                <a:lnTo>
                  <a:pt x="439" y="141"/>
                </a:lnTo>
                <a:lnTo>
                  <a:pt x="438" y="121"/>
                </a:lnTo>
                <a:lnTo>
                  <a:pt x="457" y="100"/>
                </a:lnTo>
                <a:lnTo>
                  <a:pt x="456" y="80"/>
                </a:lnTo>
                <a:lnTo>
                  <a:pt x="464" y="60"/>
                </a:lnTo>
                <a:lnTo>
                  <a:pt x="463" y="40"/>
                </a:lnTo>
                <a:lnTo>
                  <a:pt x="482" y="20"/>
                </a:lnTo>
                <a:lnTo>
                  <a:pt x="481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4" name="Freeform 37"/>
          <p:cNvSpPr>
            <a:spLocks/>
          </p:cNvSpPr>
          <p:nvPr/>
        </p:nvSpPr>
        <p:spPr bwMode="auto">
          <a:xfrm>
            <a:off x="4737100" y="3619500"/>
            <a:ext cx="958850" cy="271463"/>
          </a:xfrm>
          <a:custGeom>
            <a:avLst/>
            <a:gdLst>
              <a:gd name="T0" fmla="*/ 0 w 604"/>
              <a:gd name="T1" fmla="*/ 0 h 171"/>
              <a:gd name="T2" fmla="*/ 34925 w 604"/>
              <a:gd name="T3" fmla="*/ 19050 h 171"/>
              <a:gd name="T4" fmla="*/ 60325 w 604"/>
              <a:gd name="T5" fmla="*/ 38100 h 171"/>
              <a:gd name="T6" fmla="*/ 85725 w 604"/>
              <a:gd name="T7" fmla="*/ 57150 h 171"/>
              <a:gd name="T8" fmla="*/ 122237 w 604"/>
              <a:gd name="T9" fmla="*/ 84138 h 171"/>
              <a:gd name="T10" fmla="*/ 147637 w 604"/>
              <a:gd name="T11" fmla="*/ 103188 h 171"/>
              <a:gd name="T12" fmla="*/ 173037 w 604"/>
              <a:gd name="T13" fmla="*/ 122238 h 171"/>
              <a:gd name="T14" fmla="*/ 211138 w 604"/>
              <a:gd name="T15" fmla="*/ 150813 h 171"/>
              <a:gd name="T16" fmla="*/ 234950 w 604"/>
              <a:gd name="T17" fmla="*/ 169863 h 171"/>
              <a:gd name="T18" fmla="*/ 260350 w 604"/>
              <a:gd name="T19" fmla="*/ 188913 h 171"/>
              <a:gd name="T20" fmla="*/ 285750 w 604"/>
              <a:gd name="T21" fmla="*/ 207963 h 171"/>
              <a:gd name="T22" fmla="*/ 323850 w 604"/>
              <a:gd name="T23" fmla="*/ 234950 h 171"/>
              <a:gd name="T24" fmla="*/ 358775 w 604"/>
              <a:gd name="T25" fmla="*/ 241300 h 171"/>
              <a:gd name="T26" fmla="*/ 393700 w 604"/>
              <a:gd name="T27" fmla="*/ 247650 h 171"/>
              <a:gd name="T28" fmla="*/ 428625 w 604"/>
              <a:gd name="T29" fmla="*/ 254000 h 171"/>
              <a:gd name="T30" fmla="*/ 474663 w 604"/>
              <a:gd name="T31" fmla="*/ 269875 h 171"/>
              <a:gd name="T32" fmla="*/ 506412 w 604"/>
              <a:gd name="T33" fmla="*/ 254000 h 171"/>
              <a:gd name="T34" fmla="*/ 539750 w 604"/>
              <a:gd name="T35" fmla="*/ 261938 h 171"/>
              <a:gd name="T36" fmla="*/ 584200 w 604"/>
              <a:gd name="T37" fmla="*/ 255588 h 171"/>
              <a:gd name="T38" fmla="*/ 614362 w 604"/>
              <a:gd name="T39" fmla="*/ 238125 h 171"/>
              <a:gd name="T40" fmla="*/ 646112 w 604"/>
              <a:gd name="T41" fmla="*/ 222250 h 171"/>
              <a:gd name="T42" fmla="*/ 677862 w 604"/>
              <a:gd name="T43" fmla="*/ 206375 h 171"/>
              <a:gd name="T44" fmla="*/ 731837 w 604"/>
              <a:gd name="T45" fmla="*/ 188913 h 171"/>
              <a:gd name="T46" fmla="*/ 763587 w 604"/>
              <a:gd name="T47" fmla="*/ 173038 h 171"/>
              <a:gd name="T48" fmla="*/ 782637 w 604"/>
              <a:gd name="T49" fmla="*/ 147638 h 171"/>
              <a:gd name="T50" fmla="*/ 825500 w 604"/>
              <a:gd name="T51" fmla="*/ 142875 h 171"/>
              <a:gd name="T52" fmla="*/ 844550 w 604"/>
              <a:gd name="T53" fmla="*/ 117475 h 171"/>
              <a:gd name="T54" fmla="*/ 874713 w 604"/>
              <a:gd name="T55" fmla="*/ 101600 h 171"/>
              <a:gd name="T56" fmla="*/ 893763 w 604"/>
              <a:gd name="T57" fmla="*/ 76200 h 171"/>
              <a:gd name="T58" fmla="*/ 938213 w 604"/>
              <a:gd name="T59" fmla="*/ 71438 h 171"/>
              <a:gd name="T60" fmla="*/ 957263 w 604"/>
              <a:gd name="T61" fmla="*/ 46038 h 1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04"/>
              <a:gd name="T94" fmla="*/ 0 h 171"/>
              <a:gd name="T95" fmla="*/ 604 w 604"/>
              <a:gd name="T96" fmla="*/ 171 h 1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04" h="171">
                <a:moveTo>
                  <a:pt x="0" y="0"/>
                </a:moveTo>
                <a:lnTo>
                  <a:pt x="22" y="12"/>
                </a:lnTo>
                <a:lnTo>
                  <a:pt x="38" y="24"/>
                </a:lnTo>
                <a:lnTo>
                  <a:pt x="54" y="36"/>
                </a:lnTo>
                <a:lnTo>
                  <a:pt x="77" y="53"/>
                </a:lnTo>
                <a:lnTo>
                  <a:pt x="93" y="65"/>
                </a:lnTo>
                <a:lnTo>
                  <a:pt x="109" y="77"/>
                </a:lnTo>
                <a:lnTo>
                  <a:pt x="133" y="95"/>
                </a:lnTo>
                <a:lnTo>
                  <a:pt x="148" y="107"/>
                </a:lnTo>
                <a:lnTo>
                  <a:pt x="164" y="119"/>
                </a:lnTo>
                <a:lnTo>
                  <a:pt x="180" y="131"/>
                </a:lnTo>
                <a:lnTo>
                  <a:pt x="204" y="148"/>
                </a:lnTo>
                <a:lnTo>
                  <a:pt x="226" y="152"/>
                </a:lnTo>
                <a:lnTo>
                  <a:pt x="248" y="156"/>
                </a:lnTo>
                <a:lnTo>
                  <a:pt x="270" y="160"/>
                </a:lnTo>
                <a:lnTo>
                  <a:pt x="299" y="170"/>
                </a:lnTo>
                <a:lnTo>
                  <a:pt x="319" y="160"/>
                </a:lnTo>
                <a:lnTo>
                  <a:pt x="340" y="165"/>
                </a:lnTo>
                <a:lnTo>
                  <a:pt x="368" y="161"/>
                </a:lnTo>
                <a:lnTo>
                  <a:pt x="387" y="150"/>
                </a:lnTo>
                <a:lnTo>
                  <a:pt x="407" y="140"/>
                </a:lnTo>
                <a:lnTo>
                  <a:pt x="427" y="130"/>
                </a:lnTo>
                <a:lnTo>
                  <a:pt x="461" y="119"/>
                </a:lnTo>
                <a:lnTo>
                  <a:pt x="481" y="109"/>
                </a:lnTo>
                <a:lnTo>
                  <a:pt x="493" y="93"/>
                </a:lnTo>
                <a:lnTo>
                  <a:pt x="520" y="90"/>
                </a:lnTo>
                <a:lnTo>
                  <a:pt x="532" y="74"/>
                </a:lnTo>
                <a:lnTo>
                  <a:pt x="551" y="64"/>
                </a:lnTo>
                <a:lnTo>
                  <a:pt x="563" y="48"/>
                </a:lnTo>
                <a:lnTo>
                  <a:pt x="591" y="45"/>
                </a:lnTo>
                <a:lnTo>
                  <a:pt x="603" y="29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5" name="Rectangle 38"/>
          <p:cNvSpPr>
            <a:spLocks noChangeArrowheads="1"/>
          </p:cNvSpPr>
          <p:nvPr/>
        </p:nvSpPr>
        <p:spPr bwMode="auto">
          <a:xfrm>
            <a:off x="7391400" y="57150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Southern Hemisphere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09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/>
      <p:bldP spid="184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143000"/>
          </a:xfrm>
          <a:noFill/>
          <a:ln/>
        </p:spPr>
        <p:txBody>
          <a:bodyPr anchor="ctr"/>
          <a:lstStyle/>
          <a:p>
            <a:r>
              <a:rPr lang="en-US" altLang="en-US" sz="4400">
                <a:latin typeface="Arial" panose="020B0604020202020204" pitchFamily="34" charset="0"/>
              </a:rPr>
              <a:t>General Circulation of the Earth’s Atmosphere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846763" y="1731963"/>
            <a:ext cx="2997200" cy="25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Deflection is least at the equator and greatest at the poles.</a:t>
            </a:r>
          </a:p>
        </p:txBody>
      </p:sp>
      <p:pic>
        <p:nvPicPr>
          <p:cNvPr id="16397" name="Picture 13" descr="E:\Intro\media\content\ch05\graphics\fig5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659" r="5348" b="6097"/>
          <a:stretch>
            <a:fillRect/>
          </a:stretch>
        </p:blipFill>
        <p:spPr bwMode="auto">
          <a:xfrm>
            <a:off x="838200" y="1600200"/>
            <a:ext cx="4613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69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ig5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0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14400" y="533400"/>
            <a:ext cx="5562600" cy="5562600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8229600" y="2794000"/>
            <a:ext cx="838200" cy="7874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SUN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H="1">
            <a:off x="7696200" y="3028950"/>
            <a:ext cx="533400" cy="323850"/>
          </a:xfrm>
          <a:prstGeom prst="rightArrow">
            <a:avLst>
              <a:gd name="adj1" fmla="val 75000"/>
              <a:gd name="adj2" fmla="val 59233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467475" y="295275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077075" y="295275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019800" y="144780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29000" y="28575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257800" y="60960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32563" y="114300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65763" y="30480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60763" y="-152400"/>
            <a:ext cx="61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2060"/>
                </a:solidFill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2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30200" y="254000"/>
            <a:ext cx="3225800" cy="62738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63750" y="82550"/>
            <a:ext cx="6997700" cy="749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55900" y="2451100"/>
            <a:ext cx="1574800" cy="180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11150" y="3352800"/>
            <a:ext cx="326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724400" y="3048000"/>
            <a:ext cx="289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5334000" y="2209800"/>
            <a:ext cx="1593850" cy="83185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81800" y="1066800"/>
            <a:ext cx="21351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/>
              <a:t>LOW </a:t>
            </a:r>
          </a:p>
          <a:p>
            <a:pPr algn="ctr"/>
            <a:r>
              <a:rPr lang="en-US" altLang="en-US"/>
              <a:t>PRESSURE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 rot="16200000">
            <a:off x="5276850" y="1657350"/>
            <a:ext cx="1004888" cy="280988"/>
          </a:xfrm>
          <a:prstGeom prst="rightArrow">
            <a:avLst>
              <a:gd name="adj1" fmla="val 50000"/>
              <a:gd name="adj2" fmla="val 17883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16200000">
            <a:off x="5962650" y="1657350"/>
            <a:ext cx="1004888" cy="280988"/>
          </a:xfrm>
          <a:prstGeom prst="rightArrow">
            <a:avLst>
              <a:gd name="adj1" fmla="val 50000"/>
              <a:gd name="adj2" fmla="val 17883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036763" y="69850"/>
            <a:ext cx="601042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dirty="0">
                <a:solidFill>
                  <a:srgbClr val="FFFFCC"/>
                </a:solidFill>
              </a:rPr>
              <a:t>Warm air rises and flows poleward.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713163" y="2905125"/>
            <a:ext cx="55403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4800" b="1"/>
              <a:t>L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572000" y="3429000"/>
            <a:ext cx="4343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So, around the equator = ITCZ (Inter-Tropical Convergence) Zone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Variable center is calm known as the “Doldrums”.</a:t>
            </a:r>
          </a:p>
        </p:txBody>
      </p:sp>
    </p:spTree>
    <p:extLst>
      <p:ext uri="{BB962C8B-B14F-4D97-AF65-F5344CB8AC3E}">
        <p14:creationId xmlns:p14="http://schemas.microsoft.com/office/powerpoint/2010/main" val="3659008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3838" y="2814638"/>
            <a:ext cx="40481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At around 30 degrees North and South is the Subtropical High because cool air sinks here.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00638" y="2814638"/>
            <a:ext cx="3590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Subpolar low pressure because the warmer air of the mid-latitudes rises as it meets cold polar air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81038" y="96838"/>
            <a:ext cx="2143125" cy="2554287"/>
            <a:chOff x="429" y="61"/>
            <a:chExt cx="1350" cy="1609"/>
          </a:xfrm>
        </p:grpSpPr>
        <p:sp>
          <p:nvSpPr>
            <p:cNvPr id="20491" name="Line 5"/>
            <p:cNvSpPr>
              <a:spLocks noChangeShapeType="1"/>
            </p:cNvSpPr>
            <p:nvPr/>
          </p:nvSpPr>
          <p:spPr bwMode="auto">
            <a:xfrm>
              <a:off x="429" y="1670"/>
              <a:ext cx="1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532" y="839"/>
              <a:ext cx="1115" cy="827"/>
            </a:xfrm>
            <a:prstGeom prst="octagon">
              <a:avLst>
                <a:gd name="adj" fmla="val 29282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582" y="944"/>
              <a:ext cx="103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5562" tIns="26987" rIns="55562" bIns="26987">
              <a:spAutoFit/>
            </a:bodyPr>
            <a:lstStyle>
              <a:lvl1pPr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/>
                <a:t>HIGH </a:t>
              </a:r>
            </a:p>
            <a:p>
              <a:pPr algn="ctr"/>
              <a:r>
                <a:rPr lang="en-US" altLang="en-US" sz="2200"/>
                <a:t>PRESSURE</a:t>
              </a:r>
            </a:p>
          </p:txBody>
        </p:sp>
        <p:sp>
          <p:nvSpPr>
            <p:cNvPr id="20494" name="AutoShape 8"/>
            <p:cNvSpPr>
              <a:spLocks noChangeArrowheads="1"/>
            </p:cNvSpPr>
            <p:nvPr/>
          </p:nvSpPr>
          <p:spPr bwMode="auto">
            <a:xfrm rot="16200000" flipH="1">
              <a:off x="244" y="464"/>
              <a:ext cx="1000" cy="194"/>
            </a:xfrm>
            <a:prstGeom prst="rightArrow">
              <a:avLst>
                <a:gd name="adj1" fmla="val 50000"/>
                <a:gd name="adj2" fmla="val 25775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5" name="AutoShape 9"/>
            <p:cNvSpPr>
              <a:spLocks noChangeArrowheads="1"/>
            </p:cNvSpPr>
            <p:nvPr/>
          </p:nvSpPr>
          <p:spPr bwMode="auto">
            <a:xfrm rot="16200000" flipH="1">
              <a:off x="907" y="465"/>
              <a:ext cx="1000" cy="192"/>
            </a:xfrm>
            <a:prstGeom prst="rightArrow">
              <a:avLst>
                <a:gd name="adj1" fmla="val 50000"/>
                <a:gd name="adj2" fmla="val 260441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5126038" y="404813"/>
            <a:ext cx="3292475" cy="1835150"/>
            <a:chOff x="3229" y="255"/>
            <a:chExt cx="2074" cy="1156"/>
          </a:xfrm>
        </p:grpSpPr>
        <p:sp>
          <p:nvSpPr>
            <p:cNvPr id="20486" name="Line 11"/>
            <p:cNvSpPr>
              <a:spLocks noChangeShapeType="1"/>
            </p:cNvSpPr>
            <p:nvPr/>
          </p:nvSpPr>
          <p:spPr bwMode="auto">
            <a:xfrm>
              <a:off x="3241" y="1411"/>
              <a:ext cx="20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Arc 12"/>
            <p:cNvSpPr>
              <a:spLocks/>
            </p:cNvSpPr>
            <p:nvPr/>
          </p:nvSpPr>
          <p:spPr bwMode="auto">
            <a:xfrm>
              <a:off x="3941" y="317"/>
              <a:ext cx="1301" cy="984"/>
            </a:xfrm>
            <a:custGeom>
              <a:avLst/>
              <a:gdLst>
                <a:gd name="T0" fmla="*/ 78 w 21600"/>
                <a:gd name="T1" fmla="*/ 45 h 21600"/>
                <a:gd name="T2" fmla="*/ 0 w 21600"/>
                <a:gd name="T3" fmla="*/ 0 h 21600"/>
                <a:gd name="T4" fmla="*/ 7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6200" cap="rnd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3229" y="782"/>
              <a:ext cx="798" cy="5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9" name="Rectangle 14"/>
            <p:cNvSpPr>
              <a:spLocks noChangeArrowheads="1"/>
            </p:cNvSpPr>
            <p:nvPr/>
          </p:nvSpPr>
          <p:spPr bwMode="auto">
            <a:xfrm>
              <a:off x="3992" y="255"/>
              <a:ext cx="131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5562" tIns="26987" rIns="55562" bIns="26987">
              <a:spAutoFit/>
            </a:bodyPr>
            <a:lstStyle>
              <a:lvl1pPr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chemeClr val="tx2"/>
                  </a:solidFill>
                </a:rPr>
                <a:t>Warmer air rises</a:t>
              </a:r>
            </a:p>
          </p:txBody>
        </p: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3244" y="860"/>
              <a:ext cx="76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5562" tIns="26987" rIns="55562" bIns="26987">
              <a:spAutoFit/>
            </a:bodyPr>
            <a:lstStyle>
              <a:lvl1pPr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302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>
                  <a:solidFill>
                    <a:schemeClr val="bg2"/>
                  </a:solidFill>
                </a:rPr>
                <a:t>Cold air sinks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75436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0363" y="222250"/>
            <a:ext cx="4059237" cy="59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Trade winds are predictable.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Northeast in Northern hemisphere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Southeast in Southern hemisphere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 subtropical high conditions are calm.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known as the “horse latitudes”</a:t>
            </a:r>
          </a:p>
        </p:txBody>
      </p:sp>
      <p:pic>
        <p:nvPicPr>
          <p:cNvPr id="29699" name="Picture 3" descr="C:\Documents and Settings\Mary Benbow\My Documents\ch05\Fig5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79500"/>
            <a:ext cx="4495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608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417" y="286512"/>
            <a:ext cx="4059237" cy="63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subtropical high to the subpolar low = “westerlies”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Includes variable low and high pressure systems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the Polar Front cold and warm air meet - storms form.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Polar High to the subpolar low are the Polar easterlies - variable</a:t>
            </a:r>
          </a:p>
        </p:txBody>
      </p:sp>
      <p:pic>
        <p:nvPicPr>
          <p:cNvPr id="29699" name="Picture 3" descr="C:\Documents and Settings\Mary Benbow\My Documents\ch05\Fig5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79500"/>
            <a:ext cx="4495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824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b.gccaz.edu/~lnewman/gph111/topic_units/Pressure_winds/pressure/3_ce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1770288" y="728517"/>
            <a:ext cx="5609566" cy="56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2727"/>
            <a:ext cx="7886700" cy="5484236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Majority of water occurs as ocean saltwater.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the remaining water (only 2.8%), the majority is accounted for by glaciers and ice sheets, and groundwater.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Only 0.001% occurs in the atmosphere.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W082_06_02_6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6" y="3434845"/>
            <a:ext cx="8770507" cy="31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98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191000" y="228600"/>
            <a:ext cx="5029200" cy="29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u="sng" dirty="0">
                <a:solidFill>
                  <a:schemeClr val="tx2"/>
                </a:solidFill>
              </a:rPr>
              <a:t>Monsoons</a:t>
            </a:r>
          </a:p>
          <a:p>
            <a:endParaRPr lang="en-US" altLang="en-US" sz="3600" dirty="0"/>
          </a:p>
          <a:p>
            <a:r>
              <a:rPr lang="en-US" altLang="en-US" dirty="0"/>
              <a:t>In January high pressure over the land produces dry winds.</a:t>
            </a:r>
          </a:p>
          <a:p>
            <a:r>
              <a:rPr lang="en-US" altLang="en-US" dirty="0"/>
              <a:t>Air is flowing towards the ITCZ.</a:t>
            </a:r>
          </a:p>
        </p:txBody>
      </p:sp>
      <p:pic>
        <p:nvPicPr>
          <p:cNvPr id="22531" name="Picture 5" descr="W125_07_18_65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8"/>
          <a:stretch>
            <a:fillRect/>
          </a:stretch>
        </p:blipFill>
        <p:spPr bwMode="auto">
          <a:xfrm>
            <a:off x="0" y="1143000"/>
            <a:ext cx="4159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W125_07_18_65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3"/>
          <a:stretch>
            <a:fillRect/>
          </a:stretch>
        </p:blipFill>
        <p:spPr bwMode="auto">
          <a:xfrm>
            <a:off x="0" y="4038600"/>
            <a:ext cx="4159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343400" y="3802063"/>
            <a:ext cx="47244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In July the position of the ITCZ moves North. </a:t>
            </a:r>
          </a:p>
          <a:p>
            <a:pPr>
              <a:buFontTx/>
              <a:buChar char="•"/>
            </a:pPr>
            <a:r>
              <a:rPr lang="en-US" altLang="en-US" dirty="0"/>
              <a:t> Low pressure over the land causes winds to flow off the ocean.</a:t>
            </a:r>
          </a:p>
          <a:p>
            <a:pPr>
              <a:buFontTx/>
              <a:buChar char="•"/>
            </a:pPr>
            <a:r>
              <a:rPr lang="en-US" altLang="en-US" dirty="0"/>
              <a:t> This brings heavy rainfall.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7039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ig5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81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486400" y="185738"/>
            <a:ext cx="36576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cs typeface="Arial" panose="020B0604020202020204" pitchFamily="34" charset="0"/>
              </a:rPr>
              <a:t>Smooth westward flow of upper air westerlies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cs typeface="Arial" panose="020B0604020202020204" pitchFamily="34" charset="0"/>
              </a:rPr>
              <a:t>Develop at the polar front, and form convoluted waves eventually pinch off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cs typeface="Arial" panose="020B0604020202020204" pitchFamily="34" charset="0"/>
              </a:rPr>
              <a:t>Primary mechanism for poleward heat transfer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cs typeface="Arial" panose="020B0604020202020204" pitchFamily="34" charset="0"/>
              </a:rPr>
              <a:t>Pools of cool air create areas of low pressure</a:t>
            </a:r>
            <a:endParaRPr lang="en-US" altLang="en-US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CC"/>
                </a:solidFill>
                <a:cs typeface="Arial" panose="020B0604020202020204" pitchFamily="34" charset="0"/>
              </a:rPr>
              <a:t>Rossby Waves</a:t>
            </a:r>
            <a:endParaRPr lang="en-US" altLang="en-US" sz="3200">
              <a:solidFill>
                <a:srgbClr val="FFFF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614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14800" cy="1143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Jet Streams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Narrow bands of high velocity 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Form along the polar front and above the Hadley cell in the subtropics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7348" name="Picture 4" descr="C:\Documents and Settings\Mary Benbow\My Documents\ch05\Fig5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65658"/>
            <a:ext cx="4572000" cy="76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4" y="655782"/>
            <a:ext cx="8349672" cy="544021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global water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balance constantly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cycles between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these reservoirs.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Note that even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though the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atmosphere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contain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relatively little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water, it is responsible for the largest flow.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:\Intro\media\content\ch04\graphics\fig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82" y="916709"/>
            <a:ext cx="4656138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1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>
          <a:xfrm>
            <a:off x="176130" y="817417"/>
            <a:ext cx="8791739" cy="5029201"/>
          </a:xfrm>
        </p:spPr>
      </p:pic>
      <p:sp>
        <p:nvSpPr>
          <p:cNvPr id="5" name="TextBox 4"/>
          <p:cNvSpPr txBox="1"/>
          <p:nvPr/>
        </p:nvSpPr>
        <p:spPr>
          <a:xfrm>
            <a:off x="1530140" y="6054435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water is stored and moved throughout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53570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304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Humidity is the amount of water vapor in the atmosphere.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air can hold much more than cold air.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Cold dry air can have close to 0%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tropical air may have 4-5%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ways to describe humidity (specific humidity and relative humidity).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actual quantity of water vapor in the air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expressed as grams of water per kilogram of air (g/kg)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to describe the water content of large air masses, and how it varies by latitude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3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Specific humidity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ig4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1795462"/>
            <a:ext cx="49244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06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h06">
  <a:themeElements>
    <a:clrScheme name="">
      <a:dk1>
        <a:srgbClr val="000000"/>
      </a:dk1>
      <a:lt1>
        <a:srgbClr val="FFFFCC"/>
      </a:lt1>
      <a:dk2>
        <a:srgbClr val="000066"/>
      </a:dk2>
      <a:lt2>
        <a:srgbClr val="FF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ch06</Template>
  <TotalTime>417</TotalTime>
  <Words>1287</Words>
  <Application>Microsoft Office PowerPoint</Application>
  <PresentationFormat>On-screen Show (4:3)</PresentationFormat>
  <Paragraphs>207</Paragraphs>
  <Slides>42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ch06</vt:lpstr>
      <vt:lpstr>Microsoft ClipArt Gallery</vt:lpstr>
      <vt:lpstr>Atmospheric Circulation</vt:lpstr>
      <vt:lpstr>Contents</vt:lpstr>
      <vt:lpstr>The three states of water</vt:lpstr>
      <vt:lpstr>PowerPoint Presentation</vt:lpstr>
      <vt:lpstr>PowerPoint Presentation</vt:lpstr>
      <vt:lpstr>PowerPoint Presentation</vt:lpstr>
      <vt:lpstr>Humidity</vt:lpstr>
      <vt:lpstr>Specific humidity</vt:lpstr>
      <vt:lpstr>Specific humidity and temperature</vt:lpstr>
      <vt:lpstr>PowerPoint Presentation</vt:lpstr>
      <vt:lpstr>Relative Humidity</vt:lpstr>
      <vt:lpstr>Relative humidity and temperature</vt:lpstr>
      <vt:lpstr>Relative Humidity and temperature</vt:lpstr>
      <vt:lpstr>Dew Point Temperature</vt:lpstr>
      <vt:lpstr>Clouds</vt:lpstr>
      <vt:lpstr>Precipitation</vt:lpstr>
      <vt:lpstr>Types of Precipitation:</vt:lpstr>
      <vt:lpstr>Orographic precipitation</vt:lpstr>
      <vt:lpstr>Convectional Precipitation</vt:lpstr>
      <vt:lpstr>Frontal (cyclonic) precipitation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atmosphere</vt:lpstr>
      <vt:lpstr>General Circulation of the Earth’s Atmosphere</vt:lpstr>
      <vt:lpstr>PowerPoint Presentation</vt:lpstr>
      <vt:lpstr>General Circulation of the Earth’s 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Jet Streams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Tao</dc:creator>
  <cp:lastModifiedBy>Xin Tao</cp:lastModifiedBy>
  <cp:revision>121</cp:revision>
  <dcterms:created xsi:type="dcterms:W3CDTF">2021-01-16T03:49:52Z</dcterms:created>
  <dcterms:modified xsi:type="dcterms:W3CDTF">2023-02-10T10:18:35Z</dcterms:modified>
</cp:coreProperties>
</file>