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6" r:id="rId11"/>
    <p:sldId id="272" r:id="rId12"/>
    <p:sldId id="273" r:id="rId13"/>
    <p:sldId id="274" r:id="rId14"/>
    <p:sldId id="275" r:id="rId15"/>
    <p:sldId id="276" r:id="rId16"/>
    <p:sldId id="27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891492-C2B3-4C51-9C3C-8F2C758037C2}" v="2" dt="2023-04-27T06:40:12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n Tao" userId="3bbae137d5272e6c" providerId="LiveId" clId="{F2891492-C2B3-4C51-9C3C-8F2C758037C2}"/>
    <pc:docChg chg="modSld">
      <pc:chgData name="Xin Tao" userId="3bbae137d5272e6c" providerId="LiveId" clId="{F2891492-C2B3-4C51-9C3C-8F2C758037C2}" dt="2023-04-27T06:15:24.172" v="8" actId="20577"/>
      <pc:docMkLst>
        <pc:docMk/>
      </pc:docMkLst>
      <pc:sldChg chg="modSp mod">
        <pc:chgData name="Xin Tao" userId="3bbae137d5272e6c" providerId="LiveId" clId="{F2891492-C2B3-4C51-9C3C-8F2C758037C2}" dt="2023-04-27T06:15:24.172" v="8" actId="20577"/>
        <pc:sldMkLst>
          <pc:docMk/>
          <pc:sldMk cId="1130791789" sldId="278"/>
        </pc:sldMkLst>
        <pc:spChg chg="mod">
          <ac:chgData name="Xin Tao" userId="3bbae137d5272e6c" providerId="LiveId" clId="{F2891492-C2B3-4C51-9C3C-8F2C758037C2}" dt="2023-04-27T06:15:24.172" v="8" actId="20577"/>
          <ac:spMkLst>
            <pc:docMk/>
            <pc:sldMk cId="1130791789" sldId="27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6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2B11-7730-478C-9F25-F7FD36750083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40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76217"/>
            <a:ext cx="9144000" cy="1126981"/>
          </a:xfrm>
        </p:spPr>
        <p:txBody>
          <a:bodyPr/>
          <a:lstStyle/>
          <a:p>
            <a:r>
              <a:rPr lang="en-US" dirty="0"/>
              <a:t>Review for Exam 3</a:t>
            </a:r>
          </a:p>
        </p:txBody>
      </p:sp>
      <p:pic>
        <p:nvPicPr>
          <p:cNvPr id="4" name="Picture 2" descr="Image result for cat stud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804" y="2876657"/>
            <a:ext cx="2566392" cy="348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23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245"/>
          </a:xfrm>
        </p:spPr>
        <p:txBody>
          <a:bodyPr>
            <a:normAutofit/>
          </a:bodyPr>
          <a:lstStyle/>
          <a:p>
            <a:r>
              <a:rPr lang="en-US" dirty="0"/>
              <a:t>Long-term glacial record</a:t>
            </a:r>
          </a:p>
          <a:p>
            <a:pPr lvl="1"/>
            <a:r>
              <a:rPr lang="en-US" dirty="0"/>
              <a:t>Major glaciations</a:t>
            </a:r>
          </a:p>
          <a:p>
            <a:pPr lvl="1"/>
            <a:r>
              <a:rPr lang="en-US" dirty="0"/>
              <a:t>Reason for the 1st </a:t>
            </a:r>
            <a:r>
              <a:rPr lang="en-US" dirty="0" err="1"/>
              <a:t>Huronian</a:t>
            </a:r>
            <a:r>
              <a:rPr lang="en-US" dirty="0"/>
              <a:t> glaciation 2.4 billion years ago</a:t>
            </a:r>
          </a:p>
          <a:p>
            <a:pPr lvl="1"/>
            <a:r>
              <a:rPr lang="en-US" dirty="0"/>
              <a:t>2nd “Snowball Earth” glaciation 700 million years ago</a:t>
            </a:r>
          </a:p>
          <a:p>
            <a:pPr lvl="1"/>
            <a:r>
              <a:rPr lang="en-US" dirty="0"/>
              <a:t>Survival of photosynthetic life during the “Snowball Earth” glaciation</a:t>
            </a:r>
          </a:p>
          <a:p>
            <a:pPr lvl="1"/>
            <a:r>
              <a:rPr lang="en-US" dirty="0"/>
              <a:t>Reason for the 4th glaciation</a:t>
            </a:r>
          </a:p>
          <a:p>
            <a:pPr lvl="1"/>
            <a:r>
              <a:rPr lang="en-US" dirty="0"/>
              <a:t>Climate and oxygen isotopes</a:t>
            </a:r>
          </a:p>
          <a:p>
            <a:pPr lvl="1"/>
            <a:r>
              <a:rPr lang="en-US" dirty="0"/>
              <a:t>Cause and evidence for the 5th glaciation during Cenozoic Era (the last 50 million years)</a:t>
            </a:r>
          </a:p>
        </p:txBody>
      </p:sp>
    </p:spTree>
    <p:extLst>
      <p:ext uri="{BB962C8B-B14F-4D97-AF65-F5344CB8AC3E}">
        <p14:creationId xmlns:p14="http://schemas.microsoft.com/office/powerpoint/2010/main" val="370900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Pleistocene glaciations (Cenozoic Era)</a:t>
            </a:r>
          </a:p>
          <a:p>
            <a:pPr lvl="1"/>
            <a:r>
              <a:rPr lang="en-US" dirty="0"/>
              <a:t>Glaciers in the Antarctic during the Cenozoic Era</a:t>
            </a:r>
          </a:p>
          <a:p>
            <a:pPr lvl="1"/>
            <a:r>
              <a:rPr lang="en-US" dirty="0"/>
              <a:t>Glaciers in Greenland during the Cenozoic Era</a:t>
            </a:r>
          </a:p>
        </p:txBody>
      </p:sp>
    </p:spTree>
    <p:extLst>
      <p:ext uri="{BB962C8B-B14F-4D97-AF65-F5344CB8AC3E}">
        <p14:creationId xmlns:p14="http://schemas.microsoft.com/office/powerpoint/2010/main" val="409567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Glacial cycles</a:t>
            </a:r>
          </a:p>
          <a:p>
            <a:pPr lvl="1"/>
            <a:r>
              <a:rPr lang="en-US" dirty="0"/>
              <a:t>Glacial-interglacial cycles during the 2.6 million years of the Pleistocene Glaciation</a:t>
            </a:r>
          </a:p>
          <a:p>
            <a:pPr lvl="1"/>
            <a:r>
              <a:rPr lang="en-US" dirty="0"/>
              <a:t>Timing of the most severe glacial events</a:t>
            </a:r>
          </a:p>
          <a:p>
            <a:pPr lvl="1"/>
            <a:r>
              <a:rPr lang="en-US" dirty="0"/>
              <a:t>The place where oxygen isotope matches the insolation variations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3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role of ocean in the glacial cycles</a:t>
            </a:r>
          </a:p>
          <a:p>
            <a:pPr lvl="1"/>
            <a:r>
              <a:rPr lang="en-US" dirty="0"/>
              <a:t>Rates of warming and cooling during glacial cycles</a:t>
            </a:r>
          </a:p>
          <a:p>
            <a:pPr lvl="1"/>
            <a:r>
              <a:rPr lang="en-US" dirty="0"/>
              <a:t>Temperatures in interglacial and glacial events</a:t>
            </a:r>
          </a:p>
          <a:p>
            <a:pPr lvl="1"/>
            <a:r>
              <a:rPr lang="en-US" dirty="0"/>
              <a:t>atmospheric concentration of carbon dioxide (CO</a:t>
            </a:r>
            <a:r>
              <a:rPr lang="en-US" baseline="-25000" dirty="0"/>
              <a:t>2</a:t>
            </a:r>
            <a:r>
              <a:rPr lang="en-US" dirty="0"/>
              <a:t>) and methane (CH</a:t>
            </a:r>
            <a:r>
              <a:rPr lang="en-US" baseline="-25000" dirty="0"/>
              <a:t>4</a:t>
            </a:r>
            <a:r>
              <a:rPr lang="en-US" dirty="0"/>
              <a:t>) over the last few glacial cycles</a:t>
            </a:r>
          </a:p>
          <a:p>
            <a:pPr lvl="1"/>
            <a:r>
              <a:rPr lang="en-US" dirty="0"/>
              <a:t>Productivity of ocean plankton</a:t>
            </a:r>
          </a:p>
          <a:p>
            <a:pPr lvl="1"/>
            <a:r>
              <a:rPr lang="en-US" dirty="0" err="1"/>
              <a:t>Dansgaard-Oeschger</a:t>
            </a:r>
            <a:r>
              <a:rPr lang="en-US" dirty="0"/>
              <a:t> cycles</a:t>
            </a:r>
          </a:p>
          <a:p>
            <a:pPr lvl="1"/>
            <a:r>
              <a:rPr lang="en-US" dirty="0"/>
              <a:t>A 1300 year-long Younger Dryas period began 12900 years ago</a:t>
            </a:r>
          </a:p>
        </p:txBody>
      </p:sp>
    </p:spTree>
    <p:extLst>
      <p:ext uri="{BB962C8B-B14F-4D97-AF65-F5344CB8AC3E}">
        <p14:creationId xmlns:p14="http://schemas.microsoft.com/office/powerpoint/2010/main" val="40112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Holocene interglacial</a:t>
            </a:r>
          </a:p>
          <a:p>
            <a:pPr lvl="1"/>
            <a:r>
              <a:rPr lang="en-US" dirty="0"/>
              <a:t>Patterns of the northern hemisphere summer insolation, atmospheric concentration of carbon dioxide, and peak temperature in Holocene</a:t>
            </a:r>
          </a:p>
          <a:p>
            <a:pPr lvl="1"/>
            <a:r>
              <a:rPr lang="en-US" dirty="0"/>
              <a:t>Inputs to GCMs to explore changes in climatic conditions over the last 18,000 years (which includes the Holocene)</a:t>
            </a:r>
          </a:p>
          <a:p>
            <a:pPr lvl="1"/>
            <a:r>
              <a:rPr lang="en-US" dirty="0"/>
              <a:t>African Sahara 9000 years ago</a:t>
            </a:r>
          </a:p>
          <a:p>
            <a:pPr lvl="1"/>
            <a:r>
              <a:rPr lang="en-US" dirty="0"/>
              <a:t>Lake levels across the western USA 12000 years ago</a:t>
            </a:r>
          </a:p>
          <a:p>
            <a:pPr lvl="1"/>
            <a:r>
              <a:rPr lang="en-US" dirty="0"/>
              <a:t>Extinctions of megafauna in North and South America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4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 warming</a:t>
            </a:r>
          </a:p>
          <a:p>
            <a:pPr lvl="1"/>
            <a:r>
              <a:rPr lang="en-US" dirty="0"/>
              <a:t>Glaciers in the Little Ice Age</a:t>
            </a:r>
          </a:p>
          <a:p>
            <a:pPr lvl="1"/>
            <a:r>
              <a:rPr lang="en-US" dirty="0"/>
              <a:t>Annual resolution records of temperature</a:t>
            </a:r>
          </a:p>
          <a:p>
            <a:pPr lvl="1"/>
            <a:r>
              <a:rPr lang="en-US" dirty="0"/>
              <a:t>Developing a statistical relationship between the instrumental records and the indirect records</a:t>
            </a:r>
          </a:p>
          <a:p>
            <a:pPr lvl="1"/>
            <a:r>
              <a:rPr lang="en-US" dirty="0"/>
              <a:t>Global average rate of warming</a:t>
            </a:r>
          </a:p>
          <a:p>
            <a:pPr lvl="1"/>
            <a:r>
              <a:rPr lang="en-US" dirty="0"/>
              <a:t>The method of calculating global average from instrumental records</a:t>
            </a:r>
          </a:p>
          <a:p>
            <a:pPr lvl="1"/>
            <a:r>
              <a:rPr lang="en-US" dirty="0"/>
              <a:t>Satellite records of global temperature</a:t>
            </a:r>
          </a:p>
          <a:p>
            <a:pPr lvl="1"/>
            <a:r>
              <a:rPr lang="en-US" dirty="0"/>
              <a:t>Reason of </a:t>
            </a:r>
            <a:r>
              <a:rPr lang="en-US"/>
              <a:t>no trend </a:t>
            </a:r>
            <a:r>
              <a:rPr lang="en-US" dirty="0"/>
              <a:t>in global average mean temperature during 1945-1975</a:t>
            </a:r>
          </a:p>
          <a:p>
            <a:pPr lvl="1"/>
            <a:r>
              <a:rPr lang="en-US" dirty="0"/>
              <a:t>Reason of slowdown in atmospheric warming since 2000 CE</a:t>
            </a:r>
          </a:p>
          <a:p>
            <a:pPr lvl="1"/>
            <a:r>
              <a:rPr lang="en-US" dirty="0"/>
              <a:t>El Niño (associated with southern Pacific Ocean) and its cause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64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  <a:p>
            <a:pPr lvl="1"/>
            <a:r>
              <a:rPr lang="en-US"/>
              <a:t>21 Apr 2023 – 7 May 2023</a:t>
            </a:r>
            <a:endParaRPr lang="en-US" dirty="0"/>
          </a:p>
          <a:p>
            <a:r>
              <a:rPr lang="en-US" dirty="0"/>
              <a:t>If 80% of class fill them in, all of you get extra credit.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91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92" y="25368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Good luck with your exam!</a:t>
            </a:r>
          </a:p>
        </p:txBody>
      </p:sp>
    </p:spTree>
    <p:extLst>
      <p:ext uri="{BB962C8B-B14F-4D97-AF65-F5344CB8AC3E}">
        <p14:creationId xmlns:p14="http://schemas.microsoft.com/office/powerpoint/2010/main" val="363155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 questions </a:t>
            </a:r>
          </a:p>
          <a:p>
            <a:r>
              <a:rPr lang="en-US" dirty="0"/>
              <a:t>1 hour and 20 minutes to complete exam </a:t>
            </a:r>
          </a:p>
          <a:p>
            <a:r>
              <a:rPr lang="en-US" dirty="0"/>
              <a:t>Multiple choice</a:t>
            </a:r>
          </a:p>
          <a:p>
            <a:r>
              <a:rPr lang="en-US" dirty="0"/>
              <a:t>Lecture slides and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material to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study points posted on </a:t>
            </a:r>
            <a:r>
              <a:rPr lang="en-US" dirty="0" err="1"/>
              <a:t>UBLearns</a:t>
            </a:r>
            <a:endParaRPr lang="en-US" dirty="0"/>
          </a:p>
          <a:p>
            <a:r>
              <a:rPr lang="en-US" dirty="0"/>
              <a:t>Lecture Material </a:t>
            </a:r>
          </a:p>
          <a:p>
            <a:r>
              <a:rPr lang="en-US" dirty="0"/>
              <a:t>Textbook chapters if you have any question on the lecture material</a:t>
            </a:r>
          </a:p>
          <a:p>
            <a:r>
              <a:rPr lang="en-US" dirty="0"/>
              <a:t>Your own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7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study points and lecture slides </a:t>
            </a:r>
          </a:p>
          <a:p>
            <a:r>
              <a:rPr lang="en-US" dirty="0"/>
              <a:t>Read the chapters actively if you do not fully understand the lecture slides or notes</a:t>
            </a:r>
          </a:p>
          <a:p>
            <a:r>
              <a:rPr lang="en-US" dirty="0"/>
              <a:t>Find a study buddy </a:t>
            </a:r>
          </a:p>
          <a:p>
            <a:r>
              <a:rPr lang="en-US" dirty="0"/>
              <a:t>Use flash cards </a:t>
            </a:r>
          </a:p>
          <a:p>
            <a:r>
              <a:rPr lang="en-US" dirty="0"/>
              <a:t>Email me if you still have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1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1 or 2 answers that are totally incorrect, and then 1 that might sound like it is correct but is not. Studying thoroughly allows you to distinguish between the answer that looks correct and the answer that is correct. </a:t>
            </a:r>
          </a:p>
          <a:p>
            <a:r>
              <a:rPr lang="en-US" dirty="0"/>
              <a:t>Because of the above – TAKE YOUR TIME! </a:t>
            </a:r>
          </a:p>
          <a:p>
            <a:r>
              <a:rPr lang="en-US" dirty="0"/>
              <a:t>Don’t rush through it, because you may get tripped up by those answers that look correct but are not. </a:t>
            </a:r>
          </a:p>
          <a:p>
            <a:r>
              <a:rPr lang="en-US" dirty="0"/>
              <a:t>ALWAYS put an answer. 25% chance you will get it right by guessing.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5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Imagine you are the professor, post a multiple choice question. </a:t>
            </a:r>
          </a:p>
          <a:p>
            <a:pPr lvl="1"/>
            <a:r>
              <a:rPr lang="en-SG" dirty="0"/>
              <a:t>This trains you to anticipate the types of questions, so you can focus on what to study </a:t>
            </a:r>
          </a:p>
          <a:p>
            <a:pPr lvl="1"/>
            <a:r>
              <a:rPr lang="en-SG" dirty="0"/>
              <a:t>Gets you into that type of thinking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0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Eukarya</a:t>
            </a:r>
          </a:p>
          <a:p>
            <a:pPr lvl="1"/>
            <a:r>
              <a:rPr lang="en-US" dirty="0"/>
              <a:t>Eukaryotes</a:t>
            </a:r>
          </a:p>
          <a:p>
            <a:pPr lvl="1"/>
            <a:r>
              <a:rPr lang="en-US" dirty="0"/>
              <a:t>Ediacaran fauna</a:t>
            </a:r>
          </a:p>
        </p:txBody>
      </p:sp>
    </p:spTree>
    <p:extLst>
      <p:ext uri="{BB962C8B-B14F-4D97-AF65-F5344CB8AC3E}">
        <p14:creationId xmlns:p14="http://schemas.microsoft.com/office/powerpoint/2010/main" val="427494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Faint Young Sun Paradox</a:t>
            </a:r>
          </a:p>
          <a:p>
            <a:pPr lvl="1"/>
            <a:r>
              <a:rPr lang="en-US" dirty="0"/>
              <a:t>The trend of solar luminosity</a:t>
            </a:r>
          </a:p>
          <a:p>
            <a:pPr lvl="1"/>
            <a:r>
              <a:rPr lang="en-US" dirty="0"/>
              <a:t>Reason the Sun has become brighter</a:t>
            </a:r>
          </a:p>
          <a:p>
            <a:pPr lvl="1"/>
            <a:r>
              <a:rPr lang="en-US" dirty="0"/>
              <a:t>The meaning of faint young sun paradox</a:t>
            </a:r>
          </a:p>
          <a:p>
            <a:pPr lvl="1"/>
            <a:r>
              <a:rPr lang="en-US" dirty="0"/>
              <a:t>Solution of faint young sun paradox</a:t>
            </a:r>
          </a:p>
          <a:p>
            <a:pPr lvl="1"/>
            <a:r>
              <a:rPr lang="en-US" dirty="0"/>
              <a:t>The control of global temperatures via the silicate weathering</a:t>
            </a:r>
          </a:p>
        </p:txBody>
      </p:sp>
    </p:spTree>
    <p:extLst>
      <p:ext uri="{BB962C8B-B14F-4D97-AF65-F5344CB8AC3E}">
        <p14:creationId xmlns:p14="http://schemas.microsoft.com/office/powerpoint/2010/main" val="264391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229"/>
          </a:xfrm>
        </p:spPr>
        <p:txBody>
          <a:bodyPr>
            <a:normAutofit/>
          </a:bodyPr>
          <a:lstStyle/>
          <a:p>
            <a:r>
              <a:rPr lang="en-US" dirty="0"/>
              <a:t>Recent and ancient glacial climate indictors</a:t>
            </a:r>
          </a:p>
          <a:p>
            <a:pPr lvl="1"/>
            <a:r>
              <a:rPr lang="en-US" dirty="0"/>
              <a:t>Tills</a:t>
            </a:r>
          </a:p>
          <a:p>
            <a:pPr lvl="1"/>
            <a:r>
              <a:rPr lang="en-US" dirty="0"/>
              <a:t>Striations</a:t>
            </a:r>
          </a:p>
          <a:p>
            <a:pPr lvl="1"/>
            <a:r>
              <a:rPr lang="en-US" dirty="0" err="1"/>
              <a:t>Dropstones</a:t>
            </a:r>
            <a:endParaRPr lang="en-US" dirty="0"/>
          </a:p>
          <a:p>
            <a:pPr lvl="1"/>
            <a:r>
              <a:rPr lang="en-US" dirty="0" err="1"/>
              <a:t>Tillites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9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612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Review for Exam 3</vt:lpstr>
      <vt:lpstr>Exam 3</vt:lpstr>
      <vt:lpstr>What material to study? </vt:lpstr>
      <vt:lpstr>Study Tips </vt:lpstr>
      <vt:lpstr>Test strategies</vt:lpstr>
      <vt:lpstr>In-class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evaluation</vt:lpstr>
      <vt:lpstr>Good luck with your exam!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Tao, Xin</dc:creator>
  <cp:lastModifiedBy>UBWS15</cp:lastModifiedBy>
  <cp:revision>63</cp:revision>
  <dcterms:created xsi:type="dcterms:W3CDTF">2019-05-30T19:30:30Z</dcterms:created>
  <dcterms:modified xsi:type="dcterms:W3CDTF">2023-04-27T06:40:17Z</dcterms:modified>
</cp:coreProperties>
</file>