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5" r:id="rId11"/>
    <p:sldId id="266" r:id="rId12"/>
    <p:sldId id="272" r:id="rId13"/>
    <p:sldId id="273" r:id="rId14"/>
    <p:sldId id="274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9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6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6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5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9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6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2B11-7730-478C-9F25-F7FD367500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40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76217"/>
            <a:ext cx="9144000" cy="1126981"/>
          </a:xfrm>
        </p:spPr>
        <p:txBody>
          <a:bodyPr/>
          <a:lstStyle/>
          <a:p>
            <a:r>
              <a:rPr lang="en-US" dirty="0"/>
              <a:t>Review for </a:t>
            </a:r>
            <a:r>
              <a:rPr lang="en-US" dirty="0" smtClean="0"/>
              <a:t>Exam 2</a:t>
            </a:r>
            <a:endParaRPr lang="en-US" dirty="0"/>
          </a:p>
        </p:txBody>
      </p:sp>
      <p:pic>
        <p:nvPicPr>
          <p:cNvPr id="4" name="Picture 2" descr="Image result for cat stud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804" y="2876657"/>
            <a:ext cx="2566392" cy="348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23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3867"/>
          </a:xfrm>
        </p:spPr>
        <p:txBody>
          <a:bodyPr>
            <a:normAutofit/>
          </a:bodyPr>
          <a:lstStyle/>
          <a:p>
            <a:r>
              <a:rPr lang="en-US" dirty="0"/>
              <a:t>Carbon cycles</a:t>
            </a:r>
          </a:p>
          <a:p>
            <a:pPr lvl="1"/>
            <a:r>
              <a:rPr lang="en-US" dirty="0"/>
              <a:t>Source of carbon emissions due to anthropogenic activity</a:t>
            </a:r>
          </a:p>
          <a:p>
            <a:pPr lvl="1"/>
            <a:r>
              <a:rPr lang="en-US" dirty="0"/>
              <a:t>Carbonate rocks</a:t>
            </a:r>
          </a:p>
          <a:p>
            <a:pPr lvl="1"/>
            <a:r>
              <a:rPr lang="en-US" dirty="0"/>
              <a:t>Fossil fuel reserves</a:t>
            </a:r>
          </a:p>
          <a:p>
            <a:pPr lvl="1"/>
            <a:r>
              <a:rPr lang="en-US" dirty="0"/>
              <a:t>Igneous rock, sedimentary rock, and metamorphic rock</a:t>
            </a:r>
          </a:p>
          <a:p>
            <a:pPr lvl="1"/>
            <a:r>
              <a:rPr lang="en-US" dirty="0"/>
              <a:t>Carbon dioxide dissolves into ocean water</a:t>
            </a:r>
          </a:p>
          <a:p>
            <a:pPr lvl="1"/>
            <a:r>
              <a:rPr lang="en-US" dirty="0"/>
              <a:t>Silicate weathering</a:t>
            </a:r>
          </a:p>
        </p:txBody>
      </p:sp>
    </p:spTree>
    <p:extLst>
      <p:ext uri="{BB962C8B-B14F-4D97-AF65-F5344CB8AC3E}">
        <p14:creationId xmlns:p14="http://schemas.microsoft.com/office/powerpoint/2010/main" val="2988095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3245"/>
          </a:xfrm>
        </p:spPr>
        <p:txBody>
          <a:bodyPr>
            <a:normAutofit/>
          </a:bodyPr>
          <a:lstStyle/>
          <a:p>
            <a:r>
              <a:rPr lang="en-US" dirty="0"/>
              <a:t>Origin of Earth</a:t>
            </a:r>
          </a:p>
          <a:p>
            <a:pPr lvl="1"/>
            <a:r>
              <a:rPr lang="en-US" dirty="0"/>
              <a:t>Geological time: Precambrian Eon and Phanerozoic Eon.</a:t>
            </a:r>
          </a:p>
          <a:p>
            <a:pPr lvl="1"/>
            <a:r>
              <a:rPr lang="en-US" dirty="0"/>
              <a:t>absolute geological dating</a:t>
            </a:r>
          </a:p>
          <a:p>
            <a:pPr lvl="1"/>
            <a:r>
              <a:rPr lang="en-US" dirty="0"/>
              <a:t>aftermath of the collapse of solar nebula</a:t>
            </a:r>
          </a:p>
          <a:p>
            <a:pPr lvl="1"/>
            <a:r>
              <a:rPr lang="en-US" dirty="0"/>
              <a:t>Earth’s core, mantle, and crust</a:t>
            </a:r>
          </a:p>
          <a:p>
            <a:pPr lvl="1"/>
            <a:r>
              <a:rPr lang="en-US" dirty="0"/>
              <a:t>Earth’s moon (Luna)</a:t>
            </a:r>
          </a:p>
          <a:p>
            <a:pPr lvl="1"/>
            <a:r>
              <a:rPr lang="en-US" dirty="0"/>
              <a:t>tidal forces linked to the phases of the Moon</a:t>
            </a:r>
          </a:p>
          <a:p>
            <a:pPr lvl="1"/>
            <a:r>
              <a:rPr lang="en-US" dirty="0"/>
              <a:t>Bombardment period</a:t>
            </a:r>
          </a:p>
          <a:p>
            <a:pPr lvl="1"/>
            <a:r>
              <a:rPr lang="en-US" dirty="0"/>
              <a:t>Aftermath of Earth’s collision with a Mars-sized planet</a:t>
            </a:r>
          </a:p>
        </p:txBody>
      </p:sp>
    </p:spTree>
    <p:extLst>
      <p:ext uri="{BB962C8B-B14F-4D97-AF65-F5344CB8AC3E}">
        <p14:creationId xmlns:p14="http://schemas.microsoft.com/office/powerpoint/2010/main" val="3709005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 of Life</a:t>
            </a:r>
          </a:p>
          <a:p>
            <a:pPr lvl="1"/>
            <a:r>
              <a:rPr lang="en-US" dirty="0"/>
              <a:t>Oldest rocks</a:t>
            </a:r>
          </a:p>
          <a:p>
            <a:pPr lvl="1"/>
            <a:r>
              <a:rPr lang="en-US" dirty="0"/>
              <a:t>Oldest fossils</a:t>
            </a:r>
          </a:p>
          <a:p>
            <a:pPr lvl="1"/>
            <a:r>
              <a:rPr lang="en-US" dirty="0"/>
              <a:t>Miller-Urey experiment</a:t>
            </a:r>
          </a:p>
          <a:p>
            <a:pPr lvl="1"/>
            <a:r>
              <a:rPr lang="en-US" dirty="0"/>
              <a:t>Three domains of life</a:t>
            </a:r>
          </a:p>
          <a:p>
            <a:pPr lvl="1"/>
            <a:r>
              <a:rPr lang="en-US" dirty="0"/>
              <a:t>Reason that deep-sea hydrothermal vents are the most likely location where life developed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71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rise of atmospheric oxygen – early life, cyanobacteria, evidence, and timing</a:t>
            </a:r>
          </a:p>
          <a:p>
            <a:pPr lvl="1"/>
            <a:r>
              <a:rPr lang="en-US" dirty="0"/>
              <a:t>Third major forms of life</a:t>
            </a:r>
          </a:p>
          <a:p>
            <a:pPr lvl="1"/>
            <a:r>
              <a:rPr lang="en-US" dirty="0"/>
              <a:t>Oldest evidence of photosynthesis</a:t>
            </a:r>
          </a:p>
          <a:p>
            <a:pPr lvl="1"/>
            <a:r>
              <a:rPr lang="en-US" dirty="0"/>
              <a:t>States of iron</a:t>
            </a:r>
          </a:p>
          <a:p>
            <a:pPr lvl="1"/>
            <a:r>
              <a:rPr lang="en-US" dirty="0"/>
              <a:t>Oxygen levels inferred from Banded Iron Formations and </a:t>
            </a:r>
            <a:r>
              <a:rPr lang="en-US" dirty="0" err="1"/>
              <a:t>Redbeds</a:t>
            </a:r>
            <a:endParaRPr lang="en-US" dirty="0"/>
          </a:p>
          <a:p>
            <a:pPr lvl="1"/>
            <a:r>
              <a:rPr lang="en-US" dirty="0"/>
              <a:t>Delayed rise of atmospheric oxygen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03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rise of atmospheric oxygen – carbon isotopes, oxygen in Phanerozoic Eon, fire, and ozone</a:t>
            </a:r>
          </a:p>
          <a:p>
            <a:pPr lvl="1"/>
            <a:r>
              <a:rPr lang="en-US" dirty="0"/>
              <a:t>The reason carbon isotopes in ocean sediments useful for tracking changes in atmospheric carbon and oxygen content</a:t>
            </a:r>
          </a:p>
          <a:p>
            <a:pPr lvl="1"/>
            <a:r>
              <a:rPr lang="en-US" dirty="0"/>
              <a:t>carbon isotope uptake patterns</a:t>
            </a:r>
          </a:p>
          <a:p>
            <a:pPr lvl="1"/>
            <a:r>
              <a:rPr lang="en-US" dirty="0"/>
              <a:t>reasons that atmospheric oxygen increased during the Carboniferous Period</a:t>
            </a:r>
          </a:p>
          <a:p>
            <a:pPr lvl="1"/>
            <a:r>
              <a:rPr lang="en-US" dirty="0"/>
              <a:t>Fire and the stability of atmospheric oxygen concentration</a:t>
            </a:r>
          </a:p>
          <a:p>
            <a:pPr lvl="1"/>
            <a:r>
              <a:rPr lang="en-US" dirty="0"/>
              <a:t>Ozone 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20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992" y="25368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Good luck with your exam!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5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</a:t>
            </a:r>
            <a:r>
              <a:rPr lang="en-US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 questions </a:t>
            </a:r>
          </a:p>
          <a:p>
            <a:r>
              <a:rPr lang="en-US" dirty="0"/>
              <a:t>1 hour and 20 minutes to complete exam </a:t>
            </a:r>
          </a:p>
          <a:p>
            <a:r>
              <a:rPr lang="en-US" dirty="0"/>
              <a:t>Multiple </a:t>
            </a:r>
            <a:r>
              <a:rPr lang="en-US" dirty="0" smtClean="0"/>
              <a:t>choice</a:t>
            </a:r>
            <a:endParaRPr lang="en-US" dirty="0"/>
          </a:p>
          <a:p>
            <a:r>
              <a:rPr lang="en-US" dirty="0"/>
              <a:t>Lecture </a:t>
            </a:r>
            <a:r>
              <a:rPr lang="en-US" dirty="0" smtClean="0"/>
              <a:t>slides and notes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material to study?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study points posted on </a:t>
            </a:r>
            <a:r>
              <a:rPr lang="en-US" dirty="0" err="1"/>
              <a:t>UBLearns</a:t>
            </a:r>
            <a:endParaRPr lang="en-US" dirty="0"/>
          </a:p>
          <a:p>
            <a:r>
              <a:rPr lang="en-US" dirty="0"/>
              <a:t>Lecture Material </a:t>
            </a:r>
          </a:p>
          <a:p>
            <a:r>
              <a:rPr lang="en-US" dirty="0"/>
              <a:t>Textbook chapters if you have any question on the lecture material</a:t>
            </a:r>
          </a:p>
          <a:p>
            <a:r>
              <a:rPr lang="en-US" dirty="0"/>
              <a:t>Your own notes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7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Tips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through the study points and lecture slides </a:t>
            </a:r>
          </a:p>
          <a:p>
            <a:r>
              <a:rPr lang="en-US" dirty="0"/>
              <a:t>Read the chapters actively if you do not fully understand the lecture </a:t>
            </a:r>
            <a:r>
              <a:rPr lang="en-US" dirty="0" smtClean="0"/>
              <a:t>slides or notes</a:t>
            </a:r>
            <a:endParaRPr lang="en-US" dirty="0"/>
          </a:p>
          <a:p>
            <a:r>
              <a:rPr lang="en-US" dirty="0"/>
              <a:t>Find a study buddy </a:t>
            </a:r>
          </a:p>
          <a:p>
            <a:r>
              <a:rPr lang="en-US" dirty="0"/>
              <a:t>Use flash cards </a:t>
            </a:r>
          </a:p>
          <a:p>
            <a:r>
              <a:rPr lang="en-US" dirty="0"/>
              <a:t>Email me if you still have questions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1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1 or 2 answers that are totally incorrect, and then 1 that might sound like </a:t>
            </a:r>
            <a:r>
              <a:rPr lang="en-US" dirty="0" smtClean="0"/>
              <a:t>it is </a:t>
            </a:r>
            <a:r>
              <a:rPr lang="en-US" dirty="0"/>
              <a:t>correct but </a:t>
            </a:r>
            <a:r>
              <a:rPr lang="en-US" dirty="0" smtClean="0"/>
              <a:t>is not</a:t>
            </a:r>
            <a:r>
              <a:rPr lang="en-US" dirty="0"/>
              <a:t>. Studying thoroughly allows you to distinguish between the answer that looks correct and the answer that is correct. </a:t>
            </a:r>
          </a:p>
          <a:p>
            <a:r>
              <a:rPr lang="en-US" dirty="0"/>
              <a:t>Because of the above – TAKE YOUR TIME! </a:t>
            </a:r>
          </a:p>
          <a:p>
            <a:r>
              <a:rPr lang="en-US" dirty="0"/>
              <a:t>Don’t rush through it, because you may get tripped up by those answers that look correct but are not. </a:t>
            </a:r>
          </a:p>
          <a:p>
            <a:r>
              <a:rPr lang="en-US" dirty="0"/>
              <a:t>ALWAYS put an answer. 25% chance you will get it right by guessing.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5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Imagine you are the professor, </a:t>
            </a:r>
            <a:r>
              <a:rPr lang="en-SG" dirty="0" smtClean="0"/>
              <a:t>post </a:t>
            </a:r>
            <a:r>
              <a:rPr lang="en-SG" dirty="0"/>
              <a:t>a multiple choice </a:t>
            </a:r>
            <a:r>
              <a:rPr lang="en-SG" dirty="0" smtClean="0"/>
              <a:t>question. </a:t>
            </a:r>
            <a:endParaRPr lang="en-SG" dirty="0"/>
          </a:p>
          <a:p>
            <a:pPr lvl="1"/>
            <a:r>
              <a:rPr lang="en-SG" dirty="0"/>
              <a:t>This trains you to anticipate the types of questions, so you can focus on what to study </a:t>
            </a:r>
          </a:p>
          <a:p>
            <a:pPr lvl="1"/>
            <a:r>
              <a:rPr lang="en-SG" dirty="0"/>
              <a:t>Gets you into that type of thinking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0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Deep ocean circulation</a:t>
            </a:r>
          </a:p>
          <a:p>
            <a:pPr lvl="1"/>
            <a:r>
              <a:rPr lang="en-US" dirty="0"/>
              <a:t>The formation of deep water</a:t>
            </a:r>
          </a:p>
          <a:p>
            <a:pPr lvl="1"/>
            <a:r>
              <a:rPr lang="en-US" dirty="0"/>
              <a:t>Thermohaline conveyor belt</a:t>
            </a:r>
          </a:p>
          <a:p>
            <a:pPr lvl="1"/>
            <a:r>
              <a:rPr lang="en-US" dirty="0"/>
              <a:t>The formation of thermohaline conveyor belt</a:t>
            </a:r>
          </a:p>
        </p:txBody>
      </p:sp>
    </p:spTree>
    <p:extLst>
      <p:ext uri="{BB962C8B-B14F-4D97-AF65-F5344CB8AC3E}">
        <p14:creationId xmlns:p14="http://schemas.microsoft.com/office/powerpoint/2010/main" val="427494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Modeling the ocean atmosphere system (GCMs)</a:t>
            </a:r>
          </a:p>
          <a:p>
            <a:pPr lvl="1"/>
            <a:r>
              <a:rPr lang="en-US" dirty="0"/>
              <a:t>The type of models with the most precise and quantitative predictions</a:t>
            </a:r>
          </a:p>
          <a:p>
            <a:pPr lvl="1"/>
            <a:r>
              <a:rPr lang="en-US" dirty="0"/>
              <a:t>The vertical layers in the General Circulation Models</a:t>
            </a:r>
          </a:p>
          <a:p>
            <a:pPr lvl="1"/>
            <a:r>
              <a:rPr lang="en-US" dirty="0"/>
              <a:t>Calculations made in 3 D grid cells</a:t>
            </a:r>
          </a:p>
          <a:p>
            <a:pPr lvl="1"/>
            <a:r>
              <a:rPr lang="en-US" dirty="0"/>
              <a:t>GCMs prediction between 2000 and 2100 AD</a:t>
            </a:r>
          </a:p>
          <a:p>
            <a:pPr lvl="1"/>
            <a:r>
              <a:rPr lang="en-US" dirty="0"/>
              <a:t>Validation of GCMs predictions</a:t>
            </a:r>
          </a:p>
        </p:txBody>
      </p:sp>
    </p:spTree>
    <p:extLst>
      <p:ext uri="{BB962C8B-B14F-4D97-AF65-F5344CB8AC3E}">
        <p14:creationId xmlns:p14="http://schemas.microsoft.com/office/powerpoint/2010/main" val="264391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2229"/>
          </a:xfrm>
        </p:spPr>
        <p:txBody>
          <a:bodyPr>
            <a:normAutofit/>
          </a:bodyPr>
          <a:lstStyle/>
          <a:p>
            <a:r>
              <a:rPr lang="en-US" dirty="0"/>
              <a:t>Carbon cycle overview</a:t>
            </a:r>
          </a:p>
          <a:p>
            <a:pPr lvl="1"/>
            <a:r>
              <a:rPr lang="en-US" dirty="0"/>
              <a:t>The planets in the solar system</a:t>
            </a:r>
          </a:p>
          <a:p>
            <a:pPr lvl="1"/>
            <a:r>
              <a:rPr lang="en-US" dirty="0"/>
              <a:t>Earth’s carbon reservoirs</a:t>
            </a:r>
          </a:p>
          <a:p>
            <a:pPr lvl="1"/>
            <a:r>
              <a:rPr lang="en-US" dirty="0"/>
              <a:t>The chemical interaction between carbon and oxygen</a:t>
            </a:r>
          </a:p>
          <a:p>
            <a:pPr lvl="1"/>
            <a:r>
              <a:rPr lang="en-US" dirty="0"/>
              <a:t>Photosynthesis </a:t>
            </a:r>
          </a:p>
          <a:p>
            <a:pPr lvl="1"/>
            <a:r>
              <a:rPr lang="en-US" dirty="0"/>
              <a:t>Products of respiration</a:t>
            </a:r>
          </a:p>
          <a:p>
            <a:pPr lvl="1"/>
            <a:r>
              <a:rPr lang="en-US" dirty="0"/>
              <a:t>The residence time for carbon in the reservoir</a:t>
            </a:r>
          </a:p>
          <a:p>
            <a:pPr lvl="1"/>
            <a:r>
              <a:rPr lang="en-US" dirty="0"/>
              <a:t>Net photosynthesis = gross photosynthesis – respiration </a:t>
            </a:r>
          </a:p>
          <a:p>
            <a:pPr lvl="1"/>
            <a:r>
              <a:rPr lang="en-US" dirty="0"/>
              <a:t>Net Primary Productivity in Buffalo</a:t>
            </a:r>
          </a:p>
          <a:p>
            <a:pPr lvl="1"/>
            <a:r>
              <a:rPr lang="en-US" dirty="0"/>
              <a:t>Producers and consumers</a:t>
            </a:r>
          </a:p>
          <a:p>
            <a:pPr lvl="1"/>
            <a:r>
              <a:rPr lang="en-US" dirty="0"/>
              <a:t>Marine productivity</a:t>
            </a:r>
          </a:p>
        </p:txBody>
      </p:sp>
    </p:spTree>
    <p:extLst>
      <p:ext uri="{BB962C8B-B14F-4D97-AF65-F5344CB8AC3E}">
        <p14:creationId xmlns:p14="http://schemas.microsoft.com/office/powerpoint/2010/main" val="94549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545</Words>
  <Application>Microsoft Office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Review for Exam 2</vt:lpstr>
      <vt:lpstr>Exam 2</vt:lpstr>
      <vt:lpstr>What material to study? </vt:lpstr>
      <vt:lpstr>Study Tips </vt:lpstr>
      <vt:lpstr>Test strategies</vt:lpstr>
      <vt:lpstr>In-class activity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 luck with your exam!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Tao, Xin</dc:creator>
  <cp:lastModifiedBy>Tao, Xin</cp:lastModifiedBy>
  <cp:revision>47</cp:revision>
  <dcterms:created xsi:type="dcterms:W3CDTF">2019-05-30T19:30:30Z</dcterms:created>
  <dcterms:modified xsi:type="dcterms:W3CDTF">2021-03-17T14:16:30Z</dcterms:modified>
</cp:coreProperties>
</file>