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5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o Xin" userId="3bbae137d5272e6c" providerId="LiveId" clId="{B9406E02-CE3D-40B7-B5C5-6989D1C7528B}"/>
    <pc:docChg chg="custSel modSld">
      <pc:chgData name="Tao Xin" userId="3bbae137d5272e6c" providerId="LiveId" clId="{B9406E02-CE3D-40B7-B5C5-6989D1C7528B}" dt="2023-02-17T10:32:23.515" v="2" actId="33524"/>
      <pc:docMkLst>
        <pc:docMk/>
      </pc:docMkLst>
      <pc:sldChg chg="modSp mod">
        <pc:chgData name="Tao Xin" userId="3bbae137d5272e6c" providerId="LiveId" clId="{B9406E02-CE3D-40B7-B5C5-6989D1C7528B}" dt="2023-02-17T10:32:02.986" v="0" actId="33524"/>
        <pc:sldMkLst>
          <pc:docMk/>
          <pc:sldMk cId="1190254388" sldId="260"/>
        </pc:sldMkLst>
        <pc:spChg chg="mod">
          <ac:chgData name="Tao Xin" userId="3bbae137d5272e6c" providerId="LiveId" clId="{B9406E02-CE3D-40B7-B5C5-6989D1C7528B}" dt="2023-02-17T10:32:02.986" v="0" actId="33524"/>
          <ac:spMkLst>
            <pc:docMk/>
            <pc:sldMk cId="1190254388" sldId="260"/>
            <ac:spMk id="3" creationId="{00000000-0000-0000-0000-000000000000}"/>
          </ac:spMkLst>
        </pc:spChg>
      </pc:sldChg>
      <pc:sldChg chg="modSp mod">
        <pc:chgData name="Tao Xin" userId="3bbae137d5272e6c" providerId="LiveId" clId="{B9406E02-CE3D-40B7-B5C5-6989D1C7528B}" dt="2023-02-17T10:32:10.897" v="1" actId="33524"/>
        <pc:sldMkLst>
          <pc:docMk/>
          <pc:sldMk cId="1378005141" sldId="261"/>
        </pc:sldMkLst>
        <pc:spChg chg="mod">
          <ac:chgData name="Tao Xin" userId="3bbae137d5272e6c" providerId="LiveId" clId="{B9406E02-CE3D-40B7-B5C5-6989D1C7528B}" dt="2023-02-17T10:32:10.897" v="1" actId="33524"/>
          <ac:spMkLst>
            <pc:docMk/>
            <pc:sldMk cId="1378005141" sldId="261"/>
            <ac:spMk id="3" creationId="{00000000-0000-0000-0000-000000000000}"/>
          </ac:spMkLst>
        </pc:spChg>
      </pc:sldChg>
      <pc:sldChg chg="modSp mod">
        <pc:chgData name="Tao Xin" userId="3bbae137d5272e6c" providerId="LiveId" clId="{B9406E02-CE3D-40B7-B5C5-6989D1C7528B}" dt="2023-02-17T10:32:23.515" v="2" actId="33524"/>
        <pc:sldMkLst>
          <pc:docMk/>
          <pc:sldMk cId="2988095923" sldId="265"/>
        </pc:sldMkLst>
        <pc:spChg chg="mod">
          <ac:chgData name="Tao Xin" userId="3bbae137d5272e6c" providerId="LiveId" clId="{B9406E02-CE3D-40B7-B5C5-6989D1C7528B}" dt="2023-02-17T10:32:23.515" v="2" actId="33524"/>
          <ac:spMkLst>
            <pc:docMk/>
            <pc:sldMk cId="2988095923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6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6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5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9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6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2B11-7730-478C-9F25-F7FD3675008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4BE8-866B-46B8-9EB7-AB67EE1C5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40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76217"/>
            <a:ext cx="9144000" cy="1126981"/>
          </a:xfrm>
        </p:spPr>
        <p:txBody>
          <a:bodyPr/>
          <a:lstStyle/>
          <a:p>
            <a:r>
              <a:rPr lang="en-US" dirty="0"/>
              <a:t>Review for Exam1</a:t>
            </a:r>
          </a:p>
        </p:txBody>
      </p:sp>
      <p:pic>
        <p:nvPicPr>
          <p:cNvPr id="4" name="Picture 2" descr="Image result for cat stud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804" y="2876657"/>
            <a:ext cx="2566392" cy="348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23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867"/>
          </a:xfrm>
        </p:spPr>
        <p:txBody>
          <a:bodyPr>
            <a:normAutofit/>
          </a:bodyPr>
          <a:lstStyle/>
          <a:p>
            <a:r>
              <a:rPr lang="en-US" dirty="0"/>
              <a:t>Energy balance and the greenhouse effect</a:t>
            </a:r>
          </a:p>
          <a:p>
            <a:pPr lvl="1"/>
            <a:r>
              <a:rPr lang="en-US" dirty="0"/>
              <a:t>Movement of heat (energy transfer)</a:t>
            </a:r>
          </a:p>
          <a:p>
            <a:pPr lvl="1"/>
            <a:r>
              <a:rPr lang="en-US" dirty="0"/>
              <a:t>Urban heat island</a:t>
            </a:r>
          </a:p>
          <a:p>
            <a:pPr lvl="1"/>
            <a:r>
              <a:rPr lang="en-US" dirty="0"/>
              <a:t>Troposphere</a:t>
            </a:r>
          </a:p>
          <a:p>
            <a:pPr lvl="1"/>
            <a:r>
              <a:rPr lang="en-US" dirty="0"/>
              <a:t>Stratosphere</a:t>
            </a:r>
          </a:p>
          <a:p>
            <a:pPr lvl="1"/>
            <a:r>
              <a:rPr lang="en-US" dirty="0"/>
              <a:t>The mechanism by which greenhouse gas molecules absorb energy</a:t>
            </a:r>
          </a:p>
          <a:p>
            <a:pPr lvl="1"/>
            <a:r>
              <a:rPr lang="en-US" dirty="0"/>
              <a:t>The radiation greenhouse gases absorb, and the radiation greenhouse gases emit</a:t>
            </a:r>
          </a:p>
          <a:p>
            <a:pPr lvl="1"/>
            <a:r>
              <a:rPr lang="en-US" dirty="0"/>
              <a:t>Greenhouse gases</a:t>
            </a:r>
          </a:p>
          <a:p>
            <a:pPr lvl="1"/>
            <a:r>
              <a:rPr lang="en-US" dirty="0"/>
              <a:t>Clouds and energy</a:t>
            </a:r>
          </a:p>
          <a:p>
            <a:pPr lvl="1"/>
            <a:r>
              <a:rPr lang="en-US" dirty="0"/>
              <a:t>Earth’s energy balance</a:t>
            </a:r>
          </a:p>
          <a:p>
            <a:pPr lvl="1"/>
            <a:r>
              <a:rPr lang="en-US" dirty="0"/>
              <a:t>Greenhouse effect</a:t>
            </a:r>
          </a:p>
        </p:txBody>
      </p:sp>
    </p:spTree>
    <p:extLst>
      <p:ext uri="{BB962C8B-B14F-4D97-AF65-F5344CB8AC3E}">
        <p14:creationId xmlns:p14="http://schemas.microsoft.com/office/powerpoint/2010/main" val="2988095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245"/>
          </a:xfrm>
        </p:spPr>
        <p:txBody>
          <a:bodyPr>
            <a:normAutofit/>
          </a:bodyPr>
          <a:lstStyle/>
          <a:p>
            <a:r>
              <a:rPr lang="en-US" dirty="0"/>
              <a:t>Atmospheric and Oceanic Circulation</a:t>
            </a:r>
          </a:p>
          <a:p>
            <a:pPr lvl="1"/>
            <a:r>
              <a:rPr lang="en-US" dirty="0"/>
              <a:t>Coriolis force</a:t>
            </a:r>
            <a:endParaRPr lang="en-US" sz="2000" dirty="0"/>
          </a:p>
          <a:p>
            <a:pPr lvl="1"/>
            <a:r>
              <a:rPr lang="en-US" dirty="0"/>
              <a:t>Wind patterns generated by the air pressure zones</a:t>
            </a:r>
            <a:endParaRPr lang="en-US" sz="2000" dirty="0"/>
          </a:p>
          <a:p>
            <a:pPr lvl="1"/>
            <a:r>
              <a:rPr lang="en-US" dirty="0"/>
              <a:t>Westerly winds</a:t>
            </a:r>
            <a:endParaRPr lang="en-US" sz="2000" dirty="0"/>
          </a:p>
          <a:p>
            <a:endParaRPr lang="en-US" dirty="0"/>
          </a:p>
          <a:p>
            <a:r>
              <a:rPr lang="en-US" dirty="0"/>
              <a:t>The Earth’s Ocean</a:t>
            </a:r>
          </a:p>
          <a:p>
            <a:pPr lvl="1"/>
            <a:r>
              <a:rPr lang="en-US" dirty="0"/>
              <a:t>Ocean surface currents</a:t>
            </a:r>
            <a:endParaRPr lang="en-US" sz="2000" dirty="0"/>
          </a:p>
          <a:p>
            <a:pPr lvl="1"/>
            <a:r>
              <a:rPr lang="en-US" dirty="0"/>
              <a:t>Vertical structures of ocean temperature, salinity, and density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05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992" y="25368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Good luck with your exam!</a:t>
            </a:r>
          </a:p>
        </p:txBody>
      </p:sp>
    </p:spTree>
    <p:extLst>
      <p:ext uri="{BB962C8B-B14F-4D97-AF65-F5344CB8AC3E}">
        <p14:creationId xmlns:p14="http://schemas.microsoft.com/office/powerpoint/2010/main" val="363155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 questions </a:t>
            </a:r>
          </a:p>
          <a:p>
            <a:r>
              <a:rPr lang="en-US" dirty="0"/>
              <a:t>1 hour and 20 minutes to complete exam </a:t>
            </a:r>
          </a:p>
          <a:p>
            <a:r>
              <a:rPr lang="en-US" dirty="0"/>
              <a:t>Multiple choice</a:t>
            </a:r>
          </a:p>
          <a:p>
            <a:r>
              <a:rPr lang="en-US" dirty="0"/>
              <a:t>Lecture slides and notes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material to study?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study points posted on </a:t>
            </a:r>
            <a:r>
              <a:rPr lang="en-US" dirty="0" err="1"/>
              <a:t>UBLearns</a:t>
            </a:r>
            <a:endParaRPr lang="en-US" dirty="0"/>
          </a:p>
          <a:p>
            <a:r>
              <a:rPr lang="en-US" dirty="0"/>
              <a:t>Lecture Material </a:t>
            </a:r>
          </a:p>
          <a:p>
            <a:r>
              <a:rPr lang="en-US" dirty="0"/>
              <a:t>Textbook chapters if you have any question on the lecture material</a:t>
            </a:r>
          </a:p>
          <a:p>
            <a:r>
              <a:rPr lang="en-US" dirty="0"/>
              <a:t>Your own notes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7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Tips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through the study points and lecture slides </a:t>
            </a:r>
          </a:p>
          <a:p>
            <a:r>
              <a:rPr lang="en-US" dirty="0"/>
              <a:t>Read the chapters actively if you do not fully understand the lecture slides or notes</a:t>
            </a:r>
          </a:p>
          <a:p>
            <a:r>
              <a:rPr lang="en-US" dirty="0"/>
              <a:t>Find a study buddy </a:t>
            </a:r>
          </a:p>
          <a:p>
            <a:r>
              <a:rPr lang="en-US" dirty="0"/>
              <a:t>Use flash cards </a:t>
            </a:r>
          </a:p>
          <a:p>
            <a:r>
              <a:rPr lang="en-US" dirty="0"/>
              <a:t>Email me if you still have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1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Usually, 1 or 2 answers that are totally incorrect, and then 1 that might sound like it is correct but is not. Studying thoroughly allows you to distinguish between the answer that looks correct and the answer that is correct. </a:t>
            </a:r>
          </a:p>
          <a:p>
            <a:r>
              <a:rPr lang="en-US" dirty="0"/>
              <a:t>Because of the above – TAKE YOUR TIME! </a:t>
            </a:r>
          </a:p>
          <a:p>
            <a:r>
              <a:rPr lang="en-US" dirty="0"/>
              <a:t>Don’t rush through it, because you may get tripped up by those answers that look correct but are not. </a:t>
            </a:r>
          </a:p>
          <a:p>
            <a:r>
              <a:rPr lang="en-US" dirty="0"/>
              <a:t>ALWAYS put an answer. 25% chance you will get it right by guessing.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5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Imagine you are the professor, post a multiple-choice question. </a:t>
            </a:r>
          </a:p>
          <a:p>
            <a:pPr lvl="1"/>
            <a:r>
              <a:rPr lang="en-SG" dirty="0"/>
              <a:t>This trains you to anticipate the types of questions, so you can focus on what to study </a:t>
            </a:r>
          </a:p>
          <a:p>
            <a:pPr lvl="1"/>
            <a:r>
              <a:rPr lang="en-SG" dirty="0"/>
              <a:t>Gets you into that type of thinking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0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 introduction to science</a:t>
            </a:r>
          </a:p>
          <a:p>
            <a:pPr lvl="1"/>
            <a:r>
              <a:rPr lang="en-US" dirty="0"/>
              <a:t>Global climate change</a:t>
            </a:r>
          </a:p>
          <a:p>
            <a:pPr lvl="1"/>
            <a:r>
              <a:rPr lang="en-US" dirty="0"/>
              <a:t>Environmental change</a:t>
            </a:r>
          </a:p>
          <a:p>
            <a:pPr lvl="1"/>
            <a:r>
              <a:rPr lang="en-US" dirty="0"/>
              <a:t>Properties of scientific models</a:t>
            </a:r>
          </a:p>
          <a:p>
            <a:pPr lvl="1"/>
            <a:r>
              <a:rPr lang="en-US" dirty="0"/>
              <a:t>The best scientific model</a:t>
            </a:r>
          </a:p>
          <a:p>
            <a:pPr lvl="1"/>
            <a:r>
              <a:rPr lang="en-US" dirty="0"/>
              <a:t>Useful scientific model</a:t>
            </a:r>
          </a:p>
          <a:p>
            <a:pPr lvl="1"/>
            <a:r>
              <a:rPr lang="en-US" dirty="0"/>
              <a:t>The steps of a scientific study</a:t>
            </a:r>
          </a:p>
        </p:txBody>
      </p:sp>
    </p:spTree>
    <p:extLst>
      <p:ext uri="{BB962C8B-B14F-4D97-AF65-F5344CB8AC3E}">
        <p14:creationId xmlns:p14="http://schemas.microsoft.com/office/powerpoint/2010/main" val="427494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An introduction to systems</a:t>
            </a:r>
          </a:p>
          <a:p>
            <a:pPr lvl="1"/>
            <a:r>
              <a:rPr lang="en-US" dirty="0"/>
              <a:t>System</a:t>
            </a:r>
            <a:endParaRPr lang="en-US" sz="2000" dirty="0"/>
          </a:p>
          <a:p>
            <a:pPr lvl="1"/>
            <a:r>
              <a:rPr lang="en-US" dirty="0"/>
              <a:t>Atmosphere, hydrosphere, lithosphere, biosphere</a:t>
            </a:r>
            <a:endParaRPr lang="en-US" sz="2000" dirty="0"/>
          </a:p>
          <a:p>
            <a:pPr lvl="1"/>
            <a:r>
              <a:rPr lang="en-US" dirty="0"/>
              <a:t>Component</a:t>
            </a:r>
            <a:endParaRPr lang="en-US" sz="2000" dirty="0"/>
          </a:p>
          <a:p>
            <a:pPr lvl="1"/>
            <a:r>
              <a:rPr lang="en-US" dirty="0"/>
              <a:t>Coupled system</a:t>
            </a:r>
            <a:endParaRPr lang="en-US" sz="2000" dirty="0"/>
          </a:p>
          <a:p>
            <a:pPr lvl="1"/>
            <a:r>
              <a:rPr lang="en-US" dirty="0"/>
              <a:t>System diagram</a:t>
            </a:r>
            <a:endParaRPr lang="en-US" sz="2000" dirty="0"/>
          </a:p>
          <a:p>
            <a:pPr lvl="1"/>
            <a:r>
              <a:rPr lang="en-US" dirty="0"/>
              <a:t>Negative coupling</a:t>
            </a:r>
            <a:endParaRPr lang="en-US" sz="2000" dirty="0"/>
          </a:p>
          <a:p>
            <a:pPr lvl="1"/>
            <a:r>
              <a:rPr lang="en-US" dirty="0"/>
              <a:t>Positive feedback system</a:t>
            </a:r>
            <a:endParaRPr lang="en-US" sz="2000" dirty="0"/>
          </a:p>
          <a:p>
            <a:pPr lvl="1"/>
            <a:r>
              <a:rPr lang="en-US" dirty="0"/>
              <a:t>Negative feedback system</a:t>
            </a:r>
            <a:endParaRPr lang="en-US" sz="2000" dirty="0"/>
          </a:p>
          <a:p>
            <a:pPr lvl="1"/>
            <a:r>
              <a:rPr lang="en-US" dirty="0"/>
              <a:t>Equilibrium </a:t>
            </a:r>
            <a:endParaRPr lang="en-US" sz="2000" dirty="0"/>
          </a:p>
          <a:p>
            <a:pPr lvl="1"/>
            <a:r>
              <a:rPr lang="en-US" dirty="0"/>
              <a:t>Stable equilibrium state</a:t>
            </a:r>
            <a:endParaRPr lang="en-US" sz="2000" dirty="0"/>
          </a:p>
          <a:p>
            <a:pPr lvl="1"/>
            <a:r>
              <a:rPr lang="en-US" dirty="0"/>
              <a:t>Unstable equilibrium state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391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2229"/>
          </a:xfrm>
        </p:spPr>
        <p:txBody>
          <a:bodyPr>
            <a:normAutofit/>
          </a:bodyPr>
          <a:lstStyle/>
          <a:p>
            <a:r>
              <a:rPr lang="en-US" dirty="0"/>
              <a:t>Global energy balance</a:t>
            </a:r>
          </a:p>
          <a:p>
            <a:pPr lvl="1"/>
            <a:r>
              <a:rPr lang="en-US" dirty="0"/>
              <a:t>Photon</a:t>
            </a:r>
            <a:endParaRPr lang="en-US" sz="2000" dirty="0"/>
          </a:p>
          <a:p>
            <a:pPr lvl="1"/>
            <a:r>
              <a:rPr lang="en-US" dirty="0"/>
              <a:t>Energy from a particle perspective</a:t>
            </a:r>
            <a:endParaRPr lang="en-US" sz="2000" dirty="0"/>
          </a:p>
          <a:p>
            <a:pPr lvl="1"/>
            <a:r>
              <a:rPr lang="en-US" dirty="0"/>
              <a:t>The relationship between wavelength and frequency</a:t>
            </a:r>
            <a:endParaRPr lang="en-US" sz="2000" dirty="0"/>
          </a:p>
          <a:p>
            <a:pPr lvl="1"/>
            <a:r>
              <a:rPr lang="en-US" dirty="0"/>
              <a:t>Planck function </a:t>
            </a:r>
          </a:p>
          <a:p>
            <a:pPr lvl="1"/>
            <a:r>
              <a:rPr lang="en-US" dirty="0"/>
              <a:t>Energy flux</a:t>
            </a:r>
            <a:endParaRPr lang="en-US" sz="2000" dirty="0"/>
          </a:p>
          <a:p>
            <a:pPr lvl="1"/>
            <a:r>
              <a:rPr lang="en-US" dirty="0"/>
              <a:t>The energy emitted by Earth compared with that by Sun</a:t>
            </a:r>
            <a:endParaRPr lang="en-US" sz="2000" dirty="0"/>
          </a:p>
          <a:p>
            <a:pPr lvl="1"/>
            <a:r>
              <a:rPr lang="en-US" dirty="0"/>
              <a:t>Albedo</a:t>
            </a:r>
            <a:endParaRPr lang="en-US" sz="2000" dirty="0"/>
          </a:p>
          <a:p>
            <a:pPr lvl="1"/>
            <a:r>
              <a:rPr lang="en-US" dirty="0"/>
              <a:t>Albedo for some surfaces</a:t>
            </a:r>
          </a:p>
          <a:p>
            <a:pPr lvl="1"/>
            <a:r>
              <a:rPr lang="en-US" dirty="0"/>
              <a:t>Incoming solar radiation (insolation)</a:t>
            </a:r>
          </a:p>
          <a:p>
            <a:pPr lvl="1"/>
            <a:r>
              <a:rPr lang="en-US" dirty="0"/>
              <a:t>Net radiation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9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405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Review for Exam1</vt:lpstr>
      <vt:lpstr>Exam 1</vt:lpstr>
      <vt:lpstr>What material to study? </vt:lpstr>
      <vt:lpstr>Study Tips </vt:lpstr>
      <vt:lpstr>Test strategies</vt:lpstr>
      <vt:lpstr>In-class 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luck with your exam!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Tao, Xin</dc:creator>
  <cp:lastModifiedBy>Xin Tao</cp:lastModifiedBy>
  <cp:revision>33</cp:revision>
  <dcterms:created xsi:type="dcterms:W3CDTF">2019-05-30T19:30:30Z</dcterms:created>
  <dcterms:modified xsi:type="dcterms:W3CDTF">2023-02-17T10:32:32Z</dcterms:modified>
</cp:coreProperties>
</file>