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75" r:id="rId13"/>
    <p:sldId id="274" r:id="rId14"/>
    <p:sldId id="266" r:id="rId15"/>
    <p:sldId id="267" r:id="rId16"/>
    <p:sldId id="276" r:id="rId17"/>
    <p:sldId id="268" r:id="rId18"/>
    <p:sldId id="269" r:id="rId19"/>
    <p:sldId id="270" r:id="rId20"/>
    <p:sldId id="271" r:id="rId21"/>
    <p:sldId id="282" r:id="rId22"/>
    <p:sldId id="272" r:id="rId23"/>
    <p:sldId id="283" r:id="rId24"/>
    <p:sldId id="284" r:id="rId25"/>
    <p:sldId id="278" r:id="rId26"/>
    <p:sldId id="279" r:id="rId27"/>
    <p:sldId id="280" r:id="rId28"/>
    <p:sldId id="281" r:id="rId29"/>
    <p:sldId id="285" r:id="rId30"/>
    <p:sldId id="286" r:id="rId31"/>
    <p:sldId id="294" r:id="rId32"/>
    <p:sldId id="287" r:id="rId33"/>
    <p:sldId id="288" r:id="rId34"/>
    <p:sldId id="291" r:id="rId35"/>
    <p:sldId id="289" r:id="rId36"/>
    <p:sldId id="290" r:id="rId37"/>
    <p:sldId id="292" r:id="rId38"/>
    <p:sldId id="293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A32DC049-B1B8-490F-A05A-58BE1BF38B86}"/>
    <pc:docChg chg="custSel modSld">
      <pc:chgData name="Xin Tao" userId="3bbae137d5272e6c" providerId="LiveId" clId="{A32DC049-B1B8-490F-A05A-58BE1BF38B86}" dt="2023-04-13T02:36:22.547" v="3" actId="33524"/>
      <pc:docMkLst>
        <pc:docMk/>
      </pc:docMkLst>
      <pc:sldChg chg="modSp mod">
        <pc:chgData name="Xin Tao" userId="3bbae137d5272e6c" providerId="LiveId" clId="{A32DC049-B1B8-490F-A05A-58BE1BF38B86}" dt="2023-04-13T02:35:10.116" v="1" actId="20577"/>
        <pc:sldMkLst>
          <pc:docMk/>
          <pc:sldMk cId="4225682249" sldId="256"/>
        </pc:sldMkLst>
        <pc:spChg chg="mod">
          <ac:chgData name="Xin Tao" userId="3bbae137d5272e6c" providerId="LiveId" clId="{A32DC049-B1B8-490F-A05A-58BE1BF38B86}" dt="2023-04-13T02:35:10.116" v="1" actId="20577"/>
          <ac:spMkLst>
            <pc:docMk/>
            <pc:sldMk cId="4225682249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A32DC049-B1B8-490F-A05A-58BE1BF38B86}" dt="2023-04-13T02:36:08.047" v="2" actId="33524"/>
        <pc:sldMkLst>
          <pc:docMk/>
          <pc:sldMk cId="16731632" sldId="268"/>
        </pc:sldMkLst>
        <pc:spChg chg="mod">
          <ac:chgData name="Xin Tao" userId="3bbae137d5272e6c" providerId="LiveId" clId="{A32DC049-B1B8-490F-A05A-58BE1BF38B86}" dt="2023-04-13T02:36:08.047" v="2" actId="33524"/>
          <ac:spMkLst>
            <pc:docMk/>
            <pc:sldMk cId="16731632" sldId="268"/>
            <ac:spMk id="3" creationId="{00000000-0000-0000-0000-000000000000}"/>
          </ac:spMkLst>
        </pc:spChg>
      </pc:sldChg>
      <pc:sldChg chg="modSp mod">
        <pc:chgData name="Xin Tao" userId="3bbae137d5272e6c" providerId="LiveId" clId="{A32DC049-B1B8-490F-A05A-58BE1BF38B86}" dt="2023-04-13T02:36:22.547" v="3" actId="33524"/>
        <pc:sldMkLst>
          <pc:docMk/>
          <pc:sldMk cId="1081998571" sldId="292"/>
        </pc:sldMkLst>
        <pc:spChg chg="mod">
          <ac:chgData name="Xin Tao" userId="3bbae137d5272e6c" providerId="LiveId" clId="{A32DC049-B1B8-490F-A05A-58BE1BF38B86}" dt="2023-04-13T02:36:22.547" v="3" actId="33524"/>
          <ac:spMkLst>
            <pc:docMk/>
            <pc:sldMk cId="1081998571" sldId="29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9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F84D-7EF9-4BA9-820E-311AE16E64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AB8E-C557-49B3-A27F-77B908A8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m/url?sa=i&amp;rct=j&amp;q=&amp;esrc=s&amp;source=images&amp;cd=&amp;ved=2ahUKEwi6ubng4MniAhUFJt8KHZmmDWwQjRx6BAgBEAU&amp;url=http://apollo.lsc.vsc.edu/classes/met130/notes/chapter16/mil_cycles.html&amp;psig=AOvVaw3G8Lz7cdWYKDVQijdNVqgz&amp;ust=155952887712911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4Xhw4q4ec" TargetMode="Externa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Pleistocene glaciations and glacial cycles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422568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ff.orecity.k12.or.us/steve.tebor/atm%20currents/current/images/world_circul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83" y="4217856"/>
            <a:ext cx="4945716" cy="26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>
          <a:xfrm>
            <a:off x="181279" y="246206"/>
            <a:ext cx="4108704" cy="6422449"/>
          </a:xfrm>
          <a:prstGeom prst="rect">
            <a:avLst/>
          </a:prstGeom>
        </p:spPr>
      </p:pic>
      <p:pic>
        <p:nvPicPr>
          <p:cNvPr id="6" name="Picture 11" descr="lec21_him_ma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53398" r="11330"/>
          <a:stretch>
            <a:fillRect/>
          </a:stretch>
        </p:blipFill>
        <p:spPr>
          <a:xfrm>
            <a:off x="5202293" y="2394738"/>
            <a:ext cx="3121096" cy="1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50706"/>
                </a:solidFill>
              </a:rPr>
              <a:t>Ice-sheets regularly expand or contract on Antarctica for 34 million years, and in the N. hemisphere (including Greenland) for 2.6 million years.</a:t>
            </a:r>
          </a:p>
          <a:p>
            <a:r>
              <a:rPr lang="en-US" dirty="0">
                <a:solidFill>
                  <a:srgbClr val="050706"/>
                </a:solidFill>
              </a:rPr>
              <a:t>Glacier size change = snowfall − snowmelt</a:t>
            </a:r>
          </a:p>
          <a:p>
            <a:pPr lvl="1"/>
            <a:r>
              <a:rPr lang="en-US" dirty="0">
                <a:solidFill>
                  <a:srgbClr val="050706"/>
                </a:solidFill>
              </a:rPr>
              <a:t>if snowfall &gt; snowmelt, expansion</a:t>
            </a:r>
          </a:p>
          <a:p>
            <a:pPr lvl="1"/>
            <a:r>
              <a:rPr lang="en-US" dirty="0">
                <a:solidFill>
                  <a:srgbClr val="050706"/>
                </a:solidFill>
              </a:rPr>
              <a:t>Antarctica permanently glaciated as decreased snowmelt</a:t>
            </a:r>
          </a:p>
          <a:p>
            <a:pPr lvl="1"/>
            <a:r>
              <a:rPr lang="en-US" dirty="0">
                <a:solidFill>
                  <a:srgbClr val="050706"/>
                </a:solidFill>
              </a:rPr>
              <a:t>Greenland because of increased snowfall</a:t>
            </a:r>
          </a:p>
          <a:p>
            <a:r>
              <a:rPr lang="en-US" dirty="0">
                <a:solidFill>
                  <a:srgbClr val="050706"/>
                </a:solidFill>
              </a:rPr>
              <a:t>Glacial deposits on land (tills) provide evidence.</a:t>
            </a:r>
          </a:p>
        </p:txBody>
      </p:sp>
    </p:spTree>
    <p:extLst>
      <p:ext uri="{BB962C8B-B14F-4D97-AF65-F5344CB8AC3E}">
        <p14:creationId xmlns:p14="http://schemas.microsoft.com/office/powerpoint/2010/main" val="345358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686" y="2092326"/>
            <a:ext cx="35052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cosmographicresearch.org/Images/glacial_maximum_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890000" cy="83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07345"/>
            <a:ext cx="7886700" cy="166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50706"/>
                </a:solidFill>
              </a:rPr>
              <a:t>Red areas indicate the terminal moraines, where glacial tills deposited.</a:t>
            </a:r>
          </a:p>
          <a:p>
            <a:endParaRPr lang="en-US" sz="2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1651763" y="1399390"/>
            <a:ext cx="5840474" cy="2749534"/>
            <a:chOff x="304800" y="4001929"/>
            <a:chExt cx="3962400" cy="2779871"/>
          </a:xfrm>
        </p:grpSpPr>
        <p:pic>
          <p:nvPicPr>
            <p:cNvPr id="5" name="Picture 2" descr="http://1.bp.blogspot.com/-ZedL3XvgHNA/UL8WELJ2HMI/AAAAAAAACYE/41uZDuVv-tM/s640/adiron+ice+sheet+with+arro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001929"/>
              <a:ext cx="3962400" cy="2779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33600" y="5791200"/>
              <a:ext cx="1295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>
                  <a:solidFill>
                    <a:srgbClr val="000000"/>
                  </a:solidFill>
                </a:rPr>
                <a:t>14,000-18,000 YBP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4800600"/>
              <a:ext cx="1371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>
                  <a:solidFill>
                    <a:srgbClr val="000000"/>
                  </a:solidFill>
                </a:rPr>
                <a:t>10,000-14,000 YBP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4051756"/>
              <a:ext cx="1143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>
                  <a:solidFill>
                    <a:srgbClr val="000000"/>
                  </a:solidFill>
                </a:rPr>
                <a:t>6,000-10,000 YBP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6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381880" imgH="5791320"/>
        </mc:Choice>
        <mc:Fallback>
          <p:control r:id="rId1" imgW="8381880" imgH="57913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1000" y="453292"/>
                  <a:ext cx="8382000" cy="5791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1795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0"/>
            <a:ext cx="7206761" cy="538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0" y="4814461"/>
            <a:ext cx="2673985" cy="15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2820" y="6484100"/>
            <a:ext cx="238026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The process of plucking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690225"/>
            <a:ext cx="3111500" cy="17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542185" y="6484755"/>
            <a:ext cx="38140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The formation of the terminal moraine</a:t>
            </a:r>
          </a:p>
        </p:txBody>
      </p:sp>
    </p:spTree>
    <p:extLst>
      <p:ext uri="{BB962C8B-B14F-4D97-AF65-F5344CB8AC3E}">
        <p14:creationId xmlns:p14="http://schemas.microsoft.com/office/powerpoint/2010/main" val="364697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record of glacial cycles found in oxygen isotopes in marine fossils </a:t>
            </a:r>
          </a:p>
          <a:p>
            <a:pPr lvl="1"/>
            <a:r>
              <a:rPr lang="en-US" dirty="0"/>
              <a:t>glacial events: more </a:t>
            </a:r>
            <a:r>
              <a:rPr lang="en-US" baseline="30000" dirty="0"/>
              <a:t>18</a:t>
            </a:r>
            <a:r>
              <a:rPr lang="en-US" dirty="0"/>
              <a:t>O in ocean</a:t>
            </a:r>
          </a:p>
          <a:p>
            <a:r>
              <a:rPr lang="en-US" dirty="0"/>
              <a:t>~20 glacial cycles during the last 2.6-million-year Pleistocene glaciations</a:t>
            </a:r>
          </a:p>
          <a:p>
            <a:pPr lvl="1"/>
            <a:r>
              <a:rPr lang="en-US" dirty="0"/>
              <a:t>glacial event (glaciers advanced) + interglacial event (glaciers retreated)</a:t>
            </a:r>
          </a:p>
          <a:p>
            <a:r>
              <a:rPr lang="en-US" dirty="0"/>
              <a:t>Currently, interglacial event</a:t>
            </a:r>
          </a:p>
        </p:txBody>
      </p:sp>
    </p:spTree>
    <p:extLst>
      <p:ext uri="{BB962C8B-B14F-4D97-AF65-F5344CB8AC3E}">
        <p14:creationId xmlns:p14="http://schemas.microsoft.com/office/powerpoint/2010/main" val="1673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G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9"/>
          <a:stretch>
            <a:fillRect/>
          </a:stretch>
        </p:blipFill>
        <p:spPr>
          <a:xfrm>
            <a:off x="181787" y="1690689"/>
            <a:ext cx="8780426" cy="31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Astronomical Theory for Pleistocene 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Insolation (Incoming solar radiation) drives cycles</a:t>
            </a:r>
          </a:p>
          <a:p>
            <a:pPr lvl="1"/>
            <a:r>
              <a:rPr lang="en-US" dirty="0"/>
              <a:t>Particularly, changes in N. hemisphere summer insolation</a:t>
            </a:r>
          </a:p>
          <a:p>
            <a:pPr lvl="1"/>
            <a:r>
              <a:rPr lang="en-US" dirty="0"/>
              <a:t>Why North? More land mass</a:t>
            </a:r>
          </a:p>
          <a:p>
            <a:pPr lvl="1"/>
            <a:r>
              <a:rPr lang="en-US" dirty="0"/>
              <a:t>Why summer? Glacier melting in summer</a:t>
            </a:r>
          </a:p>
          <a:p>
            <a:r>
              <a:rPr lang="en-US" dirty="0"/>
              <a:t>Changes in insolation due to Earth’s</a:t>
            </a:r>
          </a:p>
          <a:p>
            <a:pPr lvl="1"/>
            <a:r>
              <a:rPr lang="en-US" dirty="0"/>
              <a:t>axial tilt</a:t>
            </a:r>
          </a:p>
          <a:p>
            <a:pPr lvl="1"/>
            <a:r>
              <a:rPr lang="en-US" dirty="0"/>
              <a:t>orbital shape</a:t>
            </a:r>
          </a:p>
          <a:p>
            <a:pPr lvl="1"/>
            <a:r>
              <a:rPr lang="en-US" dirty="0"/>
              <a:t>wobble of rotation axis [precession]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4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of glaciers in the Cenozoic Era</a:t>
            </a:r>
          </a:p>
          <a:p>
            <a:r>
              <a:rPr lang="en-US" dirty="0"/>
              <a:t>Glacial cycles</a:t>
            </a:r>
          </a:p>
          <a:p>
            <a:r>
              <a:rPr lang="en-US" dirty="0"/>
              <a:t>The astronomical theory for glacial cycles</a:t>
            </a:r>
          </a:p>
        </p:txBody>
      </p:sp>
      <p:pic>
        <p:nvPicPr>
          <p:cNvPr id="5" name="Picture 5" descr="http://tomsastroblog.com/images/2011/02/precession-Ea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72" y="3354741"/>
            <a:ext cx="3669002" cy="33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9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51176"/>
          <a:stretch>
            <a:fillRect/>
          </a:stretch>
        </p:blipFill>
        <p:spPr bwMode="auto">
          <a:xfrm>
            <a:off x="1657261" y="2874107"/>
            <a:ext cx="5829477" cy="34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01" y="365126"/>
            <a:ext cx="2269996" cy="22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1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frontierscientists.com/wp-content/uploads/2013/08/Orbital_S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027907"/>
            <a:ext cx="6583680" cy="490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38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001000" imgH="5715000"/>
        </mc:Choice>
        <mc:Fallback>
          <p:control r:id="rId1" imgW="8001000" imgH="57150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71500" y="461963"/>
                  <a:ext cx="8001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6401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64" y="44347"/>
            <a:ext cx="4457700" cy="227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994"/>
            <a:ext cx="4451033" cy="177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35" y="4276385"/>
            <a:ext cx="4451033" cy="238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52" y="2402163"/>
            <a:ext cx="4451033" cy="17535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329846" y="4259484"/>
            <a:ext cx="61747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/>
              <a:t>June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3988" y="5171884"/>
            <a:ext cx="121828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/>
              <a:t>September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23988" y="4155716"/>
            <a:ext cx="115768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December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8517" y="825766"/>
            <a:ext cx="7888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/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55854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74" y="7912"/>
            <a:ext cx="3028571" cy="247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1" y="2136807"/>
            <a:ext cx="3028571" cy="247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74" y="4385916"/>
            <a:ext cx="3022228" cy="247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19" y="2160262"/>
            <a:ext cx="3000794" cy="2464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923928" y="877866"/>
            <a:ext cx="78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0075" y="4624548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3206" y="5437292"/>
            <a:ext cx="121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September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36485" y="4772352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6809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14" y="2024034"/>
            <a:ext cx="4029637" cy="32961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20797" y="1260199"/>
            <a:ext cx="6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Vertical rays of sun		All locations on Earth</a:t>
            </a:r>
            <a:br>
              <a:rPr lang="en-US" dirty="0"/>
            </a:br>
            <a:r>
              <a:rPr lang="en-US" dirty="0"/>
              <a:t>striking equator		experience 12 hours of daylight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5417" y="5437648"/>
            <a:ext cx="28042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Earth at September Equinox</a:t>
            </a:r>
          </a:p>
        </p:txBody>
      </p:sp>
    </p:spTree>
    <p:extLst>
      <p:ext uri="{BB962C8B-B14F-4D97-AF65-F5344CB8AC3E}">
        <p14:creationId xmlns:p14="http://schemas.microsoft.com/office/powerpoint/2010/main" val="408869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81" y="2008620"/>
            <a:ext cx="3990476" cy="32476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6255" y="1145479"/>
            <a:ext cx="980901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			24 hours of daylight	24 hours of darkness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 			north of Arctic Circle	south of Antarctic Circle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562" y="3186679"/>
            <a:ext cx="2831929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Vertical rays of Sun striking Tropic of Cancer (23.5 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Equator has 12 hours of daylight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2282" y="5331728"/>
            <a:ext cx="21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Earth at June Solstice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8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Astronomical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50706"/>
                </a:solidFill>
              </a:rPr>
              <a:t>Axial tilt:</a:t>
            </a:r>
          </a:p>
          <a:p>
            <a:r>
              <a:rPr lang="en-US" dirty="0">
                <a:solidFill>
                  <a:srgbClr val="050706"/>
                </a:solidFill>
              </a:rPr>
              <a:t>Currently, 23.5°, causes seasonal variation.</a:t>
            </a:r>
          </a:p>
          <a:p>
            <a:r>
              <a:rPr lang="en-US" dirty="0">
                <a:solidFill>
                  <a:srgbClr val="050706"/>
                </a:solidFill>
              </a:rPr>
              <a:t>Without tilt, 12 hours of sunlight the entire year.</a:t>
            </a:r>
          </a:p>
          <a:p>
            <a:r>
              <a:rPr lang="en-US" dirty="0">
                <a:solidFill>
                  <a:srgbClr val="050706"/>
                </a:solidFill>
              </a:rPr>
              <a:t>Ranges between 22.5° and 24.5° over 41,000 yr. cycle</a:t>
            </a:r>
          </a:p>
          <a:p>
            <a:r>
              <a:rPr lang="en-US" dirty="0">
                <a:solidFill>
                  <a:srgbClr val="050706"/>
                </a:solidFill>
              </a:rPr>
              <a:t>Low tilt (22.5°)</a:t>
            </a:r>
          </a:p>
          <a:p>
            <a:pPr lvl="1"/>
            <a:r>
              <a:rPr lang="en-US" dirty="0">
                <a:solidFill>
                  <a:srgbClr val="050706"/>
                </a:solidFill>
              </a:rPr>
              <a:t>shorter northern hemisphere summer/winter</a:t>
            </a:r>
          </a:p>
          <a:p>
            <a:pPr lvl="1"/>
            <a:r>
              <a:rPr lang="en-US" dirty="0">
                <a:solidFill>
                  <a:srgbClr val="050706"/>
                </a:solidFill>
              </a:rPr>
              <a:t>less summer melt</a:t>
            </a:r>
            <a:endParaRPr lang="en-US" baseline="30000" dirty="0">
              <a:solidFill>
                <a:srgbClr val="050706"/>
              </a:solidFill>
            </a:endParaRPr>
          </a:p>
          <a:p>
            <a:r>
              <a:rPr lang="en-US" dirty="0">
                <a:solidFill>
                  <a:srgbClr val="050706"/>
                </a:solidFill>
              </a:rPr>
              <a:t>High tilt (24.5°) means more summer melt.</a:t>
            </a:r>
          </a:p>
        </p:txBody>
      </p:sp>
    </p:spTree>
    <p:extLst>
      <p:ext uri="{BB962C8B-B14F-4D97-AF65-F5344CB8AC3E}">
        <p14:creationId xmlns:p14="http://schemas.microsoft.com/office/powerpoint/2010/main" val="258536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9" y="3285980"/>
            <a:ext cx="4343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05" y="180982"/>
            <a:ext cx="2743438" cy="192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"/>
          <a:stretch/>
        </p:blipFill>
        <p:spPr>
          <a:xfrm>
            <a:off x="327575" y="2393661"/>
            <a:ext cx="4084929" cy="42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Astronomical Theory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Eccentricity of orbit</a:t>
            </a:r>
            <a:r>
              <a:rPr lang="en-US" dirty="0"/>
              <a:t>:</a:t>
            </a:r>
          </a:p>
          <a:p>
            <a:r>
              <a:rPr lang="en-US" dirty="0"/>
              <a:t>Eccentricity: oval shaped</a:t>
            </a:r>
          </a:p>
          <a:p>
            <a:r>
              <a:rPr lang="en-US" dirty="0"/>
              <a:t>Orbit ranges between very eccentric and perfectly circular (100,000 years).</a:t>
            </a:r>
          </a:p>
          <a:p>
            <a:pPr lvl="1"/>
            <a:r>
              <a:rPr lang="en-US" dirty="0"/>
              <a:t>Currently, nearly circular.</a:t>
            </a:r>
          </a:p>
          <a:p>
            <a:r>
              <a:rPr lang="en-US" dirty="0"/>
              <a:t>“aphelion”: furthest from sun</a:t>
            </a:r>
          </a:p>
          <a:p>
            <a:r>
              <a:rPr lang="en-US" dirty="0"/>
              <a:t>Currently, during our summer</a:t>
            </a:r>
          </a:p>
          <a:p>
            <a:pPr lvl="1"/>
            <a:r>
              <a:rPr lang="en-US" dirty="0"/>
              <a:t>Thus, it helps glaciers survive the summer.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3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G1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958968" y="0"/>
            <a:ext cx="5732132" cy="685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2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eccentricity cycle">
            <a:hlinkClick r:id="rId2" tgtFrame="&quot;_blank&quot;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"/>
          <a:stretch/>
        </p:blipFill>
        <p:spPr bwMode="auto">
          <a:xfrm>
            <a:off x="493337" y="143453"/>
            <a:ext cx="8384875" cy="6476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411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"/>
          <a:stretch/>
        </p:blipFill>
        <p:spPr>
          <a:xfrm>
            <a:off x="628650" y="1690689"/>
            <a:ext cx="7886700" cy="3840086"/>
          </a:xfrm>
        </p:spPr>
      </p:pic>
    </p:spTree>
    <p:extLst>
      <p:ext uri="{BB962C8B-B14F-4D97-AF65-F5344CB8AC3E}">
        <p14:creationId xmlns:p14="http://schemas.microsoft.com/office/powerpoint/2010/main" val="295567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22 eccentric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3783" r="1284" b="1653"/>
          <a:stretch/>
        </p:blipFill>
        <p:spPr>
          <a:xfrm>
            <a:off x="397741" y="3447111"/>
            <a:ext cx="7974458" cy="3181419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08088" y="561709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NH winter</a:t>
            </a:r>
          </a:p>
        </p:txBody>
      </p:sp>
    </p:spTree>
    <p:extLst>
      <p:ext uri="{BB962C8B-B14F-4D97-AF65-F5344CB8AC3E}">
        <p14:creationId xmlns:p14="http://schemas.microsoft.com/office/powerpoint/2010/main" val="6163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Astronomical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50706"/>
                </a:solidFill>
              </a:rPr>
              <a:t>Precession:</a:t>
            </a:r>
          </a:p>
          <a:p>
            <a:r>
              <a:rPr lang="en-US" dirty="0">
                <a:solidFill>
                  <a:srgbClr val="050706"/>
                </a:solidFill>
              </a:rPr>
              <a:t>Axis of rotation wobbles.</a:t>
            </a:r>
          </a:p>
          <a:p>
            <a:r>
              <a:rPr lang="en-US" dirty="0">
                <a:solidFill>
                  <a:srgbClr val="050706"/>
                </a:solidFill>
              </a:rPr>
              <a:t>Therefore, axis points toward different places.</a:t>
            </a:r>
          </a:p>
          <a:p>
            <a:r>
              <a:rPr lang="en-US" dirty="0">
                <a:solidFill>
                  <a:srgbClr val="050706"/>
                </a:solidFill>
              </a:rPr>
              <a:t>Wobble determines when aphelion occurs.</a:t>
            </a:r>
          </a:p>
          <a:p>
            <a:r>
              <a:rPr lang="en-US" dirty="0">
                <a:solidFill>
                  <a:srgbClr val="050706"/>
                </a:solidFill>
              </a:rPr>
              <a:t>Glaciers favored when aphelion in Northern hemisphere summer because summer is cooler.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55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ttp://tomsastroblog.com/images/2011/02/precession-Ea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621410"/>
            <a:ext cx="41052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64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lec22 perihel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1"/>
          <a:stretch/>
        </p:blipFill>
        <p:spPr>
          <a:xfrm>
            <a:off x="711200" y="1615715"/>
            <a:ext cx="8229600" cy="3843734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35070" y="452720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NH summer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35070" y="2756612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NH winter</a:t>
            </a:r>
          </a:p>
        </p:txBody>
      </p:sp>
    </p:spTree>
    <p:extLst>
      <p:ext uri="{BB962C8B-B14F-4D97-AF65-F5344CB8AC3E}">
        <p14:creationId xmlns:p14="http://schemas.microsoft.com/office/powerpoint/2010/main" val="1613940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Dw4Xhw4q4e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9011" y="3976934"/>
            <a:ext cx="5005977" cy="2815862"/>
          </a:xfrm>
          <a:prstGeom prst="rect">
            <a:avLst/>
          </a:prstGeom>
        </p:spPr>
      </p:pic>
      <p:pic>
        <p:nvPicPr>
          <p:cNvPr id="5" name="Picture 4" descr="https://upload.wikimedia.org/wikipedia/commons/7/7c/Precession_animation_small_ne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06552"/>
            <a:ext cx="3810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8/82/Gyroscope_precess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350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27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Astronomical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severe glacial events:</a:t>
            </a:r>
          </a:p>
          <a:p>
            <a:pPr lvl="1"/>
            <a:r>
              <a:rPr lang="en-US" dirty="0"/>
              <a:t>Earth’s tilt is at 22.5°, orbit is very eccentric, and aphelion during northern hemisphere summer.</a:t>
            </a:r>
          </a:p>
          <a:p>
            <a:pPr lvl="1"/>
            <a:r>
              <a:rPr lang="en-US" dirty="0"/>
              <a:t>Currently, aphelion during NH summer but tilt is large enough and orbit is near circular, so we are interglacial.</a:t>
            </a:r>
          </a:p>
          <a:p>
            <a:pPr lvl="1"/>
            <a:r>
              <a:rPr lang="en-US" dirty="0"/>
              <a:t>Marine isotopes match NH summer insolation.</a:t>
            </a:r>
          </a:p>
          <a:p>
            <a:pPr lvl="1"/>
            <a:r>
              <a:rPr lang="en-US" dirty="0"/>
              <a:t>NH summer insolation is low: glacial event</a:t>
            </a:r>
          </a:p>
          <a:p>
            <a:pPr lvl="1"/>
            <a:r>
              <a:rPr lang="en-US" dirty="0"/>
              <a:t>NH summer insolation is high: interglacial</a:t>
            </a:r>
          </a:p>
          <a:p>
            <a:endParaRPr lang="en-US" dirty="0"/>
          </a:p>
          <a:p>
            <a:r>
              <a:rPr lang="en-US" dirty="0"/>
              <a:t>Next topic: Role of Oceans in Glacial Cycles </a:t>
            </a:r>
          </a:p>
        </p:txBody>
      </p:sp>
    </p:spTree>
    <p:extLst>
      <p:ext uri="{BB962C8B-B14F-4D97-AF65-F5344CB8AC3E}">
        <p14:creationId xmlns:p14="http://schemas.microsoft.com/office/powerpoint/2010/main" val="1081998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77988"/>
            <a:ext cx="5791200" cy="491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94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"/>
          <a:stretch/>
        </p:blipFill>
        <p:spPr>
          <a:xfrm>
            <a:off x="295656" y="1690689"/>
            <a:ext cx="8552688" cy="3524661"/>
          </a:xfrm>
        </p:spPr>
      </p:pic>
    </p:spTree>
    <p:extLst>
      <p:ext uri="{BB962C8B-B14F-4D97-AF65-F5344CB8AC3E}">
        <p14:creationId xmlns:p14="http://schemas.microsoft.com/office/powerpoint/2010/main" val="241343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G1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 rot="5400000">
            <a:off x="1501775" y="-237489"/>
            <a:ext cx="6140450" cy="7345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9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Cenozoic Glaciers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Cenozoic era started cooling 50 million years ago.</a:t>
            </a:r>
          </a:p>
          <a:p>
            <a:pPr lvl="1"/>
            <a:r>
              <a:rPr lang="en-US" baseline="30000" dirty="0"/>
              <a:t>18</a:t>
            </a:r>
            <a:r>
              <a:rPr lang="en-US" dirty="0"/>
              <a:t>O isotopes in marine shells</a:t>
            </a:r>
          </a:p>
          <a:p>
            <a:pPr lvl="1"/>
            <a:r>
              <a:rPr lang="en-US" dirty="0"/>
              <a:t>Cooling due to the formation of Himalayan Mountains</a:t>
            </a:r>
          </a:p>
          <a:p>
            <a:r>
              <a:rPr lang="en-US" dirty="0"/>
              <a:t>Glaciers</a:t>
            </a:r>
          </a:p>
          <a:p>
            <a:pPr lvl="1"/>
            <a:r>
              <a:rPr lang="en-US" dirty="0"/>
              <a:t>Greenland: 2.6 million years.</a:t>
            </a:r>
          </a:p>
          <a:p>
            <a:pPr lvl="1"/>
            <a:r>
              <a:rPr lang="en-US" dirty="0"/>
              <a:t>Antarctica: 34 million years. [Note: intermittent glaciers between 26 and 14 million years ago due to volcanic activity of the formation of Sierra Nevada and Andes mountains]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7538" y="494534"/>
            <a:ext cx="5840474" cy="274953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8697" y="2040004"/>
            <a:ext cx="5840474" cy="274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1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Cenozoic Glaciers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dirty="0">
                <a:solidFill>
                  <a:srgbClr val="050706"/>
                </a:solidFill>
              </a:rPr>
              <a:t>Antarctica: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40 million years ago: close to S. America and Australia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34 million years ago: shifted to S. Pole, creating ocean passageways and cold currents</a:t>
            </a:r>
          </a:p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50706"/>
                </a:solidFill>
              </a:rPr>
              <a:t>The cooling decreased snowmelt </a:t>
            </a:r>
            <a:r>
              <a:rPr lang="en-US" dirty="0">
                <a:solidFill>
                  <a:srgbClr val="050706"/>
                </a:solidFill>
              </a:rPr>
              <a:t>and</a:t>
            </a:r>
            <a:r>
              <a:rPr lang="en-US" b="1" dirty="0">
                <a:solidFill>
                  <a:srgbClr val="050706"/>
                </a:solidFill>
              </a:rPr>
              <a:t> </a:t>
            </a:r>
            <a:r>
              <a:rPr lang="en-US" dirty="0">
                <a:solidFill>
                  <a:srgbClr val="050706"/>
                </a:solidFill>
              </a:rPr>
              <a:t>formed ice sheets.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>
          <a:xfrm>
            <a:off x="719144" y="292388"/>
            <a:ext cx="4108704" cy="6422449"/>
          </a:xfrm>
        </p:spPr>
      </p:pic>
      <p:pic>
        <p:nvPicPr>
          <p:cNvPr id="4" name="Picture 11" descr="lec21_him_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53398" r="11330"/>
          <a:stretch>
            <a:fillRect/>
          </a:stretch>
        </p:blipFill>
        <p:spPr>
          <a:xfrm>
            <a:off x="5477074" y="2625787"/>
            <a:ext cx="3121096" cy="1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Cenozoic glaciers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dirty="0">
                <a:solidFill>
                  <a:srgbClr val="050706"/>
                </a:solidFill>
              </a:rPr>
              <a:t>Greenland: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40 million years ago: slightly further south, ocean passages with N. America narrower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now, warm Equatorial current provides moisture.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By 2 million years ago, weak NE current because of small ocean passageways around Greenland and open channel connecting the Atlantic and Pacific Oceans.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Greenland not glaciated until wide ocean passageway and the creation of the Isthmus of Panama, to receive enough </a:t>
            </a:r>
            <a:r>
              <a:rPr lang="en-US" b="1" dirty="0">
                <a:solidFill>
                  <a:srgbClr val="050706"/>
                </a:solidFill>
              </a:rPr>
              <a:t>snowfall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1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706</Words>
  <Application>Microsoft Office PowerPoint</Application>
  <PresentationFormat>On-screen Show (4:3)</PresentationFormat>
  <Paragraphs>104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Pleistocene glaciations and glacial cycles</vt:lpstr>
      <vt:lpstr>Contents</vt:lpstr>
      <vt:lpstr>PowerPoint Presentation</vt:lpstr>
      <vt:lpstr>PowerPoint Presentation</vt:lpstr>
      <vt:lpstr>Cenozoic Glaciers</vt:lpstr>
      <vt:lpstr>PowerPoint Presentation</vt:lpstr>
      <vt:lpstr>Cenozoic Glaciers</vt:lpstr>
      <vt:lpstr>PowerPoint Presentation</vt:lpstr>
      <vt:lpstr>Cenozoic glaciers</vt:lpstr>
      <vt:lpstr>PowerPoint Presentation</vt:lpstr>
      <vt:lpstr>Glacial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Glacial cycles</vt:lpstr>
      <vt:lpstr>PowerPoint Presentation</vt:lpstr>
      <vt:lpstr>Astronomical Theory for Pleistocene Glacial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Astronomical Theory</vt:lpstr>
      <vt:lpstr>PowerPoint Presentation</vt:lpstr>
      <vt:lpstr>The Astronomical Theory</vt:lpstr>
      <vt:lpstr>PowerPoint Presentation</vt:lpstr>
      <vt:lpstr>PowerPoint Presentation</vt:lpstr>
      <vt:lpstr>PowerPoint Presentation</vt:lpstr>
      <vt:lpstr>The Astronomical Theory</vt:lpstr>
      <vt:lpstr>PowerPoint Presentation</vt:lpstr>
      <vt:lpstr>PowerPoint Presentation</vt:lpstr>
      <vt:lpstr>PowerPoint Presentation</vt:lpstr>
      <vt:lpstr>The Astronomical Theory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Xin</dc:creator>
  <cp:lastModifiedBy>UBWS15</cp:lastModifiedBy>
  <cp:revision>148</cp:revision>
  <dcterms:created xsi:type="dcterms:W3CDTF">2021-04-10T02:23:34Z</dcterms:created>
  <dcterms:modified xsi:type="dcterms:W3CDTF">2023-04-13T02:36:26Z</dcterms:modified>
</cp:coreProperties>
</file>