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activeX/activeX1.xml" ContentType="application/vnd.ms-office.activeX+xml"/>
  <Override PartName="/ppt/activeX/activeX2.xml" ContentType="application/vnd.ms-office.activeX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1" r:id="rId5"/>
    <p:sldId id="265" r:id="rId6"/>
    <p:sldId id="267" r:id="rId7"/>
    <p:sldId id="268" r:id="rId8"/>
    <p:sldId id="269" r:id="rId9"/>
    <p:sldId id="270" r:id="rId10"/>
    <p:sldId id="271" r:id="rId11"/>
    <p:sldId id="262" r:id="rId12"/>
    <p:sldId id="272" r:id="rId13"/>
    <p:sldId id="273" r:id="rId14"/>
    <p:sldId id="264" r:id="rId15"/>
    <p:sldId id="25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o Xin" userId="3bbae137d5272e6c" providerId="LiveId" clId="{9F14DC06-43F9-409A-8854-F67B0B308885}"/>
    <pc:docChg chg="modSld">
      <pc:chgData name="Tao Xin" userId="3bbae137d5272e6c" providerId="LiveId" clId="{9F14DC06-43F9-409A-8854-F67B0B308885}" dt="2023-02-10T10:23:35.663" v="1" actId="20577"/>
      <pc:docMkLst>
        <pc:docMk/>
      </pc:docMkLst>
      <pc:sldChg chg="modSp mod">
        <pc:chgData name="Tao Xin" userId="3bbae137d5272e6c" providerId="LiveId" clId="{9F14DC06-43F9-409A-8854-F67B0B308885}" dt="2023-02-10T10:23:35.663" v="1" actId="20577"/>
        <pc:sldMkLst>
          <pc:docMk/>
          <pc:sldMk cId="1855537207" sldId="256"/>
        </pc:sldMkLst>
        <pc:spChg chg="mod">
          <ac:chgData name="Tao Xin" userId="3bbae137d5272e6c" providerId="LiveId" clId="{9F14DC06-43F9-409A-8854-F67B0B308885}" dt="2023-02-10T10:23:35.663" v="1" actId="20577"/>
          <ac:spMkLst>
            <pc:docMk/>
            <pc:sldMk cId="1855537207" sldId="256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93803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1119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173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7793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1965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3511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5657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3474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1484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7995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2303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0830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921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2091A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869397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control" Target="../activeX/activeX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control" Target="../activeX/activeX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Earth’s Oceans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GEO101</a:t>
            </a:r>
          </a:p>
          <a:p>
            <a:r>
              <a:rPr lang="en-US"/>
              <a:t>Spring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537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147638" y="147638"/>
            <a:ext cx="8746980" cy="353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u="sng" dirty="0">
                <a:solidFill>
                  <a:schemeClr val="tx2"/>
                </a:solidFill>
              </a:rPr>
              <a:t>Deep-sea currents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3200" dirty="0"/>
              <a:t> Driven by differences in temperature and salinity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3200" dirty="0"/>
              <a:t> Much slower than surface currents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3200" dirty="0"/>
              <a:t> Thermohaline circulation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3200" dirty="0"/>
              <a:t> Depends on conditions in the North Atlantic</a:t>
            </a:r>
            <a:endParaRPr lang="en-US" altLang="en-US" sz="2000" dirty="0"/>
          </a:p>
        </p:txBody>
      </p:sp>
      <p:pic>
        <p:nvPicPr>
          <p:cNvPr id="65539" name="Picture 3" descr="C:\Documents and Settings\Mary Benbow\My Documents\ch05\Fig5_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9" r="30310" b="9727"/>
          <a:stretch>
            <a:fillRect/>
          </a:stretch>
        </p:blipFill>
        <p:spPr bwMode="auto">
          <a:xfrm>
            <a:off x="2006528" y="3651250"/>
            <a:ext cx="5029200" cy="320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69194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r:id="rId1" imgW="8077320" imgH="4952880"/>
        </mc:Choice>
        <mc:Fallback>
          <p:control r:id="rId1" imgW="8077320" imgH="4952880">
            <p:pic>
              <p:nvPicPr>
                <p:cNvPr id="5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533400" y="1143000"/>
                  <a:ext cx="8077200" cy="4953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012771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482456" y="547111"/>
            <a:ext cx="8467725" cy="569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u="sng" dirty="0">
                <a:solidFill>
                  <a:schemeClr val="tx2"/>
                </a:solidFill>
              </a:rPr>
              <a:t>El Niño/Southern Oscillation (ENSO)</a:t>
            </a:r>
            <a:endParaRPr lang="en-US" altLang="en-US" sz="3200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Every year warming occurs off the coast of Peru (~2˚/C)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Suppresses upwelling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But every 4 or 5 years it is much more pronounced = El Niño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Because there is no upwelling fish die.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May have far wider effects</a:t>
            </a:r>
          </a:p>
          <a:p>
            <a:pPr algn="ctr"/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79733073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304800" y="185738"/>
            <a:ext cx="81534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 normal year, low pressure dominates in Malaysia and northern Australia. </a:t>
            </a:r>
          </a:p>
          <a:p>
            <a:pPr>
              <a:spcBef>
                <a:spcPct val="50000"/>
              </a:spcBef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 an El Niño year, low pressure moves east to the central part of the western Pacific.</a:t>
            </a:r>
          </a:p>
        </p:txBody>
      </p:sp>
      <p:pic>
        <p:nvPicPr>
          <p:cNvPr id="67587" name="Picture 3" descr="C:\Documents and Settings\Mary Benbow\My Documents\ch05\Box5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14600"/>
            <a:ext cx="83820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891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El Niño warm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weak trades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La Niña cool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strong trades</a:t>
            </a:r>
          </a:p>
        </p:txBody>
      </p:sp>
      <p:pic>
        <p:nvPicPr>
          <p:cNvPr id="4" name="Picture 6" descr="http://www.public.asu.edu/~edimaggi/Pictures/ElNinoLaNinaFigur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" r="4819" b="62887"/>
          <a:stretch/>
        </p:blipFill>
        <p:spPr bwMode="auto">
          <a:xfrm>
            <a:off x="4970356" y="2102716"/>
            <a:ext cx="3581400" cy="148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www.public.asu.edu/~edimaggi/Pictures/ElNinoLaNinaFigur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" t="38009" r="4418" b="21160"/>
          <a:stretch/>
        </p:blipFill>
        <p:spPr bwMode="auto">
          <a:xfrm>
            <a:off x="4954718" y="4005975"/>
            <a:ext cx="3597038" cy="163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89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r:id="rId1" imgW="8534520" imgH="5105520"/>
        </mc:Choice>
        <mc:Fallback>
          <p:control r:id="rId1" imgW="8534520" imgH="5105520">
            <p:pic>
              <p:nvPicPr>
                <p:cNvPr id="4" name="ShockwaveFlash1"/>
                <p:cNvPicPr>
                  <a:picLocks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04800" y="990600"/>
                  <a:ext cx="8534400" cy="51054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483176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Oceanic circulation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Ocean currents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Gyres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Deep-sea currents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El Niño/Southern Oscillation (ENSO)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744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Oceanic circulation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511964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latin typeface="Arial" panose="020B0604020202020204" pitchFamily="34" charset="0"/>
              </a:rPr>
              <a:t>circulation patterns (CURRENTS) </a:t>
            </a:r>
            <a:r>
              <a:rPr lang="en-US" altLang="en-US" i="1" dirty="0">
                <a:solidFill>
                  <a:schemeClr val="tx2"/>
                </a:solidFill>
                <a:latin typeface="Arial" panose="020B0604020202020204" pitchFamily="34" charset="0"/>
              </a:rPr>
              <a:t>produced by</a:t>
            </a:r>
            <a:r>
              <a:rPr lang="en-US" altLang="en-US" dirty="0">
                <a:solidFill>
                  <a:schemeClr val="tx2"/>
                </a:solidFill>
                <a:latin typeface="Arial" panose="020B0604020202020204" pitchFamily="34" charset="0"/>
              </a:rPr>
              <a:t>:</a:t>
            </a:r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winds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density differences in sea water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Coriolis force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shape of ocean basins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astronomical factors (TIDES)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861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Ocean Temperatures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382000" cy="4114800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Surface warms – especially in the summer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Layer of rapid temperature drop - thermocline</a:t>
            </a:r>
          </a:p>
        </p:txBody>
      </p:sp>
      <p:pic>
        <p:nvPicPr>
          <p:cNvPr id="59396" name="Picture 4" descr="C:\Documents and Settings\Mary Benbow\My Documents\ch05\Fig5_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733800"/>
            <a:ext cx="5486400" cy="267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487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1143000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dirty="0">
                <a:latin typeface="Arial" panose="020B0604020202020204" pitchFamily="34" charset="0"/>
              </a:rPr>
              <a:t>Ocean Currents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3886200" cy="4114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en-US" dirty="0">
                <a:latin typeface="Arial" panose="020B0604020202020204" pitchFamily="34" charset="0"/>
              </a:rPr>
              <a:t>Driven mostly by wind blowing over the surface 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en-US" dirty="0">
                <a:latin typeface="Arial" panose="020B0604020202020204" pitchFamily="34" charset="0"/>
              </a:rPr>
              <a:t>However, currents move slowly 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en-US" dirty="0">
                <a:latin typeface="Arial" panose="020B0604020202020204" pitchFamily="34" charset="0"/>
              </a:rPr>
              <a:t>Lag behind wind speed so often called </a:t>
            </a:r>
            <a:r>
              <a:rPr lang="en-US" altLang="en-US" u="sng" dirty="0">
                <a:latin typeface="Arial" panose="020B0604020202020204" pitchFamily="34" charset="0"/>
              </a:rPr>
              <a:t>drifts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60420" name="Freeform 4"/>
          <p:cNvSpPr>
            <a:spLocks/>
          </p:cNvSpPr>
          <p:nvPr/>
        </p:nvSpPr>
        <p:spPr bwMode="auto">
          <a:xfrm>
            <a:off x="5257800" y="3276600"/>
            <a:ext cx="3408363" cy="373063"/>
          </a:xfrm>
          <a:custGeom>
            <a:avLst/>
            <a:gdLst>
              <a:gd name="T0" fmla="*/ 24 w 2147"/>
              <a:gd name="T1" fmla="*/ 97 h 235"/>
              <a:gd name="T2" fmla="*/ 58 w 2147"/>
              <a:gd name="T3" fmla="*/ 176 h 235"/>
              <a:gd name="T4" fmla="*/ 116 w 2147"/>
              <a:gd name="T5" fmla="*/ 176 h 235"/>
              <a:gd name="T6" fmla="*/ 172 w 2147"/>
              <a:gd name="T7" fmla="*/ 137 h 235"/>
              <a:gd name="T8" fmla="*/ 207 w 2147"/>
              <a:gd name="T9" fmla="*/ 77 h 235"/>
              <a:gd name="T10" fmla="*/ 252 w 2147"/>
              <a:gd name="T11" fmla="*/ 97 h 235"/>
              <a:gd name="T12" fmla="*/ 298 w 2147"/>
              <a:gd name="T13" fmla="*/ 137 h 235"/>
              <a:gd name="T14" fmla="*/ 355 w 2147"/>
              <a:gd name="T15" fmla="*/ 176 h 235"/>
              <a:gd name="T16" fmla="*/ 401 w 2147"/>
              <a:gd name="T17" fmla="*/ 176 h 235"/>
              <a:gd name="T18" fmla="*/ 457 w 2147"/>
              <a:gd name="T19" fmla="*/ 157 h 235"/>
              <a:gd name="T20" fmla="*/ 492 w 2147"/>
              <a:gd name="T21" fmla="*/ 77 h 235"/>
              <a:gd name="T22" fmla="*/ 537 w 2147"/>
              <a:gd name="T23" fmla="*/ 137 h 235"/>
              <a:gd name="T24" fmla="*/ 583 w 2147"/>
              <a:gd name="T25" fmla="*/ 176 h 235"/>
              <a:gd name="T26" fmla="*/ 640 w 2147"/>
              <a:gd name="T27" fmla="*/ 176 h 235"/>
              <a:gd name="T28" fmla="*/ 686 w 2147"/>
              <a:gd name="T29" fmla="*/ 117 h 235"/>
              <a:gd name="T30" fmla="*/ 754 w 2147"/>
              <a:gd name="T31" fmla="*/ 58 h 235"/>
              <a:gd name="T32" fmla="*/ 822 w 2147"/>
              <a:gd name="T33" fmla="*/ 20 h 235"/>
              <a:gd name="T34" fmla="*/ 869 w 2147"/>
              <a:gd name="T35" fmla="*/ 137 h 235"/>
              <a:gd name="T36" fmla="*/ 925 w 2147"/>
              <a:gd name="T37" fmla="*/ 157 h 235"/>
              <a:gd name="T38" fmla="*/ 982 w 2147"/>
              <a:gd name="T39" fmla="*/ 137 h 235"/>
              <a:gd name="T40" fmla="*/ 1028 w 2147"/>
              <a:gd name="T41" fmla="*/ 77 h 235"/>
              <a:gd name="T42" fmla="*/ 1073 w 2147"/>
              <a:gd name="T43" fmla="*/ 97 h 235"/>
              <a:gd name="T44" fmla="*/ 1108 w 2147"/>
              <a:gd name="T45" fmla="*/ 176 h 235"/>
              <a:gd name="T46" fmla="*/ 1154 w 2147"/>
              <a:gd name="T47" fmla="*/ 196 h 235"/>
              <a:gd name="T48" fmla="*/ 1222 w 2147"/>
              <a:gd name="T49" fmla="*/ 176 h 235"/>
              <a:gd name="T50" fmla="*/ 1267 w 2147"/>
              <a:gd name="T51" fmla="*/ 97 h 235"/>
              <a:gd name="T52" fmla="*/ 1302 w 2147"/>
              <a:gd name="T53" fmla="*/ 97 h 235"/>
              <a:gd name="T54" fmla="*/ 1347 w 2147"/>
              <a:gd name="T55" fmla="*/ 176 h 235"/>
              <a:gd name="T56" fmla="*/ 1404 w 2147"/>
              <a:gd name="T57" fmla="*/ 176 h 235"/>
              <a:gd name="T58" fmla="*/ 1438 w 2147"/>
              <a:gd name="T59" fmla="*/ 117 h 235"/>
              <a:gd name="T60" fmla="*/ 1484 w 2147"/>
              <a:gd name="T61" fmla="*/ 77 h 235"/>
              <a:gd name="T62" fmla="*/ 1529 w 2147"/>
              <a:gd name="T63" fmla="*/ 137 h 235"/>
              <a:gd name="T64" fmla="*/ 1575 w 2147"/>
              <a:gd name="T65" fmla="*/ 157 h 235"/>
              <a:gd name="T66" fmla="*/ 1644 w 2147"/>
              <a:gd name="T67" fmla="*/ 97 h 235"/>
              <a:gd name="T68" fmla="*/ 1678 w 2147"/>
              <a:gd name="T69" fmla="*/ 97 h 235"/>
              <a:gd name="T70" fmla="*/ 1701 w 2147"/>
              <a:gd name="T71" fmla="*/ 157 h 235"/>
              <a:gd name="T72" fmla="*/ 1769 w 2147"/>
              <a:gd name="T73" fmla="*/ 214 h 235"/>
              <a:gd name="T74" fmla="*/ 1838 w 2147"/>
              <a:gd name="T75" fmla="*/ 234 h 235"/>
              <a:gd name="T76" fmla="*/ 1884 w 2147"/>
              <a:gd name="T77" fmla="*/ 196 h 235"/>
              <a:gd name="T78" fmla="*/ 1940 w 2147"/>
              <a:gd name="T79" fmla="*/ 117 h 235"/>
              <a:gd name="T80" fmla="*/ 1987 w 2147"/>
              <a:gd name="T81" fmla="*/ 20 h 235"/>
              <a:gd name="T82" fmla="*/ 2032 w 2147"/>
              <a:gd name="T83" fmla="*/ 97 h 235"/>
              <a:gd name="T84" fmla="*/ 2100 w 2147"/>
              <a:gd name="T85" fmla="*/ 137 h 235"/>
              <a:gd name="T86" fmla="*/ 2146 w 2147"/>
              <a:gd name="T87" fmla="*/ 97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147" h="235">
                <a:moveTo>
                  <a:pt x="0" y="56"/>
                </a:moveTo>
                <a:lnTo>
                  <a:pt x="24" y="97"/>
                </a:lnTo>
                <a:lnTo>
                  <a:pt x="36" y="137"/>
                </a:lnTo>
                <a:lnTo>
                  <a:pt x="58" y="176"/>
                </a:lnTo>
                <a:lnTo>
                  <a:pt x="81" y="176"/>
                </a:lnTo>
                <a:lnTo>
                  <a:pt x="116" y="176"/>
                </a:lnTo>
                <a:lnTo>
                  <a:pt x="139" y="157"/>
                </a:lnTo>
                <a:lnTo>
                  <a:pt x="172" y="137"/>
                </a:lnTo>
                <a:lnTo>
                  <a:pt x="184" y="97"/>
                </a:lnTo>
                <a:lnTo>
                  <a:pt x="207" y="77"/>
                </a:lnTo>
                <a:lnTo>
                  <a:pt x="230" y="40"/>
                </a:lnTo>
                <a:lnTo>
                  <a:pt x="252" y="97"/>
                </a:lnTo>
                <a:lnTo>
                  <a:pt x="275" y="117"/>
                </a:lnTo>
                <a:lnTo>
                  <a:pt x="298" y="137"/>
                </a:lnTo>
                <a:lnTo>
                  <a:pt x="331" y="157"/>
                </a:lnTo>
                <a:lnTo>
                  <a:pt x="355" y="176"/>
                </a:lnTo>
                <a:lnTo>
                  <a:pt x="378" y="176"/>
                </a:lnTo>
                <a:lnTo>
                  <a:pt x="401" y="176"/>
                </a:lnTo>
                <a:lnTo>
                  <a:pt x="434" y="176"/>
                </a:lnTo>
                <a:lnTo>
                  <a:pt x="457" y="157"/>
                </a:lnTo>
                <a:lnTo>
                  <a:pt x="480" y="117"/>
                </a:lnTo>
                <a:lnTo>
                  <a:pt x="492" y="77"/>
                </a:lnTo>
                <a:lnTo>
                  <a:pt x="526" y="97"/>
                </a:lnTo>
                <a:lnTo>
                  <a:pt x="537" y="137"/>
                </a:lnTo>
                <a:lnTo>
                  <a:pt x="560" y="157"/>
                </a:lnTo>
                <a:lnTo>
                  <a:pt x="583" y="176"/>
                </a:lnTo>
                <a:lnTo>
                  <a:pt x="617" y="176"/>
                </a:lnTo>
                <a:lnTo>
                  <a:pt x="640" y="176"/>
                </a:lnTo>
                <a:lnTo>
                  <a:pt x="663" y="157"/>
                </a:lnTo>
                <a:lnTo>
                  <a:pt x="686" y="117"/>
                </a:lnTo>
                <a:lnTo>
                  <a:pt x="708" y="77"/>
                </a:lnTo>
                <a:lnTo>
                  <a:pt x="754" y="58"/>
                </a:lnTo>
                <a:lnTo>
                  <a:pt x="777" y="0"/>
                </a:lnTo>
                <a:lnTo>
                  <a:pt x="822" y="20"/>
                </a:lnTo>
                <a:lnTo>
                  <a:pt x="845" y="97"/>
                </a:lnTo>
                <a:lnTo>
                  <a:pt x="869" y="137"/>
                </a:lnTo>
                <a:lnTo>
                  <a:pt x="902" y="157"/>
                </a:lnTo>
                <a:lnTo>
                  <a:pt x="925" y="157"/>
                </a:lnTo>
                <a:lnTo>
                  <a:pt x="948" y="157"/>
                </a:lnTo>
                <a:lnTo>
                  <a:pt x="982" y="137"/>
                </a:lnTo>
                <a:lnTo>
                  <a:pt x="1005" y="97"/>
                </a:lnTo>
                <a:lnTo>
                  <a:pt x="1028" y="77"/>
                </a:lnTo>
                <a:lnTo>
                  <a:pt x="1051" y="58"/>
                </a:lnTo>
                <a:lnTo>
                  <a:pt x="1073" y="97"/>
                </a:lnTo>
                <a:lnTo>
                  <a:pt x="1085" y="137"/>
                </a:lnTo>
                <a:lnTo>
                  <a:pt x="1108" y="176"/>
                </a:lnTo>
                <a:lnTo>
                  <a:pt x="1131" y="196"/>
                </a:lnTo>
                <a:lnTo>
                  <a:pt x="1154" y="196"/>
                </a:lnTo>
                <a:lnTo>
                  <a:pt x="1199" y="196"/>
                </a:lnTo>
                <a:lnTo>
                  <a:pt x="1222" y="176"/>
                </a:lnTo>
                <a:lnTo>
                  <a:pt x="1234" y="137"/>
                </a:lnTo>
                <a:lnTo>
                  <a:pt x="1267" y="97"/>
                </a:lnTo>
                <a:lnTo>
                  <a:pt x="1290" y="58"/>
                </a:lnTo>
                <a:lnTo>
                  <a:pt x="1302" y="97"/>
                </a:lnTo>
                <a:lnTo>
                  <a:pt x="1325" y="137"/>
                </a:lnTo>
                <a:lnTo>
                  <a:pt x="1347" y="176"/>
                </a:lnTo>
                <a:lnTo>
                  <a:pt x="1381" y="176"/>
                </a:lnTo>
                <a:lnTo>
                  <a:pt x="1404" y="176"/>
                </a:lnTo>
                <a:lnTo>
                  <a:pt x="1428" y="157"/>
                </a:lnTo>
                <a:lnTo>
                  <a:pt x="1438" y="117"/>
                </a:lnTo>
                <a:lnTo>
                  <a:pt x="1461" y="97"/>
                </a:lnTo>
                <a:lnTo>
                  <a:pt x="1484" y="77"/>
                </a:lnTo>
                <a:lnTo>
                  <a:pt x="1507" y="97"/>
                </a:lnTo>
                <a:lnTo>
                  <a:pt x="1529" y="137"/>
                </a:lnTo>
                <a:lnTo>
                  <a:pt x="1552" y="157"/>
                </a:lnTo>
                <a:lnTo>
                  <a:pt x="1575" y="157"/>
                </a:lnTo>
                <a:lnTo>
                  <a:pt x="1610" y="137"/>
                </a:lnTo>
                <a:lnTo>
                  <a:pt x="1644" y="97"/>
                </a:lnTo>
                <a:lnTo>
                  <a:pt x="1655" y="58"/>
                </a:lnTo>
                <a:lnTo>
                  <a:pt x="1678" y="97"/>
                </a:lnTo>
                <a:lnTo>
                  <a:pt x="1701" y="117"/>
                </a:lnTo>
                <a:lnTo>
                  <a:pt x="1701" y="157"/>
                </a:lnTo>
                <a:lnTo>
                  <a:pt x="1746" y="196"/>
                </a:lnTo>
                <a:lnTo>
                  <a:pt x="1769" y="214"/>
                </a:lnTo>
                <a:lnTo>
                  <a:pt x="1793" y="234"/>
                </a:lnTo>
                <a:lnTo>
                  <a:pt x="1838" y="234"/>
                </a:lnTo>
                <a:lnTo>
                  <a:pt x="1861" y="234"/>
                </a:lnTo>
                <a:lnTo>
                  <a:pt x="1884" y="196"/>
                </a:lnTo>
                <a:lnTo>
                  <a:pt x="1917" y="137"/>
                </a:lnTo>
                <a:lnTo>
                  <a:pt x="1940" y="117"/>
                </a:lnTo>
                <a:lnTo>
                  <a:pt x="1952" y="77"/>
                </a:lnTo>
                <a:lnTo>
                  <a:pt x="1987" y="20"/>
                </a:lnTo>
                <a:lnTo>
                  <a:pt x="2009" y="77"/>
                </a:lnTo>
                <a:lnTo>
                  <a:pt x="2032" y="97"/>
                </a:lnTo>
                <a:lnTo>
                  <a:pt x="2066" y="117"/>
                </a:lnTo>
                <a:lnTo>
                  <a:pt x="2100" y="137"/>
                </a:lnTo>
                <a:lnTo>
                  <a:pt x="2123" y="117"/>
                </a:lnTo>
                <a:lnTo>
                  <a:pt x="2146" y="97"/>
                </a:lnTo>
              </a:path>
            </a:pathLst>
          </a:custGeom>
          <a:noFill/>
          <a:ln w="50800" cap="rnd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1" name="Line 5"/>
          <p:cNvSpPr>
            <a:spLocks noChangeShapeType="1"/>
          </p:cNvSpPr>
          <p:nvPr/>
        </p:nvSpPr>
        <p:spPr bwMode="auto">
          <a:xfrm>
            <a:off x="5537200" y="2514600"/>
            <a:ext cx="2641600" cy="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2" name="Line 6"/>
          <p:cNvSpPr>
            <a:spLocks noChangeShapeType="1"/>
          </p:cNvSpPr>
          <p:nvPr/>
        </p:nvSpPr>
        <p:spPr bwMode="auto">
          <a:xfrm>
            <a:off x="5575300" y="4191000"/>
            <a:ext cx="2717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6015038" y="1747838"/>
            <a:ext cx="19907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/>
              <a:t>wind</a:t>
            </a:r>
          </a:p>
        </p:txBody>
      </p:sp>
    </p:spTree>
    <p:extLst>
      <p:ext uri="{BB962C8B-B14F-4D97-AF65-F5344CB8AC3E}">
        <p14:creationId xmlns:p14="http://schemas.microsoft.com/office/powerpoint/2010/main" val="757243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71438" y="147638"/>
            <a:ext cx="9072562" cy="255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u="sng" dirty="0">
                <a:solidFill>
                  <a:srgbClr val="FFFFCC"/>
                </a:solidFill>
              </a:rPr>
              <a:t>Ocean currents</a:t>
            </a:r>
            <a:endParaRPr lang="en-US" altLang="en-US" sz="3200" dirty="0">
              <a:solidFill>
                <a:srgbClr val="FFFFCC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3200" dirty="0"/>
              <a:t> Large continuously moving loops (</a:t>
            </a:r>
            <a:r>
              <a:rPr lang="en-US" altLang="en-US" sz="3200" u="sng" dirty="0"/>
              <a:t>gyres</a:t>
            </a:r>
            <a:r>
              <a:rPr lang="en-US" altLang="en-US" sz="3200" dirty="0"/>
              <a:t>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3200" dirty="0"/>
              <a:t> Produced by winds, Coriolis force and land masses</a:t>
            </a:r>
          </a:p>
          <a:p>
            <a:pPr algn="ctr"/>
            <a:endParaRPr lang="en-US" altLang="en-US" sz="3200" dirty="0"/>
          </a:p>
        </p:txBody>
      </p:sp>
      <p:pic>
        <p:nvPicPr>
          <p:cNvPr id="61443" name="Picture 3" descr="C:\Documents and Settings\Mary Benbow\My Documents\ch05\Fig5_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7" r="2184"/>
          <a:stretch>
            <a:fillRect/>
          </a:stretch>
        </p:blipFill>
        <p:spPr bwMode="auto">
          <a:xfrm>
            <a:off x="525155" y="2142836"/>
            <a:ext cx="8083136" cy="471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75518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5410200" y="533400"/>
            <a:ext cx="3048000" cy="1143000"/>
          </a:xfrm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Gyres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86400" y="1905000"/>
            <a:ext cx="3352800" cy="4114800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Large circular currents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Subtropical gyre corresponds to the subtropical high pressure.</a:t>
            </a:r>
          </a:p>
        </p:txBody>
      </p:sp>
      <p:pic>
        <p:nvPicPr>
          <p:cNvPr id="62468" name="Picture 4" descr="C:\Documents and Settings\Mary Benbow\My Documents\ch05\Fig5_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4800600" cy="604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484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410200" y="381000"/>
            <a:ext cx="3352800" cy="5511800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N. and S. Equatorial currents corresponds to the trade winds.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Equatorial countercurrent corresponds to the ITCZ.</a:t>
            </a:r>
          </a:p>
        </p:txBody>
      </p:sp>
      <p:pic>
        <p:nvPicPr>
          <p:cNvPr id="63491" name="Picture 3" descr="C:\Documents and Settings\Mary Benbow\My Documents\ch05\Fig5_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4800600" cy="604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427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15000" y="685800"/>
            <a:ext cx="3124200" cy="5410200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West winds around Antarctica create circumpolar gyre.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Portions branch off toward the equator</a:t>
            </a:r>
          </a:p>
        </p:txBody>
      </p:sp>
      <p:pic>
        <p:nvPicPr>
          <p:cNvPr id="64515" name="Picture 3" descr="C:\Documents and Settings\Mary Benbow\My Documents\ch05\Fig5_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5257800" cy="488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222732"/>
      </p:ext>
    </p:extLst>
  </p:cSld>
  <p:clrMapOvr>
    <a:masterClrMapping/>
  </p:clrMapOvr>
</p:sld>
</file>

<file path=ppt/theme/theme1.xml><?xml version="1.0" encoding="utf-8"?>
<a:theme xmlns:a="http://schemas.openxmlformats.org/drawingml/2006/main" name="Microsoft Office 98">
  <a:themeElements>
    <a:clrScheme name="">
      <a:dk1>
        <a:srgbClr val="000000"/>
      </a:dk1>
      <a:lt1>
        <a:srgbClr val="FFFFFF"/>
      </a:lt1>
      <a:dk2>
        <a:srgbClr val="081D58"/>
      </a:dk2>
      <a:lt2>
        <a:srgbClr val="FAFD00"/>
      </a:lt2>
      <a:accent1>
        <a:srgbClr val="D93192"/>
      </a:accent1>
      <a:accent2>
        <a:srgbClr val="B760F9"/>
      </a:accent2>
      <a:accent3>
        <a:srgbClr val="AAABB4"/>
      </a:accent3>
      <a:accent4>
        <a:srgbClr val="DADADA"/>
      </a:accent4>
      <a:accent5>
        <a:srgbClr val="E9ADC7"/>
      </a:accent5>
      <a:accent6>
        <a:srgbClr val="A656E2"/>
      </a:accent6>
      <a:hlink>
        <a:srgbClr val="618FFD"/>
      </a:hlink>
      <a:folHlink>
        <a:srgbClr val="00279F"/>
      </a:folHlink>
    </a:clrScheme>
    <a:fontScheme name="Microsoft Office 98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icrosoft Office 9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oft Office 9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101-ch07</Template>
  <TotalTime>68</TotalTime>
  <Words>286</Words>
  <Application>Microsoft Office PowerPoint</Application>
  <PresentationFormat>On-screen Show (4:3)</PresentationFormat>
  <Paragraphs>54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Times New Roman</vt:lpstr>
      <vt:lpstr>Microsoft Office 98</vt:lpstr>
      <vt:lpstr>The Earth’s Oceans</vt:lpstr>
      <vt:lpstr>Contents</vt:lpstr>
      <vt:lpstr>Oceanic circulation</vt:lpstr>
      <vt:lpstr>Ocean Temperatures</vt:lpstr>
      <vt:lpstr>Ocean Currents </vt:lpstr>
      <vt:lpstr>PowerPoint Presentation</vt:lpstr>
      <vt:lpstr>Gyres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at Buffalo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Xin Tao</dc:creator>
  <cp:lastModifiedBy>Xin Tao</cp:lastModifiedBy>
  <cp:revision>42</cp:revision>
  <dcterms:created xsi:type="dcterms:W3CDTF">2021-01-16T11:03:14Z</dcterms:created>
  <dcterms:modified xsi:type="dcterms:W3CDTF">2023-02-10T10:23:36Z</dcterms:modified>
</cp:coreProperties>
</file>