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activeX/activeX1.xml" ContentType="application/vnd.ms-office.activeX+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6" r:id="rId10"/>
    <p:sldId id="267" r:id="rId11"/>
    <p:sldId id="263" r:id="rId12"/>
    <p:sldId id="264" r:id="rId13"/>
    <p:sldId id="268" r:id="rId14"/>
    <p:sldId id="269" r:id="rId15"/>
    <p:sldId id="270" r:id="rId16"/>
    <p:sldId id="271" r:id="rId17"/>
    <p:sldId id="273" r:id="rId18"/>
    <p:sldId id="278"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o Xin" userId="3bbae137d5272e6c" providerId="LiveId" clId="{6E066009-5E26-47DC-9659-9D5A65F7A351}"/>
    <pc:docChg chg="custSel modSld">
      <pc:chgData name="Tao Xin" userId="3bbae137d5272e6c" providerId="LiveId" clId="{6E066009-5E26-47DC-9659-9D5A65F7A351}" dt="2023-02-24T06:43:32.150" v="3" actId="33524"/>
      <pc:docMkLst>
        <pc:docMk/>
      </pc:docMkLst>
      <pc:sldChg chg="modSp mod">
        <pc:chgData name="Tao Xin" userId="3bbae137d5272e6c" providerId="LiveId" clId="{6E066009-5E26-47DC-9659-9D5A65F7A351}" dt="2023-02-24T06:42:46.613" v="1" actId="20577"/>
        <pc:sldMkLst>
          <pc:docMk/>
          <pc:sldMk cId="387592231" sldId="256"/>
        </pc:sldMkLst>
        <pc:spChg chg="mod">
          <ac:chgData name="Tao Xin" userId="3bbae137d5272e6c" providerId="LiveId" clId="{6E066009-5E26-47DC-9659-9D5A65F7A351}" dt="2023-02-24T06:42:46.613" v="1" actId="20577"/>
          <ac:spMkLst>
            <pc:docMk/>
            <pc:sldMk cId="387592231" sldId="256"/>
            <ac:spMk id="3" creationId="{00000000-0000-0000-0000-000000000000}"/>
          </ac:spMkLst>
        </pc:spChg>
      </pc:sldChg>
      <pc:sldChg chg="modSp mod">
        <pc:chgData name="Tao Xin" userId="3bbae137d5272e6c" providerId="LiveId" clId="{6E066009-5E26-47DC-9659-9D5A65F7A351}" dt="2023-02-24T06:43:25.476" v="2" actId="33524"/>
        <pc:sldMkLst>
          <pc:docMk/>
          <pc:sldMk cId="2898006669" sldId="260"/>
        </pc:sldMkLst>
        <pc:spChg chg="mod">
          <ac:chgData name="Tao Xin" userId="3bbae137d5272e6c" providerId="LiveId" clId="{6E066009-5E26-47DC-9659-9D5A65F7A351}" dt="2023-02-24T06:43:25.476" v="2" actId="33524"/>
          <ac:spMkLst>
            <pc:docMk/>
            <pc:sldMk cId="2898006669" sldId="260"/>
            <ac:spMk id="11" creationId="{00000000-0000-0000-0000-000000000000}"/>
          </ac:spMkLst>
        </pc:spChg>
      </pc:sldChg>
      <pc:sldChg chg="modSp mod">
        <pc:chgData name="Tao Xin" userId="3bbae137d5272e6c" providerId="LiveId" clId="{6E066009-5E26-47DC-9659-9D5A65F7A351}" dt="2023-02-24T06:43:32.150" v="3" actId="33524"/>
        <pc:sldMkLst>
          <pc:docMk/>
          <pc:sldMk cId="1337172013" sldId="261"/>
        </pc:sldMkLst>
        <pc:spChg chg="mod">
          <ac:chgData name="Tao Xin" userId="3bbae137d5272e6c" providerId="LiveId" clId="{6E066009-5E26-47DC-9659-9D5A65F7A351}" dt="2023-02-24T06:43:32.150" v="3" actId="33524"/>
          <ac:spMkLst>
            <pc:docMk/>
            <pc:sldMk cId="1337172013"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648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71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32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972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08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59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98544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07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6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210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91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2366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9491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2091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2137334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lAupJzH31t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Deep Ocean Circulation</a:t>
            </a:r>
          </a:p>
        </p:txBody>
      </p:sp>
      <p:sp>
        <p:nvSpPr>
          <p:cNvPr id="3" name="Subtitle 2"/>
          <p:cNvSpPr>
            <a:spLocks noGrp="1"/>
          </p:cNvSpPr>
          <p:nvPr>
            <p:ph type="subTitle" idx="1"/>
          </p:nvPr>
        </p:nvSpPr>
        <p:spPr/>
        <p:txBody>
          <a:bodyPr/>
          <a:lstStyle/>
          <a:p>
            <a:r>
              <a:rPr lang="en-US" dirty="0"/>
              <a:t>GEO101</a:t>
            </a:r>
          </a:p>
          <a:p>
            <a:r>
              <a:rPr lang="en-US" dirty="0"/>
              <a:t>Spring 2023</a:t>
            </a:r>
          </a:p>
        </p:txBody>
      </p:sp>
    </p:spTree>
    <p:extLst>
      <p:ext uri="{BB962C8B-B14F-4D97-AF65-F5344CB8AC3E}">
        <p14:creationId xmlns:p14="http://schemas.microsoft.com/office/powerpoint/2010/main" val="38759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Vertical Structure of Oceans</a:t>
            </a:r>
          </a:p>
        </p:txBody>
      </p:sp>
      <p:sp>
        <p:nvSpPr>
          <p:cNvPr id="3" name="Content Placeholder 2"/>
          <p:cNvSpPr>
            <a:spLocks noGrp="1"/>
          </p:cNvSpPr>
          <p:nvPr>
            <p:ph idx="1"/>
          </p:nvPr>
        </p:nvSpPr>
        <p:spPr>
          <a:xfrm>
            <a:off x="685800" y="1981200"/>
            <a:ext cx="7772400" cy="4876800"/>
          </a:xfrm>
        </p:spPr>
        <p:txBody>
          <a:bodyPr/>
          <a:lstStyle/>
          <a:p>
            <a:pPr marL="0" indent="0">
              <a:buNone/>
            </a:pPr>
            <a:r>
              <a:rPr lang="en-US" sz="2800" dirty="0">
                <a:latin typeface="Arial" panose="020B0604020202020204" pitchFamily="34" charset="0"/>
                <a:cs typeface="Arial" panose="020B0604020202020204" pitchFamily="34" charset="0"/>
              </a:rPr>
              <a:t>Ocean water varies vertically in terms of:</a:t>
            </a:r>
          </a:p>
          <a:p>
            <a:pPr marL="0" indent="0">
              <a:buNone/>
            </a:pPr>
            <a:r>
              <a:rPr lang="en-US" sz="2800" dirty="0">
                <a:latin typeface="Arial" panose="020B0604020202020204" pitchFamily="34" charset="0"/>
                <a:cs typeface="Arial" panose="020B0604020202020204" pitchFamily="34" charset="0"/>
              </a:rPr>
              <a:t>   temperature:</a:t>
            </a:r>
          </a:p>
          <a:p>
            <a:pPr marL="0" indent="0">
              <a:buNone/>
            </a:pPr>
            <a:r>
              <a:rPr lang="en-US" sz="2800" dirty="0">
                <a:latin typeface="Arial" panose="020B0604020202020204" pitchFamily="34" charset="0"/>
                <a:cs typeface="Arial" panose="020B0604020202020204" pitchFamily="34" charset="0"/>
              </a:rPr>
              <a:t>	As you go deeper, temperature drops.</a:t>
            </a:r>
          </a:p>
          <a:p>
            <a:pPr marL="0" indent="0">
              <a:buNone/>
            </a:pPr>
            <a:r>
              <a:rPr lang="en-US" sz="2800" dirty="0">
                <a:latin typeface="Arial" panose="020B0604020202020204" pitchFamily="34" charset="0"/>
                <a:cs typeface="Arial" panose="020B0604020202020204" pitchFamily="34" charset="0"/>
              </a:rPr>
              <a:t>         Sun and atmosphere warmth</a:t>
            </a:r>
          </a:p>
          <a:p>
            <a:pPr marL="0" indent="0">
              <a:buNone/>
            </a:pPr>
            <a:r>
              <a:rPr lang="en-US" sz="2800" dirty="0">
                <a:latin typeface="Arial" panose="020B0604020202020204" pitchFamily="34" charset="0"/>
                <a:cs typeface="Arial" panose="020B0604020202020204" pitchFamily="34" charset="0"/>
              </a:rPr>
              <a:t>   salinity:</a:t>
            </a:r>
          </a:p>
          <a:p>
            <a:pPr marL="0" indent="0">
              <a:buNone/>
            </a:pPr>
            <a:r>
              <a:rPr lang="en-US" sz="2800" dirty="0">
                <a:latin typeface="Arial" panose="020B0604020202020204" pitchFamily="34" charset="0"/>
                <a:cs typeface="Arial" panose="020B0604020202020204" pitchFamily="34" charset="0"/>
              </a:rPr>
              <a:t>	As you go deeper, salinity increases.</a:t>
            </a:r>
          </a:p>
          <a:p>
            <a:pPr marL="0" indent="0">
              <a:buNone/>
            </a:pPr>
            <a:r>
              <a:rPr lang="en-US" sz="2800" dirty="0">
                <a:latin typeface="Arial" panose="020B0604020202020204" pitchFamily="34" charset="0"/>
                <a:cs typeface="Arial" panose="020B0604020202020204" pitchFamily="34" charset="0"/>
              </a:rPr>
              <a:t>          salt inputs from river </a:t>
            </a:r>
            <a:r>
              <a:rPr lang="en-US" sz="2800">
                <a:latin typeface="Arial" panose="020B0604020202020204" pitchFamily="34" charset="0"/>
                <a:cs typeface="Arial" panose="020B0604020202020204" pitchFamily="34" charset="0"/>
              </a:rPr>
              <a:t>and rainfall</a:t>
            </a: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deep ocean receives salt no freshwater</a:t>
            </a:r>
          </a:p>
        </p:txBody>
      </p:sp>
    </p:spTree>
    <p:extLst>
      <p:ext uri="{BB962C8B-B14F-4D97-AF65-F5344CB8AC3E}">
        <p14:creationId xmlns:p14="http://schemas.microsoft.com/office/powerpoint/2010/main" val="210899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5800" y="221673"/>
            <a:ext cx="7773074" cy="6474513"/>
          </a:xfrm>
          <a:prstGeom prst="rect">
            <a:avLst/>
          </a:prstGeom>
          <a:noFill/>
        </p:spPr>
      </p:pic>
    </p:spTree>
    <p:extLst>
      <p:ext uri="{BB962C8B-B14F-4D97-AF65-F5344CB8AC3E}">
        <p14:creationId xmlns:p14="http://schemas.microsoft.com/office/powerpoint/2010/main" val="28736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Structure of Oceans</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water density: </a:t>
            </a:r>
          </a:p>
          <a:p>
            <a:pPr marL="0" indent="0">
              <a:buNone/>
            </a:pPr>
            <a:r>
              <a:rPr lang="en-US" dirty="0">
                <a:latin typeface="Arial" panose="020B0604020202020204" pitchFamily="34" charset="0"/>
                <a:cs typeface="Arial" panose="020B0604020202020204" pitchFamily="34" charset="0"/>
              </a:rPr>
              <a:t>    As you go deeper, density increases.</a:t>
            </a:r>
          </a:p>
          <a:p>
            <a:pPr marL="0" indent="0">
              <a:buNone/>
            </a:pPr>
            <a:r>
              <a:rPr lang="en-US" dirty="0">
                <a:latin typeface="Arial" panose="020B0604020202020204" pitchFamily="34" charset="0"/>
                <a:cs typeface="Arial" panose="020B0604020202020204" pitchFamily="34" charset="0"/>
              </a:rPr>
              <a:t>    Why?</a:t>
            </a:r>
          </a:p>
          <a:p>
            <a:pPr marL="0" indent="0">
              <a:buNone/>
            </a:pPr>
            <a:r>
              <a:rPr lang="en-US" dirty="0">
                <a:latin typeface="Arial" panose="020B0604020202020204" pitchFamily="34" charset="0"/>
                <a:cs typeface="Arial" panose="020B0604020202020204" pitchFamily="34" charset="0"/>
              </a:rPr>
              <a:t>      higher salinity</a:t>
            </a:r>
          </a:p>
          <a:p>
            <a:pPr marL="0" indent="0">
              <a:buNone/>
            </a:pPr>
            <a:r>
              <a:rPr lang="en-US" dirty="0">
                <a:latin typeface="Arial" panose="020B0604020202020204" pitchFamily="34" charset="0"/>
                <a:cs typeface="Arial" panose="020B0604020202020204" pitchFamily="34" charset="0"/>
              </a:rPr>
              <a:t>      pressure from overlying water</a:t>
            </a:r>
          </a:p>
          <a:p>
            <a:pPr marL="0" indent="0">
              <a:buNone/>
            </a:pPr>
            <a:r>
              <a:rPr lang="en-US" dirty="0">
                <a:latin typeface="Arial" panose="020B0604020202020204" pitchFamily="34" charset="0"/>
                <a:cs typeface="Arial" panose="020B0604020202020204" pitchFamily="34" charset="0"/>
              </a:rPr>
              <a:t>      lower temperature (note: freshwater density peaks at 4°C)</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65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lec8 pycnocli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5550837" cy="6746789"/>
          </a:xfrm>
          <a:prstGeom prst="rect">
            <a:avLst/>
          </a:prstGeom>
          <a:noFill/>
          <a:ln>
            <a:noFill/>
          </a:ln>
        </p:spPr>
      </p:pic>
      <p:pic>
        <p:nvPicPr>
          <p:cNvPr id="5" name="Picture 7" descr="lec8 water_temp_densit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722809" y="2107117"/>
            <a:ext cx="3421191" cy="2760446"/>
          </a:xfrm>
          <a:prstGeom prst="rect">
            <a:avLst/>
          </a:prstGeom>
          <a:noFill/>
        </p:spPr>
      </p:pic>
    </p:spTree>
    <p:extLst>
      <p:ext uri="{BB962C8B-B14F-4D97-AF65-F5344CB8AC3E}">
        <p14:creationId xmlns:p14="http://schemas.microsoft.com/office/powerpoint/2010/main" val="117786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Structure of Oceans</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three general layers:</a:t>
            </a:r>
          </a:p>
          <a:p>
            <a:pPr marL="0" indent="0">
              <a:buNone/>
            </a:pPr>
            <a:r>
              <a:rPr lang="en-US" dirty="0">
                <a:latin typeface="Arial" panose="020B0604020202020204" pitchFamily="34" charset="0"/>
                <a:cs typeface="Arial" panose="020B0604020202020204" pitchFamily="34" charset="0"/>
              </a:rPr>
              <a:t>    surface layer: warm, mixed by wind</a:t>
            </a:r>
          </a:p>
          <a:p>
            <a:pPr marL="0" indent="0">
              <a:buNone/>
            </a:pPr>
            <a:r>
              <a:rPr lang="en-US" dirty="0">
                <a:latin typeface="Arial" panose="020B0604020202020204" pitchFamily="34" charset="0"/>
                <a:cs typeface="Arial" panose="020B0604020202020204" pitchFamily="34" charset="0"/>
              </a:rPr>
              <a:t>    transition zone:  rapid changes</a:t>
            </a:r>
          </a:p>
          <a:p>
            <a:pPr marL="0" indent="0">
              <a:buNone/>
            </a:pPr>
            <a:r>
              <a:rPr lang="en-US" dirty="0">
                <a:latin typeface="Arial" panose="020B0604020202020204" pitchFamily="34" charset="0"/>
                <a:cs typeface="Arial" panose="020B0604020202020204" pitchFamily="34" charset="0"/>
              </a:rPr>
              <a:t>    deep water: cold, salty, dense.</a:t>
            </a:r>
          </a:p>
          <a:p>
            <a:pPr marL="0" indent="0">
              <a:buNone/>
            </a:pPr>
            <a:r>
              <a:rPr lang="en-US" dirty="0">
                <a:latin typeface="Arial" panose="020B0604020202020204" pitchFamily="34" charset="0"/>
                <a:cs typeface="Arial" panose="020B0604020202020204" pitchFamily="34" charset="0"/>
              </a:rPr>
              <a:t>How do the three layers mix?</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53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Deep-water Formation</a:t>
            </a:r>
          </a:p>
        </p:txBody>
      </p:sp>
      <p:sp>
        <p:nvSpPr>
          <p:cNvPr id="3" name="Content Placeholder 2"/>
          <p:cNvSpPr>
            <a:spLocks noGrp="1"/>
          </p:cNvSpPr>
          <p:nvPr>
            <p:ph idx="1"/>
          </p:nvPr>
        </p:nvSpPr>
        <p:spPr>
          <a:xfrm>
            <a:off x="685800" y="1981199"/>
            <a:ext cx="7772400" cy="4696691"/>
          </a:xfrm>
        </p:spPr>
        <p:txBody>
          <a:bodyPr/>
          <a:lstStyle/>
          <a:p>
            <a:pPr marL="0" indent="0">
              <a:buNone/>
            </a:pPr>
            <a:r>
              <a:rPr lang="en-US" sz="2000" dirty="0">
                <a:latin typeface="Arial" panose="020B0604020202020204" pitchFamily="34" charset="0"/>
                <a:cs typeface="Arial" panose="020B0604020202020204" pitchFamily="34" charset="0"/>
              </a:rPr>
              <a:t>surface water moved by wind</a:t>
            </a:r>
          </a:p>
          <a:p>
            <a:pPr marL="0" indent="0">
              <a:buNone/>
            </a:pPr>
            <a:r>
              <a:rPr lang="en-US" sz="2000" dirty="0">
                <a:latin typeface="Arial" panose="020B0604020202020204" pitchFamily="34" charset="0"/>
                <a:cs typeface="Arial" panose="020B0604020202020204" pitchFamily="34" charset="0"/>
              </a:rPr>
              <a:t>   Density and salinity change with latitudes.</a:t>
            </a:r>
          </a:p>
          <a:p>
            <a:pPr marL="0" indent="0">
              <a:buNone/>
            </a:pPr>
            <a:r>
              <a:rPr lang="en-US" sz="2000" dirty="0">
                <a:latin typeface="Arial" panose="020B0604020202020204" pitchFamily="34" charset="0"/>
                <a:cs typeface="Arial" panose="020B0604020202020204" pitchFamily="34" charset="0"/>
              </a:rPr>
              <a:t>      Evaporation increases salinity.</a:t>
            </a:r>
          </a:p>
          <a:p>
            <a:pPr marL="0" indent="0">
              <a:buNone/>
            </a:pPr>
            <a:r>
              <a:rPr lang="en-US" sz="2000" dirty="0">
                <a:latin typeface="Arial" panose="020B0604020202020204" pitchFamily="34" charset="0"/>
                <a:cs typeface="Arial" panose="020B0604020202020204" pitchFamily="34" charset="0"/>
              </a:rPr>
              <a:t>      Ice formation increases salinity.</a:t>
            </a:r>
          </a:p>
          <a:p>
            <a:pPr marL="0" indent="0">
              <a:buNone/>
            </a:pPr>
            <a:r>
              <a:rPr lang="en-US" sz="2000" dirty="0">
                <a:latin typeface="Arial" panose="020B0604020202020204" pitchFamily="34" charset="0"/>
                <a:cs typeface="Arial" panose="020B0604020202020204" pitchFamily="34" charset="0"/>
              </a:rPr>
              <a:t>      Cooling increases density.</a:t>
            </a:r>
          </a:p>
          <a:p>
            <a:pPr marL="0" indent="0">
              <a:buNone/>
            </a:pPr>
            <a:r>
              <a:rPr lang="en-US" sz="2000" dirty="0">
                <a:latin typeface="Arial" panose="020B0604020202020204" pitchFamily="34" charset="0"/>
                <a:cs typeface="Arial" panose="020B0604020202020204" pitchFamily="34" charset="0"/>
              </a:rPr>
              <a:t>   Cold, dense water sinks.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Deep-water formed as:</a:t>
            </a:r>
          </a:p>
          <a:p>
            <a:pPr marL="0" indent="0">
              <a:buNone/>
            </a:pPr>
            <a:r>
              <a:rPr lang="en-US" sz="2000" dirty="0">
                <a:latin typeface="Arial" panose="020B0604020202020204" pitchFamily="34" charset="0"/>
                <a:cs typeface="Arial" panose="020B0604020202020204" pitchFamily="34" charset="0"/>
              </a:rPr>
              <a:t>   North Atlantic Deep Water (NADW), off the coast of Greenland</a:t>
            </a:r>
          </a:p>
          <a:p>
            <a:pPr marL="0" indent="0">
              <a:buNone/>
            </a:pPr>
            <a:r>
              <a:rPr lang="en-US" sz="2000" dirty="0">
                <a:latin typeface="Arial" panose="020B0604020202020204" pitchFamily="34" charset="0"/>
                <a:cs typeface="Arial" panose="020B0604020202020204" pitchFamily="34" charset="0"/>
              </a:rPr>
              <a:t>   Antarctic Bottom Water (AABW), off Antarctica</a:t>
            </a: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09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Thermohaline Conveyor Belt</a:t>
            </a:r>
          </a:p>
        </p:txBody>
      </p:sp>
      <p:sp>
        <p:nvSpPr>
          <p:cNvPr id="3" name="Content Placeholder 2"/>
          <p:cNvSpPr>
            <a:spLocks noGrp="1"/>
          </p:cNvSpPr>
          <p:nvPr>
            <p:ph idx="1"/>
          </p:nvPr>
        </p:nvSpPr>
        <p:spPr>
          <a:xfrm>
            <a:off x="685800" y="1981200"/>
            <a:ext cx="7772400" cy="4613564"/>
          </a:xfrm>
        </p:spPr>
        <p:txBody>
          <a:bodyPr/>
          <a:lstStyle/>
          <a:p>
            <a:pPr marL="0" indent="0">
              <a:buNone/>
            </a:pPr>
            <a:r>
              <a:rPr lang="en-US" sz="2000" dirty="0">
                <a:latin typeface="Arial" panose="020B0604020202020204" pitchFamily="34" charset="0"/>
                <a:cs typeface="Arial" panose="020B0604020202020204" pitchFamily="34" charset="0"/>
              </a:rPr>
              <a:t>Sinking water creates a “conveyor belt”.</a:t>
            </a:r>
          </a:p>
          <a:p>
            <a:pPr marL="0" indent="0">
              <a:buNone/>
            </a:pPr>
            <a:r>
              <a:rPr lang="en-US" sz="2000" dirty="0">
                <a:latin typeface="Arial" panose="020B0604020202020204" pitchFamily="34" charset="0"/>
                <a:cs typeface="Arial" panose="020B0604020202020204" pitchFamily="34" charset="0"/>
              </a:rPr>
              <a:t>“thermohaline” (temperature and salinity)</a:t>
            </a:r>
          </a:p>
          <a:p>
            <a:pPr marL="0" indent="0">
              <a:buNone/>
            </a:pPr>
            <a:r>
              <a:rPr lang="en-US" sz="2000" dirty="0">
                <a:latin typeface="Arial" panose="020B0604020202020204" pitchFamily="34" charset="0"/>
                <a:cs typeface="Arial" panose="020B0604020202020204" pitchFamily="34" charset="0"/>
              </a:rPr>
              <a:t>   After sinking, NADW travels south and joins AABW.</a:t>
            </a:r>
          </a:p>
          <a:p>
            <a:pPr marL="0" indent="0">
              <a:buNone/>
            </a:pPr>
            <a:r>
              <a:rPr lang="en-US" sz="2000" dirty="0">
                <a:latin typeface="Arial" panose="020B0604020202020204" pitchFamily="34" charset="0"/>
                <a:cs typeface="Arial" panose="020B0604020202020204" pitchFamily="34" charset="0"/>
              </a:rPr>
              <a:t>   Water upward in Indian Ocean and North Pacific Ocean</a:t>
            </a:r>
          </a:p>
          <a:p>
            <a:pPr marL="0" indent="0">
              <a:buNone/>
            </a:pPr>
            <a:r>
              <a:rPr lang="en-US" sz="2000" dirty="0">
                <a:latin typeface="Arial" panose="020B0604020202020204" pitchFamily="34" charset="0"/>
                <a:cs typeface="Arial" panose="020B0604020202020204" pitchFamily="34" charset="0"/>
              </a:rPr>
              <a:t>deep water: </a:t>
            </a:r>
          </a:p>
          <a:p>
            <a:pPr marL="0" indent="0">
              <a:buNone/>
            </a:pPr>
            <a:r>
              <a:rPr lang="en-US" sz="2000" dirty="0">
                <a:latin typeface="Arial" panose="020B0604020202020204" pitchFamily="34" charset="0"/>
                <a:cs typeface="Arial" panose="020B0604020202020204" pitchFamily="34" charset="0"/>
              </a:rPr>
              <a:t>   17 ft hr</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residence time = 500 years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conveyor belt moves:</a:t>
            </a:r>
          </a:p>
          <a:p>
            <a:r>
              <a:rPr lang="en-US" sz="2000" dirty="0">
                <a:latin typeface="Arial" panose="020B0604020202020204" pitchFamily="34" charset="0"/>
                <a:cs typeface="Arial" panose="020B0604020202020204" pitchFamily="34" charset="0"/>
              </a:rPr>
              <a:t>nutrients </a:t>
            </a:r>
          </a:p>
          <a:p>
            <a:r>
              <a:rPr lang="en-US" sz="2000" dirty="0">
                <a:latin typeface="Arial" panose="020B0604020202020204" pitchFamily="34" charset="0"/>
                <a:cs typeface="Arial" panose="020B0604020202020204" pitchFamily="34" charset="0"/>
              </a:rPr>
              <a:t>water </a:t>
            </a:r>
          </a:p>
        </p:txBody>
      </p:sp>
    </p:spTree>
    <p:extLst>
      <p:ext uri="{BB962C8B-B14F-4D97-AF65-F5344CB8AC3E}">
        <p14:creationId xmlns:p14="http://schemas.microsoft.com/office/powerpoint/2010/main" val="55335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6" descr="FG05_12"/>
          <p:cNvPicPr>
            <a:picLocks noChangeAspect="1"/>
          </p:cNvPicPr>
          <p:nvPr/>
        </p:nvPicPr>
        <p:blipFill rotWithShape="1">
          <a:blip r:embed="rId2"/>
          <a:srcRect b="4165"/>
          <a:stretch/>
        </p:blipFill>
        <p:spPr bwMode="auto">
          <a:xfrm>
            <a:off x="324548" y="609600"/>
            <a:ext cx="8494903" cy="5311977"/>
          </a:xfrm>
          <a:prstGeom prst="rect">
            <a:avLst/>
          </a:prstGeom>
          <a:noFill/>
          <a:ln>
            <a:solidFill>
              <a:schemeClr val="accent1">
                <a:lumMod val="50000"/>
              </a:schemeClr>
            </a:solidFill>
          </a:ln>
        </p:spPr>
      </p:pic>
      <p:sp>
        <p:nvSpPr>
          <p:cNvPr id="6" name="Rectangle 5"/>
          <p:cNvSpPr/>
          <p:nvPr/>
        </p:nvSpPr>
        <p:spPr>
          <a:xfrm>
            <a:off x="394337" y="6001434"/>
            <a:ext cx="8611118"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the thermohaline “conveyor belt” circulation connecting the surface currents (dotted lines) with deep-ocean currents (solid line).</a:t>
            </a:r>
            <a:endParaRPr lang="en-US" dirty="0"/>
          </a:p>
        </p:txBody>
      </p:sp>
    </p:spTree>
    <p:extLst>
      <p:ext uri="{BB962C8B-B14F-4D97-AF65-F5344CB8AC3E}">
        <p14:creationId xmlns:p14="http://schemas.microsoft.com/office/powerpoint/2010/main" val="67690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r:id="rId1" imgW="8305920" imgH="5410080"/>
        </mc:Choice>
        <mc:Fallback>
          <p:control r:id="rId1" imgW="8305920" imgH="5410080">
            <p:pic>
              <p:nvPicPr>
                <p:cNvPr id="4" name="ShockwaveFlash1"/>
                <p:cNvPicPr preferRelativeResize="0">
                  <a:picLocks noChangeArrowheads="1" noChangeShapeType="1"/>
                </p:cNvPicPr>
                <p:nvPr/>
              </p:nvPicPr>
              <p:blipFill>
                <a:blip r:embed="rId3"/>
                <a:srcRect/>
                <a:stretch>
                  <a:fillRect/>
                </a:stretch>
              </p:blipFill>
              <p:spPr bwMode="auto">
                <a:xfrm>
                  <a:off x="419100" y="898597"/>
                  <a:ext cx="8305800" cy="5410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8981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5857"/>
            <a:ext cx="9125797" cy="4977707"/>
          </a:xfrm>
          <a:prstGeom prst="rect">
            <a:avLst/>
          </a:prstGeom>
          <a:noFill/>
          <a:ln>
            <a:noFill/>
          </a:ln>
        </p:spPr>
      </p:pic>
    </p:spTree>
    <p:extLst>
      <p:ext uri="{BB962C8B-B14F-4D97-AF65-F5344CB8AC3E}">
        <p14:creationId xmlns:p14="http://schemas.microsoft.com/office/powerpoint/2010/main" val="157931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 Ocean Salinity</a:t>
            </a:r>
          </a:p>
          <a:p>
            <a:r>
              <a:rPr lang="en-US" dirty="0">
                <a:latin typeface="Arial" panose="020B0604020202020204" pitchFamily="34" charset="0"/>
                <a:cs typeface="Arial" panose="020B0604020202020204" pitchFamily="34" charset="0"/>
              </a:rPr>
              <a:t> The Vertical Structure of Oceans</a:t>
            </a:r>
          </a:p>
          <a:p>
            <a:r>
              <a:rPr lang="en-US" dirty="0">
                <a:latin typeface="Arial" panose="020B0604020202020204" pitchFamily="34" charset="0"/>
                <a:cs typeface="Arial" panose="020B0604020202020204" pitchFamily="34" charset="0"/>
              </a:rPr>
              <a:t> Deep-water Formation</a:t>
            </a:r>
          </a:p>
          <a:p>
            <a:r>
              <a:rPr lang="en-US" dirty="0">
                <a:latin typeface="Arial" panose="020B0604020202020204" pitchFamily="34" charset="0"/>
                <a:cs typeface="Arial" panose="020B0604020202020204" pitchFamily="34" charset="0"/>
              </a:rPr>
              <a:t> The Thermohaline Conveyor Belt</a:t>
            </a:r>
          </a:p>
          <a:p>
            <a:r>
              <a:rPr lang="en-US" dirty="0">
                <a:latin typeface="Arial" panose="020B0604020202020204" pitchFamily="34" charset="0"/>
                <a:cs typeface="Arial" panose="020B0604020202020204" pitchFamily="34" charset="0"/>
              </a:rPr>
              <a:t> Deep Ocean Currents and Climate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31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Deep Ocean Currents and Climate</a:t>
            </a:r>
          </a:p>
        </p:txBody>
      </p:sp>
      <p:sp>
        <p:nvSpPr>
          <p:cNvPr id="3" name="Content Placeholder 2"/>
          <p:cNvSpPr>
            <a:spLocks noGrp="1"/>
          </p:cNvSpPr>
          <p:nvPr>
            <p:ph idx="1"/>
          </p:nvPr>
        </p:nvSpPr>
        <p:spPr>
          <a:xfrm>
            <a:off x="685800" y="1981199"/>
            <a:ext cx="7772400" cy="4604327"/>
          </a:xfrm>
        </p:spPr>
        <p:txBody>
          <a:bodyPr/>
          <a:lstStyle/>
          <a:p>
            <a:r>
              <a:rPr lang="en-US" dirty="0">
                <a:latin typeface="Arial" panose="020B0604020202020204" pitchFamily="34" charset="0"/>
                <a:cs typeface="Arial" panose="020B0604020202020204" pitchFamily="34" charset="0"/>
              </a:rPr>
              <a:t>Deep ocean delivers cold water, thus cools atmosphere.</a:t>
            </a:r>
          </a:p>
          <a:p>
            <a:r>
              <a:rPr lang="en-US" dirty="0">
                <a:latin typeface="Arial" panose="020B0604020202020204" pitchFamily="34" charset="0"/>
                <a:cs typeface="Arial" panose="020B0604020202020204" pitchFamily="34" charset="0"/>
              </a:rPr>
              <a:t>Thermohaline circulation plays an important role in the carbon cycle by moving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-rich surface waters into the ocean depths.</a:t>
            </a:r>
          </a:p>
          <a:p>
            <a:r>
              <a:rPr lang="en-US" dirty="0">
                <a:latin typeface="Arial" panose="020B0604020202020204" pitchFamily="34" charset="0"/>
                <a:cs typeface="Arial" panose="020B0604020202020204" pitchFamily="34" charset="0"/>
              </a:rPr>
              <a:t>It could be slowed or stopped by inputs of fresh water into the North Atlantic.</a:t>
            </a:r>
          </a:p>
        </p:txBody>
      </p:sp>
    </p:spTree>
    <p:extLst>
      <p:ext uri="{BB962C8B-B14F-4D97-AF65-F5344CB8AC3E}">
        <p14:creationId xmlns:p14="http://schemas.microsoft.com/office/powerpoint/2010/main" val="87909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Deep Ocean Currents and Climate</a:t>
            </a:r>
          </a:p>
        </p:txBody>
      </p:sp>
      <p:sp>
        <p:nvSpPr>
          <p:cNvPr id="3" name="Content Placeholder 2"/>
          <p:cNvSpPr>
            <a:spLocks noGrp="1"/>
          </p:cNvSpPr>
          <p:nvPr>
            <p:ph idx="1"/>
          </p:nvPr>
        </p:nvSpPr>
        <p:spPr>
          <a:xfrm>
            <a:off x="685800" y="1981200"/>
            <a:ext cx="7772400" cy="4428836"/>
          </a:xfrm>
        </p:spPr>
        <p:txBody>
          <a:bodyPr/>
          <a:lstStyle/>
          <a:p>
            <a:r>
              <a:rPr lang="en-US" sz="2000" dirty="0">
                <a:latin typeface="Arial" panose="020B0604020202020204" pitchFamily="34" charset="0"/>
                <a:cs typeface="Arial" panose="020B0604020202020204" pitchFamily="34" charset="0"/>
              </a:rPr>
              <a:t>Fresh water inputs could come from the sudden drainage of large lakes formed by melting ice at the close of the last Ice Age. </a:t>
            </a:r>
          </a:p>
          <a:p>
            <a:r>
              <a:rPr lang="en-US" sz="2000" dirty="0">
                <a:latin typeface="Arial" panose="020B0604020202020204" pitchFamily="34" charset="0"/>
                <a:cs typeface="Arial" panose="020B0604020202020204" pitchFamily="34" charset="0"/>
              </a:rPr>
              <a:t>The fresh water would decrease the density of the ocean water, keeping the water from sinking. </a:t>
            </a:r>
          </a:p>
          <a:p>
            <a:r>
              <a:rPr lang="en-US" sz="2000" dirty="0">
                <a:latin typeface="Arial" panose="020B0604020202020204" pitchFamily="34" charset="0"/>
                <a:cs typeface="Arial" panose="020B0604020202020204" pitchFamily="34" charset="0"/>
              </a:rPr>
              <a:t>Without sinking, circulation would stop. </a:t>
            </a:r>
          </a:p>
          <a:p>
            <a:r>
              <a:rPr lang="en-US" sz="2000" dirty="0">
                <a:latin typeface="Arial" panose="020B0604020202020204" pitchFamily="34" charset="0"/>
                <a:cs typeface="Arial" panose="020B0604020202020204" pitchFamily="34" charset="0"/>
              </a:rPr>
              <a:t>This would interrupt the transfer of heat from equatorial regions to the northern midlatitudes. </a:t>
            </a:r>
          </a:p>
          <a:p>
            <a:r>
              <a:rPr lang="en-US" sz="2000" dirty="0">
                <a:latin typeface="Arial" panose="020B0604020202020204" pitchFamily="34" charset="0"/>
                <a:cs typeface="Arial" panose="020B0604020202020204" pitchFamily="34" charset="0"/>
              </a:rPr>
              <a:t>This mechanism could result in relatively rapid climatic change and is one explanation for periodic cycles of warm and cold temperatures since the melting of continental ice sheets about 12,000 years ago.</a:t>
            </a:r>
          </a:p>
        </p:txBody>
      </p:sp>
    </p:spTree>
    <p:extLst>
      <p:ext uri="{BB962C8B-B14F-4D97-AF65-F5344CB8AC3E}">
        <p14:creationId xmlns:p14="http://schemas.microsoft.com/office/powerpoint/2010/main" val="191406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 salinity</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salinity = salt</a:t>
            </a:r>
          </a:p>
          <a:p>
            <a:pPr marL="0" indent="0">
              <a:buNone/>
            </a:pPr>
            <a:r>
              <a:rPr lang="en-US" dirty="0">
                <a:latin typeface="Arial" panose="020B0604020202020204" pitchFamily="34" charset="0"/>
                <a:cs typeface="Arial" panose="020B0604020202020204" pitchFamily="34" charset="0"/>
              </a:rPr>
              <a:t>  Ocean is 3.5% salt.</a:t>
            </a:r>
          </a:p>
          <a:p>
            <a:pPr marL="0" indent="0">
              <a:buNone/>
            </a:pPr>
            <a:r>
              <a:rPr lang="en-US" dirty="0">
                <a:latin typeface="Arial" panose="020B0604020202020204" pitchFamily="34" charset="0"/>
                <a:cs typeface="Arial" panose="020B0604020202020204" pitchFamily="34" charset="0"/>
              </a:rPr>
              <a:t>  extra density</a:t>
            </a:r>
          </a:p>
          <a:p>
            <a:pPr marL="0" indent="0">
              <a:buNone/>
            </a:pPr>
            <a:r>
              <a:rPr lang="en-US" dirty="0">
                <a:latin typeface="Arial" panose="020B0604020202020204" pitchFamily="34" charset="0"/>
                <a:cs typeface="Arial" panose="020B0604020202020204" pitchFamily="34" charset="0"/>
              </a:rPr>
              <a:t>concentrated in oceans:</a:t>
            </a:r>
          </a:p>
          <a:p>
            <a:pPr marL="0" indent="0">
              <a:buNone/>
            </a:pPr>
            <a:r>
              <a:rPr lang="en-US" dirty="0">
                <a:latin typeface="Arial" panose="020B0604020202020204" pitchFamily="34" charset="0"/>
                <a:cs typeface="Arial" panose="020B0604020202020204" pitchFamily="34" charset="0"/>
              </a:rPr>
              <a:t>  Precipitation dissolves salts.</a:t>
            </a:r>
          </a:p>
          <a:p>
            <a:pPr marL="0" indent="0">
              <a:buNone/>
            </a:pPr>
            <a:r>
              <a:rPr lang="en-US" dirty="0">
                <a:latin typeface="Arial" panose="020B0604020202020204" pitchFamily="34" charset="0"/>
                <a:cs typeface="Arial" panose="020B0604020202020204" pitchFamily="34" charset="0"/>
              </a:rPr>
              <a:t>  Rivers transport.</a:t>
            </a:r>
          </a:p>
          <a:p>
            <a:pPr marL="0" indent="0">
              <a:buNone/>
            </a:pPr>
            <a:r>
              <a:rPr lang="en-US" dirty="0">
                <a:latin typeface="Arial" panose="020B0604020202020204" pitchFamily="34" charset="0"/>
                <a:cs typeface="Arial" panose="020B0604020202020204" pitchFamily="34" charset="0"/>
              </a:rPr>
              <a:t>  Evaporation leaves the salt.</a:t>
            </a:r>
          </a:p>
          <a:p>
            <a:pPr marL="0" indent="0">
              <a:buNone/>
            </a:pPr>
            <a:endParaRPr lang="en-US" dirty="0">
              <a:latin typeface="Arial" panose="020B0604020202020204" pitchFamily="34" charset="0"/>
              <a:cs typeface="Arial" panose="020B0604020202020204" pitchFamily="34" charset="0"/>
            </a:endParaRPr>
          </a:p>
        </p:txBody>
      </p:sp>
      <p:pic>
        <p:nvPicPr>
          <p:cNvPr id="4" name="Picture 13" descr="lec8 dead 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650078" y="1538287"/>
            <a:ext cx="3333750" cy="2500313"/>
          </a:xfrm>
          <a:prstGeom prst="rect">
            <a:avLst/>
          </a:prstGeom>
          <a:noFill/>
        </p:spPr>
      </p:pic>
      <p:sp>
        <p:nvSpPr>
          <p:cNvPr id="5" name="TextBox 4"/>
          <p:cNvSpPr txBox="1"/>
          <p:nvPr/>
        </p:nvSpPr>
        <p:spPr>
          <a:xfrm>
            <a:off x="5650078" y="3761601"/>
            <a:ext cx="852096" cy="276999"/>
          </a:xfrm>
          <a:prstGeom prst="rect">
            <a:avLst/>
          </a:prstGeom>
          <a:noFill/>
        </p:spPr>
        <p:txBody>
          <a:bodyPr wrap="square" rtlCol="0">
            <a:spAutoFit/>
          </a:bodyPr>
          <a:lstStyle/>
          <a:p>
            <a:r>
              <a:rPr lang="en-US" sz="1200" b="1" dirty="0"/>
              <a:t>[31.5%]</a:t>
            </a:r>
          </a:p>
        </p:txBody>
      </p:sp>
    </p:spTree>
    <p:extLst>
      <p:ext uri="{BB962C8B-B14F-4D97-AF65-F5344CB8AC3E}">
        <p14:creationId xmlns:p14="http://schemas.microsoft.com/office/powerpoint/2010/main" val="424211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 salinity</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oceans ever-saltier?</a:t>
            </a:r>
          </a:p>
          <a:p>
            <a:pPr marL="0" indent="0">
              <a:buNone/>
            </a:pPr>
            <a:r>
              <a:rPr lang="en-US" dirty="0">
                <a:latin typeface="Arial" panose="020B0604020202020204" pitchFamily="34" charset="0"/>
                <a:cs typeface="Arial" panose="020B0604020202020204" pitchFamily="34" charset="0"/>
              </a:rPr>
              <a:t>  early oceans less salty, but stable for last 1.5 billion years</a:t>
            </a:r>
          </a:p>
          <a:p>
            <a:pPr marL="0" indent="0">
              <a:buNone/>
            </a:pPr>
            <a:r>
              <a:rPr lang="en-US" dirty="0">
                <a:latin typeface="Arial" panose="020B0604020202020204" pitchFamily="34" charset="0"/>
                <a:cs typeface="Arial" panose="020B0604020202020204" pitchFamily="34" charset="0"/>
              </a:rPr>
              <a:t>  input = outputs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132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adventurehoney.files.wordpress.com/2012/09/dead-sea-salt-cave-on-jordanian-side-photo-george-steinme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007"/>
            <a:ext cx="4278048" cy="2849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Coral_Fish_Large"/>
          <p:cNvPicPr>
            <a:picLocks noChangeAspect="1" noChangeArrowheads="1"/>
          </p:cNvPicPr>
          <p:nvPr/>
        </p:nvPicPr>
        <p:blipFill>
          <a:blip r:embed="rId3">
            <a:extLst>
              <a:ext uri="{28A0092B-C50C-407E-A947-70E740481C1C}">
                <a14:useLocalDpi xmlns:a14="http://schemas.microsoft.com/office/drawing/2010/main" val="0"/>
              </a:ext>
            </a:extLst>
          </a:blip>
          <a:srcRect r="1199" b="4800"/>
          <a:stretch>
            <a:fillRect/>
          </a:stretch>
        </p:blipFill>
        <p:spPr bwMode="auto">
          <a:xfrm>
            <a:off x="0" y="3291794"/>
            <a:ext cx="3797685" cy="36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ec8 salt sp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116" y="910549"/>
            <a:ext cx="3168521" cy="476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TextBox 9"/>
          <p:cNvSpPr txBox="1"/>
          <p:nvPr/>
        </p:nvSpPr>
        <p:spPr>
          <a:xfrm>
            <a:off x="4278048" y="1369988"/>
            <a:ext cx="3507475" cy="369332"/>
          </a:xfrm>
          <a:prstGeom prst="rect">
            <a:avLst/>
          </a:prstGeom>
          <a:noFill/>
        </p:spPr>
        <p:txBody>
          <a:bodyPr wrap="square" rtlCol="0">
            <a:spAutoFit/>
          </a:bodyPr>
          <a:lstStyle/>
          <a:p>
            <a:r>
              <a:rPr lang="en-US" dirty="0"/>
              <a:t>Salt deposits</a:t>
            </a:r>
          </a:p>
        </p:txBody>
      </p:sp>
      <p:sp>
        <p:nvSpPr>
          <p:cNvPr id="11" name="TextBox 10"/>
          <p:cNvSpPr txBox="1"/>
          <p:nvPr/>
        </p:nvSpPr>
        <p:spPr>
          <a:xfrm>
            <a:off x="3832901" y="5187515"/>
            <a:ext cx="3507475" cy="646331"/>
          </a:xfrm>
          <a:prstGeom prst="rect">
            <a:avLst/>
          </a:prstGeom>
          <a:noFill/>
        </p:spPr>
        <p:txBody>
          <a:bodyPr wrap="square" rtlCol="0">
            <a:spAutoFit/>
          </a:bodyPr>
          <a:lstStyle/>
          <a:p>
            <a:r>
              <a:rPr lang="en-US" dirty="0"/>
              <a:t>Biological uptake</a:t>
            </a:r>
            <a:br>
              <a:rPr lang="en-US" dirty="0"/>
            </a:br>
            <a:r>
              <a:rPr lang="en-US" dirty="0"/>
              <a:t>(e.g., coral)</a:t>
            </a:r>
          </a:p>
        </p:txBody>
      </p:sp>
      <p:sp>
        <p:nvSpPr>
          <p:cNvPr id="12" name="TextBox 11"/>
          <p:cNvSpPr txBox="1"/>
          <p:nvPr/>
        </p:nvSpPr>
        <p:spPr>
          <a:xfrm>
            <a:off x="6937681" y="5707517"/>
            <a:ext cx="3507475" cy="369332"/>
          </a:xfrm>
          <a:prstGeom prst="rect">
            <a:avLst/>
          </a:prstGeom>
          <a:noFill/>
        </p:spPr>
        <p:txBody>
          <a:bodyPr wrap="square" rtlCol="0">
            <a:spAutoFit/>
          </a:bodyPr>
          <a:lstStyle/>
          <a:p>
            <a:r>
              <a:rPr lang="en-US" dirty="0"/>
              <a:t>Salt spray</a:t>
            </a:r>
          </a:p>
        </p:txBody>
      </p:sp>
    </p:spTree>
    <p:extLst>
      <p:ext uri="{BB962C8B-B14F-4D97-AF65-F5344CB8AC3E}">
        <p14:creationId xmlns:p14="http://schemas.microsoft.com/office/powerpoint/2010/main" val="289800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 salinity</a:t>
            </a:r>
          </a:p>
        </p:txBody>
      </p:sp>
      <p:sp>
        <p:nvSpPr>
          <p:cNvPr id="3" name="Content Placeholder 2"/>
          <p:cNvSpPr>
            <a:spLocks noGrp="1"/>
          </p:cNvSpPr>
          <p:nvPr>
            <p:ph idx="1"/>
          </p:nvPr>
        </p:nvSpPr>
        <p:spPr>
          <a:xfrm>
            <a:off x="685800" y="1981199"/>
            <a:ext cx="7772400" cy="4742873"/>
          </a:xfrm>
        </p:spPr>
        <p:txBody>
          <a:bodyPr/>
          <a:lstStyle/>
          <a:p>
            <a:pPr marL="0" indent="0">
              <a:buNone/>
            </a:pPr>
            <a:r>
              <a:rPr lang="en-US" dirty="0">
                <a:latin typeface="Arial" panose="020B0604020202020204" pitchFamily="34" charset="0"/>
                <a:cs typeface="Arial" panose="020B0604020202020204" pitchFamily="34" charset="0"/>
              </a:rPr>
              <a:t>spatial variation</a:t>
            </a:r>
          </a:p>
          <a:p>
            <a:pPr marL="0" indent="0">
              <a:buNone/>
            </a:pPr>
            <a:r>
              <a:rPr lang="en-US" dirty="0">
                <a:latin typeface="Arial" panose="020B0604020202020204" pitchFamily="34" charset="0"/>
                <a:cs typeface="Arial" panose="020B0604020202020204" pitchFamily="34" charset="0"/>
              </a:rPr>
              <a:t>    salt inputs:</a:t>
            </a:r>
          </a:p>
          <a:p>
            <a:pPr marL="0" indent="0">
              <a:buNone/>
            </a:pPr>
            <a:r>
              <a:rPr lang="en-US" dirty="0">
                <a:latin typeface="Arial" panose="020B0604020202020204" pitchFamily="34" charset="0"/>
                <a:cs typeface="Arial" panose="020B0604020202020204" pitchFamily="34" charset="0"/>
              </a:rPr>
              <a:t>        rivers (e.g., Mediterranean &amp; Nile)</a:t>
            </a:r>
          </a:p>
          <a:p>
            <a:pPr marL="0" indent="0">
              <a:buNone/>
            </a:pPr>
            <a:r>
              <a:rPr lang="en-US" dirty="0">
                <a:latin typeface="Arial" panose="020B0604020202020204" pitchFamily="34" charset="0"/>
                <a:cs typeface="Arial" panose="020B0604020202020204" pitchFamily="34" charset="0"/>
              </a:rPr>
              <a:t>    salt outputs: </a:t>
            </a:r>
          </a:p>
          <a:p>
            <a:pPr marL="0" indent="0">
              <a:buNone/>
            </a:pPr>
            <a:r>
              <a:rPr lang="en-US" dirty="0">
                <a:latin typeface="Arial" panose="020B0604020202020204" pitchFamily="34" charset="0"/>
                <a:cs typeface="Arial" panose="020B0604020202020204" pitchFamily="34" charset="0"/>
              </a:rPr>
              <a:t>        sediments or spray</a:t>
            </a:r>
          </a:p>
          <a:p>
            <a:pPr marL="0" indent="0">
              <a:buNone/>
            </a:pPr>
            <a:r>
              <a:rPr lang="en-US" dirty="0">
                <a:latin typeface="Arial" panose="020B0604020202020204" pitchFamily="34" charset="0"/>
                <a:cs typeface="Arial" panose="020B0604020202020204" pitchFamily="34" charset="0"/>
              </a:rPr>
              <a:t>    water loss minus gain:</a:t>
            </a:r>
          </a:p>
          <a:p>
            <a:pPr marL="0" indent="0">
              <a:buNone/>
            </a:pPr>
            <a:r>
              <a:rPr lang="en-US" dirty="0">
                <a:latin typeface="Arial" panose="020B0604020202020204" pitchFamily="34" charset="0"/>
                <a:cs typeface="Arial" panose="020B0604020202020204" pitchFamily="34" charset="0"/>
              </a:rPr>
              <a:t>        sea ice: ice crystals exclude salt</a:t>
            </a:r>
          </a:p>
          <a:p>
            <a:pPr marL="0" indent="0">
              <a:buNone/>
            </a:pPr>
            <a:r>
              <a:rPr lang="en-US" dirty="0">
                <a:latin typeface="Arial" panose="020B0604020202020204" pitchFamily="34" charset="0"/>
                <a:cs typeface="Arial" panose="020B0604020202020204" pitchFamily="34" charset="0"/>
              </a:rPr>
              <a:t>        evaporation – precipitation </a:t>
            </a:r>
          </a:p>
        </p:txBody>
      </p:sp>
    </p:spTree>
    <p:extLst>
      <p:ext uri="{BB962C8B-B14F-4D97-AF65-F5344CB8AC3E}">
        <p14:creationId xmlns:p14="http://schemas.microsoft.com/office/powerpoint/2010/main" val="133717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Chris\Desktop\EmoinsP.png"/>
          <p:cNvPicPr/>
          <p:nvPr/>
        </p:nvPicPr>
        <p:blipFill rotWithShape="1">
          <a:blip r:embed="rId2">
            <a:extLst>
              <a:ext uri="{28A0092B-C50C-407E-A947-70E740481C1C}">
                <a14:useLocalDpi xmlns:a14="http://schemas.microsoft.com/office/drawing/2010/main" val="0"/>
              </a:ext>
            </a:extLst>
          </a:blip>
          <a:srcRect l="1889" t="30700" r="51106" b="7342"/>
          <a:stretch/>
        </p:blipFill>
        <p:spPr bwMode="auto">
          <a:xfrm>
            <a:off x="999613" y="1466533"/>
            <a:ext cx="7144774" cy="4221687"/>
          </a:xfrm>
          <a:prstGeom prst="rect">
            <a:avLst/>
          </a:prstGeom>
          <a:noFill/>
        </p:spPr>
      </p:pic>
    </p:spTree>
    <p:extLst>
      <p:ext uri="{BB962C8B-B14F-4D97-AF65-F5344CB8AC3E}">
        <p14:creationId xmlns:p14="http://schemas.microsoft.com/office/powerpoint/2010/main" val="421233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 Salinity</a:t>
            </a:r>
          </a:p>
        </p:txBody>
      </p:sp>
      <p:sp>
        <p:nvSpPr>
          <p:cNvPr id="3" name="Content Placeholder 2"/>
          <p:cNvSpPr>
            <a:spLocks noGrp="1"/>
          </p:cNvSpPr>
          <p:nvPr>
            <p:ph idx="1"/>
          </p:nvPr>
        </p:nvSpPr>
        <p:spPr/>
        <p:txBody>
          <a:bodyPr/>
          <a:lstStyle/>
          <a:p>
            <a:r>
              <a:rPr lang="en-US" dirty="0"/>
              <a:t>evaporation - precipitation</a:t>
            </a:r>
          </a:p>
        </p:txBody>
      </p:sp>
      <p:pic>
        <p:nvPicPr>
          <p:cNvPr id="4" name="Picture 3" descr="C:\Users\Chris\Desktop\EmoinsP.png"/>
          <p:cNvPicPr/>
          <p:nvPr/>
        </p:nvPicPr>
        <p:blipFill rotWithShape="1">
          <a:blip r:embed="rId2">
            <a:extLst>
              <a:ext uri="{28A0092B-C50C-407E-A947-70E740481C1C}">
                <a14:useLocalDpi xmlns:a14="http://schemas.microsoft.com/office/drawing/2010/main" val="0"/>
              </a:ext>
            </a:extLst>
          </a:blip>
          <a:srcRect l="50000" t="28345" r="3013"/>
          <a:stretch/>
        </p:blipFill>
        <p:spPr bwMode="auto">
          <a:xfrm>
            <a:off x="1747837" y="2921000"/>
            <a:ext cx="5648325" cy="3860800"/>
          </a:xfrm>
          <a:prstGeom prst="rect">
            <a:avLst/>
          </a:prstGeom>
          <a:noFill/>
        </p:spPr>
      </p:pic>
    </p:spTree>
    <p:extLst>
      <p:ext uri="{BB962C8B-B14F-4D97-AF65-F5344CB8AC3E}">
        <p14:creationId xmlns:p14="http://schemas.microsoft.com/office/powerpoint/2010/main" val="180252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 Salinity</a:t>
            </a:r>
          </a:p>
        </p:txBody>
      </p:sp>
      <p:sp>
        <p:nvSpPr>
          <p:cNvPr id="3" name="Content Placeholder 2"/>
          <p:cNvSpPr>
            <a:spLocks noGrp="1"/>
          </p:cNvSpPr>
          <p:nvPr>
            <p:ph idx="1"/>
          </p:nvPr>
        </p:nvSpPr>
        <p:spPr/>
        <p:txBody>
          <a:bodyPr/>
          <a:lstStyle/>
          <a:p>
            <a:pPr marL="0" indent="0">
              <a:buNone/>
            </a:pPr>
            <a:r>
              <a:rPr lang="en-CA" dirty="0">
                <a:hlinkClick r:id="rId2"/>
              </a:rPr>
              <a:t>Brinicle video</a:t>
            </a:r>
            <a:endParaRPr lang="en-CA" dirty="0"/>
          </a:p>
          <a:p>
            <a:pPr marL="0" indent="0">
              <a:buNone/>
            </a:pPr>
            <a:endParaRPr lang="en-US" dirty="0"/>
          </a:p>
        </p:txBody>
      </p:sp>
    </p:spTree>
    <p:extLst>
      <p:ext uri="{BB962C8B-B14F-4D97-AF65-F5344CB8AC3E}">
        <p14:creationId xmlns:p14="http://schemas.microsoft.com/office/powerpoint/2010/main" val="3317836016"/>
      </p:ext>
    </p:extLst>
  </p:cSld>
  <p:clrMapOvr>
    <a:masterClrMapping/>
  </p:clrMapOvr>
</p:sld>
</file>

<file path=ppt/theme/theme1.xml><?xml version="1.0" encoding="utf-8"?>
<a:theme xmlns:a="http://schemas.openxmlformats.org/drawingml/2006/main" name="Microsoft Office 98">
  <a:themeElements>
    <a:clrScheme name="">
      <a:dk1>
        <a:srgbClr val="000000"/>
      </a:dk1>
      <a:lt1>
        <a:srgbClr val="FFFFFF"/>
      </a:lt1>
      <a:dk2>
        <a:srgbClr val="081D58"/>
      </a:dk2>
      <a:lt2>
        <a:srgbClr val="FAFD00"/>
      </a:lt2>
      <a:accent1>
        <a:srgbClr val="D93192"/>
      </a:accent1>
      <a:accent2>
        <a:srgbClr val="B760F9"/>
      </a:accent2>
      <a:accent3>
        <a:srgbClr val="AAABB4"/>
      </a:accent3>
      <a:accent4>
        <a:srgbClr val="DADADA"/>
      </a:accent4>
      <a:accent5>
        <a:srgbClr val="E9ADC7"/>
      </a:accent5>
      <a:accent6>
        <a:srgbClr val="A656E2"/>
      </a:accent6>
      <a:hlink>
        <a:srgbClr val="618FFD"/>
      </a:hlink>
      <a:folHlink>
        <a:srgbClr val="00279F"/>
      </a:folHlink>
    </a:clrScheme>
    <a:fontScheme name="Microsoft Office 98">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Oceans</Template>
  <TotalTime>151</TotalTime>
  <Words>594</Words>
  <Application>Microsoft Office PowerPoint</Application>
  <PresentationFormat>On-screen Show (4:3)</PresentationFormat>
  <Paragraphs>93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Times New Roman</vt:lpstr>
      <vt:lpstr>Microsoft Office 98</vt:lpstr>
      <vt:lpstr>Deep Ocean Circulation</vt:lpstr>
      <vt:lpstr>Contents</vt:lpstr>
      <vt:lpstr>Ocean salinity</vt:lpstr>
      <vt:lpstr>Ocean salinity</vt:lpstr>
      <vt:lpstr>PowerPoint Presentation</vt:lpstr>
      <vt:lpstr>Ocean salinity</vt:lpstr>
      <vt:lpstr>PowerPoint Presentation</vt:lpstr>
      <vt:lpstr>Ocean Salinity</vt:lpstr>
      <vt:lpstr>Ocean Salinity</vt:lpstr>
      <vt:lpstr>The Vertical Structure of Oceans</vt:lpstr>
      <vt:lpstr>PowerPoint Presentation</vt:lpstr>
      <vt:lpstr>Vertical Structure of Oceans</vt:lpstr>
      <vt:lpstr>PowerPoint Presentation</vt:lpstr>
      <vt:lpstr>Vertical Structure of Oceans</vt:lpstr>
      <vt:lpstr>Deep-water Formation</vt:lpstr>
      <vt:lpstr>The Thermohaline Conveyor Belt</vt:lpstr>
      <vt:lpstr>PowerPoint Presentation</vt:lpstr>
      <vt:lpstr>PowerPoint Presentation</vt:lpstr>
      <vt:lpstr>PowerPoint Presentation</vt:lpstr>
      <vt:lpstr>Deep Ocean Currents and Climate</vt:lpstr>
      <vt:lpstr>Deep Ocean Currents and Climate</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 Tao</dc:creator>
  <cp:lastModifiedBy>Xin Tao</cp:lastModifiedBy>
  <cp:revision>82</cp:revision>
  <dcterms:created xsi:type="dcterms:W3CDTF">2021-01-19T04:34:32Z</dcterms:created>
  <dcterms:modified xsi:type="dcterms:W3CDTF">2023-02-24T06:44:49Z</dcterms:modified>
</cp:coreProperties>
</file>