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4" r:id="rId5"/>
    <p:sldId id="265" r:id="rId6"/>
    <p:sldId id="266" r:id="rId7"/>
    <p:sldId id="260" r:id="rId8"/>
    <p:sldId id="261" r:id="rId9"/>
    <p:sldId id="262" r:id="rId10"/>
    <p:sldId id="263" r:id="rId11"/>
    <p:sldId id="257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9" r:id="rId20"/>
    <p:sldId id="281" r:id="rId21"/>
    <p:sldId id="280" r:id="rId22"/>
    <p:sldId id="282" r:id="rId23"/>
    <p:sldId id="283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3bbae137d5272e6c" providerId="LiveId" clId="{B773DD60-73D7-48B6-8316-C9F8E033C499}"/>
    <pc:docChg chg="modSld">
      <pc:chgData name="" userId="3bbae137d5272e6c" providerId="LiveId" clId="{B773DD60-73D7-48B6-8316-C9F8E033C499}" dt="2023-01-28T23:10:18.060" v="1" actId="20577"/>
      <pc:docMkLst>
        <pc:docMk/>
      </pc:docMkLst>
      <pc:sldChg chg="modSp">
        <pc:chgData name="" userId="3bbae137d5272e6c" providerId="LiveId" clId="{B773DD60-73D7-48B6-8316-C9F8E033C499}" dt="2023-01-28T23:10:18.060" v="1" actId="20577"/>
        <pc:sldMkLst>
          <pc:docMk/>
          <pc:sldMk cId="3572203372" sldId="256"/>
        </pc:sldMkLst>
        <pc:spChg chg="mod">
          <ac:chgData name="" userId="3bbae137d5272e6c" providerId="LiveId" clId="{B773DD60-73D7-48B6-8316-C9F8E033C499}" dt="2023-01-28T23:10:18.060" v="1" actId="20577"/>
          <ac:spMkLst>
            <pc:docMk/>
            <pc:sldMk cId="3572203372" sldId="256"/>
            <ac:spMk id="3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381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81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6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5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5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4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8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7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3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77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277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1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277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7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7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8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8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278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0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2784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6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7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8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89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79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9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0871B96-117A-4DCE-B4DF-8F15B11EC6EC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279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279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E906756-9F07-4083-99D6-F8F5B9EF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35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Earth Systems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GEO 101</a:t>
            </a:r>
          </a:p>
          <a:p>
            <a:r>
              <a:rPr lang="en-US"/>
              <a:t>Spring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0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~AUT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3"/>
          <a:stretch>
            <a:fillRect/>
          </a:stretch>
        </p:blipFill>
        <p:spPr bwMode="auto">
          <a:xfrm>
            <a:off x="990600" y="304800"/>
            <a:ext cx="70104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0600" y="5484370"/>
            <a:ext cx="70104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/>
              <a:t>Atmospheric CO</a:t>
            </a:r>
            <a:r>
              <a:rPr lang="en-US" altLang="en-US" baseline="-25000" dirty="0"/>
              <a:t>2</a:t>
            </a:r>
            <a:r>
              <a:rPr lang="en-US" altLang="en-US" dirty="0"/>
              <a:t> concentrations over the past 1000 years, determined from ice cores and atmospheric measurements  </a:t>
            </a:r>
          </a:p>
        </p:txBody>
      </p:sp>
    </p:spTree>
    <p:extLst>
      <p:ext uri="{BB962C8B-B14F-4D97-AF65-F5344CB8AC3E}">
        <p14:creationId xmlns:p14="http://schemas.microsoft.com/office/powerpoint/2010/main" val="41291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25550" y="1295400"/>
          <a:ext cx="6775450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3" imgW="6904762" imgH="4580952" progId="MSPhotoEd.3">
                  <p:embed/>
                </p:oleObj>
              </mc:Choice>
              <mc:Fallback>
                <p:oleObj name="Photo Editor Photo" r:id="rId3" imgW="6904762" imgH="4580952" progId="MSPhotoEd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96"/>
                      <a:stretch>
                        <a:fillRect/>
                      </a:stretch>
                    </p:blipFill>
                    <p:spPr bwMode="auto">
                      <a:xfrm>
                        <a:off x="1225550" y="1295400"/>
                        <a:ext cx="6775450" cy="440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89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Deforestation &amp; loss of biodiversity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7290" y="5322636"/>
            <a:ext cx="792941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/>
              <a:t>Satellite photos of area in Amazonia in 1972 and 1992; if rate continues, half of rainforest left and 5-10% loss of species by 2025.</a:t>
            </a:r>
          </a:p>
        </p:txBody>
      </p:sp>
      <p:pic>
        <p:nvPicPr>
          <p:cNvPr id="5" name="Picture 4" descr="~AUT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r="28038" b="14925"/>
          <a:stretch>
            <a:fillRect/>
          </a:stretch>
        </p:blipFill>
        <p:spPr bwMode="auto">
          <a:xfrm>
            <a:off x="685800" y="1752600"/>
            <a:ext cx="35814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~AUT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/>
          <a:stretch>
            <a:fillRect/>
          </a:stretch>
        </p:blipFill>
        <p:spPr bwMode="auto">
          <a:xfrm>
            <a:off x="4648200" y="1752600"/>
            <a:ext cx="3276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47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events</a:t>
            </a: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577060"/>
              </p:ext>
            </p:extLst>
          </p:nvPr>
        </p:nvGraphicFramePr>
        <p:xfrm>
          <a:off x="457200" y="1371600"/>
          <a:ext cx="6092176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Photo" r:id="rId3" imgW="8276190" imgH="6106377" progId="MSPhotoEd.3">
                  <p:embed/>
                </p:oleObj>
              </mc:Choice>
              <mc:Fallback>
                <p:oleObj name="Photo Editor Photo" r:id="rId3" imgW="8276190" imgH="6106377" progId="MSPhotoEd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97"/>
                      <a:stretch>
                        <a:fillRect/>
                      </a:stretch>
                    </p:blipFill>
                    <p:spPr bwMode="auto">
                      <a:xfrm>
                        <a:off x="457200" y="1371600"/>
                        <a:ext cx="6092176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781800" y="1371600"/>
            <a:ext cx="2133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Hurricanes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Storms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Droughts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Floods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Fires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Volcanoes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Earthquakes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Tsunamis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7988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611938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29000" y="1828800"/>
            <a:ext cx="19812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86400" y="1828800"/>
            <a:ext cx="1905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29000" y="3581400"/>
            <a:ext cx="19812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86400" y="3581400"/>
            <a:ext cx="19050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8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2. What are the goals of science?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(a) Goals:</a:t>
            </a:r>
          </a:p>
          <a:p>
            <a:pPr marL="0" indent="0">
              <a:buNone/>
            </a:pPr>
            <a:r>
              <a:rPr lang="en-US" sz="2400" dirty="0"/>
              <a:t>     understand and predict.</a:t>
            </a:r>
          </a:p>
          <a:p>
            <a:pPr marL="0" indent="0">
              <a:buNone/>
            </a:pPr>
            <a:r>
              <a:rPr lang="en-US" sz="2400" dirty="0"/>
              <a:t>     in Earth systems science…</a:t>
            </a:r>
          </a:p>
          <a:p>
            <a:pPr marL="0" indent="0">
              <a:buNone/>
            </a:pPr>
            <a:r>
              <a:rPr lang="en-US" sz="2400" dirty="0"/>
              <a:t>(b) science is an intellectual tool.</a:t>
            </a:r>
          </a:p>
          <a:p>
            <a:pPr marL="0" indent="0">
              <a:buNone/>
            </a:pPr>
            <a:r>
              <a:rPr lang="en-US" sz="2400" dirty="0"/>
              <a:t>     it creates and tests models…</a:t>
            </a:r>
          </a:p>
          <a:p>
            <a:pPr marL="0" indent="0">
              <a:buNone/>
            </a:pPr>
            <a:r>
              <a:rPr lang="en-US" sz="2400" dirty="0"/>
              <a:t>     it is not technology, although…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55" y="1207507"/>
            <a:ext cx="4100945" cy="268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omputer-w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"/>
          <a:stretch>
            <a:fillRect/>
          </a:stretch>
        </p:blipFill>
        <p:spPr bwMode="auto">
          <a:xfrm>
            <a:off x="6429105" y="4195469"/>
            <a:ext cx="2428568" cy="220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2. What are the goals of science?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(c) deals with observable &amp; measurable…</a:t>
            </a:r>
          </a:p>
          <a:p>
            <a:pPr marL="0" indent="0">
              <a:buNone/>
            </a:pPr>
            <a:r>
              <a:rPr lang="en-US" sz="2400" dirty="0"/>
              <a:t>      it can’t say what’s good/bad</a:t>
            </a:r>
          </a:p>
          <a:p>
            <a:pPr marL="0" indent="0">
              <a:buNone/>
            </a:pPr>
            <a:r>
              <a:rPr lang="en-US" sz="2400" dirty="0"/>
              <a:t>(d) social values assign value.</a:t>
            </a:r>
          </a:p>
          <a:p>
            <a:pPr marL="0" indent="0">
              <a:buNone/>
            </a:pPr>
            <a:r>
              <a:rPr lang="en-US" sz="2400" dirty="0"/>
              <a:t>     morality, aesthetics, desires…</a:t>
            </a:r>
          </a:p>
          <a:p>
            <a:pPr marL="0" indent="0">
              <a:buNone/>
            </a:pPr>
            <a:r>
              <a:rPr lang="en-US" sz="2400" dirty="0"/>
              <a:t>     e.g. if climate change causes…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12" descr="lisutuagdeadfarm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8" b="8380"/>
          <a:stretch>
            <a:fillRect/>
          </a:stretch>
        </p:blipFill>
        <p:spPr bwMode="auto">
          <a:xfrm>
            <a:off x="5701498" y="4377478"/>
            <a:ext cx="2985302" cy="222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January 20, 2015, U.S. Drought Monitor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2768" r="1493" b="22006"/>
          <a:stretch/>
        </p:blipFill>
        <p:spPr bwMode="auto">
          <a:xfrm>
            <a:off x="822059" y="4207589"/>
            <a:ext cx="4267177" cy="25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3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All scientific models are incomplete.</a:t>
            </a:r>
            <a:br>
              <a:rPr lang="en-US" sz="3600" dirty="0"/>
            </a:br>
            <a:r>
              <a:rPr lang="en-US" sz="3600" dirty="0"/>
              <a:t>(polling question)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Arial" pitchFamily="34" charset="0"/>
              <a:buAutoNum type="alphaUcPeriod"/>
            </a:pPr>
            <a:r>
              <a:rPr lang="en-CA" dirty="0"/>
              <a:t>True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CA" dirty="0"/>
              <a:t>False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8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3. What do scientists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Scientists create models.</a:t>
            </a:r>
          </a:p>
          <a:p>
            <a:pPr marL="0" indent="0">
              <a:buNone/>
            </a:pPr>
            <a:r>
              <a:rPr lang="en-US" dirty="0"/>
              <a:t>     usually mathematical…</a:t>
            </a:r>
          </a:p>
          <a:p>
            <a:pPr marL="0" indent="0">
              <a:buNone/>
            </a:pPr>
            <a:r>
              <a:rPr lang="en-US" dirty="0"/>
              <a:t>What is a Model?</a:t>
            </a:r>
          </a:p>
          <a:p>
            <a:pPr marL="0" indent="0">
              <a:buNone/>
            </a:pPr>
            <a:r>
              <a:rPr lang="en-US" dirty="0"/>
              <a:t>A simplified representation of a system.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models are “wrong,” but good ones can still be quite useful.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1) Informal question: something…</a:t>
            </a:r>
          </a:p>
          <a:p>
            <a:pPr marL="0" indent="0">
              <a:buNone/>
            </a:pPr>
            <a:r>
              <a:rPr lang="en-US" sz="2000" dirty="0"/>
              <a:t>2) Hypothesis: independent.+ dep. vars.</a:t>
            </a:r>
          </a:p>
          <a:p>
            <a:pPr marL="0" indent="0">
              <a:buNone/>
            </a:pPr>
            <a:r>
              <a:rPr lang="en-US" sz="2000" dirty="0"/>
              <a:t>3) Observations</a:t>
            </a:r>
          </a:p>
          <a:p>
            <a:pPr marL="0" indent="0">
              <a:buNone/>
            </a:pPr>
            <a:r>
              <a:rPr lang="en-US" sz="2000" dirty="0"/>
              <a:t>4) Model using…</a:t>
            </a:r>
          </a:p>
          <a:p>
            <a:pPr marL="0" indent="0">
              <a:buNone/>
            </a:pPr>
            <a:r>
              <a:rPr lang="en-US" sz="2000" dirty="0"/>
              <a:t>5) Predict state of dependent var. using independent var.</a:t>
            </a:r>
          </a:p>
          <a:p>
            <a:pPr marL="0" indent="0">
              <a:buNone/>
            </a:pPr>
            <a:r>
              <a:rPr lang="en-US" sz="2000" dirty="0"/>
              <a:t>6) New observations</a:t>
            </a:r>
          </a:p>
          <a:p>
            <a:pPr marL="0" indent="0">
              <a:buNone/>
            </a:pPr>
            <a:r>
              <a:rPr lang="en-US" sz="2000" dirty="0"/>
              <a:t>7) Verification: obs. vs. pred.</a:t>
            </a:r>
          </a:p>
          <a:p>
            <a:pPr marL="0" indent="0">
              <a:buNone/>
            </a:pPr>
            <a:r>
              <a:rPr lang="en-US" sz="2000" dirty="0"/>
              <a:t>8) Revision</a:t>
            </a:r>
          </a:p>
          <a:p>
            <a:pPr marL="0" indent="0">
              <a:buNone/>
            </a:pPr>
            <a:r>
              <a:rPr lang="en-US" sz="2000" dirty="0"/>
              <a:t>9) Predictions (new)</a:t>
            </a:r>
          </a:p>
          <a:p>
            <a:pPr marL="0" indent="0">
              <a:buNone/>
            </a:pPr>
            <a:r>
              <a:rPr lang="en-US" sz="2000" dirty="0"/>
              <a:t>10) Observations (to test again)</a:t>
            </a:r>
          </a:p>
          <a:p>
            <a:pPr marL="0" indent="0">
              <a:buNone/>
            </a:pPr>
            <a:r>
              <a:rPr lang="en-US" sz="2000" dirty="0"/>
              <a:t>11) Action (use predictions!)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187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Earth Systems Science</a:t>
            </a:r>
          </a:p>
          <a:p>
            <a:pPr marL="0" indent="0">
              <a:buNone/>
            </a:pPr>
            <a:r>
              <a:rPr lang="en-US" dirty="0"/>
              <a:t>2. What are the goals of science?</a:t>
            </a:r>
          </a:p>
          <a:p>
            <a:pPr marL="0" indent="0">
              <a:buNone/>
            </a:pPr>
            <a:r>
              <a:rPr lang="en-US" dirty="0"/>
              <a:t>3. What do scientists do?</a:t>
            </a:r>
          </a:p>
          <a:p>
            <a:pPr marL="0" indent="0">
              <a:buNone/>
            </a:pPr>
            <a:r>
              <a:rPr lang="en-US" dirty="0"/>
              <a:t>4. What are the steps in a scientific study?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55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1) Informal question: something…</a:t>
            </a:r>
          </a:p>
          <a:p>
            <a:pPr marL="0" indent="0">
              <a:buNone/>
            </a:pPr>
            <a:r>
              <a:rPr lang="en-US" sz="2000" dirty="0"/>
              <a:t>2) Hypothesis: independent.+ dep. vars.</a:t>
            </a:r>
          </a:p>
          <a:p>
            <a:pPr marL="0" indent="0">
              <a:buNone/>
            </a:pPr>
            <a:r>
              <a:rPr lang="en-US" sz="2000" dirty="0"/>
              <a:t>3) Observations</a:t>
            </a:r>
          </a:p>
          <a:p>
            <a:pPr marL="0" indent="0">
              <a:buNone/>
            </a:pPr>
            <a:r>
              <a:rPr lang="en-US" sz="2000" dirty="0"/>
              <a:t>4) Model using…</a:t>
            </a:r>
          </a:p>
          <a:p>
            <a:pPr marL="0" indent="0">
              <a:buNone/>
            </a:pPr>
            <a:r>
              <a:rPr lang="en-US" sz="2000" dirty="0"/>
              <a:t>5) Predict state of dependent var. using independent var.</a:t>
            </a:r>
          </a:p>
          <a:p>
            <a:pPr marL="0" indent="0">
              <a:buNone/>
            </a:pPr>
            <a:r>
              <a:rPr lang="en-US" sz="2000" dirty="0"/>
              <a:t>6) New observations</a:t>
            </a:r>
          </a:p>
          <a:p>
            <a:pPr marL="0" indent="0">
              <a:buNone/>
            </a:pPr>
            <a:r>
              <a:rPr lang="en-US" sz="2000" dirty="0"/>
              <a:t>7) Verification: obs. vs. pred.</a:t>
            </a:r>
          </a:p>
          <a:p>
            <a:pPr marL="0" indent="0">
              <a:buNone/>
            </a:pPr>
            <a:r>
              <a:rPr lang="en-US" sz="2000" dirty="0"/>
              <a:t>8) Revision</a:t>
            </a:r>
          </a:p>
          <a:p>
            <a:pPr marL="0" indent="0">
              <a:buNone/>
            </a:pPr>
            <a:r>
              <a:rPr lang="en-US" sz="2000" dirty="0"/>
              <a:t>9) Predictions (new)</a:t>
            </a:r>
          </a:p>
          <a:p>
            <a:pPr marL="0" indent="0">
              <a:buNone/>
            </a:pPr>
            <a:r>
              <a:rPr lang="en-US" sz="2000" dirty="0"/>
              <a:t>10) Observations (to test again)</a:t>
            </a:r>
          </a:p>
          <a:p>
            <a:pPr marL="0" indent="0">
              <a:buNone/>
            </a:pPr>
            <a:r>
              <a:rPr lang="en-US" sz="2000" dirty="0"/>
              <a:t>11) Action (use predictions!)</a:t>
            </a:r>
          </a:p>
          <a:p>
            <a:pPr marL="0" indent="0">
              <a:buNone/>
            </a:pPr>
            <a:r>
              <a:rPr lang="en-US" sz="2000" dirty="0"/>
              <a:t> repetition of steps 7-10 </a:t>
            </a:r>
          </a:p>
          <a:p>
            <a:pPr marL="0" indent="0">
              <a:buNone/>
            </a:pPr>
            <a:r>
              <a:rPr lang="en-US" sz="2000" dirty="0"/>
              <a:t>     repetition is like training…</a:t>
            </a:r>
          </a:p>
          <a:p>
            <a:pPr marL="0" indent="0">
              <a:buNone/>
            </a:pPr>
            <a:r>
              <a:rPr lang="en-US" sz="2000" dirty="0"/>
              <a:t>     when you have trained enough…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http://news.bbc.co.uk/media/images/40619000/jpg/_40619200_ali_ap_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09" y="4068635"/>
            <a:ext cx="3581400" cy="26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repetition of steps ends…</a:t>
            </a:r>
          </a:p>
          <a:p>
            <a:pPr marL="0" indent="0">
              <a:buNone/>
            </a:pPr>
            <a:r>
              <a:rPr lang="en-US" sz="2800" dirty="0"/>
              <a:t>Note that models are never perfected, but become useful when errors in prediction is small enough.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Example:</a:t>
            </a:r>
          </a:p>
          <a:p>
            <a:pPr marL="0" indent="0">
              <a:buNone/>
            </a:pPr>
            <a:r>
              <a:rPr lang="en-US" sz="2800" dirty="0"/>
              <a:t>Q: I wonder if egg…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10" descr="AGPix_fundamental_0090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7" y="3616742"/>
            <a:ext cx="2036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3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repetition of steps ends…</a:t>
            </a:r>
          </a:p>
          <a:p>
            <a:pPr marL="0" indent="0">
              <a:buNone/>
            </a:pPr>
            <a:r>
              <a:rPr lang="en-US" sz="2800" dirty="0"/>
              <a:t>Note that models are never perfected, but become useful when errors in prediction is small enough.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Example:</a:t>
            </a:r>
          </a:p>
          <a:p>
            <a:pPr marL="0" indent="0">
              <a:buNone/>
            </a:pPr>
            <a:r>
              <a:rPr lang="en-US" sz="2800" dirty="0"/>
              <a:t>Q: I wonder if egg…</a:t>
            </a:r>
          </a:p>
          <a:p>
            <a:pPr marL="0" indent="0">
              <a:buNone/>
            </a:pPr>
            <a:r>
              <a:rPr lang="en-US" sz="2800" dirty="0"/>
              <a:t>H: If I put foam…?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10" descr="AGPix_fundamental_0090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7" y="3616742"/>
            <a:ext cx="2036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imgMemoryFoam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6"/>
          <a:stretch>
            <a:fillRect/>
          </a:stretch>
        </p:blipFill>
        <p:spPr bwMode="auto">
          <a:xfrm>
            <a:off x="6648450" y="5540375"/>
            <a:ext cx="20383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4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repetition of steps ends…</a:t>
            </a:r>
          </a:p>
          <a:p>
            <a:pPr marL="0" indent="0">
              <a:buNone/>
            </a:pPr>
            <a:r>
              <a:rPr lang="en-US" sz="2800" dirty="0"/>
              <a:t>Note that models are never perfected, but become useful when errors in prediction is small enough.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Example:</a:t>
            </a:r>
          </a:p>
          <a:p>
            <a:pPr marL="0" indent="0">
              <a:buNone/>
            </a:pPr>
            <a:r>
              <a:rPr lang="en-US" sz="2800" dirty="0"/>
              <a:t>Q: I wonder if egg…</a:t>
            </a:r>
          </a:p>
          <a:p>
            <a:pPr marL="0" indent="0">
              <a:buNone/>
            </a:pPr>
            <a:r>
              <a:rPr lang="en-US" sz="2800" dirty="0"/>
              <a:t>H: If I put foam…?</a:t>
            </a:r>
          </a:p>
          <a:p>
            <a:pPr marL="0" indent="0">
              <a:buNone/>
            </a:pPr>
            <a:r>
              <a:rPr lang="en-US" sz="2800" dirty="0"/>
              <a:t>O: observe foam thickness &amp; height</a:t>
            </a:r>
          </a:p>
          <a:p>
            <a:pPr marL="0" indent="0">
              <a:buNone/>
            </a:pPr>
            <a:r>
              <a:rPr lang="en-US" sz="2800" dirty="0"/>
              <a:t>M: relate thickness &amp; height…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858000" y="4326691"/>
            <a:ext cx="1828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V="1">
            <a:off x="6934200" y="4555291"/>
            <a:ext cx="1676400" cy="106680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086600" y="5850691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Foam thickness</a:t>
            </a: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7467600" y="6155491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 rot="10800000">
            <a:off x="6477000" y="4326691"/>
            <a:ext cx="366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Ht. of egg drop</a:t>
            </a: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flipV="1">
            <a:off x="6553200" y="470769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6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Example:</a:t>
            </a:r>
          </a:p>
          <a:p>
            <a:pPr marL="0" indent="0">
              <a:buNone/>
            </a:pPr>
            <a:r>
              <a:rPr lang="en-US" sz="2800" dirty="0"/>
              <a:t>Q: I wonder if egg…</a:t>
            </a:r>
          </a:p>
          <a:p>
            <a:pPr marL="0" indent="0">
              <a:buNone/>
            </a:pPr>
            <a:r>
              <a:rPr lang="en-US" sz="2800" dirty="0"/>
              <a:t>H: If I put foam…?</a:t>
            </a:r>
          </a:p>
          <a:p>
            <a:pPr marL="0" indent="0">
              <a:buNone/>
            </a:pPr>
            <a:r>
              <a:rPr lang="en-US" sz="2800" dirty="0"/>
              <a:t>O: observe foam thickness &amp; height</a:t>
            </a:r>
          </a:p>
          <a:p>
            <a:pPr marL="0" indent="0">
              <a:buNone/>
            </a:pPr>
            <a:r>
              <a:rPr lang="en-US" sz="2800" dirty="0"/>
              <a:t>M: relate thickness &amp; height…</a:t>
            </a:r>
          </a:p>
          <a:p>
            <a:pPr marL="0" indent="0">
              <a:buNone/>
            </a:pPr>
            <a:r>
              <a:rPr lang="en-US" sz="2800" dirty="0"/>
              <a:t>P: predict if egg…</a:t>
            </a:r>
          </a:p>
          <a:p>
            <a:pPr marL="0" indent="0">
              <a:buNone/>
            </a:pPr>
            <a:r>
              <a:rPr lang="en-US" sz="2800" dirty="0"/>
              <a:t>O: observe what happens…</a:t>
            </a:r>
          </a:p>
          <a:p>
            <a:pPr marL="0" indent="0">
              <a:buNone/>
            </a:pPr>
            <a:r>
              <a:rPr lang="en-US" sz="2800" dirty="0"/>
              <a:t>V: verify if correct…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10" descr="AGPix_fundamental_0090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73" y="1371600"/>
            <a:ext cx="2036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imgMemoryFoam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6"/>
          <a:stretch>
            <a:fillRect/>
          </a:stretch>
        </p:blipFill>
        <p:spPr bwMode="auto">
          <a:xfrm>
            <a:off x="6759286" y="3295233"/>
            <a:ext cx="20383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858000" y="4326691"/>
            <a:ext cx="1828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V="1">
            <a:off x="6934200" y="4555291"/>
            <a:ext cx="1676400" cy="106680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086600" y="5850691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Foam thickness</a:t>
            </a: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7467600" y="6155491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 rot="10800000">
            <a:off x="6477000" y="4326691"/>
            <a:ext cx="366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Ht. of egg drop</a:t>
            </a: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flipV="1">
            <a:off x="6553200" y="470769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8153400" y="5049629"/>
            <a:ext cx="152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8153400" y="4973429"/>
            <a:ext cx="152400" cy="228600"/>
            <a:chOff x="5184" y="1488"/>
            <a:chExt cx="96" cy="144"/>
          </a:xfrm>
        </p:grpSpPr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5184" y="1488"/>
              <a:ext cx="96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184" y="1488"/>
              <a:ext cx="96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519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The steps in a scientific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Example:</a:t>
            </a:r>
          </a:p>
          <a:p>
            <a:pPr marL="0" indent="0">
              <a:buNone/>
            </a:pPr>
            <a:r>
              <a:rPr lang="en-US" sz="2800" dirty="0"/>
              <a:t>Q: I wonder if egg…</a:t>
            </a:r>
          </a:p>
          <a:p>
            <a:pPr marL="0" indent="0">
              <a:buNone/>
            </a:pPr>
            <a:r>
              <a:rPr lang="en-US" sz="2800" dirty="0"/>
              <a:t>H: If I put foam…?</a:t>
            </a:r>
          </a:p>
          <a:p>
            <a:pPr marL="0" indent="0">
              <a:buNone/>
            </a:pPr>
            <a:r>
              <a:rPr lang="en-US" sz="2800" dirty="0"/>
              <a:t>O: observe foam thickness &amp; height</a:t>
            </a:r>
          </a:p>
          <a:p>
            <a:pPr marL="0" indent="0">
              <a:buNone/>
            </a:pPr>
            <a:r>
              <a:rPr lang="en-US" sz="2800" dirty="0"/>
              <a:t>M: relate thickness &amp; height…</a:t>
            </a:r>
          </a:p>
          <a:p>
            <a:pPr marL="0" indent="0">
              <a:buNone/>
            </a:pPr>
            <a:r>
              <a:rPr lang="en-US" sz="2800" dirty="0"/>
              <a:t>P: predict if egg…</a:t>
            </a:r>
          </a:p>
          <a:p>
            <a:pPr marL="0" indent="0">
              <a:buNone/>
            </a:pPr>
            <a:r>
              <a:rPr lang="en-US" sz="2800" dirty="0"/>
              <a:t>O: observe what happens…</a:t>
            </a:r>
          </a:p>
          <a:p>
            <a:pPr marL="0" indent="0">
              <a:buNone/>
            </a:pPr>
            <a:r>
              <a:rPr lang="en-US" sz="2800" dirty="0"/>
              <a:t>V: verify if correct…</a:t>
            </a:r>
          </a:p>
          <a:p>
            <a:pPr marL="0" indent="0">
              <a:buNone/>
            </a:pPr>
            <a:r>
              <a:rPr lang="en-US" sz="2800" dirty="0"/>
              <a:t>R: revise relation between…</a:t>
            </a:r>
          </a:p>
          <a:p>
            <a:pPr marL="0" indent="0">
              <a:buNone/>
            </a:pPr>
            <a:r>
              <a:rPr lang="en-US" sz="2800" dirty="0"/>
              <a:t>	etc.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10" descr="AGPix_fundamental_0090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73" y="1371600"/>
            <a:ext cx="2036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imgMemoryFoam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6"/>
          <a:stretch>
            <a:fillRect/>
          </a:stretch>
        </p:blipFill>
        <p:spPr bwMode="auto">
          <a:xfrm>
            <a:off x="6759286" y="3295233"/>
            <a:ext cx="20383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858000" y="4326691"/>
            <a:ext cx="1828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 flipV="1">
            <a:off x="6934200" y="4555291"/>
            <a:ext cx="1676400" cy="106680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086600" y="5850691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Foam thickness</a:t>
            </a: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7467600" y="6155491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 rot="10800000">
            <a:off x="6477000" y="4326691"/>
            <a:ext cx="366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Ht. of egg drop</a:t>
            </a: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flipV="1">
            <a:off x="6553200" y="4707691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7017254" y="5088691"/>
            <a:ext cx="15240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8153400" y="5049629"/>
            <a:ext cx="152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8153400" y="4973429"/>
            <a:ext cx="152400" cy="228600"/>
            <a:chOff x="5184" y="1488"/>
            <a:chExt cx="96" cy="144"/>
          </a:xfrm>
        </p:grpSpPr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5184" y="1488"/>
              <a:ext cx="96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5184" y="1488"/>
              <a:ext cx="96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868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/>
              <a:t>A scientific model is considered useful when: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pPr marL="514350" indent="-514350">
              <a:buFont typeface="Arial" pitchFamily="34" charset="0"/>
              <a:buAutoNum type="alphaUcPeriod"/>
            </a:pPr>
            <a:r>
              <a:rPr lang="en-CA" sz="2400" dirty="0"/>
              <a:t>It is published in a scientific journal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CA" sz="2400" dirty="0"/>
              <a:t>Its prediction error is lower than the needed accuracy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CA" sz="2400" dirty="0"/>
              <a:t>Its prediction error is higher than the needed accuracy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84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Geography </a:t>
            </a:r>
          </a:p>
          <a:p>
            <a:pPr lvl="1"/>
            <a:r>
              <a:rPr lang="en-US" dirty="0"/>
              <a:t>the study of the changing patterns and processes taking place at the Earth’s surface. </a:t>
            </a:r>
          </a:p>
          <a:p>
            <a:pPr lvl="1"/>
            <a:r>
              <a:rPr lang="en-US" dirty="0"/>
              <a:t>the study of human activities that take place on the earth </a:t>
            </a:r>
          </a:p>
          <a:p>
            <a:pPr lvl="1"/>
            <a:r>
              <a:rPr lang="en-US" dirty="0"/>
              <a:t>the study of the relationships between human activities and the natural world. 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6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in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Geographers use specialized tools to help them </a:t>
            </a:r>
            <a:r>
              <a:rPr lang="en-US" dirty="0">
                <a:solidFill>
                  <a:srgbClr val="FFFF00"/>
                </a:solidFill>
              </a:rPr>
              <a:t>portray information that varies spatially </a:t>
            </a:r>
            <a:r>
              <a:rPr lang="en-US" dirty="0"/>
              <a:t>on the earth’s surface.</a:t>
            </a:r>
          </a:p>
          <a:p>
            <a:r>
              <a:rPr lang="en-US" dirty="0"/>
              <a:t>These tools include 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/>
              <a:t>geographical information systems (GIS) </a:t>
            </a:r>
          </a:p>
          <a:p>
            <a:pPr lvl="1"/>
            <a:r>
              <a:rPr lang="en-US" dirty="0"/>
              <a:t>remote sensing</a:t>
            </a:r>
          </a:p>
          <a:p>
            <a:pPr lvl="1"/>
            <a:r>
              <a:rPr lang="en-US" dirty="0"/>
              <a:t>Earth systems models (space and time)</a:t>
            </a:r>
          </a:p>
        </p:txBody>
      </p:sp>
    </p:spTree>
    <p:extLst>
      <p:ext uri="{BB962C8B-B14F-4D97-AF65-F5344CB8AC3E}">
        <p14:creationId xmlns:p14="http://schemas.microsoft.com/office/powerpoint/2010/main" val="186798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tool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1066800"/>
            <a:ext cx="7135812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ool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7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ool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3388"/>
            <a:ext cx="419100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267200" y="304800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/>
              <a:t>Cartography, Remote Sensing and GIS </a:t>
            </a:r>
          </a:p>
        </p:txBody>
      </p:sp>
    </p:spTree>
    <p:extLst>
      <p:ext uri="{BB962C8B-B14F-4D97-AF65-F5344CB8AC3E}">
        <p14:creationId xmlns:p14="http://schemas.microsoft.com/office/powerpoint/2010/main" val="647397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hape 135"/>
          <p:cNvSpPr/>
          <p:nvPr/>
        </p:nvSpPr>
        <p:spPr>
          <a:xfrm>
            <a:off x="2591730" y="1242537"/>
            <a:ext cx="3960540" cy="437292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0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Earth, Environment, and 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Environmental change is caused by both natural and human processes.  </a:t>
            </a:r>
          </a:p>
          <a:p>
            <a:r>
              <a:rPr lang="en-US" sz="2800" dirty="0"/>
              <a:t>Important topics of global change that physical geographers are studying are:</a:t>
            </a:r>
          </a:p>
          <a:p>
            <a:pPr lvl="1"/>
            <a:r>
              <a:rPr lang="en-US" sz="2400" dirty="0"/>
              <a:t>global climate change</a:t>
            </a:r>
          </a:p>
          <a:p>
            <a:pPr lvl="1"/>
            <a:r>
              <a:rPr lang="en-US" sz="2400" dirty="0"/>
              <a:t>the carbon cycle</a:t>
            </a:r>
          </a:p>
          <a:p>
            <a:pPr lvl="1"/>
            <a:r>
              <a:rPr lang="en-US" sz="2400" dirty="0"/>
              <a:t>biodiversity</a:t>
            </a:r>
          </a:p>
          <a:p>
            <a:pPr lvl="1"/>
            <a:r>
              <a:rPr lang="en-US" sz="2400" dirty="0"/>
              <a:t>pollution</a:t>
            </a:r>
          </a:p>
          <a:p>
            <a:pPr lvl="1"/>
            <a:r>
              <a:rPr lang="en-US" sz="2400" dirty="0"/>
              <a:t>extreme events. </a:t>
            </a:r>
          </a:p>
        </p:txBody>
      </p:sp>
    </p:spTree>
    <p:extLst>
      <p:ext uri="{BB962C8B-B14F-4D97-AF65-F5344CB8AC3E}">
        <p14:creationId xmlns:p14="http://schemas.microsoft.com/office/powerpoint/2010/main" val="199000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38388" y="1371600"/>
          <a:ext cx="4465637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5838095" imgH="5877745" progId="MSPhotoEd.3">
                  <p:embed/>
                </p:oleObj>
              </mc:Choice>
              <mc:Fallback>
                <p:oleObj name="Photo Editor Photo" r:id="rId3" imgW="5838095" imgH="5877745" progId="MSPhotoEd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1371600"/>
                        <a:ext cx="4465637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244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Global change on short time scales</a:t>
            </a:r>
            <a:br>
              <a:rPr lang="en-US" sz="4000" dirty="0"/>
            </a:br>
            <a:r>
              <a:rPr lang="en-US" sz="4000" dirty="0"/>
              <a:t>- evidence of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7" y="2284412"/>
            <a:ext cx="406082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19018" y="5486400"/>
            <a:ext cx="7696200" cy="685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altLang="en-US" sz="2000" kern="0" dirty="0"/>
              <a:t>‘Keeling Curve’: CO</a:t>
            </a:r>
            <a:r>
              <a:rPr lang="en-US" altLang="en-US" sz="2400" kern="0" baseline="-25000" dirty="0"/>
              <a:t>2</a:t>
            </a:r>
            <a:r>
              <a:rPr lang="en-US" altLang="en-US" sz="2000" kern="0" dirty="0"/>
              <a:t> concentrations, Mauna Loa, Hawaii </a:t>
            </a:r>
          </a:p>
        </p:txBody>
      </p:sp>
    </p:spTree>
    <p:extLst>
      <p:ext uri="{BB962C8B-B14F-4D97-AF65-F5344CB8AC3E}">
        <p14:creationId xmlns:p14="http://schemas.microsoft.com/office/powerpoint/2010/main" val="225511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101-back</Template>
  <TotalTime>87</TotalTime>
  <Words>918</Words>
  <Application>Microsoft Office PowerPoint</Application>
  <PresentationFormat>On-screen Show (4:3)</PresentationFormat>
  <Paragraphs>154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Mountain Top</vt:lpstr>
      <vt:lpstr>Photo Editor Photo</vt:lpstr>
      <vt:lpstr>Earth Systems Science</vt:lpstr>
      <vt:lpstr>Contents</vt:lpstr>
      <vt:lpstr>Introducing Geography</vt:lpstr>
      <vt:lpstr>Tools in Geography</vt:lpstr>
      <vt:lpstr>PowerPoint Presentation</vt:lpstr>
      <vt:lpstr>PowerPoint Presentation</vt:lpstr>
      <vt:lpstr>Earth, Environment, and Climate</vt:lpstr>
      <vt:lpstr>Global Climate Change</vt:lpstr>
      <vt:lpstr>Global change on short time scales - evidence of global warming</vt:lpstr>
      <vt:lpstr>PowerPoint Presentation</vt:lpstr>
      <vt:lpstr>Biodiversity</vt:lpstr>
      <vt:lpstr>Deforestation &amp; loss of biodiversity</vt:lpstr>
      <vt:lpstr>Extreme events</vt:lpstr>
      <vt:lpstr>PowerPoint Presentation</vt:lpstr>
      <vt:lpstr>2. What are the goals of science?</vt:lpstr>
      <vt:lpstr>2. What are the goals of science?</vt:lpstr>
      <vt:lpstr>All scientific models are incomplete. (polling question)</vt:lpstr>
      <vt:lpstr>3. What do scientists do?</vt:lpstr>
      <vt:lpstr>4. The steps in a scientific study</vt:lpstr>
      <vt:lpstr>4. The steps in a scientific study</vt:lpstr>
      <vt:lpstr>4. The steps in a scientific study</vt:lpstr>
      <vt:lpstr>4. The steps in a scientific study</vt:lpstr>
      <vt:lpstr>4. The steps in a scientific study</vt:lpstr>
      <vt:lpstr>4. The steps in a scientific study</vt:lpstr>
      <vt:lpstr>4. The steps in a scientific study</vt:lpstr>
      <vt:lpstr>A scientific model is considered useful when: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 Tao</dc:creator>
  <cp:lastModifiedBy>TX</cp:lastModifiedBy>
  <cp:revision>56</cp:revision>
  <dcterms:created xsi:type="dcterms:W3CDTF">2021-01-14T06:43:53Z</dcterms:created>
  <dcterms:modified xsi:type="dcterms:W3CDTF">2023-01-28T23:10:19Z</dcterms:modified>
</cp:coreProperties>
</file>