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4" r:id="rId6"/>
    <p:sldId id="267" r:id="rId7"/>
    <p:sldId id="268" r:id="rId8"/>
    <p:sldId id="265" r:id="rId9"/>
    <p:sldId id="262" r:id="rId10"/>
    <p:sldId id="263" r:id="rId11"/>
    <p:sldId id="259" r:id="rId12"/>
    <p:sldId id="269" r:id="rId13"/>
    <p:sldId id="270" r:id="rId14"/>
    <p:sldId id="260" r:id="rId15"/>
    <p:sldId id="271" r:id="rId16"/>
    <p:sldId id="272" r:id="rId17"/>
    <p:sldId id="275" r:id="rId18"/>
    <p:sldId id="276" r:id="rId19"/>
    <p:sldId id="278" r:id="rId20"/>
    <p:sldId id="277" r:id="rId21"/>
    <p:sldId id="273" r:id="rId22"/>
    <p:sldId id="274" r:id="rId23"/>
    <p:sldId id="279" r:id="rId24"/>
    <p:sldId id="280" r:id="rId25"/>
    <p:sldId id="281" r:id="rId26"/>
    <p:sldId id="283" r:id="rId27"/>
    <p:sldId id="284" r:id="rId28"/>
    <p:sldId id="285" r:id="rId29"/>
    <p:sldId id="282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3bbae137d5272e6c" providerId="LiveId" clId="{38198BB0-0572-44D3-AB9A-A6B221CF1420}"/>
    <pc:docChg chg="modSld">
      <pc:chgData name="" userId="3bbae137d5272e6c" providerId="LiveId" clId="{38198BB0-0572-44D3-AB9A-A6B221CF1420}" dt="2023-01-28T23:14:04.908" v="1" actId="20577"/>
      <pc:docMkLst>
        <pc:docMk/>
      </pc:docMkLst>
      <pc:sldChg chg="modSp">
        <pc:chgData name="" userId="3bbae137d5272e6c" providerId="LiveId" clId="{38198BB0-0572-44D3-AB9A-A6B221CF1420}" dt="2023-01-28T23:14:04.908" v="1" actId="20577"/>
        <pc:sldMkLst>
          <pc:docMk/>
          <pc:sldMk cId="2587424236" sldId="256"/>
        </pc:sldMkLst>
        <pc:spChg chg="mod">
          <ac:chgData name="" userId="3bbae137d5272e6c" providerId="LiveId" clId="{38198BB0-0572-44D3-AB9A-A6B221CF1420}" dt="2023-01-28T23:14:04.908" v="1" actId="20577"/>
          <ac:spMkLst>
            <pc:docMk/>
            <pc:sldMk cId="2587424236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381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3B3C7E7-8EA0-4290-A5FC-175B2F24BC03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631935F-B507-4D41-BDE2-58FCE8E8F482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3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3C7E7-8EA0-4290-A5FC-175B2F24BC03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1935F-B507-4D41-BDE2-58FCE8E8F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6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3C7E7-8EA0-4290-A5FC-175B2F24BC03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1935F-B507-4D41-BDE2-58FCE8E8F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79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3C7E7-8EA0-4290-A5FC-175B2F24BC03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1935F-B507-4D41-BDE2-58FCE8E8F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73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3C7E7-8EA0-4290-A5FC-175B2F24BC03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1935F-B507-4D41-BDE2-58FCE8E8F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1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3C7E7-8EA0-4290-A5FC-175B2F24BC03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1935F-B507-4D41-BDE2-58FCE8E8F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7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3C7E7-8EA0-4290-A5FC-175B2F24BC03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1935F-B507-4D41-BDE2-58FCE8E8F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34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3C7E7-8EA0-4290-A5FC-175B2F24BC03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1935F-B507-4D41-BDE2-58FCE8E8F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5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3C7E7-8EA0-4290-A5FC-175B2F24BC03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1935F-B507-4D41-BDE2-58FCE8E8F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81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3C7E7-8EA0-4290-A5FC-175B2F24BC03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1935F-B507-4D41-BDE2-58FCE8E8F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14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3C7E7-8EA0-4290-A5FC-175B2F24BC03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1935F-B507-4D41-BDE2-58FCE8E8F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2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3C7E7-8EA0-4290-A5FC-175B2F24BC03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1935F-B507-4D41-BDE2-58FCE8E8F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20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3C7E7-8EA0-4290-A5FC-175B2F24BC03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1935F-B507-4D41-BDE2-58FCE8E8F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8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277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77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277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4100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3277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1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3277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77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77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78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78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278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10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3278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78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78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78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78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78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279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9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3B3C7E7-8EA0-4290-A5FC-175B2F24BC03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3279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279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631935F-B507-4D41-BDE2-58FCE8E8F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799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Introductions to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GEO101</a:t>
            </a:r>
          </a:p>
          <a:p>
            <a:r>
              <a:rPr lang="en-US" dirty="0"/>
              <a:t>Spring 2023</a:t>
            </a:r>
          </a:p>
        </p:txBody>
      </p:sp>
    </p:spTree>
    <p:extLst>
      <p:ext uri="{BB962C8B-B14F-4D97-AF65-F5344CB8AC3E}">
        <p14:creationId xmlns:p14="http://schemas.microsoft.com/office/powerpoint/2010/main" val="2587424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States: component’s have varying states</a:t>
            </a:r>
          </a:p>
          <a:p>
            <a:pPr marL="0" indent="0">
              <a:buNone/>
            </a:pPr>
            <a:r>
              <a:rPr lang="en-US" sz="2000" dirty="0"/>
              <a:t>    e.g. nose can be warm or cold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Linkages: systems require them.</a:t>
            </a:r>
          </a:p>
          <a:p>
            <a:pPr marL="0" indent="0">
              <a:buNone/>
            </a:pPr>
            <a:r>
              <a:rPr lang="en-US" sz="2000" dirty="0"/>
              <a:t>    linkage occurs because a component state respond to another.</a:t>
            </a:r>
          </a:p>
          <a:p>
            <a:pPr marL="0" indent="0">
              <a:buNone/>
            </a:pPr>
            <a:r>
              <a:rPr lang="en-US" sz="2000" dirty="0"/>
              <a:t>    e.g. if nose is cold, then body pumps more blood to warm it.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Perturbations disturb the state.</a:t>
            </a:r>
          </a:p>
          <a:p>
            <a:pPr marL="0" indent="0">
              <a:buNone/>
            </a:pPr>
            <a:r>
              <a:rPr lang="en-US" sz="2000" dirty="0"/>
              <a:t>    e.g. pressure on a nose…</a:t>
            </a:r>
          </a:p>
          <a:p>
            <a:pPr marL="0" indent="0">
              <a:buNone/>
            </a:pPr>
            <a:r>
              <a:rPr lang="en-US" sz="2000" dirty="0"/>
              <a:t>         if small and temporary...</a:t>
            </a:r>
          </a:p>
          <a:p>
            <a:pPr marL="0" indent="0">
              <a:buNone/>
            </a:pPr>
            <a:r>
              <a:rPr lang="en-US" sz="2000" dirty="0"/>
              <a:t>         Bit if large or sustained…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10" descr="lec2 cold n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1303" y="415455"/>
            <a:ext cx="3588898" cy="2369489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4494276" y="4698278"/>
            <a:ext cx="4565925" cy="2081213"/>
            <a:chOff x="4466253" y="4572000"/>
            <a:chExt cx="4565925" cy="2081213"/>
          </a:xfrm>
        </p:grpSpPr>
        <p:pic>
          <p:nvPicPr>
            <p:cNvPr id="7" name="Picture 4" descr="http://www.facialtraumamd.com/wp-content/uploads/2013/03/nose-injury-surgery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6253" y="4572000"/>
              <a:ext cx="4565925" cy="2081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Freeform 7"/>
            <p:cNvSpPr/>
            <p:nvPr/>
          </p:nvSpPr>
          <p:spPr bwMode="auto">
            <a:xfrm>
              <a:off x="5643563" y="5314950"/>
              <a:ext cx="132158" cy="728663"/>
            </a:xfrm>
            <a:custGeom>
              <a:avLst/>
              <a:gdLst>
                <a:gd name="connsiteX0" fmla="*/ 0 w 132158"/>
                <a:gd name="connsiteY0" fmla="*/ 0 h 728663"/>
                <a:gd name="connsiteX1" fmla="*/ 100012 w 132158"/>
                <a:gd name="connsiteY1" fmla="*/ 157163 h 728663"/>
                <a:gd name="connsiteX2" fmla="*/ 128587 w 132158"/>
                <a:gd name="connsiteY2" fmla="*/ 285750 h 728663"/>
                <a:gd name="connsiteX3" fmla="*/ 128587 w 132158"/>
                <a:gd name="connsiteY3" fmla="*/ 428625 h 728663"/>
                <a:gd name="connsiteX4" fmla="*/ 100012 w 132158"/>
                <a:gd name="connsiteY4" fmla="*/ 528638 h 728663"/>
                <a:gd name="connsiteX5" fmla="*/ 71437 w 132158"/>
                <a:gd name="connsiteY5" fmla="*/ 585788 h 728663"/>
                <a:gd name="connsiteX6" fmla="*/ 71437 w 132158"/>
                <a:gd name="connsiteY6" fmla="*/ 671513 h 728663"/>
                <a:gd name="connsiteX7" fmla="*/ 57150 w 132158"/>
                <a:gd name="connsiteY7" fmla="*/ 728663 h 72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58" h="728663">
                  <a:moveTo>
                    <a:pt x="0" y="0"/>
                  </a:moveTo>
                  <a:cubicBezTo>
                    <a:pt x="39290" y="54769"/>
                    <a:pt x="78581" y="109538"/>
                    <a:pt x="100012" y="157163"/>
                  </a:cubicBezTo>
                  <a:cubicBezTo>
                    <a:pt x="121443" y="204788"/>
                    <a:pt x="123825" y="240506"/>
                    <a:pt x="128587" y="285750"/>
                  </a:cubicBezTo>
                  <a:cubicBezTo>
                    <a:pt x="133349" y="330994"/>
                    <a:pt x="133349" y="388144"/>
                    <a:pt x="128587" y="428625"/>
                  </a:cubicBezTo>
                  <a:cubicBezTo>
                    <a:pt x="123825" y="469106"/>
                    <a:pt x="109537" y="502444"/>
                    <a:pt x="100012" y="528638"/>
                  </a:cubicBezTo>
                  <a:cubicBezTo>
                    <a:pt x="90487" y="554832"/>
                    <a:pt x="76199" y="561976"/>
                    <a:pt x="71437" y="585788"/>
                  </a:cubicBezTo>
                  <a:cubicBezTo>
                    <a:pt x="66675" y="609600"/>
                    <a:pt x="73818" y="647700"/>
                    <a:pt x="71437" y="671513"/>
                  </a:cubicBezTo>
                  <a:cubicBezTo>
                    <a:pt x="69056" y="695326"/>
                    <a:pt x="63103" y="711994"/>
                    <a:pt x="57150" y="728663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983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/>
              <a:t>Which one of these is a component?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514350" indent="-514350">
              <a:buFont typeface="Arial" pitchFamily="34" charset="0"/>
              <a:buAutoNum type="alphaUcPeriod"/>
            </a:pPr>
            <a:r>
              <a:rPr lang="en-CA" dirty="0"/>
              <a:t>Atmosphere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CA" dirty="0"/>
              <a:t>Elasticity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CA" dirty="0"/>
              <a:t>Reflectivity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461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04074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 system’s response to a perturbation depends on linkages.</a:t>
            </a:r>
          </a:p>
          <a:p>
            <a:pPr marL="0" indent="0">
              <a:buNone/>
            </a:pPr>
            <a:r>
              <a:rPr lang="en-US" sz="2400" dirty="0"/>
              <a:t>“Systems diagrams” display couplings.</a:t>
            </a:r>
          </a:p>
          <a:p>
            <a:pPr marL="0" indent="0">
              <a:buNone/>
            </a:pPr>
            <a:r>
              <a:rPr lang="en-US" sz="2400" dirty="0"/>
              <a:t>A coupling occurs when state changes</a:t>
            </a:r>
          </a:p>
          <a:p>
            <a:pPr marL="0" indent="0">
              <a:buNone/>
            </a:pPr>
            <a:r>
              <a:rPr lang="en-US" sz="2400" dirty="0"/>
              <a:t>         affect other states. </a:t>
            </a:r>
          </a:p>
          <a:p>
            <a:pPr marL="0" indent="0">
              <a:buNone/>
            </a:pPr>
            <a:r>
              <a:rPr lang="en-US" sz="2400" dirty="0"/>
              <a:t>	e.g. air temp &amp; nose</a:t>
            </a:r>
          </a:p>
          <a:p>
            <a:pPr marL="0" indent="0">
              <a:buNone/>
            </a:pPr>
            <a:r>
              <a:rPr lang="en-US" sz="2400" dirty="0"/>
              <a:t>    Positive coupling: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Negative coupling: 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3575293" y="4191976"/>
            <a:ext cx="927100" cy="385762"/>
            <a:chOff x="2905125" y="3969543"/>
            <a:chExt cx="927100" cy="385762"/>
          </a:xfrm>
        </p:grpSpPr>
        <p:sp>
          <p:nvSpPr>
            <p:cNvPr id="5" name="Up Arrow 4"/>
            <p:cNvSpPr/>
            <p:nvPr/>
          </p:nvSpPr>
          <p:spPr bwMode="auto">
            <a:xfrm>
              <a:off x="2905125" y="3969543"/>
              <a:ext cx="228600" cy="381000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Up Arrow 5"/>
            <p:cNvSpPr/>
            <p:nvPr/>
          </p:nvSpPr>
          <p:spPr bwMode="auto">
            <a:xfrm>
              <a:off x="3603625" y="3974305"/>
              <a:ext cx="228600" cy="381000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Equal 6"/>
            <p:cNvSpPr/>
            <p:nvPr/>
          </p:nvSpPr>
          <p:spPr bwMode="auto">
            <a:xfrm>
              <a:off x="3190875" y="4045743"/>
              <a:ext cx="355600" cy="304800"/>
            </a:xfrm>
            <a:prstGeom prst="mathEqual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18196" y="4222826"/>
            <a:ext cx="927100" cy="385762"/>
            <a:chOff x="1703387" y="4345781"/>
            <a:chExt cx="927100" cy="385762"/>
          </a:xfrm>
        </p:grpSpPr>
        <p:sp>
          <p:nvSpPr>
            <p:cNvPr id="9" name="Up Arrow 8"/>
            <p:cNvSpPr/>
            <p:nvPr/>
          </p:nvSpPr>
          <p:spPr bwMode="auto">
            <a:xfrm rot="10800000">
              <a:off x="1703387" y="4345781"/>
              <a:ext cx="228600" cy="381000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Up Arrow 9"/>
            <p:cNvSpPr/>
            <p:nvPr/>
          </p:nvSpPr>
          <p:spPr bwMode="auto">
            <a:xfrm rot="10800000">
              <a:off x="2401887" y="4350543"/>
              <a:ext cx="228600" cy="381000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Equal 10"/>
            <p:cNvSpPr/>
            <p:nvPr/>
          </p:nvSpPr>
          <p:spPr bwMode="auto">
            <a:xfrm rot="10800000">
              <a:off x="1989137" y="4421981"/>
              <a:ext cx="355600" cy="304800"/>
            </a:xfrm>
            <a:prstGeom prst="mathEqual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75293" y="5565706"/>
            <a:ext cx="898525" cy="385762"/>
            <a:chOff x="3048000" y="4910762"/>
            <a:chExt cx="898525" cy="385762"/>
          </a:xfrm>
        </p:grpSpPr>
        <p:grpSp>
          <p:nvGrpSpPr>
            <p:cNvPr id="13" name="Group 12"/>
            <p:cNvGrpSpPr/>
            <p:nvPr/>
          </p:nvGrpSpPr>
          <p:grpSpPr>
            <a:xfrm>
              <a:off x="3305175" y="4915524"/>
              <a:ext cx="641350" cy="381000"/>
              <a:chOff x="1989137" y="4350543"/>
              <a:chExt cx="641350" cy="381000"/>
            </a:xfrm>
          </p:grpSpPr>
          <p:sp>
            <p:nvSpPr>
              <p:cNvPr id="15" name="Up Arrow 14"/>
              <p:cNvSpPr/>
              <p:nvPr/>
            </p:nvSpPr>
            <p:spPr bwMode="auto">
              <a:xfrm rot="10800000">
                <a:off x="2401887" y="4350543"/>
                <a:ext cx="228600" cy="381000"/>
              </a:xfrm>
              <a:prstGeom prst="upArrow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Equal 15"/>
              <p:cNvSpPr/>
              <p:nvPr/>
            </p:nvSpPr>
            <p:spPr bwMode="auto">
              <a:xfrm rot="10800000">
                <a:off x="1989137" y="4421981"/>
                <a:ext cx="355600" cy="304800"/>
              </a:xfrm>
              <a:prstGeom prst="mathEqual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4" name="Up Arrow 13"/>
            <p:cNvSpPr/>
            <p:nvPr/>
          </p:nvSpPr>
          <p:spPr bwMode="auto">
            <a:xfrm>
              <a:off x="3048000" y="4910762"/>
              <a:ext cx="228600" cy="381000"/>
            </a:xfrm>
            <a:prstGeom prst="upArrow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29309" y="5565706"/>
            <a:ext cx="904872" cy="381000"/>
            <a:chOff x="3030539" y="4910762"/>
            <a:chExt cx="904872" cy="381000"/>
          </a:xfrm>
        </p:grpSpPr>
        <p:grpSp>
          <p:nvGrpSpPr>
            <p:cNvPr id="18" name="Group 17"/>
            <p:cNvGrpSpPr/>
            <p:nvPr/>
          </p:nvGrpSpPr>
          <p:grpSpPr>
            <a:xfrm>
              <a:off x="3030539" y="4910762"/>
              <a:ext cx="630236" cy="381000"/>
              <a:chOff x="1714501" y="4345781"/>
              <a:chExt cx="630236" cy="381000"/>
            </a:xfrm>
          </p:grpSpPr>
          <p:sp>
            <p:nvSpPr>
              <p:cNvPr id="20" name="Up Arrow 19"/>
              <p:cNvSpPr/>
              <p:nvPr/>
            </p:nvSpPr>
            <p:spPr bwMode="auto">
              <a:xfrm rot="10800000">
                <a:off x="1714501" y="4345781"/>
                <a:ext cx="228600" cy="381000"/>
              </a:xfrm>
              <a:prstGeom prst="upArrow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Equal 20"/>
              <p:cNvSpPr/>
              <p:nvPr/>
            </p:nvSpPr>
            <p:spPr bwMode="auto">
              <a:xfrm rot="10800000">
                <a:off x="1989137" y="4421981"/>
                <a:ext cx="355600" cy="304800"/>
              </a:xfrm>
              <a:prstGeom prst="mathEqual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9" name="Up Arrow 18"/>
            <p:cNvSpPr/>
            <p:nvPr/>
          </p:nvSpPr>
          <p:spPr bwMode="auto">
            <a:xfrm>
              <a:off x="3706811" y="4910762"/>
              <a:ext cx="228600" cy="381000"/>
            </a:xfrm>
            <a:prstGeom prst="upArrow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049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When a decrease in a state of one component causes a decrease in a state of a second component, the components are ______ coupled.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CA" dirty="0"/>
              <a:t>Not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CA" dirty="0"/>
              <a:t>Negatively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CA" dirty="0"/>
              <a:t>Positively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CA" dirty="0"/>
              <a:t>Reverse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00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Driving:</a:t>
            </a:r>
          </a:p>
          <a:p>
            <a:pPr marL="0" indent="0">
              <a:buNone/>
            </a:pPr>
            <a:r>
              <a:rPr lang="en-US" sz="2000" dirty="0"/>
              <a:t>    single-lane; no passing zone</a:t>
            </a:r>
          </a:p>
          <a:p>
            <a:pPr marL="0" indent="0">
              <a:buNone/>
            </a:pPr>
            <a:r>
              <a:rPr lang="en-US" sz="2000" dirty="0"/>
              <a:t>    front vehicle linked to back vehicle…</a:t>
            </a:r>
          </a:p>
          <a:p>
            <a:pPr marL="0" indent="0">
              <a:buNone/>
            </a:pPr>
            <a:r>
              <a:rPr lang="en-US" sz="2000" dirty="0"/>
              <a:t>if front vehicle speed up?</a:t>
            </a:r>
          </a:p>
          <a:p>
            <a:pPr marL="0" indent="0">
              <a:buNone/>
            </a:pPr>
            <a:r>
              <a:rPr lang="en-US" sz="2000" dirty="0"/>
              <a:t>       back vehicle speed up…</a:t>
            </a:r>
          </a:p>
          <a:p>
            <a:pPr marL="0" indent="0">
              <a:buNone/>
            </a:pPr>
            <a:r>
              <a:rPr lang="en-US" sz="2000" dirty="0"/>
              <a:t>if front vehicle slow down?</a:t>
            </a:r>
          </a:p>
          <a:p>
            <a:pPr marL="0" indent="0">
              <a:buNone/>
            </a:pPr>
            <a:r>
              <a:rPr lang="en-US" sz="2000" dirty="0"/>
              <a:t>        back vehicle slow down…</a:t>
            </a:r>
          </a:p>
          <a:p>
            <a:pPr marL="0" indent="0">
              <a:buNone/>
            </a:pPr>
            <a:r>
              <a:rPr lang="en-US" sz="2000" dirty="0"/>
              <a:t>   = coupled components</a:t>
            </a:r>
          </a:p>
          <a:p>
            <a:pPr marL="0" indent="0">
              <a:buNone/>
            </a:pPr>
            <a:r>
              <a:rPr lang="en-US" sz="2000" dirty="0"/>
              <a:t>systems diagram: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    components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>
                <a:solidFill>
                  <a:srgbClr val="FFFF00"/>
                </a:solidFill>
              </a:rPr>
              <a:t>states of interest</a:t>
            </a:r>
          </a:p>
          <a:p>
            <a:pPr marL="0" indent="0">
              <a:buNone/>
            </a:pPr>
            <a:r>
              <a:rPr lang="en-US" sz="2000" dirty="0"/>
              <a:t>    linkage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8" descr="http://drivetofive.files.wordpress.com/2013/02/following_z_tont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19"/>
          <a:stretch/>
        </p:blipFill>
        <p:spPr bwMode="auto">
          <a:xfrm>
            <a:off x="4724400" y="1600200"/>
            <a:ext cx="4419600" cy="205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16"/>
          <p:cNvSpPr>
            <a:spLocks noChangeShapeType="1"/>
          </p:cNvSpPr>
          <p:nvPr/>
        </p:nvSpPr>
        <p:spPr bwMode="auto">
          <a:xfrm>
            <a:off x="5927436" y="5262607"/>
            <a:ext cx="15573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" name="Rectangle 17"/>
          <p:cNvSpPr>
            <a:spLocks noChangeAspect="1" noChangeArrowheads="1"/>
          </p:cNvSpPr>
          <p:nvPr/>
        </p:nvSpPr>
        <p:spPr bwMode="auto">
          <a:xfrm>
            <a:off x="4479636" y="4576807"/>
            <a:ext cx="1473200" cy="129063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i="1" dirty="0">
                <a:solidFill>
                  <a:srgbClr val="FF0000"/>
                </a:solidFill>
              </a:rPr>
              <a:t>Front car’s</a:t>
            </a:r>
          </a:p>
          <a:p>
            <a:pPr algn="ctr" eaLnBrk="1" hangingPunct="1"/>
            <a:r>
              <a:rPr lang="en-US" sz="2400" i="1" dirty="0">
                <a:solidFill>
                  <a:srgbClr val="FFFF00"/>
                </a:solidFill>
              </a:rPr>
              <a:t>speed</a:t>
            </a:r>
          </a:p>
        </p:txBody>
      </p:sp>
      <p:sp>
        <p:nvSpPr>
          <p:cNvPr id="7" name="Rectangle 18"/>
          <p:cNvSpPr>
            <a:spLocks noChangeAspect="1" noChangeArrowheads="1"/>
          </p:cNvSpPr>
          <p:nvPr/>
        </p:nvSpPr>
        <p:spPr bwMode="auto">
          <a:xfrm>
            <a:off x="7502236" y="4576807"/>
            <a:ext cx="1473200" cy="129063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i="1" dirty="0">
                <a:solidFill>
                  <a:srgbClr val="FF0000"/>
                </a:solidFill>
              </a:rPr>
              <a:t>Back car’s</a:t>
            </a:r>
          </a:p>
          <a:p>
            <a:pPr algn="ctr" eaLnBrk="1" hangingPunct="1"/>
            <a:r>
              <a:rPr lang="en-US" sz="2400" i="1" dirty="0">
                <a:solidFill>
                  <a:srgbClr val="FFFF00"/>
                </a:solidFill>
              </a:rPr>
              <a:t>speed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5176982" y="2074046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front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7924800" y="2457406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80397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animBg="1"/>
      <p:bldP spid="6" grpId="0" uiExpand="1" animBg="1"/>
      <p:bldP spid="7" grpId="0" uiExpand="1" animBg="1"/>
      <p:bldP spid="8" grpId="0" uiExpand="1"/>
      <p:bldP spid="9" grpId="0" uiExpan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the two cars are close to each other,</a:t>
            </a:r>
          </a:p>
          <a:p>
            <a:pPr marL="0" indent="0">
              <a:buNone/>
            </a:pPr>
            <a:r>
              <a:rPr lang="en-US" dirty="0"/>
              <a:t>  the front vehicle speeds up.</a:t>
            </a:r>
          </a:p>
          <a:p>
            <a:pPr marL="0" indent="0">
              <a:buNone/>
            </a:pPr>
            <a:r>
              <a:rPr lang="en-US" dirty="0"/>
              <a:t>    = positive coupling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11"/>
          <p:cNvSpPr>
            <a:spLocks noChangeAspect="1" noChangeArrowheads="1"/>
          </p:cNvSpPr>
          <p:nvPr/>
        </p:nvSpPr>
        <p:spPr bwMode="auto">
          <a:xfrm>
            <a:off x="4755307" y="3928436"/>
            <a:ext cx="1377950" cy="12065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i="1" dirty="0"/>
              <a:t>Vehicle</a:t>
            </a:r>
          </a:p>
          <a:p>
            <a:pPr algn="ctr" eaLnBrk="1" hangingPunct="1"/>
            <a:r>
              <a:rPr lang="en-US" sz="2400" i="1" dirty="0"/>
              <a:t>proximity</a:t>
            </a:r>
          </a:p>
        </p:txBody>
      </p:sp>
      <p:sp>
        <p:nvSpPr>
          <p:cNvPr id="5" name="Rectangle 12"/>
          <p:cNvSpPr>
            <a:spLocks noChangeAspect="1" noChangeArrowheads="1"/>
          </p:cNvSpPr>
          <p:nvPr/>
        </p:nvSpPr>
        <p:spPr bwMode="auto">
          <a:xfrm>
            <a:off x="7422307" y="3928436"/>
            <a:ext cx="1377950" cy="12065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i="1" dirty="0"/>
              <a:t>Front</a:t>
            </a:r>
          </a:p>
          <a:p>
            <a:pPr algn="ctr" eaLnBrk="1" hangingPunct="1"/>
            <a:r>
              <a:rPr lang="en-US" sz="2400" i="1" dirty="0"/>
              <a:t>speed</a:t>
            </a: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6126907" y="4461836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6617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the two cars are close to each other,</a:t>
            </a:r>
          </a:p>
          <a:p>
            <a:pPr marL="0" indent="0">
              <a:buNone/>
            </a:pPr>
            <a:r>
              <a:rPr lang="en-US" dirty="0"/>
              <a:t>    the front vehicle slows down. </a:t>
            </a:r>
          </a:p>
          <a:p>
            <a:pPr marL="0" indent="0">
              <a:buNone/>
            </a:pPr>
            <a:r>
              <a:rPr lang="en-US" dirty="0"/>
              <a:t>    = negative coupling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2800" dirty="0"/>
              <a:t>cause (IV) is at the beginning of the line.</a:t>
            </a:r>
          </a:p>
          <a:p>
            <a:pPr marL="0" indent="0">
              <a:buNone/>
            </a:pPr>
            <a:r>
              <a:rPr lang="en-US" sz="2800" dirty="0"/>
              <a:t> The open circle symbol touches the affected (DV).</a:t>
            </a:r>
          </a:p>
        </p:txBody>
      </p:sp>
      <p:sp>
        <p:nvSpPr>
          <p:cNvPr id="4" name="Rectangle 3"/>
          <p:cNvSpPr>
            <a:spLocks noChangeAspect="1" noChangeArrowheads="1"/>
          </p:cNvSpPr>
          <p:nvPr/>
        </p:nvSpPr>
        <p:spPr bwMode="auto">
          <a:xfrm>
            <a:off x="4773778" y="3526979"/>
            <a:ext cx="1377950" cy="12065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i="1" dirty="0"/>
              <a:t>Vehicle</a:t>
            </a:r>
          </a:p>
          <a:p>
            <a:pPr algn="ctr" eaLnBrk="1" hangingPunct="1"/>
            <a:r>
              <a:rPr lang="en-US" sz="2400" i="1" dirty="0"/>
              <a:t>proximity</a:t>
            </a: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6145378" y="4060379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" name="Rectangle 5"/>
          <p:cNvSpPr>
            <a:spLocks noChangeAspect="1" noChangeArrowheads="1"/>
          </p:cNvSpPr>
          <p:nvPr/>
        </p:nvSpPr>
        <p:spPr bwMode="auto">
          <a:xfrm>
            <a:off x="7586828" y="3526979"/>
            <a:ext cx="1377950" cy="12065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i="1" dirty="0"/>
              <a:t>Front</a:t>
            </a:r>
          </a:p>
          <a:p>
            <a:pPr algn="ctr" eaLnBrk="1" hangingPunct="1"/>
            <a:r>
              <a:rPr lang="en-US" sz="2400" i="1" dirty="0"/>
              <a:t>speed</a:t>
            </a:r>
          </a:p>
        </p:txBody>
      </p:sp>
      <p:sp>
        <p:nvSpPr>
          <p:cNvPr id="7" name="Oval 14"/>
          <p:cNvSpPr>
            <a:spLocks noChangeArrowheads="1"/>
          </p:cNvSpPr>
          <p:nvPr/>
        </p:nvSpPr>
        <p:spPr bwMode="auto">
          <a:xfrm>
            <a:off x="7440778" y="3971479"/>
            <a:ext cx="152400" cy="152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0388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Which statement about a system diagram is FALSE?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CA" sz="2800" dirty="0"/>
              <a:t>A negative coupling is shown with an open circle symbol.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CA" sz="2800" dirty="0"/>
              <a:t>A positive coupling is shown with an arrow symbol.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CA" sz="2800" dirty="0"/>
              <a:t>The symbol touches the component, which is the cause (independent variable).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5315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feedback system: components linked circularly</a:t>
            </a:r>
          </a:p>
          <a:p>
            <a:pPr marL="0" indent="0">
              <a:buNone/>
            </a:pPr>
            <a:r>
              <a:rPr lang="en-US" dirty="0"/>
              <a:t>   - each component is both IV and DV</a:t>
            </a:r>
          </a:p>
          <a:p>
            <a:pPr marL="0" indent="0">
              <a:buNone/>
            </a:pPr>
            <a:r>
              <a:rPr lang="en-US" dirty="0"/>
              <a:t>First example: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18"/>
          <p:cNvSpPr>
            <a:spLocks noChangeAspect="1" noChangeArrowheads="1"/>
          </p:cNvSpPr>
          <p:nvPr/>
        </p:nvSpPr>
        <p:spPr bwMode="auto">
          <a:xfrm>
            <a:off x="4035848" y="3944900"/>
            <a:ext cx="1225550" cy="10731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 i="1" dirty="0"/>
          </a:p>
          <a:p>
            <a:pPr algn="ctr" eaLnBrk="1" hangingPunct="1"/>
            <a:r>
              <a:rPr lang="en-US" sz="2000" i="1" dirty="0"/>
              <a:t>Vehicle</a:t>
            </a:r>
          </a:p>
          <a:p>
            <a:pPr algn="ctr" eaLnBrk="1" hangingPunct="1"/>
            <a:r>
              <a:rPr lang="en-US" sz="2000" i="1" dirty="0"/>
              <a:t>proximity</a:t>
            </a:r>
            <a:endParaRPr lang="en-US" sz="2400" i="1" dirty="0"/>
          </a:p>
          <a:p>
            <a:pPr algn="ctr" eaLnBrk="1" hangingPunct="1"/>
            <a:endParaRPr lang="en-US" sz="2400" i="1" dirty="0"/>
          </a:p>
        </p:txBody>
      </p:sp>
      <p:sp>
        <p:nvSpPr>
          <p:cNvPr id="7" name="Rectangle 19"/>
          <p:cNvSpPr>
            <a:spLocks noChangeAspect="1" noChangeArrowheads="1"/>
          </p:cNvSpPr>
          <p:nvPr/>
        </p:nvSpPr>
        <p:spPr bwMode="auto">
          <a:xfrm>
            <a:off x="6550448" y="3944900"/>
            <a:ext cx="1225550" cy="10731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i="1" dirty="0"/>
              <a:t>Front</a:t>
            </a:r>
          </a:p>
          <a:p>
            <a:pPr algn="ctr" eaLnBrk="1" hangingPunct="1"/>
            <a:r>
              <a:rPr lang="en-US" sz="2400" i="1" dirty="0"/>
              <a:t>speed</a:t>
            </a:r>
          </a:p>
        </p:txBody>
      </p:sp>
      <p:sp>
        <p:nvSpPr>
          <p:cNvPr id="8" name="Line 20"/>
          <p:cNvSpPr>
            <a:spLocks noChangeShapeType="1"/>
          </p:cNvSpPr>
          <p:nvPr/>
        </p:nvSpPr>
        <p:spPr bwMode="auto">
          <a:xfrm>
            <a:off x="5255048" y="4478300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" name="Rectangle 21"/>
          <p:cNvSpPr>
            <a:spLocks noChangeAspect="1" noChangeArrowheads="1"/>
          </p:cNvSpPr>
          <p:nvPr/>
        </p:nvSpPr>
        <p:spPr bwMode="auto">
          <a:xfrm>
            <a:off x="1679998" y="3944900"/>
            <a:ext cx="1225550" cy="10731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i="1" dirty="0"/>
              <a:t>Back</a:t>
            </a:r>
          </a:p>
          <a:p>
            <a:pPr algn="ctr" eaLnBrk="1" hangingPunct="1"/>
            <a:r>
              <a:rPr lang="en-US" sz="2400" i="1" dirty="0"/>
              <a:t>speed</a:t>
            </a:r>
          </a:p>
        </p:txBody>
      </p:sp>
      <p:sp>
        <p:nvSpPr>
          <p:cNvPr id="10" name="Freeform 23"/>
          <p:cNvSpPr>
            <a:spLocks/>
          </p:cNvSpPr>
          <p:nvPr/>
        </p:nvSpPr>
        <p:spPr bwMode="auto">
          <a:xfrm>
            <a:off x="2295948" y="5011700"/>
            <a:ext cx="4864100" cy="450850"/>
          </a:xfrm>
          <a:custGeom>
            <a:avLst/>
            <a:gdLst>
              <a:gd name="T0" fmla="*/ 3216 w 3216"/>
              <a:gd name="T1" fmla="*/ 0 h 288"/>
              <a:gd name="T2" fmla="*/ 3216 w 3216"/>
              <a:gd name="T3" fmla="*/ 288 h 288"/>
              <a:gd name="T4" fmla="*/ 0 w 3216"/>
              <a:gd name="T5" fmla="*/ 288 h 288"/>
              <a:gd name="T6" fmla="*/ 0 w 3216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3216"/>
              <a:gd name="T13" fmla="*/ 0 h 288"/>
              <a:gd name="T14" fmla="*/ 3216 w 3216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16" h="288">
                <a:moveTo>
                  <a:pt x="3216" y="0"/>
                </a:moveTo>
                <a:lnTo>
                  <a:pt x="3216" y="288"/>
                </a:lnTo>
                <a:lnTo>
                  <a:pt x="0" y="288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3031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feedback system: components linked circularly</a:t>
            </a:r>
          </a:p>
          <a:p>
            <a:pPr marL="0" indent="0">
              <a:buNone/>
            </a:pPr>
            <a:r>
              <a:rPr lang="en-US" dirty="0"/>
              <a:t>   - each component is both IV and DV</a:t>
            </a:r>
          </a:p>
          <a:p>
            <a:pPr marL="0" indent="0">
              <a:buNone/>
            </a:pPr>
            <a:r>
              <a:rPr lang="en-US" dirty="0"/>
              <a:t>First </a:t>
            </a:r>
            <a:r>
              <a:rPr lang="en-US"/>
              <a:t>example: add </a:t>
            </a:r>
            <a:r>
              <a:rPr lang="en-US" dirty="0"/>
              <a:t>implicit coupling…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2753148" y="4478300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4194598" y="5011700"/>
            <a:ext cx="55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</a:rPr>
              <a:t>(+)</a:t>
            </a:r>
          </a:p>
        </p:txBody>
      </p:sp>
      <p:sp>
        <p:nvSpPr>
          <p:cNvPr id="6" name="Rectangle 18"/>
          <p:cNvSpPr>
            <a:spLocks noChangeAspect="1" noChangeArrowheads="1"/>
          </p:cNvSpPr>
          <p:nvPr/>
        </p:nvSpPr>
        <p:spPr bwMode="auto">
          <a:xfrm>
            <a:off x="4035848" y="3944900"/>
            <a:ext cx="1225550" cy="10731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 i="1" dirty="0"/>
          </a:p>
          <a:p>
            <a:pPr algn="ctr" eaLnBrk="1" hangingPunct="1"/>
            <a:r>
              <a:rPr lang="en-US" sz="2000" i="1" dirty="0"/>
              <a:t>Vehicle</a:t>
            </a:r>
          </a:p>
          <a:p>
            <a:pPr algn="ctr" eaLnBrk="1" hangingPunct="1"/>
            <a:r>
              <a:rPr lang="en-US" sz="2000" i="1" dirty="0"/>
              <a:t>proximity</a:t>
            </a:r>
            <a:endParaRPr lang="en-US" sz="2400" i="1" dirty="0"/>
          </a:p>
          <a:p>
            <a:pPr algn="ctr" eaLnBrk="1" hangingPunct="1"/>
            <a:endParaRPr lang="en-US" sz="2400" i="1" dirty="0"/>
          </a:p>
        </p:txBody>
      </p:sp>
      <p:sp>
        <p:nvSpPr>
          <p:cNvPr id="7" name="Rectangle 19"/>
          <p:cNvSpPr>
            <a:spLocks noChangeAspect="1" noChangeArrowheads="1"/>
          </p:cNvSpPr>
          <p:nvPr/>
        </p:nvSpPr>
        <p:spPr bwMode="auto">
          <a:xfrm>
            <a:off x="6550448" y="3944900"/>
            <a:ext cx="1225550" cy="10731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i="1" dirty="0"/>
              <a:t>Front</a:t>
            </a:r>
          </a:p>
          <a:p>
            <a:pPr algn="ctr" eaLnBrk="1" hangingPunct="1"/>
            <a:r>
              <a:rPr lang="en-US" sz="2400" i="1" dirty="0"/>
              <a:t>speed</a:t>
            </a:r>
          </a:p>
        </p:txBody>
      </p:sp>
      <p:sp>
        <p:nvSpPr>
          <p:cNvPr id="8" name="Line 20"/>
          <p:cNvSpPr>
            <a:spLocks noChangeShapeType="1"/>
          </p:cNvSpPr>
          <p:nvPr/>
        </p:nvSpPr>
        <p:spPr bwMode="auto">
          <a:xfrm>
            <a:off x="5255048" y="4478300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" name="Rectangle 21"/>
          <p:cNvSpPr>
            <a:spLocks noChangeAspect="1" noChangeArrowheads="1"/>
          </p:cNvSpPr>
          <p:nvPr/>
        </p:nvSpPr>
        <p:spPr bwMode="auto">
          <a:xfrm>
            <a:off x="1679998" y="3944900"/>
            <a:ext cx="1225550" cy="10731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i="1" dirty="0"/>
              <a:t>Back</a:t>
            </a:r>
          </a:p>
          <a:p>
            <a:pPr algn="ctr" eaLnBrk="1" hangingPunct="1"/>
            <a:r>
              <a:rPr lang="en-US" sz="2400" i="1" dirty="0"/>
              <a:t>speed</a:t>
            </a:r>
          </a:p>
        </p:txBody>
      </p:sp>
      <p:sp>
        <p:nvSpPr>
          <p:cNvPr id="10" name="Freeform 23"/>
          <p:cNvSpPr>
            <a:spLocks/>
          </p:cNvSpPr>
          <p:nvPr/>
        </p:nvSpPr>
        <p:spPr bwMode="auto">
          <a:xfrm>
            <a:off x="2295948" y="5011700"/>
            <a:ext cx="4864100" cy="450850"/>
          </a:xfrm>
          <a:custGeom>
            <a:avLst/>
            <a:gdLst>
              <a:gd name="T0" fmla="*/ 3216 w 3216"/>
              <a:gd name="T1" fmla="*/ 0 h 288"/>
              <a:gd name="T2" fmla="*/ 3216 w 3216"/>
              <a:gd name="T3" fmla="*/ 288 h 288"/>
              <a:gd name="T4" fmla="*/ 0 w 3216"/>
              <a:gd name="T5" fmla="*/ 288 h 288"/>
              <a:gd name="T6" fmla="*/ 0 w 3216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3216"/>
              <a:gd name="T13" fmla="*/ 0 h 288"/>
              <a:gd name="T14" fmla="*/ 3216 w 3216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16" h="288">
                <a:moveTo>
                  <a:pt x="3216" y="0"/>
                </a:moveTo>
                <a:lnTo>
                  <a:pt x="3216" y="288"/>
                </a:lnTo>
                <a:lnTo>
                  <a:pt x="0" y="288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621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animBg="1"/>
      <p:bldP spid="5" grpId="0" uiExpan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Systems</a:t>
            </a:r>
          </a:p>
          <a:p>
            <a:r>
              <a:rPr lang="en-US" dirty="0"/>
              <a:t>Earth systems</a:t>
            </a:r>
          </a:p>
          <a:p>
            <a:r>
              <a:rPr lang="en-US" dirty="0"/>
              <a:t>Feedback systems</a:t>
            </a:r>
          </a:p>
          <a:p>
            <a:r>
              <a:rPr lang="en-US" dirty="0"/>
              <a:t>Equilibrium states</a:t>
            </a:r>
          </a:p>
          <a:p>
            <a:r>
              <a:rPr 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4285609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Second driving example:</a:t>
            </a:r>
          </a:p>
          <a:p>
            <a:pPr marL="0" indent="0">
              <a:buNone/>
            </a:pPr>
            <a:r>
              <a:rPr lang="en-US" dirty="0"/>
              <a:t>    1 negative, 1 positive coupling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Line 13"/>
          <p:cNvSpPr>
            <a:spLocks noChangeShapeType="1"/>
          </p:cNvSpPr>
          <p:nvPr/>
        </p:nvSpPr>
        <p:spPr bwMode="auto">
          <a:xfrm>
            <a:off x="2688137" y="4651525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468937" y="4118125"/>
            <a:ext cx="6254750" cy="1524000"/>
            <a:chOff x="1392" y="2928"/>
            <a:chExt cx="3940" cy="960"/>
          </a:xfrm>
        </p:grpSpPr>
        <p:sp>
          <p:nvSpPr>
            <p:cNvPr id="6" name="Rectangle 15"/>
            <p:cNvSpPr>
              <a:spLocks noChangeAspect="1" noChangeArrowheads="1"/>
            </p:cNvSpPr>
            <p:nvPr/>
          </p:nvSpPr>
          <p:spPr bwMode="auto">
            <a:xfrm>
              <a:off x="2976" y="2928"/>
              <a:ext cx="772" cy="6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000" i="1" dirty="0"/>
                <a:t>Vehicle</a:t>
              </a:r>
            </a:p>
            <a:p>
              <a:pPr algn="ctr" eaLnBrk="1" hangingPunct="1"/>
              <a:r>
                <a:rPr lang="en-US" sz="2000" i="1" dirty="0"/>
                <a:t>proximity</a:t>
              </a:r>
              <a:endParaRPr lang="en-US" sz="2400" i="1" dirty="0"/>
            </a:p>
          </p:txBody>
        </p:sp>
        <p:sp>
          <p:nvSpPr>
            <p:cNvPr id="7" name="Rectangle 16"/>
            <p:cNvSpPr>
              <a:spLocks noChangeAspect="1" noChangeArrowheads="1"/>
            </p:cNvSpPr>
            <p:nvPr/>
          </p:nvSpPr>
          <p:spPr bwMode="auto">
            <a:xfrm>
              <a:off x="4560" y="2928"/>
              <a:ext cx="772" cy="6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400" i="1" dirty="0"/>
                <a:t>Front</a:t>
              </a:r>
            </a:p>
            <a:p>
              <a:pPr algn="ctr" eaLnBrk="1" hangingPunct="1"/>
              <a:r>
                <a:rPr lang="en-US" sz="2400" i="1" dirty="0"/>
                <a:t>speed</a:t>
              </a:r>
            </a:p>
          </p:txBody>
        </p:sp>
        <p:sp>
          <p:nvSpPr>
            <p:cNvPr id="8" name="Line 17"/>
            <p:cNvSpPr>
              <a:spLocks noChangeShapeType="1"/>
            </p:cNvSpPr>
            <p:nvPr/>
          </p:nvSpPr>
          <p:spPr bwMode="auto">
            <a:xfrm>
              <a:off x="3744" y="3264"/>
              <a:ext cx="8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Rectangle 18"/>
            <p:cNvSpPr>
              <a:spLocks noChangeAspect="1" noChangeArrowheads="1"/>
            </p:cNvSpPr>
            <p:nvPr/>
          </p:nvSpPr>
          <p:spPr bwMode="auto">
            <a:xfrm>
              <a:off x="1392" y="2928"/>
              <a:ext cx="772" cy="6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400" i="1" dirty="0"/>
                <a:t>Back</a:t>
              </a:r>
            </a:p>
            <a:p>
              <a:pPr algn="ctr" eaLnBrk="1" hangingPunct="1"/>
              <a:r>
                <a:rPr lang="en-US" sz="2400" i="1" dirty="0"/>
                <a:t>speed</a:t>
              </a:r>
            </a:p>
          </p:txBody>
        </p:sp>
        <p:sp>
          <p:nvSpPr>
            <p:cNvPr id="10" name="Oval 19"/>
            <p:cNvSpPr>
              <a:spLocks noChangeArrowheads="1"/>
            </p:cNvSpPr>
            <p:nvPr/>
          </p:nvSpPr>
          <p:spPr bwMode="auto">
            <a:xfrm>
              <a:off x="4464" y="3216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1728" y="3600"/>
              <a:ext cx="3216" cy="288"/>
            </a:xfrm>
            <a:custGeom>
              <a:avLst/>
              <a:gdLst>
                <a:gd name="T0" fmla="*/ 3216 w 3216"/>
                <a:gd name="T1" fmla="*/ 0 h 288"/>
                <a:gd name="T2" fmla="*/ 3216 w 3216"/>
                <a:gd name="T3" fmla="*/ 288 h 288"/>
                <a:gd name="T4" fmla="*/ 0 w 3216"/>
                <a:gd name="T5" fmla="*/ 288 h 288"/>
                <a:gd name="T6" fmla="*/ 0 w 3216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16"/>
                <a:gd name="T13" fmla="*/ 0 h 288"/>
                <a:gd name="T14" fmla="*/ 3216 w 3216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16" h="288">
                  <a:moveTo>
                    <a:pt x="3216" y="0"/>
                  </a:moveTo>
                  <a:lnTo>
                    <a:pt x="3216" y="288"/>
                  </a:lnTo>
                  <a:lnTo>
                    <a:pt x="0" y="288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4288337" y="518492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</a:rPr>
              <a:t>(-)</a:t>
            </a:r>
          </a:p>
        </p:txBody>
      </p:sp>
    </p:spTree>
    <p:extLst>
      <p:ext uri="{BB962C8B-B14F-4D97-AF65-F5344CB8AC3E}">
        <p14:creationId xmlns:p14="http://schemas.microsoft.com/office/powerpoint/2010/main" val="45877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animBg="1"/>
      <p:bldP spid="12" grpId="0" uiExpan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be a feedback system:  </a:t>
            </a:r>
          </a:p>
          <a:p>
            <a:pPr marL="0" indent="0">
              <a:buNone/>
            </a:pPr>
            <a:r>
              <a:rPr lang="en-US" dirty="0"/>
              <a:t>	&gt; two components coupled in a loop;</a:t>
            </a:r>
          </a:p>
          <a:p>
            <a:pPr marL="0" indent="0">
              <a:buNone/>
            </a:pPr>
            <a:r>
              <a:rPr lang="en-US" dirty="0"/>
              <a:t>        # couplings &gt; # components</a:t>
            </a:r>
          </a:p>
          <a:p>
            <a:pPr marL="0" indent="0">
              <a:buNone/>
            </a:pPr>
            <a:r>
              <a:rPr lang="en-US" dirty="0"/>
              <a:t>count the negative couplings…</a:t>
            </a:r>
          </a:p>
          <a:p>
            <a:pPr marL="0" indent="0">
              <a:buNone/>
            </a:pPr>
            <a:r>
              <a:rPr lang="en-US" dirty="0"/>
              <a:t>  none (all positive) = positive feedback</a:t>
            </a:r>
          </a:p>
          <a:p>
            <a:pPr marL="0" indent="0">
              <a:buNone/>
            </a:pPr>
            <a:r>
              <a:rPr lang="en-US" dirty="0"/>
              <a:t>  even # of negatives = positive feedback</a:t>
            </a:r>
          </a:p>
          <a:p>
            <a:pPr marL="0" indent="0">
              <a:buNone/>
            </a:pPr>
            <a:r>
              <a:rPr lang="en-US" dirty="0"/>
              <a:t>  odd # of negatives = negative feedback         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130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653723" y="2032433"/>
            <a:ext cx="4044950" cy="1206500"/>
            <a:chOff x="4870450" y="1752600"/>
            <a:chExt cx="4044950" cy="1206500"/>
          </a:xfrm>
        </p:grpSpPr>
        <p:sp>
          <p:nvSpPr>
            <p:cNvPr id="5" name="Rectangle 14"/>
            <p:cNvSpPr>
              <a:spLocks noChangeAspect="1" noChangeArrowheads="1"/>
            </p:cNvSpPr>
            <p:nvPr/>
          </p:nvSpPr>
          <p:spPr bwMode="auto">
            <a:xfrm>
              <a:off x="4870450" y="1752600"/>
              <a:ext cx="1377950" cy="12065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400" i="1" dirty="0"/>
                <a:t>Earth’s</a:t>
              </a:r>
            </a:p>
            <a:p>
              <a:pPr algn="ctr" eaLnBrk="1" hangingPunct="1"/>
              <a:r>
                <a:rPr lang="en-US" sz="2400" i="1" dirty="0"/>
                <a:t>heat</a:t>
              </a:r>
            </a:p>
          </p:txBody>
        </p:sp>
        <p:sp>
          <p:nvSpPr>
            <p:cNvPr id="6" name="Rectangle 14"/>
            <p:cNvSpPr>
              <a:spLocks noChangeAspect="1" noChangeArrowheads="1"/>
            </p:cNvSpPr>
            <p:nvPr/>
          </p:nvSpPr>
          <p:spPr bwMode="auto">
            <a:xfrm>
              <a:off x="7537450" y="1752600"/>
              <a:ext cx="1377950" cy="12065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400" i="1" dirty="0"/>
                <a:t>Cloud</a:t>
              </a:r>
            </a:p>
            <a:p>
              <a:pPr algn="ctr" eaLnBrk="1" hangingPunct="1"/>
              <a:r>
                <a:rPr lang="en-US" sz="2400" i="1" dirty="0"/>
                <a:t>cover</a:t>
              </a:r>
            </a:p>
          </p:txBody>
        </p:sp>
        <p:sp>
          <p:nvSpPr>
            <p:cNvPr id="7" name="Line 15"/>
            <p:cNvSpPr>
              <a:spLocks noChangeShapeType="1"/>
            </p:cNvSpPr>
            <p:nvPr/>
          </p:nvSpPr>
          <p:spPr bwMode="auto">
            <a:xfrm>
              <a:off x="6242050" y="2286000"/>
              <a:ext cx="1295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8" name="Line 16"/>
            <p:cNvSpPr>
              <a:spLocks noChangeShapeType="1"/>
            </p:cNvSpPr>
            <p:nvPr/>
          </p:nvSpPr>
          <p:spPr bwMode="auto">
            <a:xfrm flipH="1">
              <a:off x="6242050" y="2667000"/>
              <a:ext cx="1295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248400" y="2590800"/>
              <a:ext cx="152400" cy="152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44487" y="4204566"/>
            <a:ext cx="4044950" cy="1206500"/>
            <a:chOff x="4946650" y="3429000"/>
            <a:chExt cx="4044950" cy="1206500"/>
          </a:xfrm>
        </p:grpSpPr>
        <p:sp>
          <p:nvSpPr>
            <p:cNvPr id="11" name="Rectangle 14"/>
            <p:cNvSpPr>
              <a:spLocks noChangeAspect="1" noChangeArrowheads="1"/>
            </p:cNvSpPr>
            <p:nvPr/>
          </p:nvSpPr>
          <p:spPr bwMode="auto">
            <a:xfrm>
              <a:off x="4946650" y="3429000"/>
              <a:ext cx="1377950" cy="12065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400" i="1" dirty="0"/>
                <a:t>Global </a:t>
              </a:r>
            </a:p>
            <a:p>
              <a:pPr algn="ctr" eaLnBrk="1" hangingPunct="1"/>
              <a:r>
                <a:rPr lang="en-US" sz="2400" i="1" dirty="0"/>
                <a:t>warming</a:t>
              </a:r>
            </a:p>
          </p:txBody>
        </p:sp>
        <p:sp>
          <p:nvSpPr>
            <p:cNvPr id="12" name="Rectangle 14"/>
            <p:cNvSpPr>
              <a:spLocks noChangeAspect="1" noChangeArrowheads="1"/>
            </p:cNvSpPr>
            <p:nvPr/>
          </p:nvSpPr>
          <p:spPr bwMode="auto">
            <a:xfrm>
              <a:off x="7613650" y="3429000"/>
              <a:ext cx="1377950" cy="12065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400" i="1" dirty="0"/>
                <a:t>Ice cover</a:t>
              </a:r>
            </a:p>
          </p:txBody>
        </p:sp>
      </p:grp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4031673" y="5066579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038023" y="4990379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4038023" y="4678652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159087" y="460938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967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Equilibrium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steady state where the flow rates in the various pathways of a system stay about the same.</a:t>
            </a:r>
          </a:p>
          <a:p>
            <a:r>
              <a:rPr lang="en-US" dirty="0"/>
              <a:t>Systems in equilibrium are usually regulated by negative feedback.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218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Lake in Equilibrium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12836" cy="4495800"/>
          </a:xfrm>
        </p:spPr>
        <p:txBody>
          <a:bodyPr/>
          <a:lstStyle/>
          <a:p>
            <a:r>
              <a:rPr lang="en-US" altLang="en-US" dirty="0">
                <a:solidFill>
                  <a:srgbClr val="FFFF66"/>
                </a:solidFill>
              </a:rPr>
              <a:t>This lake is in a closed basin.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The lake is in equilibrium and inflows and outflows of water are balanced.</a:t>
            </a:r>
          </a:p>
          <a:p>
            <a:endParaRPr lang="en-US" dirty="0"/>
          </a:p>
        </p:txBody>
      </p:sp>
      <p:pic>
        <p:nvPicPr>
          <p:cNvPr id="4" name="Picture 4" descr="W0008A-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552575"/>
            <a:ext cx="4968875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448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Lake in Equilibrium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3717636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FFFF66"/>
                </a:solidFill>
              </a:rPr>
              <a:t>Increased precipitation leads to rising lake levels</a:t>
            </a:r>
            <a:r>
              <a:rPr lang="en-US" alt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Lake surface area increases, increasing evaporation, which balances the increased precipitation.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Thus the system remains in </a:t>
            </a:r>
            <a:r>
              <a:rPr lang="en-US" altLang="en-US" sz="2800" dirty="0">
                <a:solidFill>
                  <a:srgbClr val="FFFF66"/>
                </a:solidFill>
              </a:rPr>
              <a:t>equilibrium.</a:t>
            </a:r>
          </a:p>
          <a:p>
            <a:endParaRPr lang="en-US" sz="2800" dirty="0"/>
          </a:p>
        </p:txBody>
      </p:sp>
      <p:pic>
        <p:nvPicPr>
          <p:cNvPr id="4" name="Picture 4" descr="W0008B-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633538"/>
            <a:ext cx="4756150" cy="41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935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Equilibrium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Stable equilibrium state (SES)</a:t>
            </a:r>
          </a:p>
          <a:p>
            <a:pPr marL="0" indent="0">
              <a:buNone/>
            </a:pPr>
            <a:r>
              <a:rPr lang="en-US" dirty="0"/>
              <a:t>	NF “dampens” the perturbation…</a:t>
            </a:r>
          </a:p>
          <a:p>
            <a:pPr marL="0" indent="0">
              <a:buNone/>
            </a:pPr>
            <a:r>
              <a:rPr lang="en-US" dirty="0"/>
              <a:t>Unstable equilibrium state (UES)</a:t>
            </a:r>
          </a:p>
          <a:p>
            <a:pPr marL="0" indent="0">
              <a:buNone/>
            </a:pPr>
            <a:r>
              <a:rPr lang="en-US" dirty="0"/>
              <a:t>	either:  passes a threshold,</a:t>
            </a:r>
          </a:p>
          <a:p>
            <a:pPr marL="0" indent="0">
              <a:buNone/>
            </a:pPr>
            <a:r>
              <a:rPr lang="en-US" dirty="0"/>
              <a:t>	or PF amplifies the perturbation…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80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Equilibrium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Examples of stable equilibrium states:</a:t>
            </a:r>
          </a:p>
          <a:p>
            <a:pPr marL="0" indent="0">
              <a:buNone/>
            </a:pPr>
            <a:r>
              <a:rPr lang="en-US" dirty="0"/>
              <a:t>a ball in a valley…</a:t>
            </a:r>
          </a:p>
          <a:p>
            <a:pPr marL="0" indent="0">
              <a:buNone/>
            </a:pPr>
            <a:r>
              <a:rPr lang="en-US" dirty="0"/>
              <a:t>	if a small perturbation raises…</a:t>
            </a:r>
          </a:p>
          <a:p>
            <a:pPr marL="0" indent="0">
              <a:buNone/>
            </a:pPr>
            <a:r>
              <a:rPr lang="en-US" dirty="0"/>
              <a:t>	gravity = NF</a:t>
            </a:r>
          </a:p>
          <a:p>
            <a:pPr marL="0" indent="0">
              <a:buNone/>
            </a:pPr>
            <a:r>
              <a:rPr lang="en-US" dirty="0"/>
              <a:t>	returns to SES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FG02_03a-c"/>
          <p:cNvPicPr>
            <a:picLocks noChangeAspect="1" noChangeArrowheads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" r="2486" b="74400"/>
          <a:stretch>
            <a:fillRect/>
          </a:stretch>
        </p:blipFill>
        <p:spPr bwMode="auto">
          <a:xfrm>
            <a:off x="4329545" y="4337916"/>
            <a:ext cx="48006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51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Stable equilibrium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Driving negative feedback system:</a:t>
            </a:r>
          </a:p>
          <a:p>
            <a:pPr marL="0" indent="0">
              <a:buNone/>
            </a:pPr>
            <a:r>
              <a:rPr lang="en-US" dirty="0"/>
              <a:t>	It was stable equilibrium system </a:t>
            </a:r>
          </a:p>
          <a:p>
            <a:pPr marL="0" indent="0">
              <a:buNone/>
            </a:pPr>
            <a:r>
              <a:rPr lang="en-US" dirty="0"/>
              <a:t>             because of the dampening of the </a:t>
            </a:r>
          </a:p>
          <a:p>
            <a:pPr marL="0" indent="0">
              <a:buNone/>
            </a:pPr>
            <a:r>
              <a:rPr lang="en-US" dirty="0"/>
              <a:t>             negative coupling.</a:t>
            </a:r>
          </a:p>
          <a:p>
            <a:endParaRPr lang="en-US" dirty="0"/>
          </a:p>
        </p:txBody>
      </p:sp>
      <p:sp>
        <p:nvSpPr>
          <p:cNvPr id="4" name="Line 13"/>
          <p:cNvSpPr>
            <a:spLocks noChangeShapeType="1"/>
          </p:cNvSpPr>
          <p:nvPr/>
        </p:nvSpPr>
        <p:spPr bwMode="auto">
          <a:xfrm>
            <a:off x="2688137" y="4651525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468937" y="4118125"/>
            <a:ext cx="6254750" cy="1524000"/>
            <a:chOff x="1392" y="2928"/>
            <a:chExt cx="3940" cy="960"/>
          </a:xfrm>
        </p:grpSpPr>
        <p:sp>
          <p:nvSpPr>
            <p:cNvPr id="6" name="Rectangle 15"/>
            <p:cNvSpPr>
              <a:spLocks noChangeAspect="1" noChangeArrowheads="1"/>
            </p:cNvSpPr>
            <p:nvPr/>
          </p:nvSpPr>
          <p:spPr bwMode="auto">
            <a:xfrm>
              <a:off x="2976" y="2928"/>
              <a:ext cx="772" cy="6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000" i="1" dirty="0"/>
                <a:t>Vehicle</a:t>
              </a:r>
            </a:p>
            <a:p>
              <a:pPr algn="ctr" eaLnBrk="1" hangingPunct="1"/>
              <a:r>
                <a:rPr lang="en-US" sz="2000" i="1" dirty="0"/>
                <a:t>proximity</a:t>
              </a:r>
              <a:endParaRPr lang="en-US" sz="2400" i="1" dirty="0"/>
            </a:p>
          </p:txBody>
        </p:sp>
        <p:sp>
          <p:nvSpPr>
            <p:cNvPr id="7" name="Rectangle 16"/>
            <p:cNvSpPr>
              <a:spLocks noChangeAspect="1" noChangeArrowheads="1"/>
            </p:cNvSpPr>
            <p:nvPr/>
          </p:nvSpPr>
          <p:spPr bwMode="auto">
            <a:xfrm>
              <a:off x="4560" y="2928"/>
              <a:ext cx="772" cy="6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400" i="1" dirty="0"/>
                <a:t>Front</a:t>
              </a:r>
            </a:p>
            <a:p>
              <a:pPr algn="ctr" eaLnBrk="1" hangingPunct="1"/>
              <a:r>
                <a:rPr lang="en-US" sz="2400" i="1" dirty="0"/>
                <a:t>speed</a:t>
              </a:r>
            </a:p>
          </p:txBody>
        </p:sp>
        <p:sp>
          <p:nvSpPr>
            <p:cNvPr id="8" name="Line 17"/>
            <p:cNvSpPr>
              <a:spLocks noChangeShapeType="1"/>
            </p:cNvSpPr>
            <p:nvPr/>
          </p:nvSpPr>
          <p:spPr bwMode="auto">
            <a:xfrm>
              <a:off x="3744" y="3264"/>
              <a:ext cx="8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Rectangle 18"/>
            <p:cNvSpPr>
              <a:spLocks noChangeAspect="1" noChangeArrowheads="1"/>
            </p:cNvSpPr>
            <p:nvPr/>
          </p:nvSpPr>
          <p:spPr bwMode="auto">
            <a:xfrm>
              <a:off x="1392" y="2928"/>
              <a:ext cx="772" cy="6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400" i="1" dirty="0"/>
                <a:t>Back</a:t>
              </a:r>
            </a:p>
            <a:p>
              <a:pPr algn="ctr" eaLnBrk="1" hangingPunct="1"/>
              <a:r>
                <a:rPr lang="en-US" sz="2400" i="1" dirty="0"/>
                <a:t>speed</a:t>
              </a:r>
            </a:p>
          </p:txBody>
        </p:sp>
        <p:sp>
          <p:nvSpPr>
            <p:cNvPr id="10" name="Oval 19"/>
            <p:cNvSpPr>
              <a:spLocks noChangeArrowheads="1"/>
            </p:cNvSpPr>
            <p:nvPr/>
          </p:nvSpPr>
          <p:spPr bwMode="auto">
            <a:xfrm>
              <a:off x="4464" y="3216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1728" y="3600"/>
              <a:ext cx="3216" cy="288"/>
            </a:xfrm>
            <a:custGeom>
              <a:avLst/>
              <a:gdLst>
                <a:gd name="T0" fmla="*/ 3216 w 3216"/>
                <a:gd name="T1" fmla="*/ 0 h 288"/>
                <a:gd name="T2" fmla="*/ 3216 w 3216"/>
                <a:gd name="T3" fmla="*/ 288 h 288"/>
                <a:gd name="T4" fmla="*/ 0 w 3216"/>
                <a:gd name="T5" fmla="*/ 288 h 288"/>
                <a:gd name="T6" fmla="*/ 0 w 3216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16"/>
                <a:gd name="T13" fmla="*/ 0 h 288"/>
                <a:gd name="T14" fmla="*/ 3216 w 3216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16" h="288">
                  <a:moveTo>
                    <a:pt x="3216" y="0"/>
                  </a:moveTo>
                  <a:lnTo>
                    <a:pt x="3216" y="288"/>
                  </a:lnTo>
                  <a:lnTo>
                    <a:pt x="0" y="288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4288337" y="518492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</a:rPr>
              <a:t>(-)</a:t>
            </a:r>
          </a:p>
        </p:txBody>
      </p:sp>
    </p:spTree>
    <p:extLst>
      <p:ext uri="{BB962C8B-B14F-4D97-AF65-F5344CB8AC3E}">
        <p14:creationId xmlns:p14="http://schemas.microsoft.com/office/powerpoint/2010/main" val="190430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animBg="1"/>
      <p:bldP spid="12" grpId="0" uiExpan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Equilibrium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Examples of UES:</a:t>
            </a:r>
          </a:p>
          <a:p>
            <a:pPr marL="0" indent="0">
              <a:buNone/>
            </a:pPr>
            <a:r>
              <a:rPr lang="en-US" dirty="0"/>
              <a:t>a ball on a hilltop:</a:t>
            </a:r>
          </a:p>
          <a:p>
            <a:pPr marL="0" indent="0">
              <a:buNone/>
            </a:pPr>
            <a:r>
              <a:rPr lang="en-US" dirty="0"/>
              <a:t>   unstable: a small push…</a:t>
            </a:r>
          </a:p>
          <a:p>
            <a:pPr marL="0" indent="0">
              <a:buNone/>
            </a:pPr>
            <a:r>
              <a:rPr lang="en-US" dirty="0"/>
              <a:t>   gravity = positive feedback</a:t>
            </a:r>
          </a:p>
          <a:p>
            <a:pPr marL="0" indent="0">
              <a:buNone/>
            </a:pPr>
            <a:r>
              <a:rPr lang="en-US" dirty="0"/>
              <a:t>a ball in a valley:</a:t>
            </a:r>
          </a:p>
          <a:p>
            <a:pPr marL="0" indent="0">
              <a:buNone/>
            </a:pPr>
            <a:r>
              <a:rPr lang="en-US" dirty="0"/>
              <a:t>   stable equilibrium state?</a:t>
            </a:r>
          </a:p>
          <a:p>
            <a:pPr marL="0" indent="0">
              <a:buNone/>
            </a:pPr>
            <a:r>
              <a:rPr lang="en-US" dirty="0"/>
              <a:t>      if large perturbation…</a:t>
            </a:r>
          </a:p>
          <a:p>
            <a:pPr marL="0" indent="0">
              <a:buNone/>
            </a:pPr>
            <a:r>
              <a:rPr lang="en-US" dirty="0"/>
              <a:t>        hilltop is threshold.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FG02_03a-c"/>
          <p:cNvPicPr>
            <a:picLocks noChangeAspect="1" noChangeArrowheads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" t="32401" r="2486" b="42360"/>
          <a:stretch>
            <a:fillRect/>
          </a:stretch>
        </p:blipFill>
        <p:spPr bwMode="auto">
          <a:xfrm>
            <a:off x="5334000" y="4718050"/>
            <a:ext cx="3808413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FG02_03a-c"/>
          <p:cNvPicPr>
            <a:picLocks noChangeAspect="1" noChangeArrowheads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" t="63600" r="2486" b="10800"/>
          <a:stretch>
            <a:fillRect/>
          </a:stretch>
        </p:blipFill>
        <p:spPr bwMode="auto">
          <a:xfrm>
            <a:off x="5332413" y="1666898"/>
            <a:ext cx="381000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40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Earth is big and complex!</a:t>
            </a:r>
          </a:p>
          <a:p>
            <a:pPr marL="0" indent="0">
              <a:buNone/>
            </a:pPr>
            <a:r>
              <a:rPr lang="en-US" dirty="0"/>
              <a:t>    make it simpler…</a:t>
            </a:r>
          </a:p>
          <a:p>
            <a:pPr marL="0" indent="0">
              <a:buNone/>
            </a:pPr>
            <a:r>
              <a:rPr lang="en-US" dirty="0"/>
              <a:t>       first components, then linkages →   </a:t>
            </a:r>
          </a:p>
          <a:p>
            <a:pPr marL="0" indent="0">
              <a:buNone/>
            </a:pPr>
            <a:r>
              <a:rPr lang="en-US" dirty="0"/>
              <a:t>		“systems models” </a:t>
            </a:r>
          </a:p>
          <a:p>
            <a:pPr marL="0" indent="0">
              <a:buNone/>
            </a:pPr>
            <a:r>
              <a:rPr lang="en-US" dirty="0"/>
              <a:t>    Earth as a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5781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Unstable equilibrium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driving positive feedback system: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           it was unstable equilibrium system</a:t>
            </a:r>
            <a:br>
              <a:rPr lang="en-US" dirty="0"/>
            </a:br>
            <a:r>
              <a:rPr lang="en-US" dirty="0"/>
              <a:t>           because of the amplifying effect </a:t>
            </a:r>
            <a:br>
              <a:rPr lang="en-US" dirty="0"/>
            </a:br>
            <a:r>
              <a:rPr lang="en-US" dirty="0"/>
              <a:t>           of the positive feedback.</a:t>
            </a:r>
          </a:p>
          <a:p>
            <a:endParaRPr lang="en-US" dirty="0"/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2753148" y="4478300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4194598" y="5011700"/>
            <a:ext cx="55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</a:rPr>
              <a:t>(+)</a:t>
            </a:r>
          </a:p>
        </p:txBody>
      </p:sp>
      <p:sp>
        <p:nvSpPr>
          <p:cNvPr id="6" name="Rectangle 18"/>
          <p:cNvSpPr>
            <a:spLocks noChangeAspect="1" noChangeArrowheads="1"/>
          </p:cNvSpPr>
          <p:nvPr/>
        </p:nvSpPr>
        <p:spPr bwMode="auto">
          <a:xfrm>
            <a:off x="4035848" y="3944900"/>
            <a:ext cx="1225550" cy="10731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 i="1" dirty="0"/>
          </a:p>
          <a:p>
            <a:pPr algn="ctr" eaLnBrk="1" hangingPunct="1"/>
            <a:r>
              <a:rPr lang="en-US" sz="2000" i="1" dirty="0"/>
              <a:t>Vehicle</a:t>
            </a:r>
          </a:p>
          <a:p>
            <a:pPr algn="ctr" eaLnBrk="1" hangingPunct="1"/>
            <a:r>
              <a:rPr lang="en-US" sz="2000" i="1" dirty="0"/>
              <a:t>proximity</a:t>
            </a:r>
            <a:endParaRPr lang="en-US" sz="2400" i="1" dirty="0"/>
          </a:p>
          <a:p>
            <a:pPr algn="ctr" eaLnBrk="1" hangingPunct="1"/>
            <a:endParaRPr lang="en-US" sz="2400" i="1" dirty="0"/>
          </a:p>
        </p:txBody>
      </p:sp>
      <p:sp>
        <p:nvSpPr>
          <p:cNvPr id="7" name="Rectangle 19"/>
          <p:cNvSpPr>
            <a:spLocks noChangeAspect="1" noChangeArrowheads="1"/>
          </p:cNvSpPr>
          <p:nvPr/>
        </p:nvSpPr>
        <p:spPr bwMode="auto">
          <a:xfrm>
            <a:off x="6550448" y="3944900"/>
            <a:ext cx="1225550" cy="10731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i="1" dirty="0"/>
              <a:t>Front</a:t>
            </a:r>
          </a:p>
          <a:p>
            <a:pPr algn="ctr" eaLnBrk="1" hangingPunct="1"/>
            <a:r>
              <a:rPr lang="en-US" sz="2400" i="1" dirty="0"/>
              <a:t>speed</a:t>
            </a:r>
          </a:p>
        </p:txBody>
      </p:sp>
      <p:sp>
        <p:nvSpPr>
          <p:cNvPr id="8" name="Line 20"/>
          <p:cNvSpPr>
            <a:spLocks noChangeShapeType="1"/>
          </p:cNvSpPr>
          <p:nvPr/>
        </p:nvSpPr>
        <p:spPr bwMode="auto">
          <a:xfrm>
            <a:off x="5255048" y="4478300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" name="Rectangle 21"/>
          <p:cNvSpPr>
            <a:spLocks noChangeAspect="1" noChangeArrowheads="1"/>
          </p:cNvSpPr>
          <p:nvPr/>
        </p:nvSpPr>
        <p:spPr bwMode="auto">
          <a:xfrm>
            <a:off x="1679998" y="3944900"/>
            <a:ext cx="1225550" cy="10731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i="1" dirty="0"/>
              <a:t>Back</a:t>
            </a:r>
          </a:p>
          <a:p>
            <a:pPr algn="ctr" eaLnBrk="1" hangingPunct="1"/>
            <a:r>
              <a:rPr lang="en-US" sz="2400" i="1" dirty="0"/>
              <a:t>speed</a:t>
            </a:r>
          </a:p>
        </p:txBody>
      </p:sp>
      <p:sp>
        <p:nvSpPr>
          <p:cNvPr id="10" name="Freeform 23"/>
          <p:cNvSpPr>
            <a:spLocks/>
          </p:cNvSpPr>
          <p:nvPr/>
        </p:nvSpPr>
        <p:spPr bwMode="auto">
          <a:xfrm>
            <a:off x="2295948" y="5011700"/>
            <a:ext cx="4864100" cy="450850"/>
          </a:xfrm>
          <a:custGeom>
            <a:avLst/>
            <a:gdLst>
              <a:gd name="T0" fmla="*/ 3216 w 3216"/>
              <a:gd name="T1" fmla="*/ 0 h 288"/>
              <a:gd name="T2" fmla="*/ 3216 w 3216"/>
              <a:gd name="T3" fmla="*/ 288 h 288"/>
              <a:gd name="T4" fmla="*/ 0 w 3216"/>
              <a:gd name="T5" fmla="*/ 288 h 288"/>
              <a:gd name="T6" fmla="*/ 0 w 3216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3216"/>
              <a:gd name="T13" fmla="*/ 0 h 288"/>
              <a:gd name="T14" fmla="*/ 3216 w 3216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16" h="288">
                <a:moveTo>
                  <a:pt x="3216" y="0"/>
                </a:moveTo>
                <a:lnTo>
                  <a:pt x="3216" y="288"/>
                </a:lnTo>
                <a:lnTo>
                  <a:pt x="0" y="288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915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animBg="1"/>
      <p:bldP spid="5" grpId="0" uiExpan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Four Great Realms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natural systems studied in physical geography operate within the four great realms:</a:t>
            </a:r>
          </a:p>
          <a:p>
            <a:pPr lvl="1"/>
            <a:r>
              <a:rPr lang="en-US" dirty="0"/>
              <a:t>Atmosphere</a:t>
            </a:r>
          </a:p>
          <a:p>
            <a:pPr lvl="1"/>
            <a:r>
              <a:rPr lang="en-US" dirty="0"/>
              <a:t>Lithosphere</a:t>
            </a:r>
          </a:p>
          <a:p>
            <a:pPr lvl="1"/>
            <a:r>
              <a:rPr lang="en-US" dirty="0"/>
              <a:t>Hydrosphere</a:t>
            </a:r>
          </a:p>
          <a:p>
            <a:pPr lvl="1"/>
            <a:r>
              <a:rPr lang="en-US" dirty="0"/>
              <a:t>Biosphere</a:t>
            </a:r>
          </a:p>
        </p:txBody>
      </p:sp>
      <p:pic>
        <p:nvPicPr>
          <p:cNvPr id="4" name="Picture 5" descr="W0005-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2" y="3025775"/>
            <a:ext cx="369570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995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The </a:t>
            </a:r>
            <a:r>
              <a:rPr lang="en-US" altLang="en-US" dirty="0">
                <a:solidFill>
                  <a:srgbClr val="FFFF66"/>
                </a:solidFill>
                <a:cs typeface="Times New Roman" panose="02020603050405020304" pitchFamily="18" charset="0"/>
              </a:rPr>
              <a:t>gaseous layer</a:t>
            </a:r>
            <a:r>
              <a:rPr lang="en-US" altLang="en-US" dirty="0">
                <a:cs typeface="Times New Roman" panose="02020603050405020304" pitchFamily="18" charset="0"/>
              </a:rPr>
              <a:t> that surrounds the earth.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Receives </a:t>
            </a:r>
            <a:r>
              <a:rPr lang="en-US" altLang="en-US" dirty="0">
                <a:solidFill>
                  <a:srgbClr val="FFFF66"/>
                </a:solidFill>
                <a:cs typeface="Times New Roman" panose="02020603050405020304" pitchFamily="18" charset="0"/>
              </a:rPr>
              <a:t>heat and moisture</a:t>
            </a:r>
            <a:r>
              <a:rPr lang="en-US" altLang="en-US" dirty="0">
                <a:cs typeface="Times New Roman" panose="02020603050405020304" pitchFamily="18" charset="0"/>
              </a:rPr>
              <a:t> from the surface and redistributes them, returning some heat and all of the moisture to the surface.  </a:t>
            </a:r>
          </a:p>
          <a:p>
            <a:r>
              <a:rPr lang="en-US" altLang="en-US" dirty="0">
                <a:solidFill>
                  <a:srgbClr val="FFFF66"/>
                </a:solidFill>
                <a:cs typeface="Times New Roman" panose="02020603050405020304" pitchFamily="18" charset="0"/>
              </a:rPr>
              <a:t>Supplies vital elements</a:t>
            </a:r>
            <a:r>
              <a:rPr lang="en-US" altLang="en-US" dirty="0">
                <a:cs typeface="Times New Roman" panose="02020603050405020304" pitchFamily="18" charset="0"/>
              </a:rPr>
              <a:t> to support all life forms.</a:t>
            </a:r>
          </a:p>
          <a:p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40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Lithosphere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The </a:t>
            </a:r>
            <a:r>
              <a:rPr lang="en-US" altLang="en-US" dirty="0">
                <a:solidFill>
                  <a:srgbClr val="FFFF66"/>
                </a:solidFill>
                <a:cs typeface="Times New Roman" panose="02020603050405020304" pitchFamily="18" charset="0"/>
              </a:rPr>
              <a:t>solid portion</a:t>
            </a:r>
            <a:r>
              <a:rPr lang="en-US" altLang="en-US" dirty="0">
                <a:cs typeface="Times New Roman" panose="02020603050405020304" pitchFamily="18" charset="0"/>
              </a:rPr>
              <a:t> of the earth.  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Is sculpted into </a:t>
            </a:r>
            <a:r>
              <a:rPr lang="en-US" altLang="en-US" dirty="0">
                <a:solidFill>
                  <a:srgbClr val="FFFF66"/>
                </a:solidFill>
                <a:cs typeface="Times New Roman" panose="02020603050405020304" pitchFamily="18" charset="0"/>
              </a:rPr>
              <a:t>landforms</a:t>
            </a:r>
            <a:r>
              <a:rPr lang="en-US" altLang="en-US" dirty="0">
                <a:cs typeface="Times New Roman" panose="02020603050405020304" pitchFamily="18" charset="0"/>
              </a:rPr>
              <a:t>, such as mountains, hills, and valleys </a:t>
            </a: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Has a thin layer of soil covering solid rock (see also Biosphere).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782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66"/>
                </a:solidFill>
                <a:cs typeface="Times New Roman" panose="02020603050405020304" pitchFamily="18" charset="0"/>
              </a:rPr>
              <a:t>Liquid water</a:t>
            </a:r>
            <a:r>
              <a:rPr lang="en-US" altLang="en-US" dirty="0">
                <a:cs typeface="Times New Roman" panose="02020603050405020304" pitchFamily="18" charset="0"/>
              </a:rPr>
              <a:t>.  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Most water is in the oceans.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Water is also found in the atmosphere in all phases </a:t>
            </a:r>
            <a:r>
              <a:rPr lang="en-US" altLang="en-US" dirty="0">
                <a:solidFill>
                  <a:srgbClr val="FFFF66"/>
                </a:solidFill>
                <a:cs typeface="Times New Roman" panose="02020603050405020304" pitchFamily="18" charset="0"/>
              </a:rPr>
              <a:t>(liquid, solid, gas),</a:t>
            </a:r>
            <a:r>
              <a:rPr lang="en-US" altLang="en-US" dirty="0">
                <a:cs typeface="Times New Roman" panose="02020603050405020304" pitchFamily="18" charset="0"/>
              </a:rPr>
              <a:t> and on the lithosphere as lakes, streams, groundwater and ice.</a:t>
            </a:r>
          </a:p>
          <a:p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48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Includes all living organisms of the Earth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Is dependent upon the other three layers to support life.  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These layers interact with each other in the ‘life layer’ at the surface of the earth.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4" name="Picture 4" descr="W0006-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220" y="4486563"/>
            <a:ext cx="472440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940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components are distinct objects</a:t>
            </a:r>
          </a:p>
          <a:p>
            <a:pPr marL="0" indent="0">
              <a:buNone/>
            </a:pPr>
            <a:r>
              <a:rPr lang="en-US" dirty="0"/>
              <a:t>(this definition differs from the Text’s)</a:t>
            </a:r>
          </a:p>
          <a:p>
            <a:pPr marL="0" indent="0">
              <a:buNone/>
            </a:pPr>
            <a:r>
              <a:rPr lang="en-US" dirty="0"/>
              <a:t>    e.g. a nose</a:t>
            </a:r>
          </a:p>
          <a:p>
            <a:endParaRPr lang="en-US" dirty="0"/>
          </a:p>
        </p:txBody>
      </p:sp>
      <p:pic>
        <p:nvPicPr>
          <p:cNvPr id="4" name="Picture 3" descr="https://qph.ec.quoracdn.net/main-qimg-3401e1097e58aeb9b86db3b0b5178739-c?convert_to_webp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21148"/>
            <a:ext cx="3815746" cy="222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26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Introduction</Template>
  <TotalTime>123</TotalTime>
  <Words>1018</Words>
  <Application>Microsoft Office PowerPoint</Application>
  <PresentationFormat>On-screen Show (4:3)</PresentationFormat>
  <Paragraphs>224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Times New Roman</vt:lpstr>
      <vt:lpstr>Mountain Top</vt:lpstr>
      <vt:lpstr>Introductions to systems</vt:lpstr>
      <vt:lpstr>Contents</vt:lpstr>
      <vt:lpstr>What is a system?</vt:lpstr>
      <vt:lpstr>The Four Great Realms</vt:lpstr>
      <vt:lpstr>Atmosphere</vt:lpstr>
      <vt:lpstr>Lithosphere</vt:lpstr>
      <vt:lpstr>Hydrosphere</vt:lpstr>
      <vt:lpstr>Biosphere</vt:lpstr>
      <vt:lpstr>Components</vt:lpstr>
      <vt:lpstr>PowerPoint Presentation</vt:lpstr>
      <vt:lpstr>Which one of these is a component?</vt:lpstr>
      <vt:lpstr>Coupled systems</vt:lpstr>
      <vt:lpstr>Exercise</vt:lpstr>
      <vt:lpstr>Coupled systems</vt:lpstr>
      <vt:lpstr>Coupled systems</vt:lpstr>
      <vt:lpstr>Coupled systems</vt:lpstr>
      <vt:lpstr>Exercise</vt:lpstr>
      <vt:lpstr>Feedback systems</vt:lpstr>
      <vt:lpstr>Feedback systems</vt:lpstr>
      <vt:lpstr>Feedback systems</vt:lpstr>
      <vt:lpstr>Feedback systems</vt:lpstr>
      <vt:lpstr>PowerPoint Presentation</vt:lpstr>
      <vt:lpstr>Equilibrium</vt:lpstr>
      <vt:lpstr>A Lake in Equilibrium (1)</vt:lpstr>
      <vt:lpstr>A Lake in Equilibrium (2)</vt:lpstr>
      <vt:lpstr>Equilibrium states</vt:lpstr>
      <vt:lpstr>Equilibrium states</vt:lpstr>
      <vt:lpstr>Stable equilibrium states</vt:lpstr>
      <vt:lpstr>Equilibrium states</vt:lpstr>
      <vt:lpstr>Unstable equilibrium system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Xin Tao</dc:creator>
  <cp:lastModifiedBy>TX</cp:lastModifiedBy>
  <cp:revision>54</cp:revision>
  <dcterms:created xsi:type="dcterms:W3CDTF">2021-01-14T09:31:51Z</dcterms:created>
  <dcterms:modified xsi:type="dcterms:W3CDTF">2023-01-28T23:14:35Z</dcterms:modified>
</cp:coreProperties>
</file>