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9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8" r:id="rId28"/>
    <p:sldId id="282" r:id="rId29"/>
    <p:sldId id="283" r:id="rId30"/>
    <p:sldId id="284" r:id="rId31"/>
    <p:sldId id="285" r:id="rId32"/>
    <p:sldId id="286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Tao" userId="3bbae137d5272e6c" providerId="LiveId" clId="{94311927-62F4-4496-B0F2-90A2CBD7BDDE}"/>
    <pc:docChg chg="custSel modSld">
      <pc:chgData name="Xin Tao" userId="3bbae137d5272e6c" providerId="LiveId" clId="{94311927-62F4-4496-B0F2-90A2CBD7BDDE}" dt="2023-04-20T02:31:39.994" v="4" actId="33524"/>
      <pc:docMkLst>
        <pc:docMk/>
      </pc:docMkLst>
      <pc:sldChg chg="modSp mod">
        <pc:chgData name="Xin Tao" userId="3bbae137d5272e6c" providerId="LiveId" clId="{94311927-62F4-4496-B0F2-90A2CBD7BDDE}" dt="2023-04-20T02:00:27.049" v="1" actId="20577"/>
        <pc:sldMkLst>
          <pc:docMk/>
          <pc:sldMk cId="804949659" sldId="256"/>
        </pc:sldMkLst>
        <pc:spChg chg="mod">
          <ac:chgData name="Xin Tao" userId="3bbae137d5272e6c" providerId="LiveId" clId="{94311927-62F4-4496-B0F2-90A2CBD7BDDE}" dt="2023-04-20T02:00:27.049" v="1" actId="20577"/>
          <ac:spMkLst>
            <pc:docMk/>
            <pc:sldMk cId="804949659" sldId="256"/>
            <ac:spMk id="3" creationId="{00000000-0000-0000-0000-000000000000}"/>
          </ac:spMkLst>
        </pc:spChg>
      </pc:sldChg>
      <pc:sldChg chg="modSp mod">
        <pc:chgData name="Xin Tao" userId="3bbae137d5272e6c" providerId="LiveId" clId="{94311927-62F4-4496-B0F2-90A2CBD7BDDE}" dt="2023-04-20T02:31:39.994" v="4" actId="33524"/>
        <pc:sldMkLst>
          <pc:docMk/>
          <pc:sldMk cId="3411340952" sldId="280"/>
        </pc:sldMkLst>
        <pc:spChg chg="mod">
          <ac:chgData name="Xin Tao" userId="3bbae137d5272e6c" providerId="LiveId" clId="{94311927-62F4-4496-B0F2-90A2CBD7BDDE}" dt="2023-04-20T02:31:39.994" v="4" actId="33524"/>
          <ac:spMkLst>
            <pc:docMk/>
            <pc:sldMk cId="3411340952" sldId="28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1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5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6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5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6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2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3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E8E3-A26C-4557-A89C-9C708C05F468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D59E-A7B8-490B-AC07-3666B7CC9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qWIwp1beIw&amp;nohtml5=Fal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role of oceans in glacial cycles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80494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23 ice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r="2499" b="35556"/>
          <a:stretch>
            <a:fillRect/>
          </a:stretch>
        </p:blipFill>
        <p:spPr>
          <a:xfrm>
            <a:off x="1005803" y="3891952"/>
            <a:ext cx="7132393" cy="2966048"/>
          </a:xfrm>
          <a:prstGeom prst="rect">
            <a:avLst/>
          </a:prstGeom>
          <a:noFill/>
        </p:spPr>
      </p:pic>
      <p:pic>
        <p:nvPicPr>
          <p:cNvPr id="7" name="Picture 2" descr="http://images.climate-data.org/location/132922/climate-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195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Glacial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Antarctica glaciated 34 million years ago and    Greenland 2 million years ago.</a:t>
            </a:r>
          </a:p>
          <a:p>
            <a:r>
              <a:rPr lang="en-US" dirty="0">
                <a:solidFill>
                  <a:srgbClr val="020202"/>
                </a:solidFill>
              </a:rPr>
              <a:t>ice thickest in center</a:t>
            </a:r>
          </a:p>
          <a:p>
            <a:r>
              <a:rPr lang="en-US" dirty="0">
                <a:solidFill>
                  <a:srgbClr val="020202"/>
                </a:solidFill>
              </a:rPr>
              <a:t>Weight pushes old ice outward and melt.</a:t>
            </a:r>
          </a:p>
          <a:p>
            <a:r>
              <a:rPr lang="en-US" dirty="0">
                <a:solidFill>
                  <a:srgbClr val="020202"/>
                </a:solidFill>
              </a:rPr>
              <a:t>Oldest ice: 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800,000 yrs. on Antarctica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150,000 yrs. on Greenland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ec23 antarctica ice thick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9599"/>
          <a:stretch>
            <a:fillRect/>
          </a:stretch>
        </p:blipFill>
        <p:spPr>
          <a:xfrm>
            <a:off x="1793499" y="2356701"/>
            <a:ext cx="3124200" cy="2524125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3500" y="4315919"/>
            <a:ext cx="1978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4.5 km thick in the center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483716" y="2884822"/>
            <a:ext cx="311150" cy="1080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67942" y="3754273"/>
            <a:ext cx="311150" cy="17823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7516" y="250382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AA         GL</a:t>
            </a:r>
            <a:endParaRPr lang="en-CA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8916" y="3932512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800,000   150,000</a:t>
            </a:r>
            <a:endParaRPr lang="en-CA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/>
      <p:bldP spid="6" grpId="0" animBg="1"/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Glacial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20202"/>
                </a:solidFill>
              </a:rPr>
              <a:t>Temperatures reconstructed from oxygen isotopes in ice: Relative to 1850 CE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interglacial peak temperatures: 3°C (6°F) warmer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glacial events: 8°C (15°F) cooler than in 1850</a:t>
            </a:r>
          </a:p>
          <a:p>
            <a:r>
              <a:rPr lang="en-US" dirty="0">
                <a:solidFill>
                  <a:srgbClr val="020202"/>
                </a:solidFill>
              </a:rPr>
              <a:t>Rates of warming and cooling during cycles: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ice–albedo feedback, slowly cool.</a:t>
            </a:r>
          </a:p>
          <a:p>
            <a:pPr lvl="1"/>
            <a:r>
              <a:rPr lang="en-US" dirty="0">
                <a:solidFill>
                  <a:srgbClr val="020202"/>
                </a:solidFill>
              </a:rPr>
              <a:t>Rapidly warm because low-albedo rock replacing high-albedo ice.</a:t>
            </a:r>
          </a:p>
          <a:p>
            <a:r>
              <a:rPr lang="en-US" dirty="0">
                <a:solidFill>
                  <a:srgbClr val="020202"/>
                </a:solidFill>
              </a:rPr>
              <a:t>Easier to break than to make (entropy).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5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847663"/>
              </p:ext>
            </p:extLst>
          </p:nvPr>
        </p:nvGraphicFramePr>
        <p:xfrm>
          <a:off x="1223998" y="0"/>
          <a:ext cx="6696004" cy="467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96115" imgH="4676762" progId="Excel.Sheet.8">
                  <p:embed/>
                </p:oleObj>
              </mc:Choice>
              <mc:Fallback>
                <p:oleObj name="Worksheet" r:id="rId2" imgW="6696115" imgH="4676762" progId="Excel.Sheet.8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98" y="0"/>
                        <a:ext cx="6696004" cy="467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63" y="4603096"/>
            <a:ext cx="4800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5" y="4676987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Role of Oceans in Glacial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C0C00"/>
                </a:solidFill>
              </a:rPr>
              <a:t>Temperature and GHGs:</a:t>
            </a:r>
          </a:p>
          <a:p>
            <a:r>
              <a:rPr lang="en-US" dirty="0">
                <a:solidFill>
                  <a:srgbClr val="0C0C00"/>
                </a:solidFill>
              </a:rPr>
              <a:t>Isotopes in ice show the temperature record.</a:t>
            </a:r>
          </a:p>
          <a:p>
            <a:r>
              <a:rPr lang="en-US" dirty="0">
                <a:solidFill>
                  <a:srgbClr val="0C0C00"/>
                </a:solidFill>
              </a:rPr>
              <a:t>GHGs trapped in ice show same trend.</a:t>
            </a:r>
          </a:p>
          <a:p>
            <a:r>
              <a:rPr lang="en-US" dirty="0">
                <a:solidFill>
                  <a:srgbClr val="0C0C00"/>
                </a:solidFill>
              </a:rPr>
              <a:t>CO</a:t>
            </a:r>
            <a:r>
              <a:rPr lang="en-US" baseline="-25000" dirty="0">
                <a:solidFill>
                  <a:srgbClr val="0C0C00"/>
                </a:solidFill>
              </a:rPr>
              <a:t>2</a:t>
            </a:r>
            <a:r>
              <a:rPr lang="en-US" dirty="0">
                <a:solidFill>
                  <a:srgbClr val="0C0C00"/>
                </a:solidFill>
              </a:rPr>
              <a:t> and CH</a:t>
            </a:r>
            <a:r>
              <a:rPr lang="en-US" baseline="-25000" dirty="0">
                <a:solidFill>
                  <a:srgbClr val="0C0C00"/>
                </a:solidFill>
              </a:rPr>
              <a:t>4</a:t>
            </a:r>
            <a:r>
              <a:rPr lang="en-US" dirty="0">
                <a:solidFill>
                  <a:srgbClr val="0C0C00"/>
                </a:solidFill>
              </a:rPr>
              <a:t> follow temperature pattern.</a:t>
            </a:r>
          </a:p>
          <a:p>
            <a:pPr lvl="1"/>
            <a:r>
              <a:rPr lang="en-US" dirty="0">
                <a:solidFill>
                  <a:srgbClr val="0C0C00"/>
                </a:solidFill>
              </a:rPr>
              <a:t>glacial events = ½ GHGs in interglacial events</a:t>
            </a:r>
          </a:p>
          <a:p>
            <a:r>
              <a:rPr lang="en-US" dirty="0">
                <a:solidFill>
                  <a:srgbClr val="0C0C00"/>
                </a:solidFill>
              </a:rPr>
              <a:t>Astronomical cycles trigger the change in N. hemisphere summer insolation, GHGs cause additional change. </a:t>
            </a:r>
            <a:r>
              <a:rPr lang="en-US" b="1" dirty="0">
                <a:solidFill>
                  <a:srgbClr val="0C0C00"/>
                </a:solidFill>
              </a:rPr>
              <a:t>Why the same pattern?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59445" y="5665568"/>
            <a:ext cx="5486400" cy="646331"/>
            <a:chOff x="3505200" y="5181600"/>
            <a:chExt cx="5486400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3505200" y="5181600"/>
              <a:ext cx="1432719" cy="646331"/>
            </a:xfrm>
            <a:prstGeom prst="rect">
              <a:avLst/>
            </a:prstGeom>
            <a:noFill/>
            <a:ln>
              <a:solidFill>
                <a:schemeClr val="accent4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DADADA">
                      <a:lumMod val="10000"/>
                    </a:srgbClr>
                  </a:solidFill>
                </a:rPr>
                <a:t>NH summer insolation</a:t>
              </a:r>
              <a:endParaRPr lang="en-CA" sz="1800" dirty="0">
                <a:solidFill>
                  <a:srgbClr val="DADADA">
                    <a:lumMod val="10000"/>
                  </a:srgb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119" y="5181600"/>
              <a:ext cx="1524000" cy="646331"/>
            </a:xfrm>
            <a:prstGeom prst="rect">
              <a:avLst/>
            </a:prstGeom>
            <a:noFill/>
            <a:ln>
              <a:solidFill>
                <a:schemeClr val="accent4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DADADA">
                      <a:lumMod val="10000"/>
                    </a:srgbClr>
                  </a:solidFill>
                </a:rPr>
                <a:t>Global</a:t>
              </a:r>
            </a:p>
            <a:p>
              <a:r>
                <a:rPr lang="en-US" sz="1800" dirty="0">
                  <a:solidFill>
                    <a:srgbClr val="DADADA">
                      <a:lumMod val="10000"/>
                    </a:srgbClr>
                  </a:solidFill>
                </a:rPr>
                <a:t>temperature</a:t>
              </a:r>
              <a:endParaRPr lang="en-CA" sz="1800" dirty="0">
                <a:solidFill>
                  <a:srgbClr val="DADADA">
                    <a:lumMod val="10000"/>
                  </a:srgb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91400" y="5181600"/>
              <a:ext cx="1600200" cy="646331"/>
            </a:xfrm>
            <a:prstGeom prst="rect">
              <a:avLst/>
            </a:prstGeom>
            <a:noFill/>
            <a:ln>
              <a:solidFill>
                <a:schemeClr val="accent4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DADADA">
                      <a:lumMod val="10000"/>
                    </a:srgbClr>
                  </a:solidFill>
                </a:rPr>
                <a:t>GHG</a:t>
              </a:r>
            </a:p>
            <a:p>
              <a:r>
                <a:rPr lang="en-US" sz="1800" dirty="0">
                  <a:solidFill>
                    <a:srgbClr val="DADADA">
                      <a:lumMod val="10000"/>
                    </a:srgbClr>
                  </a:solidFill>
                </a:rPr>
                <a:t>concentration</a:t>
              </a:r>
              <a:endParaRPr lang="en-CA" sz="1800" dirty="0">
                <a:solidFill>
                  <a:srgbClr val="DADADA">
                    <a:lumMod val="10000"/>
                  </a:srgbClr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4937919" y="5504765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934200" y="541020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781800" y="563880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</p:cxnSp>
      </p:grpSp>
      <p:sp>
        <p:nvSpPr>
          <p:cNvPr id="13" name="TextBox 12"/>
          <p:cNvSpPr txBox="1"/>
          <p:nvPr/>
        </p:nvSpPr>
        <p:spPr>
          <a:xfrm>
            <a:off x="5343452" y="5819307"/>
            <a:ext cx="38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853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/>
        </p:blipFill>
        <p:spPr>
          <a:xfrm>
            <a:off x="0" y="2640589"/>
            <a:ext cx="6883472" cy="4217411"/>
          </a:xfrm>
        </p:spPr>
      </p:pic>
      <p:pic>
        <p:nvPicPr>
          <p:cNvPr id="4" name="Picture 10" descr="FG01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"/>
          <a:stretch>
            <a:fillRect/>
          </a:stretch>
        </p:blipFill>
        <p:spPr>
          <a:xfrm>
            <a:off x="3429000" y="-23260"/>
            <a:ext cx="5715000" cy="2701229"/>
          </a:xfrm>
          <a:prstGeom prst="rect">
            <a:avLst/>
          </a:prstGeom>
          <a:noFill/>
        </p:spPr>
      </p:pic>
      <p:pic>
        <p:nvPicPr>
          <p:cNvPr id="6" name="Picture 2" descr="http://serc.carleton.edu/images/NAGTWorkshops/climatechange/moulten_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75531"/>
            <a:ext cx="2401749" cy="18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650" y="237596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</a:rPr>
              <a:t>45 KY AA</a:t>
            </a:r>
          </a:p>
        </p:txBody>
      </p:sp>
    </p:spTree>
    <p:extLst>
      <p:ext uri="{BB962C8B-B14F-4D97-AF65-F5344CB8AC3E}">
        <p14:creationId xmlns:p14="http://schemas.microsoft.com/office/powerpoint/2010/main" val="31382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Oceans in Glacial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C0C00"/>
                </a:solidFill>
              </a:rPr>
              <a:t>GHGs vary due to 2 factors: Marine Productivity (#1)</a:t>
            </a:r>
          </a:p>
          <a:p>
            <a:r>
              <a:rPr lang="en-US" dirty="0">
                <a:solidFill>
                  <a:srgbClr val="0C0C00"/>
                </a:solidFill>
              </a:rPr>
              <a:t>clue: methane sulfonic acid (MSA) gas [CH</a:t>
            </a:r>
            <a:r>
              <a:rPr lang="en-US" baseline="-25000" dirty="0">
                <a:solidFill>
                  <a:srgbClr val="0C0C00"/>
                </a:solidFill>
              </a:rPr>
              <a:t>3</a:t>
            </a:r>
            <a:r>
              <a:rPr lang="en-US" dirty="0">
                <a:solidFill>
                  <a:srgbClr val="0C0C00"/>
                </a:solidFill>
              </a:rPr>
              <a:t>SO</a:t>
            </a:r>
            <a:r>
              <a:rPr lang="en-US" baseline="-25000" dirty="0">
                <a:solidFill>
                  <a:srgbClr val="0C0C00"/>
                </a:solidFill>
              </a:rPr>
              <a:t>3</a:t>
            </a:r>
            <a:r>
              <a:rPr lang="en-US" dirty="0">
                <a:solidFill>
                  <a:srgbClr val="0C0C00"/>
                </a:solidFill>
              </a:rPr>
              <a:t>], produced when plankton die and decay.</a:t>
            </a:r>
          </a:p>
          <a:p>
            <a:r>
              <a:rPr lang="en-US" dirty="0">
                <a:solidFill>
                  <a:srgbClr val="0C0C00"/>
                </a:solidFill>
              </a:rPr>
              <a:t>large, healthy population = MSA ↑</a:t>
            </a:r>
          </a:p>
          <a:p>
            <a:pPr lvl="1"/>
            <a:r>
              <a:rPr lang="en-US" dirty="0">
                <a:solidFill>
                  <a:srgbClr val="0C0C00"/>
                </a:solidFill>
              </a:rPr>
              <a:t>(more living = more dying)</a:t>
            </a:r>
          </a:p>
          <a:p>
            <a:r>
              <a:rPr lang="en-US" dirty="0">
                <a:solidFill>
                  <a:srgbClr val="0C0C00"/>
                </a:solidFill>
              </a:rPr>
              <a:t>MSA [since 1840 CE] in Antarctic ice:</a:t>
            </a:r>
          </a:p>
          <a:p>
            <a:pPr lvl="1"/>
            <a:r>
              <a:rPr lang="en-US" dirty="0">
                <a:solidFill>
                  <a:srgbClr val="0C0C00"/>
                </a:solidFill>
              </a:rPr>
              <a:t>satellite images [since 1975] show in colder year, more sea ice extent and more MSA.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7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12800"/>
            <a:ext cx="7886700" cy="53641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C0C00"/>
                </a:solidFill>
              </a:rPr>
              <a:t>MSA ↑ during glacial events: ocean productivity also ↑     Why?</a:t>
            </a:r>
          </a:p>
          <a:p>
            <a:r>
              <a:rPr lang="en-US" dirty="0">
                <a:solidFill>
                  <a:srgbClr val="0C0C00"/>
                </a:solidFill>
              </a:rPr>
              <a:t>Increased nutrient supply.</a:t>
            </a:r>
          </a:p>
          <a:p>
            <a:pPr lvl="1"/>
            <a:r>
              <a:rPr lang="en-US" dirty="0">
                <a:solidFill>
                  <a:srgbClr val="0C0C00"/>
                </a:solidFill>
              </a:rPr>
              <a:t>Continental shelves (nutrient-rich);</a:t>
            </a:r>
          </a:p>
          <a:p>
            <a:pPr lvl="1"/>
            <a:r>
              <a:rPr lang="en-US" dirty="0">
                <a:solidFill>
                  <a:srgbClr val="0C0C00"/>
                </a:solidFill>
              </a:rPr>
              <a:t>lower sea-level exposes nutrients; </a:t>
            </a:r>
          </a:p>
          <a:p>
            <a:pPr lvl="1"/>
            <a:r>
              <a:rPr lang="en-US" dirty="0">
                <a:solidFill>
                  <a:srgbClr val="0C0C00"/>
                </a:solidFill>
              </a:rPr>
              <a:t>erosion washes them into ocean;</a:t>
            </a:r>
          </a:p>
          <a:p>
            <a:pPr lvl="1"/>
            <a:r>
              <a:rPr lang="en-US" dirty="0">
                <a:solidFill>
                  <a:srgbClr val="0C0C00"/>
                </a:solidFill>
              </a:rPr>
              <a:t>fertilize phytoplankton growth</a:t>
            </a:r>
          </a:p>
          <a:p>
            <a:r>
              <a:rPr lang="en-US" b="1" dirty="0">
                <a:solidFill>
                  <a:srgbClr val="0C0C00"/>
                </a:solidFill>
              </a:rPr>
              <a:t>Plankton productivity pulls in CO</a:t>
            </a:r>
            <a:r>
              <a:rPr lang="en-US" b="1" baseline="-25000" dirty="0">
                <a:solidFill>
                  <a:srgbClr val="0C0C00"/>
                </a:solidFill>
              </a:rPr>
              <a:t>2</a:t>
            </a:r>
            <a:endParaRPr lang="en-US" b="1" dirty="0">
              <a:solidFill>
                <a:srgbClr val="0C0C00"/>
              </a:solidFill>
            </a:endParaRPr>
          </a:p>
          <a:p>
            <a:pPr lvl="1"/>
            <a:r>
              <a:rPr lang="en-US" dirty="0">
                <a:solidFill>
                  <a:srgbClr val="0C0C00"/>
                </a:solidFill>
              </a:rPr>
              <a:t>biological pump!</a:t>
            </a:r>
          </a:p>
          <a:p>
            <a:pPr lvl="1"/>
            <a:r>
              <a:rPr lang="en-US" dirty="0">
                <a:solidFill>
                  <a:srgbClr val="0C0C00"/>
                </a:solidFill>
              </a:rPr>
              <a:t>positive feedback </a:t>
            </a:r>
          </a:p>
          <a:p>
            <a:pPr lvl="1"/>
            <a:r>
              <a:rPr lang="en-US" dirty="0">
                <a:solidFill>
                  <a:srgbClr val="0C0C00"/>
                </a:solidFill>
              </a:rPr>
              <a:t>(after the trigger)</a:t>
            </a:r>
          </a:p>
          <a:p>
            <a:r>
              <a:rPr lang="en-US" dirty="0">
                <a:solidFill>
                  <a:srgbClr val="0C0C00"/>
                </a:solidFill>
              </a:rPr>
              <a:t>reason #1 why GHGs decrease during glacial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5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7"/>
          <a:stretch/>
        </p:blipFill>
        <p:spPr>
          <a:xfrm>
            <a:off x="125973" y="2909552"/>
            <a:ext cx="8552688" cy="394844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"/>
          <a:stretch/>
        </p:blipFill>
        <p:spPr>
          <a:xfrm>
            <a:off x="3184495" y="251348"/>
            <a:ext cx="5150563" cy="4235810"/>
          </a:xfrm>
        </p:spPr>
      </p:pic>
    </p:spTree>
    <p:extLst>
      <p:ext uri="{BB962C8B-B14F-4D97-AF65-F5344CB8AC3E}">
        <p14:creationId xmlns:p14="http://schemas.microsoft.com/office/powerpoint/2010/main" val="7218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on last topic</a:t>
            </a:r>
          </a:p>
          <a:p>
            <a:r>
              <a:rPr lang="en-US" dirty="0"/>
              <a:t>Glacial Cycles</a:t>
            </a:r>
          </a:p>
          <a:p>
            <a:r>
              <a:rPr lang="en-US" dirty="0"/>
              <a:t>The Role of Oceans</a:t>
            </a:r>
          </a:p>
          <a:p>
            <a:r>
              <a:rPr lang="en-US" dirty="0"/>
              <a:t>D-O Cycles</a:t>
            </a:r>
          </a:p>
          <a:p>
            <a:r>
              <a:rPr lang="en-US" dirty="0"/>
              <a:t>The Role of Oceans in D-O cycles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7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Oceans in Glacial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C0C00"/>
                </a:solidFill>
              </a:rPr>
              <a:t>Ocean Temperature (#2)</a:t>
            </a:r>
          </a:p>
          <a:p>
            <a:r>
              <a:rPr lang="en-US" dirty="0">
                <a:solidFill>
                  <a:srgbClr val="0C0C00"/>
                </a:solidFill>
              </a:rPr>
              <a:t>CO</a:t>
            </a:r>
            <a:r>
              <a:rPr lang="en-US" baseline="-25000" dirty="0">
                <a:solidFill>
                  <a:srgbClr val="0C0C00"/>
                </a:solidFill>
              </a:rPr>
              <a:t>2</a:t>
            </a:r>
            <a:r>
              <a:rPr lang="en-US" dirty="0">
                <a:solidFill>
                  <a:srgbClr val="0C0C00"/>
                </a:solidFill>
              </a:rPr>
              <a:t> dissolves more easily into cold water.</a:t>
            </a:r>
          </a:p>
          <a:p>
            <a:r>
              <a:rPr lang="en-US" dirty="0">
                <a:solidFill>
                  <a:srgbClr val="0C0C00"/>
                </a:solidFill>
              </a:rPr>
              <a:t>Colder water: more upwelling of nutrients, more positive feedbacks by biological pump</a:t>
            </a:r>
          </a:p>
          <a:p>
            <a:r>
              <a:rPr lang="en-US" dirty="0">
                <a:solidFill>
                  <a:srgbClr val="0C0C00"/>
                </a:solidFill>
              </a:rPr>
              <a:t>These 2 factors explain why GHGs decrease by ~50%, because positive feedbacks amplify the changes.</a:t>
            </a:r>
          </a:p>
          <a:p>
            <a:r>
              <a:rPr lang="en-US" dirty="0">
                <a:solidFill>
                  <a:srgbClr val="0C0C00"/>
                </a:solidFill>
              </a:rPr>
              <a:t>When astronomical factors change, warmer temperature, ocean productivity ↓, weaker biological pump, atmospheric CO</a:t>
            </a:r>
            <a:r>
              <a:rPr lang="en-US" baseline="-25000" dirty="0">
                <a:solidFill>
                  <a:srgbClr val="0C0C00"/>
                </a:solidFill>
              </a:rPr>
              <a:t>2</a:t>
            </a:r>
            <a:r>
              <a:rPr lang="en-US" dirty="0">
                <a:solidFill>
                  <a:srgbClr val="0C0C00"/>
                </a:solidFill>
              </a:rPr>
              <a:t> ↑, positive feedback “flipped” and more warming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00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D-O Cycles [</a:t>
            </a:r>
            <a:r>
              <a:rPr lang="en-US" sz="4000" dirty="0" err="1"/>
              <a:t>Dansgaard</a:t>
            </a:r>
            <a:r>
              <a:rPr lang="en-US" sz="4000" dirty="0"/>
              <a:t> and </a:t>
            </a:r>
            <a:r>
              <a:rPr lang="en-US" sz="4000" dirty="0" err="1"/>
              <a:t>Oeschger</a:t>
            </a:r>
            <a:r>
              <a:rPr lang="en-US" sz="40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C0C00"/>
                </a:solidFill>
              </a:rPr>
              <a:t>Greenland </a:t>
            </a:r>
            <a:r>
              <a:rPr lang="en-US" baseline="30000" dirty="0">
                <a:solidFill>
                  <a:srgbClr val="0C0C00"/>
                </a:solidFill>
              </a:rPr>
              <a:t>18</a:t>
            </a:r>
            <a:r>
              <a:rPr lang="en-US" dirty="0">
                <a:solidFill>
                  <a:srgbClr val="0C0C00"/>
                </a:solidFill>
              </a:rPr>
              <a:t>O record show rapid changes. </a:t>
            </a:r>
          </a:p>
          <a:p>
            <a:r>
              <a:rPr lang="en-US" dirty="0">
                <a:solidFill>
                  <a:srgbClr val="0C0C00"/>
                </a:solidFill>
              </a:rPr>
              <a:t>only during glacial events (not interglacial).</a:t>
            </a:r>
          </a:p>
          <a:p>
            <a:r>
              <a:rPr lang="en-US" dirty="0">
                <a:solidFill>
                  <a:srgbClr val="0C0C00"/>
                </a:solidFill>
              </a:rPr>
              <a:t>variations of 20°C in Greenland (largest temperature swings in Polar region due to changes in albedo)</a:t>
            </a:r>
          </a:p>
          <a:p>
            <a:r>
              <a:rPr lang="en-US" dirty="0">
                <a:solidFill>
                  <a:srgbClr val="FF33CC"/>
                </a:solidFill>
              </a:rPr>
              <a:t>Younger Dryas</a:t>
            </a:r>
            <a:r>
              <a:rPr lang="en-US" dirty="0">
                <a:solidFill>
                  <a:srgbClr val="000000"/>
                </a:solidFill>
              </a:rPr>
              <a:t>: most recent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3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"/>
          <a:stretch/>
        </p:blipFill>
        <p:spPr>
          <a:xfrm>
            <a:off x="628650" y="315058"/>
            <a:ext cx="4831680" cy="4233430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02" y="3712200"/>
            <a:ext cx="2171888" cy="31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02" y="434673"/>
            <a:ext cx="2286198" cy="32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3129" y="3307264"/>
            <a:ext cx="1531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Willi </a:t>
            </a:r>
            <a:r>
              <a:rPr lang="en-US" sz="1400" b="1" dirty="0" err="1">
                <a:solidFill>
                  <a:srgbClr val="FFFFFF"/>
                </a:solidFill>
              </a:rPr>
              <a:t>Dansgaard</a:t>
            </a:r>
            <a:endParaRPr lang="en-CA" sz="1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802" y="652823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Hans </a:t>
            </a:r>
            <a:r>
              <a:rPr lang="en-US" sz="1400" b="1" dirty="0" err="1"/>
              <a:t>Oeschger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7640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D-O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C0C00"/>
                </a:solidFill>
              </a:rPr>
              <a:t>Younger Dryas:</a:t>
            </a:r>
          </a:p>
          <a:p>
            <a:r>
              <a:rPr lang="en-US" dirty="0">
                <a:solidFill>
                  <a:srgbClr val="0C0C00"/>
                </a:solidFill>
              </a:rPr>
              <a:t>1,300 year cold snap beginning 12,900 years ago.</a:t>
            </a:r>
          </a:p>
          <a:p>
            <a:r>
              <a:rPr lang="en-US" dirty="0">
                <a:solidFill>
                  <a:srgbClr val="0C0C00"/>
                </a:solidFill>
              </a:rPr>
              <a:t>Temperature and snowfall in GL decreased, suggesting warm currents slowed down.</a:t>
            </a:r>
          </a:p>
          <a:p>
            <a:r>
              <a:rPr lang="en-US" dirty="0">
                <a:solidFill>
                  <a:srgbClr val="0C0C00"/>
                </a:solidFill>
              </a:rPr>
              <a:t>end: GL warmed 10°C in 50 years, faster than anthropogenic GHE.</a:t>
            </a:r>
          </a:p>
          <a:p>
            <a:r>
              <a:rPr lang="en-US" dirty="0">
                <a:solidFill>
                  <a:srgbClr val="0C0C00"/>
                </a:solidFill>
              </a:rPr>
              <a:t>Cause?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40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lec24_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899" y="1690689"/>
            <a:ext cx="7388352" cy="5102352"/>
          </a:xfrm>
          <a:prstGeom prst="rect">
            <a:avLst/>
          </a:prstGeom>
          <a:noFill/>
        </p:spPr>
      </p:pic>
      <p:pic>
        <p:nvPicPr>
          <p:cNvPr id="5" name="Picture 18" descr="lec24_dry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098"/>
            <a:ext cx="2047043" cy="2013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91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poster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7560" y="1825625"/>
            <a:ext cx="246888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Oceans in D-O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Freshwater input location changes.</a:t>
            </a:r>
          </a:p>
          <a:p>
            <a:r>
              <a:rPr lang="en-US" dirty="0"/>
              <a:t>14,000 years ago, ice at maximum extent; meltwater flowed south.</a:t>
            </a:r>
          </a:p>
          <a:p>
            <a:r>
              <a:rPr lang="en-US" dirty="0"/>
              <a:t>12,900 years ago, ice retreated; meltwater flows NE into North Atlantic Ocean.</a:t>
            </a:r>
            <a:br>
              <a:rPr lang="en-US" dirty="0"/>
            </a:br>
            <a:r>
              <a:rPr lang="en-US" dirty="0"/>
              <a:t>(St. Lawrence River)</a:t>
            </a:r>
          </a:p>
          <a:p>
            <a:r>
              <a:rPr lang="en-US" dirty="0"/>
              <a:t>like when a dam breaks and water rushes out through the path of least resistance.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40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cosmographicresearch.org/Images/glacial_maximum_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8890000" cy="83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eb.utk.edu/~dander19/quadbeaverlake_continent_622k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b="14622"/>
          <a:stretch/>
        </p:blipFill>
        <p:spPr bwMode="auto">
          <a:xfrm>
            <a:off x="2737089" y="1825626"/>
            <a:ext cx="2555517" cy="294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Oceans in D-O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C0C00"/>
                </a:solidFill>
              </a:rPr>
              <a:t>Thermohaline conveyor belt:</a:t>
            </a:r>
          </a:p>
          <a:p>
            <a:r>
              <a:rPr lang="en-US" dirty="0">
                <a:solidFill>
                  <a:srgbClr val="0C0C00"/>
                </a:solidFill>
              </a:rPr>
              <a:t>Warm surface currents to North Atlantic Ocean</a:t>
            </a:r>
          </a:p>
          <a:p>
            <a:r>
              <a:rPr lang="en-US" dirty="0">
                <a:solidFill>
                  <a:srgbClr val="0C0C00"/>
                </a:solidFill>
              </a:rPr>
              <a:t>Water gets colder/saltier: dense and sinks</a:t>
            </a:r>
          </a:p>
          <a:p>
            <a:r>
              <a:rPr lang="en-US" dirty="0">
                <a:solidFill>
                  <a:srgbClr val="0C0C00"/>
                </a:solidFill>
              </a:rPr>
              <a:t>Sinking drives the conveyor, redistributes heat globally.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8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20202"/>
                </a:solidFill>
              </a:rPr>
              <a:t>Last Topic:  Pleistocene Glaciation – and cycles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Astronomical cycles</a:t>
            </a:r>
          </a:p>
          <a:p>
            <a:r>
              <a:rPr lang="fr-FR" dirty="0"/>
              <a:t>~20 cycles</a:t>
            </a:r>
          </a:p>
          <a:p>
            <a:r>
              <a:rPr lang="fr-FR" dirty="0"/>
              <a:t>Isotope record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"/>
          <a:stretch/>
        </p:blipFill>
        <p:spPr>
          <a:xfrm>
            <a:off x="295656" y="3333339"/>
            <a:ext cx="8552688" cy="352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6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livescience.com/images/i/000/000/840/original/0412_sealevel_rise1_02.gif?interpolation=lanczos-none&amp;fit=inside|660: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690689"/>
            <a:ext cx="62865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10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Oceans in D-O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Freshwater flowing down St. Lawrence river: surface salinity ↓</a:t>
            </a:r>
          </a:p>
          <a:p>
            <a:r>
              <a:rPr lang="en-US" dirty="0"/>
              <a:t>less dense water, less sinking, conveyor slows.</a:t>
            </a:r>
          </a:p>
          <a:p>
            <a:r>
              <a:rPr lang="en-US" dirty="0"/>
              <a:t>High latitudes became colder during Younger Dryas, but low latitudes warmer.</a:t>
            </a:r>
          </a:p>
          <a:p>
            <a:r>
              <a:rPr lang="en-US" dirty="0"/>
              <a:t>Younger Dryas ended when meltwater stopped.</a:t>
            </a:r>
          </a:p>
          <a:p>
            <a:r>
              <a:rPr lang="en-US" dirty="0"/>
              <a:t>Younger Dryas is one of several D-O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68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lec24_yd-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832" r="52693" b="9151"/>
          <a:stretch>
            <a:fillRect/>
          </a:stretch>
        </p:blipFill>
        <p:spPr>
          <a:xfrm>
            <a:off x="4565135" y="201791"/>
            <a:ext cx="3076575" cy="2265362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4"/>
          <a:stretch>
            <a:fillRect/>
          </a:stretch>
        </p:blipFill>
        <p:spPr bwMode="auto">
          <a:xfrm>
            <a:off x="1440935" y="201791"/>
            <a:ext cx="312420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"/>
          <a:stretch/>
        </p:blipFill>
        <p:spPr>
          <a:xfrm>
            <a:off x="2156160" y="2624570"/>
            <a:ext cx="4831680" cy="42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hlinkClick r:id="rId2"/>
              </a:rPr>
              <a:t>simulation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42109"/>
            <a:ext cx="5791200" cy="491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4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Glacial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Glacial cycle: glacial and interglacial events</a:t>
            </a:r>
          </a:p>
          <a:p>
            <a:pPr lvl="1"/>
            <a:r>
              <a:rPr lang="en-US" dirty="0"/>
              <a:t>within a glaciation</a:t>
            </a:r>
          </a:p>
          <a:p>
            <a:r>
              <a:rPr lang="en-US" dirty="0"/>
              <a:t>~20 cycles in the last 2.6 million years (Pleistocene)</a:t>
            </a:r>
          </a:p>
        </p:txBody>
      </p:sp>
      <p:pic>
        <p:nvPicPr>
          <p:cNvPr id="4" name="Picture 6" descr="FG1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9"/>
          <a:stretch>
            <a:fillRect/>
          </a:stretch>
        </p:blipFill>
        <p:spPr>
          <a:xfrm>
            <a:off x="181787" y="3408653"/>
            <a:ext cx="8780426" cy="31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"/>
          <a:stretch/>
        </p:blipFill>
        <p:spPr>
          <a:xfrm>
            <a:off x="295656" y="719016"/>
            <a:ext cx="8552688" cy="61358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2509"/>
            <a:ext cx="7886700" cy="5844454"/>
          </a:xfrm>
        </p:spPr>
        <p:txBody>
          <a:bodyPr/>
          <a:lstStyle/>
          <a:p>
            <a:r>
              <a:rPr lang="en-US" dirty="0">
                <a:solidFill>
                  <a:srgbClr val="020202"/>
                </a:solidFill>
              </a:rPr>
              <a:t>Glacial events: more </a:t>
            </a:r>
            <a:r>
              <a:rPr lang="en-US" baseline="30000" dirty="0">
                <a:solidFill>
                  <a:srgbClr val="020202"/>
                </a:solidFill>
              </a:rPr>
              <a:t>18</a:t>
            </a:r>
            <a:r>
              <a:rPr lang="en-US" dirty="0">
                <a:solidFill>
                  <a:srgbClr val="020202"/>
                </a:solidFill>
              </a:rPr>
              <a:t>O in marine fossils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674"/>
            <a:ext cx="7886700" cy="5955290"/>
          </a:xfrm>
        </p:spPr>
        <p:txBody>
          <a:bodyPr/>
          <a:lstStyle/>
          <a:p>
            <a:pPr marL="0" indent="0">
              <a:buNone/>
            </a:pPr>
            <a:r>
              <a:rPr lang="en-US" baseline="30000" dirty="0">
                <a:solidFill>
                  <a:srgbClr val="020202"/>
                </a:solidFill>
              </a:rPr>
              <a:t>18</a:t>
            </a:r>
            <a:r>
              <a:rPr lang="en-US" dirty="0">
                <a:solidFill>
                  <a:srgbClr val="020202"/>
                </a:solidFill>
              </a:rPr>
              <a:t>O in glacial ice decreases during glacial events.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Ice cores have more detail than ocean sediments.</a:t>
            </a:r>
          </a:p>
          <a:p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90498"/>
            <a:ext cx="5334462" cy="244623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G14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9"/>
          <a:stretch>
            <a:fillRect/>
          </a:stretch>
        </p:blipFill>
        <p:spPr>
          <a:xfrm>
            <a:off x="181787" y="3736730"/>
            <a:ext cx="8780426" cy="31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>
                <a:solidFill>
                  <a:srgbClr val="020202"/>
                </a:solidFill>
              </a:rPr>
              <a:t>18</a:t>
            </a:r>
            <a:r>
              <a:rPr lang="en-US" dirty="0">
                <a:solidFill>
                  <a:srgbClr val="020202"/>
                </a:solidFill>
              </a:rPr>
              <a:t>O in ice have better details. Why?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Reason #1:  ocean sediments accumulate slowly: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  1,000 yrs. in</a:t>
            </a:r>
            <a:r>
              <a:rPr lang="en-US" baseline="30000" dirty="0">
                <a:solidFill>
                  <a:srgbClr val="020202"/>
                </a:solidFill>
              </a:rPr>
              <a:t>-1</a:t>
            </a:r>
            <a:r>
              <a:rPr lang="en-US" dirty="0">
                <a:solidFill>
                  <a:srgbClr val="020202"/>
                </a:solidFill>
              </a:rPr>
              <a:t>, ice: 2 yrs. in</a:t>
            </a:r>
            <a:r>
              <a:rPr lang="en-US" baseline="30000" dirty="0">
                <a:solidFill>
                  <a:srgbClr val="020202"/>
                </a:solidFill>
              </a:rPr>
              <a:t>-1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  Ice allows for detection of short-term changes.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Reason #2: annual layers: </a:t>
            </a:r>
            <a:br>
              <a:rPr lang="en-US" dirty="0">
                <a:solidFill>
                  <a:srgbClr val="020202"/>
                </a:solidFill>
              </a:rPr>
            </a:br>
            <a:r>
              <a:rPr lang="en-US" dirty="0">
                <a:solidFill>
                  <a:srgbClr val="020202"/>
                </a:solidFill>
              </a:rPr>
              <a:t>  in summer, more moisture to the glaciers</a:t>
            </a:r>
          </a:p>
          <a:p>
            <a:pPr marL="0" indent="0">
              <a:buNone/>
            </a:pPr>
            <a:r>
              <a:rPr lang="en-US" dirty="0">
                <a:solidFill>
                  <a:srgbClr val="020202"/>
                </a:solidFill>
              </a:rPr>
              <a:t>  light color (lots of snowfall relative to </a:t>
            </a:r>
            <a:r>
              <a:rPr lang="en-US" dirty="0" err="1">
                <a:solidFill>
                  <a:srgbClr val="020202"/>
                </a:solidFill>
              </a:rPr>
              <a:t>dustfall</a:t>
            </a:r>
            <a:r>
              <a:rPr lang="en-US" dirty="0">
                <a:solidFill>
                  <a:srgbClr val="020202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1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5" b="26875"/>
          <a:stretch>
            <a:fillRect/>
          </a:stretch>
        </p:blipFill>
        <p:spPr bwMode="auto">
          <a:xfrm>
            <a:off x="509067" y="2917760"/>
            <a:ext cx="3429297" cy="9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ec23 annual 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63771"/>
            <a:ext cx="3893820" cy="5852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0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833</Words>
  <Application>Microsoft Office PowerPoint</Application>
  <PresentationFormat>On-screen Show (4:3)</PresentationFormat>
  <Paragraphs>112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Microsoft Excel 97-2003 Worksheet</vt:lpstr>
      <vt:lpstr>The role of oceans in glacial cycles</vt:lpstr>
      <vt:lpstr>Contents</vt:lpstr>
      <vt:lpstr>Last Topic:  Pleistocene Glaciation – and cycles</vt:lpstr>
      <vt:lpstr>PowerPoint Presentation</vt:lpstr>
      <vt:lpstr>Glacial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Glacial cycles</vt:lpstr>
      <vt:lpstr>PowerPoint Presentation</vt:lpstr>
      <vt:lpstr>Glacial cycles</vt:lpstr>
      <vt:lpstr>PowerPoint Presentation</vt:lpstr>
      <vt:lpstr>The Role of Oceans in Glacial Cycles</vt:lpstr>
      <vt:lpstr>PowerPoint Presentation</vt:lpstr>
      <vt:lpstr>Role of Oceans in Glacial Cycles</vt:lpstr>
      <vt:lpstr>PowerPoint Presentation</vt:lpstr>
      <vt:lpstr>PowerPoint Presentation</vt:lpstr>
      <vt:lpstr>Role of Oceans in Glacial Cycles</vt:lpstr>
      <vt:lpstr>D-O Cycles [Dansgaard and Oeschger]</vt:lpstr>
      <vt:lpstr>PowerPoint Presentation</vt:lpstr>
      <vt:lpstr>D-O cycles</vt:lpstr>
      <vt:lpstr>PowerPoint Presentation</vt:lpstr>
      <vt:lpstr>PowerPoint Presentation</vt:lpstr>
      <vt:lpstr>Role of Oceans in D-O Cycles</vt:lpstr>
      <vt:lpstr>PowerPoint Presentation</vt:lpstr>
      <vt:lpstr>PowerPoint Presentation</vt:lpstr>
      <vt:lpstr>Role of Oceans in D-O cycles</vt:lpstr>
      <vt:lpstr>PowerPoint Presentation</vt:lpstr>
      <vt:lpstr>Role of Oceans in D-O cycles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Tao, Xin</dc:creator>
  <cp:lastModifiedBy>UBWS15</cp:lastModifiedBy>
  <cp:revision>133</cp:revision>
  <dcterms:created xsi:type="dcterms:W3CDTF">2021-04-10T08:34:31Z</dcterms:created>
  <dcterms:modified xsi:type="dcterms:W3CDTF">2023-04-20T02:32:04Z</dcterms:modified>
</cp:coreProperties>
</file>