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842998FC-6A0F-4C9A-98E3-64DB3D12BA17}"/>
    <pc:docChg chg="custSel modSld">
      <pc:chgData name="Xin Tao" userId="3bbae137d5272e6c" providerId="LiveId" clId="{842998FC-6A0F-4C9A-98E3-64DB3D12BA17}" dt="2023-04-04T03:56:17.428" v="2" actId="33524"/>
      <pc:docMkLst>
        <pc:docMk/>
      </pc:docMkLst>
      <pc:sldChg chg="modSp mod">
        <pc:chgData name="Xin Tao" userId="3bbae137d5272e6c" providerId="LiveId" clId="{842998FC-6A0F-4C9A-98E3-64DB3D12BA17}" dt="2023-04-04T03:55:46.958" v="1" actId="20577"/>
        <pc:sldMkLst>
          <pc:docMk/>
          <pc:sldMk cId="424238391" sldId="256"/>
        </pc:sldMkLst>
        <pc:spChg chg="mod">
          <ac:chgData name="Xin Tao" userId="3bbae137d5272e6c" providerId="LiveId" clId="{842998FC-6A0F-4C9A-98E3-64DB3D12BA17}" dt="2023-04-04T03:55:46.958" v="1" actId="20577"/>
          <ac:spMkLst>
            <pc:docMk/>
            <pc:sldMk cId="424238391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842998FC-6A0F-4C9A-98E3-64DB3D12BA17}" dt="2023-04-04T03:56:17.428" v="2" actId="33524"/>
        <pc:sldMkLst>
          <pc:docMk/>
          <pc:sldMk cId="2819605463" sldId="266"/>
        </pc:sldMkLst>
        <pc:spChg chg="mod">
          <ac:chgData name="Xin Tao" userId="3bbae137d5272e6c" providerId="LiveId" clId="{842998FC-6A0F-4C9A-98E3-64DB3D12BA17}" dt="2023-04-04T03:56:17.428" v="2" actId="33524"/>
          <ac:spMkLst>
            <pc:docMk/>
            <pc:sldMk cId="2819605463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8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FFFB-304F-4BC4-8AF0-BC8AA7B3FE5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B669-4CD4-4B96-8F51-D540150B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rnGi-q6iW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Faint Young Sun Paradox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42423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16437"/>
            <a:ext cx="7886700" cy="5460526"/>
          </a:xfrm>
        </p:spPr>
        <p:txBody>
          <a:bodyPr/>
          <a:lstStyle/>
          <a:p>
            <a:r>
              <a:rPr lang="en-US" dirty="0"/>
              <a:t>enough to warm bottom ocean, but still thick ice above</a:t>
            </a:r>
          </a:p>
          <a:p>
            <a:r>
              <a:rPr lang="en-US" dirty="0"/>
              <a:t>preventing the formation of ocean sediments and blocking sunlight for photosynthesis.</a:t>
            </a:r>
          </a:p>
          <a:p>
            <a:r>
              <a:rPr lang="en-US" dirty="0"/>
              <a:t>Therefore, it can’t resolve the paradox.</a:t>
            </a:r>
          </a:p>
          <a:p>
            <a:endParaRPr lang="en-US" dirty="0"/>
          </a:p>
        </p:txBody>
      </p:sp>
      <p:pic>
        <p:nvPicPr>
          <p:cNvPr id="4" name="Picture 8" descr="lec19 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>
            <a:fillRect/>
          </a:stretch>
        </p:blipFill>
        <p:spPr bwMode="auto">
          <a:xfrm>
            <a:off x="2349500" y="3308946"/>
            <a:ext cx="4445000" cy="31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2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Albedo?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assumed to be 0.30 (30%)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if 0%, temperature would be like now.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However, Earth’s albedo can’t change too much.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if below freezing, then snow/ice’s albedo is high.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if above freezing, then clouds make albedo increase.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Therefore, albedo is not the solution.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Stronger greenhouse effect?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assumed to be 22 °K.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maybe it was stronger?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1418"/>
            <a:ext cx="7886700" cy="5105545"/>
          </a:xfrm>
        </p:spPr>
        <p:txBody>
          <a:bodyPr/>
          <a:lstStyle/>
          <a:p>
            <a:r>
              <a:rPr lang="en-US" dirty="0"/>
              <a:t>Stronger greenhouse effect</a:t>
            </a:r>
          </a:p>
          <a:p>
            <a:r>
              <a:rPr lang="en-US" dirty="0"/>
              <a:t>volcanic eruptions added GHGs</a:t>
            </a:r>
          </a:p>
          <a:p>
            <a:r>
              <a:rPr lang="en-US" dirty="0"/>
              <a:t>methanogenic bacteria 3.5 billion years ago</a:t>
            </a:r>
          </a:p>
          <a:p>
            <a:r>
              <a:rPr lang="en-US" dirty="0"/>
              <a:t>silicate rocks: formation = adds CO</a:t>
            </a:r>
            <a:r>
              <a:rPr lang="en-US" baseline="-25000" dirty="0"/>
              <a:t>2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weathering = removes CO</a:t>
            </a:r>
            <a:r>
              <a:rPr lang="en-US" baseline="-25000" dirty="0"/>
              <a:t>2</a:t>
            </a:r>
            <a:r>
              <a:rPr lang="en-US" dirty="0"/>
              <a:t> from the atmosphere.</a:t>
            </a:r>
          </a:p>
          <a:p>
            <a:r>
              <a:rPr lang="en-US" dirty="0"/>
              <a:t>Lower temperature reduces weathering, so CO</a:t>
            </a:r>
            <a:r>
              <a:rPr lang="en-US" baseline="-25000" dirty="0"/>
              <a:t>2</a:t>
            </a:r>
            <a:r>
              <a:rPr lang="en-US" dirty="0"/>
              <a:t> increases in the atmosphere.</a:t>
            </a:r>
          </a:p>
          <a:p>
            <a:r>
              <a:rPr lang="en-US" dirty="0"/>
              <a:t>An early cool Earth: less carbon in rock, more carbon in the atmosphere.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geology.com/minerals/photos/wollastonite-153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3182" r="4712" b="7335"/>
          <a:stretch/>
        </p:blipFill>
        <p:spPr bwMode="auto">
          <a:xfrm>
            <a:off x="0" y="3094964"/>
            <a:ext cx="4932218" cy="36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lec19 volc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4525818" cy="282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FG08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5154468" y="2821709"/>
            <a:ext cx="395287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6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711200"/>
            <a:ext cx="4044948" cy="5465763"/>
          </a:xfrm>
        </p:spPr>
        <p:txBody>
          <a:bodyPr/>
          <a:lstStyle/>
          <a:p>
            <a:r>
              <a:rPr lang="en-US" dirty="0"/>
              <a:t>If 1000 x CO</a:t>
            </a:r>
            <a:r>
              <a:rPr lang="en-US" baseline="-25000" dirty="0"/>
              <a:t>2</a:t>
            </a:r>
            <a:r>
              <a:rPr lang="en-US" dirty="0"/>
              <a:t>, global temperature could have been 15 °C 4.55 billion years ago.</a:t>
            </a:r>
          </a:p>
          <a:p>
            <a:r>
              <a:rPr lang="en-US" dirty="0"/>
              <a:t>1000 x 280 ppm pre-industrial = 0.28 CO</a:t>
            </a:r>
            <a:r>
              <a:rPr lang="en-US" baseline="-25000" dirty="0"/>
              <a:t>2</a:t>
            </a:r>
            <a:r>
              <a:rPr lang="en-US" dirty="0"/>
              <a:t> (28%)</a:t>
            </a:r>
          </a:p>
          <a:p>
            <a:r>
              <a:rPr lang="en-US" dirty="0"/>
              <a:t>Requires adding &lt; 0.5% of C from rocks, from</a:t>
            </a:r>
          </a:p>
          <a:p>
            <a:pPr lvl="1"/>
            <a:r>
              <a:rPr lang="en-US" dirty="0"/>
              <a:t>volcanoes, </a:t>
            </a:r>
          </a:p>
          <a:p>
            <a:pPr lvl="1"/>
            <a:r>
              <a:rPr lang="en-US" dirty="0"/>
              <a:t>methanogenic bacteria, </a:t>
            </a:r>
          </a:p>
          <a:p>
            <a:pPr lvl="1"/>
            <a:r>
              <a:rPr lang="en-US" dirty="0"/>
              <a:t>silicate formation.</a:t>
            </a:r>
          </a:p>
          <a:p>
            <a:endParaRPr lang="en-US" dirty="0"/>
          </a:p>
        </p:txBody>
      </p:sp>
      <p:pic>
        <p:nvPicPr>
          <p:cNvPr id="4" name="Picture 8" descr="F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4551919" y="2024483"/>
            <a:ext cx="4441411" cy="4755796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 flipH="1" flipV="1">
            <a:off x="8218755" y="2535481"/>
            <a:ext cx="657390" cy="3733800"/>
          </a:xfrm>
          <a:prstGeom prst="curvedRightArrow">
            <a:avLst>
              <a:gd name="adj1" fmla="val 89132"/>
              <a:gd name="adj2" fmla="val 178182"/>
              <a:gd name="adj3" fmla="val 33333"/>
            </a:avLst>
          </a:prstGeom>
          <a:solidFill>
            <a:srgbClr val="FF00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8909"/>
            <a:ext cx="7886700" cy="5438054"/>
          </a:xfrm>
        </p:spPr>
        <p:txBody>
          <a:bodyPr/>
          <a:lstStyle/>
          <a:p>
            <a:r>
              <a:rPr lang="en-US" dirty="0"/>
              <a:t>As solar luminosity increases, temperature increases?</a:t>
            </a:r>
          </a:p>
          <a:p>
            <a:r>
              <a:rPr lang="en-US" dirty="0"/>
              <a:t>This heating would cause more silicate weathering, and reduce CO</a:t>
            </a:r>
            <a:r>
              <a:rPr lang="en-US" baseline="-25000" dirty="0"/>
              <a:t>2</a:t>
            </a:r>
            <a:r>
              <a:rPr lang="en-US" dirty="0"/>
              <a:t>  (negative feedback system)</a:t>
            </a:r>
          </a:p>
          <a:p>
            <a:endParaRPr lang="en-US" dirty="0"/>
          </a:p>
        </p:txBody>
      </p:sp>
      <p:pic>
        <p:nvPicPr>
          <p:cNvPr id="4" name="Picture 6" descr="FG08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2595562" y="2655455"/>
            <a:ext cx="395287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9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"/>
          <a:stretch/>
        </p:blipFill>
        <p:spPr>
          <a:xfrm>
            <a:off x="505206" y="365126"/>
            <a:ext cx="8010144" cy="64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Faint Young Sun?</a:t>
            </a:r>
          </a:p>
          <a:p>
            <a:r>
              <a:rPr lang="en-US" dirty="0"/>
              <a:t>Possible Solutions to the Paradox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Faint Young Sun?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/>
              <a:t>How has the Sun changed?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Produces energy via nuclear fusion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Currently, the Sun’s mass is 71% H and 27% He;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 Originally, it contained 74% H and 24% He.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Extreme heat fuses atoms.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4 hydrogen atoms → 1 Helium atom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9" descr="lec19 sun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b="19200"/>
          <a:stretch>
            <a:fillRect/>
          </a:stretch>
        </p:blipFill>
        <p:spPr>
          <a:xfrm>
            <a:off x="1714500" y="4418676"/>
            <a:ext cx="5715000" cy="234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6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08732" cy="435133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/>
              <a:t>Extreme heat fuses atoms.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Fusion releases energy, which causes </a:t>
            </a:r>
            <a:r>
              <a:rPr lang="en-US" b="1" dirty="0"/>
              <a:t>positive feedback.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28650" y="3831628"/>
            <a:ext cx="40386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6"/>
          <p:cNvSpPr>
            <a:spLocks noChangeAspect="1" noChangeArrowheads="1"/>
          </p:cNvSpPr>
          <p:nvPr/>
        </p:nvSpPr>
        <p:spPr bwMode="auto">
          <a:xfrm>
            <a:off x="2735262" y="3907828"/>
            <a:ext cx="1779588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i="1" dirty="0">
                <a:solidFill>
                  <a:srgbClr val="000000"/>
                </a:solidFill>
              </a:rPr>
              <a:t>Heat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27075" y="3907828"/>
            <a:ext cx="2008187" cy="1066800"/>
            <a:chOff x="2657" y="2936"/>
            <a:chExt cx="1056" cy="616"/>
          </a:xfrm>
        </p:grpSpPr>
        <p:sp>
          <p:nvSpPr>
            <p:cNvPr id="7" name="Rectangle 8"/>
            <p:cNvSpPr>
              <a:spLocks noChangeAspect="1" noChangeArrowheads="1"/>
            </p:cNvSpPr>
            <p:nvPr/>
          </p:nvSpPr>
          <p:spPr bwMode="auto">
            <a:xfrm>
              <a:off x="2657" y="2936"/>
              <a:ext cx="703" cy="6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i="1" dirty="0">
                  <a:solidFill>
                    <a:srgbClr val="000000"/>
                  </a:solidFill>
                </a:rPr>
                <a:t>Fusion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3360" y="3208"/>
              <a:ext cx="353" cy="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014753" y="4655973"/>
            <a:ext cx="671297" cy="1385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10" name="Picture 2" descr="File:FusionintheSu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692757"/>
            <a:ext cx="4010025" cy="571500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3442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96" y="2498726"/>
            <a:ext cx="78867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0000"/>
                </a:solidFill>
                <a:hlinkClick r:id="rId2"/>
              </a:rPr>
              <a:t>the dynamic Sun!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0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faint young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luminosity (brightness)</a:t>
            </a:r>
          </a:p>
          <a:p>
            <a:pPr lvl="1"/>
            <a:r>
              <a:rPr lang="en-US" dirty="0"/>
              <a:t>4.55 billion years ago, the Sun was 30% less luminous. </a:t>
            </a:r>
          </a:p>
        </p:txBody>
      </p:sp>
      <p:pic>
        <p:nvPicPr>
          <p:cNvPr id="4" name="Picture 6" descr="FG0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2165928" y="3044826"/>
            <a:ext cx="4191000" cy="313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56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faint young Sun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“Fainter” sun = cooler Earth?</a:t>
                </a: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Stefan-Boltzmann law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 = </a:t>
                </a:r>
                <a:r>
                  <a:rPr lang="en-US" i="1" dirty="0">
                    <a:sym typeface="Symbol" panose="05050102010706020507" pitchFamily="18" charset="2"/>
                  </a:rPr>
                  <a:t></a:t>
                </a:r>
                <a:r>
                  <a:rPr lang="en-US" i="1" dirty="0"/>
                  <a:t>T</a:t>
                </a:r>
                <a:r>
                  <a:rPr lang="en-US" baseline="30000" dirty="0"/>
                  <a:t>4</a:t>
                </a:r>
                <a:endParaRPr lang="en-US" sz="3200" b="1" i="1" dirty="0">
                  <a:latin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rearranged: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𝜎𝜀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46727"/>
              </p:ext>
            </p:extLst>
          </p:nvPr>
        </p:nvGraphicFramePr>
        <p:xfrm>
          <a:off x="3669289" y="4418591"/>
          <a:ext cx="2247013" cy="96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44500" progId="Equation.DSMT4">
                  <p:embed/>
                </p:oleObj>
              </mc:Choice>
              <mc:Fallback>
                <p:oleObj name="Equation" r:id="rId4" imgW="1054100" imgH="4445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289" y="4418591"/>
                        <a:ext cx="2247013" cy="96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75511"/>
              </p:ext>
            </p:extLst>
          </p:nvPr>
        </p:nvGraphicFramePr>
        <p:xfrm>
          <a:off x="3669289" y="5379173"/>
          <a:ext cx="3647774" cy="147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300" imgH="711200" progId="Equation.DSMT4">
                  <p:embed/>
                </p:oleObj>
              </mc:Choice>
              <mc:Fallback>
                <p:oleObj name="Equation" r:id="rId6" imgW="1765300" imgH="71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289" y="5379173"/>
                        <a:ext cx="3647774" cy="147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42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5855"/>
            <a:ext cx="7886700" cy="5865090"/>
          </a:xfrm>
        </p:spPr>
        <p:txBody>
          <a:bodyPr>
            <a:normAutofit/>
          </a:bodyPr>
          <a:lstStyle/>
          <a:p>
            <a:r>
              <a:rPr lang="en-US" sz="2400" dirty="0"/>
              <a:t>add the greenhouse effect (22K)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s</a:t>
            </a:r>
            <a:r>
              <a:rPr lang="en-US" sz="2400" dirty="0"/>
              <a:t>= 255K (-18 °C) = still much cooler than today [equatorial areas below freezing too]</a:t>
            </a:r>
          </a:p>
          <a:p>
            <a:r>
              <a:rPr lang="en-US" sz="2400" dirty="0"/>
              <a:t>as luminosity ↑ , temperature ↑</a:t>
            </a:r>
          </a:p>
          <a:p>
            <a:r>
              <a:rPr lang="en-US" sz="2400" dirty="0"/>
              <a:t>Paradox: Earth not above freezing until 1.9 billion years ago?</a:t>
            </a:r>
          </a:p>
          <a:p>
            <a:r>
              <a:rPr lang="en-US" sz="2400" dirty="0"/>
              <a:t>However, 3.8 billion years old sedimentary rocks, and 2.7 billion year ago, photosynthesis in ocean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9" descr="FG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2346267" y="3848471"/>
            <a:ext cx="4451465" cy="3009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66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 to the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Geothermal heat?</a:t>
            </a:r>
          </a:p>
          <a:p>
            <a:r>
              <a:rPr lang="en-US" dirty="0"/>
              <a:t>produced in Earth’s core</a:t>
            </a:r>
          </a:p>
          <a:p>
            <a:r>
              <a:rPr lang="en-US" dirty="0"/>
              <a:t>released via vents and conduction through crust</a:t>
            </a:r>
          </a:p>
          <a:p>
            <a:r>
              <a:rPr lang="en-US" dirty="0"/>
              <a:t>but it’s weak…[0.09 W m</a:t>
            </a:r>
            <a:r>
              <a:rPr lang="en-US" baseline="30000" dirty="0"/>
              <a:t>-2</a:t>
            </a:r>
            <a:r>
              <a:rPr lang="en-US" dirty="0"/>
              <a:t> does not make up for 411 W m</a:t>
            </a:r>
            <a:r>
              <a:rPr lang="en-US" baseline="30000" dirty="0"/>
              <a:t>-2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pic>
        <p:nvPicPr>
          <p:cNvPr id="4" name="Picture 6" descr="lec19 geothe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30423"/>
          <a:stretch>
            <a:fillRect/>
          </a:stretch>
        </p:blipFill>
        <p:spPr>
          <a:xfrm>
            <a:off x="884516" y="4295507"/>
            <a:ext cx="2540000" cy="2418107"/>
          </a:xfrm>
          <a:prstGeom prst="rect">
            <a:avLst/>
          </a:prstGeom>
          <a:noFill/>
        </p:spPr>
      </p:pic>
      <p:pic>
        <p:nvPicPr>
          <p:cNvPr id="5" name="Picture 7" descr="lec15 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/>
          <a:stretch>
            <a:fillRect/>
          </a:stretch>
        </p:blipFill>
        <p:spPr>
          <a:xfrm>
            <a:off x="3943350" y="3943757"/>
            <a:ext cx="4572000" cy="2769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90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487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The Faint Young Sun Paradox</vt:lpstr>
      <vt:lpstr>Contents</vt:lpstr>
      <vt:lpstr>A Faint Young Sun?</vt:lpstr>
      <vt:lpstr>PowerPoint Presentation</vt:lpstr>
      <vt:lpstr>the dynamic Sun!</vt:lpstr>
      <vt:lpstr>A faint young Sun</vt:lpstr>
      <vt:lpstr>A faint young Sun</vt:lpstr>
      <vt:lpstr>PowerPoint Presentation</vt:lpstr>
      <vt:lpstr>Possible Solutions to the Paradox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81</cp:revision>
  <dcterms:created xsi:type="dcterms:W3CDTF">2021-04-03T01:53:53Z</dcterms:created>
  <dcterms:modified xsi:type="dcterms:W3CDTF">2023-04-04T03:56:27Z</dcterms:modified>
</cp:coreProperties>
</file>