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Tao" userId="3bbae137d5272e6c" providerId="LiveId" clId="{512295EE-4952-414D-BAC1-CD824064FDBA}"/>
    <pc:docChg chg="custSel modSld">
      <pc:chgData name="Xin Tao" userId="3bbae137d5272e6c" providerId="LiveId" clId="{512295EE-4952-414D-BAC1-CD824064FDBA}" dt="2023-04-04T03:52:46.086" v="2" actId="33524"/>
      <pc:docMkLst>
        <pc:docMk/>
      </pc:docMkLst>
      <pc:sldChg chg="modSp mod">
        <pc:chgData name="Xin Tao" userId="3bbae137d5272e6c" providerId="LiveId" clId="{512295EE-4952-414D-BAC1-CD824064FDBA}" dt="2023-04-04T03:52:21.585" v="1" actId="20577"/>
        <pc:sldMkLst>
          <pc:docMk/>
          <pc:sldMk cId="2394994564" sldId="256"/>
        </pc:sldMkLst>
        <pc:spChg chg="mod">
          <ac:chgData name="Xin Tao" userId="3bbae137d5272e6c" providerId="LiveId" clId="{512295EE-4952-414D-BAC1-CD824064FDBA}" dt="2023-04-04T03:52:21.585" v="1" actId="20577"/>
          <ac:spMkLst>
            <pc:docMk/>
            <pc:sldMk cId="2394994564" sldId="256"/>
            <ac:spMk id="3" creationId="{00000000-0000-0000-0000-000000000000}"/>
          </ac:spMkLst>
        </pc:spChg>
      </pc:sldChg>
      <pc:sldChg chg="modSp mod">
        <pc:chgData name="Xin Tao" userId="3bbae137d5272e6c" providerId="LiveId" clId="{512295EE-4952-414D-BAC1-CD824064FDBA}" dt="2023-04-04T03:52:46.086" v="2" actId="33524"/>
        <pc:sldMkLst>
          <pc:docMk/>
          <pc:sldMk cId="1802663234" sldId="268"/>
        </pc:sldMkLst>
        <pc:spChg chg="mod">
          <ac:chgData name="Xin Tao" userId="3bbae137d5272e6c" providerId="LiveId" clId="{512295EE-4952-414D-BAC1-CD824064FDBA}" dt="2023-04-04T03:52:46.086" v="2" actId="33524"/>
          <ac:spMkLst>
            <pc:docMk/>
            <pc:sldMk cId="1802663234" sldId="26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46C6-2ADB-4B41-8574-8D3BA7E235D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D6C-8EE9-42DF-98D6-4CC1872C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1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46C6-2ADB-4B41-8574-8D3BA7E235D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D6C-8EE9-42DF-98D6-4CC1872C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8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46C6-2ADB-4B41-8574-8D3BA7E235D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D6C-8EE9-42DF-98D6-4CC1872C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46C6-2ADB-4B41-8574-8D3BA7E235D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D6C-8EE9-42DF-98D6-4CC1872C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46C6-2ADB-4B41-8574-8D3BA7E235D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D6C-8EE9-42DF-98D6-4CC1872C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7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46C6-2ADB-4B41-8574-8D3BA7E235D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D6C-8EE9-42DF-98D6-4CC1872C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0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46C6-2ADB-4B41-8574-8D3BA7E235D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D6C-8EE9-42DF-98D6-4CC1872C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9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46C6-2ADB-4B41-8574-8D3BA7E235D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D6C-8EE9-42DF-98D6-4CC1872C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46C6-2ADB-4B41-8574-8D3BA7E235D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D6C-8EE9-42DF-98D6-4CC1872C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5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46C6-2ADB-4B41-8574-8D3BA7E235D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D6C-8EE9-42DF-98D6-4CC1872C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8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46C6-2ADB-4B41-8574-8D3BA7E235D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5D6C-8EE9-42DF-98D6-4CC1872C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46C6-2ADB-4B41-8574-8D3BA7E235D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5D6C-8EE9-42DF-98D6-4CC1872C9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0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5Z4mPQBjq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Eukarya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GEO101</a:t>
            </a:r>
          </a:p>
          <a:p>
            <a:r>
              <a:rPr lang="en-US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239499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multi-cellular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Ediacaran fauna live in shallow water: </a:t>
            </a:r>
          </a:p>
          <a:p>
            <a:pPr lvl="1"/>
            <a:r>
              <a:rPr lang="en-US" dirty="0"/>
              <a:t>long, thin, flat bodies.</a:t>
            </a:r>
          </a:p>
          <a:p>
            <a:pPr lvl="1"/>
            <a:r>
              <a:rPr lang="en-US" dirty="0"/>
              <a:t>[</a:t>
            </a:r>
            <a:r>
              <a:rPr lang="en-US" i="1" dirty="0" err="1"/>
              <a:t>Dickinsonia</a:t>
            </a:r>
            <a:r>
              <a:rPr lang="en-US" i="1" dirty="0"/>
              <a:t>: </a:t>
            </a:r>
            <a:r>
              <a:rPr lang="en-US" dirty="0"/>
              <a:t>12” long x 0.5” thick]</a:t>
            </a:r>
          </a:p>
          <a:p>
            <a:pPr lvl="1"/>
            <a:r>
              <a:rPr lang="en-US" dirty="0"/>
              <a:t>absorb O</a:t>
            </a:r>
            <a:r>
              <a:rPr lang="en-US" baseline="-25000" dirty="0"/>
              <a:t>2</a:t>
            </a:r>
            <a:r>
              <a:rPr lang="en-US" dirty="0"/>
              <a:t> through skin (like insects)</a:t>
            </a:r>
          </a:p>
          <a:p>
            <a:pPr lvl="1"/>
            <a:r>
              <a:rPr lang="en-US" dirty="0"/>
              <a:t>Flattened shape helps.</a:t>
            </a:r>
          </a:p>
          <a:p>
            <a:r>
              <a:rPr lang="en-US" dirty="0"/>
              <a:t>Grazed on undersea mats of bacteria</a:t>
            </a:r>
          </a:p>
          <a:p>
            <a:endParaRPr lang="en-US" dirty="0"/>
          </a:p>
        </p:txBody>
      </p:sp>
      <p:pic>
        <p:nvPicPr>
          <p:cNvPr id="4" name="Picture 7" descr="lec17_edia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8710" y="4001294"/>
            <a:ext cx="2286000" cy="2676525"/>
          </a:xfrm>
          <a:prstGeom prst="rect">
            <a:avLst/>
          </a:prstGeom>
          <a:noFill/>
        </p:spPr>
      </p:pic>
      <p:pic>
        <p:nvPicPr>
          <p:cNvPr id="5" name="Picture 8" descr="lec17 edia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r="44788" b="61224"/>
          <a:stretch>
            <a:fillRect/>
          </a:stretch>
        </p:blipFill>
        <p:spPr bwMode="auto">
          <a:xfrm>
            <a:off x="2957970" y="4977864"/>
            <a:ext cx="2592659" cy="11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4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Cambrian “Explosion”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Precambrian eon: until 540 million years ago</a:t>
            </a:r>
          </a:p>
          <a:p>
            <a:r>
              <a:rPr lang="en-US" dirty="0"/>
              <a:t>540 million years ago: rapid evolution</a:t>
            </a:r>
          </a:p>
          <a:p>
            <a:r>
              <a:rPr lang="en-US" dirty="0"/>
              <a:t>Species with hard-shells (calcium carbonate, CaCO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Some could dig below mats</a:t>
            </a:r>
            <a:br>
              <a:rPr lang="en-US" dirty="0"/>
            </a:br>
            <a:r>
              <a:rPr lang="en-US" dirty="0"/>
              <a:t>= increased nutrient recycling</a:t>
            </a:r>
          </a:p>
          <a:p>
            <a:endParaRPr lang="en-US" dirty="0"/>
          </a:p>
        </p:txBody>
      </p:sp>
      <p:pic>
        <p:nvPicPr>
          <p:cNvPr id="4" name="Picture 16" descr="lec17 edia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7" b="26939"/>
          <a:stretch>
            <a:fillRect/>
          </a:stretch>
        </p:blipFill>
        <p:spPr bwMode="auto">
          <a:xfrm>
            <a:off x="4138368" y="4367779"/>
            <a:ext cx="4695825" cy="249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191347" y="4032788"/>
            <a:ext cx="403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00FF00"/>
                </a:solidFill>
              </a:rPr>
              <a:t>Precambrian</a:t>
            </a:r>
            <a:r>
              <a:rPr lang="en-US" sz="2000" dirty="0">
                <a:solidFill>
                  <a:srgbClr val="000000"/>
                </a:solidFill>
              </a:rPr>
              <a:t>             </a:t>
            </a:r>
            <a:r>
              <a:rPr lang="en-US" sz="2000" u="sng" dirty="0">
                <a:solidFill>
                  <a:srgbClr val="CC00CC"/>
                </a:solidFill>
              </a:rPr>
              <a:t>Cambrian</a:t>
            </a:r>
          </a:p>
        </p:txBody>
      </p:sp>
    </p:spTree>
    <p:extLst>
      <p:ext uri="{BB962C8B-B14F-4D97-AF65-F5344CB8AC3E}">
        <p14:creationId xmlns:p14="http://schemas.microsoft.com/office/powerpoint/2010/main" val="317057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574" y="2503513"/>
            <a:ext cx="3405600" cy="2858267"/>
          </a:xfrm>
          <a:prstGeom prst="rect">
            <a:avLst/>
          </a:prstGeom>
        </p:spPr>
      </p:pic>
      <p:pic>
        <p:nvPicPr>
          <p:cNvPr id="5" name="Picture 15" descr="lec17 burg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939" y="117544"/>
            <a:ext cx="5076825" cy="5067300"/>
          </a:xfrm>
          <a:prstGeom prst="rect">
            <a:avLst/>
          </a:prstGeom>
          <a:noFill/>
        </p:spPr>
      </p:pic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2418763" y="4366944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rgbClr val="000000"/>
                </a:solidFill>
              </a:rPr>
              <a:t>Hallucinogenia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0996" y="5563873"/>
            <a:ext cx="4283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4"/>
              </a:rPr>
              <a:t>375 million years ago: first land vertebrate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5720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26691"/>
            <a:ext cx="7886700" cy="2750271"/>
          </a:xfrm>
        </p:spPr>
        <p:txBody>
          <a:bodyPr/>
          <a:lstStyle/>
          <a:p>
            <a:r>
              <a:rPr lang="en-US" dirty="0"/>
              <a:t>3 to 5 “mass extinctions” since Cambrian Explosion</a:t>
            </a:r>
          </a:p>
          <a:p>
            <a:r>
              <a:rPr lang="en-US" dirty="0"/>
              <a:t>mass extinction = over 50% of existing genera lost. But new species can show up so the remaining number of genera could be more than 50%.</a:t>
            </a:r>
          </a:p>
          <a:p>
            <a:r>
              <a:rPr lang="en-US" dirty="0"/>
              <a:t>causes: meteorites, volcanic activity, rapid climate changes.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200" y="261555"/>
            <a:ext cx="3405600" cy="28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“Global biodiversity” = # species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/>
              <a:t>          old </a:t>
            </a:r>
            <a:r>
              <a:rPr lang="en-US" dirty="0"/>
              <a:t>species</a:t>
            </a:r>
          </a:p>
          <a:p>
            <a:pPr marL="0" indent="0">
              <a:buNone/>
            </a:pPr>
            <a:r>
              <a:rPr lang="en-US" dirty="0"/>
              <a:t>		      +  new species (“origination”)</a:t>
            </a:r>
          </a:p>
          <a:p>
            <a:pPr marL="0" indent="0">
              <a:buNone/>
            </a:pPr>
            <a:r>
              <a:rPr lang="en-US" dirty="0"/>
              <a:t>		     </a:t>
            </a:r>
            <a:r>
              <a:rPr lang="en-US" u="sng" dirty="0"/>
              <a:t> –  extinction		</a:t>
            </a:r>
          </a:p>
          <a:p>
            <a:pPr marL="0" indent="0">
              <a:buNone/>
            </a:pPr>
            <a:r>
              <a:rPr lang="en-US" dirty="0"/>
              <a:t>		      = biodiversity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(iii) Stable or unstable state?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11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lec13 cr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6"/>
          <a:stretch>
            <a:fillRect/>
          </a:stretch>
        </p:blipFill>
        <p:spPr>
          <a:xfrm>
            <a:off x="2713383" y="2022890"/>
            <a:ext cx="3878263" cy="1674813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spect="1" noChangeArrowheads="1"/>
          </p:cNvSpPr>
          <p:nvPr/>
        </p:nvSpPr>
        <p:spPr bwMode="auto">
          <a:xfrm>
            <a:off x="3436219" y="4321425"/>
            <a:ext cx="1336890" cy="8014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i="1" dirty="0">
                <a:solidFill>
                  <a:srgbClr val="000000"/>
                </a:solidFill>
              </a:rPr>
              <a:t>Biodiversity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612374" y="4246264"/>
            <a:ext cx="1843959" cy="908047"/>
            <a:chOff x="2862" y="2936"/>
            <a:chExt cx="1065" cy="616"/>
          </a:xfrm>
        </p:grpSpPr>
        <p:sp>
          <p:nvSpPr>
            <p:cNvPr id="7" name="Rectangle 8"/>
            <p:cNvSpPr>
              <a:spLocks noChangeAspect="1" noChangeArrowheads="1"/>
            </p:cNvSpPr>
            <p:nvPr/>
          </p:nvSpPr>
          <p:spPr bwMode="auto">
            <a:xfrm>
              <a:off x="2862" y="2936"/>
              <a:ext cx="703" cy="61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 dirty="0">
                  <a:solidFill>
                    <a:srgbClr val="000000"/>
                  </a:solidFill>
                </a:rPr>
                <a:t>Evolution</a:t>
              </a: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3574" y="3227"/>
              <a:ext cx="353" cy="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4773109" y="4321019"/>
            <a:ext cx="1904314" cy="826078"/>
            <a:chOff x="4595" y="3503"/>
            <a:chExt cx="1001" cy="477"/>
          </a:xfrm>
        </p:grpSpPr>
        <p:sp>
          <p:nvSpPr>
            <p:cNvPr id="10" name="Rectangle 11"/>
            <p:cNvSpPr>
              <a:spLocks noChangeAspect="1" noChangeArrowheads="1"/>
            </p:cNvSpPr>
            <p:nvPr/>
          </p:nvSpPr>
          <p:spPr bwMode="auto">
            <a:xfrm>
              <a:off x="4972" y="3503"/>
              <a:ext cx="624" cy="4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 dirty="0">
                  <a:solidFill>
                    <a:srgbClr val="000000"/>
                  </a:solidFill>
                </a:rPr>
                <a:t>Extinction</a:t>
              </a: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4595" y="3726"/>
              <a:ext cx="96" cy="9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</p:grp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817385" y="4801887"/>
            <a:ext cx="182632" cy="166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4766704" y="4613689"/>
            <a:ext cx="736932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>
            <a:stCxn id="12" idx="6"/>
          </p:cNvCxnSpPr>
          <p:nvPr/>
        </p:nvCxnSpPr>
        <p:spPr bwMode="auto">
          <a:xfrm flipV="1">
            <a:off x="3000017" y="4873470"/>
            <a:ext cx="436202" cy="115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954393" y="4793122"/>
            <a:ext cx="549243" cy="1453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027763" y="4160251"/>
            <a:ext cx="182632" cy="16625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>
            <a:stCxn id="16" idx="0"/>
          </p:cNvCxnSpPr>
          <p:nvPr/>
        </p:nvCxnSpPr>
        <p:spPr bwMode="auto">
          <a:xfrm flipH="1" flipV="1">
            <a:off x="4104664" y="3715167"/>
            <a:ext cx="14415" cy="4450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398514" y="3715167"/>
            <a:ext cx="227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(External forcing)</a:t>
            </a:r>
          </a:p>
        </p:txBody>
      </p:sp>
    </p:spTree>
    <p:extLst>
      <p:ext uri="{BB962C8B-B14F-4D97-AF65-F5344CB8AC3E}">
        <p14:creationId xmlns:p14="http://schemas.microsoft.com/office/powerpoint/2010/main" val="6415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 autoUpdateAnimBg="0"/>
      <p:bldP spid="12" grpId="0" uiExpand="1" animBg="1"/>
      <p:bldP spid="13" grpId="0" uiExpand="1" animBg="1"/>
      <p:bldP spid="16" grpId="0" uiExpand="1" animBg="1"/>
      <p:bldP spid="18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Key Dates</a:t>
            </a:r>
          </a:p>
          <a:p>
            <a:r>
              <a:rPr lang="en-US" dirty="0"/>
              <a:t>Eukarya</a:t>
            </a:r>
          </a:p>
          <a:p>
            <a:r>
              <a:rPr lang="en-US" dirty="0"/>
              <a:t>The “Cambrian Explosion”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5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4.55 billion years ago: Earth</a:t>
            </a:r>
          </a:p>
          <a:p>
            <a:r>
              <a:rPr lang="en-US" dirty="0"/>
              <a:t>4.3 billion years ago: oldest rocks</a:t>
            </a:r>
          </a:p>
          <a:p>
            <a:r>
              <a:rPr lang="en-US" dirty="0"/>
              <a:t>Sporadic bombardment for 600 million years until 3.85 billion years ago</a:t>
            </a:r>
          </a:p>
          <a:p>
            <a:r>
              <a:rPr lang="en-US" dirty="0"/>
              <a:t>Oldest sedimentary rocks: 3.8 billion years</a:t>
            </a:r>
          </a:p>
          <a:p>
            <a:r>
              <a:rPr lang="en-US" dirty="0"/>
              <a:t>First fossil: 3.7 billion years ago</a:t>
            </a:r>
          </a:p>
          <a:p>
            <a:r>
              <a:rPr lang="en-US" dirty="0"/>
              <a:t>Photosynthetic cyanobacteria: 2.7 billion years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9" descr="lec15 mete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3767" y="189635"/>
            <a:ext cx="3048000" cy="2541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86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for oxygen (</a:t>
            </a:r>
            <a:r>
              <a:rPr lang="en-US" dirty="0" err="1"/>
              <a:t>redbeds</a:t>
            </a:r>
            <a:r>
              <a:rPr lang="en-US" dirty="0"/>
              <a:t>): 2.2 billion years</a:t>
            </a:r>
          </a:p>
          <a:p>
            <a:r>
              <a:rPr lang="en-US" dirty="0"/>
              <a:t>540 million years ago – present: Phanerozoic eon (O</a:t>
            </a:r>
            <a:r>
              <a:rPr lang="en-US" baseline="-25000" dirty="0"/>
              <a:t>2</a:t>
            </a:r>
            <a:r>
              <a:rPr lang="en-US" dirty="0"/>
              <a:t> and multi-cellular life)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8" descr="Red Rock Canyon Nev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28" y="3907365"/>
            <a:ext cx="3203544" cy="256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12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Eukarya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Prokaryote (Bacteria and Archaea domain) vs. Eukaryote (Eukarya domain)</a:t>
            </a:r>
          </a:p>
          <a:p>
            <a:r>
              <a:rPr lang="en-US" dirty="0"/>
              <a:t>Prokaryotes: small, single-celled, no nucleus</a:t>
            </a:r>
          </a:p>
          <a:p>
            <a:r>
              <a:rPr lang="en-US" dirty="0"/>
              <a:t>Eukaryotes: larger, nucleus, most are single-celled</a:t>
            </a:r>
          </a:p>
          <a:p>
            <a:r>
              <a:rPr lang="en-US" dirty="0"/>
              <a:t>All multi-celled are Eukaryotes. Some are photosynthetic, most need oxygen.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3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lec17 prok_e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995" y="2700194"/>
            <a:ext cx="4733925" cy="3876675"/>
          </a:xfrm>
          <a:prstGeom prst="rect">
            <a:avLst/>
          </a:prstGeom>
          <a:noFill/>
        </p:spPr>
      </p:pic>
      <p:pic>
        <p:nvPicPr>
          <p:cNvPr id="5" name="Picture 2" descr="http://images.nigms.nih.gov/imageRepository/2539/Chromosome_inside_Nucle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6230" b="7150"/>
          <a:stretch/>
        </p:blipFill>
        <p:spPr bwMode="auto">
          <a:xfrm>
            <a:off x="6556944" y="3746140"/>
            <a:ext cx="1861824" cy="243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7/70/Phylogenetic_tree.svg/450px-Phylogenetic_tree.sv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7"/>
          <a:stretch/>
        </p:blipFill>
        <p:spPr bwMode="auto">
          <a:xfrm>
            <a:off x="3579091" y="186244"/>
            <a:ext cx="4286250" cy="24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8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Eukarya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Eukaryote?</a:t>
            </a:r>
          </a:p>
          <a:p>
            <a:r>
              <a:rPr lang="en-US" dirty="0"/>
              <a:t>fossils: 2.1 billion years ago. Cholesterol produced by Eukarya: 2.7 billion years old rocks</a:t>
            </a:r>
          </a:p>
          <a:p>
            <a:r>
              <a:rPr lang="en-US" dirty="0"/>
              <a:t>So, by 2.7 billion years ago, cyanobacteria and Eukarya coexisted.</a:t>
            </a:r>
          </a:p>
          <a:p>
            <a:r>
              <a:rPr lang="en-US" dirty="0"/>
              <a:t>Eukarya would be only underwater then, as no O</a:t>
            </a:r>
            <a:r>
              <a:rPr lang="en-US" baseline="-25000" dirty="0"/>
              <a:t>2</a:t>
            </a:r>
            <a:r>
              <a:rPr lang="en-US" dirty="0"/>
              <a:t> in atmosphere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2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0" descr="lec17 prok_eu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9"/>
          <a:stretch/>
        </p:blipFill>
        <p:spPr>
          <a:xfrm>
            <a:off x="628650" y="1690689"/>
            <a:ext cx="3280175" cy="3876675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5255935" y="1555183"/>
            <a:ext cx="2590800" cy="2970523"/>
            <a:chOff x="6400800" y="446809"/>
            <a:chExt cx="2590800" cy="2970523"/>
          </a:xfrm>
        </p:grpSpPr>
        <p:pic>
          <p:nvPicPr>
            <p:cNvPr id="7" name="Picture 2" descr="http://eweb.furman.edu/~wworthen/bio440/evolweb/precamb/gryp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333"/>
            <a:stretch/>
          </p:blipFill>
          <p:spPr bwMode="auto">
            <a:xfrm>
              <a:off x="6400800" y="446809"/>
              <a:ext cx="2590800" cy="294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6400800" y="3048000"/>
              <a:ext cx="1143000" cy="369332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i="1" dirty="0" err="1">
                  <a:solidFill>
                    <a:srgbClr val="000000"/>
                  </a:solidFill>
                </a:rPr>
                <a:t>Grypania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76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Eukarya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multi-cellular life: Ediacaran fauna: 600 million years ago, so 2.1 billion years after first Eukarya (2.7 billion years ago).</a:t>
            </a:r>
          </a:p>
          <a:p>
            <a:r>
              <a:rPr lang="en-US" dirty="0"/>
              <a:t>Multi-cellular organism: cellular differentiation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6" descr="lec17 edia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25" y="4148138"/>
            <a:ext cx="3333750" cy="2028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9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408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The Eukarya</vt:lpstr>
      <vt:lpstr>Contents</vt:lpstr>
      <vt:lpstr>Recap</vt:lpstr>
      <vt:lpstr>PowerPoint Presentation</vt:lpstr>
      <vt:lpstr>The Eukarya</vt:lpstr>
      <vt:lpstr>PowerPoint Presentation</vt:lpstr>
      <vt:lpstr>The Eukarya</vt:lpstr>
      <vt:lpstr>PowerPoint Presentation</vt:lpstr>
      <vt:lpstr>The Eukarya</vt:lpstr>
      <vt:lpstr>First multi-cellular life</vt:lpstr>
      <vt:lpstr>Cambrian “Explosion”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Tao, Xin</dc:creator>
  <cp:lastModifiedBy>UBWS15</cp:lastModifiedBy>
  <cp:revision>54</cp:revision>
  <dcterms:created xsi:type="dcterms:W3CDTF">2021-03-30T00:54:17Z</dcterms:created>
  <dcterms:modified xsi:type="dcterms:W3CDTF">2023-04-04T03:52:57Z</dcterms:modified>
</cp:coreProperties>
</file>