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707" r:id="rId2"/>
    <p:sldId id="715" r:id="rId3"/>
    <p:sldId id="1209" r:id="rId4"/>
    <p:sldId id="1210" r:id="rId5"/>
    <p:sldId id="1192" r:id="rId6"/>
    <p:sldId id="1200" r:id="rId7"/>
    <p:sldId id="1131" r:id="rId8"/>
    <p:sldId id="1132" r:id="rId9"/>
    <p:sldId id="1194" r:id="rId10"/>
    <p:sldId id="1207" r:id="rId11"/>
    <p:sldId id="1205" r:id="rId12"/>
    <p:sldId id="1206" r:id="rId13"/>
    <p:sldId id="1211" r:id="rId14"/>
    <p:sldId id="1141" r:id="rId15"/>
    <p:sldId id="1203" r:id="rId16"/>
    <p:sldId id="1202" r:id="rId17"/>
    <p:sldId id="1204" r:id="rId18"/>
    <p:sldId id="670" r:id="rId19"/>
    <p:sldId id="1217" r:id="rId20"/>
    <p:sldId id="1218" r:id="rId21"/>
    <p:sldId id="1216" r:id="rId22"/>
    <p:sldId id="1219" r:id="rId23"/>
    <p:sldId id="1220" r:id="rId24"/>
    <p:sldId id="589" r:id="rId25"/>
    <p:sldId id="638" r:id="rId26"/>
    <p:sldId id="592" r:id="rId27"/>
    <p:sldId id="639" r:id="rId28"/>
    <p:sldId id="663" r:id="rId29"/>
    <p:sldId id="643" r:id="rId30"/>
    <p:sldId id="697" r:id="rId31"/>
    <p:sldId id="594" r:id="rId32"/>
    <p:sldId id="595" r:id="rId33"/>
    <p:sldId id="596" r:id="rId34"/>
    <p:sldId id="597" r:id="rId35"/>
    <p:sldId id="628" r:id="rId36"/>
    <p:sldId id="709" r:id="rId37"/>
    <p:sldId id="711" r:id="rId38"/>
    <p:sldId id="1222" r:id="rId39"/>
    <p:sldId id="613" r:id="rId40"/>
    <p:sldId id="614" r:id="rId41"/>
    <p:sldId id="615" r:id="rId42"/>
    <p:sldId id="616" r:id="rId43"/>
    <p:sldId id="617" r:id="rId44"/>
    <p:sldId id="708" r:id="rId45"/>
    <p:sldId id="713" r:id="rId46"/>
    <p:sldId id="1214" r:id="rId47"/>
    <p:sldId id="1212" r:id="rId48"/>
    <p:sldId id="1221" r:id="rId49"/>
    <p:sldId id="70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6B2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59" autoAdjust="0"/>
    <p:restoredTop sz="94674" autoAdjust="0"/>
  </p:normalViewPr>
  <p:slideViewPr>
    <p:cSldViewPr snapToGrid="0" snapToObjects="1">
      <p:cViewPr varScale="1">
        <p:scale>
          <a:sx n="90" d="100"/>
          <a:sy n="90" d="100"/>
        </p:scale>
        <p:origin x="200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69" d="100"/>
          <a:sy n="69" d="100"/>
        </p:scale>
        <p:origin x="-34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BCB0D-B743-284D-9E97-A49BF81BFBC1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5C9C5-89D8-9443-9403-2E95385D2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6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5C9C5-89D8-9443-9403-2E95385D29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2B562-2B4B-ED40-A16B-155BA54D56B5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8819-A121-7D47-8596-DDBC037420B6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tinyurl.com/pietroski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???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???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???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???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???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???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26548" y="137213"/>
            <a:ext cx="8090904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Quantifier Meanings in Human Minds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1999" y="4381878"/>
            <a:ext cx="76200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en-US" sz="2400" dirty="0"/>
              <a:t>Paul M. Pietroski, Rutgers University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hlinkClick r:id="rId3"/>
              </a:rPr>
              <a:t>http://www.tinyurl.com/pietroski</a:t>
            </a:r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sz="2400" i="1" dirty="0"/>
              <a:t>slides (.pptx) available here…</a:t>
            </a:r>
            <a:endParaRPr lang="en-US" sz="2400" dirty="0"/>
          </a:p>
        </p:txBody>
      </p:sp>
      <p:pic>
        <p:nvPicPr>
          <p:cNvPr id="2052" name="Picture 4" descr="BegriffsschriftChu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715125" y="-6705600"/>
            <a:ext cx="2286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egriffsschriftChu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715125" y="-6705600"/>
            <a:ext cx="254158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1616273" y="6009680"/>
            <a:ext cx="129838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5647F-68DE-8542-924C-660AEB93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088" y="956264"/>
            <a:ext cx="5035540" cy="3391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15CB1D-0F50-7049-F26C-C66DB6B8D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320" y="2213709"/>
            <a:ext cx="1267112" cy="1371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856CF-24E3-74EF-8B2C-4A44292540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28" t="8274" r="17603" b="-8274"/>
          <a:stretch/>
        </p:blipFill>
        <p:spPr>
          <a:xfrm>
            <a:off x="4591" y="956264"/>
            <a:ext cx="1265129" cy="1371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85C28-0637-1B9D-7232-BD65195F5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146" y="3585042"/>
            <a:ext cx="1296889" cy="1371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1A2C3D-84EA-1A3F-DB26-DBB2D8A97D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041"/>
          <a:stretch/>
        </p:blipFill>
        <p:spPr>
          <a:xfrm>
            <a:off x="8010522" y="2150705"/>
            <a:ext cx="1133478" cy="15294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DDC1FD-BBAC-094D-DD71-2CBE75BF2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0350" y="3495369"/>
            <a:ext cx="1128681" cy="1433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673288-F401-1A5F-2BD6-B0F5D8678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274" r="8167"/>
          <a:stretch/>
        </p:blipFill>
        <p:spPr>
          <a:xfrm>
            <a:off x="8015123" y="987108"/>
            <a:ext cx="1204658" cy="1259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16359A-3629-A9BE-2E2A-CEDEDE357B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6749" y="5525530"/>
            <a:ext cx="1310217" cy="13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4545"/>
      </p:ext>
    </p:extLst>
  </p:cSld>
  <p:clrMapOvr>
    <a:masterClrMapping/>
  </p:clrMapOvr>
  <p:transition spd="slow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8CE547-9234-6A68-0FB9-6D940D34556B}"/>
              </a:ext>
            </a:extLst>
          </p:cNvPr>
          <p:cNvSpPr txBox="1"/>
          <p:nvPr/>
        </p:nvSpPr>
        <p:spPr>
          <a:xfrm>
            <a:off x="1653591" y="334915"/>
            <a:ext cx="542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a Theory of Meaning a theory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F00B2-0F3F-D079-B312-3784469D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028" y="0"/>
            <a:ext cx="1073972" cy="1250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83C29-F21E-512A-D667-12E8A6D3E9C8}"/>
              </a:ext>
            </a:extLst>
          </p:cNvPr>
          <p:cNvSpPr txBox="1"/>
          <p:nvPr/>
        </p:nvSpPr>
        <p:spPr>
          <a:xfrm>
            <a:off x="210208" y="1446483"/>
            <a:ext cx="3417428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It’s not a theory </a:t>
            </a:r>
            <a:r>
              <a:rPr lang="en-US" sz="2000" i="1" dirty="0"/>
              <a:t>of</a:t>
            </a:r>
            <a:r>
              <a:rPr lang="en-US" sz="2000" dirty="0"/>
              <a:t> anything.</a:t>
            </a:r>
          </a:p>
          <a:p>
            <a:r>
              <a:rPr lang="en-US" sz="2000" dirty="0"/>
              <a:t>It’s a “Holistic </a:t>
            </a:r>
            <a:r>
              <a:rPr lang="en-US" sz="2000" dirty="0" err="1"/>
              <a:t>Regimenter</a:t>
            </a:r>
            <a:r>
              <a:rPr lang="en-US" sz="2000" dirty="0"/>
              <a:t>” for </a:t>
            </a:r>
            <a:r>
              <a:rPr lang="en-US" sz="2000" dirty="0">
                <a:solidFill>
                  <a:srgbClr val="0070C0"/>
                </a:solidFill>
              </a:rPr>
              <a:t>Object Language </a:t>
            </a:r>
            <a:r>
              <a:rPr lang="en-US" sz="2000" dirty="0"/>
              <a:t>expressions.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E01CF-C8C4-9981-E3AA-B80003FBD681}"/>
              </a:ext>
            </a:extLst>
          </p:cNvPr>
          <p:cNvSpPr txBox="1"/>
          <p:nvPr/>
        </p:nvSpPr>
        <p:spPr>
          <a:xfrm>
            <a:off x="1060485" y="3962901"/>
            <a:ext cx="580303" cy="4308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0C95B-8F3E-8F79-D7FC-7814FBEBD89B}"/>
              </a:ext>
            </a:extLst>
          </p:cNvPr>
          <p:cNvSpPr txBox="1"/>
          <p:nvPr/>
        </p:nvSpPr>
        <p:spPr>
          <a:xfrm>
            <a:off x="397819" y="2561283"/>
            <a:ext cx="215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Each dog barked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      and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every cat purred.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B7655-8380-6746-3193-D0CD35E7F2E1}"/>
              </a:ext>
            </a:extLst>
          </p:cNvPr>
          <p:cNvSpPr txBox="1"/>
          <p:nvPr/>
        </p:nvSpPr>
        <p:spPr>
          <a:xfrm>
            <a:off x="30202" y="4798121"/>
            <a:ext cx="3092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06B20"/>
                </a:solidFill>
              </a:rPr>
              <a:t>∀</a:t>
            </a:r>
            <a:r>
              <a:rPr lang="en-US" sz="2200" dirty="0" err="1">
                <a:solidFill>
                  <a:srgbClr val="106B20"/>
                </a:solidFill>
              </a:rPr>
              <a:t>x:Dx</a:t>
            </a:r>
            <a:r>
              <a:rPr lang="en-US" sz="2200" dirty="0">
                <a:solidFill>
                  <a:srgbClr val="106B20"/>
                </a:solidFill>
              </a:rPr>
              <a:t>(Bx) &amp; ∀</a:t>
            </a:r>
            <a:r>
              <a:rPr lang="en-US" sz="2200" dirty="0" err="1">
                <a:solidFill>
                  <a:srgbClr val="106B20"/>
                </a:solidFill>
              </a:rPr>
              <a:t>x:Cx</a:t>
            </a:r>
            <a:r>
              <a:rPr lang="en-US" sz="2200" dirty="0">
                <a:solidFill>
                  <a:srgbClr val="106B20"/>
                </a:solidFill>
              </a:rPr>
              <a:t>(</a:t>
            </a:r>
            <a:r>
              <a:rPr lang="en-US" sz="2200" dirty="0" err="1">
                <a:solidFill>
                  <a:srgbClr val="106B20"/>
                </a:solidFill>
              </a:rPr>
              <a:t>Px</a:t>
            </a:r>
            <a:r>
              <a:rPr lang="en-US" sz="2200" dirty="0">
                <a:solidFill>
                  <a:srgbClr val="106B2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A160F-0A9D-A82A-E8F8-6A3D28E75068}"/>
              </a:ext>
            </a:extLst>
          </p:cNvPr>
          <p:cNvSpPr txBox="1"/>
          <p:nvPr/>
        </p:nvSpPr>
        <p:spPr>
          <a:xfrm rot="5400000">
            <a:off x="1108722" y="3520876"/>
            <a:ext cx="48382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→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3BBA-421C-E22A-8307-C02ACA6FC8A0}"/>
              </a:ext>
            </a:extLst>
          </p:cNvPr>
          <p:cNvSpPr txBox="1"/>
          <p:nvPr/>
        </p:nvSpPr>
        <p:spPr>
          <a:xfrm rot="5400000">
            <a:off x="1108724" y="4425931"/>
            <a:ext cx="48382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→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BBE52-AFAC-16DB-FFC0-84AC1F63C124}"/>
              </a:ext>
            </a:extLst>
          </p:cNvPr>
          <p:cNvSpPr txBox="1"/>
          <p:nvPr/>
        </p:nvSpPr>
        <p:spPr>
          <a:xfrm>
            <a:off x="3001240" y="2652450"/>
            <a:ext cx="330846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It’s a recursive specification of some (alleged) semantic properties of </a:t>
            </a:r>
            <a:r>
              <a:rPr lang="en-US" sz="2000" dirty="0">
                <a:solidFill>
                  <a:srgbClr val="0070C0"/>
                </a:solidFill>
              </a:rPr>
              <a:t>OL</a:t>
            </a:r>
            <a:r>
              <a:rPr lang="en-US" sz="2000" dirty="0"/>
              <a:t>-expressions.</a:t>
            </a:r>
          </a:p>
          <a:p>
            <a:r>
              <a:rPr lang="en-US" sz="2000" dirty="0"/>
              <a:t>But the theorist isn’t saying how (or whether) speakers </a:t>
            </a:r>
            <a:r>
              <a:rPr lang="en-US" sz="2000" i="1" dirty="0"/>
              <a:t>represent</a:t>
            </a:r>
            <a:r>
              <a:rPr lang="en-US" sz="2000" dirty="0"/>
              <a:t> these properties.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7BF96-1132-0332-A6FB-A8463FDA46A5}"/>
              </a:ext>
            </a:extLst>
          </p:cNvPr>
          <p:cNvSpPr txBox="1"/>
          <p:nvPr/>
        </p:nvSpPr>
        <p:spPr>
          <a:xfrm>
            <a:off x="3548801" y="4919729"/>
            <a:ext cx="238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OL</a:t>
            </a:r>
            <a:r>
              <a:rPr lang="en-US" sz="2000" dirty="0"/>
              <a:t>-sentences have…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12A6DA-AF03-231F-33C7-3C7F8F4A1DBC}"/>
              </a:ext>
            </a:extLst>
          </p:cNvPr>
          <p:cNvCxnSpPr>
            <a:endCxn id="2" idx="2"/>
          </p:cNvCxnSpPr>
          <p:nvPr/>
        </p:nvCxnSpPr>
        <p:spPr>
          <a:xfrm flipV="1">
            <a:off x="1473862" y="796580"/>
            <a:ext cx="2892355" cy="628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39ECBE-A301-6D69-733E-2D2A2AF7D861}"/>
              </a:ext>
            </a:extLst>
          </p:cNvPr>
          <p:cNvCxnSpPr>
            <a:cxnSpLocks/>
          </p:cNvCxnSpPr>
          <p:nvPr/>
        </p:nvCxnSpPr>
        <p:spPr>
          <a:xfrm flipV="1">
            <a:off x="4358433" y="796580"/>
            <a:ext cx="7783" cy="1855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3F611B-EDBF-001F-9726-6DAAE60C9AE6}"/>
              </a:ext>
            </a:extLst>
          </p:cNvPr>
          <p:cNvCxnSpPr>
            <a:cxnSpLocks/>
          </p:cNvCxnSpPr>
          <p:nvPr/>
        </p:nvCxnSpPr>
        <p:spPr>
          <a:xfrm>
            <a:off x="4366216" y="807332"/>
            <a:ext cx="2884571" cy="535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3F973C-86BC-799E-5C2B-01520FF75CC2}"/>
              </a:ext>
            </a:extLst>
          </p:cNvPr>
          <p:cNvCxnSpPr>
            <a:cxnSpLocks/>
          </p:cNvCxnSpPr>
          <p:nvPr/>
        </p:nvCxnSpPr>
        <p:spPr>
          <a:xfrm flipV="1">
            <a:off x="4419212" y="4596563"/>
            <a:ext cx="0" cy="3938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FCDD22-357C-7D3C-A779-4FB206C467A3}"/>
              </a:ext>
            </a:extLst>
          </p:cNvPr>
          <p:cNvSpPr txBox="1"/>
          <p:nvPr/>
        </p:nvSpPr>
        <p:spPr>
          <a:xfrm>
            <a:off x="2056067" y="6039830"/>
            <a:ext cx="128088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    truth </a:t>
            </a:r>
          </a:p>
          <a:p>
            <a:r>
              <a:rPr lang="en-US" sz="2000" dirty="0"/>
              <a:t>conditions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C5CDBF-0B98-4DD7-6AFF-289373A633BE}"/>
              </a:ext>
            </a:extLst>
          </p:cNvPr>
          <p:cNvSpPr txBox="1"/>
          <p:nvPr/>
        </p:nvSpPr>
        <p:spPr>
          <a:xfrm>
            <a:off x="3633995" y="6039830"/>
            <a:ext cx="151564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assertability</a:t>
            </a:r>
            <a:r>
              <a:rPr lang="en-US" sz="2000" dirty="0"/>
              <a:t>     </a:t>
            </a:r>
          </a:p>
          <a:p>
            <a:r>
              <a:rPr lang="en-US" sz="2000" dirty="0"/>
              <a:t>  conditions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3EEFBE-15FB-1D93-B574-EEC211F4392B}"/>
              </a:ext>
            </a:extLst>
          </p:cNvPr>
          <p:cNvSpPr txBox="1"/>
          <p:nvPr/>
        </p:nvSpPr>
        <p:spPr>
          <a:xfrm>
            <a:off x="5513281" y="6039830"/>
            <a:ext cx="202027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context-change-    </a:t>
            </a:r>
          </a:p>
          <a:p>
            <a:r>
              <a:rPr lang="en-US" sz="2000" dirty="0"/>
              <a:t>     potentials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952CE0-CF90-4763-6B22-2B22EEB09D0C}"/>
              </a:ext>
            </a:extLst>
          </p:cNvPr>
          <p:cNvSpPr txBox="1"/>
          <p:nvPr/>
        </p:nvSpPr>
        <p:spPr>
          <a:xfrm>
            <a:off x="5186345" y="6141404"/>
            <a:ext cx="46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72E990-DDFB-A4FB-6DC9-9683A35DA2E5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2696511" y="5246228"/>
            <a:ext cx="1661922" cy="793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CA2C06-3A63-4CBA-B10C-6EBC1594B2D0}"/>
              </a:ext>
            </a:extLst>
          </p:cNvPr>
          <p:cNvCxnSpPr>
            <a:cxnSpLocks/>
          </p:cNvCxnSpPr>
          <p:nvPr/>
        </p:nvCxnSpPr>
        <p:spPr>
          <a:xfrm>
            <a:off x="4371232" y="5229008"/>
            <a:ext cx="440966" cy="821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8E26FF-D86B-50C9-E9E9-984811815E0B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4375166" y="5254529"/>
            <a:ext cx="2148253" cy="7853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A42CAEF-F020-C98B-A914-3059D824DF8B}"/>
              </a:ext>
            </a:extLst>
          </p:cNvPr>
          <p:cNvSpPr txBox="1"/>
          <p:nvPr/>
        </p:nvSpPr>
        <p:spPr>
          <a:xfrm>
            <a:off x="6512207" y="1368347"/>
            <a:ext cx="2623684" cy="40934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It’s about how speakers of the </a:t>
            </a:r>
            <a:r>
              <a:rPr lang="en-US" sz="2000" dirty="0">
                <a:solidFill>
                  <a:srgbClr val="0070C0"/>
                </a:solidFill>
              </a:rPr>
              <a:t>OL </a:t>
            </a:r>
            <a:r>
              <a:rPr lang="en-US" sz="2000" i="1" dirty="0"/>
              <a:t>understand</a:t>
            </a:r>
            <a:r>
              <a:rPr lang="en-US" sz="2000" dirty="0"/>
              <a:t> the expressions. </a:t>
            </a:r>
          </a:p>
          <a:p>
            <a:r>
              <a:rPr lang="en-US" sz="2000" dirty="0"/>
              <a:t>Positing concepts (and even meanings) is OK.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OL</a:t>
            </a:r>
            <a:r>
              <a:rPr lang="en-US" sz="2000" dirty="0"/>
              <a:t>-expressions may be understood as instructions for how to build concepts. And instructions can differ, even if executing them (provably) leads equivalent results.</a:t>
            </a:r>
          </a:p>
        </p:txBody>
      </p:sp>
    </p:spTree>
    <p:extLst>
      <p:ext uri="{BB962C8B-B14F-4D97-AF65-F5344CB8AC3E}">
        <p14:creationId xmlns:p14="http://schemas.microsoft.com/office/powerpoint/2010/main" val="41768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  <p:bldP spid="11" grpId="0"/>
      <p:bldP spid="12" grpId="0"/>
      <p:bldP spid="16" grpId="0" animBg="1"/>
      <p:bldP spid="17" grpId="0"/>
      <p:bldP spid="30" grpId="0" animBg="1"/>
      <p:bldP spid="31" grpId="0" animBg="1"/>
      <p:bldP spid="32" grpId="0" animBg="1"/>
      <p:bldP spid="33" grpId="0"/>
      <p:bldP spid="41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32" y="183165"/>
            <a:ext cx="8639362" cy="645961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     function in </a:t>
            </a:r>
            <a:r>
              <a:rPr lang="en-US" sz="2200" u="sng" dirty="0">
                <a:solidFill>
                  <a:srgbClr val="008000"/>
                </a:solidFill>
              </a:rPr>
              <a:t>intension</a:t>
            </a:r>
            <a:r>
              <a:rPr lang="en-US" sz="2200" dirty="0">
                <a:solidFill>
                  <a:srgbClr val="0033CC"/>
                </a:solidFill>
              </a:rPr>
              <a:t>				                       </a:t>
            </a:r>
            <a:r>
              <a:rPr lang="en-US" sz="2200" dirty="0">
                <a:solidFill>
                  <a:srgbClr val="FF0000"/>
                </a:solidFill>
              </a:rPr>
              <a:t>function in </a:t>
            </a:r>
            <a:r>
              <a:rPr lang="en-US" sz="2200" u="sng" dirty="0">
                <a:solidFill>
                  <a:srgbClr val="FF0000"/>
                </a:solidFill>
              </a:rPr>
              <a:t>extension</a:t>
            </a:r>
            <a:endParaRPr lang="en-US" sz="2200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spcBef>
                <a:spcPts val="422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(computational </a:t>
            </a:r>
            <a:r>
              <a:rPr lang="en-US" sz="2200" u="sng" dirty="0">
                <a:solidFill>
                  <a:srgbClr val="008000"/>
                </a:solidFill>
              </a:rPr>
              <a:t>procedure</a:t>
            </a:r>
            <a:r>
              <a:rPr lang="en-US" sz="2200" dirty="0">
                <a:solidFill>
                  <a:srgbClr val="008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			 	    </a:t>
            </a:r>
            <a:r>
              <a:rPr lang="en-US" sz="2200" dirty="0">
                <a:solidFill>
                  <a:srgbClr val="FF0000"/>
                </a:solidFill>
              </a:rPr>
              <a:t>(       (</a:t>
            </a:r>
            <a:r>
              <a:rPr lang="en-US" sz="2200" u="sng" dirty="0">
                <a:solidFill>
                  <a:srgbClr val="FF0000"/>
                </a:solidFill>
              </a:rPr>
              <a:t>set</a:t>
            </a:r>
            <a:r>
              <a:rPr lang="en-US" sz="2200" dirty="0">
                <a:solidFill>
                  <a:srgbClr val="FF0000"/>
                </a:solidFill>
              </a:rPr>
              <a:t> of input-output pairs)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			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					  	       </a:t>
            </a:r>
            <a:r>
              <a:rPr lang="en-US" sz="2200" dirty="0"/>
              <a:t>|</a:t>
            </a:r>
            <a:r>
              <a:rPr lang="en-US" sz="2200" dirty="0" err="1"/>
              <a:t>x</a:t>
            </a:r>
            <a:r>
              <a:rPr lang="en-US" sz="2200" dirty="0"/>
              <a:t> – 1|            </a:t>
            </a:r>
            <a:r>
              <a:rPr lang="en-US" sz="2200" baseline="30000" dirty="0"/>
              <a:t>+</a:t>
            </a:r>
            <a:r>
              <a:rPr lang="en-US" sz="2200" dirty="0"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ea typeface="Arial" charset="0"/>
                <a:cs typeface="Arial" charset="0"/>
              </a:rPr>
              <a:t>2</a:t>
            </a:r>
            <a:r>
              <a:rPr lang="en-US" sz="2200" dirty="0">
                <a:ea typeface="Arial" charset="0"/>
                <a:cs typeface="Arial" charset="0"/>
              </a:rPr>
              <a:t> – 2x + 1)</a:t>
            </a:r>
          </a:p>
          <a:p>
            <a:pPr>
              <a:lnSpc>
                <a:spcPct val="70000"/>
              </a:lnSpc>
              <a:spcBef>
                <a:spcPts val="422"/>
              </a:spcBef>
              <a:spcAft>
                <a:spcPts val="422"/>
              </a:spcAft>
              <a:buNone/>
            </a:pPr>
            <a:endParaRPr lang="en-US" sz="2200" dirty="0"/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2531"/>
              </a:spcAft>
              <a:buNone/>
            </a:pPr>
            <a:r>
              <a:rPr lang="en-US" sz="2200" dirty="0"/>
              <a:t>		  		         {…(-2, 3), (-1, 2), (0, 1), (1, 0), (2, 1), …}</a:t>
            </a:r>
            <a:endParaRPr lang="en-US" sz="22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				                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dirty="0">
                <a:solidFill>
                  <a:srgbClr val="008000"/>
                </a:solidFill>
              </a:rPr>
              <a:t>|</a:t>
            </a:r>
            <a:r>
              <a:rPr lang="en-US" sz="2200" dirty="0" err="1">
                <a:solidFill>
                  <a:srgbClr val="008000"/>
                </a:solidFill>
              </a:rPr>
              <a:t>x</a:t>
            </a:r>
            <a:r>
              <a:rPr lang="en-US" sz="2200" dirty="0">
                <a:solidFill>
                  <a:srgbClr val="008000"/>
                </a:solidFill>
              </a:rPr>
              <a:t> – 1|  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≠ 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baseline="30000" dirty="0">
                <a:solidFill>
                  <a:srgbClr val="008000"/>
                </a:solidFill>
              </a:rPr>
              <a:t>+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solidFill>
                  <a:srgbClr val="008000"/>
                </a:solidFill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– 2x + 1)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					        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FF0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. </a:t>
            </a:r>
            <a:r>
              <a:rPr lang="en-US" sz="2200" dirty="0">
                <a:solidFill>
                  <a:srgbClr val="FF0000"/>
                </a:solidFill>
              </a:rPr>
              <a:t>|</a:t>
            </a:r>
            <a:r>
              <a:rPr lang="en-US" sz="2200" dirty="0" err="1">
                <a:solidFill>
                  <a:srgbClr val="FF0000"/>
                </a:solidFill>
              </a:rPr>
              <a:t>x</a:t>
            </a:r>
            <a:r>
              <a:rPr lang="en-US" sz="2200" dirty="0">
                <a:solidFill>
                  <a:srgbClr val="FF0000"/>
                </a:solidFill>
              </a:rPr>
              <a:t> – 1|  = </a:t>
            </a:r>
            <a:r>
              <a:rPr lang="el-GR" sz="2200" dirty="0">
                <a:solidFill>
                  <a:srgbClr val="FF0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FF0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. </a:t>
            </a:r>
            <a:r>
              <a:rPr lang="en-US" sz="2200" baseline="30000" dirty="0">
                <a:solidFill>
                  <a:srgbClr val="FF0000"/>
                </a:solidFill>
              </a:rPr>
              <a:t>+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solidFill>
                  <a:srgbClr val="FF0000"/>
                </a:solidFill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– 2x + 1)</a:t>
            </a:r>
            <a:endParaRPr lang="en-US" sz="2200" dirty="0">
              <a:solidFill>
                <a:srgbClr val="008000"/>
              </a:solidFill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                  Extension</a:t>
            </a:r>
            <a:r>
              <a:rPr lang="en-US" sz="2200" dirty="0">
                <a:ea typeface="Arial" charset="0"/>
                <a:cs typeface="Arial" charset="0"/>
              </a:rPr>
              <a:t>[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dirty="0">
                <a:solidFill>
                  <a:srgbClr val="008000"/>
                </a:solidFill>
              </a:rPr>
              <a:t>|</a:t>
            </a:r>
            <a:r>
              <a:rPr lang="en-US" sz="2200" dirty="0" err="1">
                <a:solidFill>
                  <a:srgbClr val="008000"/>
                </a:solidFill>
              </a:rPr>
              <a:t>x</a:t>
            </a:r>
            <a:r>
              <a:rPr lang="en-US" sz="2200" dirty="0">
                <a:solidFill>
                  <a:srgbClr val="008000"/>
                </a:solidFill>
              </a:rPr>
              <a:t> – 1|</a:t>
            </a:r>
            <a:r>
              <a:rPr lang="en-US" sz="2200" dirty="0"/>
              <a:t>] = </a:t>
            </a:r>
            <a:r>
              <a:rPr lang="en-US" sz="2200" dirty="0">
                <a:solidFill>
                  <a:srgbClr val="FF0000"/>
                </a:solidFill>
              </a:rPr>
              <a:t>Extension</a:t>
            </a:r>
            <a:r>
              <a:rPr lang="en-US" sz="2200" dirty="0"/>
              <a:t>[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baseline="30000" dirty="0">
                <a:solidFill>
                  <a:srgbClr val="008000"/>
                </a:solidFill>
              </a:rPr>
              <a:t>+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solidFill>
                  <a:srgbClr val="008000"/>
                </a:solidFill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– 2x + 1)</a:t>
            </a:r>
            <a:r>
              <a:rPr lang="en-US" sz="2200" dirty="0">
                <a:ea typeface="Arial" charset="0"/>
                <a:cs typeface="Arial" charset="0"/>
              </a:rPr>
              <a:t>]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____________________________________________________________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Are </a:t>
            </a:r>
            <a:r>
              <a:rPr lang="en-US" sz="2200" i="1" u="sng" dirty="0">
                <a:ea typeface="Arial" charset="0"/>
                <a:cs typeface="Arial" charset="0"/>
              </a:rPr>
              <a:t>meanings</a:t>
            </a:r>
            <a:r>
              <a:rPr lang="en-US" sz="2200" dirty="0">
                <a:ea typeface="Arial" charset="0"/>
                <a:cs typeface="Arial" charset="0"/>
              </a:rPr>
              <a:t> more like </a:t>
            </a:r>
            <a:r>
              <a:rPr lang="en-US" sz="2200" dirty="0">
                <a:solidFill>
                  <a:srgbClr val="008000"/>
                </a:solidFill>
              </a:rPr>
              <a:t>functions in intension</a:t>
            </a:r>
            <a:r>
              <a:rPr lang="en-US" sz="2200" dirty="0">
                <a:ea typeface="Arial" charset="0"/>
                <a:cs typeface="Arial" charset="0"/>
              </a:rPr>
              <a:t> or </a:t>
            </a:r>
            <a:r>
              <a:rPr lang="en-US" sz="2200" dirty="0">
                <a:solidFill>
                  <a:srgbClr val="FF0000"/>
                </a:solidFill>
              </a:rPr>
              <a:t>functions in extension</a:t>
            </a:r>
            <a:r>
              <a:rPr lang="en-US" sz="2200" dirty="0"/>
              <a:t>?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     Do meanings reflect details of certain 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representational </a:t>
            </a:r>
            <a:r>
              <a:rPr lang="en-US" sz="2200" i="1" u="sng" dirty="0">
                <a:solidFill>
                  <a:srgbClr val="008000"/>
                </a:solidFill>
                <a:ea typeface="Arial" charset="0"/>
                <a:cs typeface="Arial" charset="0"/>
              </a:rPr>
              <a:t>formats</a:t>
            </a:r>
            <a:r>
              <a:rPr lang="en-US" sz="2200" dirty="0">
                <a:ea typeface="Arial" charset="0"/>
                <a:cs typeface="Arial" charset="0"/>
              </a:rPr>
              <a:t>? 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     Or are meanings 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neutral </a:t>
            </a:r>
            <a:r>
              <a:rPr lang="en-US" sz="2200" i="1" u="sng" dirty="0">
                <a:solidFill>
                  <a:srgbClr val="FF0000"/>
                </a:solidFill>
                <a:ea typeface="Arial" charset="0"/>
                <a:cs typeface="Arial" charset="0"/>
              </a:rPr>
              <a:t>contents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2200" dirty="0">
                <a:ea typeface="Arial" charset="0"/>
                <a:cs typeface="Arial" charset="0"/>
              </a:rPr>
              <a:t>that abstract from such details?</a:t>
            </a:r>
            <a:endParaRPr lang="en-US" sz="2200" dirty="0"/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23" y="0"/>
            <a:ext cx="1980464" cy="18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8413-B09F-1C9E-E7BC-2C8BD8B1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1384300"/>
            <a:ext cx="8509000" cy="5473700"/>
          </a:xfrm>
        </p:spPr>
        <p:txBody>
          <a:bodyPr>
            <a:normAutofit/>
          </a:bodyPr>
          <a:lstStyle/>
          <a:p>
            <a:r>
              <a:rPr lang="en-US" sz="2400" dirty="0"/>
              <a:t>Each circle is green</a:t>
            </a:r>
          </a:p>
          <a:p>
            <a:pPr marL="0" indent="0">
              <a:buNone/>
            </a:pPr>
            <a:r>
              <a:rPr lang="en-US" sz="2400" dirty="0"/>
              <a:t>     Every circle is green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Most of the circles are blue</a:t>
            </a:r>
          </a:p>
          <a:p>
            <a:pPr marL="0" indent="0">
              <a:buNone/>
            </a:pPr>
            <a:r>
              <a:rPr lang="en-US" sz="2400" dirty="0"/>
              <a:t>    	      </a:t>
            </a:r>
            <a:r>
              <a:rPr lang="en-US" sz="2400" dirty="0">
                <a:solidFill>
                  <a:srgbClr val="FF0000"/>
                </a:solidFill>
              </a:rPr>
              <a:t>#(the blue circles) &gt; #(the circles that aren’t blue)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            #(the circles) &gt; [#(the circles) − #(the blue circles)]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             </a:t>
            </a:r>
          </a:p>
          <a:p>
            <a:r>
              <a:rPr lang="en-US" sz="2400" dirty="0"/>
              <a:t>Most of the circles are blue</a:t>
            </a:r>
          </a:p>
          <a:p>
            <a:pPr marL="0" indent="0">
              <a:buNone/>
            </a:pPr>
            <a:r>
              <a:rPr lang="en-US" sz="2400" dirty="0"/>
              <a:t>     More of the circles are blue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E7FB0-7626-66C2-CDB9-6BC3B7820D15}"/>
              </a:ext>
            </a:extLst>
          </p:cNvPr>
          <p:cNvSpPr txBox="1"/>
          <p:nvPr/>
        </p:nvSpPr>
        <p:spPr>
          <a:xfrm>
            <a:off x="5072062" y="5269364"/>
            <a:ext cx="3657600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Understood differently</a:t>
            </a:r>
          </a:p>
          <a:p>
            <a:r>
              <a:rPr lang="en-US" sz="2400" i="1" dirty="0"/>
              <a:t>     in contexts where </a:t>
            </a:r>
          </a:p>
          <a:p>
            <a:r>
              <a:rPr lang="en-US" sz="2400" i="1" dirty="0"/>
              <a:t>all non-blue circles are 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D2FBF-7897-A71B-8E1D-D98D4081BDF5}"/>
              </a:ext>
            </a:extLst>
          </p:cNvPr>
          <p:cNvSpPr txBox="1"/>
          <p:nvPr/>
        </p:nvSpPr>
        <p:spPr>
          <a:xfrm>
            <a:off x="4921456" y="1415197"/>
            <a:ext cx="3657600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Understood differently</a:t>
            </a:r>
          </a:p>
          <a:p>
            <a:r>
              <a:rPr lang="en-US" sz="2400" i="1" dirty="0"/>
              <a:t>(as </a:t>
            </a:r>
            <a:r>
              <a:rPr lang="en-US" sz="2400" i="1" dirty="0" err="1"/>
              <a:t>Vendler</a:t>
            </a:r>
            <a:r>
              <a:rPr lang="en-US" sz="2400" i="1" dirty="0"/>
              <a:t> suggested)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1EE0E-814F-4403-BCCF-CF2C373C559B}"/>
              </a:ext>
            </a:extLst>
          </p:cNvPr>
          <p:cNvSpPr txBox="1"/>
          <p:nvPr/>
        </p:nvSpPr>
        <p:spPr>
          <a:xfrm>
            <a:off x="3479006" y="157474"/>
            <a:ext cx="218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3375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FFFFF-7EB7-AA4F-B8B0-77109A98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6C1FF-4952-1C4A-AD95-3700F3E3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054"/>
            <a:ext cx="5576341" cy="257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C635B-DA45-0044-ADA1-88450CE1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565"/>
            <a:ext cx="5576341" cy="25736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DC385-21EA-034D-8152-EC24D18D4503}"/>
              </a:ext>
            </a:extLst>
          </p:cNvPr>
          <p:cNvCxnSpPr/>
          <p:nvPr/>
        </p:nvCxnSpPr>
        <p:spPr>
          <a:xfrm>
            <a:off x="0" y="3437432"/>
            <a:ext cx="55763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B546E7-CE00-844F-A69A-213993913ACD}"/>
              </a:ext>
            </a:extLst>
          </p:cNvPr>
          <p:cNvSpPr txBox="1"/>
          <p:nvPr/>
        </p:nvSpPr>
        <p:spPr>
          <a:xfrm>
            <a:off x="5733918" y="2035371"/>
            <a:ext cx="341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‘each’-trials.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3B541-EDD6-544D-811C-656F25E9F8FA}"/>
              </a:ext>
            </a:extLst>
          </p:cNvPr>
          <p:cNvSpPr txBox="1"/>
          <p:nvPr/>
        </p:nvSpPr>
        <p:spPr>
          <a:xfrm>
            <a:off x="115799" y="4343611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Each big dot is 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62C5-166E-7F40-9BBE-D40E7E5022C0}"/>
              </a:ext>
            </a:extLst>
          </p:cNvPr>
          <p:cNvSpPr txBox="1"/>
          <p:nvPr/>
        </p:nvSpPr>
        <p:spPr>
          <a:xfrm>
            <a:off x="115799" y="4817572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Every big dot is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EC2CA-557A-1947-AEBD-3F0CB156267E}"/>
              </a:ext>
            </a:extLst>
          </p:cNvPr>
          <p:cNvSpPr txBox="1"/>
          <p:nvPr/>
        </p:nvSpPr>
        <p:spPr>
          <a:xfrm>
            <a:off x="115799" y="4620610"/>
            <a:ext cx="1339359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A9781-97EA-E549-9219-5C9A337FC043}"/>
              </a:ext>
            </a:extLst>
          </p:cNvPr>
          <p:cNvSpPr txBox="1"/>
          <p:nvPr/>
        </p:nvSpPr>
        <p:spPr>
          <a:xfrm>
            <a:off x="5733918" y="3941949"/>
            <a:ext cx="341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‘every’-trials.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21C78C-2845-4842-A8AF-F46DC33889E6}"/>
              </a:ext>
            </a:extLst>
          </p:cNvPr>
          <p:cNvSpPr txBox="1"/>
          <p:nvPr/>
        </p:nvSpPr>
        <p:spPr>
          <a:xfrm>
            <a:off x="1256005" y="5487784"/>
            <a:ext cx="64089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50" dirty="0">
                <a:solidFill>
                  <a:srgbClr val="0070C0"/>
                </a:solidFill>
                <a:latin typeface="Calibri"/>
              </a:rPr>
              <a:t>Helpful reviews: </a:t>
            </a:r>
            <a:r>
              <a:rPr lang="en-US" sz="1650" dirty="0" err="1">
                <a:solidFill>
                  <a:srgbClr val="0070C0"/>
                </a:solidFill>
                <a:latin typeface="Calibri"/>
              </a:rPr>
              <a:t>Feigenson</a:t>
            </a:r>
            <a:r>
              <a:rPr lang="en-US" sz="1650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1650" dirty="0" err="1">
                <a:solidFill>
                  <a:srgbClr val="0070C0"/>
                </a:solidFill>
                <a:latin typeface="Calibri"/>
              </a:rPr>
              <a:t>Dehaene</a:t>
            </a:r>
            <a:r>
              <a:rPr lang="en-US" sz="1650" dirty="0">
                <a:solidFill>
                  <a:srgbClr val="0070C0"/>
                </a:solidFill>
                <a:latin typeface="Calibri"/>
              </a:rPr>
              <a:t> &amp; </a:t>
            </a:r>
            <a:r>
              <a:rPr lang="en-US" sz="1650" dirty="0" err="1">
                <a:solidFill>
                  <a:srgbClr val="0070C0"/>
                </a:solidFill>
                <a:latin typeface="Calibri"/>
              </a:rPr>
              <a:t>Spelke</a:t>
            </a:r>
            <a:r>
              <a:rPr lang="en-US" sz="1650" dirty="0">
                <a:solidFill>
                  <a:srgbClr val="0070C0"/>
                </a:solidFill>
                <a:latin typeface="Calibri"/>
              </a:rPr>
              <a:t> (2004); Carey (2009)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8BA1D-6DF6-CC48-AFEA-E759BED5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84" y="1614683"/>
            <a:ext cx="8652182" cy="3873101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sz="1600" b="1" dirty="0"/>
              <a:t>		     </a:t>
            </a:r>
            <a:r>
              <a:rPr lang="en-US" sz="1600" b="1" u="sng" dirty="0"/>
              <a:t>Object File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• indexed to a </a:t>
            </a:r>
            <a:r>
              <a:rPr lang="en-US" sz="1600" b="1" i="1" dirty="0"/>
              <a:t>particular object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• individuated by </a:t>
            </a:r>
            <a:r>
              <a:rPr lang="en-US" sz="1600" b="1" i="1" dirty="0"/>
              <a:t>spatial location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• anchors a list of properties exhibited                     	by individuals (e.g., size and </a:t>
            </a:r>
            <a:r>
              <a:rPr lang="en-US" sz="1600" b="1" i="1" dirty="0"/>
              <a:t>color</a:t>
            </a:r>
            <a:r>
              <a:rPr lang="en-US" sz="1600" dirty="0"/>
              <a:t>)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Kahneman &amp; </a:t>
            </a:r>
            <a:r>
              <a:rPr lang="en-US" sz="1600" i="1" dirty="0" err="1"/>
              <a:t>Treisman</a:t>
            </a:r>
            <a:r>
              <a:rPr lang="en-US" sz="1600" i="1" dirty="0"/>
              <a:t> (1984); </a:t>
            </a:r>
          </a:p>
          <a:p>
            <a:pPr marL="0" indent="0">
              <a:buNone/>
            </a:pPr>
            <a:r>
              <a:rPr lang="en-US" sz="1600" i="1" dirty="0"/>
              <a:t>Kahneman, </a:t>
            </a:r>
            <a:r>
              <a:rPr lang="en-US" sz="1600" i="1" dirty="0" err="1"/>
              <a:t>Treisman</a:t>
            </a:r>
            <a:r>
              <a:rPr lang="en-US" sz="1600" i="1" dirty="0"/>
              <a:t> &amp; Gibbs (1992)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sz="1600" b="1" dirty="0"/>
              <a:t>                    </a:t>
            </a:r>
            <a:r>
              <a:rPr lang="en-US" sz="1600" b="1" u="sng" dirty="0"/>
              <a:t>Ensemble Representation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• abstracts from properties exhibited by individuals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• encodes “summary statistics”</a:t>
            </a:r>
          </a:p>
          <a:p>
            <a:pPr marL="0" indent="0">
              <a:buNone/>
            </a:pPr>
            <a:r>
              <a:rPr lang="en-US" sz="1600" dirty="0"/>
              <a:t>	--average size</a:t>
            </a:r>
          </a:p>
          <a:p>
            <a:pPr marL="0" indent="0">
              <a:buNone/>
            </a:pPr>
            <a:r>
              <a:rPr lang="en-US" sz="1600" dirty="0"/>
              <a:t>	--centroid</a:t>
            </a:r>
          </a:p>
          <a:p>
            <a:pPr marL="0" indent="0">
              <a:buNone/>
            </a:pPr>
            <a:r>
              <a:rPr lang="en-US" sz="1600" dirty="0"/>
              <a:t>	--envelope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b="1" i="1" dirty="0"/>
              <a:t>--cardinality</a:t>
            </a:r>
          </a:p>
          <a:p>
            <a:pPr marL="0" indent="0">
              <a:buNone/>
            </a:pPr>
            <a:r>
              <a:rPr lang="en-US" sz="1600" b="1" i="1" dirty="0"/>
              <a:t>	--</a:t>
            </a:r>
            <a:r>
              <a:rPr lang="en-US" sz="1600" b="1" i="1" u="sng" dirty="0"/>
              <a:t>average</a:t>
            </a:r>
            <a:r>
              <a:rPr lang="en-US" sz="1600" b="1" i="1" dirty="0"/>
              <a:t> hue, but not individual hues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 err="1"/>
              <a:t>Ariely</a:t>
            </a:r>
            <a:r>
              <a:rPr lang="en-US" sz="1600" i="1" dirty="0"/>
              <a:t> (2001); Whitney &amp; Yamanashi </a:t>
            </a:r>
            <a:r>
              <a:rPr lang="en-US" sz="1600" i="1" dirty="0" err="1"/>
              <a:t>Leib</a:t>
            </a:r>
            <a:r>
              <a:rPr lang="en-US" sz="1600" i="1" dirty="0"/>
              <a:t> (2018)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A3580-D60F-4647-A5D4-3B461CCE6614}"/>
              </a:ext>
            </a:extLst>
          </p:cNvPr>
          <p:cNvSpPr txBox="1"/>
          <p:nvPr/>
        </p:nvSpPr>
        <p:spPr>
          <a:xfrm>
            <a:off x="2424864" y="654635"/>
            <a:ext cx="372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Two Kinds of Mental Representations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349902-C467-3AFF-586F-84ECD282E850}"/>
              </a:ext>
            </a:extLst>
          </p:cNvPr>
          <p:cNvCxnSpPr/>
          <p:nvPr/>
        </p:nvCxnSpPr>
        <p:spPr>
          <a:xfrm flipV="1">
            <a:off x="2204581" y="1023967"/>
            <a:ext cx="1803748" cy="6044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96F3A5-B6A8-C7E9-D333-ECF675CDA743}"/>
              </a:ext>
            </a:extLst>
          </p:cNvPr>
          <p:cNvCxnSpPr>
            <a:cxnSpLocks/>
          </p:cNvCxnSpPr>
          <p:nvPr/>
        </p:nvCxnSpPr>
        <p:spPr>
          <a:xfrm>
            <a:off x="4008329" y="1017117"/>
            <a:ext cx="2141950" cy="6112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FFFFF-7EB7-AA4F-B8B0-77109A98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5ADBF9-3054-4249-9161-F7943D03881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15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6C1FF-4952-1C4A-AD95-3700F3E3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054"/>
            <a:ext cx="5576341" cy="257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C635B-DA45-0044-ADA1-88450CE1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565"/>
            <a:ext cx="5576341" cy="25736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DC385-21EA-034D-8152-EC24D18D4503}"/>
              </a:ext>
            </a:extLst>
          </p:cNvPr>
          <p:cNvCxnSpPr/>
          <p:nvPr/>
        </p:nvCxnSpPr>
        <p:spPr>
          <a:xfrm>
            <a:off x="0" y="3437432"/>
            <a:ext cx="55763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B546E7-CE00-844F-A69A-213993913ACD}"/>
              </a:ext>
            </a:extLst>
          </p:cNvPr>
          <p:cNvSpPr txBox="1"/>
          <p:nvPr/>
        </p:nvSpPr>
        <p:spPr>
          <a:xfrm>
            <a:off x="5603010" y="1936686"/>
            <a:ext cx="345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600" dirty="0">
                <a:solidFill>
                  <a:prstClr val="black"/>
                </a:solidFill>
              </a:rPr>
              <a:t>And using Object Files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would yield better performance 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than using Ensemble Representations.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3B541-EDD6-544D-811C-656F25E9F8FA}"/>
              </a:ext>
            </a:extLst>
          </p:cNvPr>
          <p:cNvSpPr txBox="1"/>
          <p:nvPr/>
        </p:nvSpPr>
        <p:spPr>
          <a:xfrm>
            <a:off x="115799" y="4343611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Each big dot is 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62C5-166E-7F40-9BBE-D40E7E5022C0}"/>
              </a:ext>
            </a:extLst>
          </p:cNvPr>
          <p:cNvSpPr txBox="1"/>
          <p:nvPr/>
        </p:nvSpPr>
        <p:spPr>
          <a:xfrm>
            <a:off x="115799" y="4817572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Every big dot is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EC2CA-557A-1947-AEBD-3F0CB156267E}"/>
              </a:ext>
            </a:extLst>
          </p:cNvPr>
          <p:cNvSpPr txBox="1"/>
          <p:nvPr/>
        </p:nvSpPr>
        <p:spPr>
          <a:xfrm>
            <a:off x="115799" y="4620610"/>
            <a:ext cx="1339359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92A3B-2EE7-A642-AC5C-78329BC7928D}"/>
              </a:ext>
            </a:extLst>
          </p:cNvPr>
          <p:cNvSpPr txBox="1"/>
          <p:nvPr/>
        </p:nvSpPr>
        <p:spPr>
          <a:xfrm>
            <a:off x="5603010" y="3957344"/>
            <a:ext cx="345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600" dirty="0">
                <a:solidFill>
                  <a:prstClr val="black"/>
                </a:solidFill>
              </a:rPr>
              <a:t>And using Ensemble Representations 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would yield better performance 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than using Object Files.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A6D42-EF12-FD4D-9928-B0EC5005B460}"/>
              </a:ext>
            </a:extLst>
          </p:cNvPr>
          <p:cNvSpPr txBox="1"/>
          <p:nvPr/>
        </p:nvSpPr>
        <p:spPr>
          <a:xfrm>
            <a:off x="5603010" y="1706477"/>
            <a:ext cx="345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‘each’-trials.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C61C0-DEC8-2849-806D-AB200A0F7E59}"/>
              </a:ext>
            </a:extLst>
          </p:cNvPr>
          <p:cNvSpPr txBox="1"/>
          <p:nvPr/>
        </p:nvSpPr>
        <p:spPr>
          <a:xfrm>
            <a:off x="5603010" y="3716877"/>
            <a:ext cx="3540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‘every’-trials.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8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FFFFF-7EB7-AA4F-B8B0-77109A98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5ADBF9-3054-4249-9161-F7943D03881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16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6C1FF-4952-1C4A-AD95-3700F3E3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054"/>
            <a:ext cx="5576341" cy="257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C635B-DA45-0044-ADA1-88450CE1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565"/>
            <a:ext cx="5576341" cy="25736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DC385-21EA-034D-8152-EC24D18D4503}"/>
              </a:ext>
            </a:extLst>
          </p:cNvPr>
          <p:cNvCxnSpPr/>
          <p:nvPr/>
        </p:nvCxnSpPr>
        <p:spPr>
          <a:xfrm>
            <a:off x="0" y="3437432"/>
            <a:ext cx="55763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B546E7-CE00-844F-A69A-213993913ACD}"/>
              </a:ext>
            </a:extLst>
          </p:cNvPr>
          <p:cNvSpPr txBox="1"/>
          <p:nvPr/>
        </p:nvSpPr>
        <p:spPr>
          <a:xfrm>
            <a:off x="5603010" y="1995017"/>
            <a:ext cx="34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prstClr val="black"/>
                </a:solidFill>
              </a:rPr>
              <a:t>as if </a:t>
            </a:r>
            <a:r>
              <a:rPr lang="en-US" sz="1600" i="1" u="sng" dirty="0">
                <a:solidFill>
                  <a:prstClr val="black"/>
                </a:solidFill>
              </a:rPr>
              <a:t>‘each’ is understood</a:t>
            </a:r>
            <a:r>
              <a:rPr lang="en-US" sz="1600" dirty="0">
                <a:solidFill>
                  <a:prstClr val="black"/>
                </a:solidFill>
              </a:rPr>
              <a:t>  in a way that encourages Object Files, while      </a:t>
            </a:r>
            <a:r>
              <a:rPr lang="en-US" sz="1600" i="1" u="sng" dirty="0">
                <a:solidFill>
                  <a:prstClr val="black"/>
                </a:solidFill>
              </a:rPr>
              <a:t>‘every’ is understood</a:t>
            </a:r>
            <a:r>
              <a:rPr lang="en-US" sz="1600" dirty="0">
                <a:solidFill>
                  <a:prstClr val="black"/>
                </a:solidFill>
              </a:rPr>
              <a:t> in a way that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</a:rPr>
              <a:t>encourages Ensemble Representations.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3B541-EDD6-544D-811C-656F25E9F8FA}"/>
              </a:ext>
            </a:extLst>
          </p:cNvPr>
          <p:cNvSpPr txBox="1"/>
          <p:nvPr/>
        </p:nvSpPr>
        <p:spPr>
          <a:xfrm>
            <a:off x="115799" y="4343611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Each big dot is 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62C5-166E-7F40-9BBE-D40E7E5022C0}"/>
              </a:ext>
            </a:extLst>
          </p:cNvPr>
          <p:cNvSpPr txBox="1"/>
          <p:nvPr/>
        </p:nvSpPr>
        <p:spPr>
          <a:xfrm>
            <a:off x="115799" y="4817572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Every big dot is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EC2CA-557A-1947-AEBD-3F0CB156267E}"/>
              </a:ext>
            </a:extLst>
          </p:cNvPr>
          <p:cNvSpPr txBox="1"/>
          <p:nvPr/>
        </p:nvSpPr>
        <p:spPr>
          <a:xfrm>
            <a:off x="115799" y="4620610"/>
            <a:ext cx="1339359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ED248-CB34-BA47-8D02-A218116AD909}"/>
              </a:ext>
            </a:extLst>
          </p:cNvPr>
          <p:cNvSpPr txBox="1"/>
          <p:nvPr/>
        </p:nvSpPr>
        <p:spPr>
          <a:xfrm>
            <a:off x="5603010" y="3952155"/>
            <a:ext cx="34518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500" dirty="0">
                <a:solidFill>
                  <a:prstClr val="black"/>
                </a:solidFill>
              </a:rPr>
              <a:t>And using Ensemble Representations </a:t>
            </a:r>
          </a:p>
          <a:p>
            <a:pPr lvl="0">
              <a:defRPr/>
            </a:pPr>
            <a:r>
              <a:rPr lang="en-US" sz="1500" dirty="0">
                <a:solidFill>
                  <a:prstClr val="black"/>
                </a:solidFill>
              </a:rPr>
              <a:t>would yield better performance </a:t>
            </a:r>
          </a:p>
          <a:p>
            <a:pPr lvl="0">
              <a:defRPr/>
            </a:pPr>
            <a:r>
              <a:rPr lang="en-US" sz="1500" dirty="0">
                <a:solidFill>
                  <a:prstClr val="black"/>
                </a:solidFill>
              </a:rPr>
              <a:t>than using Object Files.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6A87B-EC1B-204A-9838-A83D587888FA}"/>
              </a:ext>
            </a:extLst>
          </p:cNvPr>
          <p:cNvSpPr txBox="1"/>
          <p:nvPr/>
        </p:nvSpPr>
        <p:spPr>
          <a:xfrm>
            <a:off x="5603010" y="1706477"/>
            <a:ext cx="345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‘each’-trials.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1D623-859E-094F-B1C1-78B9CE25EE1C}"/>
              </a:ext>
            </a:extLst>
          </p:cNvPr>
          <p:cNvSpPr txBox="1"/>
          <p:nvPr/>
        </p:nvSpPr>
        <p:spPr>
          <a:xfrm>
            <a:off x="5603010" y="3716877"/>
            <a:ext cx="345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‘every’-trials.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8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F6C1FF-4952-1C4A-AD95-3700F3E3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054"/>
            <a:ext cx="5576341" cy="257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C635B-DA45-0044-ADA1-88450CE1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565"/>
            <a:ext cx="5576341" cy="25736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DC385-21EA-034D-8152-EC24D18D4503}"/>
              </a:ext>
            </a:extLst>
          </p:cNvPr>
          <p:cNvCxnSpPr/>
          <p:nvPr/>
        </p:nvCxnSpPr>
        <p:spPr>
          <a:xfrm>
            <a:off x="0" y="3437432"/>
            <a:ext cx="55763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E3B541-EDD6-544D-811C-656F25E9F8FA}"/>
              </a:ext>
            </a:extLst>
          </p:cNvPr>
          <p:cNvSpPr txBox="1"/>
          <p:nvPr/>
        </p:nvSpPr>
        <p:spPr>
          <a:xfrm>
            <a:off x="115799" y="4343611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Each big dot is 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62C5-166E-7F40-9BBE-D40E7E5022C0}"/>
              </a:ext>
            </a:extLst>
          </p:cNvPr>
          <p:cNvSpPr txBox="1"/>
          <p:nvPr/>
        </p:nvSpPr>
        <p:spPr>
          <a:xfrm>
            <a:off x="115799" y="4817572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Every big dot is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EC2CA-557A-1947-AEBD-3F0CB156267E}"/>
              </a:ext>
            </a:extLst>
          </p:cNvPr>
          <p:cNvSpPr txBox="1"/>
          <p:nvPr/>
        </p:nvSpPr>
        <p:spPr>
          <a:xfrm>
            <a:off x="115799" y="4620610"/>
            <a:ext cx="1339359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92A3B-2EE7-A642-AC5C-78329BC7928D}"/>
              </a:ext>
            </a:extLst>
          </p:cNvPr>
          <p:cNvSpPr txBox="1"/>
          <p:nvPr/>
        </p:nvSpPr>
        <p:spPr>
          <a:xfrm>
            <a:off x="5603010" y="3981055"/>
            <a:ext cx="370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45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as if </a:t>
            </a:r>
            <a:r>
              <a:rPr lang="en-US" sz="1600" i="1" u="sng" dirty="0">
                <a:solidFill>
                  <a:prstClr val="black"/>
                </a:solidFill>
                <a:latin typeface="Calibri"/>
              </a:rPr>
              <a:t>‘every’ is understood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in a way that encourages Ensemble Representations, while </a:t>
            </a:r>
            <a:r>
              <a:rPr lang="en-US" sz="1600" i="1" u="sng" dirty="0">
                <a:solidFill>
                  <a:prstClr val="black"/>
                </a:solidFill>
                <a:latin typeface="Calibri"/>
              </a:rPr>
              <a:t>‘each’ is understood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in a way that </a:t>
            </a:r>
          </a:p>
          <a:p>
            <a:pPr defTabSz="685800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    encourages Object Files.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288C5-EDB9-FB43-9068-9FF88DABF541}"/>
              </a:ext>
            </a:extLst>
          </p:cNvPr>
          <p:cNvSpPr txBox="1"/>
          <p:nvPr/>
        </p:nvSpPr>
        <p:spPr>
          <a:xfrm>
            <a:off x="5603009" y="3716877"/>
            <a:ext cx="3340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‘every’-trials.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80FCE-78BA-8949-8BA3-CAA9D181BD9B}"/>
              </a:ext>
            </a:extLst>
          </p:cNvPr>
          <p:cNvSpPr txBox="1"/>
          <p:nvPr/>
        </p:nvSpPr>
        <p:spPr>
          <a:xfrm>
            <a:off x="5603010" y="1706477"/>
            <a:ext cx="3340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b="1" dirty="0">
                <a:solidFill>
                  <a:prstClr val="black"/>
                </a:solidFill>
              </a:rPr>
              <a:t>etter performance on ‘each’-trials.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D7C91-8BA4-7946-8E6D-4FD0EE195EE3}"/>
              </a:ext>
            </a:extLst>
          </p:cNvPr>
          <p:cNvSpPr txBox="1"/>
          <p:nvPr/>
        </p:nvSpPr>
        <p:spPr>
          <a:xfrm>
            <a:off x="1999027" y="908943"/>
            <a:ext cx="5893689" cy="7848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‘Each’ links its pronunciation with a meaning </a:t>
            </a:r>
          </a:p>
          <a:p>
            <a:r>
              <a:rPr lang="en-US" sz="1500" b="1" dirty="0">
                <a:solidFill>
                  <a:srgbClr val="0070C0"/>
                </a:solidFill>
              </a:rPr>
              <a:t>        </a:t>
            </a:r>
            <a:r>
              <a:rPr lang="en-US" sz="1500" dirty="0">
                <a:solidFill>
                  <a:srgbClr val="0070C0"/>
                </a:solidFill>
              </a:rPr>
              <a:t>that is apt for accessing </a:t>
            </a:r>
            <a:r>
              <a:rPr lang="en-US" sz="1500" b="1" dirty="0">
                <a:solidFill>
                  <a:srgbClr val="0070C0"/>
                </a:solidFill>
              </a:rPr>
              <a:t>Object-Concepts</a:t>
            </a:r>
            <a:r>
              <a:rPr lang="en-US" sz="1500" dirty="0">
                <a:solidFill>
                  <a:srgbClr val="0070C0"/>
                </a:solidFill>
              </a:rPr>
              <a:t> of universal quantification,</a:t>
            </a:r>
          </a:p>
          <a:p>
            <a:r>
              <a:rPr lang="en-US" sz="1500" dirty="0">
                <a:solidFill>
                  <a:srgbClr val="0070C0"/>
                </a:solidFill>
              </a:rPr>
              <a:t>but less apt for accessing </a:t>
            </a:r>
            <a:r>
              <a:rPr lang="en-US" sz="1500" b="1" dirty="0">
                <a:solidFill>
                  <a:srgbClr val="0070C0"/>
                </a:solidFill>
              </a:rPr>
              <a:t>Ensemble-Concepts </a:t>
            </a:r>
            <a:r>
              <a:rPr lang="en-US" sz="1500" dirty="0">
                <a:solidFill>
                  <a:srgbClr val="0070C0"/>
                </a:solidFill>
              </a:rPr>
              <a:t>of universal quantification.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7B068-EC66-BC44-A997-FDC08AB15239}"/>
              </a:ext>
            </a:extLst>
          </p:cNvPr>
          <p:cNvSpPr txBox="1"/>
          <p:nvPr/>
        </p:nvSpPr>
        <p:spPr>
          <a:xfrm>
            <a:off x="115799" y="3455465"/>
            <a:ext cx="3990537" cy="7848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‘Every’ links its pronunciation </a:t>
            </a:r>
            <a:r>
              <a:rPr lang="en-US" sz="1500" b="1" dirty="0">
                <a:solidFill>
                  <a:srgbClr val="0070C0"/>
                </a:solidFill>
              </a:rPr>
              <a:t>with a meaning </a:t>
            </a:r>
            <a:r>
              <a:rPr lang="en-US" sz="1500" dirty="0">
                <a:solidFill>
                  <a:srgbClr val="0070C0"/>
                </a:solidFill>
              </a:rPr>
              <a:t>that is apt for accessing </a:t>
            </a:r>
            <a:r>
              <a:rPr lang="en-US" sz="1500" b="1" dirty="0">
                <a:solidFill>
                  <a:srgbClr val="0070C0"/>
                </a:solidFill>
              </a:rPr>
              <a:t>Ensemble-Concepts </a:t>
            </a:r>
          </a:p>
          <a:p>
            <a:r>
              <a:rPr lang="en-US" sz="1500" dirty="0">
                <a:solidFill>
                  <a:srgbClr val="0070C0"/>
                </a:solidFill>
              </a:rPr>
              <a:t>of universal quantification,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0F57D-C542-D54E-980D-C68B28063F99}"/>
              </a:ext>
            </a:extLst>
          </p:cNvPr>
          <p:cNvSpPr txBox="1"/>
          <p:nvPr/>
        </p:nvSpPr>
        <p:spPr>
          <a:xfrm>
            <a:off x="115799" y="5236647"/>
            <a:ext cx="3612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but less apt for accessing </a:t>
            </a:r>
          </a:p>
          <a:p>
            <a:r>
              <a:rPr lang="en-US" sz="1500" b="1" dirty="0">
                <a:solidFill>
                  <a:srgbClr val="0070C0"/>
                </a:solidFill>
              </a:rPr>
              <a:t>Object-Concepts </a:t>
            </a:r>
            <a:r>
              <a:rPr lang="en-US" sz="1500" dirty="0">
                <a:solidFill>
                  <a:srgbClr val="0070C0"/>
                </a:solidFill>
              </a:rPr>
              <a:t>of universal quantification.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A658B-8052-A3B0-CFF5-65B8603AD645}"/>
              </a:ext>
            </a:extLst>
          </p:cNvPr>
          <p:cNvSpPr txBox="1"/>
          <p:nvPr/>
        </p:nvSpPr>
        <p:spPr>
          <a:xfrm>
            <a:off x="150290" y="5987911"/>
            <a:ext cx="915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	∀</a:t>
            </a:r>
            <a:r>
              <a:rPr lang="en-US" dirty="0" err="1"/>
              <a:t>x:Circle</a:t>
            </a:r>
            <a:r>
              <a:rPr lang="en-US" dirty="0"/>
              <a:t>(x)[Green(x)]					EVERY	𝝸</a:t>
            </a:r>
            <a:r>
              <a:rPr lang="en-US" dirty="0" err="1"/>
              <a:t>X:TheCircles</a:t>
            </a:r>
            <a:r>
              <a:rPr lang="en-US" dirty="0"/>
              <a:t>(X)[Green(X)]</a:t>
            </a:r>
          </a:p>
          <a:p>
            <a:r>
              <a:rPr lang="en-US" dirty="0"/>
              <a:t>		𝝸</a:t>
            </a:r>
            <a:r>
              <a:rPr lang="en-US" dirty="0" err="1"/>
              <a:t>X:TheCircles</a:t>
            </a:r>
            <a:r>
              <a:rPr lang="en-US" dirty="0"/>
              <a:t>{∀</a:t>
            </a:r>
            <a:r>
              <a:rPr lang="en-US" dirty="0" err="1"/>
              <a:t>x:X</a:t>
            </a:r>
            <a:r>
              <a:rPr lang="en-US" dirty="0"/>
              <a:t>(x)[Green(x)]}					𝝸</a:t>
            </a:r>
            <a:r>
              <a:rPr lang="en-US" dirty="0" err="1"/>
              <a:t>X:TheCircles</a:t>
            </a:r>
            <a:r>
              <a:rPr lang="en-US" dirty="0"/>
              <a:t>(X)[</a:t>
            </a:r>
            <a:r>
              <a:rPr lang="en-US" dirty="0" err="1"/>
              <a:t>AllGreen</a:t>
            </a:r>
            <a:r>
              <a:rPr lang="en-US" dirty="0"/>
              <a:t>(X)]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95B8A-996B-12D2-894C-DDA5C4EBF6AE}"/>
              </a:ext>
            </a:extLst>
          </p:cNvPr>
          <p:cNvSpPr txBox="1"/>
          <p:nvPr/>
        </p:nvSpPr>
        <p:spPr>
          <a:xfrm>
            <a:off x="1999027" y="488064"/>
            <a:ext cx="589368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 here’s a hypothesis…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89D3F-215D-7CAA-44E0-A72C44AD3E75}"/>
              </a:ext>
            </a:extLst>
          </p:cNvPr>
          <p:cNvSpPr txBox="1"/>
          <p:nvPr/>
        </p:nvSpPr>
        <p:spPr>
          <a:xfrm>
            <a:off x="5603010" y="1995017"/>
            <a:ext cx="34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prstClr val="black"/>
                </a:solidFill>
              </a:rPr>
              <a:t>as if </a:t>
            </a:r>
            <a:r>
              <a:rPr lang="en-US" sz="1600" i="1" u="sng" dirty="0">
                <a:solidFill>
                  <a:prstClr val="black"/>
                </a:solidFill>
              </a:rPr>
              <a:t>‘each’ is understood</a:t>
            </a:r>
            <a:r>
              <a:rPr lang="en-US" sz="1600" dirty="0">
                <a:solidFill>
                  <a:prstClr val="black"/>
                </a:solidFill>
              </a:rPr>
              <a:t>  in a way that encourages Object Files, while      </a:t>
            </a:r>
            <a:r>
              <a:rPr lang="en-US" sz="1600" i="1" u="sng" dirty="0">
                <a:solidFill>
                  <a:prstClr val="black"/>
                </a:solidFill>
              </a:rPr>
              <a:t>‘every’ is understood</a:t>
            </a:r>
            <a:r>
              <a:rPr lang="en-US" sz="1600" dirty="0">
                <a:solidFill>
                  <a:prstClr val="black"/>
                </a:solidFill>
              </a:rPr>
              <a:t> in a way that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</a:rPr>
              <a:t>encourages Ensemble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1163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165100"/>
            <a:ext cx="6121400" cy="919162"/>
          </a:xfrm>
        </p:spPr>
        <p:txBody>
          <a:bodyPr>
            <a:noAutofit/>
          </a:bodyPr>
          <a:lstStyle/>
          <a:p>
            <a:r>
              <a:rPr lang="en-US" sz="3200" u="sng" dirty="0"/>
              <a:t>‘Most of the dots are yellow’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3200"/>
            <a:ext cx="8585200" cy="480797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Apple Chancery"/>
              </a:rPr>
              <a:t>						</a:t>
            </a:r>
            <a:r>
              <a:rPr lang="en-US" sz="3294" b="1" dirty="0">
                <a:solidFill>
                  <a:srgbClr val="0000FF"/>
                </a:solidFill>
                <a:latin typeface="Apple Chancery"/>
              </a:rPr>
              <a:t>MOST</a:t>
            </a:r>
            <a:r>
              <a:rPr lang="en-US" sz="3294" dirty="0"/>
              <a:t>[D, Y]</a:t>
            </a:r>
          </a:p>
          <a:p>
            <a:pPr>
              <a:spcBef>
                <a:spcPts val="18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OneToOnePlus</a:t>
            </a:r>
            <a:r>
              <a:rPr lang="en-US" dirty="0"/>
              <a:t>[{D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/>
              <a:t> Y}, {D </a:t>
            </a:r>
            <a:r>
              <a:rPr lang="en-US" dirty="0">
                <a:solidFill>
                  <a:srgbClr val="0000FF"/>
                </a:solidFill>
              </a:rPr>
              <a:t>&amp; 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</a:t>
            </a:r>
            <a:r>
              <a:rPr lang="en-US" dirty="0">
                <a:sym typeface="Symbol" pitchFamily="1" charset="2"/>
              </a:rPr>
              <a:t>Y</a:t>
            </a:r>
            <a:r>
              <a:rPr lang="en-US" dirty="0"/>
              <a:t>}]</a:t>
            </a:r>
          </a:p>
          <a:p>
            <a:pPr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1800"/>
              </a:spcBef>
              <a:buNone/>
            </a:pPr>
            <a:r>
              <a:rPr lang="en-US" dirty="0">
                <a:sym typeface="Symbol" pitchFamily="1" charset="2"/>
              </a:rPr>
              <a:t>					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				                        </a:t>
            </a:r>
            <a:r>
              <a:rPr lang="en-US" dirty="0">
                <a:solidFill>
                  <a:srgbClr val="0000FF"/>
                </a:solidFill>
              </a:rPr>
              <a:t>#</a:t>
            </a:r>
            <a:r>
              <a:rPr lang="en-US" dirty="0"/>
              <a:t>{D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/>
              <a:t> Y} </a:t>
            </a:r>
            <a:r>
              <a:rPr lang="en-US" dirty="0">
                <a:solidFill>
                  <a:srgbClr val="0000FF"/>
                </a:solidFill>
              </a:rPr>
              <a:t>&gt; #</a:t>
            </a:r>
            <a:r>
              <a:rPr lang="en-US" dirty="0"/>
              <a:t>{D </a:t>
            </a:r>
            <a:r>
              <a:rPr lang="en-US" dirty="0">
                <a:solidFill>
                  <a:srgbClr val="0000FF"/>
                </a:solidFill>
              </a:rPr>
              <a:t>&amp; 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</a:t>
            </a:r>
            <a:r>
              <a:rPr lang="en-US" dirty="0">
                <a:sym typeface="Symbol" pitchFamily="1" charset="2"/>
              </a:rPr>
              <a:t>Y}</a:t>
            </a:r>
            <a:endParaRPr lang="en-US" dirty="0">
              <a:solidFill>
                <a:srgbClr val="0000FF"/>
              </a:solidFill>
              <a:sym typeface="Symbol" pitchFamily="1" charset="2"/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#</a:t>
            </a:r>
            <a:r>
              <a:rPr lang="en-US" dirty="0"/>
              <a:t>{D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/>
              <a:t> Y} </a:t>
            </a:r>
            <a:r>
              <a:rPr lang="en-US" dirty="0">
                <a:solidFill>
                  <a:srgbClr val="0000FF"/>
                </a:solidFill>
              </a:rPr>
              <a:t>&gt; #</a:t>
            </a:r>
            <a:r>
              <a:rPr lang="en-US" dirty="0"/>
              <a:t>{D</a:t>
            </a:r>
            <a:r>
              <a:rPr lang="en-US" dirty="0">
                <a:sym typeface="Symbol" pitchFamily="1" charset="2"/>
              </a:rPr>
              <a:t>}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/2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				                         </a:t>
            </a:r>
            <a:r>
              <a:rPr lang="en-US" sz="3294" dirty="0">
                <a:solidFill>
                  <a:srgbClr val="0000FF"/>
                </a:solidFill>
              </a:rPr>
              <a:t>#</a:t>
            </a:r>
            <a:r>
              <a:rPr lang="en-US" sz="3294" dirty="0"/>
              <a:t>{D </a:t>
            </a:r>
            <a:r>
              <a:rPr lang="en-US" sz="3294" dirty="0">
                <a:solidFill>
                  <a:srgbClr val="0000FF"/>
                </a:solidFill>
              </a:rPr>
              <a:t>&amp;</a:t>
            </a:r>
            <a:r>
              <a:rPr lang="en-US" sz="3294" dirty="0"/>
              <a:t> Y} </a:t>
            </a:r>
            <a:r>
              <a:rPr lang="en-US" sz="3294" dirty="0">
                <a:solidFill>
                  <a:srgbClr val="0000FF"/>
                </a:solidFill>
              </a:rPr>
              <a:t>&gt; #</a:t>
            </a:r>
            <a:r>
              <a:rPr lang="en-US" sz="3294" dirty="0"/>
              <a:t>{D} </a:t>
            </a:r>
            <a:r>
              <a:rPr lang="en-US" sz="3294" dirty="0">
                <a:solidFill>
                  <a:srgbClr val="0000FF"/>
                </a:solidFill>
              </a:rPr>
              <a:t>– #</a:t>
            </a:r>
            <a:r>
              <a:rPr lang="en-US" sz="3294" dirty="0"/>
              <a:t>{D </a:t>
            </a:r>
            <a:r>
              <a:rPr lang="en-US" sz="3294" dirty="0">
                <a:solidFill>
                  <a:srgbClr val="0000FF"/>
                </a:solidFill>
              </a:rPr>
              <a:t>&amp;</a:t>
            </a:r>
            <a:r>
              <a:rPr lang="en-US" sz="3294" dirty="0"/>
              <a:t> Y}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sym typeface="Symbol" pitchFamily="1" charset="2"/>
              </a:rPr>
              <a:t>  </a:t>
            </a:r>
          </a:p>
          <a:p>
            <a:pPr>
              <a:buNone/>
            </a:pPr>
            <a:endParaRPr lang="en-US" dirty="0"/>
          </a:p>
          <a:p>
            <a:pPr>
              <a:spcBef>
                <a:spcPts val="1800"/>
              </a:spcBef>
              <a:buNone/>
            </a:pPr>
            <a:endParaRPr lang="en-US" dirty="0">
              <a:sym typeface="Symbol" pitchFamily="1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55800" y="1885950"/>
            <a:ext cx="1739900" cy="825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6489" y="1885950"/>
            <a:ext cx="4394200" cy="207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857500" y="2711450"/>
            <a:ext cx="2654301" cy="2170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007151" y="3956051"/>
            <a:ext cx="1886438" cy="1197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3" y="5343945"/>
            <a:ext cx="1164225" cy="1221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11801" y="2249785"/>
            <a:ext cx="337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Representations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143E2-94F3-59D5-A802-83954782F38F}"/>
              </a:ext>
            </a:extLst>
          </p:cNvPr>
          <p:cNvSpPr txBox="1"/>
          <p:nvPr/>
        </p:nvSpPr>
        <p:spPr>
          <a:xfrm>
            <a:off x="914400" y="3256767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Pietroski </a:t>
            </a:r>
            <a:r>
              <a:rPr lang="en-US" sz="2400" dirty="0" err="1"/>
              <a:t>et.al</a:t>
            </a:r>
            <a:r>
              <a:rPr lang="en-US" sz="2400" dirty="0"/>
              <a:t>. 2009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EB6C9-0FFA-4BDD-FC0E-5FEA84A1DC84}"/>
              </a:ext>
            </a:extLst>
          </p:cNvPr>
          <p:cNvSpPr txBox="1"/>
          <p:nvPr/>
        </p:nvSpPr>
        <p:spPr>
          <a:xfrm>
            <a:off x="1585413" y="5731957"/>
            <a:ext cx="158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Hackl 2009</a:t>
            </a:r>
          </a:p>
        </p:txBody>
      </p:sp>
    </p:spTree>
    <p:extLst>
      <p:ext uri="{BB962C8B-B14F-4D97-AF65-F5344CB8AC3E}">
        <p14:creationId xmlns:p14="http://schemas.microsoft.com/office/powerpoint/2010/main" val="27514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4MentalNumberLin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3829" b="-3829"/>
          <a:stretch>
            <a:fillRect/>
          </a:stretch>
        </p:blipFill>
        <p:spPr>
          <a:xfrm>
            <a:off x="110225" y="1143000"/>
            <a:ext cx="9033775" cy="4968228"/>
          </a:xfr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      </a:t>
            </a:r>
            <a:r>
              <a:rPr lang="en-US" sz="2400" dirty="0">
                <a:solidFill>
                  <a:srgbClr val="000000"/>
                </a:solidFill>
              </a:rPr>
              <a:t>a model of the “Approximate Number System”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(key feature: </a:t>
            </a:r>
            <a:r>
              <a:rPr lang="en-US" sz="2400" i="1" u="sng" dirty="0">
                <a:solidFill>
                  <a:srgbClr val="0000FF"/>
                </a:solidFill>
              </a:rPr>
              <a:t>ratio-dependence</a:t>
            </a:r>
            <a:r>
              <a:rPr lang="en-US" sz="2400" dirty="0">
                <a:solidFill>
                  <a:srgbClr val="000000"/>
                </a:solidFill>
              </a:rPr>
              <a:t> of </a:t>
            </a:r>
            <a:r>
              <a:rPr lang="en-US" sz="2400" dirty="0" err="1">
                <a:solidFill>
                  <a:srgbClr val="000000"/>
                </a:solidFill>
              </a:rPr>
              <a:t>discriminability</a:t>
            </a:r>
            <a:r>
              <a:rPr lang="en-US" sz="2400" dirty="0">
                <a:solidFill>
                  <a:srgbClr val="000000"/>
                </a:solidFill>
              </a:rPr>
              <a:t>)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799" y="1688361"/>
            <a:ext cx="5351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distinguishing 8 dots from 4 (or 16 from 8)</a:t>
            </a:r>
          </a:p>
          <a:p>
            <a:r>
              <a:rPr lang="en-US" sz="2200" dirty="0">
                <a:solidFill>
                  <a:srgbClr val="0000FF"/>
                </a:solidFill>
              </a:rPr>
              <a:t>        </a:t>
            </a:r>
            <a:r>
              <a:rPr lang="en-US" sz="2200" i="1" dirty="0">
                <a:solidFill>
                  <a:srgbClr val="0000FF"/>
                </a:solidFill>
              </a:rPr>
              <a:t>is easier than </a:t>
            </a:r>
          </a:p>
          <a:p>
            <a:r>
              <a:rPr lang="en-US" sz="2200" dirty="0">
                <a:solidFill>
                  <a:srgbClr val="0000FF"/>
                </a:solidFill>
              </a:rPr>
              <a:t>distinguishing 10 dots from 8 (or 20 from 10)   </a:t>
            </a:r>
          </a:p>
        </p:txBody>
      </p:sp>
    </p:spTree>
    <p:extLst>
      <p:ext uri="{BB962C8B-B14F-4D97-AF65-F5344CB8AC3E}">
        <p14:creationId xmlns:p14="http://schemas.microsoft.com/office/powerpoint/2010/main" val="34455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64111" y="5093360"/>
            <a:ext cx="18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Justin </a:t>
            </a:r>
            <a:r>
              <a:rPr lang="en-US" dirty="0" err="1">
                <a:solidFill>
                  <a:srgbClr val="0070C0"/>
                </a:solidFill>
                <a:latin typeface="Calibri"/>
              </a:rPr>
              <a:t>Halberda</a:t>
            </a:r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10041"/>
          <a:stretch/>
        </p:blipFill>
        <p:spPr>
          <a:xfrm>
            <a:off x="2806561" y="3437743"/>
            <a:ext cx="1252560" cy="16901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121" y="3429000"/>
            <a:ext cx="1330854" cy="1690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C48BB1-D8CD-2345-A4B5-92805C8360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74" r="8167"/>
          <a:stretch/>
        </p:blipFill>
        <p:spPr>
          <a:xfrm>
            <a:off x="3310049" y="1779466"/>
            <a:ext cx="1585857" cy="16582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A71140-1ED6-6143-B2CA-9463C5B2025F}"/>
              </a:ext>
            </a:extLst>
          </p:cNvPr>
          <p:cNvSpPr txBox="1"/>
          <p:nvPr/>
        </p:nvSpPr>
        <p:spPr>
          <a:xfrm>
            <a:off x="2774630" y="1430732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            Tyler Knowlton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AA1D5-2EAA-A34E-AC18-FD3B58682E94}"/>
              </a:ext>
            </a:extLst>
          </p:cNvPr>
          <p:cNvSpPr txBox="1"/>
          <p:nvPr/>
        </p:nvSpPr>
        <p:spPr>
          <a:xfrm>
            <a:off x="2992884" y="5066679"/>
            <a:ext cx="13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Jeff </a:t>
            </a:r>
            <a:r>
              <a:rPr lang="en-US" dirty="0" err="1">
                <a:solidFill>
                  <a:srgbClr val="0070C0"/>
                </a:solidFill>
                <a:latin typeface="Calibri"/>
              </a:rPr>
              <a:t>Lidz</a:t>
            </a:r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2250F-B7A1-A956-5208-1B2C50A3BD32}"/>
              </a:ext>
            </a:extLst>
          </p:cNvPr>
          <p:cNvSpPr txBox="1"/>
          <p:nvPr/>
        </p:nvSpPr>
        <p:spPr>
          <a:xfrm>
            <a:off x="234620" y="1929329"/>
            <a:ext cx="319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Knowlton </a:t>
            </a:r>
            <a:r>
              <a:rPr lang="en-US" i="1" dirty="0">
                <a:latin typeface="+mj-lt"/>
              </a:rPr>
              <a:t>et. al. </a:t>
            </a:r>
            <a:r>
              <a:rPr lang="en-US" dirty="0">
                <a:latin typeface="+mj-lt"/>
              </a:rPr>
              <a:t>(2023):</a:t>
            </a:r>
          </a:p>
          <a:p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Individuals and Ensembles </a:t>
            </a:r>
          </a:p>
          <a:p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and 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</a:rPr>
              <a:t>each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versus 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</a:rPr>
              <a:t>every</a:t>
            </a:r>
            <a:r>
              <a:rPr lang="en-US" i="1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</a:rPr>
              <a:t>Glossa Psycholinguistics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F0952-C8E0-AC8F-43CB-F9824AD2C064}"/>
              </a:ext>
            </a:extLst>
          </p:cNvPr>
          <p:cNvSpPr txBox="1"/>
          <p:nvPr/>
        </p:nvSpPr>
        <p:spPr>
          <a:xfrm>
            <a:off x="404888" y="308945"/>
            <a:ext cx="86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by describing a couple of experiments…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9180F-A034-6FAF-0A8A-44E8AB262D3F}"/>
              </a:ext>
            </a:extLst>
          </p:cNvPr>
          <p:cNvSpPr txBox="1"/>
          <p:nvPr/>
        </p:nvSpPr>
        <p:spPr>
          <a:xfrm>
            <a:off x="404887" y="6108007"/>
            <a:ext cx="56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…and then give you a roadmap for the 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872B-D005-EAE5-814F-0138D9E017D1}"/>
              </a:ext>
            </a:extLst>
          </p:cNvPr>
          <p:cNvSpPr txBox="1"/>
          <p:nvPr/>
        </p:nvSpPr>
        <p:spPr>
          <a:xfrm>
            <a:off x="5612306" y="3682669"/>
            <a:ext cx="328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Knowlton </a:t>
            </a:r>
            <a:r>
              <a:rPr lang="en-US" i="1" dirty="0">
                <a:latin typeface="+mj-lt"/>
              </a:rPr>
              <a:t>et. al. </a:t>
            </a:r>
            <a:r>
              <a:rPr lang="en-US" dirty="0"/>
              <a:t> (2021):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Mental Representation </a:t>
            </a:r>
          </a:p>
          <a:p>
            <a:r>
              <a:rPr lang="en-US" dirty="0">
                <a:latin typeface="+mj-lt"/>
              </a:rPr>
              <a:t>of Universal Quantifiers </a:t>
            </a:r>
          </a:p>
          <a:p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Linguistics &amp; Philosophy</a:t>
            </a:r>
            <a:r>
              <a:rPr lang="en-US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51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4" grpId="0"/>
      <p:bldP spid="3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4MentalNumberLin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3829" b="-3829"/>
          <a:stretch>
            <a:fillRect/>
          </a:stretch>
        </p:blipFill>
        <p:spPr>
          <a:xfrm>
            <a:off x="110225" y="1143000"/>
            <a:ext cx="9033775" cy="4968228"/>
          </a:xfr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      </a:t>
            </a:r>
            <a:r>
              <a:rPr lang="en-US" sz="2400" dirty="0">
                <a:solidFill>
                  <a:srgbClr val="000000"/>
                </a:solidFill>
              </a:rPr>
              <a:t>a model of the “Approximate Number System”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(key feature: </a:t>
            </a:r>
            <a:r>
              <a:rPr lang="en-US" sz="2400" i="1" u="sng" dirty="0">
                <a:solidFill>
                  <a:srgbClr val="0000FF"/>
                </a:solidFill>
              </a:rPr>
              <a:t>ratio-dependence</a:t>
            </a:r>
            <a:r>
              <a:rPr lang="en-US" sz="2400" dirty="0">
                <a:solidFill>
                  <a:srgbClr val="000000"/>
                </a:solidFill>
              </a:rPr>
              <a:t> of </a:t>
            </a:r>
            <a:r>
              <a:rPr lang="en-US" sz="2400" dirty="0" err="1">
                <a:solidFill>
                  <a:srgbClr val="000000"/>
                </a:solidFill>
              </a:rPr>
              <a:t>discriminability</a:t>
            </a:r>
            <a:r>
              <a:rPr lang="en-US" sz="2400" dirty="0">
                <a:solidFill>
                  <a:srgbClr val="000000"/>
                </a:solidFill>
              </a:rPr>
              <a:t>)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799" y="1688361"/>
            <a:ext cx="5351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correlatively, as the number of dots </a:t>
            </a:r>
            <a:r>
              <a:rPr lang="en-US" sz="2200" i="1" u="sng" dirty="0">
                <a:solidFill>
                  <a:srgbClr val="FF0000"/>
                </a:solidFill>
              </a:rPr>
              <a:t>rises</a:t>
            </a:r>
            <a:r>
              <a:rPr lang="en-US" sz="2200" dirty="0">
                <a:solidFill>
                  <a:srgbClr val="FF0000"/>
                </a:solidFill>
              </a:rPr>
              <a:t>, “acuity” for estimating of cardinality </a:t>
            </a:r>
            <a:r>
              <a:rPr lang="en-US" sz="2200" i="1" u="sng" dirty="0">
                <a:solidFill>
                  <a:srgbClr val="FF0000"/>
                </a:solidFill>
              </a:rPr>
              <a:t>decreases</a:t>
            </a:r>
            <a:r>
              <a:rPr lang="en-US" sz="2200" dirty="0">
                <a:solidFill>
                  <a:srgbClr val="FF0000"/>
                </a:solidFill>
              </a:rPr>
              <a:t>--but still in a ratio-dependent way, with wider “normal spreads” centered on right answers</a:t>
            </a:r>
          </a:p>
        </p:txBody>
      </p:sp>
    </p:spTree>
    <p:extLst>
      <p:ext uri="{BB962C8B-B14F-4D97-AF65-F5344CB8AC3E}">
        <p14:creationId xmlns:p14="http://schemas.microsoft.com/office/powerpoint/2010/main" val="316604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4224"/>
              </p:ext>
            </p:extLst>
          </p:nvPr>
        </p:nvGraphicFramePr>
        <p:xfrm>
          <a:off x="0" y="0"/>
          <a:ext cx="4430184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044700" imgH="1371600" progId="Word.Document.12">
                  <p:link updateAutomatic="1"/>
                </p:oleObj>
              </mc:Choice>
              <mc:Fallback>
                <p:oleObj name="Document" r:id="rId2" imgW="2044700" imgH="1371600" progId="Word.Document.12">
                  <p:link updateAutomatic="1"/>
                  <p:pic>
                    <p:nvPicPr>
                      <p:cNvPr id="1085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430184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481372"/>
              </p:ext>
            </p:extLst>
          </p:nvPr>
        </p:nvGraphicFramePr>
        <p:xfrm>
          <a:off x="4648200" y="0"/>
          <a:ext cx="4495800" cy="297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070100" imgH="1371600" progId="Word.Document.12">
                  <p:link updateAutomatic="1"/>
                </p:oleObj>
              </mc:Choice>
              <mc:Fallback>
                <p:oleObj name="Document" r:id="rId2" imgW="2070100" imgH="1371600" progId="Word.Document.12">
                  <p:link updateAutomatic="1"/>
                  <p:pic>
                    <p:nvPicPr>
                      <p:cNvPr id="1085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4495800" cy="297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76226"/>
              </p:ext>
            </p:extLst>
          </p:nvPr>
        </p:nvGraphicFramePr>
        <p:xfrm>
          <a:off x="0" y="3539750"/>
          <a:ext cx="4419600" cy="2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044700" imgH="1358900" progId="Word.Document.12">
                  <p:link updateAutomatic="1"/>
                </p:oleObj>
              </mc:Choice>
              <mc:Fallback>
                <p:oleObj name="Document" r:id="rId2" imgW="2044700" imgH="1358900" progId="Word.Document.12">
                  <p:link updateAutomatic="1"/>
                  <p:pic>
                    <p:nvPicPr>
                      <p:cNvPr id="1085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39750"/>
                        <a:ext cx="4419600" cy="2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9904" y="2510135"/>
            <a:ext cx="237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scattered random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904" y="6015335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column pairs mixed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804" y="2510135"/>
            <a:ext cx="237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scattered pairs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376" y="2945897"/>
            <a:ext cx="85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most of the dots yellow? (Dots presented for 200 </a:t>
            </a:r>
            <a:r>
              <a:rPr lang="en-US" sz="2800" dirty="0" err="1"/>
              <a:t>ms</a:t>
            </a:r>
            <a:r>
              <a:rPr lang="en-US" sz="2800" dirty="0"/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0019E7-D878-CC59-20FE-627B659044BD}"/>
              </a:ext>
            </a:extLst>
          </p:cNvPr>
          <p:cNvSpPr txBox="1"/>
          <p:nvPr/>
        </p:nvSpPr>
        <p:spPr>
          <a:xfrm>
            <a:off x="4625585" y="3490290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</a:rPr>
              <a:t>Key findings (multiple replications)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Participants estimate cardinalities across the trial types. Performance is as expected (R</a:t>
            </a:r>
            <a:r>
              <a:rPr lang="en-US" sz="2000" baseline="30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 &gt; .9) by models of the ANS. 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Follow-up experiment: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performance on Scattered Pairs trials is</a:t>
            </a:r>
          </a:p>
          <a:p>
            <a:r>
              <a:rPr lang="en-US" sz="2000" i="1" u="sng" dirty="0">
                <a:solidFill>
                  <a:srgbClr val="0070C0"/>
                </a:solidFill>
              </a:rPr>
              <a:t>better</a:t>
            </a:r>
            <a:r>
              <a:rPr lang="en-US" sz="2000" dirty="0">
                <a:solidFill>
                  <a:srgbClr val="0070C0"/>
                </a:solidFill>
              </a:rPr>
              <a:t> (at 150ms) if the task is to identify the “outliers” and their color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57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165100"/>
            <a:ext cx="6121400" cy="919162"/>
          </a:xfrm>
        </p:spPr>
        <p:txBody>
          <a:bodyPr>
            <a:noAutofit/>
          </a:bodyPr>
          <a:lstStyle/>
          <a:p>
            <a:r>
              <a:rPr lang="en-US" sz="3200" u="sng" dirty="0"/>
              <a:t>‘Most of the dots are yellow’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3200"/>
            <a:ext cx="8585200" cy="480797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Apple Chancery"/>
              </a:rPr>
              <a:t>						</a:t>
            </a:r>
            <a:r>
              <a:rPr lang="en-US" sz="3294" b="1" dirty="0">
                <a:solidFill>
                  <a:srgbClr val="0000FF"/>
                </a:solidFill>
                <a:latin typeface="Apple Chancery"/>
              </a:rPr>
              <a:t>MOST</a:t>
            </a:r>
            <a:r>
              <a:rPr lang="en-US" sz="3294" dirty="0"/>
              <a:t>[D, Y]</a:t>
            </a:r>
          </a:p>
          <a:p>
            <a:pPr>
              <a:spcBef>
                <a:spcPts val="18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OneToOnePlus</a:t>
            </a:r>
            <a:r>
              <a:rPr lang="en-US" dirty="0"/>
              <a:t>[{D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/>
              <a:t> Y}, {D </a:t>
            </a:r>
            <a:r>
              <a:rPr lang="en-US" dirty="0">
                <a:solidFill>
                  <a:srgbClr val="0000FF"/>
                </a:solidFill>
              </a:rPr>
              <a:t>&amp; 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</a:t>
            </a:r>
            <a:r>
              <a:rPr lang="en-US" dirty="0">
                <a:sym typeface="Symbol" pitchFamily="1" charset="2"/>
              </a:rPr>
              <a:t>Y</a:t>
            </a:r>
            <a:r>
              <a:rPr lang="en-US" dirty="0"/>
              <a:t>}]</a:t>
            </a:r>
          </a:p>
          <a:p>
            <a:pPr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1800"/>
              </a:spcBef>
              <a:buNone/>
            </a:pPr>
            <a:r>
              <a:rPr lang="en-US" dirty="0">
                <a:sym typeface="Symbol" pitchFamily="1" charset="2"/>
              </a:rPr>
              <a:t>					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				                        </a:t>
            </a:r>
            <a:r>
              <a:rPr lang="en-US" dirty="0">
                <a:solidFill>
                  <a:srgbClr val="0000FF"/>
                </a:solidFill>
              </a:rPr>
              <a:t>#</a:t>
            </a:r>
            <a:r>
              <a:rPr lang="en-US" dirty="0"/>
              <a:t>{D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/>
              <a:t> Y} </a:t>
            </a:r>
            <a:r>
              <a:rPr lang="en-US" dirty="0">
                <a:solidFill>
                  <a:srgbClr val="0000FF"/>
                </a:solidFill>
              </a:rPr>
              <a:t>&gt; #</a:t>
            </a:r>
            <a:r>
              <a:rPr lang="en-US" dirty="0"/>
              <a:t>{D </a:t>
            </a:r>
            <a:r>
              <a:rPr lang="en-US" dirty="0">
                <a:solidFill>
                  <a:srgbClr val="0000FF"/>
                </a:solidFill>
              </a:rPr>
              <a:t>&amp; 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</a:t>
            </a:r>
            <a:r>
              <a:rPr lang="en-US" dirty="0">
                <a:sym typeface="Symbol" pitchFamily="1" charset="2"/>
              </a:rPr>
              <a:t>Y}</a:t>
            </a:r>
            <a:endParaRPr lang="en-US" dirty="0">
              <a:solidFill>
                <a:srgbClr val="0000FF"/>
              </a:solidFill>
              <a:sym typeface="Symbol" pitchFamily="1" charset="2"/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#</a:t>
            </a:r>
            <a:r>
              <a:rPr lang="en-US" dirty="0"/>
              <a:t>{D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/>
              <a:t> Y} </a:t>
            </a:r>
            <a:r>
              <a:rPr lang="en-US" dirty="0">
                <a:solidFill>
                  <a:srgbClr val="0000FF"/>
                </a:solidFill>
              </a:rPr>
              <a:t>&gt; #</a:t>
            </a:r>
            <a:r>
              <a:rPr lang="en-US" dirty="0"/>
              <a:t>{D</a:t>
            </a:r>
            <a:r>
              <a:rPr lang="en-US" dirty="0">
                <a:sym typeface="Symbol" pitchFamily="1" charset="2"/>
              </a:rPr>
              <a:t>}</a:t>
            </a: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/2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sym typeface="Symbol" pitchFamily="1" charset="2"/>
              </a:rPr>
              <a:t>				                         </a:t>
            </a:r>
            <a:r>
              <a:rPr lang="en-US" sz="3294" dirty="0">
                <a:solidFill>
                  <a:srgbClr val="0000FF"/>
                </a:solidFill>
              </a:rPr>
              <a:t>#</a:t>
            </a:r>
            <a:r>
              <a:rPr lang="en-US" sz="3294" dirty="0"/>
              <a:t>{D </a:t>
            </a:r>
            <a:r>
              <a:rPr lang="en-US" sz="3294" dirty="0">
                <a:solidFill>
                  <a:srgbClr val="0000FF"/>
                </a:solidFill>
              </a:rPr>
              <a:t>&amp;</a:t>
            </a:r>
            <a:r>
              <a:rPr lang="en-US" sz="3294" dirty="0"/>
              <a:t> Y} </a:t>
            </a:r>
            <a:r>
              <a:rPr lang="en-US" sz="3294" dirty="0">
                <a:solidFill>
                  <a:srgbClr val="0000FF"/>
                </a:solidFill>
              </a:rPr>
              <a:t>&gt; #</a:t>
            </a:r>
            <a:r>
              <a:rPr lang="en-US" sz="3294" dirty="0"/>
              <a:t>{D} </a:t>
            </a:r>
            <a:r>
              <a:rPr lang="en-US" sz="3294" dirty="0">
                <a:solidFill>
                  <a:srgbClr val="0000FF"/>
                </a:solidFill>
              </a:rPr>
              <a:t>– #</a:t>
            </a:r>
            <a:r>
              <a:rPr lang="en-US" sz="3294" dirty="0"/>
              <a:t>{D </a:t>
            </a:r>
            <a:r>
              <a:rPr lang="en-US" sz="3294" dirty="0">
                <a:solidFill>
                  <a:srgbClr val="0000FF"/>
                </a:solidFill>
              </a:rPr>
              <a:t>&amp;</a:t>
            </a:r>
            <a:r>
              <a:rPr lang="en-US" sz="3294" dirty="0"/>
              <a:t> Y}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sym typeface="Symbol" pitchFamily="1" charset="2"/>
              </a:rPr>
              <a:t>  </a:t>
            </a:r>
          </a:p>
          <a:p>
            <a:pPr>
              <a:buNone/>
            </a:pPr>
            <a:endParaRPr lang="en-US" dirty="0"/>
          </a:p>
          <a:p>
            <a:pPr>
              <a:spcBef>
                <a:spcPts val="1800"/>
              </a:spcBef>
              <a:buNone/>
            </a:pPr>
            <a:endParaRPr lang="en-US" dirty="0">
              <a:sym typeface="Symbol" pitchFamily="1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55800" y="1885950"/>
            <a:ext cx="1739900" cy="825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6489" y="1885950"/>
            <a:ext cx="4394200" cy="207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857500" y="2711450"/>
            <a:ext cx="2654301" cy="2170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007151" y="3956051"/>
            <a:ext cx="1886438" cy="1197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11801" y="2249785"/>
            <a:ext cx="337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Representations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F937A-AC8D-2174-3488-CB53AA58C943}"/>
              </a:ext>
            </a:extLst>
          </p:cNvPr>
          <p:cNvSpPr txBox="1"/>
          <p:nvPr/>
        </p:nvSpPr>
        <p:spPr>
          <a:xfrm>
            <a:off x="4384110" y="5727179"/>
            <a:ext cx="475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the “predicate negation” hypothesis be empirically distinguished from the “cardinality </a:t>
            </a:r>
            <a:r>
              <a:rPr lang="en-US" sz="2000" dirty="0" err="1"/>
              <a:t>substraction</a:t>
            </a:r>
            <a:r>
              <a:rPr lang="en-US" sz="2000" dirty="0"/>
              <a:t>” hypothesis?</a:t>
            </a:r>
          </a:p>
        </p:txBody>
      </p:sp>
    </p:spTree>
    <p:extLst>
      <p:ext uri="{BB962C8B-B14F-4D97-AF65-F5344CB8AC3E}">
        <p14:creationId xmlns:p14="http://schemas.microsoft.com/office/powerpoint/2010/main" val="3190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" r="5952"/>
          <a:stretch/>
        </p:blipFill>
        <p:spPr>
          <a:xfrm>
            <a:off x="1703281" y="982735"/>
            <a:ext cx="1533941" cy="1870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28" t="8274" r="17603" b="-8274"/>
          <a:stretch/>
        </p:blipFill>
        <p:spPr>
          <a:xfrm>
            <a:off x="1" y="1014608"/>
            <a:ext cx="1822420" cy="1975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6964" y="489197"/>
            <a:ext cx="16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 Hunter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6770" y="489197"/>
            <a:ext cx="182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Darko Odic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625" y="4711260"/>
            <a:ext cx="312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</a:t>
            </a:r>
            <a:r>
              <a:rPr lang="en-US" sz="2400" dirty="0">
                <a:solidFill>
                  <a:srgbClr val="000090"/>
                </a:solidFill>
              </a:rPr>
              <a:t> Justin </a:t>
            </a:r>
            <a:r>
              <a:rPr lang="en-US" sz="2400" dirty="0" err="1">
                <a:solidFill>
                  <a:srgbClr val="000090"/>
                </a:solidFill>
              </a:rPr>
              <a:t>Halberda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t="3505" b="25492"/>
          <a:stretch/>
        </p:blipFill>
        <p:spPr>
          <a:xfrm>
            <a:off x="-3442" y="2805831"/>
            <a:ext cx="1764135" cy="18789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74" y="2812981"/>
            <a:ext cx="1483548" cy="1884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6AA1D5-2EAA-A34E-AC18-FD3B58682E94}"/>
              </a:ext>
            </a:extLst>
          </p:cNvPr>
          <p:cNvSpPr txBox="1"/>
          <p:nvPr/>
        </p:nvSpPr>
        <p:spPr>
          <a:xfrm>
            <a:off x="277145" y="4673358"/>
            <a:ext cx="121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Jeff </a:t>
            </a:r>
            <a:r>
              <a:rPr lang="en-US" sz="2400" dirty="0" err="1"/>
              <a:t>Lidz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CDE2B-4587-E461-F724-519CECBF4CFA}"/>
              </a:ext>
            </a:extLst>
          </p:cNvPr>
          <p:cNvSpPr txBox="1"/>
          <p:nvPr/>
        </p:nvSpPr>
        <p:spPr>
          <a:xfrm>
            <a:off x="3237222" y="5166661"/>
            <a:ext cx="8451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228600"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Lidz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et. 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(2011). </a:t>
            </a:r>
          </a:p>
          <a:p>
            <a:pPr marL="457200" marR="0" indent="-228600"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Interface Transparency and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Psychosemantics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‘Most’. </a:t>
            </a:r>
          </a:p>
          <a:p>
            <a:pPr marL="457200" marR="0" indent="-228600"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 Language Semantics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19: 227-56.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screenshot-multi1.png">
            <a:extLst>
              <a:ext uri="{FF2B5EF4-FFF2-40B4-BE49-F238E27FC236}">
                <a16:creationId xmlns:a16="http://schemas.microsoft.com/office/drawing/2014/main" id="{627CAA2C-E414-872A-3DA8-3AE642756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326" y="1014609"/>
            <a:ext cx="5483610" cy="36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-mult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19704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400" y="228600"/>
            <a:ext cx="5219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AEAEA"/>
                </a:solidFill>
              </a:rPr>
              <a:t>Most of the dots are blue.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B18A0-47B0-C88D-9FE9-22C5864646AE}"/>
              </a:ext>
            </a:extLst>
          </p:cNvPr>
          <p:cNvSpPr txBox="1"/>
          <p:nvPr/>
        </p:nvSpPr>
        <p:spPr>
          <a:xfrm>
            <a:off x="104601" y="1041976"/>
            <a:ext cx="3733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AEAEA"/>
                </a:solidFill>
              </a:rPr>
              <a:t>What conditions 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make it</a:t>
            </a:r>
          </a:p>
          <a:p>
            <a:r>
              <a:rPr lang="en-US" sz="2800" dirty="0">
                <a:solidFill>
                  <a:srgbClr val="EAEAEA"/>
                </a:solidFill>
              </a:rPr>
              <a:t>easy/hard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to </a:t>
            </a:r>
            <a:r>
              <a:rPr lang="en-US" sz="2800" i="1" u="sng" dirty="0">
                <a:solidFill>
                  <a:srgbClr val="EAEAEA"/>
                </a:solidFill>
              </a:rPr>
              <a:t>evaluate</a:t>
            </a:r>
            <a:r>
              <a:rPr lang="en-US" sz="2800" dirty="0">
                <a:solidFill>
                  <a:srgbClr val="EAEAEA"/>
                </a:solidFill>
              </a:rPr>
              <a:t>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the sentence?</a:t>
            </a:r>
          </a:p>
          <a:p>
            <a:r>
              <a:rPr lang="en-US" sz="2800" dirty="0">
                <a:solidFill>
                  <a:srgbClr val="EAEAEA"/>
                </a:solidFill>
              </a:rPr>
              <a:t>That might</a:t>
            </a:r>
          </a:p>
          <a:p>
            <a:r>
              <a:rPr lang="en-US" sz="2800" dirty="0">
                <a:solidFill>
                  <a:srgbClr val="EAEAEA"/>
                </a:solidFill>
              </a:rPr>
              <a:t>provide</a:t>
            </a:r>
          </a:p>
          <a:p>
            <a:r>
              <a:rPr lang="en-US" sz="2800" dirty="0">
                <a:solidFill>
                  <a:srgbClr val="EAEAEA"/>
                </a:solidFill>
              </a:rPr>
              <a:t>clues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about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how the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sentence is </a:t>
            </a:r>
            <a:r>
              <a:rPr lang="en-US" sz="2800" i="1" u="sng" dirty="0">
                <a:solidFill>
                  <a:srgbClr val="EAEAEA"/>
                </a:solidFill>
              </a:rPr>
              <a:t>understood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D3A4E-6F73-7336-EA9D-D91F0A3621FA}"/>
              </a:ext>
            </a:extLst>
          </p:cNvPr>
          <p:cNvSpPr txBox="1"/>
          <p:nvPr/>
        </p:nvSpPr>
        <p:spPr>
          <a:xfrm>
            <a:off x="237951" y="5708969"/>
            <a:ext cx="8693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AEAEA"/>
                </a:solidFill>
              </a:rPr>
              <a:t>(given independent accounts of the </a:t>
            </a:r>
            <a:r>
              <a:rPr lang="en-US" sz="2800" i="1" u="sng" dirty="0">
                <a:solidFill>
                  <a:srgbClr val="EAEAEA"/>
                </a:solidFill>
              </a:rPr>
              <a:t>information used</a:t>
            </a:r>
          </a:p>
          <a:p>
            <a:r>
              <a:rPr lang="en-US" sz="2800" dirty="0">
                <a:solidFill>
                  <a:srgbClr val="EAEAEA"/>
                </a:solidFill>
              </a:rPr>
              <a:t>     by the evaluators in those conditions).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96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-multi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101811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400" y="228600"/>
            <a:ext cx="5219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AEAEA"/>
                </a:solidFill>
              </a:rPr>
              <a:t>Most of the dots are blue?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EFDC4-3656-5D4E-77BA-658599D68195}"/>
              </a:ext>
            </a:extLst>
          </p:cNvPr>
          <p:cNvSpPr txBox="1"/>
          <p:nvPr/>
        </p:nvSpPr>
        <p:spPr>
          <a:xfrm>
            <a:off x="104601" y="1041976"/>
            <a:ext cx="3733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AEAEA"/>
                </a:solidFill>
              </a:rPr>
              <a:t>What conditions 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make it</a:t>
            </a:r>
          </a:p>
          <a:p>
            <a:r>
              <a:rPr lang="en-US" sz="2800" dirty="0">
                <a:solidFill>
                  <a:srgbClr val="EAEAEA"/>
                </a:solidFill>
              </a:rPr>
              <a:t>easy/hard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to </a:t>
            </a:r>
            <a:r>
              <a:rPr lang="en-US" sz="2800" i="1" u="sng" dirty="0">
                <a:solidFill>
                  <a:srgbClr val="EAEAEA"/>
                </a:solidFill>
              </a:rPr>
              <a:t>evaluate</a:t>
            </a:r>
            <a:r>
              <a:rPr lang="en-US" sz="2800" dirty="0">
                <a:solidFill>
                  <a:srgbClr val="EAEAEA"/>
                </a:solidFill>
              </a:rPr>
              <a:t>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the sentence?</a:t>
            </a:r>
          </a:p>
          <a:p>
            <a:r>
              <a:rPr lang="en-US" sz="2800" dirty="0">
                <a:solidFill>
                  <a:srgbClr val="EAEAEA"/>
                </a:solidFill>
              </a:rPr>
              <a:t>That might</a:t>
            </a:r>
          </a:p>
          <a:p>
            <a:r>
              <a:rPr lang="en-US" sz="2800" dirty="0">
                <a:solidFill>
                  <a:srgbClr val="EAEAEA"/>
                </a:solidFill>
              </a:rPr>
              <a:t>provide</a:t>
            </a:r>
          </a:p>
          <a:p>
            <a:r>
              <a:rPr lang="en-US" sz="2800" dirty="0">
                <a:solidFill>
                  <a:srgbClr val="EAEAEA"/>
                </a:solidFill>
              </a:rPr>
              <a:t>clues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about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how the </a:t>
            </a:r>
          </a:p>
          <a:p>
            <a:r>
              <a:rPr lang="en-US" sz="2800" dirty="0">
                <a:solidFill>
                  <a:srgbClr val="EAEAEA"/>
                </a:solidFill>
              </a:rPr>
              <a:t>sentence is </a:t>
            </a:r>
            <a:r>
              <a:rPr lang="en-US" sz="2800" i="1" u="sng" dirty="0">
                <a:solidFill>
                  <a:srgbClr val="EAEAEA"/>
                </a:solidFill>
              </a:rPr>
              <a:t>understood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526AB-3ECF-0DF7-1ADD-7AE88A25AD65}"/>
              </a:ext>
            </a:extLst>
          </p:cNvPr>
          <p:cNvSpPr txBox="1"/>
          <p:nvPr/>
        </p:nvSpPr>
        <p:spPr>
          <a:xfrm>
            <a:off x="237951" y="5708969"/>
            <a:ext cx="8693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AEAEA"/>
                </a:solidFill>
              </a:rPr>
              <a:t>(given independent accounts of the </a:t>
            </a:r>
            <a:r>
              <a:rPr lang="en-US" sz="2800" i="1" u="sng" dirty="0">
                <a:solidFill>
                  <a:srgbClr val="EAEAEA"/>
                </a:solidFill>
              </a:rPr>
              <a:t>information used</a:t>
            </a:r>
          </a:p>
          <a:p>
            <a:r>
              <a:rPr lang="en-US" sz="2800" dirty="0">
                <a:solidFill>
                  <a:srgbClr val="EAEAEA"/>
                </a:solidFill>
              </a:rPr>
              <a:t>     by the evaluators in those conditions).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674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0" y="0"/>
          <a:ext cx="9585620" cy="757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572000" progId="Word.Document.12">
                  <p:link updateAutomatic="1"/>
                </p:oleObj>
              </mc:Choice>
              <mc:Fallback>
                <p:oleObj name="Document" r:id="rId2" imgW="5486400" imgH="4572000" progId="Word.Document.12">
                  <p:link updateAutomatic="1"/>
                  <p:pic>
                    <p:nvPicPr>
                      <p:cNvPr id="1218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85620" cy="7570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8930" y="294240"/>
            <a:ext cx="4408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Four Trial Types (2-5 colors)</a:t>
            </a:r>
          </a:p>
        </p:txBody>
      </p:sp>
    </p:spTree>
    <p:extLst>
      <p:ext uri="{BB962C8B-B14F-4D97-AF65-F5344CB8AC3E}">
        <p14:creationId xmlns:p14="http://schemas.microsoft.com/office/powerpoint/2010/main" val="330362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‘Most of the dots are blue’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43" y="850700"/>
            <a:ext cx="8418557" cy="53137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#{Dot &amp; Blue} &gt; #{Dot &amp; </a:t>
            </a:r>
            <a:r>
              <a:rPr lang="en-US" sz="2400" dirty="0">
                <a:sym typeface="Symbol" charset="2"/>
              </a:rPr>
              <a:t>~Blue}</a:t>
            </a:r>
          </a:p>
          <a:p>
            <a:pPr>
              <a:buNone/>
            </a:pPr>
            <a:r>
              <a:rPr lang="en-US" sz="2400" dirty="0">
                <a:sym typeface="Symbol" charset="2"/>
              </a:rPr>
              <a:t>			</a:t>
            </a:r>
            <a:r>
              <a:rPr lang="en-US" sz="2400" dirty="0"/>
              <a:t>in scenes with two colors,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the </a:t>
            </a:r>
            <a:r>
              <a:rPr lang="en-US" sz="2400" i="1" dirty="0"/>
              <a:t>non-blues </a:t>
            </a:r>
            <a:r>
              <a:rPr lang="en-US" sz="2400" dirty="0"/>
              <a:t>can be identified with the reds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/>
              <a:t>				#{Dot &amp; </a:t>
            </a:r>
            <a:r>
              <a:rPr lang="en-US" sz="2400" dirty="0">
                <a:sym typeface="Symbol" charset="2"/>
              </a:rPr>
              <a:t>~Blue} = </a:t>
            </a:r>
            <a:r>
              <a:rPr lang="en-US" sz="2400" dirty="0"/>
              <a:t>#{Dot &amp; Red</a:t>
            </a:r>
            <a:r>
              <a:rPr lang="en-US" sz="2400" dirty="0">
                <a:sym typeface="Symbol" charset="2"/>
              </a:rPr>
              <a:t>}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/>
              <a:t>			the visual system will “select” the </a:t>
            </a:r>
            <a:r>
              <a:rPr lang="en-US" sz="2400" b="1" i="1" dirty="0"/>
              <a:t>dots</a:t>
            </a:r>
            <a:r>
              <a:rPr lang="en-US" sz="2400" dirty="0"/>
              <a:t>, the </a:t>
            </a:r>
            <a:r>
              <a:rPr lang="en-US" sz="2400" b="1" i="1" dirty="0">
                <a:solidFill>
                  <a:srgbClr val="0000FF"/>
                </a:solidFill>
              </a:rPr>
              <a:t>blue dots</a:t>
            </a:r>
            <a:r>
              <a:rPr lang="en-US" sz="2400" dirty="0"/>
              <a:t>, and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 			the </a:t>
            </a:r>
            <a:r>
              <a:rPr lang="en-US" sz="2400" b="1" i="1" dirty="0">
                <a:solidFill>
                  <a:srgbClr val="FF0000"/>
                </a:solidFill>
              </a:rPr>
              <a:t>red dots</a:t>
            </a:r>
            <a:r>
              <a:rPr lang="en-US" sz="2400" dirty="0"/>
              <a:t>; these 3 sets will be estimated for cardinality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but </a:t>
            </a:r>
            <a:r>
              <a:rPr lang="en-US" sz="2400" dirty="0">
                <a:solidFill>
                  <a:srgbClr val="800000"/>
                </a:solidFill>
              </a:rPr>
              <a:t>add</a:t>
            </a:r>
            <a:r>
              <a:rPr lang="en-US" sz="2400" dirty="0">
                <a:solidFill>
                  <a:srgbClr val="008000"/>
                </a:solidFill>
              </a:rPr>
              <a:t>ing</a:t>
            </a:r>
            <a:r>
              <a:rPr lang="en-US" sz="2400" dirty="0"/>
              <a:t> co</a:t>
            </a:r>
            <a:r>
              <a:rPr lang="en-US" sz="2400" dirty="0">
                <a:solidFill>
                  <a:srgbClr val="FF0000"/>
                </a:solidFill>
              </a:rPr>
              <a:t>lors</a:t>
            </a:r>
            <a:r>
              <a:rPr lang="en-US" sz="2400" dirty="0"/>
              <a:t> will make it </a:t>
            </a:r>
            <a:r>
              <a:rPr lang="en-US" sz="2400" i="1" u="sng" dirty="0"/>
              <a:t>harder</a:t>
            </a:r>
            <a:r>
              <a:rPr lang="en-US" sz="2400" dirty="0"/>
              <a:t> (and with 5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dirty="0">
                <a:solidFill>
                  <a:srgbClr val="800000"/>
                </a:solidFill>
              </a:rPr>
              <a:t>l</a:t>
            </a:r>
            <a:r>
              <a:rPr lang="en-US" sz="2400" dirty="0">
                <a:solidFill>
                  <a:srgbClr val="008000"/>
                </a:solidFill>
              </a:rPr>
              <a:t>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 		    	</a:t>
            </a:r>
            <a:r>
              <a:rPr lang="en-US" sz="2400" i="1" u="sng" dirty="0"/>
              <a:t>impossible</a:t>
            </a:r>
            <a:r>
              <a:rPr lang="en-US" sz="2400" dirty="0"/>
              <a:t>) to estimate the cardinality of the </a:t>
            </a:r>
            <a:r>
              <a:rPr lang="en-US" sz="2400" i="1" dirty="0">
                <a:solidFill>
                  <a:srgbClr val="FF0000"/>
                </a:solidFill>
              </a:rPr>
              <a:t>no</a:t>
            </a:r>
            <a:r>
              <a:rPr lang="en-US" sz="2400" i="1" dirty="0">
                <a:solidFill>
                  <a:srgbClr val="008000"/>
                </a:solidFill>
              </a:rPr>
              <a:t>n-</a:t>
            </a:r>
            <a:r>
              <a:rPr lang="en-US" sz="2400" i="1" dirty="0">
                <a:solidFill>
                  <a:srgbClr val="106B20"/>
                </a:solidFill>
              </a:rPr>
              <a:t>b</a:t>
            </a:r>
            <a:r>
              <a:rPr lang="en-US" sz="2400" i="1" dirty="0">
                <a:solidFill>
                  <a:srgbClr val="800000"/>
                </a:solidFill>
              </a:rPr>
              <a:t>lue</a:t>
            </a:r>
            <a:r>
              <a:rPr lang="en-US" sz="2400" i="1" dirty="0"/>
              <a:t>s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#{Dot &amp; Blue} &gt; #{Dot</a:t>
            </a:r>
            <a:r>
              <a:rPr lang="en-US" sz="2400" dirty="0">
                <a:sym typeface="Symbol" charset="2"/>
              </a:rPr>
              <a:t>} − </a:t>
            </a:r>
            <a:r>
              <a:rPr lang="en-US" sz="2400" dirty="0"/>
              <a:t>#{Dot &amp; Blue}</a:t>
            </a:r>
          </a:p>
          <a:p>
            <a:pPr>
              <a:buNone/>
            </a:pPr>
            <a:r>
              <a:rPr 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5094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‘Most of the dots are blue’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43" y="850700"/>
            <a:ext cx="8418557" cy="53137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#{Dot &amp; Blue} &gt; #{Dot &amp; </a:t>
            </a:r>
            <a:r>
              <a:rPr lang="en-US" sz="2400" dirty="0">
                <a:sym typeface="Symbol" charset="2"/>
              </a:rPr>
              <a:t>~Blue}</a:t>
            </a:r>
            <a:endParaRPr lang="en-US" sz="2400" dirty="0"/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verification should get </a:t>
            </a:r>
            <a:r>
              <a:rPr lang="en-US" sz="2400" i="1" u="sng" dirty="0"/>
              <a:t>harder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		as the number of colors increases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but in the two-color case,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“acuity” should be </a:t>
            </a:r>
            <a:r>
              <a:rPr lang="en-US" sz="2400" i="1" u="sng" dirty="0"/>
              <a:t>relatively good</a:t>
            </a:r>
            <a:r>
              <a:rPr lang="en-US" sz="2400" dirty="0"/>
              <a:t> (</a:t>
            </a:r>
            <a:r>
              <a:rPr lang="en-US" sz="2400" dirty="0" err="1"/>
              <a:t>w</a:t>
            </a:r>
            <a:r>
              <a:rPr lang="en-US" sz="2400" dirty="0"/>
              <a:t> ≈ .15) since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no estimate of the </a:t>
            </a:r>
            <a:r>
              <a:rPr lang="en-US" sz="2400" i="1" u="sng" dirty="0"/>
              <a:t>total</a:t>
            </a:r>
            <a:r>
              <a:rPr lang="en-US" sz="2400" dirty="0"/>
              <a:t> figures in the </a:t>
            </a:r>
            <a:r>
              <a:rPr lang="en-US" sz="2400" i="1" u="sng" dirty="0"/>
              <a:t>computation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#{Dot &amp; Blue} &gt; #{Dot</a:t>
            </a:r>
            <a:r>
              <a:rPr lang="en-US" sz="2400" dirty="0">
                <a:sym typeface="Symbol" charset="2"/>
              </a:rPr>
              <a:t>} − </a:t>
            </a:r>
            <a:r>
              <a:rPr lang="en-US" sz="2400" dirty="0"/>
              <a:t>#{Dot &amp; Blue}</a:t>
            </a:r>
          </a:p>
          <a:p>
            <a:pPr>
              <a:spcAft>
                <a:spcPts val="1200"/>
              </a:spcAft>
              <a:buNone/>
            </a:pPr>
            <a:r>
              <a:rPr lang="en-US" sz="2400" dirty="0"/>
              <a:t>			predicts </a:t>
            </a:r>
            <a:r>
              <a:rPr lang="en-US" sz="2400" i="1" u="sng" dirty="0"/>
              <a:t>indifference</a:t>
            </a:r>
            <a:r>
              <a:rPr lang="en-US" sz="2400" dirty="0"/>
              <a:t> to the number of colors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 but in the two-color case,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“acuity” should be </a:t>
            </a:r>
            <a:r>
              <a:rPr lang="en-US" sz="2400" i="1" u="sng" dirty="0"/>
              <a:t>less good</a:t>
            </a:r>
            <a:r>
              <a:rPr lang="en-US" sz="2400" dirty="0"/>
              <a:t> (</a:t>
            </a:r>
            <a:r>
              <a:rPr lang="en-US" sz="2400" dirty="0" err="1"/>
              <a:t>w</a:t>
            </a:r>
            <a:r>
              <a:rPr lang="en-US" sz="2400" dirty="0"/>
              <a:t> ≈ .3) since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Symbol" charset="2"/>
              </a:rPr>
              <a:t>			 </a:t>
            </a:r>
            <a:r>
              <a:rPr lang="en-US" sz="2400" dirty="0">
                <a:sym typeface="Symbol" charset="2"/>
              </a:rPr>
              <a:t>an e</a:t>
            </a:r>
            <a:r>
              <a:rPr lang="en-US" sz="2400" dirty="0"/>
              <a:t>stimate of the </a:t>
            </a:r>
            <a:r>
              <a:rPr lang="en-US" sz="2400" i="1" u="sng" dirty="0"/>
              <a:t>total</a:t>
            </a:r>
            <a:r>
              <a:rPr lang="en-US" sz="2400" dirty="0"/>
              <a:t> will figure in the </a:t>
            </a:r>
            <a:r>
              <a:rPr lang="en-US" sz="2400" i="1" u="sng" dirty="0"/>
              <a:t>computation</a:t>
            </a:r>
            <a:endParaRPr lang="en-US" sz="2400" dirty="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862" y="1232899"/>
            <a:ext cx="2195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dots, 9 blue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9 &gt; 6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47863" y="4434748"/>
            <a:ext cx="219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dots, 9 blue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9 &gt; (15 </a:t>
            </a:r>
            <a:r>
              <a:rPr lang="en-US" sz="2400" dirty="0">
                <a:solidFill>
                  <a:srgbClr val="FF0000"/>
                </a:solidFill>
                <a:sym typeface="Symbol" charset="2"/>
              </a:rPr>
              <a:t>−</a:t>
            </a:r>
            <a:r>
              <a:rPr lang="en-US" sz="2400" dirty="0">
                <a:solidFill>
                  <a:srgbClr val="FF0000"/>
                </a:solidFill>
              </a:rPr>
              <a:t> 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4MentalNumberLin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3829" b="-3829"/>
          <a:stretch>
            <a:fillRect/>
          </a:stretch>
        </p:blipFill>
        <p:spPr>
          <a:xfrm>
            <a:off x="110225" y="1143000"/>
            <a:ext cx="9033775" cy="4968228"/>
          </a:xfrm>
        </p:spPr>
      </p:pic>
      <p:sp>
        <p:nvSpPr>
          <p:cNvPr id="7" name="Down Arrow 6"/>
          <p:cNvSpPr/>
          <p:nvPr/>
        </p:nvSpPr>
        <p:spPr>
          <a:xfrm>
            <a:off x="4210587" y="2650733"/>
            <a:ext cx="203440" cy="154112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793229" y="2650733"/>
            <a:ext cx="203440" cy="154112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703034" y="2650733"/>
            <a:ext cx="203440" cy="154112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7970" y="1932232"/>
            <a:ext cx="58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0613" y="1932232"/>
            <a:ext cx="98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430" y="1932232"/>
            <a:ext cx="75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7970" y="1204555"/>
            <a:ext cx="2250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#{Dot &amp; Blue} &gt; </a:t>
            </a:r>
          </a:p>
          <a:p>
            <a:r>
              <a:rPr lang="en-US" sz="2200" dirty="0"/>
              <a:t>#{Dot &amp; </a:t>
            </a:r>
            <a:r>
              <a:rPr lang="en-US" sz="2200" dirty="0">
                <a:sym typeface="Symbol" charset="2"/>
              </a:rPr>
              <a:t>~Blue}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0610" y="1204555"/>
            <a:ext cx="2855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#{Dot &amp; Blue} &gt; </a:t>
            </a:r>
          </a:p>
          <a:p>
            <a:r>
              <a:rPr lang="en-US" sz="2200" dirty="0"/>
              <a:t>#{Dot</a:t>
            </a:r>
            <a:r>
              <a:rPr lang="en-US" sz="2200" dirty="0">
                <a:sym typeface="Symbol" charset="2"/>
              </a:rPr>
              <a:t>} − </a:t>
            </a:r>
            <a:r>
              <a:rPr lang="en-US" sz="2200" dirty="0"/>
              <a:t>#{Dot &amp; Blue}</a:t>
            </a: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41220" y="5649563"/>
            <a:ext cx="110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lower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acuity</a:t>
            </a:r>
          </a:p>
        </p:txBody>
      </p:sp>
    </p:spTree>
    <p:extLst>
      <p:ext uri="{BB962C8B-B14F-4D97-AF65-F5344CB8AC3E}">
        <p14:creationId xmlns:p14="http://schemas.microsoft.com/office/powerpoint/2010/main" val="11220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3" grpId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89941-0B0F-4749-9714-B1953B4E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1" y="857251"/>
            <a:ext cx="7869914" cy="363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4668D-1203-064C-A315-AA8DA3791C28}"/>
              </a:ext>
            </a:extLst>
          </p:cNvPr>
          <p:cNvSpPr txBox="1"/>
          <p:nvPr/>
        </p:nvSpPr>
        <p:spPr>
          <a:xfrm>
            <a:off x="583621" y="4784399"/>
            <a:ext cx="80803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Task</a:t>
            </a:r>
            <a:r>
              <a:rPr lang="en-US" sz="1500" b="1" dirty="0"/>
              <a:t>: </a:t>
            </a:r>
            <a:r>
              <a:rPr lang="en-US" sz="1500" dirty="0"/>
              <a:t>Given a scene with three circles that differ in hue, say whether or not each/every circle is green.</a:t>
            </a:r>
          </a:p>
          <a:p>
            <a:pPr algn="ctr"/>
            <a:r>
              <a:rPr lang="en-US" sz="1500" dirty="0"/>
              <a:t>(</a:t>
            </a:r>
            <a:r>
              <a:rPr lang="en-US" sz="1500" i="1" dirty="0"/>
              <a:t>The circles will disappear; after 300ms, they will reappear in the same positions</a:t>
            </a:r>
            <a:r>
              <a:rPr lang="en-US" sz="1500" dirty="0"/>
              <a:t>.)</a:t>
            </a:r>
          </a:p>
          <a:p>
            <a:pPr algn="ctr"/>
            <a:r>
              <a:rPr lang="en-US" sz="1500" dirty="0"/>
              <a:t>Then say whether or not </a:t>
            </a:r>
            <a:r>
              <a:rPr lang="en-US" sz="1500" b="1" u="sng" dirty="0"/>
              <a:t>one circle changed its color</a:t>
            </a:r>
            <a:r>
              <a:rPr lang="en-US" sz="15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A406C-7C07-3A48-8404-3FBDF67ABD72}"/>
              </a:ext>
            </a:extLst>
          </p:cNvPr>
          <p:cNvSpPr txBox="1"/>
          <p:nvPr/>
        </p:nvSpPr>
        <p:spPr>
          <a:xfrm>
            <a:off x="6226337" y="1311853"/>
            <a:ext cx="1967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Performance is </a:t>
            </a:r>
            <a:r>
              <a:rPr lang="en-US" sz="1500" b="1" i="1" u="sng" dirty="0">
                <a:solidFill>
                  <a:prstClr val="black"/>
                </a:solidFill>
                <a:latin typeface="Calibri"/>
              </a:rPr>
              <a:t>better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      on ‘each’-trials.</a:t>
            </a:r>
          </a:p>
        </p:txBody>
      </p:sp>
    </p:spTree>
    <p:extLst>
      <p:ext uri="{BB962C8B-B14F-4D97-AF65-F5344CB8AC3E}">
        <p14:creationId xmlns:p14="http://schemas.microsoft.com/office/powerpoint/2010/main" val="16234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‘Most of the dots are blue’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43" y="850700"/>
            <a:ext cx="8418557" cy="53137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#{Dot &amp; Blue} &gt; #{Dot &amp; </a:t>
            </a:r>
            <a:r>
              <a:rPr lang="en-US" sz="2400" dirty="0">
                <a:sym typeface="Symbol" charset="2"/>
              </a:rPr>
              <a:t>~Blue}</a:t>
            </a:r>
            <a:endParaRPr lang="en-US" sz="2400" dirty="0"/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verification should get </a:t>
            </a:r>
            <a:r>
              <a:rPr lang="en-US" sz="2400" i="1" u="sng" dirty="0"/>
              <a:t>harder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		as the number of colors increases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but in the two-color case,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“acuity” should be </a:t>
            </a:r>
            <a:r>
              <a:rPr lang="en-US" sz="2400" i="1" u="sng" dirty="0"/>
              <a:t>relatively good</a:t>
            </a:r>
            <a:r>
              <a:rPr lang="en-US" sz="2400" dirty="0"/>
              <a:t> (</a:t>
            </a:r>
            <a:r>
              <a:rPr lang="en-US" sz="2400" dirty="0" err="1"/>
              <a:t>w</a:t>
            </a:r>
            <a:r>
              <a:rPr lang="en-US" sz="2400" dirty="0"/>
              <a:t> ≈ .15) since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no estimate of the </a:t>
            </a:r>
            <a:r>
              <a:rPr lang="en-US" sz="2400" i="1" u="sng" dirty="0"/>
              <a:t>total</a:t>
            </a:r>
            <a:r>
              <a:rPr lang="en-US" sz="2400" dirty="0"/>
              <a:t> figures in the </a:t>
            </a:r>
            <a:r>
              <a:rPr lang="en-US" sz="2400" i="1" u="sng" dirty="0"/>
              <a:t>computation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#{Dot &amp; Blue} &gt; #{Dot</a:t>
            </a:r>
            <a:r>
              <a:rPr lang="en-US" sz="2400" dirty="0">
                <a:sym typeface="Symbol" charset="2"/>
              </a:rPr>
              <a:t>} − </a:t>
            </a:r>
            <a:r>
              <a:rPr lang="en-US" sz="2400" dirty="0"/>
              <a:t>#{Dot &amp; Blue}</a:t>
            </a:r>
          </a:p>
          <a:p>
            <a:pPr>
              <a:spcAft>
                <a:spcPts val="1200"/>
              </a:spcAft>
              <a:buNone/>
            </a:pPr>
            <a:r>
              <a:rPr lang="en-US" sz="2400" dirty="0"/>
              <a:t>			predicts </a:t>
            </a:r>
            <a:r>
              <a:rPr lang="en-US" sz="2400" i="1" u="sng" dirty="0"/>
              <a:t>indifference</a:t>
            </a:r>
            <a:r>
              <a:rPr lang="en-US" sz="2400" dirty="0"/>
              <a:t> to the number of colors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			 but in the two-color case,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	“acuity” should be </a:t>
            </a:r>
            <a:r>
              <a:rPr lang="en-US" sz="2400" i="1" u="sng" dirty="0"/>
              <a:t>less good</a:t>
            </a:r>
            <a:r>
              <a:rPr lang="en-US" sz="2400" dirty="0"/>
              <a:t> (</a:t>
            </a:r>
            <a:r>
              <a:rPr lang="en-US" sz="2400" dirty="0" err="1"/>
              <a:t>w</a:t>
            </a:r>
            <a:r>
              <a:rPr lang="en-US" sz="2400" dirty="0"/>
              <a:t> ≈ .3) since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Symbol" charset="2"/>
              </a:rPr>
              <a:t>			 </a:t>
            </a:r>
            <a:r>
              <a:rPr lang="en-US" sz="2400" dirty="0">
                <a:sym typeface="Symbol" charset="2"/>
              </a:rPr>
              <a:t>an e</a:t>
            </a:r>
            <a:r>
              <a:rPr lang="en-US" sz="2400" dirty="0"/>
              <a:t>stimate of the </a:t>
            </a:r>
            <a:r>
              <a:rPr lang="en-US" sz="2400" i="1" u="sng" dirty="0"/>
              <a:t>total</a:t>
            </a:r>
            <a:r>
              <a:rPr lang="en-US" sz="2400" dirty="0"/>
              <a:t> will figure in the </a:t>
            </a:r>
            <a:r>
              <a:rPr lang="en-US" sz="2400" i="1" u="sng" dirty="0"/>
              <a:t>computation</a:t>
            </a:r>
            <a:endParaRPr lang="en-US" sz="2400" dirty="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862" y="1232899"/>
            <a:ext cx="215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dots, 9 blue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9 &gt; 6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47862" y="4434748"/>
            <a:ext cx="229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dots, 9 blue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9 &gt; (15 </a:t>
            </a:r>
            <a:r>
              <a:rPr lang="en-US" sz="2400" dirty="0">
                <a:solidFill>
                  <a:srgbClr val="FF0000"/>
                </a:solidFill>
                <a:sym typeface="Symbol" charset="2"/>
              </a:rPr>
              <a:t>−</a:t>
            </a:r>
            <a:r>
              <a:rPr lang="en-US" sz="2400" dirty="0">
                <a:solidFill>
                  <a:srgbClr val="FF0000"/>
                </a:solidFill>
              </a:rPr>
              <a:t> 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282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533400" y="457200"/>
          <a:ext cx="826816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95600" imgH="2108200" progId="Word.Document.12">
                  <p:link updateAutomatic="1"/>
                </p:oleObj>
              </mc:Choice>
              <mc:Fallback>
                <p:oleObj name="Document" r:id="rId2" imgW="2895600" imgH="2108200" progId="Word.Document.12">
                  <p:link updateAutomatic="1"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26816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better performance on easier ratios: </a:t>
            </a:r>
            <a:r>
              <a:rPr lang="en-GB" i="1" dirty="0" err="1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 &lt; .001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879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533400" y="457200"/>
          <a:ext cx="826816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95600" imgH="2108200" progId="Word.Document.12">
                  <p:link updateAutomatic="1"/>
                </p:oleObj>
              </mc:Choice>
              <mc:Fallback>
                <p:oleObj name="Document" r:id="rId2" imgW="2895600" imgH="2108200" progId="Word.Document.12">
                  <p:link updateAutomatic="1"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26816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2971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effect of number of colors</a:t>
            </a:r>
          </a:p>
        </p:txBody>
      </p:sp>
    </p:spTree>
    <p:extLst>
      <p:ext uri="{BB962C8B-B14F-4D97-AF65-F5344CB8AC3E}">
        <p14:creationId xmlns:p14="http://schemas.microsoft.com/office/powerpoint/2010/main" val="3562971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685800" y="533400"/>
          <a:ext cx="7733403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705100" imgH="2159000" progId="Word.Document.12">
                  <p:link updateAutomatic="1"/>
                </p:oleObj>
              </mc:Choice>
              <mc:Fallback>
                <p:oleObj name="Document" r:id="rId2" imgW="2705100" imgH="2159000" progId="Word.Document.12">
                  <p:link updateAutomatic="1"/>
                  <p:pic>
                    <p:nvPicPr>
                      <p:cNvPr id="1116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7733403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121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fit to psychophysical model of ANS-driven performance</a:t>
            </a:r>
          </a:p>
        </p:txBody>
      </p:sp>
    </p:spTree>
    <p:extLst>
      <p:ext uri="{BB962C8B-B14F-4D97-AF65-F5344CB8AC3E}">
        <p14:creationId xmlns:p14="http://schemas.microsoft.com/office/powerpoint/2010/main" val="3254317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418577" y="773762"/>
          <a:ext cx="8725423" cy="455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746500" imgH="1955800" progId="Word.Document.12">
                  <p:link updateAutomatic="1"/>
                </p:oleObj>
              </mc:Choice>
              <mc:Fallback>
                <p:oleObj name="Document" r:id="rId2" imgW="3746500" imgH="1955800" progId="Word.Document.12">
                  <p:link updateAutomatic="1"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77" y="773762"/>
                        <a:ext cx="8725423" cy="455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0BA7D73-52E6-0C84-F010-0E962B731B60}"/>
              </a:ext>
            </a:extLst>
          </p:cNvPr>
          <p:cNvSpPr txBox="1"/>
          <p:nvPr/>
        </p:nvSpPr>
        <p:spPr>
          <a:xfrm>
            <a:off x="608278" y="5328728"/>
            <a:ext cx="7764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can we find independent evidence that ‘most’ is understood in a way that leads speakers of English to hear ‘Most of the dots are blue’ as inviting them </a:t>
            </a:r>
          </a:p>
          <a:p>
            <a:r>
              <a:rPr lang="en-US" dirty="0"/>
              <a:t>to estimate the cardinality of the dots, and do a subtraction:</a:t>
            </a:r>
          </a:p>
          <a:p>
            <a:r>
              <a:rPr lang="en-US" sz="1800" dirty="0"/>
              <a:t>				#{Dot &amp; Blue} &gt; #{Dot</a:t>
            </a:r>
            <a:r>
              <a:rPr lang="en-US" sz="1800" dirty="0">
                <a:sym typeface="Symbol" charset="2"/>
              </a:rPr>
              <a:t>} − </a:t>
            </a:r>
            <a:r>
              <a:rPr lang="en-US" sz="1800" dirty="0"/>
              <a:t>#{Dot &amp; Blue}</a:t>
            </a:r>
          </a:p>
        </p:txBody>
      </p:sp>
    </p:spTree>
    <p:extLst>
      <p:ext uri="{BB962C8B-B14F-4D97-AF65-F5344CB8AC3E}">
        <p14:creationId xmlns:p14="http://schemas.microsoft.com/office/powerpoint/2010/main" val="8556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2" y="2781416"/>
            <a:ext cx="2199577" cy="238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28" t="8274" r="17603" b="-8274"/>
          <a:stretch/>
        </p:blipFill>
        <p:spPr>
          <a:xfrm>
            <a:off x="0" y="609520"/>
            <a:ext cx="2196135" cy="2380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343" y="116124"/>
            <a:ext cx="16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 Hunter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473" y="5216627"/>
            <a:ext cx="182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Darko Odic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1899" y="5160197"/>
            <a:ext cx="312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</a:t>
            </a:r>
            <a:r>
              <a:rPr lang="en-US" sz="2400" dirty="0">
                <a:solidFill>
                  <a:srgbClr val="000090"/>
                </a:solidFill>
              </a:rPr>
              <a:t> Justin </a:t>
            </a:r>
            <a:r>
              <a:rPr lang="en-US" sz="2400" dirty="0" err="1">
                <a:solidFill>
                  <a:srgbClr val="000090"/>
                </a:solidFill>
              </a:rPr>
              <a:t>Halberda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661" y="609520"/>
            <a:ext cx="1951429" cy="2063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10041"/>
          <a:stretch/>
        </p:blipFill>
        <p:spPr>
          <a:xfrm>
            <a:off x="5853661" y="2606294"/>
            <a:ext cx="1951429" cy="2633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532" y="2655780"/>
            <a:ext cx="1973331" cy="2506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C48BB1-D8CD-2345-A4B5-92805C8360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74" r="8167"/>
          <a:stretch/>
        </p:blipFill>
        <p:spPr>
          <a:xfrm>
            <a:off x="3008532" y="592335"/>
            <a:ext cx="1973331" cy="2063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A71140-1ED6-6143-B2CA-9463C5B2025F}"/>
              </a:ext>
            </a:extLst>
          </p:cNvPr>
          <p:cNvSpPr txBox="1"/>
          <p:nvPr/>
        </p:nvSpPr>
        <p:spPr>
          <a:xfrm>
            <a:off x="2151899" y="98939"/>
            <a:ext cx="290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</a:t>
            </a:r>
            <a:r>
              <a:rPr lang="en-US" sz="2400" dirty="0">
                <a:solidFill>
                  <a:srgbClr val="000090"/>
                </a:solidFill>
              </a:rPr>
              <a:t> Tyler Knowlton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AA1D5-2EAA-A34E-AC18-FD3B58682E94}"/>
              </a:ext>
            </a:extLst>
          </p:cNvPr>
          <p:cNvSpPr txBox="1"/>
          <p:nvPr/>
        </p:nvSpPr>
        <p:spPr>
          <a:xfrm>
            <a:off x="6291660" y="5160197"/>
            <a:ext cx="121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Jeff </a:t>
            </a:r>
            <a:r>
              <a:rPr lang="en-US" sz="2400" dirty="0" err="1"/>
              <a:t>Lidz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87CAA-0746-E04E-A7D4-5D9DE6C9F4FE}"/>
              </a:ext>
            </a:extLst>
          </p:cNvPr>
          <p:cNvSpPr txBox="1"/>
          <p:nvPr/>
        </p:nvSpPr>
        <p:spPr>
          <a:xfrm>
            <a:off x="4890972" y="114197"/>
            <a:ext cx="312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</a:t>
            </a:r>
            <a:r>
              <a:rPr lang="en-US" sz="2400" dirty="0">
                <a:solidFill>
                  <a:srgbClr val="000090"/>
                </a:solidFill>
              </a:rPr>
              <a:t> Alexis Wellwood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CDE2B-4587-E461-F724-519CECBF4CFA}"/>
              </a:ext>
            </a:extLst>
          </p:cNvPr>
          <p:cNvSpPr txBox="1"/>
          <p:nvPr/>
        </p:nvSpPr>
        <p:spPr>
          <a:xfrm>
            <a:off x="-108934" y="5942499"/>
            <a:ext cx="7465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Linguistic Meanings as Cognitive Instructions.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Annals of the New York Academy of Sciences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1500:134–144 (2021).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6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4B78F60-E3D6-4B4B-99ED-4730D78BB6B6}"/>
              </a:ext>
            </a:extLst>
          </p:cNvPr>
          <p:cNvPicPr/>
          <p:nvPr/>
        </p:nvPicPr>
        <p:blipFill rotWithShape="1">
          <a:blip r:embed="rId2"/>
          <a:srcRect t="3239" r="32591" b="7145"/>
          <a:stretch/>
        </p:blipFill>
        <p:spPr bwMode="auto">
          <a:xfrm>
            <a:off x="0" y="0"/>
            <a:ext cx="647807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0">
            <a:extLst>
              <a:ext uri="{FF2B5EF4-FFF2-40B4-BE49-F238E27FC236}">
                <a16:creationId xmlns:a16="http://schemas.microsoft.com/office/drawing/2014/main" id="{A5466E19-1D30-4D4B-9F1E-9E2FEA20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675" y="782228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25252"/>
                </a:solidFill>
              </a:rPr>
              <a:t>Which picture is the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better example of…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‘Most of the dots are blue’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‘More of the dots are blue’</a:t>
            </a:r>
          </a:p>
          <a:p>
            <a:endParaRPr lang="en-US" sz="2400" b="1" dirty="0">
              <a:solidFill>
                <a:srgbClr val="525252"/>
              </a:solidFill>
            </a:endParaRPr>
          </a:p>
          <a:p>
            <a:r>
              <a:rPr lang="en-US" sz="2400" b="1" dirty="0">
                <a:solidFill>
                  <a:srgbClr val="525252"/>
                </a:solidFill>
              </a:rPr>
              <a:t>‘Most of the dots are blue’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‘There are more blue dots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             than yellow dots’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87D07-A0FC-0140-9156-C2C3002D1753}"/>
              </a:ext>
            </a:extLst>
          </p:cNvPr>
          <p:cNvSpPr txBox="1"/>
          <p:nvPr/>
        </p:nvSpPr>
        <p:spPr>
          <a:xfrm>
            <a:off x="6709892" y="6075772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EXP-1,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08775-627A-2AD3-EF0A-9D7961DC2010}"/>
              </a:ext>
            </a:extLst>
          </p:cNvPr>
          <p:cNvSpPr txBox="1"/>
          <p:nvPr/>
        </p:nvSpPr>
        <p:spPr>
          <a:xfrm>
            <a:off x="314325" y="1443038"/>
            <a:ext cx="67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42780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4B78F60-E3D6-4B4B-99ED-4730D78BB6B6}"/>
              </a:ext>
            </a:extLst>
          </p:cNvPr>
          <p:cNvPicPr/>
          <p:nvPr/>
        </p:nvPicPr>
        <p:blipFill rotWithShape="1">
          <a:blip r:embed="rId2"/>
          <a:srcRect t="3239" r="32591" b="7145"/>
          <a:stretch/>
        </p:blipFill>
        <p:spPr bwMode="auto">
          <a:xfrm>
            <a:off x="0" y="0"/>
            <a:ext cx="647807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0">
            <a:extLst>
              <a:ext uri="{FF2B5EF4-FFF2-40B4-BE49-F238E27FC236}">
                <a16:creationId xmlns:a16="http://schemas.microsoft.com/office/drawing/2014/main" id="{A5466E19-1D30-4D4B-9F1E-9E2FEA20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160" y="1232989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25252"/>
                </a:solidFill>
              </a:rPr>
              <a:t>Choose a sentence…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‘Most of the dots are blue’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‘More of the dots are blue’</a:t>
            </a:r>
          </a:p>
          <a:p>
            <a:endParaRPr lang="en-US" sz="2400" b="1" dirty="0">
              <a:solidFill>
                <a:srgbClr val="525252"/>
              </a:solidFill>
            </a:endParaRPr>
          </a:p>
          <a:p>
            <a:r>
              <a:rPr lang="en-US" sz="2400" b="1" dirty="0">
                <a:solidFill>
                  <a:srgbClr val="525252"/>
                </a:solidFill>
              </a:rPr>
              <a:t>‘Most of the dots are blue’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‘There are more blue dots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             than yellow dots’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1114F-CFD4-914E-829F-F4A325A81929}"/>
              </a:ext>
            </a:extLst>
          </p:cNvPr>
          <p:cNvSpPr txBox="1"/>
          <p:nvPr/>
        </p:nvSpPr>
        <p:spPr>
          <a:xfrm>
            <a:off x="0" y="3825024"/>
            <a:ext cx="6323527" cy="3042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308EE-D713-AF40-87E8-D5C9D46516C3}"/>
              </a:ext>
            </a:extLst>
          </p:cNvPr>
          <p:cNvSpPr txBox="1"/>
          <p:nvPr/>
        </p:nvSpPr>
        <p:spPr>
          <a:xfrm>
            <a:off x="0" y="3296992"/>
            <a:ext cx="1094704" cy="52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2A26C-7F24-9D46-ABF9-E7747BBCD6E2}"/>
              </a:ext>
            </a:extLst>
          </p:cNvPr>
          <p:cNvSpPr txBox="1"/>
          <p:nvPr/>
        </p:nvSpPr>
        <p:spPr>
          <a:xfrm>
            <a:off x="6709892" y="6075772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EXP-2,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095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C0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C0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4B78F60-E3D6-4B4B-99ED-4730D78BB6B6}"/>
              </a:ext>
            </a:extLst>
          </p:cNvPr>
          <p:cNvPicPr/>
          <p:nvPr/>
        </p:nvPicPr>
        <p:blipFill rotWithShape="1">
          <a:blip r:embed="rId2"/>
          <a:srcRect t="3239" r="32591" b="7145"/>
          <a:stretch/>
        </p:blipFill>
        <p:spPr bwMode="auto">
          <a:xfrm>
            <a:off x="0" y="0"/>
            <a:ext cx="647807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87D07-A0FC-0140-9156-C2C3002D1753}"/>
              </a:ext>
            </a:extLst>
          </p:cNvPr>
          <p:cNvSpPr txBox="1"/>
          <p:nvPr/>
        </p:nvSpPr>
        <p:spPr>
          <a:xfrm>
            <a:off x="6709892" y="6075772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EXP-2,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08775-627A-2AD3-EF0A-9D7961DC2010}"/>
              </a:ext>
            </a:extLst>
          </p:cNvPr>
          <p:cNvSpPr txBox="1"/>
          <p:nvPr/>
        </p:nvSpPr>
        <p:spPr>
          <a:xfrm>
            <a:off x="314325" y="1443038"/>
            <a:ext cx="67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✓</a:t>
            </a:r>
          </a:p>
        </p:txBody>
      </p:sp>
      <p:sp>
        <p:nvSpPr>
          <p:cNvPr id="3" name="Rectangle 50">
            <a:extLst>
              <a:ext uri="{FF2B5EF4-FFF2-40B4-BE49-F238E27FC236}">
                <a16:creationId xmlns:a16="http://schemas.microsoft.com/office/drawing/2014/main" id="{A16148E0-98C4-2F43-AB8C-6394ABA6F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160" y="1232989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25252"/>
                </a:solidFill>
              </a:rPr>
              <a:t>Choose a sentence…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‘Most of the dots are blue’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‘More of the dots are blue’</a:t>
            </a:r>
          </a:p>
          <a:p>
            <a:endParaRPr lang="en-US" sz="2400" b="1" dirty="0">
              <a:solidFill>
                <a:srgbClr val="525252"/>
              </a:solidFill>
            </a:endParaRPr>
          </a:p>
          <a:p>
            <a:r>
              <a:rPr lang="en-US" sz="2400" b="1" dirty="0">
                <a:solidFill>
                  <a:srgbClr val="525252"/>
                </a:solidFill>
              </a:rPr>
              <a:t>‘Most of the dots are blue’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‘There are more blue dots </a:t>
            </a:r>
          </a:p>
          <a:p>
            <a:r>
              <a:rPr lang="en-US" sz="2400" b="1" dirty="0">
                <a:solidFill>
                  <a:srgbClr val="525252"/>
                </a:solidFill>
              </a:rPr>
              <a:t>             than yellow dots’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638D5-E63A-EDEC-5995-4F259B089EF1}"/>
              </a:ext>
            </a:extLst>
          </p:cNvPr>
          <p:cNvSpPr txBox="1"/>
          <p:nvPr/>
        </p:nvSpPr>
        <p:spPr>
          <a:xfrm>
            <a:off x="1" y="0"/>
            <a:ext cx="5512159" cy="3416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just about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23" y="1375150"/>
            <a:ext cx="8229600" cy="4525963"/>
          </a:xfrm>
        </p:spPr>
        <p:txBody>
          <a:bodyPr/>
          <a:lstStyle/>
          <a:p>
            <a:r>
              <a:rPr lang="en-US" dirty="0"/>
              <a:t>80 participants asked to “draw” on an </a:t>
            </a:r>
            <a:r>
              <a:rPr lang="en-US" dirty="0" err="1"/>
              <a:t>iPad</a:t>
            </a:r>
            <a:r>
              <a:rPr lang="en-US" dirty="0"/>
              <a:t>				</a:t>
            </a:r>
            <a:r>
              <a:rPr lang="en-US" i="1" dirty="0"/>
              <a:t>More/Most of the dots are blue</a:t>
            </a:r>
            <a:endParaRPr lang="en-US" dirty="0"/>
          </a:p>
        </p:txBody>
      </p:sp>
      <p:pic>
        <p:nvPicPr>
          <p:cNvPr id="4" name="Picture 3" descr="ipad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37" y="2435193"/>
            <a:ext cx="5897078" cy="44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F6BD6-AD7A-2C44-9EEE-2409146A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5ADBF9-3054-4249-9161-F7943D03881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4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89941-0B0F-4749-9714-B1953B4E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1" y="857251"/>
            <a:ext cx="7869914" cy="3632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08321C-A75D-D541-92DB-87F8E10182FF}"/>
              </a:ext>
            </a:extLst>
          </p:cNvPr>
          <p:cNvSpPr txBox="1"/>
          <p:nvPr/>
        </p:nvSpPr>
        <p:spPr>
          <a:xfrm>
            <a:off x="365762" y="4502299"/>
            <a:ext cx="4300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EXPERIMENT 1: Uniform Range of Difficulty</a:t>
            </a:r>
          </a:p>
          <a:p>
            <a:pPr defTabSz="685800">
              <a:defRPr/>
            </a:pPr>
            <a:r>
              <a:rPr lang="en-US" sz="1500" i="1" u="sng" dirty="0">
                <a:solidFill>
                  <a:prstClr val="black"/>
                </a:solidFill>
                <a:latin typeface="Calibri"/>
              </a:rPr>
              <a:t>Better accuracy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for color-change with ‘each’ (p &lt; .05)</a:t>
            </a:r>
          </a:p>
          <a:p>
            <a:pPr defTabSz="685800">
              <a:defRPr/>
            </a:pP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Note: participants knew the color-change question was coming; and </a:t>
            </a:r>
            <a:r>
              <a:rPr lang="en-US" sz="1500" dirty="0">
                <a:solidFill>
                  <a:srgbClr val="0070C0"/>
                </a:solidFill>
              </a:rPr>
              <a:t>on ‘every’-trials, </a:t>
            </a:r>
            <a:r>
              <a:rPr lang="en-US" sz="1500" dirty="0">
                <a:solidFill>
                  <a:srgbClr val="0070C0"/>
                </a:solidFill>
                <a:latin typeface="Calibri"/>
              </a:rPr>
              <a:t>they </a:t>
            </a:r>
            <a:r>
              <a:rPr lang="en-US" sz="1500" dirty="0">
                <a:solidFill>
                  <a:srgbClr val="0070C0"/>
                </a:solidFill>
              </a:rPr>
              <a:t>were free to use whatever resources they used on ‘each’-trials.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CE076-0795-124D-879D-5F5350F76C0F}"/>
              </a:ext>
            </a:extLst>
          </p:cNvPr>
          <p:cNvSpPr txBox="1"/>
          <p:nvPr/>
        </p:nvSpPr>
        <p:spPr>
          <a:xfrm>
            <a:off x="4803128" y="4489503"/>
            <a:ext cx="4208687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EXPERIMENT 2: </a:t>
            </a:r>
            <a:r>
              <a:rPr lang="en-US" sz="1500" b="1" dirty="0" err="1">
                <a:solidFill>
                  <a:prstClr val="black"/>
                </a:solidFill>
                <a:latin typeface="Calibri"/>
              </a:rPr>
              <a:t>Staircased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Difficulty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For a fixed accuracy level (≈67%), 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    with difficulty dependent on performance, </a:t>
            </a:r>
          </a:p>
          <a:p>
            <a:pPr defTabSz="685800">
              <a:defRPr/>
            </a:pPr>
            <a:r>
              <a:rPr lang="en-US" sz="1500" i="1" u="sng" dirty="0">
                <a:solidFill>
                  <a:prstClr val="black"/>
                </a:solidFill>
                <a:latin typeface="Calibri"/>
              </a:rPr>
              <a:t>smaller changes noticed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on ‘each’-trials (p &lt; .001)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Again, on ‘every’-trials, participants could have </a:t>
            </a:r>
          </a:p>
          <a:p>
            <a:pPr defTabSz="685800"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(but did not) use their ‘each’-strategy.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96A9C0-3BD8-4A47-B3E5-201ED46F5340}"/>
              </a:ext>
            </a:extLst>
          </p:cNvPr>
          <p:cNvCxnSpPr/>
          <p:nvPr/>
        </p:nvCxnSpPr>
        <p:spPr>
          <a:xfrm flipV="1">
            <a:off x="4665889" y="4546097"/>
            <a:ext cx="0" cy="14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6236A7-BD65-2C45-BFF7-4724AE3BEA16}"/>
              </a:ext>
            </a:extLst>
          </p:cNvPr>
          <p:cNvSpPr txBox="1"/>
          <p:nvPr/>
        </p:nvSpPr>
        <p:spPr>
          <a:xfrm>
            <a:off x="6226337" y="1311853"/>
            <a:ext cx="1967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Performance is </a:t>
            </a:r>
            <a:r>
              <a:rPr lang="en-US" sz="1500" b="1" i="1" u="sng" dirty="0">
                <a:solidFill>
                  <a:prstClr val="black"/>
                </a:solidFill>
                <a:latin typeface="Calibri"/>
              </a:rPr>
              <a:t>better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      on ‘each’-trials.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6196F-E38F-F1A3-3D19-07014B82B7C7}"/>
              </a:ext>
            </a:extLst>
          </p:cNvPr>
          <p:cNvSpPr txBox="1"/>
          <p:nvPr/>
        </p:nvSpPr>
        <p:spPr>
          <a:xfrm>
            <a:off x="-67307" y="1681185"/>
            <a:ext cx="86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218DD-5FB4-CCCF-86F8-12AE08B79FD4}"/>
              </a:ext>
            </a:extLst>
          </p:cNvPr>
          <p:cNvSpPr txBox="1"/>
          <p:nvPr/>
        </p:nvSpPr>
        <p:spPr>
          <a:xfrm>
            <a:off x="-67307" y="3244334"/>
            <a:ext cx="86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2</a:t>
            </a:r>
          </a:p>
        </p:txBody>
      </p:sp>
    </p:spTree>
    <p:extLst>
      <p:ext uri="{BB962C8B-B14F-4D97-AF65-F5344CB8AC3E}">
        <p14:creationId xmlns:p14="http://schemas.microsoft.com/office/powerpoint/2010/main" val="17372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just about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23" y="1375150"/>
            <a:ext cx="8229600" cy="4525963"/>
          </a:xfrm>
        </p:spPr>
        <p:txBody>
          <a:bodyPr/>
          <a:lstStyle/>
          <a:p>
            <a:r>
              <a:rPr lang="en-US" dirty="0"/>
              <a:t>Typical for “</a:t>
            </a:r>
            <a:r>
              <a:rPr lang="en-US" i="1" dirty="0"/>
              <a:t>More of the dots are blue</a:t>
            </a:r>
            <a:r>
              <a:rPr lang="en-US" dirty="0"/>
              <a:t>”</a:t>
            </a:r>
          </a:p>
        </p:txBody>
      </p:sp>
      <p:pic>
        <p:nvPicPr>
          <p:cNvPr id="5" name="Picture 4" descr="ipad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32" y="2029449"/>
            <a:ext cx="6438067" cy="48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0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just about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23" y="1375150"/>
            <a:ext cx="8229600" cy="4525963"/>
          </a:xfrm>
        </p:spPr>
        <p:txBody>
          <a:bodyPr/>
          <a:lstStyle/>
          <a:p>
            <a:r>
              <a:rPr lang="en-US" dirty="0"/>
              <a:t>Typical for “</a:t>
            </a:r>
            <a:r>
              <a:rPr lang="en-US" i="1" dirty="0"/>
              <a:t>Most of the dots are blue</a:t>
            </a:r>
            <a:r>
              <a:rPr lang="en-US" dirty="0"/>
              <a:t>”</a:t>
            </a:r>
          </a:p>
        </p:txBody>
      </p:sp>
      <p:pic>
        <p:nvPicPr>
          <p:cNvPr id="6" name="Picture 5" descr="ipad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9" y="2041526"/>
            <a:ext cx="6421964" cy="48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3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Centroid distance (adults)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68" y="1655726"/>
            <a:ext cx="8229600" cy="819825"/>
          </a:xfrm>
        </p:spPr>
        <p:txBody>
          <a:bodyPr wrap="none"/>
          <a:lstStyle/>
          <a:p>
            <a:pPr>
              <a:buNone/>
            </a:pPr>
            <a:r>
              <a:rPr lang="en-US"/>
              <a:t>				   </a:t>
            </a:r>
            <a:r>
              <a:rPr lang="en-US" u="sng"/>
              <a:t>More</a:t>
            </a:r>
            <a:r>
              <a:rPr lang="en-US"/>
              <a:t>							  </a:t>
            </a:r>
            <a:r>
              <a:rPr lang="en-US" u="sng"/>
              <a:t>Most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00" y="5919281"/>
            <a:ext cx="8811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err="1">
                <a:solidFill>
                  <a:srgbClr val="A6A6A6"/>
                </a:solidFill>
                <a:latin typeface="Gotham HTF Book"/>
                <a:cs typeface="Gotham HTF Book"/>
              </a:rPr>
              <a:t>Halberda</a:t>
            </a:r>
            <a:r>
              <a:rPr lang="en-US" sz="1600" dirty="0">
                <a:solidFill>
                  <a:srgbClr val="A6A6A6"/>
                </a:solidFill>
                <a:latin typeface="Gotham HTF Book"/>
                <a:cs typeface="Gotham HTF Book"/>
              </a:rPr>
              <a:t>, </a:t>
            </a:r>
            <a:r>
              <a:rPr lang="en-US" sz="1600" dirty="0" err="1">
                <a:solidFill>
                  <a:srgbClr val="A6A6A6"/>
                </a:solidFill>
                <a:latin typeface="Gotham HTF Book"/>
                <a:cs typeface="Gotham HTF Book"/>
              </a:rPr>
              <a:t>Pietroski</a:t>
            </a:r>
            <a:r>
              <a:rPr lang="en-US" sz="1600" dirty="0">
                <a:solidFill>
                  <a:srgbClr val="A6A6A6"/>
                </a:solidFill>
                <a:latin typeface="Gotham HTF Book"/>
                <a:cs typeface="Gotham HTF Book"/>
              </a:rPr>
              <a:t>, Hunter, </a:t>
            </a:r>
            <a:r>
              <a:rPr lang="en-US" sz="1600" dirty="0" err="1">
                <a:solidFill>
                  <a:srgbClr val="A6A6A6"/>
                </a:solidFill>
                <a:latin typeface="Gotham HTF Book"/>
                <a:cs typeface="Gotham HTF Book"/>
              </a:rPr>
              <a:t>Odic</a:t>
            </a:r>
            <a:r>
              <a:rPr lang="en-US" sz="1600" dirty="0">
                <a:solidFill>
                  <a:srgbClr val="A6A6A6"/>
                </a:solidFill>
                <a:latin typeface="Gotham HTF Book"/>
                <a:cs typeface="Gotham HTF Book"/>
              </a:rPr>
              <a:t>, Wellwood, &amp; Lidz. (2012). </a:t>
            </a:r>
            <a:r>
              <a:rPr lang="en-US" sz="1600" i="1" dirty="0">
                <a:solidFill>
                  <a:srgbClr val="A6A6A6"/>
                </a:solidFill>
                <a:latin typeface="Gotham HTF Book"/>
                <a:cs typeface="Gotham HTF Book"/>
              </a:rPr>
              <a:t>More</a:t>
            </a:r>
            <a:r>
              <a:rPr lang="en-US" sz="1600" dirty="0">
                <a:solidFill>
                  <a:srgbClr val="A6A6A6"/>
                </a:solidFill>
                <a:latin typeface="Gotham HTF Book"/>
                <a:cs typeface="Gotham HTF Book"/>
              </a:rPr>
              <a:t> &amp; </a:t>
            </a:r>
            <a:r>
              <a:rPr lang="en-US" sz="1600" i="1" dirty="0">
                <a:solidFill>
                  <a:srgbClr val="A6A6A6"/>
                </a:solidFill>
                <a:latin typeface="Gotham HTF Book"/>
                <a:cs typeface="Gotham HTF Book"/>
              </a:rPr>
              <a:t>most</a:t>
            </a:r>
            <a:r>
              <a:rPr lang="en-US" sz="1600" dirty="0">
                <a:solidFill>
                  <a:srgbClr val="A6A6A6"/>
                </a:solidFill>
                <a:latin typeface="Gotham HTF Book"/>
                <a:cs typeface="Gotham HTF Book"/>
              </a:rPr>
              <a:t>: spatial vision affects word understanding on an </a:t>
            </a:r>
            <a:r>
              <a:rPr lang="en-US" sz="1600" dirty="0" err="1">
                <a:solidFill>
                  <a:srgbClr val="A6A6A6"/>
                </a:solidFill>
                <a:latin typeface="Gotham HTF Book"/>
                <a:cs typeface="Gotham HTF Book"/>
              </a:rPr>
              <a:t>iPad</a:t>
            </a:r>
            <a:r>
              <a:rPr lang="en-US" sz="1600" dirty="0">
                <a:solidFill>
                  <a:srgbClr val="A6A6A6"/>
                </a:solidFill>
                <a:latin typeface="Gotham HTF Book"/>
                <a:cs typeface="Gotham HTF Book"/>
              </a:rPr>
              <a:t>. </a:t>
            </a:r>
            <a:r>
              <a:rPr lang="en-US" sz="1600" i="1" dirty="0">
                <a:solidFill>
                  <a:srgbClr val="A6A6A6"/>
                </a:solidFill>
                <a:latin typeface="Gotham HTF Book"/>
                <a:cs typeface="Gotham HTF Book"/>
              </a:rPr>
              <a:t>Vision Science Society annual meeting.</a:t>
            </a:r>
            <a:endParaRPr lang="en-US" sz="1600" dirty="0">
              <a:solidFill>
                <a:srgbClr val="A6A6A6"/>
              </a:solidFill>
              <a:latin typeface="Gotham HTF Book"/>
              <a:cs typeface="Gotham HTF Book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317500" y="2521275"/>
            <a:ext cx="8369300" cy="3111500"/>
            <a:chOff x="317500" y="1428175"/>
            <a:chExt cx="8369300" cy="3111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00" y="1428175"/>
              <a:ext cx="4254500" cy="3111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3100" y="1504375"/>
              <a:ext cx="4203700" cy="30099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041825" y="2989951"/>
              <a:ext cx="948564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50558" y="3006026"/>
              <a:ext cx="462054" cy="1589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19177" y="2918150"/>
              <a:ext cx="169863" cy="1476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769287" y="2925875"/>
              <a:ext cx="169863" cy="1476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949222" y="2925350"/>
              <a:ext cx="169863" cy="1476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6249488" y="2933075"/>
              <a:ext cx="169863" cy="1476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0A1C1E-CA95-334E-9EFD-D78FD5A97DA4}"/>
              </a:ext>
            </a:extLst>
          </p:cNvPr>
          <p:cNvSpPr txBox="1"/>
          <p:nvPr/>
        </p:nvSpPr>
        <p:spPr>
          <a:xfrm>
            <a:off x="6581585" y="6198836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EXP-3,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81640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3"/>
          <a:srcRect l="10625" r="10156"/>
          <a:stretch>
            <a:fillRect/>
          </a:stretch>
        </p:blipFill>
        <p:spPr>
          <a:xfrm>
            <a:off x="442084" y="2477932"/>
            <a:ext cx="3764654" cy="3410712"/>
          </a:xfrm>
          <a:prstGeom prst="rect">
            <a:avLst/>
          </a:prstGeom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4"/>
          <a:srcRect l="9687" r="9688"/>
          <a:stretch>
            <a:fillRect/>
          </a:stretch>
        </p:blipFill>
        <p:spPr>
          <a:xfrm>
            <a:off x="4835387" y="2477933"/>
            <a:ext cx="3829050" cy="3408547"/>
          </a:xfrm>
          <a:prstGeom prst="rect">
            <a:avLst/>
          </a:prstGeom>
          <a:ln w="762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4-8 yr olds (n=92)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480" y="1632089"/>
            <a:ext cx="132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u="sng" dirty="0"/>
              <a:t>More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8430" y="1632089"/>
            <a:ext cx="126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u="sng" dirty="0"/>
              <a:t>Most</a:t>
            </a:r>
          </a:p>
        </p:txBody>
      </p:sp>
      <p:cxnSp>
        <p:nvCxnSpPr>
          <p:cNvPr id="11" name="Straight Connector 10"/>
          <p:cNvCxnSpPr>
            <a:stCxn id="5" idx="2"/>
          </p:cNvCxnSpPr>
          <p:nvPr/>
        </p:nvCxnSpPr>
        <p:spPr>
          <a:xfrm rot="10800000" flipH="1" flipV="1">
            <a:off x="1609343" y="4194385"/>
            <a:ext cx="1316736" cy="2779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520687" y="4083051"/>
            <a:ext cx="199591" cy="2226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835137" y="4066977"/>
            <a:ext cx="203485" cy="23874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>
            <a:stCxn id="8" idx="2"/>
          </p:cNvCxnSpPr>
          <p:nvPr/>
        </p:nvCxnSpPr>
        <p:spPr>
          <a:xfrm rot="10800000" flipH="1" flipV="1">
            <a:off x="6444174" y="4186348"/>
            <a:ext cx="685800" cy="2465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318430" y="4066977"/>
            <a:ext cx="225057" cy="2387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045303" y="4066976"/>
            <a:ext cx="189511" cy="222669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4C856-7313-DA40-8FD1-F44B278BF855}"/>
              </a:ext>
            </a:extLst>
          </p:cNvPr>
          <p:cNvSpPr txBox="1"/>
          <p:nvPr/>
        </p:nvSpPr>
        <p:spPr>
          <a:xfrm>
            <a:off x="6749912" y="6211669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EXP-4,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312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, box and whisker chart&#10;&#10;Description automatically generated">
            <a:extLst>
              <a:ext uri="{FF2B5EF4-FFF2-40B4-BE49-F238E27FC236}">
                <a16:creationId xmlns:a16="http://schemas.microsoft.com/office/drawing/2014/main" id="{E9BED73D-9D4A-8C40-89CF-1C8B0075F9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53848" cy="2846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7E735-D0AE-0740-889B-B0B17F8FCAFD}"/>
              </a:ext>
            </a:extLst>
          </p:cNvPr>
          <p:cNvSpPr txBox="1"/>
          <p:nvPr/>
        </p:nvSpPr>
        <p:spPr>
          <a:xfrm>
            <a:off x="115910" y="3198167"/>
            <a:ext cx="58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Most/More of the dots are blue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FACBE-A72B-7D49-ADBC-5DF296A14ABA}"/>
              </a:ext>
            </a:extLst>
          </p:cNvPr>
          <p:cNvSpPr txBox="1"/>
          <p:nvPr/>
        </p:nvSpPr>
        <p:spPr>
          <a:xfrm>
            <a:off x="115910" y="4264967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Tasks (for 4-8 year </a:t>
            </a:r>
            <a:r>
              <a:rPr lang="en-US" sz="2400" dirty="0" err="1"/>
              <a:t>olds</a:t>
            </a:r>
            <a:r>
              <a:rPr lang="en-US" sz="2400" dirty="0"/>
              <a:t>) after picture disappears: </a:t>
            </a:r>
          </a:p>
          <a:p>
            <a:r>
              <a:rPr lang="en-US" sz="2400" dirty="0"/>
              <a:t>         -- point to center of the blues</a:t>
            </a:r>
          </a:p>
          <a:p>
            <a:r>
              <a:rPr lang="en-US" sz="2400" dirty="0"/>
              <a:t>	  -- point to center of the yellows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17B8E-9945-2940-B506-704AFADBD801}"/>
              </a:ext>
            </a:extLst>
          </p:cNvPr>
          <p:cNvSpPr txBox="1"/>
          <p:nvPr/>
        </p:nvSpPr>
        <p:spPr>
          <a:xfrm>
            <a:off x="6709892" y="6075772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EXP-5,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48922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A57E361-69C3-C24D-8212-8B2AA828E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0761" y="0"/>
            <a:ext cx="8422783" cy="2949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789C6-D7B8-4447-9483-8330858F8E84}"/>
              </a:ext>
            </a:extLst>
          </p:cNvPr>
          <p:cNvSpPr txBox="1"/>
          <p:nvPr/>
        </p:nvSpPr>
        <p:spPr>
          <a:xfrm>
            <a:off x="115910" y="3198167"/>
            <a:ext cx="58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Most/More of the dots are blue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C8839-ADA0-2A44-B327-C513FB748787}"/>
              </a:ext>
            </a:extLst>
          </p:cNvPr>
          <p:cNvSpPr txBox="1"/>
          <p:nvPr/>
        </p:nvSpPr>
        <p:spPr>
          <a:xfrm>
            <a:off x="115910" y="4264967"/>
            <a:ext cx="580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Task (for adults) after picture disappears: </a:t>
            </a:r>
          </a:p>
          <a:p>
            <a:r>
              <a:rPr lang="en-US" sz="2400" dirty="0"/>
              <a:t>         -- YES or 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CB427-73ED-4342-94BD-5918B3451771}"/>
              </a:ext>
            </a:extLst>
          </p:cNvPr>
          <p:cNvSpPr txBox="1"/>
          <p:nvPr/>
        </p:nvSpPr>
        <p:spPr>
          <a:xfrm>
            <a:off x="6749912" y="6211669"/>
            <a:ext cx="243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EXP-6, Knowlton et. al. </a:t>
            </a:r>
          </a:p>
          <a:p>
            <a:r>
              <a:rPr lang="en-US" dirty="0"/>
              <a:t>(</a:t>
            </a:r>
            <a:r>
              <a:rPr lang="en-US" i="1" dirty="0"/>
              <a:t>Annals NY </a:t>
            </a:r>
            <a:r>
              <a:rPr lang="en-US" i="1" dirty="0" err="1"/>
              <a:t>Acad</a:t>
            </a:r>
            <a:r>
              <a:rPr lang="en-US" i="1" dirty="0"/>
              <a:t> of Sci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35614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8413-B09F-1C9E-E7BC-2C8BD8B1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6600"/>
            <a:ext cx="8509000" cy="5473700"/>
          </a:xfrm>
        </p:spPr>
        <p:txBody>
          <a:bodyPr>
            <a:normAutofit/>
          </a:bodyPr>
          <a:lstStyle/>
          <a:p>
            <a:r>
              <a:rPr lang="en-US" sz="2400" dirty="0"/>
              <a:t>Each circle is green</a:t>
            </a:r>
          </a:p>
          <a:p>
            <a:pPr marL="0" indent="0">
              <a:buNone/>
            </a:pPr>
            <a:r>
              <a:rPr lang="en-US" sz="2400" dirty="0"/>
              <a:t>     Every circle is green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Most of the circles are blue</a:t>
            </a:r>
          </a:p>
          <a:p>
            <a:pPr marL="0" indent="0">
              <a:buNone/>
            </a:pPr>
            <a:r>
              <a:rPr lang="en-US" sz="2400" dirty="0"/>
              <a:t>    	      </a:t>
            </a:r>
            <a:r>
              <a:rPr lang="en-US" sz="2400" dirty="0">
                <a:solidFill>
                  <a:srgbClr val="FF0000"/>
                </a:solidFill>
              </a:rPr>
              <a:t>#(the blue circles) &gt; #(the circles that aren’t blue)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            #(the circles) &gt; [#(the circles) − #(the blue circles)]</a:t>
            </a:r>
          </a:p>
          <a:p>
            <a:pPr marL="0" indent="0">
              <a:buNone/>
            </a:pPr>
            <a:r>
              <a:rPr lang="en-US" sz="2400" dirty="0"/>
              <a:t>	  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 err="1">
                <a:solidFill>
                  <a:srgbClr val="FF0000"/>
                </a:solidFill>
              </a:rPr>
              <a:t>OneToOnePlus</a:t>
            </a:r>
            <a:r>
              <a:rPr lang="en-US" sz="2400" dirty="0">
                <a:solidFill>
                  <a:srgbClr val="FF0000"/>
                </a:solidFill>
              </a:rPr>
              <a:t>(the blue circles, the circles that aren’t blue)</a:t>
            </a:r>
          </a:p>
          <a:p>
            <a:pPr marL="0" indent="0">
              <a:buNone/>
            </a:pPr>
            <a:r>
              <a:rPr lang="en-US" sz="2400" dirty="0"/>
              <a:t>             </a:t>
            </a:r>
          </a:p>
          <a:p>
            <a:r>
              <a:rPr lang="en-US" sz="2400" dirty="0"/>
              <a:t>Most of the circles are blue</a:t>
            </a:r>
          </a:p>
          <a:p>
            <a:pPr marL="0" indent="0">
              <a:buNone/>
            </a:pPr>
            <a:r>
              <a:rPr lang="en-US" sz="2400" dirty="0"/>
              <a:t>     More of the circles are blue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E7FB0-7626-66C2-CDB9-6BC3B7820D15}"/>
              </a:ext>
            </a:extLst>
          </p:cNvPr>
          <p:cNvSpPr txBox="1"/>
          <p:nvPr/>
        </p:nvSpPr>
        <p:spPr>
          <a:xfrm>
            <a:off x="4969260" y="4266632"/>
            <a:ext cx="3476266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Understood differently</a:t>
            </a:r>
          </a:p>
          <a:p>
            <a:r>
              <a:rPr lang="en-US" sz="2400" i="1" dirty="0"/>
              <a:t>     in contexts where </a:t>
            </a:r>
          </a:p>
          <a:p>
            <a:r>
              <a:rPr lang="en-US" sz="2400" i="1" dirty="0"/>
              <a:t>all non-blue circles are 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D2FBF-7897-A71B-8E1D-D98D4081BDF5}"/>
              </a:ext>
            </a:extLst>
          </p:cNvPr>
          <p:cNvSpPr txBox="1"/>
          <p:nvPr/>
        </p:nvSpPr>
        <p:spPr>
          <a:xfrm>
            <a:off x="5213518" y="855179"/>
            <a:ext cx="2987751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Understood differently</a:t>
            </a:r>
          </a:p>
          <a:p>
            <a:r>
              <a:rPr lang="en-US" sz="2400" i="1" dirty="0"/>
              <a:t>(as </a:t>
            </a:r>
            <a:r>
              <a:rPr lang="en-US" sz="2400" i="1" dirty="0" err="1"/>
              <a:t>Vendler</a:t>
            </a:r>
            <a:r>
              <a:rPr lang="en-US" sz="2400" i="1" dirty="0"/>
              <a:t> suggested)</a:t>
            </a:r>
          </a:p>
        </p:txBody>
      </p:sp>
    </p:spTree>
    <p:extLst>
      <p:ext uri="{BB962C8B-B14F-4D97-AF65-F5344CB8AC3E}">
        <p14:creationId xmlns:p14="http://schemas.microsoft.com/office/powerpoint/2010/main" val="17715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1FA4E-A33A-263E-6CFE-3774F08A6115}"/>
              </a:ext>
            </a:extLst>
          </p:cNvPr>
          <p:cNvSpPr txBox="1"/>
          <p:nvPr/>
        </p:nvSpPr>
        <p:spPr>
          <a:xfrm>
            <a:off x="218419" y="2536448"/>
            <a:ext cx="3926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 </a:t>
            </a:r>
            <a:r>
              <a:rPr lang="en-US" sz="2200" b="1" dirty="0"/>
              <a:t>&amp;</a:t>
            </a:r>
            <a:r>
              <a:rPr lang="en-US" sz="2200" dirty="0"/>
              <a:t> Q ≡ (P † P) † (Q † Q)</a:t>
            </a:r>
          </a:p>
          <a:p>
            <a:r>
              <a:rPr lang="en-US" sz="2200" dirty="0"/>
              <a:t>           ≡ (P | Q) | (P | Q)</a:t>
            </a:r>
          </a:p>
          <a:p>
            <a:r>
              <a:rPr lang="en-US" sz="2200" dirty="0"/>
              <a:t>	    ≡ ∀y[∀z(P | Q) | ∀z(P | Q)]</a:t>
            </a:r>
          </a:p>
          <a:p>
            <a:r>
              <a:rPr lang="en-US" sz="2200" dirty="0"/>
              <a:t>	    ≡ (P |</a:t>
            </a:r>
            <a:r>
              <a:rPr lang="en-US" sz="2200" baseline="30000" dirty="0"/>
              <a:t>z</a:t>
            </a:r>
            <a:r>
              <a:rPr lang="en-US" sz="2200" dirty="0"/>
              <a:t> Q) |</a:t>
            </a:r>
            <a:r>
              <a:rPr lang="en-US" sz="2200" baseline="30000" dirty="0"/>
              <a:t>y</a:t>
            </a:r>
            <a:r>
              <a:rPr lang="en-US" sz="2200" dirty="0"/>
              <a:t>  (P |</a:t>
            </a:r>
            <a:r>
              <a:rPr lang="en-US" sz="2200" baseline="30000" dirty="0"/>
              <a:t>z</a:t>
            </a:r>
            <a:r>
              <a:rPr lang="en-US" sz="2200" dirty="0"/>
              <a:t> Q)</a:t>
            </a:r>
          </a:p>
          <a:p>
            <a:r>
              <a:rPr lang="en-US" sz="2200" dirty="0"/>
              <a:t>	    ≡ </a:t>
            </a:r>
            <a:r>
              <a:rPr lang="en-US" sz="2200" b="1" dirty="0"/>
              <a:t>U</a:t>
            </a:r>
            <a:r>
              <a:rPr lang="en-US" sz="2200" dirty="0"/>
              <a:t>((</a:t>
            </a:r>
            <a:r>
              <a:rPr lang="en-US" sz="2200" b="1" dirty="0" err="1"/>
              <a:t>U</a:t>
            </a:r>
            <a:r>
              <a:rPr lang="en-US" sz="2200" i="1" dirty="0" err="1"/>
              <a:t>pq</a:t>
            </a:r>
            <a:r>
              <a:rPr lang="en-US" sz="2200" dirty="0"/>
              <a:t>)(</a:t>
            </a:r>
            <a:r>
              <a:rPr lang="en-US" sz="2200" b="1" dirty="0" err="1"/>
              <a:t>U</a:t>
            </a:r>
            <a:r>
              <a:rPr lang="en-US" sz="2200" i="1" dirty="0" err="1"/>
              <a:t>pq</a:t>
            </a:r>
            <a:r>
              <a:rPr lang="en-US" sz="2200" dirty="0"/>
              <a:t>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7F66F-EDF6-7443-9F18-5ECE4D23B9F0}"/>
              </a:ext>
            </a:extLst>
          </p:cNvPr>
          <p:cNvSpPr txBox="1"/>
          <p:nvPr/>
        </p:nvSpPr>
        <p:spPr>
          <a:xfrm>
            <a:off x="4334005" y="317674"/>
            <a:ext cx="4709785" cy="28623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Is the conjunction really </a:t>
            </a:r>
            <a:r>
              <a:rPr lang="en-US" sz="2000" b="1" i="1" dirty="0"/>
              <a:t>propositional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/>
              <a:t>Fido barked </a:t>
            </a:r>
            <a:r>
              <a:rPr lang="en-US" sz="2000" i="1" dirty="0"/>
              <a:t>and then </a:t>
            </a:r>
            <a:r>
              <a:rPr lang="en-US" sz="2000" dirty="0"/>
              <a:t>Felix purred</a:t>
            </a:r>
          </a:p>
          <a:p>
            <a:r>
              <a:rPr lang="en-US" sz="2000" dirty="0"/>
              <a:t>∃e{</a:t>
            </a:r>
            <a:r>
              <a:rPr lang="en-US" sz="2000" dirty="0" err="1"/>
              <a:t>PastBarkBy</a:t>
            </a:r>
            <a:r>
              <a:rPr lang="en-US" sz="2000" dirty="0"/>
              <a:t>(e, Fido) &amp;</a:t>
            </a:r>
          </a:p>
          <a:p>
            <a:r>
              <a:rPr lang="en-US" sz="2000" dirty="0"/>
              <a:t>     ∃f[</a:t>
            </a:r>
            <a:r>
              <a:rPr lang="en-US" sz="2000" dirty="0" err="1"/>
              <a:t>AndThen</a:t>
            </a:r>
            <a:r>
              <a:rPr lang="en-US" sz="2000" dirty="0"/>
              <a:t>(e, f) </a:t>
            </a:r>
            <a:r>
              <a:rPr lang="en-US" sz="2000" dirty="0" err="1"/>
              <a:t>PastPurrBy</a:t>
            </a:r>
            <a:r>
              <a:rPr lang="en-US" sz="2000" dirty="0"/>
              <a:t>(f, Felix)]} </a:t>
            </a:r>
          </a:p>
          <a:p>
            <a:endParaRPr lang="en-US" sz="2000" dirty="0"/>
          </a:p>
          <a:p>
            <a:r>
              <a:rPr lang="en-US" sz="2000" dirty="0"/>
              <a:t>Fido barked </a:t>
            </a:r>
            <a:r>
              <a:rPr lang="en-US" sz="2000" i="1" dirty="0"/>
              <a:t>and</a:t>
            </a:r>
            <a:r>
              <a:rPr lang="en-US" sz="2000" dirty="0"/>
              <a:t> Felix purred</a:t>
            </a:r>
          </a:p>
          <a:p>
            <a:r>
              <a:rPr lang="en-US" sz="2000" dirty="0"/>
              <a:t>∃e{</a:t>
            </a:r>
            <a:r>
              <a:rPr lang="en-US" sz="2000" dirty="0" err="1"/>
              <a:t>PastBarkBy</a:t>
            </a:r>
            <a:r>
              <a:rPr lang="en-US" sz="2000" dirty="0"/>
              <a:t>(e, Fido) &amp;</a:t>
            </a:r>
          </a:p>
          <a:p>
            <a:r>
              <a:rPr lang="en-US" sz="2000" dirty="0"/>
              <a:t>              ∃f[And(e, f) &amp; </a:t>
            </a:r>
            <a:r>
              <a:rPr lang="en-US" sz="2000" dirty="0" err="1"/>
              <a:t>PastPurrBy</a:t>
            </a:r>
            <a:r>
              <a:rPr lang="en-US" sz="2000" dirty="0"/>
              <a:t>(f, Felix)]}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FD406-0756-4858-B2DD-FA307EB4FFBC}"/>
              </a:ext>
            </a:extLst>
          </p:cNvPr>
          <p:cNvSpPr txBox="1"/>
          <p:nvPr/>
        </p:nvSpPr>
        <p:spPr>
          <a:xfrm>
            <a:off x="1622121" y="4595370"/>
            <a:ext cx="44717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u="sng" dirty="0"/>
              <a:t>P </a:t>
            </a:r>
            <a:r>
              <a:rPr lang="en-US" sz="2200" b="1" u="sng" dirty="0"/>
              <a:t>&amp;</a:t>
            </a:r>
            <a:r>
              <a:rPr lang="en-US" sz="2200" u="sng" dirty="0"/>
              <a:t> Q</a:t>
            </a:r>
            <a:r>
              <a:rPr lang="en-US" sz="2200" dirty="0"/>
              <a:t>  		</a:t>
            </a:r>
            <a:r>
              <a:rPr lang="en-US" sz="2200" b="1" u="sng" dirty="0"/>
              <a:t>U</a:t>
            </a:r>
            <a:r>
              <a:rPr lang="en-US" sz="2200" u="sng" dirty="0"/>
              <a:t>((</a:t>
            </a:r>
            <a:r>
              <a:rPr lang="en-US" sz="2200" b="1" u="sng" dirty="0" err="1"/>
              <a:t>U</a:t>
            </a:r>
            <a:r>
              <a:rPr lang="en-US" sz="2200" i="1" u="sng" dirty="0" err="1"/>
              <a:t>pq</a:t>
            </a:r>
            <a:r>
              <a:rPr lang="en-US" sz="2200" u="sng" dirty="0"/>
              <a:t>)(</a:t>
            </a:r>
            <a:r>
              <a:rPr lang="en-US" sz="2200" b="1" u="sng" dirty="0" err="1"/>
              <a:t>U</a:t>
            </a:r>
            <a:r>
              <a:rPr lang="en-US" sz="2200" i="1" u="sng" dirty="0" err="1"/>
              <a:t>pq</a:t>
            </a:r>
            <a:r>
              <a:rPr lang="en-US" sz="2200" u="sng" dirty="0"/>
              <a:t>))</a:t>
            </a:r>
          </a:p>
          <a:p>
            <a:r>
              <a:rPr lang="en-US" sz="2200" dirty="0"/>
              <a:t>P			</a:t>
            </a:r>
            <a:r>
              <a:rPr lang="en-US" sz="2200" b="1" dirty="0"/>
              <a:t>U</a:t>
            </a:r>
            <a:r>
              <a:rPr lang="en-US" sz="2200" dirty="0"/>
              <a:t>((</a:t>
            </a:r>
            <a:r>
              <a:rPr lang="en-US" sz="2200" b="1" dirty="0" err="1"/>
              <a:t>U</a:t>
            </a:r>
            <a:r>
              <a:rPr lang="en-US" sz="2200" i="1" dirty="0" err="1"/>
              <a:t>pp</a:t>
            </a:r>
            <a:r>
              <a:rPr lang="en-US" sz="2200" dirty="0"/>
              <a:t>)(</a:t>
            </a:r>
            <a:r>
              <a:rPr lang="en-US" sz="2200" b="1" dirty="0" err="1"/>
              <a:t>U</a:t>
            </a:r>
            <a:r>
              <a:rPr lang="en-US" sz="2200" i="1" dirty="0" err="1"/>
              <a:t>pp</a:t>
            </a:r>
            <a:r>
              <a:rPr lang="en-US" sz="2200" dirty="0"/>
              <a:t>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8833C-B8AC-5EF8-3439-2895AF2F74A2}"/>
              </a:ext>
            </a:extLst>
          </p:cNvPr>
          <p:cNvSpPr txBox="1"/>
          <p:nvPr/>
        </p:nvSpPr>
        <p:spPr>
          <a:xfrm>
            <a:off x="244258" y="5638629"/>
            <a:ext cx="8240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u="sng" dirty="0"/>
              <a:t>∃x[</a:t>
            </a:r>
            <a:r>
              <a:rPr lang="en-US" sz="2200" u="sng" dirty="0" err="1"/>
              <a:t>Fx</a:t>
            </a:r>
            <a:r>
              <a:rPr lang="en-US" sz="2200" u="sng" dirty="0"/>
              <a:t> &amp; (Gx &amp; Hz)]</a:t>
            </a:r>
            <a:r>
              <a:rPr lang="en-US" sz="2200" dirty="0"/>
              <a:t>		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)(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)]}{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)(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)]}</a:t>
            </a:r>
            <a:r>
              <a:rPr lang="en-US" sz="2200" b="1" u="sng" dirty="0"/>
              <a:t> </a:t>
            </a:r>
            <a:endParaRPr lang="en-US" sz="2200" u="sng" dirty="0"/>
          </a:p>
          <a:p>
            <a:r>
              <a:rPr lang="en-US" sz="2200" dirty="0"/>
              <a:t>∃x(</a:t>
            </a:r>
            <a:r>
              <a:rPr lang="en-US" sz="2200" dirty="0" err="1"/>
              <a:t>Fx</a:t>
            </a:r>
            <a:r>
              <a:rPr lang="en-US" sz="2200" dirty="0"/>
              <a:t>)					 </a:t>
            </a:r>
            <a:r>
              <a:rPr lang="en-US" sz="2400" b="1" dirty="0" err="1"/>
              <a:t>U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ff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FB7F3-0E2E-531C-B447-D5D79C95BC86}"/>
              </a:ext>
            </a:extLst>
          </p:cNvPr>
          <p:cNvSpPr txBox="1"/>
          <p:nvPr/>
        </p:nvSpPr>
        <p:spPr>
          <a:xfrm>
            <a:off x="244258" y="397956"/>
            <a:ext cx="371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dog barked and a cat purred.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5EE2-A8C0-053D-55EE-97D75CDABA30}"/>
              </a:ext>
            </a:extLst>
          </p:cNvPr>
          <p:cNvSpPr txBox="1"/>
          <p:nvPr/>
        </p:nvSpPr>
        <p:spPr>
          <a:xfrm>
            <a:off x="856853" y="912038"/>
            <a:ext cx="2329840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= A dog barked.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 = 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cat purred.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5FF3A-76DD-9101-7B0F-86F2CB3A2231}"/>
              </a:ext>
            </a:extLst>
          </p:cNvPr>
          <p:cNvSpPr txBox="1"/>
          <p:nvPr/>
        </p:nvSpPr>
        <p:spPr>
          <a:xfrm>
            <a:off x="1447150" y="1665483"/>
            <a:ext cx="1114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A4A71-DFD2-AB15-442E-48EC89C5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38"/>
            <a:ext cx="856853" cy="1145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32301E-E2E0-80FD-51D1-3725C155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005" y="3154335"/>
            <a:ext cx="958635" cy="12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2" grpId="0" uiExpand="1" build="allAtOnce" animBg="1"/>
      <p:bldP spid="2" grpId="1" build="allAtOnce" animBg="1"/>
      <p:bldP spid="5" grpId="0"/>
      <p:bldP spid="6" grpId="0"/>
      <p:bldP spid="8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32" y="183165"/>
            <a:ext cx="8639362" cy="645961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</a:rPr>
              <a:t>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     function in </a:t>
            </a:r>
            <a:r>
              <a:rPr lang="en-US" sz="2200" u="sng" dirty="0">
                <a:solidFill>
                  <a:srgbClr val="008000"/>
                </a:solidFill>
              </a:rPr>
              <a:t>intension</a:t>
            </a:r>
            <a:r>
              <a:rPr lang="en-US" sz="2200" dirty="0">
                <a:solidFill>
                  <a:srgbClr val="0033CC"/>
                </a:solidFill>
              </a:rPr>
              <a:t>				                       </a:t>
            </a:r>
            <a:r>
              <a:rPr lang="en-US" sz="2200" dirty="0">
                <a:solidFill>
                  <a:srgbClr val="FF0000"/>
                </a:solidFill>
              </a:rPr>
              <a:t>function in </a:t>
            </a:r>
            <a:r>
              <a:rPr lang="en-US" sz="2200" u="sng" dirty="0">
                <a:solidFill>
                  <a:srgbClr val="FF0000"/>
                </a:solidFill>
              </a:rPr>
              <a:t>extension</a:t>
            </a:r>
            <a:endParaRPr lang="en-US" sz="2200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spcBef>
                <a:spcPts val="422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(computational </a:t>
            </a:r>
            <a:r>
              <a:rPr lang="en-US" sz="2200" u="sng" dirty="0">
                <a:solidFill>
                  <a:srgbClr val="008000"/>
                </a:solidFill>
              </a:rPr>
              <a:t>procedure</a:t>
            </a:r>
            <a:r>
              <a:rPr lang="en-US" sz="2200" dirty="0">
                <a:solidFill>
                  <a:srgbClr val="008000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			 	    </a:t>
            </a:r>
            <a:r>
              <a:rPr lang="en-US" sz="2200" dirty="0">
                <a:solidFill>
                  <a:srgbClr val="FF0000"/>
                </a:solidFill>
              </a:rPr>
              <a:t>(       (</a:t>
            </a:r>
            <a:r>
              <a:rPr lang="en-US" sz="2200" u="sng" dirty="0">
                <a:solidFill>
                  <a:srgbClr val="FF0000"/>
                </a:solidFill>
              </a:rPr>
              <a:t>set</a:t>
            </a:r>
            <a:r>
              <a:rPr lang="en-US" sz="2200" dirty="0">
                <a:solidFill>
                  <a:srgbClr val="FF0000"/>
                </a:solidFill>
              </a:rPr>
              <a:t> of input-output pairs)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			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					  	       </a:t>
            </a:r>
            <a:r>
              <a:rPr lang="en-US" sz="2200" dirty="0"/>
              <a:t>|</a:t>
            </a:r>
            <a:r>
              <a:rPr lang="en-US" sz="2200" dirty="0" err="1"/>
              <a:t>x</a:t>
            </a:r>
            <a:r>
              <a:rPr lang="en-US" sz="2200" dirty="0"/>
              <a:t> – 1|            </a:t>
            </a:r>
            <a:r>
              <a:rPr lang="en-US" sz="2200" baseline="30000" dirty="0"/>
              <a:t>+</a:t>
            </a:r>
            <a:r>
              <a:rPr lang="en-US" sz="2200" dirty="0"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ea typeface="Arial" charset="0"/>
                <a:cs typeface="Arial" charset="0"/>
              </a:rPr>
              <a:t>2</a:t>
            </a:r>
            <a:r>
              <a:rPr lang="en-US" sz="2200" dirty="0">
                <a:ea typeface="Arial" charset="0"/>
                <a:cs typeface="Arial" charset="0"/>
              </a:rPr>
              <a:t> – 2x + 1)</a:t>
            </a:r>
          </a:p>
          <a:p>
            <a:pPr>
              <a:lnSpc>
                <a:spcPct val="70000"/>
              </a:lnSpc>
              <a:spcBef>
                <a:spcPts val="422"/>
              </a:spcBef>
              <a:spcAft>
                <a:spcPts val="422"/>
              </a:spcAft>
              <a:buNone/>
            </a:pPr>
            <a:endParaRPr lang="en-US" sz="2200" dirty="0"/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2531"/>
              </a:spcAft>
              <a:buNone/>
            </a:pPr>
            <a:r>
              <a:rPr lang="en-US" sz="2200" dirty="0"/>
              <a:t>		  		         {…(-2, 3), (-1, 2), (0, 1), (1, 0), (2, 1), …}</a:t>
            </a:r>
            <a:endParaRPr lang="en-US" sz="22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				                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dirty="0">
                <a:solidFill>
                  <a:srgbClr val="008000"/>
                </a:solidFill>
              </a:rPr>
              <a:t>|</a:t>
            </a:r>
            <a:r>
              <a:rPr lang="en-US" sz="2200" dirty="0" err="1">
                <a:solidFill>
                  <a:srgbClr val="008000"/>
                </a:solidFill>
              </a:rPr>
              <a:t>x</a:t>
            </a:r>
            <a:r>
              <a:rPr lang="en-US" sz="2200" dirty="0">
                <a:solidFill>
                  <a:srgbClr val="008000"/>
                </a:solidFill>
              </a:rPr>
              <a:t> – 1|  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≠ 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baseline="30000" dirty="0">
                <a:solidFill>
                  <a:srgbClr val="008000"/>
                </a:solidFill>
              </a:rPr>
              <a:t>+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solidFill>
                  <a:srgbClr val="008000"/>
                </a:solidFill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– 2x + 1)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					        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FF0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. </a:t>
            </a:r>
            <a:r>
              <a:rPr lang="en-US" sz="2200" dirty="0">
                <a:solidFill>
                  <a:srgbClr val="FF0000"/>
                </a:solidFill>
              </a:rPr>
              <a:t>|</a:t>
            </a:r>
            <a:r>
              <a:rPr lang="en-US" sz="2200" dirty="0" err="1">
                <a:solidFill>
                  <a:srgbClr val="FF0000"/>
                </a:solidFill>
              </a:rPr>
              <a:t>x</a:t>
            </a:r>
            <a:r>
              <a:rPr lang="en-US" sz="2200" dirty="0">
                <a:solidFill>
                  <a:srgbClr val="FF0000"/>
                </a:solidFill>
              </a:rPr>
              <a:t> – 1|  = </a:t>
            </a:r>
            <a:r>
              <a:rPr lang="el-GR" sz="2200" dirty="0">
                <a:solidFill>
                  <a:srgbClr val="FF0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FF0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. </a:t>
            </a:r>
            <a:r>
              <a:rPr lang="en-US" sz="2200" baseline="30000" dirty="0">
                <a:solidFill>
                  <a:srgbClr val="FF0000"/>
                </a:solidFill>
              </a:rPr>
              <a:t>+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solidFill>
                  <a:srgbClr val="FF0000"/>
                </a:solidFill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– 2x + 1)</a:t>
            </a:r>
            <a:endParaRPr lang="en-US" sz="2200" dirty="0">
              <a:solidFill>
                <a:srgbClr val="008000"/>
              </a:solidFill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                  Extension</a:t>
            </a:r>
            <a:r>
              <a:rPr lang="en-US" sz="2200" dirty="0">
                <a:ea typeface="Arial" charset="0"/>
                <a:cs typeface="Arial" charset="0"/>
              </a:rPr>
              <a:t>[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dirty="0">
                <a:solidFill>
                  <a:srgbClr val="008000"/>
                </a:solidFill>
              </a:rPr>
              <a:t>|</a:t>
            </a:r>
            <a:r>
              <a:rPr lang="en-US" sz="2200" dirty="0" err="1">
                <a:solidFill>
                  <a:srgbClr val="008000"/>
                </a:solidFill>
              </a:rPr>
              <a:t>x</a:t>
            </a:r>
            <a:r>
              <a:rPr lang="en-US" sz="2200" dirty="0">
                <a:solidFill>
                  <a:srgbClr val="008000"/>
                </a:solidFill>
              </a:rPr>
              <a:t> – 1|</a:t>
            </a:r>
            <a:r>
              <a:rPr lang="en-US" sz="2200" dirty="0"/>
              <a:t>] = </a:t>
            </a:r>
            <a:r>
              <a:rPr lang="en-US" sz="2200" dirty="0">
                <a:solidFill>
                  <a:srgbClr val="FF0000"/>
                </a:solidFill>
              </a:rPr>
              <a:t>Extension</a:t>
            </a:r>
            <a:r>
              <a:rPr lang="en-US" sz="2200" dirty="0"/>
              <a:t>[</a:t>
            </a:r>
            <a:r>
              <a:rPr lang="el-GR" sz="2200" dirty="0">
                <a:solidFill>
                  <a:srgbClr val="008000"/>
                </a:solidFill>
                <a:ea typeface="Arial" charset="0"/>
                <a:cs typeface="Arial" charset="0"/>
              </a:rPr>
              <a:t>λ</a:t>
            </a:r>
            <a:r>
              <a:rPr lang="en-US" sz="2200" dirty="0" err="1">
                <a:solidFill>
                  <a:srgbClr val="008000"/>
                </a:solidFill>
                <a:ea typeface="Arial" charset="0"/>
                <a:cs typeface="Arial" charset="0"/>
              </a:rPr>
              <a:t>x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. </a:t>
            </a:r>
            <a:r>
              <a:rPr lang="en-US" sz="2200" baseline="30000" dirty="0">
                <a:solidFill>
                  <a:srgbClr val="008000"/>
                </a:solidFill>
              </a:rPr>
              <a:t>+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solidFill>
                  <a:srgbClr val="008000"/>
                </a:solidFill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 – 2x + 1)</a:t>
            </a:r>
            <a:r>
              <a:rPr lang="en-US" sz="2200" dirty="0">
                <a:ea typeface="Arial" charset="0"/>
                <a:cs typeface="Arial" charset="0"/>
              </a:rPr>
              <a:t>]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____________________________________________________________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Are </a:t>
            </a:r>
            <a:r>
              <a:rPr lang="en-US" sz="2200" i="1" u="sng" dirty="0">
                <a:ea typeface="Arial" charset="0"/>
                <a:cs typeface="Arial" charset="0"/>
              </a:rPr>
              <a:t>meanings</a:t>
            </a:r>
            <a:r>
              <a:rPr lang="en-US" sz="2200" dirty="0">
                <a:ea typeface="Arial" charset="0"/>
                <a:cs typeface="Arial" charset="0"/>
              </a:rPr>
              <a:t> more like </a:t>
            </a:r>
            <a:r>
              <a:rPr lang="en-US" sz="2200" dirty="0">
                <a:solidFill>
                  <a:srgbClr val="008000"/>
                </a:solidFill>
              </a:rPr>
              <a:t>functions in intension</a:t>
            </a:r>
            <a:r>
              <a:rPr lang="en-US" sz="2200" dirty="0">
                <a:ea typeface="Arial" charset="0"/>
                <a:cs typeface="Arial" charset="0"/>
              </a:rPr>
              <a:t> or </a:t>
            </a:r>
            <a:r>
              <a:rPr lang="en-US" sz="2200" dirty="0">
                <a:solidFill>
                  <a:srgbClr val="FF0000"/>
                </a:solidFill>
              </a:rPr>
              <a:t>functions in extension</a:t>
            </a:r>
            <a:r>
              <a:rPr lang="en-US" sz="2200" dirty="0"/>
              <a:t>?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     Do meanings reflect details of certain </a:t>
            </a:r>
            <a:r>
              <a:rPr lang="en-US" sz="2200" dirty="0">
                <a:solidFill>
                  <a:srgbClr val="008000"/>
                </a:solidFill>
                <a:ea typeface="Arial" charset="0"/>
                <a:cs typeface="Arial" charset="0"/>
              </a:rPr>
              <a:t>representational </a:t>
            </a:r>
            <a:r>
              <a:rPr lang="en-US" sz="2200" i="1" u="sng" dirty="0">
                <a:solidFill>
                  <a:srgbClr val="008000"/>
                </a:solidFill>
                <a:ea typeface="Arial" charset="0"/>
                <a:cs typeface="Arial" charset="0"/>
              </a:rPr>
              <a:t>formats</a:t>
            </a:r>
            <a:r>
              <a:rPr lang="en-US" sz="2200" dirty="0">
                <a:ea typeface="Arial" charset="0"/>
                <a:cs typeface="Arial" charset="0"/>
              </a:rPr>
              <a:t>? 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     Or are meanings 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neutral </a:t>
            </a:r>
            <a:r>
              <a:rPr lang="en-US" sz="2200" i="1" u="sng" dirty="0">
                <a:solidFill>
                  <a:srgbClr val="FF0000"/>
                </a:solidFill>
                <a:ea typeface="Arial" charset="0"/>
                <a:cs typeface="Arial" charset="0"/>
              </a:rPr>
              <a:t>contents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2200" dirty="0">
                <a:ea typeface="Arial" charset="0"/>
                <a:cs typeface="Arial" charset="0"/>
              </a:rPr>
              <a:t>that abstract from such details?</a:t>
            </a:r>
            <a:endParaRPr lang="en-US" sz="2200" dirty="0"/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422"/>
              </a:spcAft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23" y="0"/>
            <a:ext cx="1980464" cy="18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47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2971800" cy="321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16" y="-20874"/>
            <a:ext cx="4191000" cy="32212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</a:t>
            </a:r>
          </a:p>
          <a:p>
            <a:r>
              <a:rPr lang="en-US" sz="2400" dirty="0"/>
              <a:t>Hunter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362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Darko</a:t>
            </a:r>
            <a:endParaRPr lang="en-US" sz="2400" dirty="0"/>
          </a:p>
          <a:p>
            <a:r>
              <a:rPr lang="en-US" sz="2400" dirty="0" err="1"/>
              <a:t>Odic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426568" y="3193197"/>
            <a:ext cx="717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J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e</a:t>
            </a:r>
            <a:r>
              <a:rPr lang="en-US" sz="2400" dirty="0">
                <a:solidFill>
                  <a:srgbClr val="008000"/>
                </a:solidFill>
              </a:rPr>
              <a:t> 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f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f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 L</a:t>
            </a: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</a:t>
            </a:r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z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166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</a:t>
            </a:r>
            <a:r>
              <a:rPr lang="en-US" sz="2400" dirty="0">
                <a:solidFill>
                  <a:srgbClr val="000090"/>
                </a:solidFill>
              </a:rPr>
              <a:t> Justin </a:t>
            </a:r>
            <a:r>
              <a:rPr lang="en-US" sz="2400" dirty="0" err="1">
                <a:solidFill>
                  <a:srgbClr val="000090"/>
                </a:solidFill>
              </a:rPr>
              <a:t>Halberda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716" y="0"/>
            <a:ext cx="3019852" cy="31931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662" y="3190833"/>
            <a:ext cx="2438400" cy="365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190833"/>
            <a:ext cx="2881862" cy="36599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26568" y="1"/>
            <a:ext cx="717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A W</a:t>
            </a:r>
          </a:p>
          <a:p>
            <a:r>
              <a:rPr lang="en-US" sz="2400" dirty="0" err="1">
                <a:solidFill>
                  <a:srgbClr val="3366FF"/>
                </a:solidFill>
              </a:rPr>
              <a:t>l</a:t>
            </a:r>
            <a:r>
              <a:rPr lang="en-US" sz="2400" dirty="0">
                <a:solidFill>
                  <a:srgbClr val="3366FF"/>
                </a:solidFill>
              </a:rPr>
              <a:t>    </a:t>
            </a:r>
            <a:r>
              <a:rPr lang="en-US" sz="2400" dirty="0" err="1">
                <a:solidFill>
                  <a:srgbClr val="3366FF"/>
                </a:solidFill>
              </a:rPr>
              <a:t>e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err="1">
                <a:solidFill>
                  <a:srgbClr val="3366FF"/>
                </a:solidFill>
              </a:rPr>
              <a:t>e</a:t>
            </a:r>
            <a:r>
              <a:rPr lang="en-US" sz="2400" dirty="0">
                <a:solidFill>
                  <a:srgbClr val="3366FF"/>
                </a:solidFill>
              </a:rPr>
              <a:t>   </a:t>
            </a:r>
            <a:r>
              <a:rPr lang="en-US" sz="2400" dirty="0" err="1">
                <a:solidFill>
                  <a:srgbClr val="3366FF"/>
                </a:solidFill>
              </a:rPr>
              <a:t>l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err="1">
                <a:solidFill>
                  <a:srgbClr val="3366FF"/>
                </a:solidFill>
              </a:rPr>
              <a:t>x</a:t>
            </a:r>
            <a:r>
              <a:rPr lang="en-US" sz="2400" dirty="0">
                <a:solidFill>
                  <a:srgbClr val="3366FF"/>
                </a:solidFill>
              </a:rPr>
              <a:t>   </a:t>
            </a:r>
            <a:r>
              <a:rPr lang="en-US" sz="2400" dirty="0" err="1">
                <a:solidFill>
                  <a:srgbClr val="3366FF"/>
                </a:solidFill>
              </a:rPr>
              <a:t>l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err="1">
                <a:solidFill>
                  <a:srgbClr val="3366FF"/>
                </a:solidFill>
              </a:rPr>
              <a:t>i</a:t>
            </a:r>
            <a:r>
              <a:rPr lang="en-US" sz="2400" dirty="0">
                <a:solidFill>
                  <a:srgbClr val="3366FF"/>
                </a:solidFill>
              </a:rPr>
              <a:t>   </a:t>
            </a:r>
            <a:r>
              <a:rPr lang="en-US" sz="2400" dirty="0" err="1">
                <a:solidFill>
                  <a:srgbClr val="3366FF"/>
                </a:solidFill>
              </a:rPr>
              <a:t>w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err="1">
                <a:solidFill>
                  <a:srgbClr val="3366FF"/>
                </a:solidFill>
              </a:rPr>
              <a:t>s</a:t>
            </a:r>
            <a:r>
              <a:rPr lang="en-US" sz="2400" dirty="0">
                <a:solidFill>
                  <a:srgbClr val="3366FF"/>
                </a:solidFill>
              </a:rPr>
              <a:t>   </a:t>
            </a:r>
            <a:r>
              <a:rPr lang="en-US" sz="2400" dirty="0" err="1">
                <a:solidFill>
                  <a:srgbClr val="3366FF"/>
                </a:solidFill>
              </a:rPr>
              <a:t>o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     </a:t>
            </a:r>
            <a:r>
              <a:rPr lang="en-US" sz="2400" dirty="0" err="1">
                <a:solidFill>
                  <a:srgbClr val="3366FF"/>
                </a:solidFill>
              </a:rPr>
              <a:t>o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     </a:t>
            </a:r>
            <a:r>
              <a:rPr lang="en-US" sz="2400" dirty="0" err="1">
                <a:solidFill>
                  <a:srgbClr val="3366FF"/>
                </a:solidFill>
              </a:rPr>
              <a:t>d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5C10-D8F1-134C-93B1-85CD62DE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D774A-E3AA-114C-8318-1530F03C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03"/>
            <a:ext cx="44577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3E7D0-845F-0946-87A9-7F35C33C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46303"/>
            <a:ext cx="4457700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C4A2B-D327-684A-8E46-87555641009E}"/>
              </a:ext>
            </a:extLst>
          </p:cNvPr>
          <p:cNvSpPr txBox="1"/>
          <p:nvPr/>
        </p:nvSpPr>
        <p:spPr>
          <a:xfrm>
            <a:off x="365760" y="4502299"/>
            <a:ext cx="4300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EXPERIMENT 1: Uniform Range of Difficulty</a:t>
            </a:r>
          </a:p>
          <a:p>
            <a:pPr defTabSz="685800">
              <a:defRPr/>
            </a:pPr>
            <a:r>
              <a:rPr lang="en-US" sz="1500" i="1" u="sng" dirty="0">
                <a:solidFill>
                  <a:prstClr val="black"/>
                </a:solidFill>
                <a:latin typeface="Calibri"/>
              </a:rPr>
              <a:t>Better accuracy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for color-change with ‘each’ (p &lt; .05)</a:t>
            </a:r>
          </a:p>
          <a:p>
            <a:pPr defTabSz="685800">
              <a:defRPr/>
            </a:pP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Note: p</a:t>
            </a:r>
            <a:r>
              <a:rPr lang="en-US" sz="1500" dirty="0" err="1">
                <a:solidFill>
                  <a:srgbClr val="0070C0"/>
                </a:solidFill>
                <a:latin typeface="Calibri"/>
              </a:rPr>
              <a:t>articipants</a:t>
            </a:r>
            <a:r>
              <a:rPr lang="en-US" sz="1500" dirty="0">
                <a:solidFill>
                  <a:srgbClr val="0070C0"/>
                </a:solidFill>
                <a:latin typeface="Calibri"/>
              </a:rPr>
              <a:t> knew the color-change question was coming; and </a:t>
            </a:r>
            <a:r>
              <a:rPr lang="en-US" sz="1500" dirty="0">
                <a:solidFill>
                  <a:srgbClr val="0070C0"/>
                </a:solidFill>
              </a:rPr>
              <a:t>on ‘every’-trials, </a:t>
            </a:r>
            <a:r>
              <a:rPr lang="en-US" sz="1500" dirty="0">
                <a:solidFill>
                  <a:srgbClr val="0070C0"/>
                </a:solidFill>
                <a:latin typeface="Calibri"/>
              </a:rPr>
              <a:t>they </a:t>
            </a:r>
            <a:r>
              <a:rPr lang="en-US" sz="1500" dirty="0">
                <a:solidFill>
                  <a:srgbClr val="0070C0"/>
                </a:solidFill>
              </a:rPr>
              <a:t>were free to use whatever resources they used on ‘each’-trials.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5183A-4F81-1844-ADD0-B282EFB092AF}"/>
              </a:ext>
            </a:extLst>
          </p:cNvPr>
          <p:cNvSpPr txBox="1"/>
          <p:nvPr/>
        </p:nvSpPr>
        <p:spPr>
          <a:xfrm>
            <a:off x="4803128" y="4489503"/>
            <a:ext cx="4208687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EXPERIMENT 2: </a:t>
            </a:r>
            <a:r>
              <a:rPr lang="en-US" sz="1500" b="1" dirty="0" err="1">
                <a:solidFill>
                  <a:prstClr val="black"/>
                </a:solidFill>
                <a:latin typeface="Calibri"/>
              </a:rPr>
              <a:t>Staircased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Difficulty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For a fixed accuracy level (≈67%), 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    with difficulty dependent on performance, </a:t>
            </a:r>
          </a:p>
          <a:p>
            <a:pPr defTabSz="685800">
              <a:defRPr/>
            </a:pPr>
            <a:r>
              <a:rPr lang="en-US" sz="1500" i="1" u="sng" dirty="0">
                <a:solidFill>
                  <a:prstClr val="black"/>
                </a:solidFill>
                <a:latin typeface="Calibri"/>
              </a:rPr>
              <a:t>smaller changes noticed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on ‘each’-trials (p &lt; .001)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Again, on ‘every’-trials, participants could have </a:t>
            </a:r>
          </a:p>
          <a:p>
            <a:pPr defTabSz="685800"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(but did not) use their ‘each’-strategy.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8AE099-E096-CC4D-A6BD-6F6E0BB1F4D0}"/>
              </a:ext>
            </a:extLst>
          </p:cNvPr>
          <p:cNvCxnSpPr/>
          <p:nvPr/>
        </p:nvCxnSpPr>
        <p:spPr>
          <a:xfrm flipV="1">
            <a:off x="4665889" y="4546097"/>
            <a:ext cx="0" cy="14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5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67703-8242-594C-88B5-7DA28B1F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87"/>
            <a:ext cx="6337739" cy="2925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7D3DE-210D-7A44-A2BA-E598AE9C7AFD}"/>
              </a:ext>
            </a:extLst>
          </p:cNvPr>
          <p:cNvSpPr txBox="1"/>
          <p:nvPr/>
        </p:nvSpPr>
        <p:spPr>
          <a:xfrm>
            <a:off x="2376651" y="1234824"/>
            <a:ext cx="1915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3 possible sizes:</a:t>
            </a:r>
          </a:p>
          <a:p>
            <a:pPr defTabSz="685800">
              <a:defRPr/>
            </a:pPr>
            <a:r>
              <a:rPr lang="en-US" sz="1500" i="1" dirty="0">
                <a:solidFill>
                  <a:prstClr val="black"/>
                </a:solidFill>
                <a:latin typeface="Calibri"/>
              </a:rPr>
              <a:t>big, medium, small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E70DA-06A6-1A43-882B-AC4DD00B6BB1}"/>
              </a:ext>
            </a:extLst>
          </p:cNvPr>
          <p:cNvSpPr txBox="1"/>
          <p:nvPr/>
        </p:nvSpPr>
        <p:spPr>
          <a:xfrm>
            <a:off x="2376651" y="2831655"/>
            <a:ext cx="1915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3 possible colors:</a:t>
            </a:r>
          </a:p>
          <a:p>
            <a:pPr defTabSz="685800">
              <a:defRPr/>
            </a:pPr>
            <a:r>
              <a:rPr lang="en-US" sz="1500" i="1" dirty="0">
                <a:solidFill>
                  <a:prstClr val="black"/>
                </a:solidFill>
                <a:latin typeface="Calibri"/>
              </a:rPr>
              <a:t>   blue, red, yellow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69846-8181-B143-813D-C328D5FA0B20}"/>
              </a:ext>
            </a:extLst>
          </p:cNvPr>
          <p:cNvSpPr txBox="1"/>
          <p:nvPr/>
        </p:nvSpPr>
        <p:spPr>
          <a:xfrm>
            <a:off x="2110157" y="3294145"/>
            <a:ext cx="239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srgbClr val="0070C0"/>
                </a:solidFill>
                <a:latin typeface="Calibri"/>
              </a:rPr>
              <a:t>    (</a:t>
            </a:r>
            <a:r>
              <a:rPr lang="en-US" sz="1500" i="1" dirty="0">
                <a:solidFill>
                  <a:srgbClr val="0070C0"/>
                </a:solidFill>
                <a:latin typeface="Calibri"/>
              </a:rPr>
              <a:t>Image remains until </a:t>
            </a:r>
          </a:p>
          <a:p>
            <a:pPr defTabSz="685800">
              <a:defRPr/>
            </a:pPr>
            <a:r>
              <a:rPr lang="en-US" sz="1500" i="1" dirty="0">
                <a:solidFill>
                  <a:srgbClr val="0070C0"/>
                </a:solidFill>
                <a:latin typeface="Calibri"/>
              </a:rPr>
              <a:t>the sentence is evaluated</a:t>
            </a:r>
            <a:r>
              <a:rPr lang="en-US" sz="1500" dirty="0">
                <a:solidFill>
                  <a:srgbClr val="0070C0"/>
                </a:solidFill>
                <a:latin typeface="Calibri"/>
              </a:rPr>
              <a:t>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0C4F6-0846-0344-AA0A-7E079235AA72}"/>
              </a:ext>
            </a:extLst>
          </p:cNvPr>
          <p:cNvSpPr txBox="1"/>
          <p:nvPr/>
        </p:nvSpPr>
        <p:spPr>
          <a:xfrm>
            <a:off x="212831" y="1910137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Each big dot is blue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97DE6F-15B2-5E41-ABBD-FF8305CBC70D}"/>
              </a:ext>
            </a:extLst>
          </p:cNvPr>
          <p:cNvSpPr txBox="1"/>
          <p:nvPr/>
        </p:nvSpPr>
        <p:spPr>
          <a:xfrm>
            <a:off x="212831" y="2456720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Every big dot is blue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A63E5-6F9D-D745-91EA-B78F12380BA7}"/>
              </a:ext>
            </a:extLst>
          </p:cNvPr>
          <p:cNvSpPr txBox="1"/>
          <p:nvPr/>
        </p:nvSpPr>
        <p:spPr>
          <a:xfrm>
            <a:off x="6337739" y="1504609"/>
            <a:ext cx="1967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Performance is better</a:t>
            </a: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      on ‘every’-trials.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5F5F1E-295A-874B-920D-303CAE27BDCD}"/>
              </a:ext>
            </a:extLst>
          </p:cNvPr>
          <p:cNvSpPr txBox="1"/>
          <p:nvPr/>
        </p:nvSpPr>
        <p:spPr>
          <a:xfrm>
            <a:off x="241464" y="2150815"/>
            <a:ext cx="1430720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99916B-2B15-784F-A626-AEBDBBCD8D66}"/>
              </a:ext>
            </a:extLst>
          </p:cNvPr>
          <p:cNvSpPr txBox="1"/>
          <p:nvPr/>
        </p:nvSpPr>
        <p:spPr>
          <a:xfrm>
            <a:off x="361317" y="3903878"/>
            <a:ext cx="8291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u="sng" dirty="0">
                <a:solidFill>
                  <a:prstClr val="black"/>
                </a:solidFill>
                <a:latin typeface="Calibri"/>
              </a:rPr>
              <a:t>Task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Evaluate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a sentence of the form ‘Each/Every [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size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] dot is [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color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]’, </a:t>
            </a:r>
            <a:r>
              <a:rPr lang="en-US" sz="1500" dirty="0">
                <a:solidFill>
                  <a:prstClr val="black"/>
                </a:solidFill>
              </a:rPr>
              <a:t>once you see the </a:t>
            </a:r>
            <a:r>
              <a:rPr lang="en-US" sz="1500" dirty="0" err="1">
                <a:solidFill>
                  <a:prstClr val="black"/>
                </a:solidFill>
              </a:rPr>
              <a:t>i</a:t>
            </a:r>
            <a:r>
              <a:rPr lang="en-US" sz="1500" dirty="0">
                <a:solidFill>
                  <a:prstClr val="black"/>
                </a:solidFill>
              </a:rPr>
              <a:t>mage. 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         (</a:t>
            </a:r>
            <a:r>
              <a:rPr lang="en-US" sz="1500" i="1" dirty="0">
                <a:solidFill>
                  <a:prstClr val="black"/>
                </a:solidFill>
                <a:latin typeface="Calibri"/>
              </a:rPr>
              <a:t>Then the s</a:t>
            </a:r>
            <a:r>
              <a:rPr lang="en-US" sz="1500" i="1" dirty="0" err="1">
                <a:solidFill>
                  <a:prstClr val="black"/>
                </a:solidFill>
                <a:latin typeface="Calibri"/>
              </a:rPr>
              <a:t>creen</a:t>
            </a:r>
            <a:r>
              <a:rPr lang="en-US" sz="1500" i="1" dirty="0">
                <a:solidFill>
                  <a:prstClr val="black"/>
                </a:solidFill>
                <a:latin typeface="Calibri"/>
              </a:rPr>
              <a:t> will go blank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.) Then answer a “how many”-question about the image just seen.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518E8-9D72-8F42-BD5F-1B51402FB01E}"/>
              </a:ext>
            </a:extLst>
          </p:cNvPr>
          <p:cNvSpPr txBox="1"/>
          <p:nvPr/>
        </p:nvSpPr>
        <p:spPr>
          <a:xfrm>
            <a:off x="97464" y="4561657"/>
            <a:ext cx="9221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Questions about colors were fillers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500" dirty="0">
                <a:solidFill>
                  <a:prstClr val="black"/>
                </a:solidFill>
              </a:rPr>
              <a:t>This experiment was not about the external (VP) arguments of ‘each/every’.</a:t>
            </a:r>
          </a:p>
          <a:p>
            <a:pPr lvl="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     The questions of interest (for us, here) concerned sizes, which corresponded to internal (NP) arguments.</a:t>
            </a:r>
          </a:p>
          <a:p>
            <a:pPr lvl="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(We have other experiments, for another talk, about the contrast between</a:t>
            </a:r>
            <a:r>
              <a:rPr lang="en-US" sz="1500" dirty="0">
                <a:solidFill>
                  <a:prstClr val="black"/>
                </a:solidFill>
              </a:rPr>
              <a:t> internal/VP and external VP/arguments.)</a:t>
            </a:r>
            <a:endParaRPr lang="en-US" sz="15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91E817-94EB-3241-ACBF-EA9D040D4300}"/>
              </a:ext>
            </a:extLst>
          </p:cNvPr>
          <p:cNvCxnSpPr>
            <a:cxnSpLocks/>
          </p:cNvCxnSpPr>
          <p:nvPr/>
        </p:nvCxnSpPr>
        <p:spPr>
          <a:xfrm flipV="1">
            <a:off x="6995326" y="2627135"/>
            <a:ext cx="671573" cy="401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5442D3-5ACC-2149-9718-87E2775A867A}"/>
              </a:ext>
            </a:extLst>
          </p:cNvPr>
          <p:cNvCxnSpPr>
            <a:cxnSpLocks/>
          </p:cNvCxnSpPr>
          <p:nvPr/>
        </p:nvCxnSpPr>
        <p:spPr>
          <a:xfrm>
            <a:off x="7654168" y="2621722"/>
            <a:ext cx="688152" cy="456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CE1D2E-02E8-DE4E-97FC-1AC78972301E}"/>
              </a:ext>
            </a:extLst>
          </p:cNvPr>
          <p:cNvCxnSpPr>
            <a:cxnSpLocks/>
          </p:cNvCxnSpPr>
          <p:nvPr/>
        </p:nvCxnSpPr>
        <p:spPr>
          <a:xfrm>
            <a:off x="7315386" y="2821447"/>
            <a:ext cx="417196" cy="271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9BF090-8DE6-1441-9B53-DE1CBF8A5AC5}"/>
              </a:ext>
            </a:extLst>
          </p:cNvPr>
          <p:cNvSpPr txBox="1"/>
          <p:nvPr/>
        </p:nvSpPr>
        <p:spPr>
          <a:xfrm>
            <a:off x="6415893" y="3028687"/>
            <a:ext cx="253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       </a:t>
            </a:r>
            <a:r>
              <a:rPr lang="en-US" sz="1500" dirty="0"/>
              <a:t>DET             NP           VP </a:t>
            </a:r>
          </a:p>
          <a:p>
            <a:r>
              <a:rPr lang="en-US" sz="1500" b="1" i="1" dirty="0"/>
              <a:t>Each/Every    big dot    is blue</a:t>
            </a:r>
          </a:p>
        </p:txBody>
      </p:sp>
    </p:spTree>
    <p:extLst>
      <p:ext uri="{BB962C8B-B14F-4D97-AF65-F5344CB8AC3E}">
        <p14:creationId xmlns:p14="http://schemas.microsoft.com/office/powerpoint/2010/main" val="37990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F367A852-96DA-8946-A0C7-F15F2199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114781" cy="2539408"/>
          </a:xfrm>
          <a:prstGeom prst="rect">
            <a:avLst/>
          </a:prstGeom>
        </p:spPr>
      </p:pic>
      <p:pic>
        <p:nvPicPr>
          <p:cNvPr id="12" name="Picture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7375537D-CD76-6446-A16D-6969DA8F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3461342"/>
            <a:ext cx="4114781" cy="25394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6BF55-DA98-644E-ACD9-73CB44044C4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41147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4EB148-466F-BA4D-8492-8E5F34C0772F}"/>
              </a:ext>
            </a:extLst>
          </p:cNvPr>
          <p:cNvSpPr txBox="1"/>
          <p:nvPr/>
        </p:nvSpPr>
        <p:spPr>
          <a:xfrm>
            <a:off x="4271373" y="1036269"/>
            <a:ext cx="4823621" cy="196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Seeing the block of ‘every’-trials </a:t>
            </a:r>
            <a:r>
              <a:rPr lang="en-US" sz="1575" i="1" u="sng" dirty="0">
                <a:solidFill>
                  <a:prstClr val="black"/>
                </a:solidFill>
                <a:latin typeface="Calibri"/>
              </a:rPr>
              <a:t>first</a:t>
            </a:r>
            <a:endParaRPr lang="en-US" sz="1575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en-US" sz="1575" dirty="0">
                <a:solidFill>
                  <a:prstClr val="black"/>
                </a:solidFill>
              </a:rPr>
              <a:t>improves performance on 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the ‘each’-trials. </a:t>
            </a:r>
          </a:p>
          <a:p>
            <a:pPr defTabSz="685800"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(That’s already interesting.)</a:t>
            </a:r>
          </a:p>
          <a:p>
            <a:pPr>
              <a:spcBef>
                <a:spcPts val="1350"/>
              </a:spcBef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But even given this boost for </a:t>
            </a:r>
            <a:r>
              <a:rPr lang="en-US" sz="1575" dirty="0">
                <a:solidFill>
                  <a:prstClr val="black"/>
                </a:solidFill>
              </a:rPr>
              <a:t>‘each’ in half of the trials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defTabSz="685800"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    when comparing models of </a:t>
            </a:r>
            <a:r>
              <a:rPr lang="en-US" sz="1575" i="1" u="sng" dirty="0">
                <a:solidFill>
                  <a:prstClr val="black"/>
                </a:solidFill>
                <a:latin typeface="Calibri"/>
              </a:rPr>
              <a:t>all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 the trials,</a:t>
            </a:r>
          </a:p>
          <a:p>
            <a:pPr defTabSz="685800"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the model that does best is the one that predicts</a:t>
            </a:r>
          </a:p>
          <a:p>
            <a:pPr defTabSz="685800"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1575" b="1" i="1" dirty="0">
                <a:solidFill>
                  <a:prstClr val="black"/>
                </a:solidFill>
                <a:latin typeface="Calibri"/>
              </a:rPr>
              <a:t>better performance with ‘every’ for the target set.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B18C1-A65E-0A4E-A877-563B372A1105}"/>
              </a:ext>
            </a:extLst>
          </p:cNvPr>
          <p:cNvSpPr txBox="1"/>
          <p:nvPr/>
        </p:nvSpPr>
        <p:spPr>
          <a:xfrm>
            <a:off x="4271373" y="3513012"/>
            <a:ext cx="4872628" cy="22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Performance (across all trials) can also be compared to a standard model of number estimation along two important dimensions: </a:t>
            </a:r>
            <a:r>
              <a:rPr lang="en-US" sz="1575" b="1" i="1" dirty="0">
                <a:solidFill>
                  <a:prstClr val="black"/>
                </a:solidFill>
                <a:latin typeface="Calibri"/>
              </a:rPr>
              <a:t>accuracy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575" b="1" i="1" dirty="0">
                <a:solidFill>
                  <a:prstClr val="black"/>
                </a:solidFill>
                <a:latin typeface="Calibri"/>
              </a:rPr>
              <a:t>precision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685800">
              <a:spcBef>
                <a:spcPts val="1350"/>
              </a:spcBef>
              <a:defRPr/>
            </a:pPr>
            <a:r>
              <a:rPr lang="en-US" sz="1575" dirty="0">
                <a:solidFill>
                  <a:prstClr val="black"/>
                </a:solidFill>
                <a:latin typeface="Calibri"/>
              </a:rPr>
              <a:t>On number estimation tasks, better performance manifests as a higher “accuracy” (less </a:t>
            </a:r>
            <a:r>
              <a:rPr lang="en-US" sz="1575" i="1" u="sng" dirty="0">
                <a:solidFill>
                  <a:prstClr val="black"/>
                </a:solidFill>
                <a:latin typeface="Calibri"/>
              </a:rPr>
              <a:t>under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estimation)  </a:t>
            </a:r>
            <a:r>
              <a:rPr lang="en-US" sz="1575" i="1" u="sng" dirty="0">
                <a:solidFill>
                  <a:prstClr val="black"/>
                </a:solidFill>
                <a:latin typeface="Calibri"/>
              </a:rPr>
              <a:t>and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 smaller errors (on average). On </a:t>
            </a:r>
            <a:r>
              <a:rPr lang="en-US" sz="1575" i="1" u="sng" dirty="0">
                <a:solidFill>
                  <a:prstClr val="black"/>
                </a:solidFill>
                <a:latin typeface="Calibri"/>
              </a:rPr>
              <a:t>both</a:t>
            </a:r>
            <a:r>
              <a:rPr lang="en-US" sz="1575" dirty="0">
                <a:solidFill>
                  <a:prstClr val="black"/>
                </a:solidFill>
                <a:latin typeface="Calibri"/>
              </a:rPr>
              <a:t> dimensions, participants did better on ‘every’-trials for target sets</a:t>
            </a:r>
            <a:r>
              <a:rPr lang="en-US" sz="1575" i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575" b="1" dirty="0">
                <a:solidFill>
                  <a:prstClr val="black"/>
                </a:solidFill>
                <a:latin typeface="Calibri"/>
              </a:rPr>
              <a:t>         Accuracy: p &lt; .001	       Precision: p = .025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6051C-ACD8-5347-8AED-6B463A110F4E}"/>
              </a:ext>
            </a:extLst>
          </p:cNvPr>
          <p:cNvSpPr txBox="1"/>
          <p:nvPr/>
        </p:nvSpPr>
        <p:spPr>
          <a:xfrm>
            <a:off x="3185299" y="3396657"/>
            <a:ext cx="108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50" dirty="0">
                <a:solidFill>
                  <a:prstClr val="black"/>
                </a:solidFill>
                <a:latin typeface="Calibri"/>
              </a:rPr>
              <a:t>all data)</a:t>
            </a:r>
          </a:p>
        </p:txBody>
      </p:sp>
    </p:spTree>
    <p:extLst>
      <p:ext uri="{BB962C8B-B14F-4D97-AF65-F5344CB8AC3E}">
        <p14:creationId xmlns:p14="http://schemas.microsoft.com/office/powerpoint/2010/main" val="17699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E37EDE56-0A11-8047-962D-934A281BD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72912"/>
            <a:ext cx="6790234" cy="51435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D144A-DFC5-144F-A3C1-6C2088DEE29C}"/>
              </a:ext>
            </a:extLst>
          </p:cNvPr>
          <p:cNvSpPr txBox="1"/>
          <p:nvPr/>
        </p:nvSpPr>
        <p:spPr>
          <a:xfrm>
            <a:off x="7247434" y="1475897"/>
            <a:ext cx="18965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Participants knew 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that a “how many” question was coming.</a:t>
            </a:r>
          </a:p>
          <a:p>
            <a:pPr defTabSz="685800">
              <a:defRPr/>
            </a:pP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500" dirty="0">
                <a:solidFill>
                  <a:prstClr val="black"/>
                </a:solidFill>
              </a:rPr>
              <a:t>And on ‘each’-trials, they were free to use whatever mental resources they used on ‘every’-trials.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Yet by multiple measures, 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performance was </a:t>
            </a:r>
            <a:r>
              <a:rPr lang="en-US" sz="1500" b="1" dirty="0">
                <a:solidFill>
                  <a:prstClr val="black"/>
                </a:solidFill>
              </a:rPr>
              <a:t>significantly 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better </a:t>
            </a: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on ‘every’-trials.</a:t>
            </a:r>
          </a:p>
        </p:txBody>
      </p:sp>
    </p:spTree>
    <p:extLst>
      <p:ext uri="{BB962C8B-B14F-4D97-AF65-F5344CB8AC3E}">
        <p14:creationId xmlns:p14="http://schemas.microsoft.com/office/powerpoint/2010/main" val="14680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F6C1FF-4952-1C4A-AD95-3700F3E3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054"/>
            <a:ext cx="5576341" cy="257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C635B-DA45-0044-ADA1-88450CE1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565"/>
            <a:ext cx="5576341" cy="25736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DC385-21EA-034D-8152-EC24D18D4503}"/>
              </a:ext>
            </a:extLst>
          </p:cNvPr>
          <p:cNvCxnSpPr/>
          <p:nvPr/>
        </p:nvCxnSpPr>
        <p:spPr>
          <a:xfrm>
            <a:off x="0" y="3437432"/>
            <a:ext cx="55763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B546E7-CE00-844F-A69A-213993913ACD}"/>
              </a:ext>
            </a:extLst>
          </p:cNvPr>
          <p:cNvSpPr txBox="1"/>
          <p:nvPr/>
        </p:nvSpPr>
        <p:spPr>
          <a:xfrm>
            <a:off x="5733918" y="2035371"/>
            <a:ext cx="3147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500" b="1" dirty="0">
                <a:solidFill>
                  <a:prstClr val="black"/>
                </a:solidFill>
              </a:rPr>
              <a:t>etter performance on ‘each’-trials. 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3B541-EDD6-544D-811C-656F25E9F8FA}"/>
              </a:ext>
            </a:extLst>
          </p:cNvPr>
          <p:cNvSpPr txBox="1"/>
          <p:nvPr/>
        </p:nvSpPr>
        <p:spPr>
          <a:xfrm>
            <a:off x="115799" y="4343611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Each big dot is 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62C5-166E-7F40-9BBE-D40E7E5022C0}"/>
              </a:ext>
            </a:extLst>
          </p:cNvPr>
          <p:cNvSpPr txBox="1"/>
          <p:nvPr/>
        </p:nvSpPr>
        <p:spPr>
          <a:xfrm>
            <a:off x="115799" y="4817572"/>
            <a:ext cx="1608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Every big dot is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EC2CA-557A-1947-AEBD-3F0CB156267E}"/>
              </a:ext>
            </a:extLst>
          </p:cNvPr>
          <p:cNvSpPr txBox="1"/>
          <p:nvPr/>
        </p:nvSpPr>
        <p:spPr>
          <a:xfrm>
            <a:off x="115799" y="4620610"/>
            <a:ext cx="1339359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A9781-97EA-E549-9219-5C9A337FC043}"/>
              </a:ext>
            </a:extLst>
          </p:cNvPr>
          <p:cNvSpPr txBox="1"/>
          <p:nvPr/>
        </p:nvSpPr>
        <p:spPr>
          <a:xfrm>
            <a:off x="5733918" y="3941949"/>
            <a:ext cx="3147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500" b="1" dirty="0">
                <a:solidFill>
                  <a:prstClr val="black"/>
                </a:solidFill>
              </a:rPr>
              <a:t>etter performance on ‘every’-trials. 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BEF7B-3B06-F386-12F3-FB14F316D966}"/>
              </a:ext>
            </a:extLst>
          </p:cNvPr>
          <p:cNvSpPr txBox="1"/>
          <p:nvPr/>
        </p:nvSpPr>
        <p:spPr>
          <a:xfrm>
            <a:off x="5766435" y="4987566"/>
            <a:ext cx="311467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I’ll come back to a proposed explanation for the </a:t>
            </a:r>
            <a:r>
              <a:rPr lang="en-US" dirty="0" err="1"/>
              <a:t>constrasts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0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40898</TotalTime>
  <Words>3825</Words>
  <Application>Microsoft Macintosh PowerPoint</Application>
  <PresentationFormat>On-screen Show (4:3)</PresentationFormat>
  <Paragraphs>501</Paragraphs>
  <Slides>49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Gotham HTF Book</vt:lpstr>
      <vt:lpstr>Apple Chancery</vt:lpstr>
      <vt:lpstr>Arial</vt:lpstr>
      <vt:lpstr>Calibri</vt:lpstr>
      <vt:lpstr>Times New Roman</vt:lpstr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‘Most of the dots are yellow’ </vt:lpstr>
      <vt:lpstr>PowerPoint Presentation</vt:lpstr>
      <vt:lpstr>PowerPoint Presentation</vt:lpstr>
      <vt:lpstr>PowerPoint Presentation</vt:lpstr>
      <vt:lpstr>‘Most of the dots are yellow’ </vt:lpstr>
      <vt:lpstr>PowerPoint Presentation</vt:lpstr>
      <vt:lpstr>PowerPoint Presentation</vt:lpstr>
      <vt:lpstr>PowerPoint Presentation</vt:lpstr>
      <vt:lpstr>PowerPoint Presentation</vt:lpstr>
      <vt:lpstr>‘Most of the dots are blue’ </vt:lpstr>
      <vt:lpstr>‘Most of the dots are blue’ </vt:lpstr>
      <vt:lpstr>PowerPoint Presentation</vt:lpstr>
      <vt:lpstr>‘Most of the dots are blue’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just about recognition</vt:lpstr>
      <vt:lpstr>Not just about recognition</vt:lpstr>
      <vt:lpstr>Not just about recognition</vt:lpstr>
      <vt:lpstr>Centroid distance (adults)</vt:lpstr>
      <vt:lpstr>4-8 yr olds (n=92)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Variables and Framing Effects</dc:title>
  <dc:creator>Paul Pietroski</dc:creator>
  <cp:lastModifiedBy>Paul Pietroski</cp:lastModifiedBy>
  <cp:revision>826</cp:revision>
  <cp:lastPrinted>2013-06-04T13:02:52Z</cp:lastPrinted>
  <dcterms:created xsi:type="dcterms:W3CDTF">2017-10-31T12:26:40Z</dcterms:created>
  <dcterms:modified xsi:type="dcterms:W3CDTF">2023-11-08T21:46:25Z</dcterms:modified>
</cp:coreProperties>
</file>