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8" r:id="rId4"/>
    <p:sldId id="257" r:id="rId5"/>
    <p:sldId id="261" r:id="rId6"/>
    <p:sldId id="1256" r:id="rId7"/>
    <p:sldId id="1243" r:id="rId8"/>
    <p:sldId id="259" r:id="rId9"/>
    <p:sldId id="260" r:id="rId10"/>
    <p:sldId id="1242" r:id="rId11"/>
    <p:sldId id="1236" r:id="rId12"/>
    <p:sldId id="1235" r:id="rId13"/>
    <p:sldId id="1237" r:id="rId14"/>
    <p:sldId id="1244" r:id="rId15"/>
    <p:sldId id="1245" r:id="rId16"/>
    <p:sldId id="1095" r:id="rId17"/>
    <p:sldId id="1246" r:id="rId18"/>
    <p:sldId id="1247" r:id="rId19"/>
    <p:sldId id="1248" r:id="rId20"/>
    <p:sldId id="1249" r:id="rId21"/>
    <p:sldId id="1250" r:id="rId22"/>
    <p:sldId id="1007" r:id="rId23"/>
    <p:sldId id="1025" r:id="rId24"/>
    <p:sldId id="1083" r:id="rId25"/>
    <p:sldId id="1024" r:id="rId26"/>
    <p:sldId id="1259" r:id="rId27"/>
    <p:sldId id="266" r:id="rId28"/>
    <p:sldId id="1260" r:id="rId29"/>
    <p:sldId id="1252" r:id="rId30"/>
    <p:sldId id="1257" r:id="rId31"/>
    <p:sldId id="1099" r:id="rId32"/>
    <p:sldId id="1110" r:id="rId33"/>
    <p:sldId id="1258" r:id="rId34"/>
    <p:sldId id="1254" r:id="rId35"/>
    <p:sldId id="1255" r:id="rId36"/>
    <p:sldId id="258" r:id="rId37"/>
    <p:sldId id="265" r:id="rId38"/>
    <p:sldId id="125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8"/>
    <p:restoredTop sz="94695"/>
  </p:normalViewPr>
  <p:slideViewPr>
    <p:cSldViewPr snapToGrid="0">
      <p:cViewPr varScale="1">
        <p:scale>
          <a:sx n="70" d="100"/>
          <a:sy n="70" d="100"/>
        </p:scale>
        <p:origin x="320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110C69C-9FF0-A546-82C0-14A9BEFC9042}" type="datetimeFigureOut">
              <a:rPr lang="en-US" smtClean="0"/>
              <a:pPr/>
              <a:t>9/11/24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A04F297-3BFA-B146-93A0-5E9E776637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22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D85F-202F-522A-1C79-A851F94B1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9C5A8-69C0-822B-87C1-5C09D020D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55680-838B-F1CE-546D-0670D893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6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1113C-18FC-7088-0FDF-0118B28B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F7CF8B-B980-0C43-BAD2-94923F061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B1227-2262-E29C-6999-1F1B13C55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8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E6E48-7A06-43E4-5206-3CA995890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9445D-922B-05E7-3812-436532CD7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923A9-45F4-6349-1A2F-AE54A5449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1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C22F-037A-87D6-640D-0FFBAC8E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EBCFF-FCEA-D08B-59AA-CCC423E75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2FA06-B59B-9E94-9559-F7C00A73A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787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20D48-88A4-34E1-869B-4CF388EE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2A387-80E2-D559-1D09-06C13F8FB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35BE0-6219-DE3A-81A7-147A0E4F4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4170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6961-191E-574F-936F-3F5D773F3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F0BA1-2C27-09CD-76AA-0DF77EBB1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01A38-E98A-07CC-7C7D-769136C1B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783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F513-9E4F-BFB1-EA99-D8C53A84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D81C8-DB41-0DA1-EBF1-44A0246D2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81446-B328-0BEC-B423-CA22C8146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0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5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81F8B-E124-8E7B-B990-ECE81208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C7A49-0003-5631-39FA-A519C069F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6145A-E0EE-F84F-7365-3BA6D01F1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685C0-B5B6-CFD5-E6C7-DD7A8103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A17C7-5729-0560-D031-A98EA0252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B8414-CD04-2698-60A6-C2F8107F7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AAAB-E6FE-1323-94E1-838DB945A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09D98-39A8-F149-B7C2-2C1563922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6F5A59-DBE0-F85A-7FB5-D0CD43C33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17F1-48E0-1289-E8B8-B12C5D384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BCA7D-8071-D760-E080-7D8696A16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4514D-465C-0BD3-6431-B00D557EB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2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AD92-E89F-F96E-2AEF-6830FC93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29D2F-224B-57DF-13B9-741D0622E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CE5ED-ADCF-A209-02D0-1422F12E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F80F-5B75-3706-4F57-6F3AAD089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C63A-E794-3DF8-B380-32367A7FD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F3E2-2D15-64AA-5426-9F91C102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6E742-9EE5-462E-0BC1-B2E0831A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42F31-EA1B-DFD7-E25E-C416F69D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27B8-6493-DF3D-E657-98336073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FD84D-A71A-23DE-CA17-71ADD888D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15055-DA12-72F2-9BD1-E6A79A9B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8E5-0B00-7F5D-D2E4-54D15489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BC4E-FC53-6C2C-17D3-19BF5D8F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D43D-46D8-02CD-545D-950D0B7F9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2C6D8-3E70-8E25-C9D0-25D76D0A8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5510B-176D-9FD5-D528-C9FF39B4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A242-F31E-432C-A465-DD90A0CF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7AAF-BAC0-250E-1236-575D1894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2908-B42E-2246-94AA-AE0658201A2B}" type="datetime1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3F7A-44D2-A64B-8414-E605D7C175FA}" type="datetime1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34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A7B9-0276-ED4E-B9B1-F4ADB45D49F1}" type="datetime1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0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0F-ECB8-9243-BB79-4FA2516331C1}" type="datetime1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8280-1F9F-1645-A3CE-81674E4B65DA}" type="datetime1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980-B5F0-B449-B2FD-7C7030D29BF7}" type="datetime1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951-CFE5-6B48-B76C-F52E2FF2B45A}" type="datetime1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A00-6047-404D-AABC-308B7D245E49}" type="datetime1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1858-D6FF-33B1-764F-FD69C6BC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9CD6D-B5C9-D99D-D587-84943060B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3169-5307-64F1-2EA7-D62A469F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31131-64EB-4022-9FF4-99129BC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C5380-0C14-DAF9-A0D1-305F1FB8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1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67D0-B279-FA40-B341-929860EA7E5B}" type="datetime1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0F29-EB15-B04D-AED2-49311123DA9D}" type="datetime1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FD65-1F5A-AA47-8DA4-D8C596AAB409}" type="datetime1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8824-DD39-9BA4-9F9B-426EF72F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4861B-62CB-602C-7E75-B6D95E4F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4797-14FE-25E7-5739-1669842B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BAEE0-EDD1-CC90-F039-AA19E6D8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E475D-893A-D535-FC17-BEA3E873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7F6D-26E6-875F-923C-3CC01363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ED13-3C68-6B29-5A78-541E27945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665D9-ACA0-0C43-81EA-393CCA575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F7558-9717-9A5D-5D10-61EDD6F4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9BA89-52D9-CFC7-AE97-D48E9D7A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BC683-2BA8-7B12-1E8E-761F4D4C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E296-7E5E-06E4-CA83-AC4673B2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60F3A-5213-B4B2-3FC3-06D06410C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557F4-8C79-C3AE-A977-38819931B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7B53E-2F3B-7545-CA1E-7507B331E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E0F3D-6A48-B242-7866-35475C2E9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4CF64-C048-D508-A8F6-C992D2D6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C6A04-073D-690B-41CE-404FF6EF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04022-5227-6F86-BAF7-E8443C4D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5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B5DF-0C61-D437-D419-C42B473E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845F3-EF07-3E34-0B50-58D6EF4B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BAF82-A62E-CA4E-AE92-E11F54FB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FB42B-26E1-C537-4291-8E22F2E0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0199C-924A-45E7-D88D-99590C79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155D0-1135-E698-F30C-CE3522F1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C0C8B-5CB6-D12B-DE89-97A94B03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9731-6B9E-3625-163E-F1B42279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A4091-89D2-4EDA-1B73-BA6D5FDC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BC509-509C-F837-3D73-178794B4A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E46A2-1DBE-440A-4F05-93ABB57F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57A6B-BA01-B1DA-6313-27B85A31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81C12-BB66-A83C-AB45-B6AC396A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4155-7403-15BA-19ED-C7514ED0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CF794-2923-BE09-66C1-E332D9EB7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7D85E-3D70-54E2-1F7C-809597255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28CE8-DFC9-5436-8A2B-028BD110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72ED-321B-074E-AC5B-8EE37642DCE4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D2BA6-4229-CCB0-03A5-A5514DA4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F726C-2ED6-C377-ADCB-4C2CD5D4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8D90-8054-8743-8007-913B1FC8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0E271-A817-5591-D222-2E82C812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23E28-7F66-A4E0-D734-21A944184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0FB05-85FB-6715-B290-D30FEE6AA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76F72ED-321B-074E-AC5B-8EE37642DCE4}" type="datetimeFigureOut">
              <a:rPr lang="en-US" smtClean="0"/>
              <a:pPr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42A4-BBC2-0E0F-BF21-DC9447CFF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6E901-2047-99A8-44CC-4E66F8542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FDD8D90-8054-8743-8007-913B1FC8C7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F744-C9EE-604D-96FE-1235465B7ECD}" type="datetime1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E3B0-F981-BAC8-17A4-A986FDE9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95" y="698952"/>
            <a:ext cx="11872210" cy="15331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Negation without Negating,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Description without Variables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44A0-28AD-6198-4F2A-E81A06E3C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938"/>
            <a:ext cx="9144000" cy="106322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Paul M. Pietroski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Rutgers University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C6EA73-0D06-5326-73FA-53C80AF18DA0}"/>
              </a:ext>
            </a:extLst>
          </p:cNvPr>
          <p:cNvSpPr txBox="1">
            <a:spLocks/>
          </p:cNvSpPr>
          <p:nvPr/>
        </p:nvSpPr>
        <p:spPr>
          <a:xfrm>
            <a:off x="0" y="3331099"/>
            <a:ext cx="12192000" cy="340594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	With apologies to Lewis Carroll and Bertrand Russell...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The Queen of Hearts was not happy. 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Indeed, she was well past unhappy and positively in a rage.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The garden party would begin at noon, and she saw some things missing.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         “There are no square circles! I said that I wanted square circles!” 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But your majesty, remarked The Hatter, “There </a:t>
            </a:r>
            <a:r>
              <a:rPr lang="en-US" sz="2200" i="1" dirty="0">
                <a:latin typeface="Calibri" panose="020F0502020204030204" pitchFamily="34" charset="0"/>
              </a:rPr>
              <a:t>are</a:t>
            </a:r>
            <a:r>
              <a:rPr lang="en-US" sz="2200" dirty="0">
                <a:latin typeface="Calibri" panose="020F0502020204030204" pitchFamily="34" charset="0"/>
              </a:rPr>
              <a:t> no square circles.”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The Queen found this repetition of her remark impertinent.</a:t>
            </a:r>
          </a:p>
          <a:p>
            <a:pPr algn="l"/>
            <a:r>
              <a:rPr lang="en-US" sz="2200" dirty="0">
                <a:latin typeface="Calibri" panose="020F0502020204030204" pitchFamily="34" charset="0"/>
              </a:rPr>
              <a:t>		              So she screamed, “Off with his head!”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4D423-D612-90A9-A7E7-B87CFD421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51" r="59031"/>
          <a:stretch/>
        </p:blipFill>
        <p:spPr>
          <a:xfrm>
            <a:off x="266700" y="3886482"/>
            <a:ext cx="1442179" cy="2435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B8D17-A4AD-DDAB-7B71-CB421EE55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47" t="-2984" r="3376" b="11674"/>
          <a:stretch/>
        </p:blipFill>
        <p:spPr>
          <a:xfrm>
            <a:off x="10737954" y="3801200"/>
            <a:ext cx="1294151" cy="2521129"/>
          </a:xfrm>
          <a:prstGeom prst="rect">
            <a:avLst/>
          </a:prstGeom>
        </p:spPr>
      </p:pic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1C5F2DBA-39DA-6B5F-504A-43931B272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585" y="0"/>
            <a:ext cx="1770888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43D1E9-6E47-449A-C37B-3B251EDFA177}"/>
              </a:ext>
            </a:extLst>
          </p:cNvPr>
          <p:cNvCxnSpPr>
            <a:cxnSpLocks/>
          </p:cNvCxnSpPr>
          <p:nvPr/>
        </p:nvCxnSpPr>
        <p:spPr>
          <a:xfrm flipH="1">
            <a:off x="817775" y="619221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6CA822-7C99-9D04-7D84-DD555A1F2267}"/>
              </a:ext>
            </a:extLst>
          </p:cNvPr>
          <p:cNvCxnSpPr>
            <a:cxnSpLocks/>
          </p:cNvCxnSpPr>
          <p:nvPr/>
        </p:nvCxnSpPr>
        <p:spPr>
          <a:xfrm>
            <a:off x="1495869" y="619221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37C713-5F1F-2B2F-1581-C6A4C532044A}"/>
              </a:ext>
            </a:extLst>
          </p:cNvPr>
          <p:cNvSpPr txBox="1"/>
          <p:nvPr/>
        </p:nvSpPr>
        <p:spPr>
          <a:xfrm>
            <a:off x="1300660" y="167159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50803-B001-126D-E99F-10696C14C00D}"/>
              </a:ext>
            </a:extLst>
          </p:cNvPr>
          <p:cNvSpPr txBox="1"/>
          <p:nvPr/>
        </p:nvSpPr>
        <p:spPr>
          <a:xfrm>
            <a:off x="-201494" y="1026290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SUBJECT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D6DC9-31DF-78CD-6E06-B1B50326D6A3}"/>
              </a:ext>
            </a:extLst>
          </p:cNvPr>
          <p:cNvSpPr txBox="1"/>
          <p:nvPr/>
        </p:nvSpPr>
        <p:spPr>
          <a:xfrm>
            <a:off x="1318426" y="1038895"/>
            <a:ext cx="2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 PREDICATE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2F815-4797-EE3C-30EE-B70D195A3ED3}"/>
              </a:ext>
            </a:extLst>
          </p:cNvPr>
          <p:cNvSpPr txBox="1"/>
          <p:nvPr/>
        </p:nvSpPr>
        <p:spPr>
          <a:xfrm>
            <a:off x="155205" y="1400220"/>
            <a:ext cx="17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AC756-6E70-1419-95E7-E6DCAE83B665}"/>
              </a:ext>
            </a:extLst>
          </p:cNvPr>
          <p:cNvSpPr txBox="1"/>
          <p:nvPr/>
        </p:nvSpPr>
        <p:spPr>
          <a:xfrm>
            <a:off x="4729133" y="1337920"/>
            <a:ext cx="2581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      didn’t arrive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    hasn’t arrived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      won’t arrive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won’t have arrived 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	        …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     wasn’t dumb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738885-3700-317C-5D02-66F389665501}"/>
              </a:ext>
            </a:extLst>
          </p:cNvPr>
          <p:cNvSpPr txBox="1"/>
          <p:nvPr/>
        </p:nvSpPr>
        <p:spPr>
          <a:xfrm>
            <a:off x="1216206" y="1368027"/>
            <a:ext cx="226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           arrived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        has arrived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         will arrive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will have arrived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              …</a:t>
            </a:r>
          </a:p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         was dumb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6BE620-DE11-8E41-1EBD-AD755E2AF380}"/>
              </a:ext>
            </a:extLst>
          </p:cNvPr>
          <p:cNvCxnSpPr>
            <a:cxnSpLocks/>
          </p:cNvCxnSpPr>
          <p:nvPr/>
        </p:nvCxnSpPr>
        <p:spPr>
          <a:xfrm flipH="1">
            <a:off x="4383057" y="666949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5CC091-813C-D8F3-DA4C-38C421D7D08C}"/>
              </a:ext>
            </a:extLst>
          </p:cNvPr>
          <p:cNvCxnSpPr>
            <a:cxnSpLocks/>
          </p:cNvCxnSpPr>
          <p:nvPr/>
        </p:nvCxnSpPr>
        <p:spPr>
          <a:xfrm>
            <a:off x="5061151" y="666949"/>
            <a:ext cx="663543" cy="446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C819CD-B88F-3572-2D09-63765414C255}"/>
              </a:ext>
            </a:extLst>
          </p:cNvPr>
          <p:cNvSpPr txBox="1"/>
          <p:nvPr/>
        </p:nvSpPr>
        <p:spPr>
          <a:xfrm>
            <a:off x="4865942" y="214887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46AA8F-BB65-884E-8B2C-DDEEC4AE2E12}"/>
              </a:ext>
            </a:extLst>
          </p:cNvPr>
          <p:cNvSpPr txBox="1"/>
          <p:nvPr/>
        </p:nvSpPr>
        <p:spPr>
          <a:xfrm>
            <a:off x="3378100" y="1042526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SUBJECT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F1F57F-1FD7-43C0-8D66-F845B1127B97}"/>
              </a:ext>
            </a:extLst>
          </p:cNvPr>
          <p:cNvSpPr txBox="1"/>
          <p:nvPr/>
        </p:nvSpPr>
        <p:spPr>
          <a:xfrm>
            <a:off x="4822997" y="1040577"/>
            <a:ext cx="211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 PREDICATE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CFA7C1-8D7A-E424-F098-4134247D0FE8}"/>
              </a:ext>
            </a:extLst>
          </p:cNvPr>
          <p:cNvSpPr txBox="1"/>
          <p:nvPr/>
        </p:nvSpPr>
        <p:spPr>
          <a:xfrm>
            <a:off x="3722548" y="1355836"/>
            <a:ext cx="13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9651C3-ED5A-0635-9A63-5AD9E6A5284E}"/>
              </a:ext>
            </a:extLst>
          </p:cNvPr>
          <p:cNvCxnSpPr>
            <a:cxnSpLocks/>
          </p:cNvCxnSpPr>
          <p:nvPr/>
        </p:nvCxnSpPr>
        <p:spPr>
          <a:xfrm flipV="1">
            <a:off x="735857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FF4A04-D3E3-2789-5618-D0AFC343259F}"/>
              </a:ext>
            </a:extLst>
          </p:cNvPr>
          <p:cNvSpPr txBox="1"/>
          <p:nvPr/>
        </p:nvSpPr>
        <p:spPr>
          <a:xfrm>
            <a:off x="7626475" y="284209"/>
            <a:ext cx="3976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srgbClr val="00B050"/>
                </a:solidFill>
                <a:latin typeface="Calibri"/>
              </a:rPr>
              <a:t>OLD QUESTION:</a:t>
            </a:r>
          </a:p>
          <a:p>
            <a:pPr defTabSz="457200"/>
            <a:r>
              <a:rPr lang="en-US" sz="2000" dirty="0">
                <a:solidFill>
                  <a:srgbClr val="00B050"/>
                </a:solidFill>
                <a:latin typeface="Calibri"/>
              </a:rPr>
              <a:t>Is this kind of negation part of our </a:t>
            </a:r>
            <a:r>
              <a:rPr lang="en-US" sz="2000" i="1" u="sng" dirty="0" err="1">
                <a:solidFill>
                  <a:srgbClr val="00B050"/>
                </a:solidFill>
                <a:latin typeface="Calibri"/>
              </a:rPr>
              <a:t>sub</a:t>
            </a:r>
            <a:r>
              <a:rPr lang="en-US" sz="2000" dirty="0" err="1">
                <a:solidFill>
                  <a:srgbClr val="00B050"/>
                </a:solidFill>
                <a:latin typeface="Calibri"/>
              </a:rPr>
              <a:t>sentential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 logical vocabulary?</a:t>
            </a:r>
          </a:p>
          <a:p>
            <a:pPr defTabSz="457200"/>
            <a:endParaRPr lang="en-US" sz="2000" dirty="0">
              <a:solidFill>
                <a:srgbClr val="00B050"/>
              </a:solidFill>
              <a:latin typeface="Calibri"/>
            </a:endParaRPr>
          </a:p>
          <a:p>
            <a:pPr defTabSz="457200"/>
            <a:r>
              <a:rPr lang="en-US" sz="2000" dirty="0">
                <a:solidFill>
                  <a:srgbClr val="00B050"/>
                </a:solidFill>
                <a:latin typeface="Calibri"/>
              </a:rPr>
              <a:t>Can </a:t>
            </a:r>
            <a:r>
              <a:rPr lang="en-US" sz="2000" i="1" u="sng" dirty="0">
                <a:solidFill>
                  <a:srgbClr val="00B050"/>
                </a:solidFill>
                <a:latin typeface="Calibri"/>
              </a:rPr>
              <a:t>atomic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 sentences be negative?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0FE07-BA73-8347-1E8C-0D5C2EC97D97}"/>
              </a:ext>
            </a:extLst>
          </p:cNvPr>
          <p:cNvSpPr txBox="1"/>
          <p:nvPr/>
        </p:nvSpPr>
        <p:spPr>
          <a:xfrm>
            <a:off x="7460800" y="3165551"/>
            <a:ext cx="4610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Calibri"/>
              </a:rPr>
              <a:t>Or is this kind of negation </a:t>
            </a:r>
            <a:r>
              <a:rPr lang="en-US" sz="2000" i="1" u="sng" dirty="0" err="1">
                <a:solidFill>
                  <a:srgbClr val="FF0000"/>
                </a:solidFill>
                <a:latin typeface="Calibri"/>
              </a:rPr>
              <a:t>supra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sentential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defTabSz="457200"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  <a:latin typeface="Calibri"/>
              </a:rPr>
              <a:t>Does it </a:t>
            </a:r>
            <a:r>
              <a:rPr lang="en-US" sz="2000" i="1" u="sng" dirty="0">
                <a:solidFill>
                  <a:srgbClr val="FF0000"/>
                </a:solidFill>
                <a:latin typeface="Calibri"/>
              </a:rPr>
              <a:t>combine with a sentence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, 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Calibri"/>
              </a:rPr>
              <a:t>at least semantically…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Calibri"/>
              </a:rPr>
              <a:t>or maybe in the relevant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LoT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…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Calibri"/>
              </a:rPr>
              <a:t>or maybe in the relevant proposition?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FCD494BA-7744-E043-4B3A-37E4A8511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518" y="1927851"/>
            <a:ext cx="663680" cy="861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4EACE-7585-7804-E34C-D4D8E8BC2C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2913">
            <a:off x="8708497" y="5071147"/>
            <a:ext cx="673100" cy="96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2C57FF-A1D3-DB76-3A69-1276724AD0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08" y="5044956"/>
            <a:ext cx="688952" cy="992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7EC1A0-000B-A4D8-CEEE-19EE3F3C12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0810">
            <a:off x="9659093" y="4953029"/>
            <a:ext cx="810785" cy="120143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69D2DCC-2FE3-53C7-D180-A6D1CF2260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854" y="1956692"/>
            <a:ext cx="572517" cy="861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FD0C71-26CD-5E28-B66A-326B9ACC3C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341" y="5020549"/>
            <a:ext cx="740787" cy="989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7C4AF5-51A9-B8A1-80B2-8F62C6C3C8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289" y="1971509"/>
            <a:ext cx="572517" cy="858777"/>
          </a:xfrm>
          <a:prstGeom prst="rect">
            <a:avLst/>
          </a:prstGeom>
        </p:spPr>
      </p:pic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99B7002F-C75E-7733-E43E-C59BDA2C31F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610" y="1978483"/>
            <a:ext cx="572518" cy="8599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BCB450-5921-8274-7F5C-60AACE3BB17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587" y="1978483"/>
            <a:ext cx="559578" cy="85180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435D8E-3B91-AF2E-F609-CA09D90925F1}"/>
              </a:ext>
            </a:extLst>
          </p:cNvPr>
          <p:cNvCxnSpPr>
            <a:cxnSpLocks/>
          </p:cNvCxnSpPr>
          <p:nvPr/>
        </p:nvCxnSpPr>
        <p:spPr>
          <a:xfrm flipV="1">
            <a:off x="345285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9B27EB0-D755-C8C9-CF36-DF1EF9C201BA}"/>
              </a:ext>
            </a:extLst>
          </p:cNvPr>
          <p:cNvSpPr txBox="1"/>
          <p:nvPr/>
        </p:nvSpPr>
        <p:spPr>
          <a:xfrm>
            <a:off x="5662867" y="5506509"/>
            <a:ext cx="1701218" cy="47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was  dumb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2B484-025B-4215-010B-3845FD2AA7A6}"/>
              </a:ext>
            </a:extLst>
          </p:cNvPr>
          <p:cNvCxnSpPr>
            <a:cxnSpLocks/>
          </p:cNvCxnSpPr>
          <p:nvPr/>
        </p:nvCxnSpPr>
        <p:spPr>
          <a:xfrm flipH="1">
            <a:off x="4667490" y="4725079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6C42FB-F036-ECFB-9BEC-FC83F97A8667}"/>
              </a:ext>
            </a:extLst>
          </p:cNvPr>
          <p:cNvCxnSpPr>
            <a:cxnSpLocks/>
          </p:cNvCxnSpPr>
          <p:nvPr/>
        </p:nvCxnSpPr>
        <p:spPr>
          <a:xfrm>
            <a:off x="5345584" y="4725079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6B1F5C3-0131-980A-8BB5-DCF7A38579BB}"/>
              </a:ext>
            </a:extLst>
          </p:cNvPr>
          <p:cNvSpPr txBox="1"/>
          <p:nvPr/>
        </p:nvSpPr>
        <p:spPr>
          <a:xfrm>
            <a:off x="5139383" y="4246170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C335B-EC01-CD3B-A722-CEF1097BF2EE}"/>
              </a:ext>
            </a:extLst>
          </p:cNvPr>
          <p:cNvSpPr txBox="1"/>
          <p:nvPr/>
        </p:nvSpPr>
        <p:spPr>
          <a:xfrm>
            <a:off x="3648221" y="5132148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SUBJECT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ED387A-8B4E-88DB-51DB-00E28959E893}"/>
              </a:ext>
            </a:extLst>
          </p:cNvPr>
          <p:cNvSpPr txBox="1"/>
          <p:nvPr/>
        </p:nvSpPr>
        <p:spPr>
          <a:xfrm>
            <a:off x="5258981" y="5189568"/>
            <a:ext cx="2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 PREDICATE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E4B737-088F-5793-78DF-CF0E0ACA3ED8}"/>
              </a:ext>
            </a:extLst>
          </p:cNvPr>
          <p:cNvSpPr txBox="1"/>
          <p:nvPr/>
        </p:nvSpPr>
        <p:spPr>
          <a:xfrm>
            <a:off x="3974234" y="5506509"/>
            <a:ext cx="17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23F1E4-BCAC-AC23-1B25-CF721531BE66}"/>
              </a:ext>
            </a:extLst>
          </p:cNvPr>
          <p:cNvSpPr txBox="1"/>
          <p:nvPr/>
        </p:nvSpPr>
        <p:spPr>
          <a:xfrm>
            <a:off x="4400278" y="4036391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10C13E-0D2F-9F18-47A3-B5D0F42AF29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665689" y="4388037"/>
            <a:ext cx="473694" cy="88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E13933-EB42-63B4-A96B-E0B02C3F0811}"/>
              </a:ext>
            </a:extLst>
          </p:cNvPr>
          <p:cNvCxnSpPr>
            <a:cxnSpLocks/>
          </p:cNvCxnSpPr>
          <p:nvPr/>
        </p:nvCxnSpPr>
        <p:spPr>
          <a:xfrm flipH="1">
            <a:off x="3891333" y="4356651"/>
            <a:ext cx="525455" cy="172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2AA9E54-3414-1FD3-4B4F-E183BB08F7EF}"/>
              </a:ext>
            </a:extLst>
          </p:cNvPr>
          <p:cNvSpPr txBox="1"/>
          <p:nvPr/>
        </p:nvSpPr>
        <p:spPr>
          <a:xfrm>
            <a:off x="3612635" y="4489445"/>
            <a:ext cx="763648" cy="47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not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B11E1A-0C36-FFD4-FC3E-755C4532F64F}"/>
              </a:ext>
            </a:extLst>
          </p:cNvPr>
          <p:cNvSpPr txBox="1"/>
          <p:nvPr/>
        </p:nvSpPr>
        <p:spPr>
          <a:xfrm>
            <a:off x="8062046" y="6240849"/>
            <a:ext cx="364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What’s the alternative?</a:t>
            </a:r>
          </a:p>
        </p:txBody>
      </p:sp>
    </p:spTree>
    <p:extLst>
      <p:ext uri="{BB962C8B-B14F-4D97-AF65-F5344CB8AC3E}">
        <p14:creationId xmlns:p14="http://schemas.microsoft.com/office/powerpoint/2010/main" val="25825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0"/>
      <p:bldP spid="28" grpId="0"/>
      <p:bldP spid="29" grpId="0"/>
      <p:bldP spid="30" grpId="0"/>
      <p:bldP spid="31" grpId="0"/>
      <p:bldP spid="43" grpId="0"/>
      <p:bldP spid="67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43D1E9-6E47-449A-C37B-3B251EDFA177}"/>
              </a:ext>
            </a:extLst>
          </p:cNvPr>
          <p:cNvCxnSpPr>
            <a:cxnSpLocks/>
          </p:cNvCxnSpPr>
          <p:nvPr/>
        </p:nvCxnSpPr>
        <p:spPr>
          <a:xfrm flipH="1">
            <a:off x="1956617" y="571014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6CA822-7C99-9D04-7D84-DD555A1F2267}"/>
              </a:ext>
            </a:extLst>
          </p:cNvPr>
          <p:cNvCxnSpPr>
            <a:cxnSpLocks/>
          </p:cNvCxnSpPr>
          <p:nvPr/>
        </p:nvCxnSpPr>
        <p:spPr>
          <a:xfrm>
            <a:off x="2634711" y="571014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37C713-5F1F-2B2F-1581-C6A4C532044A}"/>
              </a:ext>
            </a:extLst>
          </p:cNvPr>
          <p:cNvSpPr txBox="1"/>
          <p:nvPr/>
        </p:nvSpPr>
        <p:spPr>
          <a:xfrm>
            <a:off x="2439502" y="118952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50803-B001-126D-E99F-10696C14C00D}"/>
              </a:ext>
            </a:extLst>
          </p:cNvPr>
          <p:cNvSpPr txBox="1"/>
          <p:nvPr/>
        </p:nvSpPr>
        <p:spPr>
          <a:xfrm>
            <a:off x="937348" y="978083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SUBJECT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D6DC9-31DF-78CD-6E06-B1B50326D6A3}"/>
              </a:ext>
            </a:extLst>
          </p:cNvPr>
          <p:cNvSpPr txBox="1"/>
          <p:nvPr/>
        </p:nvSpPr>
        <p:spPr>
          <a:xfrm>
            <a:off x="2457268" y="990688"/>
            <a:ext cx="2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 PREDICATE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2F815-4797-EE3C-30EE-B70D195A3ED3}"/>
              </a:ext>
            </a:extLst>
          </p:cNvPr>
          <p:cNvSpPr txBox="1"/>
          <p:nvPr/>
        </p:nvSpPr>
        <p:spPr>
          <a:xfrm>
            <a:off x="1294047" y="1352013"/>
            <a:ext cx="17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AC756-6E70-1419-95E7-E6DCAE83B665}"/>
              </a:ext>
            </a:extLst>
          </p:cNvPr>
          <p:cNvSpPr txBox="1"/>
          <p:nvPr/>
        </p:nvSpPr>
        <p:spPr>
          <a:xfrm>
            <a:off x="9499817" y="1364805"/>
            <a:ext cx="182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</a:rPr>
              <a:t>didn’t arrive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3332DE-A882-040E-0A23-62E8B0E1A2BD}"/>
              </a:ext>
            </a:extLst>
          </p:cNvPr>
          <p:cNvCxnSpPr>
            <a:cxnSpLocks/>
          </p:cNvCxnSpPr>
          <p:nvPr/>
        </p:nvCxnSpPr>
        <p:spPr>
          <a:xfrm flipV="1">
            <a:off x="727264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738885-3700-317C-5D02-66F389665501}"/>
              </a:ext>
            </a:extLst>
          </p:cNvPr>
          <p:cNvSpPr txBox="1"/>
          <p:nvPr/>
        </p:nvSpPr>
        <p:spPr>
          <a:xfrm>
            <a:off x="3040718" y="1319819"/>
            <a:ext cx="17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6BE620-DE11-8E41-1EBD-AD755E2AF380}"/>
              </a:ext>
            </a:extLst>
          </p:cNvPr>
          <p:cNvCxnSpPr>
            <a:cxnSpLocks/>
          </p:cNvCxnSpPr>
          <p:nvPr/>
        </p:nvCxnSpPr>
        <p:spPr>
          <a:xfrm flipH="1">
            <a:off x="8626514" y="604419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5CC091-813C-D8F3-DA4C-38C421D7D08C}"/>
              </a:ext>
            </a:extLst>
          </p:cNvPr>
          <p:cNvCxnSpPr>
            <a:cxnSpLocks/>
          </p:cNvCxnSpPr>
          <p:nvPr/>
        </p:nvCxnSpPr>
        <p:spPr>
          <a:xfrm>
            <a:off x="9304608" y="604419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C819CD-B88F-3572-2D09-63765414C255}"/>
              </a:ext>
            </a:extLst>
          </p:cNvPr>
          <p:cNvSpPr txBox="1"/>
          <p:nvPr/>
        </p:nvSpPr>
        <p:spPr>
          <a:xfrm>
            <a:off x="9109399" y="152357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46AA8F-BB65-884E-8B2C-DDEEC4AE2E12}"/>
              </a:ext>
            </a:extLst>
          </p:cNvPr>
          <p:cNvSpPr txBox="1"/>
          <p:nvPr/>
        </p:nvSpPr>
        <p:spPr>
          <a:xfrm>
            <a:off x="7607245" y="1011488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SUBJECT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F1F57F-1FD7-43C0-8D66-F845B1127B97}"/>
              </a:ext>
            </a:extLst>
          </p:cNvPr>
          <p:cNvSpPr txBox="1"/>
          <p:nvPr/>
        </p:nvSpPr>
        <p:spPr>
          <a:xfrm>
            <a:off x="9127165" y="1024093"/>
            <a:ext cx="2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 PREDICATE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CFA7C1-8D7A-E424-F098-4134247D0FE8}"/>
              </a:ext>
            </a:extLst>
          </p:cNvPr>
          <p:cNvSpPr txBox="1"/>
          <p:nvPr/>
        </p:nvSpPr>
        <p:spPr>
          <a:xfrm>
            <a:off x="7947901" y="1385418"/>
            <a:ext cx="13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E42C83-C825-131A-69CF-BA0C74C81A94}"/>
              </a:ext>
            </a:extLst>
          </p:cNvPr>
          <p:cNvCxnSpPr>
            <a:cxnSpLocks/>
          </p:cNvCxnSpPr>
          <p:nvPr/>
        </p:nvCxnSpPr>
        <p:spPr>
          <a:xfrm flipH="1">
            <a:off x="1449705" y="3463805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73AC0D-F4A6-0F82-A5E4-4CAB2002F480}"/>
              </a:ext>
            </a:extLst>
          </p:cNvPr>
          <p:cNvCxnSpPr>
            <a:cxnSpLocks/>
          </p:cNvCxnSpPr>
          <p:nvPr/>
        </p:nvCxnSpPr>
        <p:spPr>
          <a:xfrm>
            <a:off x="2127799" y="3463805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FCC37C8-5110-7EDE-EF81-279CB5DC85D7}"/>
              </a:ext>
            </a:extLst>
          </p:cNvPr>
          <p:cNvSpPr txBox="1"/>
          <p:nvPr/>
        </p:nvSpPr>
        <p:spPr>
          <a:xfrm>
            <a:off x="1932590" y="3011743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A5878A-0951-9C3A-0840-75D9F7F18B2F}"/>
              </a:ext>
            </a:extLst>
          </p:cNvPr>
          <p:cNvSpPr txBox="1"/>
          <p:nvPr/>
        </p:nvSpPr>
        <p:spPr>
          <a:xfrm>
            <a:off x="2623529" y="3901931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A33F5A-BA23-05DE-EFB6-E9B968E1A9EE}"/>
              </a:ext>
            </a:extLst>
          </p:cNvPr>
          <p:cNvSpPr txBox="1"/>
          <p:nvPr/>
        </p:nvSpPr>
        <p:spPr>
          <a:xfrm>
            <a:off x="1575878" y="5030551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035289E-92B8-886B-FA6A-B82829F274E4}"/>
              </a:ext>
            </a:extLst>
          </p:cNvPr>
          <p:cNvSpPr txBox="1"/>
          <p:nvPr/>
        </p:nvSpPr>
        <p:spPr>
          <a:xfrm>
            <a:off x="3139748" y="5073192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40FA92-F0F3-4B89-C866-5227D2E44735}"/>
              </a:ext>
            </a:extLst>
          </p:cNvPr>
          <p:cNvSpPr txBox="1"/>
          <p:nvPr/>
        </p:nvSpPr>
        <p:spPr>
          <a:xfrm>
            <a:off x="556770" y="3888056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4629FED-4C72-D4B0-3B62-440A0B98E0DB}"/>
              </a:ext>
            </a:extLst>
          </p:cNvPr>
          <p:cNvCxnSpPr>
            <a:cxnSpLocks/>
          </p:cNvCxnSpPr>
          <p:nvPr/>
        </p:nvCxnSpPr>
        <p:spPr>
          <a:xfrm flipH="1">
            <a:off x="2239000" y="436359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C6E480-519D-BF58-8487-E68429676A35}"/>
              </a:ext>
            </a:extLst>
          </p:cNvPr>
          <p:cNvCxnSpPr>
            <a:cxnSpLocks/>
          </p:cNvCxnSpPr>
          <p:nvPr/>
        </p:nvCxnSpPr>
        <p:spPr>
          <a:xfrm>
            <a:off x="2917094" y="436359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D3403B2-69A5-1271-4EB5-1B77D3A6B5EF}"/>
              </a:ext>
            </a:extLst>
          </p:cNvPr>
          <p:cNvSpPr txBox="1"/>
          <p:nvPr/>
        </p:nvSpPr>
        <p:spPr>
          <a:xfrm>
            <a:off x="1939626" y="4782366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20B88A-B62A-1302-C584-6D4F3F8A2F05}"/>
              </a:ext>
            </a:extLst>
          </p:cNvPr>
          <p:cNvSpPr txBox="1"/>
          <p:nvPr/>
        </p:nvSpPr>
        <p:spPr>
          <a:xfrm>
            <a:off x="3279559" y="4735812"/>
            <a:ext cx="76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33C0BD-CC8A-5DFB-6EBB-2297D4687C5C}"/>
              </a:ext>
            </a:extLst>
          </p:cNvPr>
          <p:cNvSpPr txBox="1"/>
          <p:nvPr/>
        </p:nvSpPr>
        <p:spPr>
          <a:xfrm>
            <a:off x="760835" y="4183745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+past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107D236-6359-122D-CA7C-586950F568A4}"/>
              </a:ext>
            </a:extLst>
          </p:cNvPr>
          <p:cNvCxnSpPr>
            <a:cxnSpLocks/>
          </p:cNvCxnSpPr>
          <p:nvPr/>
        </p:nvCxnSpPr>
        <p:spPr>
          <a:xfrm>
            <a:off x="3541982" y="5492216"/>
            <a:ext cx="0" cy="336264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BD2DA90-D4BD-1E79-0651-C6C01B5318C8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1231279" y="4645410"/>
            <a:ext cx="7163" cy="127199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B4D4258-6721-1766-3E7A-03CBFA79B550}"/>
              </a:ext>
            </a:extLst>
          </p:cNvPr>
          <p:cNvCxnSpPr>
            <a:cxnSpLocks/>
          </p:cNvCxnSpPr>
          <p:nvPr/>
        </p:nvCxnSpPr>
        <p:spPr>
          <a:xfrm>
            <a:off x="1193858" y="5921501"/>
            <a:ext cx="237568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5A61414-1DC7-E0E0-1819-6822FAC7817F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2204479" y="5492216"/>
            <a:ext cx="565" cy="79375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16E9FBA-F1BA-4002-C3DD-3F0DE582F1EC}"/>
              </a:ext>
            </a:extLst>
          </p:cNvPr>
          <p:cNvCxnSpPr>
            <a:cxnSpLocks/>
          </p:cNvCxnSpPr>
          <p:nvPr/>
        </p:nvCxnSpPr>
        <p:spPr>
          <a:xfrm flipH="1" flipV="1">
            <a:off x="446907" y="3463805"/>
            <a:ext cx="24997" cy="2822165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493CDEB-0937-FC78-B98B-A1C49A9E1679}"/>
              </a:ext>
            </a:extLst>
          </p:cNvPr>
          <p:cNvCxnSpPr>
            <a:cxnSpLocks/>
          </p:cNvCxnSpPr>
          <p:nvPr/>
        </p:nvCxnSpPr>
        <p:spPr>
          <a:xfrm>
            <a:off x="446907" y="6285970"/>
            <a:ext cx="175757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84421BE-625D-1C30-C331-1720A3FF04E6}"/>
              </a:ext>
            </a:extLst>
          </p:cNvPr>
          <p:cNvCxnSpPr>
            <a:cxnSpLocks/>
          </p:cNvCxnSpPr>
          <p:nvPr/>
        </p:nvCxnSpPr>
        <p:spPr>
          <a:xfrm flipH="1">
            <a:off x="548562" y="2629773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3A797EB-6560-0F0B-CE09-7FA224CDA15C}"/>
              </a:ext>
            </a:extLst>
          </p:cNvPr>
          <p:cNvCxnSpPr>
            <a:cxnSpLocks/>
          </p:cNvCxnSpPr>
          <p:nvPr/>
        </p:nvCxnSpPr>
        <p:spPr>
          <a:xfrm>
            <a:off x="1245675" y="2628847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D9DC027B-2512-9599-FB96-1AD2B63491C9}"/>
              </a:ext>
            </a:extLst>
          </p:cNvPr>
          <p:cNvSpPr txBox="1"/>
          <p:nvPr/>
        </p:nvSpPr>
        <p:spPr>
          <a:xfrm>
            <a:off x="2148383" y="3011742"/>
            <a:ext cx="523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1814CD5-1A33-1076-6E8A-7D4862A44E52}"/>
              </a:ext>
            </a:extLst>
          </p:cNvPr>
          <p:cNvCxnSpPr>
            <a:cxnSpLocks/>
          </p:cNvCxnSpPr>
          <p:nvPr/>
        </p:nvCxnSpPr>
        <p:spPr>
          <a:xfrm flipH="1">
            <a:off x="8507652" y="2922510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52F623-43C6-8999-9FBA-8F0F96D89E5D}"/>
              </a:ext>
            </a:extLst>
          </p:cNvPr>
          <p:cNvCxnSpPr>
            <a:cxnSpLocks/>
          </p:cNvCxnSpPr>
          <p:nvPr/>
        </p:nvCxnSpPr>
        <p:spPr>
          <a:xfrm>
            <a:off x="9185746" y="2922510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7878DC92-FA69-548C-AABA-8A4B28972796}"/>
              </a:ext>
            </a:extLst>
          </p:cNvPr>
          <p:cNvSpPr txBox="1"/>
          <p:nvPr/>
        </p:nvSpPr>
        <p:spPr>
          <a:xfrm>
            <a:off x="8990537" y="2470448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39CDACB-65F0-DEFE-E1D2-8D9688574648}"/>
              </a:ext>
            </a:extLst>
          </p:cNvPr>
          <p:cNvSpPr txBox="1"/>
          <p:nvPr/>
        </p:nvSpPr>
        <p:spPr>
          <a:xfrm>
            <a:off x="9681476" y="3360636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2BFD81E-AE95-49C5-5FF5-BB24705524D8}"/>
              </a:ext>
            </a:extLst>
          </p:cNvPr>
          <p:cNvSpPr txBox="1"/>
          <p:nvPr/>
        </p:nvSpPr>
        <p:spPr>
          <a:xfrm>
            <a:off x="8633825" y="4489256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7B2C4BA-5088-2143-12A7-9CD5A5CB2F9E}"/>
              </a:ext>
            </a:extLst>
          </p:cNvPr>
          <p:cNvSpPr txBox="1"/>
          <p:nvPr/>
        </p:nvSpPr>
        <p:spPr>
          <a:xfrm>
            <a:off x="10222687" y="4526724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1AED9CD-C02D-8703-975C-A5C5E4104B3C}"/>
              </a:ext>
            </a:extLst>
          </p:cNvPr>
          <p:cNvSpPr txBox="1"/>
          <p:nvPr/>
        </p:nvSpPr>
        <p:spPr>
          <a:xfrm>
            <a:off x="7614717" y="3346761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5F6B034-456A-EB3E-F5B3-B885796CB64B}"/>
              </a:ext>
            </a:extLst>
          </p:cNvPr>
          <p:cNvCxnSpPr>
            <a:cxnSpLocks/>
          </p:cNvCxnSpPr>
          <p:nvPr/>
        </p:nvCxnSpPr>
        <p:spPr>
          <a:xfrm flipH="1">
            <a:off x="9296947" y="3822301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FAF2900-D4CA-CC10-68DF-D310BEFCF8CC}"/>
              </a:ext>
            </a:extLst>
          </p:cNvPr>
          <p:cNvCxnSpPr>
            <a:cxnSpLocks/>
          </p:cNvCxnSpPr>
          <p:nvPr/>
        </p:nvCxnSpPr>
        <p:spPr>
          <a:xfrm>
            <a:off x="9975041" y="3822301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73EA0487-2DC3-EDF9-21DC-86CD67207EE0}"/>
              </a:ext>
            </a:extLst>
          </p:cNvPr>
          <p:cNvSpPr txBox="1"/>
          <p:nvPr/>
        </p:nvSpPr>
        <p:spPr>
          <a:xfrm>
            <a:off x="8997573" y="4241071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605DE32-B666-9D16-8DEF-17A0A713E098}"/>
              </a:ext>
            </a:extLst>
          </p:cNvPr>
          <p:cNvSpPr txBox="1"/>
          <p:nvPr/>
        </p:nvSpPr>
        <p:spPr>
          <a:xfrm>
            <a:off x="10337507" y="4194517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CAAA5EE-5659-B731-DCD8-F64A7F5F7BA2}"/>
              </a:ext>
            </a:extLst>
          </p:cNvPr>
          <p:cNvSpPr txBox="1"/>
          <p:nvPr/>
        </p:nvSpPr>
        <p:spPr>
          <a:xfrm>
            <a:off x="7463907" y="3641991"/>
            <a:ext cx="199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do</a:t>
            </a:r>
            <a:r>
              <a:rPr lang="en-US" sz="2400" i="1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+past+</a:t>
            </a:r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not</a:t>
            </a:r>
            <a:endParaRPr lang="en-US" sz="2400" dirty="0">
              <a:solidFill>
                <a:srgbClr val="0070C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BD475A-0021-1FD4-EF9B-9BED69EBE7E8}"/>
              </a:ext>
            </a:extLst>
          </p:cNvPr>
          <p:cNvSpPr txBox="1"/>
          <p:nvPr/>
        </p:nvSpPr>
        <p:spPr>
          <a:xfrm>
            <a:off x="7370297" y="5167141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51FFDE8-A762-23CB-1962-1713D487E727}"/>
              </a:ext>
            </a:extLst>
          </p:cNvPr>
          <p:cNvSpPr txBox="1"/>
          <p:nvPr/>
        </p:nvSpPr>
        <p:spPr>
          <a:xfrm>
            <a:off x="7512094" y="5760306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∄</a:t>
            </a:r>
            <a:r>
              <a:rPr lang="en-US" sz="2400" dirty="0">
                <a:latin typeface="Calibri" panose="020F0502020204030204" pitchFamily="34" charset="0"/>
              </a:rPr>
              <a:t>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7C7D69B-6FC6-35ED-66D2-FEA27F35274E}"/>
              </a:ext>
            </a:extLst>
          </p:cNvPr>
          <p:cNvSpPr txBox="1"/>
          <p:nvPr/>
        </p:nvSpPr>
        <p:spPr>
          <a:xfrm>
            <a:off x="3313189" y="3464706"/>
            <a:ext cx="38791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[𝚽]: 𝚽 applies to something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181B9DA-8686-045C-9FD0-7DC38E245E25}"/>
              </a:ext>
            </a:extLst>
          </p:cNvPr>
          <p:cNvSpPr txBox="1"/>
          <p:nvPr/>
        </p:nvSpPr>
        <p:spPr>
          <a:xfrm>
            <a:off x="7538563" y="6320400"/>
            <a:ext cx="367543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∄</a:t>
            </a:r>
            <a:r>
              <a:rPr lang="en-US" sz="2400" dirty="0">
                <a:latin typeface="Calibri" panose="020F0502020204030204" pitchFamily="34" charset="0"/>
              </a:rPr>
              <a:t>[𝚽]: 𝚽 applies to nothing</a:t>
            </a:r>
          </a:p>
        </p:txBody>
      </p:sp>
    </p:spTree>
    <p:extLst>
      <p:ext uri="{BB962C8B-B14F-4D97-AF65-F5344CB8AC3E}">
        <p14:creationId xmlns:p14="http://schemas.microsoft.com/office/powerpoint/2010/main" val="1397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8" grpId="0"/>
      <p:bldP spid="39" grpId="0"/>
      <p:bldP spid="40" grpId="0"/>
      <p:bldP spid="65" grpId="0"/>
      <p:bldP spid="65" grpId="1"/>
      <p:bldP spid="74" grpId="0"/>
      <p:bldP spid="75" grpId="0"/>
      <p:bldP spid="76" grpId="0"/>
      <p:bldP spid="77" grpId="0"/>
      <p:bldP spid="80" grpId="0"/>
      <p:bldP spid="81" grpId="0"/>
      <p:bldP spid="82" grpId="0"/>
      <p:bldP spid="133" grpId="0"/>
      <p:bldP spid="136" grpId="0"/>
      <p:bldP spid="137" grpId="0"/>
      <p:bldP spid="138" grpId="0"/>
      <p:bldP spid="139" grpId="0"/>
      <p:bldP spid="140" grpId="0"/>
      <p:bldP spid="143" grpId="0"/>
      <p:bldP spid="144" grpId="0"/>
      <p:bldP spid="145" grpId="0"/>
      <p:bldP spid="160" grpId="0"/>
      <p:bldP spid="161" grpId="0"/>
      <p:bldP spid="162" grpId="0" animBg="1"/>
      <p:bldP spid="1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3332DE-A882-040E-0A23-62E8B0E1A2BD}"/>
              </a:ext>
            </a:extLst>
          </p:cNvPr>
          <p:cNvCxnSpPr>
            <a:cxnSpLocks/>
          </p:cNvCxnSpPr>
          <p:nvPr/>
        </p:nvCxnSpPr>
        <p:spPr>
          <a:xfrm flipV="1">
            <a:off x="694696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E42C83-C825-131A-69CF-BA0C74C81A94}"/>
              </a:ext>
            </a:extLst>
          </p:cNvPr>
          <p:cNvCxnSpPr>
            <a:cxnSpLocks/>
          </p:cNvCxnSpPr>
          <p:nvPr/>
        </p:nvCxnSpPr>
        <p:spPr>
          <a:xfrm flipH="1">
            <a:off x="946377" y="159703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73AC0D-F4A6-0F82-A5E4-4CAB2002F480}"/>
              </a:ext>
            </a:extLst>
          </p:cNvPr>
          <p:cNvCxnSpPr>
            <a:cxnSpLocks/>
          </p:cNvCxnSpPr>
          <p:nvPr/>
        </p:nvCxnSpPr>
        <p:spPr>
          <a:xfrm>
            <a:off x="1624471" y="159703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FCC37C8-5110-7EDE-EF81-279CB5DC85D7}"/>
              </a:ext>
            </a:extLst>
          </p:cNvPr>
          <p:cNvSpPr txBox="1"/>
          <p:nvPr/>
        </p:nvSpPr>
        <p:spPr>
          <a:xfrm>
            <a:off x="1429262" y="114497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A5878A-0951-9C3A-0840-75D9F7F18B2F}"/>
              </a:ext>
            </a:extLst>
          </p:cNvPr>
          <p:cNvSpPr txBox="1"/>
          <p:nvPr/>
        </p:nvSpPr>
        <p:spPr>
          <a:xfrm>
            <a:off x="2120201" y="2035162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A33F5A-BA23-05DE-EFB6-E9B968E1A9EE}"/>
              </a:ext>
            </a:extLst>
          </p:cNvPr>
          <p:cNvSpPr txBox="1"/>
          <p:nvPr/>
        </p:nvSpPr>
        <p:spPr>
          <a:xfrm>
            <a:off x="1072550" y="3163782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035289E-92B8-886B-FA6A-B82829F274E4}"/>
              </a:ext>
            </a:extLst>
          </p:cNvPr>
          <p:cNvSpPr txBox="1"/>
          <p:nvPr/>
        </p:nvSpPr>
        <p:spPr>
          <a:xfrm>
            <a:off x="2636420" y="3206423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40FA92-F0F3-4B89-C866-5227D2E44735}"/>
              </a:ext>
            </a:extLst>
          </p:cNvPr>
          <p:cNvSpPr txBox="1"/>
          <p:nvPr/>
        </p:nvSpPr>
        <p:spPr>
          <a:xfrm>
            <a:off x="53442" y="2021287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4629FED-4C72-D4B0-3B62-440A0B98E0DB}"/>
              </a:ext>
            </a:extLst>
          </p:cNvPr>
          <p:cNvCxnSpPr>
            <a:cxnSpLocks/>
          </p:cNvCxnSpPr>
          <p:nvPr/>
        </p:nvCxnSpPr>
        <p:spPr>
          <a:xfrm flipH="1">
            <a:off x="1735672" y="2496827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C6E480-519D-BF58-8487-E68429676A35}"/>
              </a:ext>
            </a:extLst>
          </p:cNvPr>
          <p:cNvCxnSpPr>
            <a:cxnSpLocks/>
          </p:cNvCxnSpPr>
          <p:nvPr/>
        </p:nvCxnSpPr>
        <p:spPr>
          <a:xfrm>
            <a:off x="2413766" y="2496827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D3403B2-69A5-1271-4EB5-1B77D3A6B5EF}"/>
              </a:ext>
            </a:extLst>
          </p:cNvPr>
          <p:cNvSpPr txBox="1"/>
          <p:nvPr/>
        </p:nvSpPr>
        <p:spPr>
          <a:xfrm>
            <a:off x="1436298" y="2915597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20B88A-B62A-1302-C584-6D4F3F8A2F05}"/>
              </a:ext>
            </a:extLst>
          </p:cNvPr>
          <p:cNvSpPr txBox="1"/>
          <p:nvPr/>
        </p:nvSpPr>
        <p:spPr>
          <a:xfrm>
            <a:off x="2776231" y="2869043"/>
            <a:ext cx="76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33C0BD-CC8A-5DFB-6EBB-2297D4687C5C}"/>
              </a:ext>
            </a:extLst>
          </p:cNvPr>
          <p:cNvSpPr txBox="1"/>
          <p:nvPr/>
        </p:nvSpPr>
        <p:spPr>
          <a:xfrm>
            <a:off x="257507" y="2316976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+past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9DC027B-2512-9599-FB96-1AD2B63491C9}"/>
              </a:ext>
            </a:extLst>
          </p:cNvPr>
          <p:cNvSpPr txBox="1"/>
          <p:nvPr/>
        </p:nvSpPr>
        <p:spPr>
          <a:xfrm>
            <a:off x="1648514" y="1134594"/>
            <a:ext cx="523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en-US" sz="2400" dirty="0">
                <a:latin typeface="Calibri" panose="020F0502020204030204" pitchFamily="34" charset="0"/>
              </a:rPr>
              <a:t>∃[PAST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1814CD5-1A33-1076-6E8A-7D4862A44E52}"/>
              </a:ext>
            </a:extLst>
          </p:cNvPr>
          <p:cNvCxnSpPr>
            <a:cxnSpLocks/>
          </p:cNvCxnSpPr>
          <p:nvPr/>
        </p:nvCxnSpPr>
        <p:spPr>
          <a:xfrm flipH="1">
            <a:off x="8316671" y="780889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52F623-43C6-8999-9FBA-8F0F96D89E5D}"/>
              </a:ext>
            </a:extLst>
          </p:cNvPr>
          <p:cNvCxnSpPr>
            <a:cxnSpLocks/>
          </p:cNvCxnSpPr>
          <p:nvPr/>
        </p:nvCxnSpPr>
        <p:spPr>
          <a:xfrm>
            <a:off x="8994765" y="780889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7878DC92-FA69-548C-AABA-8A4B28972796}"/>
              </a:ext>
            </a:extLst>
          </p:cNvPr>
          <p:cNvSpPr txBox="1"/>
          <p:nvPr/>
        </p:nvSpPr>
        <p:spPr>
          <a:xfrm>
            <a:off x="8799556" y="328827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39CDACB-65F0-DEFE-E1D2-8D9688574648}"/>
              </a:ext>
            </a:extLst>
          </p:cNvPr>
          <p:cNvSpPr txBox="1"/>
          <p:nvPr/>
        </p:nvSpPr>
        <p:spPr>
          <a:xfrm>
            <a:off x="9490495" y="1219015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2BFD81E-AE95-49C5-5FF5-BB24705524D8}"/>
              </a:ext>
            </a:extLst>
          </p:cNvPr>
          <p:cNvSpPr txBox="1"/>
          <p:nvPr/>
        </p:nvSpPr>
        <p:spPr>
          <a:xfrm>
            <a:off x="8442844" y="2347635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7B2C4BA-5088-2143-12A7-9CD5A5CB2F9E}"/>
              </a:ext>
            </a:extLst>
          </p:cNvPr>
          <p:cNvSpPr txBox="1"/>
          <p:nvPr/>
        </p:nvSpPr>
        <p:spPr>
          <a:xfrm>
            <a:off x="10031706" y="2385103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1AED9CD-C02D-8703-975C-A5C5E4104B3C}"/>
              </a:ext>
            </a:extLst>
          </p:cNvPr>
          <p:cNvSpPr txBox="1"/>
          <p:nvPr/>
        </p:nvSpPr>
        <p:spPr>
          <a:xfrm>
            <a:off x="7423736" y="1205140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5F6B034-456A-EB3E-F5B3-B885796CB64B}"/>
              </a:ext>
            </a:extLst>
          </p:cNvPr>
          <p:cNvCxnSpPr>
            <a:cxnSpLocks/>
          </p:cNvCxnSpPr>
          <p:nvPr/>
        </p:nvCxnSpPr>
        <p:spPr>
          <a:xfrm flipH="1">
            <a:off x="9105966" y="1680680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FAF2900-D4CA-CC10-68DF-D310BEFCF8CC}"/>
              </a:ext>
            </a:extLst>
          </p:cNvPr>
          <p:cNvCxnSpPr>
            <a:cxnSpLocks/>
          </p:cNvCxnSpPr>
          <p:nvPr/>
        </p:nvCxnSpPr>
        <p:spPr>
          <a:xfrm>
            <a:off x="9784060" y="1680680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73EA0487-2DC3-EDF9-21DC-86CD67207EE0}"/>
              </a:ext>
            </a:extLst>
          </p:cNvPr>
          <p:cNvSpPr txBox="1"/>
          <p:nvPr/>
        </p:nvSpPr>
        <p:spPr>
          <a:xfrm>
            <a:off x="8806592" y="2099450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605DE32-B666-9D16-8DEF-17A0A713E098}"/>
              </a:ext>
            </a:extLst>
          </p:cNvPr>
          <p:cNvSpPr txBox="1"/>
          <p:nvPr/>
        </p:nvSpPr>
        <p:spPr>
          <a:xfrm>
            <a:off x="10146526" y="2052896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CAAA5EE-5659-B731-DCD8-F64A7F5F7BA2}"/>
              </a:ext>
            </a:extLst>
          </p:cNvPr>
          <p:cNvSpPr txBox="1"/>
          <p:nvPr/>
        </p:nvSpPr>
        <p:spPr>
          <a:xfrm>
            <a:off x="7272926" y="1500370"/>
            <a:ext cx="199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do</a:t>
            </a:r>
            <a:r>
              <a:rPr lang="en-US" sz="2400" i="1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+past+</a:t>
            </a:r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not</a:t>
            </a:r>
            <a:endParaRPr lang="en-US" sz="2400" dirty="0">
              <a:solidFill>
                <a:srgbClr val="0070C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BD475A-0021-1FD4-EF9B-9BED69EBE7E8}"/>
              </a:ext>
            </a:extLst>
          </p:cNvPr>
          <p:cNvSpPr txBox="1"/>
          <p:nvPr/>
        </p:nvSpPr>
        <p:spPr>
          <a:xfrm>
            <a:off x="7189963" y="3107334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</a:rPr>
              <a:t>∃[PAST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51FFDE8-A762-23CB-1962-1713D487E727}"/>
              </a:ext>
            </a:extLst>
          </p:cNvPr>
          <p:cNvSpPr txBox="1"/>
          <p:nvPr/>
        </p:nvSpPr>
        <p:spPr>
          <a:xfrm>
            <a:off x="7308346" y="4735218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∄</a:t>
            </a:r>
            <a:r>
              <a:rPr lang="en-US" sz="2400" dirty="0">
                <a:latin typeface="Calibri" panose="020F0502020204030204" pitchFamily="34" charset="0"/>
              </a:rPr>
              <a:t>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7C7D69B-6FC6-35ED-66D2-FEA27F35274E}"/>
              </a:ext>
            </a:extLst>
          </p:cNvPr>
          <p:cNvSpPr txBox="1"/>
          <p:nvPr/>
        </p:nvSpPr>
        <p:spPr>
          <a:xfrm>
            <a:off x="2690978" y="1662395"/>
            <a:ext cx="38963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[𝚽]: 𝚽 applies to something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181B9DA-8686-045C-9FD0-7DC38E245E25}"/>
              </a:ext>
            </a:extLst>
          </p:cNvPr>
          <p:cNvSpPr txBox="1"/>
          <p:nvPr/>
        </p:nvSpPr>
        <p:spPr>
          <a:xfrm>
            <a:off x="7979065" y="5719780"/>
            <a:ext cx="362257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∄</a:t>
            </a:r>
            <a:r>
              <a:rPr lang="en-US" sz="2400" dirty="0">
                <a:latin typeface="Calibri" panose="020F0502020204030204" pitchFamily="34" charset="0"/>
              </a:rPr>
              <a:t>[𝚽]: 𝚽 applies to nothing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C2630-2A56-3174-653A-E56AC3C594C1}"/>
              </a:ext>
            </a:extLst>
          </p:cNvPr>
          <p:cNvSpPr txBox="1"/>
          <p:nvPr/>
        </p:nvSpPr>
        <p:spPr>
          <a:xfrm>
            <a:off x="7947071" y="3706414"/>
            <a:ext cx="350821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Three Operations: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091B-00D8-07F1-66D8-A0DF81F68B23}"/>
              </a:ext>
            </a:extLst>
          </p:cNvPr>
          <p:cNvSpPr txBox="1"/>
          <p:nvPr/>
        </p:nvSpPr>
        <p:spPr>
          <a:xfrm>
            <a:off x="7979064" y="5261741"/>
            <a:ext cx="36225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Three Operations: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∄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9726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08591-D7C9-08E0-A3DA-B6461012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D2C9528-923D-6221-1B4F-003C704CFB49}"/>
              </a:ext>
            </a:extLst>
          </p:cNvPr>
          <p:cNvCxnSpPr>
            <a:cxnSpLocks/>
          </p:cNvCxnSpPr>
          <p:nvPr/>
        </p:nvCxnSpPr>
        <p:spPr>
          <a:xfrm flipV="1">
            <a:off x="694696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1F3DE38-74F0-23CC-6D66-08CDB51E4FF1}"/>
              </a:ext>
            </a:extLst>
          </p:cNvPr>
          <p:cNvCxnSpPr>
            <a:cxnSpLocks/>
          </p:cNvCxnSpPr>
          <p:nvPr/>
        </p:nvCxnSpPr>
        <p:spPr>
          <a:xfrm flipH="1">
            <a:off x="946377" y="159703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03AA7A-C25A-DA0B-EEA1-7EA517928A57}"/>
              </a:ext>
            </a:extLst>
          </p:cNvPr>
          <p:cNvCxnSpPr>
            <a:cxnSpLocks/>
          </p:cNvCxnSpPr>
          <p:nvPr/>
        </p:nvCxnSpPr>
        <p:spPr>
          <a:xfrm>
            <a:off x="1624471" y="159703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D83B1C-68F4-9290-EABC-5DB5FC266EA3}"/>
              </a:ext>
            </a:extLst>
          </p:cNvPr>
          <p:cNvSpPr txBox="1"/>
          <p:nvPr/>
        </p:nvSpPr>
        <p:spPr>
          <a:xfrm>
            <a:off x="1429262" y="114497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A8806F-FD79-47EA-022D-D912D81D8A06}"/>
              </a:ext>
            </a:extLst>
          </p:cNvPr>
          <p:cNvSpPr txBox="1"/>
          <p:nvPr/>
        </p:nvSpPr>
        <p:spPr>
          <a:xfrm>
            <a:off x="2120201" y="2035162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12328B4-6F6C-7FA9-8071-83A63B095DBA}"/>
              </a:ext>
            </a:extLst>
          </p:cNvPr>
          <p:cNvSpPr txBox="1"/>
          <p:nvPr/>
        </p:nvSpPr>
        <p:spPr>
          <a:xfrm>
            <a:off x="1072550" y="3163782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A891DF-AFB5-97A6-2097-AC8EB4F65156}"/>
              </a:ext>
            </a:extLst>
          </p:cNvPr>
          <p:cNvSpPr txBox="1"/>
          <p:nvPr/>
        </p:nvSpPr>
        <p:spPr>
          <a:xfrm>
            <a:off x="2636420" y="3206423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A7AE1C-4E21-0E04-AD2C-1A2ADA2F66CA}"/>
              </a:ext>
            </a:extLst>
          </p:cNvPr>
          <p:cNvSpPr txBox="1"/>
          <p:nvPr/>
        </p:nvSpPr>
        <p:spPr>
          <a:xfrm>
            <a:off x="53442" y="2021287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F3CA68-BC46-A549-7DFA-3036EA5E3DA7}"/>
              </a:ext>
            </a:extLst>
          </p:cNvPr>
          <p:cNvCxnSpPr>
            <a:cxnSpLocks/>
          </p:cNvCxnSpPr>
          <p:nvPr/>
        </p:nvCxnSpPr>
        <p:spPr>
          <a:xfrm flipH="1">
            <a:off x="1735672" y="2496827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3F11250-D153-8D85-9240-4825B29E0C15}"/>
              </a:ext>
            </a:extLst>
          </p:cNvPr>
          <p:cNvCxnSpPr>
            <a:cxnSpLocks/>
          </p:cNvCxnSpPr>
          <p:nvPr/>
        </p:nvCxnSpPr>
        <p:spPr>
          <a:xfrm>
            <a:off x="2413766" y="2496827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3FBE854-989E-D3C6-45F6-444895217F7E}"/>
              </a:ext>
            </a:extLst>
          </p:cNvPr>
          <p:cNvSpPr txBox="1"/>
          <p:nvPr/>
        </p:nvSpPr>
        <p:spPr>
          <a:xfrm>
            <a:off x="1436298" y="2915597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2E04F7-85E5-A08C-C082-3356FC00CAC6}"/>
              </a:ext>
            </a:extLst>
          </p:cNvPr>
          <p:cNvSpPr txBox="1"/>
          <p:nvPr/>
        </p:nvSpPr>
        <p:spPr>
          <a:xfrm>
            <a:off x="2776231" y="2869043"/>
            <a:ext cx="76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A330E85-2C33-D57A-A590-C7C5520447FC}"/>
              </a:ext>
            </a:extLst>
          </p:cNvPr>
          <p:cNvSpPr txBox="1"/>
          <p:nvPr/>
        </p:nvSpPr>
        <p:spPr>
          <a:xfrm>
            <a:off x="257507" y="2316976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+past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CB2C561-7615-CEAA-2B01-DA7C4E963583}"/>
              </a:ext>
            </a:extLst>
          </p:cNvPr>
          <p:cNvSpPr txBox="1"/>
          <p:nvPr/>
        </p:nvSpPr>
        <p:spPr>
          <a:xfrm>
            <a:off x="1648514" y="1134594"/>
            <a:ext cx="523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en-US" sz="2400" dirty="0">
                <a:latin typeface="Calibri" panose="020F0502020204030204" pitchFamily="34" charset="0"/>
              </a:rPr>
              <a:t>∃[PAST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EEE593D-E1D5-4205-051B-D2A3C58AE1B0}"/>
              </a:ext>
            </a:extLst>
          </p:cNvPr>
          <p:cNvCxnSpPr>
            <a:cxnSpLocks/>
          </p:cNvCxnSpPr>
          <p:nvPr/>
        </p:nvCxnSpPr>
        <p:spPr>
          <a:xfrm flipH="1">
            <a:off x="8316671" y="780889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B75C234-8642-E245-F58D-DAD454BACBEA}"/>
              </a:ext>
            </a:extLst>
          </p:cNvPr>
          <p:cNvCxnSpPr>
            <a:cxnSpLocks/>
          </p:cNvCxnSpPr>
          <p:nvPr/>
        </p:nvCxnSpPr>
        <p:spPr>
          <a:xfrm>
            <a:off x="8994765" y="780889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157F2B37-D893-24CB-3A79-0C4DFF2494EC}"/>
              </a:ext>
            </a:extLst>
          </p:cNvPr>
          <p:cNvSpPr txBox="1"/>
          <p:nvPr/>
        </p:nvSpPr>
        <p:spPr>
          <a:xfrm>
            <a:off x="8799556" y="328827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0B56AFD-1D9B-CC4E-52CC-102CBED0E56C}"/>
              </a:ext>
            </a:extLst>
          </p:cNvPr>
          <p:cNvSpPr txBox="1"/>
          <p:nvPr/>
        </p:nvSpPr>
        <p:spPr>
          <a:xfrm>
            <a:off x="9490495" y="1219015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8C32E54-B7FB-5BBE-D3C6-A89EC37B242B}"/>
              </a:ext>
            </a:extLst>
          </p:cNvPr>
          <p:cNvSpPr txBox="1"/>
          <p:nvPr/>
        </p:nvSpPr>
        <p:spPr>
          <a:xfrm>
            <a:off x="8442844" y="2347635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036FD1A-A922-AC19-00FD-E4FE4BAC1A26}"/>
              </a:ext>
            </a:extLst>
          </p:cNvPr>
          <p:cNvSpPr txBox="1"/>
          <p:nvPr/>
        </p:nvSpPr>
        <p:spPr>
          <a:xfrm>
            <a:off x="10031706" y="2385103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B5CE569-58CF-FB3A-EF61-AEECBDB562EB}"/>
              </a:ext>
            </a:extLst>
          </p:cNvPr>
          <p:cNvSpPr txBox="1"/>
          <p:nvPr/>
        </p:nvSpPr>
        <p:spPr>
          <a:xfrm>
            <a:off x="7423736" y="1205140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A2BC4D4-F899-B032-82F6-A9143CF818B7}"/>
              </a:ext>
            </a:extLst>
          </p:cNvPr>
          <p:cNvCxnSpPr>
            <a:cxnSpLocks/>
          </p:cNvCxnSpPr>
          <p:nvPr/>
        </p:nvCxnSpPr>
        <p:spPr>
          <a:xfrm flipH="1">
            <a:off x="9105966" y="1680680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19B2950-B86C-F57C-D045-B1078856C4FC}"/>
              </a:ext>
            </a:extLst>
          </p:cNvPr>
          <p:cNvCxnSpPr>
            <a:cxnSpLocks/>
          </p:cNvCxnSpPr>
          <p:nvPr/>
        </p:nvCxnSpPr>
        <p:spPr>
          <a:xfrm>
            <a:off x="9784060" y="1680680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5E3D9869-4C46-9089-DC02-C25FA98FD4BB}"/>
              </a:ext>
            </a:extLst>
          </p:cNvPr>
          <p:cNvSpPr txBox="1"/>
          <p:nvPr/>
        </p:nvSpPr>
        <p:spPr>
          <a:xfrm>
            <a:off x="8806592" y="2099450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0B8CCBF-E82E-4C76-7CE5-AFA9A7572678}"/>
              </a:ext>
            </a:extLst>
          </p:cNvPr>
          <p:cNvSpPr txBox="1"/>
          <p:nvPr/>
        </p:nvSpPr>
        <p:spPr>
          <a:xfrm>
            <a:off x="10146526" y="2052896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8BA6AD6-B161-742D-D5BF-59735A707E63}"/>
              </a:ext>
            </a:extLst>
          </p:cNvPr>
          <p:cNvSpPr txBox="1"/>
          <p:nvPr/>
        </p:nvSpPr>
        <p:spPr>
          <a:xfrm>
            <a:off x="7272926" y="1500370"/>
            <a:ext cx="199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do</a:t>
            </a:r>
            <a:r>
              <a:rPr lang="en-US" sz="2400" i="1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+past+</a:t>
            </a:r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not</a:t>
            </a:r>
            <a:endParaRPr lang="en-US" sz="2400" dirty="0">
              <a:solidFill>
                <a:srgbClr val="0070C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F8CAFEC-563E-CB47-9EF7-454F89A65BA9}"/>
              </a:ext>
            </a:extLst>
          </p:cNvPr>
          <p:cNvSpPr txBox="1"/>
          <p:nvPr/>
        </p:nvSpPr>
        <p:spPr>
          <a:xfrm>
            <a:off x="7189963" y="3107334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</a:rPr>
              <a:t>∃[PAST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8E28671-4935-D0C6-41F2-9BD1A9195C3C}"/>
              </a:ext>
            </a:extLst>
          </p:cNvPr>
          <p:cNvSpPr txBox="1"/>
          <p:nvPr/>
        </p:nvSpPr>
        <p:spPr>
          <a:xfrm>
            <a:off x="2690978" y="1662395"/>
            <a:ext cx="38963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[𝚽]: 𝚽 applies to something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C787-45E7-6625-93B5-D446D4B3A1E9}"/>
              </a:ext>
            </a:extLst>
          </p:cNvPr>
          <p:cNvSpPr txBox="1"/>
          <p:nvPr/>
        </p:nvSpPr>
        <p:spPr>
          <a:xfrm>
            <a:off x="7947071" y="3706414"/>
            <a:ext cx="350821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Three Operations: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0E95-2CAE-04AE-93F9-779A56CEE0BB}"/>
              </a:ext>
            </a:extLst>
          </p:cNvPr>
          <p:cNvSpPr txBox="1"/>
          <p:nvPr/>
        </p:nvSpPr>
        <p:spPr>
          <a:xfrm>
            <a:off x="2636420" y="3980926"/>
            <a:ext cx="403418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</a:t>
            </a:r>
            <a:r>
              <a:rPr lang="en-US" sz="2400" dirty="0">
                <a:latin typeface="Calibri" panose="020F0502020204030204" pitchFamily="34" charset="0"/>
              </a:rPr>
              <a:t>[𝚽] applies to e </a:t>
            </a:r>
            <a:r>
              <a:rPr lang="en-US" sz="2400" dirty="0" err="1">
                <a:latin typeface="Calibri" panose="020F0502020204030204" pitchFamily="34" charset="0"/>
              </a:rPr>
              <a:t>iff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[𝚽] applies to nothing; i.e.,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      𝚽  applies to something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720E2-E4FF-F098-2D3D-C91636EB0168}"/>
              </a:ext>
            </a:extLst>
          </p:cNvPr>
          <p:cNvSpPr txBox="1"/>
          <p:nvPr/>
        </p:nvSpPr>
        <p:spPr>
          <a:xfrm>
            <a:off x="7908480" y="5638985"/>
            <a:ext cx="350821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for any entity e:</a:t>
            </a:r>
          </a:p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[𝚽] applies to e </a:t>
            </a:r>
            <a:r>
              <a:rPr lang="en-US" sz="2400" dirty="0" err="1">
                <a:latin typeface="Calibri" panose="020F0502020204030204" pitchFamily="34" charset="0"/>
              </a:rPr>
              <a:t>iff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      𝚽 applies to nothing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70392-4D9F-56EF-4531-243885E1A0C6}"/>
              </a:ext>
            </a:extLst>
          </p:cNvPr>
          <p:cNvSpPr txBox="1"/>
          <p:nvPr/>
        </p:nvSpPr>
        <p:spPr>
          <a:xfrm>
            <a:off x="7908480" y="5186485"/>
            <a:ext cx="350821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Two Operations: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AA026-A4C2-9542-3A6E-23F78CB70ECC}"/>
              </a:ext>
            </a:extLst>
          </p:cNvPr>
          <p:cNvSpPr txBox="1"/>
          <p:nvPr/>
        </p:nvSpPr>
        <p:spPr>
          <a:xfrm>
            <a:off x="7308346" y="4735218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</p:spTree>
    <p:extLst>
      <p:ext uri="{BB962C8B-B14F-4D97-AF65-F5344CB8AC3E}">
        <p14:creationId xmlns:p14="http://schemas.microsoft.com/office/powerpoint/2010/main" val="33328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EEC16-39C3-BA4D-71B0-AC2CB7FC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FB6908-5DC5-D7BA-5B25-2942A06047DA}"/>
              </a:ext>
            </a:extLst>
          </p:cNvPr>
          <p:cNvCxnSpPr>
            <a:cxnSpLocks/>
          </p:cNvCxnSpPr>
          <p:nvPr/>
        </p:nvCxnSpPr>
        <p:spPr>
          <a:xfrm flipV="1">
            <a:off x="694696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72DFAA-273A-5B34-803E-A7CFC3853142}"/>
              </a:ext>
            </a:extLst>
          </p:cNvPr>
          <p:cNvCxnSpPr>
            <a:cxnSpLocks/>
          </p:cNvCxnSpPr>
          <p:nvPr/>
        </p:nvCxnSpPr>
        <p:spPr>
          <a:xfrm flipH="1">
            <a:off x="946377" y="159703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59385F-9679-CAA6-FC68-851FD7BB78FE}"/>
              </a:ext>
            </a:extLst>
          </p:cNvPr>
          <p:cNvCxnSpPr>
            <a:cxnSpLocks/>
          </p:cNvCxnSpPr>
          <p:nvPr/>
        </p:nvCxnSpPr>
        <p:spPr>
          <a:xfrm>
            <a:off x="1624471" y="159703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552AD66-9E11-2043-C286-1ED63DF6F997}"/>
              </a:ext>
            </a:extLst>
          </p:cNvPr>
          <p:cNvSpPr txBox="1"/>
          <p:nvPr/>
        </p:nvSpPr>
        <p:spPr>
          <a:xfrm>
            <a:off x="1429262" y="114497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1AC50B-1A1D-4CFC-40AA-99621F5E375F}"/>
              </a:ext>
            </a:extLst>
          </p:cNvPr>
          <p:cNvSpPr txBox="1"/>
          <p:nvPr/>
        </p:nvSpPr>
        <p:spPr>
          <a:xfrm>
            <a:off x="2120201" y="2035162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786316-80E6-D628-B5B7-1CCF0FCEA64E}"/>
              </a:ext>
            </a:extLst>
          </p:cNvPr>
          <p:cNvSpPr txBox="1"/>
          <p:nvPr/>
        </p:nvSpPr>
        <p:spPr>
          <a:xfrm>
            <a:off x="1072550" y="3163782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E35616-D3F8-7DDC-5B47-324527789855}"/>
              </a:ext>
            </a:extLst>
          </p:cNvPr>
          <p:cNvSpPr txBox="1"/>
          <p:nvPr/>
        </p:nvSpPr>
        <p:spPr>
          <a:xfrm>
            <a:off x="2636420" y="3206423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BA480B-B13F-B4AB-2566-F443EC04ED46}"/>
              </a:ext>
            </a:extLst>
          </p:cNvPr>
          <p:cNvSpPr txBox="1"/>
          <p:nvPr/>
        </p:nvSpPr>
        <p:spPr>
          <a:xfrm>
            <a:off x="53442" y="2021287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7735AE5-309E-C6F5-8659-871233C5E217}"/>
              </a:ext>
            </a:extLst>
          </p:cNvPr>
          <p:cNvCxnSpPr>
            <a:cxnSpLocks/>
          </p:cNvCxnSpPr>
          <p:nvPr/>
        </p:nvCxnSpPr>
        <p:spPr>
          <a:xfrm flipH="1">
            <a:off x="1735672" y="2496827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A91D70-B5A7-5B5D-0ABF-89B2BBEC4B9C}"/>
              </a:ext>
            </a:extLst>
          </p:cNvPr>
          <p:cNvCxnSpPr>
            <a:cxnSpLocks/>
          </p:cNvCxnSpPr>
          <p:nvPr/>
        </p:nvCxnSpPr>
        <p:spPr>
          <a:xfrm>
            <a:off x="2413766" y="2496827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F82C020-0CC7-519C-DB25-879F7BA79D8A}"/>
              </a:ext>
            </a:extLst>
          </p:cNvPr>
          <p:cNvSpPr txBox="1"/>
          <p:nvPr/>
        </p:nvSpPr>
        <p:spPr>
          <a:xfrm>
            <a:off x="1436298" y="2915597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A7283D-626A-7596-F3E4-F7A95FA5862D}"/>
              </a:ext>
            </a:extLst>
          </p:cNvPr>
          <p:cNvSpPr txBox="1"/>
          <p:nvPr/>
        </p:nvSpPr>
        <p:spPr>
          <a:xfrm>
            <a:off x="2776231" y="2869043"/>
            <a:ext cx="76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BE8773B-D213-5AB2-1C44-C1F30611D196}"/>
              </a:ext>
            </a:extLst>
          </p:cNvPr>
          <p:cNvSpPr txBox="1"/>
          <p:nvPr/>
        </p:nvSpPr>
        <p:spPr>
          <a:xfrm>
            <a:off x="257507" y="2316976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+past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24B1C2E-DA0D-193B-8173-D30879F81F94}"/>
              </a:ext>
            </a:extLst>
          </p:cNvPr>
          <p:cNvSpPr txBox="1"/>
          <p:nvPr/>
        </p:nvSpPr>
        <p:spPr>
          <a:xfrm>
            <a:off x="1648514" y="1134594"/>
            <a:ext cx="523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en-US" sz="2400" dirty="0">
                <a:latin typeface="Calibri" panose="020F0502020204030204" pitchFamily="34" charset="0"/>
              </a:rPr>
              <a:t>∃[PAST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87E7D82-9BA1-A559-B82A-A372C576D44C}"/>
              </a:ext>
            </a:extLst>
          </p:cNvPr>
          <p:cNvCxnSpPr>
            <a:cxnSpLocks/>
          </p:cNvCxnSpPr>
          <p:nvPr/>
        </p:nvCxnSpPr>
        <p:spPr>
          <a:xfrm flipH="1">
            <a:off x="8316671" y="780889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AF68781-EA82-721C-9F84-EC1C170FD866}"/>
              </a:ext>
            </a:extLst>
          </p:cNvPr>
          <p:cNvCxnSpPr>
            <a:cxnSpLocks/>
          </p:cNvCxnSpPr>
          <p:nvPr/>
        </p:nvCxnSpPr>
        <p:spPr>
          <a:xfrm>
            <a:off x="8994765" y="780889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EB3713D8-FCF0-6828-F694-4CD7EAFE9CDB}"/>
              </a:ext>
            </a:extLst>
          </p:cNvPr>
          <p:cNvSpPr txBox="1"/>
          <p:nvPr/>
        </p:nvSpPr>
        <p:spPr>
          <a:xfrm>
            <a:off x="8799556" y="328827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2E56764-149F-8CE1-7ECB-EEDD77D61A70}"/>
              </a:ext>
            </a:extLst>
          </p:cNvPr>
          <p:cNvSpPr txBox="1"/>
          <p:nvPr/>
        </p:nvSpPr>
        <p:spPr>
          <a:xfrm>
            <a:off x="9490495" y="1219015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VP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1E7A7A2-2AE1-0260-F413-8B531471EF3D}"/>
              </a:ext>
            </a:extLst>
          </p:cNvPr>
          <p:cNvSpPr txBox="1"/>
          <p:nvPr/>
        </p:nvSpPr>
        <p:spPr>
          <a:xfrm>
            <a:off x="8442844" y="2347635"/>
            <a:ext cx="125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Aristotle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D2FCA43-1B2D-CE71-079B-6F084BAFF80F}"/>
              </a:ext>
            </a:extLst>
          </p:cNvPr>
          <p:cNvSpPr txBox="1"/>
          <p:nvPr/>
        </p:nvSpPr>
        <p:spPr>
          <a:xfrm>
            <a:off x="10031706" y="2385103"/>
            <a:ext cx="9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70C0"/>
                </a:solidFill>
                <a:latin typeface="Calibri"/>
                <a:sym typeface="Wingdings" pitchFamily="2" charset="2"/>
              </a:rPr>
              <a:t>arrive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77CBF3-FE6D-F6C8-89AC-1E79A6063A22}"/>
              </a:ext>
            </a:extLst>
          </p:cNvPr>
          <p:cNvSpPr txBox="1"/>
          <p:nvPr/>
        </p:nvSpPr>
        <p:spPr>
          <a:xfrm>
            <a:off x="7423736" y="1205140"/>
            <a:ext cx="19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   AUX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D773DE3-1B55-ECBB-9BCE-9B965907F84F}"/>
              </a:ext>
            </a:extLst>
          </p:cNvPr>
          <p:cNvCxnSpPr>
            <a:cxnSpLocks/>
          </p:cNvCxnSpPr>
          <p:nvPr/>
        </p:nvCxnSpPr>
        <p:spPr>
          <a:xfrm flipH="1">
            <a:off x="9105966" y="1680680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686BF97-D97B-0D14-3F56-8D544983FC55}"/>
              </a:ext>
            </a:extLst>
          </p:cNvPr>
          <p:cNvCxnSpPr>
            <a:cxnSpLocks/>
          </p:cNvCxnSpPr>
          <p:nvPr/>
        </p:nvCxnSpPr>
        <p:spPr>
          <a:xfrm>
            <a:off x="9784060" y="1680680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FAAE385-7AA1-D0DE-88B2-84A586387937}"/>
              </a:ext>
            </a:extLst>
          </p:cNvPr>
          <p:cNvSpPr txBox="1"/>
          <p:nvPr/>
        </p:nvSpPr>
        <p:spPr>
          <a:xfrm>
            <a:off x="8806592" y="2099450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NP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89B909-EA2E-E18D-4F61-61A8A3FE0EDE}"/>
              </a:ext>
            </a:extLst>
          </p:cNvPr>
          <p:cNvSpPr txBox="1"/>
          <p:nvPr/>
        </p:nvSpPr>
        <p:spPr>
          <a:xfrm>
            <a:off x="10146526" y="2052896"/>
            <a:ext cx="5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  V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7376BF4-3563-77F5-5C1F-410EB08E2835}"/>
              </a:ext>
            </a:extLst>
          </p:cNvPr>
          <p:cNvSpPr txBox="1"/>
          <p:nvPr/>
        </p:nvSpPr>
        <p:spPr>
          <a:xfrm>
            <a:off x="7272926" y="1500370"/>
            <a:ext cx="199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do</a:t>
            </a:r>
            <a:r>
              <a:rPr lang="en-US" sz="2400" i="1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+past+</a:t>
            </a:r>
            <a:r>
              <a:rPr lang="en-US" sz="2400" dirty="0" err="1">
                <a:solidFill>
                  <a:srgbClr val="0070C0"/>
                </a:solidFill>
                <a:latin typeface="Calibri"/>
                <a:sym typeface="Wingdings" pitchFamily="2" charset="2"/>
              </a:rPr>
              <a:t>not</a:t>
            </a:r>
            <a:endParaRPr lang="en-US" sz="2400" dirty="0">
              <a:solidFill>
                <a:srgbClr val="0070C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8E977DA-F939-4A10-5E33-56414679D825}"/>
              </a:ext>
            </a:extLst>
          </p:cNvPr>
          <p:cNvSpPr txBox="1"/>
          <p:nvPr/>
        </p:nvSpPr>
        <p:spPr>
          <a:xfrm>
            <a:off x="7189963" y="3107334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</a:rPr>
              <a:t>∃[PAST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211E253-A430-2000-4EE6-A2CC6527393B}"/>
              </a:ext>
            </a:extLst>
          </p:cNvPr>
          <p:cNvSpPr txBox="1"/>
          <p:nvPr/>
        </p:nvSpPr>
        <p:spPr>
          <a:xfrm>
            <a:off x="2663731" y="1645033"/>
            <a:ext cx="416392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</a:t>
            </a:r>
            <a:r>
              <a:rPr lang="en-US" sz="2400" dirty="0">
                <a:latin typeface="Calibri" panose="020F0502020204030204" pitchFamily="34" charset="0"/>
              </a:rPr>
              <a:t>[𝚽]: 𝚽 applies to something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1F80E-5315-D669-12B8-C30FBEE1033B}"/>
              </a:ext>
            </a:extLst>
          </p:cNvPr>
          <p:cNvSpPr txBox="1"/>
          <p:nvPr/>
        </p:nvSpPr>
        <p:spPr>
          <a:xfrm>
            <a:off x="7947071" y="3706414"/>
            <a:ext cx="350821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Three Operations: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∃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8DD3E-4E84-493C-B346-730D417328C6}"/>
              </a:ext>
            </a:extLst>
          </p:cNvPr>
          <p:cNvSpPr txBox="1"/>
          <p:nvPr/>
        </p:nvSpPr>
        <p:spPr>
          <a:xfrm>
            <a:off x="2636420" y="3980926"/>
            <a:ext cx="403418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</a:t>
            </a:r>
            <a:r>
              <a:rPr lang="en-US" sz="2400" dirty="0">
                <a:latin typeface="Calibri" panose="020F0502020204030204" pitchFamily="34" charset="0"/>
              </a:rPr>
              <a:t>[𝚽] applies to e </a:t>
            </a:r>
            <a:r>
              <a:rPr lang="en-US" sz="2400" dirty="0" err="1">
                <a:latin typeface="Calibri" panose="020F0502020204030204" pitchFamily="34" charset="0"/>
              </a:rPr>
              <a:t>iff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[𝚽] applies to nothing; i.e.,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      𝚽  applies to something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4CBA0-4D99-5035-71E3-D1CA71D71C78}"/>
              </a:ext>
            </a:extLst>
          </p:cNvPr>
          <p:cNvSpPr txBox="1"/>
          <p:nvPr/>
        </p:nvSpPr>
        <p:spPr>
          <a:xfrm>
            <a:off x="7908480" y="5638985"/>
            <a:ext cx="350821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for any entity e:</a:t>
            </a:r>
          </a:p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[𝚽] applies to e </a:t>
            </a:r>
            <a:r>
              <a:rPr lang="en-US" sz="2400" dirty="0" err="1">
                <a:latin typeface="Calibri" panose="020F0502020204030204" pitchFamily="34" charset="0"/>
              </a:rPr>
              <a:t>iff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      𝚽 applies to nothing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8B4E3-BF9E-8C34-77CF-D981A929C88F}"/>
              </a:ext>
            </a:extLst>
          </p:cNvPr>
          <p:cNvSpPr txBox="1"/>
          <p:nvPr/>
        </p:nvSpPr>
        <p:spPr>
          <a:xfrm>
            <a:off x="7908480" y="5186485"/>
            <a:ext cx="350821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Two Operations: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24BC7-24CD-CCE9-3435-ED915FB0B943}"/>
              </a:ext>
            </a:extLst>
          </p:cNvPr>
          <p:cNvSpPr txBox="1"/>
          <p:nvPr/>
        </p:nvSpPr>
        <p:spPr>
          <a:xfrm>
            <a:off x="7308346" y="4735218"/>
            <a:ext cx="484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</a:t>
            </a:r>
            <a:r>
              <a:rPr lang="en-US" sz="2400" dirty="0">
                <a:latin typeface="Calibri" panose="020F0502020204030204" pitchFamily="34" charset="0"/>
              </a:rPr>
              <a:t>[PAST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^</a:t>
            </a:r>
            <a:r>
              <a:rPr lang="en-US" sz="2400" dirty="0">
                <a:latin typeface="Calibri" panose="020F0502020204030204" pitchFamily="34" charset="0"/>
              </a:rPr>
              <a:t>ARRIVAL-OF-ARISTOTLE]</a:t>
            </a:r>
          </a:p>
        </p:txBody>
      </p:sp>
    </p:spTree>
    <p:extLst>
      <p:ext uri="{BB962C8B-B14F-4D97-AF65-F5344CB8AC3E}">
        <p14:creationId xmlns:p14="http://schemas.microsoft.com/office/powerpoint/2010/main" val="39118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4700356" y="62037"/>
            <a:ext cx="27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Calibri"/>
              </a:rPr>
              <a:t>A Very Little Logic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1524000" y="753053"/>
            <a:ext cx="9036424" cy="605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Every expression, atomic or complex, is a monadic predicate.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expressions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expressions,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expression,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lvl="1" defTabSz="457200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</a:p>
          <a:p>
            <a:pPr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a.k.a.,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something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marL="0" lvl="1" defTabSz="457200"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F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or each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thing: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	  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nothing</a:t>
            </a:r>
          </a:p>
          <a:p>
            <a:pPr marL="0" lvl="1" defTabSz="457200">
              <a:spcBef>
                <a:spcPts val="12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      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cow^brown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cow^brown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nothing</a:t>
            </a:r>
          </a:p>
          <a:p>
            <a:pPr marL="0" lvl="1" defTabSz="457200">
              <a:spcBef>
                <a:spcPts val="1200"/>
              </a:spcBef>
            </a:pP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 brown^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prstClr val="black"/>
                </a:solidFill>
                <a:latin typeface="Calibri"/>
                <a:sym typeface="Symbol" pitchFamily="2" charset="2"/>
              </a:rPr>
              <a:t>c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ow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it is brown and (it is such that) nothing a cow</a:t>
            </a:r>
          </a:p>
          <a:p>
            <a:pPr marL="0" lvl="1" defTabSz="457200">
              <a:spcBef>
                <a:spcPts val="12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     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  <a:endParaRPr lang="en-US" sz="2000" dirty="0">
              <a:solidFill>
                <a:srgbClr val="0070C0"/>
              </a:solidFill>
              <a:latin typeface="Calibri"/>
              <a:sym typeface="Symbol" pitchFamily="2" charset="2"/>
            </a:endParaRPr>
          </a:p>
          <a:p>
            <a:pPr marL="0" lvl="1" defTabSz="457200">
              <a:spcBef>
                <a:spcPts val="12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	     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applies to somethin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g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1C34B-FDFF-603D-22B1-2824961B7DE6}"/>
              </a:ext>
            </a:extLst>
          </p:cNvPr>
          <p:cNvCxnSpPr>
            <a:cxnSpLocks/>
          </p:cNvCxnSpPr>
          <p:nvPr/>
        </p:nvCxnSpPr>
        <p:spPr>
          <a:xfrm>
            <a:off x="0" y="3925733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A69F7F-4AD3-52C8-260E-65DD833A5CE5}"/>
              </a:ext>
            </a:extLst>
          </p:cNvPr>
          <p:cNvSpPr txBox="1"/>
          <p:nvPr/>
        </p:nvSpPr>
        <p:spPr>
          <a:xfrm>
            <a:off x="8687474" y="30684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  (cp. ~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DDE25-D7CF-883C-F458-E235A58D3794}"/>
              </a:ext>
            </a:extLst>
          </p:cNvPr>
          <p:cNvSpPr txBox="1"/>
          <p:nvPr/>
        </p:nvSpPr>
        <p:spPr>
          <a:xfrm>
            <a:off x="8823849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(cp.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869D-227B-8EF3-44E0-19CF1678AB4E}"/>
              </a:ext>
            </a:extLst>
          </p:cNvPr>
          <p:cNvSpPr txBox="1"/>
          <p:nvPr/>
        </p:nvSpPr>
        <p:spPr>
          <a:xfrm>
            <a:off x="5766350" y="1556833"/>
            <a:ext cx="292112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endParaRPr lang="en-US" sz="2000" i="1" dirty="0">
              <a:solidFill>
                <a:srgbClr val="00B050"/>
              </a:solidFill>
              <a:latin typeface="Calibri"/>
            </a:endParaRPr>
          </a:p>
          <a:p>
            <a:pPr defTabSz="457200">
              <a:spcBef>
                <a:spcPts val="200"/>
              </a:spcBef>
            </a:pPr>
            <a:r>
              <a:rPr lang="en-US" sz="2000" i="1" dirty="0">
                <a:solidFill>
                  <a:srgbClr val="00B05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alibri"/>
              </a:rPr>
              <a:t>abbreviate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7ABBD0-AC0D-A132-E26A-3E4A5AF2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642" y="4331275"/>
            <a:ext cx="566579" cy="86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67A1C-1637-7D12-0CD5-B220B019C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422" y="5104723"/>
            <a:ext cx="566577" cy="673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B4B8C-F8EC-6B61-5506-5E80F1DC54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422" y="5777930"/>
            <a:ext cx="566579" cy="8633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D44120-B6B8-A660-0F81-7EA9B5C24EDE}"/>
              </a:ext>
            </a:extLst>
          </p:cNvPr>
          <p:cNvSpPr txBox="1"/>
          <p:nvPr/>
        </p:nvSpPr>
        <p:spPr>
          <a:xfrm>
            <a:off x="8762091" y="1993426"/>
            <a:ext cx="1661958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applies to    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everything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or nothing</a:t>
            </a:r>
          </a:p>
        </p:txBody>
      </p:sp>
    </p:spTree>
    <p:extLst>
      <p:ext uri="{BB962C8B-B14F-4D97-AF65-F5344CB8AC3E}">
        <p14:creationId xmlns:p14="http://schemas.microsoft.com/office/powerpoint/2010/main" val="10241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DD9A-D49F-28AC-132F-1E7147ED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C4AF9-AEF0-1B9E-D8F0-F2616F972836}"/>
              </a:ext>
            </a:extLst>
          </p:cNvPr>
          <p:cNvSpPr txBox="1"/>
          <p:nvPr/>
        </p:nvSpPr>
        <p:spPr>
          <a:xfrm>
            <a:off x="4700356" y="62037"/>
            <a:ext cx="27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Calibri"/>
              </a:rPr>
              <a:t>A Very Little Logic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CDB66-60AA-2256-ED9B-8DF831EBECBF}"/>
              </a:ext>
            </a:extLst>
          </p:cNvPr>
          <p:cNvSpPr txBox="1"/>
          <p:nvPr/>
        </p:nvSpPr>
        <p:spPr>
          <a:xfrm>
            <a:off x="1524000" y="753053"/>
            <a:ext cx="9036424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Every expression, atomic or complex, is a monadic predicate.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expressions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expressions,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expression,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lvl="1" defTabSz="457200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</a:p>
          <a:p>
            <a:pPr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a.k.a.,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something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marL="0" lvl="1" defTabSz="457200"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27384-ED6F-4B7F-37A4-A65C7F284301}"/>
              </a:ext>
            </a:extLst>
          </p:cNvPr>
          <p:cNvSpPr txBox="1"/>
          <p:nvPr/>
        </p:nvSpPr>
        <p:spPr>
          <a:xfrm>
            <a:off x="8687474" y="30684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  (cp. ~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70B0B-C040-516D-52A6-212C8D890609}"/>
              </a:ext>
            </a:extLst>
          </p:cNvPr>
          <p:cNvSpPr txBox="1"/>
          <p:nvPr/>
        </p:nvSpPr>
        <p:spPr>
          <a:xfrm>
            <a:off x="8823849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(cp.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EB246-686D-AAC6-54C0-5447F0DC62E2}"/>
              </a:ext>
            </a:extLst>
          </p:cNvPr>
          <p:cNvSpPr txBox="1"/>
          <p:nvPr/>
        </p:nvSpPr>
        <p:spPr>
          <a:xfrm>
            <a:off x="5766350" y="1556833"/>
            <a:ext cx="292112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endParaRPr lang="en-US" sz="2000" i="1" dirty="0">
              <a:solidFill>
                <a:srgbClr val="00B050"/>
              </a:solidFill>
              <a:latin typeface="Calibri"/>
            </a:endParaRPr>
          </a:p>
          <a:p>
            <a:pPr defTabSz="457200">
              <a:spcBef>
                <a:spcPts val="200"/>
              </a:spcBef>
            </a:pPr>
            <a:r>
              <a:rPr lang="en-US" sz="2000" i="1" dirty="0">
                <a:solidFill>
                  <a:srgbClr val="00B05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alibri"/>
              </a:rPr>
              <a:t>abbreviate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51348-8C33-E791-D003-22635CCE2C3C}"/>
              </a:ext>
            </a:extLst>
          </p:cNvPr>
          <p:cNvSpPr txBox="1"/>
          <p:nvPr/>
        </p:nvSpPr>
        <p:spPr>
          <a:xfrm>
            <a:off x="140590" y="4124995"/>
            <a:ext cx="8072401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This is enough to reconstruct propositional logic.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/>
                <a:sym typeface="Symbol" pitchFamily="2" charset="2"/>
              </a:rPr>
              <a:t>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equivalent to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to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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is equivalent to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𝚽,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and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</a:rPr>
              <a:t>𝚽.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𝚽^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which can be abbreviated as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⊥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nothing</a:t>
            </a:r>
          </a:p>
          <a:p>
            <a:pPr marL="0" lvl="1" defTabSz="457200">
              <a:spcBef>
                <a:spcPts val="3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	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𝚽)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which can be abbreviated as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⊤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everything.</a:t>
            </a:r>
          </a:p>
          <a:p>
            <a:pPr marL="0"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(See </a:t>
            </a:r>
            <a:r>
              <a:rPr lang="en-US" sz="2000" dirty="0" err="1">
                <a:solidFill>
                  <a:srgbClr val="0070C0"/>
                </a:solidFill>
              </a:rPr>
              <a:t>Icard</a:t>
            </a:r>
            <a:r>
              <a:rPr lang="en-US" sz="2000" dirty="0">
                <a:solidFill>
                  <a:srgbClr val="0070C0"/>
                </a:solidFill>
              </a:rPr>
              <a:t> &amp; Moss…and Tarski)</a:t>
            </a:r>
          </a:p>
          <a:p>
            <a:pPr marL="0"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It’s also enough to capture “</a:t>
            </a:r>
            <a:r>
              <a:rPr lang="en-US" sz="2000" dirty="0" err="1">
                <a:solidFill>
                  <a:srgbClr val="0070C0"/>
                </a:solidFill>
              </a:rPr>
              <a:t>Quined</a:t>
            </a:r>
            <a:r>
              <a:rPr lang="en-US" sz="2000" dirty="0">
                <a:solidFill>
                  <a:srgbClr val="0070C0"/>
                </a:solidFill>
              </a:rPr>
              <a:t> Russell”.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BDDBA-3C4D-FD14-7FCD-A918E975B909}"/>
              </a:ext>
            </a:extLst>
          </p:cNvPr>
          <p:cNvSpPr txBox="1"/>
          <p:nvPr/>
        </p:nvSpPr>
        <p:spPr>
          <a:xfrm>
            <a:off x="7243479" y="4087291"/>
            <a:ext cx="4700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𝚽^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 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𝚽^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𝚿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E         N        E         N             E	             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E         N        N         E             N              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N         E        E         N             N              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N         E        N         E             N              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3B107A-FCEE-7D85-2D2E-1400CECF5B95}"/>
              </a:ext>
            </a:extLst>
          </p:cNvPr>
          <p:cNvCxnSpPr>
            <a:cxnSpLocks/>
          </p:cNvCxnSpPr>
          <p:nvPr/>
        </p:nvCxnSpPr>
        <p:spPr>
          <a:xfrm>
            <a:off x="7891001" y="4158168"/>
            <a:ext cx="0" cy="140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8A9B6F-BCCD-D4CE-727E-99A1490A4F5B}"/>
              </a:ext>
            </a:extLst>
          </p:cNvPr>
          <p:cNvCxnSpPr>
            <a:cxnSpLocks/>
          </p:cNvCxnSpPr>
          <p:nvPr/>
        </p:nvCxnSpPr>
        <p:spPr>
          <a:xfrm flipH="1">
            <a:off x="7377834" y="4423404"/>
            <a:ext cx="456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02039F-2A53-92E0-3824-ECB6544F8EDC}"/>
              </a:ext>
            </a:extLst>
          </p:cNvPr>
          <p:cNvCxnSpPr>
            <a:cxnSpLocks/>
          </p:cNvCxnSpPr>
          <p:nvPr/>
        </p:nvCxnSpPr>
        <p:spPr>
          <a:xfrm>
            <a:off x="9192192" y="4158169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2B44CE-7835-097C-7D99-66B9D5AD317A}"/>
              </a:ext>
            </a:extLst>
          </p:cNvPr>
          <p:cNvCxnSpPr>
            <a:cxnSpLocks/>
          </p:cNvCxnSpPr>
          <p:nvPr/>
        </p:nvCxnSpPr>
        <p:spPr>
          <a:xfrm>
            <a:off x="8537659" y="4158168"/>
            <a:ext cx="0" cy="1451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700068-3008-023A-516F-0E98BC3B9498}"/>
              </a:ext>
            </a:extLst>
          </p:cNvPr>
          <p:cNvCxnSpPr>
            <a:cxnSpLocks/>
          </p:cNvCxnSpPr>
          <p:nvPr/>
        </p:nvCxnSpPr>
        <p:spPr>
          <a:xfrm>
            <a:off x="9801957" y="4121431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3AED13-0086-36B4-A3F7-C93DC9E07547}"/>
              </a:ext>
            </a:extLst>
          </p:cNvPr>
          <p:cNvCxnSpPr>
            <a:cxnSpLocks/>
          </p:cNvCxnSpPr>
          <p:nvPr/>
        </p:nvCxnSpPr>
        <p:spPr>
          <a:xfrm>
            <a:off x="10885085" y="4158168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ECD3F5-B35D-C6F1-F733-61F44A83C5B6}"/>
              </a:ext>
            </a:extLst>
          </p:cNvPr>
          <p:cNvCxnSpPr>
            <a:cxnSpLocks/>
          </p:cNvCxnSpPr>
          <p:nvPr/>
        </p:nvCxnSpPr>
        <p:spPr>
          <a:xfrm>
            <a:off x="0" y="3925733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860AE-9604-7DBD-32A2-EDCA4C66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7645B5-72BE-D5A0-9FEC-203B080791E3}"/>
              </a:ext>
            </a:extLst>
          </p:cNvPr>
          <p:cNvSpPr txBox="1"/>
          <p:nvPr/>
        </p:nvSpPr>
        <p:spPr>
          <a:xfrm>
            <a:off x="4700356" y="62037"/>
            <a:ext cx="27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Calibri"/>
              </a:rPr>
              <a:t>A Very Little Logic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0CFFE-E43E-A054-3C44-80DF2712B818}"/>
              </a:ext>
            </a:extLst>
          </p:cNvPr>
          <p:cNvSpPr txBox="1"/>
          <p:nvPr/>
        </p:nvSpPr>
        <p:spPr>
          <a:xfrm>
            <a:off x="1524000" y="753053"/>
            <a:ext cx="9036424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Every expression, atomic or complex, is a monadic predicate.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expressions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expressions,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expression,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lvl="1" defTabSz="457200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</a:p>
          <a:p>
            <a:pPr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a.k.a.,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something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marL="0" lvl="1" defTabSz="457200"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99970-392A-4C1B-E27F-6936FF4FA9BD}"/>
              </a:ext>
            </a:extLst>
          </p:cNvPr>
          <p:cNvSpPr txBox="1"/>
          <p:nvPr/>
        </p:nvSpPr>
        <p:spPr>
          <a:xfrm>
            <a:off x="8687474" y="30684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  (cp. ~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0C600-8902-C1CF-1C22-0F602CC613D6}"/>
              </a:ext>
            </a:extLst>
          </p:cNvPr>
          <p:cNvSpPr txBox="1"/>
          <p:nvPr/>
        </p:nvSpPr>
        <p:spPr>
          <a:xfrm>
            <a:off x="8823849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(cp.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CEF78-F966-3899-8C8B-C8498B036973}"/>
              </a:ext>
            </a:extLst>
          </p:cNvPr>
          <p:cNvSpPr txBox="1"/>
          <p:nvPr/>
        </p:nvSpPr>
        <p:spPr>
          <a:xfrm>
            <a:off x="5766350" y="1556833"/>
            <a:ext cx="292112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endParaRPr lang="en-US" sz="2000" i="1" dirty="0">
              <a:solidFill>
                <a:srgbClr val="00B050"/>
              </a:solidFill>
              <a:latin typeface="Calibri"/>
            </a:endParaRPr>
          </a:p>
          <a:p>
            <a:pPr defTabSz="457200">
              <a:spcBef>
                <a:spcPts val="200"/>
              </a:spcBef>
            </a:pPr>
            <a:r>
              <a:rPr lang="en-US" sz="2000" i="1" dirty="0">
                <a:solidFill>
                  <a:srgbClr val="00B05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alibri"/>
              </a:rPr>
              <a:t>abbreviate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EC737-E8B2-00D8-EDCF-0D5A90138AA7}"/>
              </a:ext>
            </a:extLst>
          </p:cNvPr>
          <p:cNvCxnSpPr>
            <a:cxnSpLocks/>
          </p:cNvCxnSpPr>
          <p:nvPr/>
        </p:nvCxnSpPr>
        <p:spPr>
          <a:xfrm>
            <a:off x="0" y="3925733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B5EBF9-ABE0-D543-D987-5492AD71751C}"/>
              </a:ext>
            </a:extLst>
          </p:cNvPr>
          <p:cNvSpPr txBox="1"/>
          <p:nvPr/>
        </p:nvSpPr>
        <p:spPr>
          <a:xfrm>
            <a:off x="140590" y="4124995"/>
            <a:ext cx="1205141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any concepts </a:t>
            </a:r>
            <a:r>
              <a:rPr lang="en-US" sz="2000" dirty="0">
                <a:solidFill>
                  <a:prstClr val="black"/>
                </a:solidFill>
              </a:rPr>
              <a:t>𝚽 </a:t>
            </a:r>
            <a:r>
              <a:rPr lang="en-US" sz="2000" dirty="0">
                <a:solidFill>
                  <a:srgbClr val="0070C0"/>
                </a:solidFill>
              </a:rPr>
              <a:t>and</a:t>
            </a:r>
            <a:r>
              <a:rPr lang="en-US" sz="2000" dirty="0">
                <a:solidFill>
                  <a:prstClr val="black"/>
                </a:solidFill>
              </a:rPr>
              <a:t> 𝚿</a:t>
            </a:r>
            <a:r>
              <a:rPr lang="en-US" sz="2000" dirty="0">
                <a:solidFill>
                  <a:srgbClr val="0070C0"/>
                </a:solidFill>
              </a:rPr>
              <a:t>, we can distinguish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(𝚽^𝚿)</a:t>
            </a:r>
            <a:r>
              <a:rPr lang="en-US" sz="2000" dirty="0">
                <a:solidFill>
                  <a:srgbClr val="0070C0"/>
                </a:solidFill>
              </a:rPr>
              <a:t> from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𝚽^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(𝚽^𝚿))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/>
                <a:sym typeface="Symbol" pitchFamily="2" charset="2"/>
              </a:rPr>
              <a:t>	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 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cow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brown</a:t>
            </a:r>
            <a:r>
              <a:rPr lang="en-US" sz="2000" dirty="0">
                <a:solidFill>
                  <a:prstClr val="black"/>
                </a:solidFill>
              </a:rPr>
              <a:t>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cap="small" dirty="0">
                <a:solidFill>
                  <a:prstClr val="black"/>
                </a:solidFill>
              </a:rPr>
              <a:t>			(</a:t>
            </a:r>
            <a:r>
              <a:rPr lang="en-US" sz="2000" cap="small" dirty="0" err="1">
                <a:solidFill>
                  <a:prstClr val="black"/>
                </a:solidFill>
              </a:rPr>
              <a:t>cow^brown</a:t>
            </a:r>
            <a:r>
              <a:rPr lang="en-US" sz="2000" cap="small" dirty="0">
                <a:solidFill>
                  <a:prstClr val="black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applies to nothing; i.e., there is no brown cow</a:t>
            </a: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Calibri"/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	 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cap="small" dirty="0">
                <a:solidFill>
                  <a:prstClr val="black"/>
                </a:solidFill>
              </a:rPr>
              <a:t>cow</a:t>
            </a:r>
            <a:r>
              <a:rPr lang="en-US" sz="2000" dirty="0">
                <a:solidFill>
                  <a:prstClr val="black"/>
                </a:solidFill>
              </a:rPr>
              <a:t>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cow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brown</a:t>
            </a:r>
            <a:r>
              <a:rPr lang="en-US" sz="2000" dirty="0">
                <a:solidFill>
                  <a:prstClr val="black"/>
                </a:solidFill>
              </a:rPr>
              <a:t>))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cap="small" dirty="0">
                <a:solidFill>
                  <a:prstClr val="black"/>
                </a:solidFill>
              </a:rPr>
              <a:t>			cow </a:t>
            </a:r>
            <a:r>
              <a:rPr lang="en-US" sz="2000" dirty="0">
                <a:solidFill>
                  <a:prstClr val="black"/>
                </a:solidFill>
              </a:rPr>
              <a:t>applies to something, and </a:t>
            </a:r>
            <a:r>
              <a:rPr lang="en-US" sz="2000" cap="small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cow^brown</a:t>
            </a:r>
            <a:r>
              <a:rPr lang="en-US" sz="2000" cap="small" dirty="0">
                <a:solidFill>
                  <a:prstClr val="black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applies to nothing; i.e., there is a cow but no brown cow</a:t>
            </a:r>
          </a:p>
        </p:txBody>
      </p:sp>
    </p:spTree>
    <p:extLst>
      <p:ext uri="{BB962C8B-B14F-4D97-AF65-F5344CB8AC3E}">
        <p14:creationId xmlns:p14="http://schemas.microsoft.com/office/powerpoint/2010/main" val="41318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C1372-8870-022C-C169-AD4E1C414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2CC43-7542-FD6C-456C-D470C65DB70F}"/>
              </a:ext>
            </a:extLst>
          </p:cNvPr>
          <p:cNvSpPr txBox="1"/>
          <p:nvPr/>
        </p:nvSpPr>
        <p:spPr>
          <a:xfrm>
            <a:off x="4700356" y="62037"/>
            <a:ext cx="27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Calibri"/>
              </a:rPr>
              <a:t>A Very Little Logic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5B87D-5845-2055-3957-4DE286CE01A1}"/>
              </a:ext>
            </a:extLst>
          </p:cNvPr>
          <p:cNvSpPr txBox="1"/>
          <p:nvPr/>
        </p:nvSpPr>
        <p:spPr>
          <a:xfrm>
            <a:off x="1524000" y="753053"/>
            <a:ext cx="9036424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Every expression, atomic or complex, is a monadic predicate.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expressions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expressions,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expression,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lvl="1" defTabSz="457200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</a:p>
          <a:p>
            <a:pPr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a.k.a.,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something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marL="0" lvl="1" defTabSz="457200"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A6605-5FE6-45CA-3D9A-72BB968FA629}"/>
              </a:ext>
            </a:extLst>
          </p:cNvPr>
          <p:cNvSpPr txBox="1"/>
          <p:nvPr/>
        </p:nvSpPr>
        <p:spPr>
          <a:xfrm>
            <a:off x="8687474" y="30684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  (cp. ~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A01EA-72C1-28C3-5530-07DABC56FD88}"/>
              </a:ext>
            </a:extLst>
          </p:cNvPr>
          <p:cNvSpPr txBox="1"/>
          <p:nvPr/>
        </p:nvSpPr>
        <p:spPr>
          <a:xfrm>
            <a:off x="8823849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(cp.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5CC75-D057-4FE3-B266-7527BE14F05B}"/>
              </a:ext>
            </a:extLst>
          </p:cNvPr>
          <p:cNvSpPr txBox="1"/>
          <p:nvPr/>
        </p:nvSpPr>
        <p:spPr>
          <a:xfrm>
            <a:off x="5766350" y="1556833"/>
            <a:ext cx="292112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endParaRPr lang="en-US" sz="2000" i="1" dirty="0">
              <a:solidFill>
                <a:srgbClr val="00B050"/>
              </a:solidFill>
              <a:latin typeface="Calibri"/>
            </a:endParaRPr>
          </a:p>
          <a:p>
            <a:pPr defTabSz="457200">
              <a:spcBef>
                <a:spcPts val="200"/>
              </a:spcBef>
            </a:pPr>
            <a:r>
              <a:rPr lang="en-US" sz="2000" i="1" dirty="0">
                <a:solidFill>
                  <a:srgbClr val="00B05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alibri"/>
              </a:rPr>
              <a:t>abbreviate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10351F-2CAD-95C6-BA53-DDA08A04061C}"/>
              </a:ext>
            </a:extLst>
          </p:cNvPr>
          <p:cNvCxnSpPr>
            <a:cxnSpLocks/>
          </p:cNvCxnSpPr>
          <p:nvPr/>
        </p:nvCxnSpPr>
        <p:spPr>
          <a:xfrm>
            <a:off x="0" y="3925733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E0A989-E344-CC8F-6851-1FAB9A7474C4}"/>
              </a:ext>
            </a:extLst>
          </p:cNvPr>
          <p:cNvSpPr txBox="1"/>
          <p:nvPr/>
        </p:nvSpPr>
        <p:spPr>
          <a:xfrm>
            <a:off x="140590" y="4124995"/>
            <a:ext cx="120514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any concepts </a:t>
            </a:r>
            <a:r>
              <a:rPr lang="en-US" sz="2000" dirty="0">
                <a:solidFill>
                  <a:prstClr val="black"/>
                </a:solidFill>
              </a:rPr>
              <a:t>𝚽 </a:t>
            </a:r>
            <a:r>
              <a:rPr lang="en-US" sz="2000" dirty="0">
                <a:solidFill>
                  <a:srgbClr val="0070C0"/>
                </a:solidFill>
              </a:rPr>
              <a:t>and</a:t>
            </a:r>
            <a:r>
              <a:rPr lang="en-US" sz="2000" dirty="0">
                <a:solidFill>
                  <a:prstClr val="black"/>
                </a:solidFill>
              </a:rPr>
              <a:t> 𝚿</a:t>
            </a:r>
            <a:r>
              <a:rPr lang="en-US" sz="2000" dirty="0">
                <a:solidFill>
                  <a:srgbClr val="0070C0"/>
                </a:solidFill>
              </a:rPr>
              <a:t>, we can distinguish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(𝚽^𝚿)</a:t>
            </a:r>
            <a:r>
              <a:rPr lang="en-US" sz="2000" dirty="0">
                <a:solidFill>
                  <a:srgbClr val="0070C0"/>
                </a:solidFill>
              </a:rPr>
              <a:t> from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𝚽^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(𝚽^𝚿)) 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/>
                <a:sym typeface="Symbol" pitchFamily="2" charset="2"/>
              </a:rPr>
              <a:t>	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 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Socratizes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dumb</a:t>
            </a:r>
            <a:r>
              <a:rPr lang="en-US" sz="2000" dirty="0">
                <a:solidFill>
                  <a:prstClr val="black"/>
                </a:solidFill>
              </a:rPr>
              <a:t>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 there is no dumb </a:t>
            </a:r>
            <a:r>
              <a:rPr lang="en-US" sz="2000" dirty="0" err="1">
                <a:solidFill>
                  <a:prstClr val="black"/>
                </a:solidFill>
              </a:rPr>
              <a:t>Socratizer</a:t>
            </a: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	 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  <a:sym typeface="Symbol" pitchFamily="2" charset="2"/>
              </a:rPr>
              <a:t>Socratizes</a:t>
            </a:r>
            <a:r>
              <a:rPr lang="en-US" sz="2000" dirty="0">
                <a:solidFill>
                  <a:prstClr val="black"/>
                </a:solidFill>
              </a:rPr>
              <a:t>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Socratizes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dumb</a:t>
            </a:r>
            <a:r>
              <a:rPr lang="en-US" sz="2000" dirty="0">
                <a:solidFill>
                  <a:prstClr val="black"/>
                </a:solidFill>
              </a:rPr>
              <a:t>))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: there is a </a:t>
            </a:r>
            <a:r>
              <a:rPr lang="en-US" sz="2000" dirty="0" err="1">
                <a:solidFill>
                  <a:prstClr val="black"/>
                </a:solidFill>
              </a:rPr>
              <a:t>Socratizer</a:t>
            </a:r>
            <a:r>
              <a:rPr lang="en-US" sz="2000" dirty="0">
                <a:solidFill>
                  <a:prstClr val="black"/>
                </a:solidFill>
              </a:rPr>
              <a:t> but no dumb </a:t>
            </a:r>
            <a:r>
              <a:rPr lang="en-US" sz="2000" dirty="0" err="1">
                <a:solidFill>
                  <a:prstClr val="black"/>
                </a:solidFill>
              </a:rPr>
              <a:t>Socratizer</a:t>
            </a:r>
            <a:endParaRPr lang="en-US" sz="2000" dirty="0">
              <a:solidFill>
                <a:prstClr val="black"/>
              </a:solidFill>
            </a:endParaRP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         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Pegasizes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exists</a:t>
            </a:r>
            <a:r>
              <a:rPr lang="en-US" sz="2000" dirty="0">
                <a:solidFill>
                  <a:prstClr val="black"/>
                </a:solidFill>
              </a:rPr>
              <a:t>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 there is no existing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	 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  <a:sym typeface="Symbol" pitchFamily="2" charset="2"/>
              </a:rPr>
              <a:t>Pegasizes</a:t>
            </a:r>
            <a:r>
              <a:rPr lang="en-US" sz="2000" dirty="0">
                <a:solidFill>
                  <a:prstClr val="black"/>
                </a:solidFill>
              </a:rPr>
              <a:t>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Pegasizes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exists</a:t>
            </a:r>
            <a:r>
              <a:rPr lang="en-US" sz="2000" dirty="0">
                <a:solidFill>
                  <a:prstClr val="black"/>
                </a:solidFill>
              </a:rPr>
              <a:t>))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: there is a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r>
              <a:rPr lang="en-US" sz="2000" dirty="0">
                <a:solidFill>
                  <a:prstClr val="black"/>
                </a:solidFill>
              </a:rPr>
              <a:t> but no existing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Calibri"/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Calibri"/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3729A-2CF1-7B78-B464-2AC5E3DC8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EE3A70-B3B0-60F8-9FF9-210FFA75E2BA}"/>
              </a:ext>
            </a:extLst>
          </p:cNvPr>
          <p:cNvSpPr txBox="1"/>
          <p:nvPr/>
        </p:nvSpPr>
        <p:spPr>
          <a:xfrm>
            <a:off x="4700356" y="62037"/>
            <a:ext cx="27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Calibri"/>
              </a:rPr>
              <a:t>A Very Little Logic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6B752-C5A8-44C0-A8F8-AFD934B930B2}"/>
              </a:ext>
            </a:extLst>
          </p:cNvPr>
          <p:cNvSpPr txBox="1"/>
          <p:nvPr/>
        </p:nvSpPr>
        <p:spPr>
          <a:xfrm>
            <a:off x="1524000" y="753053"/>
            <a:ext cx="9036424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Every expression, atomic or complex, is a monadic predicate.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expressions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expressions,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expression,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lvl="1" defTabSz="457200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</a:p>
          <a:p>
            <a:pPr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a.k.a.,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something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marL="0" lvl="1" defTabSz="457200"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9D6C50-D137-A39E-5201-42279880B2D2}"/>
              </a:ext>
            </a:extLst>
          </p:cNvPr>
          <p:cNvSpPr txBox="1"/>
          <p:nvPr/>
        </p:nvSpPr>
        <p:spPr>
          <a:xfrm>
            <a:off x="8687474" y="30684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  (cp. ~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798CE-9AF6-F000-AB19-2E269E3DD479}"/>
              </a:ext>
            </a:extLst>
          </p:cNvPr>
          <p:cNvSpPr txBox="1"/>
          <p:nvPr/>
        </p:nvSpPr>
        <p:spPr>
          <a:xfrm>
            <a:off x="8823849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(cp.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E52D2-2CD3-BE8F-6DD5-655BB2ECE817}"/>
              </a:ext>
            </a:extLst>
          </p:cNvPr>
          <p:cNvSpPr txBox="1"/>
          <p:nvPr/>
        </p:nvSpPr>
        <p:spPr>
          <a:xfrm>
            <a:off x="5766350" y="1556833"/>
            <a:ext cx="292112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endParaRPr lang="en-US" sz="2000" i="1" dirty="0">
              <a:solidFill>
                <a:srgbClr val="00B050"/>
              </a:solidFill>
              <a:latin typeface="Calibri"/>
            </a:endParaRPr>
          </a:p>
          <a:p>
            <a:pPr defTabSz="457200">
              <a:spcBef>
                <a:spcPts val="200"/>
              </a:spcBef>
            </a:pPr>
            <a:r>
              <a:rPr lang="en-US" sz="2000" i="1" dirty="0">
                <a:solidFill>
                  <a:srgbClr val="00B05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alibri"/>
              </a:rPr>
              <a:t>abbreviate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88AF9A-FCE9-206F-C3A6-EB0964A38305}"/>
              </a:ext>
            </a:extLst>
          </p:cNvPr>
          <p:cNvCxnSpPr>
            <a:cxnSpLocks/>
          </p:cNvCxnSpPr>
          <p:nvPr/>
        </p:nvCxnSpPr>
        <p:spPr>
          <a:xfrm>
            <a:off x="0" y="3925733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A7A54BD-81F5-ED3B-2BB2-B1456A0B329C}"/>
              </a:ext>
            </a:extLst>
          </p:cNvPr>
          <p:cNvSpPr txBox="1"/>
          <p:nvPr/>
        </p:nvSpPr>
        <p:spPr>
          <a:xfrm>
            <a:off x="140590" y="4124995"/>
            <a:ext cx="120514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any concepts </a:t>
            </a:r>
            <a:r>
              <a:rPr lang="en-US" sz="2000" dirty="0">
                <a:solidFill>
                  <a:prstClr val="black"/>
                </a:solidFill>
              </a:rPr>
              <a:t>𝚽 </a:t>
            </a:r>
            <a:r>
              <a:rPr lang="en-US" sz="2000" dirty="0">
                <a:solidFill>
                  <a:srgbClr val="0070C0"/>
                </a:solidFill>
              </a:rPr>
              <a:t>and</a:t>
            </a:r>
            <a:r>
              <a:rPr lang="en-US" sz="2000" dirty="0">
                <a:solidFill>
                  <a:prstClr val="black"/>
                </a:solidFill>
              </a:rPr>
              <a:t> 𝚿</a:t>
            </a:r>
            <a:r>
              <a:rPr lang="en-US" sz="2000" dirty="0">
                <a:solidFill>
                  <a:srgbClr val="0070C0"/>
                </a:solidFill>
              </a:rPr>
              <a:t>, we can distinguish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(𝚽^𝚿)</a:t>
            </a:r>
            <a:r>
              <a:rPr lang="en-US" sz="2000" dirty="0">
                <a:solidFill>
                  <a:srgbClr val="0070C0"/>
                </a:solidFill>
              </a:rPr>
              <a:t> from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𝚽^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(𝚽^𝚿)) </a:t>
            </a:r>
          </a:p>
          <a:p>
            <a:pPr marL="0" lvl="1" defTabSz="457200">
              <a:spcBef>
                <a:spcPts val="600"/>
              </a:spcBef>
            </a:pP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/>
                <a:sym typeface="Symbol" pitchFamily="2" charset="2"/>
              </a:rPr>
              <a:t>	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We can allow for a concept </a:t>
            </a:r>
            <a:r>
              <a:rPr lang="en-US" sz="2000" cap="small" dirty="0">
                <a:solidFill>
                  <a:prstClr val="black"/>
                </a:solidFill>
              </a:rPr>
              <a:t>exists 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that is guaranteed to apply to each thing; cp.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>
                <a:solidFill>
                  <a:prstClr val="black"/>
                </a:solidFill>
              </a:rPr>
              <a:t>cow</a:t>
            </a:r>
            <a:r>
              <a:rPr lang="en-US" sz="2000" dirty="0">
                <a:solidFill>
                  <a:prstClr val="black"/>
                </a:solidFill>
              </a:rPr>
              <a:t>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prstClr val="black"/>
                </a:solidFill>
              </a:rPr>
              <a:t>cow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         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Pegasizes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exists</a:t>
            </a:r>
            <a:r>
              <a:rPr lang="en-US" sz="2000" dirty="0">
                <a:solidFill>
                  <a:prstClr val="black"/>
                </a:solidFill>
              </a:rPr>
              <a:t>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 there is no existing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	 </a:t>
            </a:r>
            <a:r>
              <a:rPr lang="en-US" sz="2000" dirty="0">
                <a:solidFill>
                  <a:prstClr val="black"/>
                </a:solidFill>
                <a:sym typeface="Symbol" pitchFamily="2" charset="2"/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  <a:sym typeface="Symbol" pitchFamily="2" charset="2"/>
              </a:rPr>
              <a:t>Pegasizes</a:t>
            </a:r>
            <a:r>
              <a:rPr lang="en-US" sz="2000" dirty="0">
                <a:solidFill>
                  <a:prstClr val="black"/>
                </a:solidFill>
              </a:rPr>
              <a:t>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Pegasizes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exists</a:t>
            </a:r>
            <a:r>
              <a:rPr lang="en-US" sz="2000" dirty="0">
                <a:solidFill>
                  <a:prstClr val="black"/>
                </a:solidFill>
              </a:rPr>
              <a:t>))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: there is a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r>
              <a:rPr lang="en-US" sz="2000" dirty="0">
                <a:solidFill>
                  <a:prstClr val="black"/>
                </a:solidFill>
              </a:rPr>
              <a:t> but no existing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Calibri"/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Calibri"/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9154-772D-3566-C37E-D1598008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05" y="570497"/>
            <a:ext cx="12079195" cy="608600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• Revisit two Classics of Analytic Philosophy that revel in </a:t>
            </a:r>
            <a:r>
              <a:rPr lang="en-US" sz="2400" i="1" u="sng" dirty="0"/>
              <a:t>variables</a:t>
            </a:r>
            <a:r>
              <a:rPr lang="en-US" sz="2400" dirty="0"/>
              <a:t> and </a:t>
            </a:r>
            <a:r>
              <a:rPr lang="en-US" sz="2400" i="1" u="sng" dirty="0"/>
              <a:t>sentential negation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Russell’s “On Denoting” (1905) and Quine’s “On What There Is” (1948)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Logical form of ‘Pegasus does not exist’: ~∃x[P(x)]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dirty="0"/>
              <a:t>• Make a few remarks about negation, grammar, and scope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/>
              <a:t>• A simple LoT with no variables or sentential negation </a:t>
            </a:r>
            <a:r>
              <a:rPr lang="en-US" sz="2100" dirty="0"/>
              <a:t>(Pietroski 2018, </a:t>
            </a:r>
            <a:r>
              <a:rPr lang="en-US" sz="2100" dirty="0" err="1"/>
              <a:t>Icard</a:t>
            </a:r>
            <a:r>
              <a:rPr lang="en-US" sz="2100" dirty="0"/>
              <a:t> &amp; Moss 2023, Pietroski &amp; </a:t>
            </a:r>
            <a:r>
              <a:rPr lang="en-US" sz="2100" dirty="0" err="1"/>
              <a:t>Icard</a:t>
            </a:r>
            <a:r>
              <a:rPr lang="en-US" sz="2100" dirty="0"/>
              <a:t> 202?)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a </a:t>
            </a:r>
            <a:r>
              <a:rPr lang="en-US" sz="2200" i="1" dirty="0"/>
              <a:t>very</a:t>
            </a:r>
            <a:r>
              <a:rPr lang="en-US" sz="2200" dirty="0"/>
              <a:t> simple core recursive system and small supplements that dramatically extend expressive power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I’ll focus on the core system, which can reconstruct Russell/Quine on descriptions and negative </a:t>
            </a:r>
            <a:r>
              <a:rPr lang="en-US" sz="2200" dirty="0" err="1"/>
              <a:t>existentials</a:t>
            </a:r>
            <a:endParaRPr lang="en-US" sz="22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if you’ve heard me talk about this </a:t>
            </a:r>
            <a:r>
              <a:rPr lang="en-US" sz="2200" dirty="0" err="1"/>
              <a:t>LoT</a:t>
            </a:r>
            <a:r>
              <a:rPr lang="en-US" sz="2200" dirty="0"/>
              <a:t> before, don’t worry: I’ll keep this part short, and you can check your email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400" dirty="0"/>
              <a:t>• Compare the </a:t>
            </a:r>
            <a:r>
              <a:rPr lang="en-US" sz="2400" dirty="0" err="1"/>
              <a:t>LoT</a:t>
            </a:r>
            <a:r>
              <a:rPr lang="en-US" sz="2400" dirty="0"/>
              <a:t> to the variable-free language that </a:t>
            </a:r>
            <a:r>
              <a:rPr lang="en-US" sz="2400" dirty="0" err="1"/>
              <a:t>Schönfinkel</a:t>
            </a:r>
            <a:r>
              <a:rPr lang="en-US" sz="2400" dirty="0"/>
              <a:t> (1924) used to reconstruct Frege’s logic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in both cases, </a:t>
            </a:r>
            <a:r>
              <a:rPr lang="en-US" sz="2200" i="1" u="sng" dirty="0"/>
              <a:t>analogs</a:t>
            </a:r>
            <a:r>
              <a:rPr lang="en-US" sz="2200" dirty="0"/>
              <a:t> of ‘~∃x(</a:t>
            </a:r>
            <a:r>
              <a:rPr lang="en-US" sz="2200" dirty="0" err="1"/>
              <a:t>Fx</a:t>
            </a:r>
            <a:r>
              <a:rPr lang="en-US" sz="2200" dirty="0"/>
              <a:t> &amp; Gx)’  figure centrally in the characterizations of truth and valid inference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in the </a:t>
            </a:r>
            <a:r>
              <a:rPr lang="en-US" sz="2200" dirty="0" err="1"/>
              <a:t>LoT</a:t>
            </a:r>
            <a:r>
              <a:rPr lang="en-US" sz="2200" dirty="0"/>
              <a:t>, analogs of inferences like ‘∃x(</a:t>
            </a:r>
            <a:r>
              <a:rPr lang="en-US" sz="2200" dirty="0" err="1"/>
              <a:t>Fx</a:t>
            </a:r>
            <a:r>
              <a:rPr lang="en-US" sz="2200" dirty="0"/>
              <a:t> &amp; (Gx &amp; </a:t>
            </a:r>
            <a:r>
              <a:rPr lang="en-US" sz="2200" dirty="0" err="1"/>
              <a:t>Hx</a:t>
            </a:r>
            <a:r>
              <a:rPr lang="en-US" sz="2200" dirty="0"/>
              <a:t>)), </a:t>
            </a:r>
            <a:r>
              <a:rPr lang="en-US" sz="2200" i="1" dirty="0"/>
              <a:t>so</a:t>
            </a:r>
            <a:r>
              <a:rPr lang="en-US" sz="2200" dirty="0"/>
              <a:t> ∃x(</a:t>
            </a:r>
            <a:r>
              <a:rPr lang="en-US" sz="2200" dirty="0" err="1"/>
              <a:t>Fx</a:t>
            </a:r>
            <a:r>
              <a:rPr lang="en-US" sz="2200" dirty="0"/>
              <a:t> &amp; Gx)’ are </a:t>
            </a:r>
            <a:r>
              <a:rPr lang="en-US" sz="2200" i="1" u="sng" dirty="0"/>
              <a:t>trivial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but in </a:t>
            </a:r>
            <a:r>
              <a:rPr lang="en-US" sz="2200" dirty="0" err="1"/>
              <a:t>Schönfinkel’s</a:t>
            </a:r>
            <a:r>
              <a:rPr lang="en-US" sz="2200" dirty="0"/>
              <a:t> more powerful system, the analogs of these inferences turn out to be </a:t>
            </a:r>
            <a:r>
              <a:rPr lang="en-US" sz="2200" i="1" u="sng" dirty="0"/>
              <a:t>pretty complicated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moral regarding </a:t>
            </a:r>
            <a:r>
              <a:rPr lang="en-US" sz="2200" i="1" u="sng" dirty="0"/>
              <a:t>psycho</a:t>
            </a:r>
            <a:r>
              <a:rPr lang="en-US" sz="2200" dirty="0"/>
              <a:t>-logical forms: maybe we should eschew variables and be very careful with negation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-- moral regarding </a:t>
            </a:r>
            <a:r>
              <a:rPr lang="en-US" sz="2200" i="1" u="sng" dirty="0"/>
              <a:t>logical</a:t>
            </a:r>
            <a:r>
              <a:rPr lang="en-US" sz="2200" dirty="0"/>
              <a:t> forms: maybe we should figure out what we’re talking about before we revel in variables</a:t>
            </a:r>
          </a:p>
        </p:txBody>
      </p:sp>
    </p:spTree>
    <p:extLst>
      <p:ext uri="{BB962C8B-B14F-4D97-AF65-F5344CB8AC3E}">
        <p14:creationId xmlns:p14="http://schemas.microsoft.com/office/powerpoint/2010/main" val="15278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BD3E-3AC7-85AC-5209-C6AE2D93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EC65C1-84BF-91BB-7D43-6158F01F3688}"/>
              </a:ext>
            </a:extLst>
          </p:cNvPr>
          <p:cNvSpPr txBox="1"/>
          <p:nvPr/>
        </p:nvSpPr>
        <p:spPr>
          <a:xfrm>
            <a:off x="4700356" y="62037"/>
            <a:ext cx="279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Calibri"/>
              </a:rPr>
              <a:t>A Very Little Logic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18DAE-A133-494F-3EDA-A1CA4839132F}"/>
              </a:ext>
            </a:extLst>
          </p:cNvPr>
          <p:cNvSpPr txBox="1"/>
          <p:nvPr/>
        </p:nvSpPr>
        <p:spPr>
          <a:xfrm>
            <a:off x="1524000" y="753053"/>
            <a:ext cx="9036424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Every expression, atomic or complex, is a monadic predicate.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expressions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expressions,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expression,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lvl="1" defTabSz="457200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</a:t>
            </a:r>
          </a:p>
          <a:p>
            <a:pPr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      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a.k.a.,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—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something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marL="0" lvl="1" defTabSz="457200"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ECF97-356E-9EA0-B682-403560EB1E6C}"/>
              </a:ext>
            </a:extLst>
          </p:cNvPr>
          <p:cNvSpPr txBox="1"/>
          <p:nvPr/>
        </p:nvSpPr>
        <p:spPr>
          <a:xfrm>
            <a:off x="8687474" y="30684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  (cp. ~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3EF59-BFBE-4FD6-7DC7-355F53DAB10F}"/>
              </a:ext>
            </a:extLst>
          </p:cNvPr>
          <p:cNvSpPr txBox="1"/>
          <p:nvPr/>
        </p:nvSpPr>
        <p:spPr>
          <a:xfrm>
            <a:off x="8823849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(cp.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 pitchFamily="2" charset="2"/>
              </a:rPr>
              <a:t>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x𝚽x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1AF80-FB25-1CBD-EE8B-901FC47EEA0F}"/>
              </a:ext>
            </a:extLst>
          </p:cNvPr>
          <p:cNvSpPr txBox="1"/>
          <p:nvPr/>
        </p:nvSpPr>
        <p:spPr>
          <a:xfrm>
            <a:off x="5766350" y="1556833"/>
            <a:ext cx="292112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endParaRPr lang="en-US" sz="2000" i="1" dirty="0">
              <a:solidFill>
                <a:srgbClr val="00B050"/>
              </a:solidFill>
              <a:latin typeface="Calibri"/>
            </a:endParaRPr>
          </a:p>
          <a:p>
            <a:pPr defTabSz="457200">
              <a:spcBef>
                <a:spcPts val="200"/>
              </a:spcBef>
            </a:pPr>
            <a:r>
              <a:rPr lang="en-US" sz="2000" i="1" dirty="0">
                <a:solidFill>
                  <a:srgbClr val="00B05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alibri"/>
              </a:rPr>
              <a:t>abbreviate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8A029-F9D1-5462-F9E1-ABFDEF4F427E}"/>
              </a:ext>
            </a:extLst>
          </p:cNvPr>
          <p:cNvSpPr txBox="1"/>
          <p:nvPr/>
        </p:nvSpPr>
        <p:spPr>
          <a:xfrm>
            <a:off x="140590" y="4124995"/>
            <a:ext cx="807240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This is enough to reconstruct propositional logic.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It’s also enough to capture “</a:t>
            </a:r>
            <a:r>
              <a:rPr lang="en-US" sz="2000" dirty="0" err="1">
                <a:solidFill>
                  <a:srgbClr val="0070C0"/>
                </a:solidFill>
              </a:rPr>
              <a:t>Quined</a:t>
            </a:r>
            <a:r>
              <a:rPr lang="en-US" sz="2000" dirty="0">
                <a:solidFill>
                  <a:srgbClr val="0070C0"/>
                </a:solidFill>
              </a:rPr>
              <a:t> Russell.”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	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Socratizes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dumb</a:t>
            </a:r>
            <a:r>
              <a:rPr lang="en-US" sz="2000" dirty="0">
                <a:solidFill>
                  <a:prstClr val="black"/>
                </a:solidFill>
              </a:rPr>
              <a:t>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</a:rPr>
              <a:t>		there is no dumb </a:t>
            </a:r>
            <a:r>
              <a:rPr lang="en-US" sz="2000" dirty="0" err="1">
                <a:solidFill>
                  <a:prstClr val="black"/>
                </a:solidFill>
              </a:rPr>
              <a:t>Socratizer</a:t>
            </a:r>
            <a:endParaRPr lang="en-US" sz="2000" b="1" dirty="0">
              <a:solidFill>
                <a:prstClr val="black"/>
              </a:solidFill>
              <a:sym typeface="Symbol" pitchFamily="2" charset="2"/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	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cap="small" dirty="0" err="1">
                <a:solidFill>
                  <a:prstClr val="black"/>
                </a:solidFill>
              </a:rPr>
              <a:t>Pegasizes</a:t>
            </a:r>
            <a:r>
              <a:rPr lang="en-US" sz="2000" dirty="0" err="1">
                <a:solidFill>
                  <a:prstClr val="black"/>
                </a:solidFill>
              </a:rPr>
              <a:t>^</a:t>
            </a:r>
            <a:r>
              <a:rPr lang="en-US" sz="2000" cap="small" dirty="0" err="1">
                <a:solidFill>
                  <a:prstClr val="black"/>
                </a:solidFill>
              </a:rPr>
              <a:t>exists</a:t>
            </a:r>
            <a:r>
              <a:rPr lang="en-US" sz="2000" dirty="0">
                <a:solidFill>
                  <a:prstClr val="black"/>
                </a:solidFill>
              </a:rPr>
              <a:t>) applies to each thing </a:t>
            </a:r>
            <a:r>
              <a:rPr lang="en-US" sz="2000" dirty="0" err="1">
                <a:solidFill>
                  <a:prstClr val="black"/>
                </a:solidFill>
              </a:rPr>
              <a:t>iff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</a:rPr>
              <a:t>		there is no existing </a:t>
            </a:r>
            <a:r>
              <a:rPr lang="en-US" sz="2000" dirty="0" err="1">
                <a:solidFill>
                  <a:prstClr val="black"/>
                </a:solidFill>
              </a:rPr>
              <a:t>Pegasizer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It’s also enough to capture “</a:t>
            </a:r>
            <a:r>
              <a:rPr lang="en-US" sz="2000" dirty="0" err="1">
                <a:solidFill>
                  <a:srgbClr val="0070C0"/>
                </a:solidFill>
              </a:rPr>
              <a:t>Davidsonian</a:t>
            </a:r>
            <a:r>
              <a:rPr lang="en-US" sz="2000" dirty="0">
                <a:solidFill>
                  <a:srgbClr val="0070C0"/>
                </a:solidFill>
              </a:rPr>
              <a:t> Diamonds.”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C55646-2F46-6282-CC56-0291A0905512}"/>
              </a:ext>
            </a:extLst>
          </p:cNvPr>
          <p:cNvSpPr txBox="1"/>
          <p:nvPr/>
        </p:nvSpPr>
        <p:spPr>
          <a:xfrm>
            <a:off x="7243479" y="4087291"/>
            <a:ext cx="4700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   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𝚽^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  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𝚽^</a:t>
            </a:r>
            <a:r>
              <a:rPr lang="en-US" sz="2000" b="1" dirty="0">
                <a:solidFill>
                  <a:prstClr val="black"/>
                </a:solidFill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</a:rPr>
              <a:t>𝚿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E         N        E         N             E	             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E         N        N         E             N              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N         E        E         N             N              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   N         E        N         E             N              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EDA6C-9EB1-9A5B-F376-621AEAAB4BFD}"/>
              </a:ext>
            </a:extLst>
          </p:cNvPr>
          <p:cNvCxnSpPr>
            <a:cxnSpLocks/>
          </p:cNvCxnSpPr>
          <p:nvPr/>
        </p:nvCxnSpPr>
        <p:spPr>
          <a:xfrm>
            <a:off x="7891001" y="4158168"/>
            <a:ext cx="0" cy="140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1C5D30-839D-F941-55F9-D502E29FD3E9}"/>
              </a:ext>
            </a:extLst>
          </p:cNvPr>
          <p:cNvCxnSpPr>
            <a:cxnSpLocks/>
          </p:cNvCxnSpPr>
          <p:nvPr/>
        </p:nvCxnSpPr>
        <p:spPr>
          <a:xfrm flipH="1">
            <a:off x="7377834" y="4423404"/>
            <a:ext cx="456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2E59D-4EF2-5A81-75EF-E5620320E62C}"/>
              </a:ext>
            </a:extLst>
          </p:cNvPr>
          <p:cNvCxnSpPr>
            <a:cxnSpLocks/>
          </p:cNvCxnSpPr>
          <p:nvPr/>
        </p:nvCxnSpPr>
        <p:spPr>
          <a:xfrm>
            <a:off x="9192192" y="4158169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51B0BC-4F0D-5DAD-372D-8456835BC3BA}"/>
              </a:ext>
            </a:extLst>
          </p:cNvPr>
          <p:cNvCxnSpPr>
            <a:cxnSpLocks/>
          </p:cNvCxnSpPr>
          <p:nvPr/>
        </p:nvCxnSpPr>
        <p:spPr>
          <a:xfrm>
            <a:off x="8537659" y="4158168"/>
            <a:ext cx="0" cy="1451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27B388-8818-95E4-0B85-6B4058F97F1E}"/>
              </a:ext>
            </a:extLst>
          </p:cNvPr>
          <p:cNvCxnSpPr>
            <a:cxnSpLocks/>
          </p:cNvCxnSpPr>
          <p:nvPr/>
        </p:nvCxnSpPr>
        <p:spPr>
          <a:xfrm>
            <a:off x="9801957" y="4121431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090A4E-6389-5638-11A0-D00A2D36AAE2}"/>
              </a:ext>
            </a:extLst>
          </p:cNvPr>
          <p:cNvCxnSpPr>
            <a:cxnSpLocks/>
          </p:cNvCxnSpPr>
          <p:nvPr/>
        </p:nvCxnSpPr>
        <p:spPr>
          <a:xfrm>
            <a:off x="10885085" y="4158168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F91140-3379-0485-BEB9-14A9BBDF0AEE}"/>
              </a:ext>
            </a:extLst>
          </p:cNvPr>
          <p:cNvCxnSpPr>
            <a:cxnSpLocks/>
          </p:cNvCxnSpPr>
          <p:nvPr/>
        </p:nvCxnSpPr>
        <p:spPr>
          <a:xfrm>
            <a:off x="0" y="3925733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177" y="292265"/>
            <a:ext cx="10141323" cy="54655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in a library with a pencil.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18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a library.					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							     	      	</a:t>
            </a:r>
            <a:endParaRPr lang="en-US" sz="18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a kitchen.					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a kitchen with a spoon.				 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A spy poked a soldier in a kitchen with a pencil.				</a:t>
            </a:r>
            <a:endParaRPr lang="en-US" sz="18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A spy poked a soldier in a library with a spoon.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					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 a library involving a pencil.  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𝚽^(𝚿^𝚷)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involving a pencil.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𝚽^𝝮)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 a library.		 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𝚽^𝚿)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incident.				   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	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</a:rPr>
              <a:t>𝚽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 a kitchen.			   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𝚱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involving a spoon. 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𝚽^𝚺)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 a kitchen involving a spoon.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Kx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𝚱^</a:t>
            </a:r>
            <a:r>
              <a:rPr lang="en-US" sz="1800" dirty="0">
                <a:solidFill>
                  <a:srgbClr val="0070C0"/>
                </a:solidFill>
              </a:rPr>
              <a:t>𝚺))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 a kitchen involving a pencil.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𝚱^</a:t>
            </a:r>
            <a:r>
              <a:rPr lang="en-US" sz="1800" dirty="0">
                <a:solidFill>
                  <a:srgbClr val="0070C0"/>
                </a:solidFill>
              </a:rPr>
              <a:t>𝚷))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in a library involving a spoon.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Lx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𝚽^(𝚿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^</a:t>
            </a:r>
            <a:r>
              <a:rPr lang="en-US" sz="1800" dirty="0">
                <a:solidFill>
                  <a:srgbClr val="0070C0"/>
                </a:solidFill>
              </a:rPr>
              <a:t>𝚺))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8268876" y="292265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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8075239" y="1123260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 	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</a:t>
            </a:r>
            <a:r>
              <a:rPr lang="en-US" u="sng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8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u="sng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9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)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BB7CA-40B4-2A87-EADB-9410784CEE7F}"/>
              </a:ext>
            </a:extLst>
          </p:cNvPr>
          <p:cNvSpPr txBox="1"/>
          <p:nvPr/>
        </p:nvSpPr>
        <p:spPr>
          <a:xfrm>
            <a:off x="1860176" y="5850290"/>
            <a:ext cx="88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70C0"/>
                </a:solidFill>
                <a:latin typeface="Calibri"/>
              </a:rPr>
              <a:t>Scenario: Ms. Scarlet (a spy) poked Col. Mustard (a soldier) in the main library with a pencil.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Calibri"/>
              </a:rPr>
              <a:t>		Later, she poked him again in the main kitchen with a spoon.</a:t>
            </a:r>
          </a:p>
        </p:txBody>
      </p:sp>
    </p:spTree>
    <p:extLst>
      <p:ext uri="{BB962C8B-B14F-4D97-AF65-F5344CB8AC3E}">
        <p14:creationId xmlns:p14="http://schemas.microsoft.com/office/powerpoint/2010/main" val="20258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177" y="753036"/>
            <a:ext cx="8471647" cy="5925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in a library with a pencil.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18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a library.					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							     	      	</a:t>
            </a:r>
            <a:endParaRPr lang="en-US" sz="18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a kitchen.					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a kitchen with a spoon.				 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(8) A spy poked a soldier in a kitchen with a pencil.				</a:t>
            </a:r>
            <a:endParaRPr lang="en-US" sz="18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(9) A spy poked a soldier in a library with a spoon.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					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 &amp; In-a-Library(e)]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In-a-Library(e)]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(4e)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In-a-Kitchen(e)]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With-a-Spoon(e)]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(7e)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In-the-Kitchen(e) &amp; With-a-Spoon(e)]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 &amp; In-a-Kitchen(e)]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In-a-Library(e) &amp; With-a-Spoon(e)]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8226014" y="753036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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8032377" y="1584031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 	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(8)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(9)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0A872-E9FE-6108-7DE2-B74456A1242A}"/>
              </a:ext>
            </a:extLst>
          </p:cNvPr>
          <p:cNvSpPr txBox="1"/>
          <p:nvPr/>
        </p:nvSpPr>
        <p:spPr>
          <a:xfrm>
            <a:off x="2702004" y="6135826"/>
            <a:ext cx="289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Lots of </a:t>
            </a:r>
            <a:r>
              <a:rPr lang="en-US" sz="2000" i="1" u="sng" dirty="0">
                <a:solidFill>
                  <a:prstClr val="black"/>
                </a:solidFill>
                <a:latin typeface="Calibri"/>
              </a:rPr>
              <a:t>relationality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A1E0-E40D-9B8C-384F-8EDA1A7771CD}"/>
              </a:ext>
            </a:extLst>
          </p:cNvPr>
          <p:cNvSpPr txBox="1"/>
          <p:nvPr/>
        </p:nvSpPr>
        <p:spPr>
          <a:xfrm>
            <a:off x="5459547" y="6145508"/>
            <a:ext cx="462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So let’s allow for </a:t>
            </a:r>
            <a:r>
              <a:rPr lang="en-US" sz="2000" i="1" u="sng" dirty="0">
                <a:solidFill>
                  <a:prstClr val="black"/>
                </a:solidFill>
                <a:latin typeface="Calibri"/>
              </a:rPr>
              <a:t>some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relational concepts.</a:t>
            </a:r>
          </a:p>
        </p:txBody>
      </p:sp>
    </p:spTree>
    <p:extLst>
      <p:ext uri="{BB962C8B-B14F-4D97-AF65-F5344CB8AC3E}">
        <p14:creationId xmlns:p14="http://schemas.microsoft.com/office/powerpoint/2010/main" val="23317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3986502" y="123527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dirty="0">
                <a:solidFill>
                  <a:prstClr val="black"/>
                </a:solidFill>
                <a:latin typeface="Calibri"/>
              </a:rPr>
              <a:t>M: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1631576" y="582625"/>
            <a:ext cx="9036424" cy="644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Every concept of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atomic or complex, is monadic.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concepts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concepts,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 concept,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 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abbreviate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if and only 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it;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if and only 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nothing.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lvl="1" defTabSz="457200"/>
            <a:endParaRPr lang="en-US" sz="2000" dirty="0">
              <a:solidFill>
                <a:srgbClr val="0070C0"/>
              </a:solidFill>
              <a:latin typeface="Calibri"/>
              <a:sym typeface="Symbol" pitchFamily="2" charset="2"/>
            </a:endParaRPr>
          </a:p>
          <a:p>
            <a:pPr marL="0"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  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 Atomic concepts can be monadic or </a:t>
            </a:r>
            <a:r>
              <a:rPr lang="en-US" sz="2000" u="sng" dirty="0">
                <a:solidFill>
                  <a:srgbClr val="0070C0"/>
                </a:solidFill>
                <a:latin typeface="Calibri"/>
              </a:rPr>
              <a:t>dyadic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marL="0"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        There are atomic concepts like </a:t>
            </a:r>
            <a:r>
              <a:rPr lang="en-US" sz="2000" u="sng" cap="small" dirty="0">
                <a:solidFill>
                  <a:prstClr val="black"/>
                </a:solidFill>
                <a:latin typeface="Calibri"/>
              </a:rPr>
              <a:t>In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000" u="sng" cap="small" dirty="0">
                <a:solidFill>
                  <a:prstClr val="black"/>
                </a:solidFill>
                <a:latin typeface="Calibri"/>
              </a:rPr>
              <a:t>Above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DoneBy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PokeOf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and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DoneWith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		 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monadic and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dyadic, then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 monadic concept.</a:t>
            </a:r>
          </a:p>
          <a:p>
            <a:pPr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 For each thing: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if and only if </a:t>
            </a:r>
          </a:p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		it bears the dyadic relation indicated with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to something that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to.</a:t>
            </a:r>
          </a:p>
          <a:p>
            <a:pPr marL="0" lvl="1" defTabSz="457200"/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Above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:cow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above a cow</a:t>
            </a:r>
          </a:p>
          <a:p>
            <a:pPr marL="0" lvl="1" defTabSz="457200"/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DoneBy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:spy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 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event done by a spy</a:t>
            </a:r>
          </a:p>
          <a:p>
            <a:pPr lvl="1" defTabSz="457200">
              <a:spcBef>
                <a:spcPts val="300"/>
              </a:spcBef>
            </a:pP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PokeOf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:soldier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event of a soldier getting poked</a:t>
            </a:r>
          </a:p>
          <a:p>
            <a:pPr lvl="1" defTabSz="457200">
              <a:spcBef>
                <a:spcPts val="300"/>
              </a:spcBef>
            </a:pP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DoneWith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:pencil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 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event done with a pencil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1C34B-FDFF-603D-22B1-2824961B7DE6}"/>
              </a:ext>
            </a:extLst>
          </p:cNvPr>
          <p:cNvCxnSpPr>
            <a:cxnSpLocks/>
          </p:cNvCxnSpPr>
          <p:nvPr/>
        </p:nvCxnSpPr>
        <p:spPr>
          <a:xfrm>
            <a:off x="0" y="3266531"/>
            <a:ext cx="12192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EC7B43-4435-745A-4FA9-3F20256E23D0}"/>
              </a:ext>
            </a:extLst>
          </p:cNvPr>
          <p:cNvSpPr txBox="1"/>
          <p:nvPr/>
        </p:nvSpPr>
        <p:spPr>
          <a:xfrm>
            <a:off x="3986501" y="3376026"/>
            <a:ext cx="399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u="sng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a Minimal Extension of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BE9C4-6C88-945A-483C-001574BA568D}"/>
              </a:ext>
            </a:extLst>
          </p:cNvPr>
          <p:cNvSpPr txBox="1"/>
          <p:nvPr/>
        </p:nvSpPr>
        <p:spPr>
          <a:xfrm>
            <a:off x="1731589" y="5602026"/>
            <a:ext cx="1492624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i="1" dirty="0">
                <a:solidFill>
                  <a:prstClr val="black"/>
                </a:solidFill>
                <a:latin typeface="Calibri"/>
              </a:rPr>
              <a:t>Permits a</a:t>
            </a:r>
          </a:p>
          <a:p>
            <a:pPr defTabSz="457200"/>
            <a:r>
              <a:rPr lang="en-US" sz="2000" i="1" dirty="0">
                <a:solidFill>
                  <a:prstClr val="black"/>
                </a:solidFill>
                <a:latin typeface="Calibri"/>
              </a:rPr>
              <a:t>smidgeon of </a:t>
            </a:r>
          </a:p>
          <a:p>
            <a:pPr defTabSz="457200"/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polyadicity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7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680" y="467285"/>
            <a:ext cx="8703321" cy="61621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in a library with a pencil.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20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a library.					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							     	      	</a:t>
            </a:r>
            <a:endParaRPr lang="en-US" sz="20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a kitchen.					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a kitchen with a spoon.				 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(8) A spy poked a soldier in a kitchen with a pencil.				</a:t>
            </a:r>
            <a:endParaRPr lang="en-US" sz="2000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(9) A spy poked a soldier in a library with a spoon.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:library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:pencil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:pencil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:library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(4e)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(5e)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:kitchen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(6e)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:spoon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(7e)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:kitchen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:spoon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(8e)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:kitchen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:pencil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(9e) 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:library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:spoon</a:t>
            </a:r>
            <a:r>
              <a:rPr lang="en-US" sz="2000" cap="small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8226014" y="638735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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dirty="0">
              <a:solidFill>
                <a:srgbClr val="0070C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8032377" y="1469730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 	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(8)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(9)</a:t>
            </a:r>
          </a:p>
          <a:p>
            <a:pPr defTabSz="457200"/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3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82946-50AF-E0AE-F937-ADCA5FB7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D98D52-BF33-D26B-4046-25C5FBE88775}"/>
              </a:ext>
            </a:extLst>
          </p:cNvPr>
          <p:cNvSpPr txBox="1"/>
          <p:nvPr/>
        </p:nvSpPr>
        <p:spPr>
          <a:xfrm>
            <a:off x="2562148" y="0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dirty="0">
                <a:solidFill>
                  <a:prstClr val="black"/>
                </a:solidFill>
                <a:latin typeface="Calibri"/>
              </a:rPr>
              <a:t>M: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95B2E-43A6-E62A-B27C-AF07CBE03373}"/>
              </a:ext>
            </a:extLst>
          </p:cNvPr>
          <p:cNvSpPr txBox="1"/>
          <p:nvPr/>
        </p:nvSpPr>
        <p:spPr>
          <a:xfrm>
            <a:off x="207222" y="459098"/>
            <a:ext cx="9036424" cy="644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Every concept of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atomic or complex, is monadic.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There are some atomic concepts like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cow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brown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are concepts, so 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  <a:p>
            <a:pPr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 concept, so is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 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Let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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abbreviate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latin typeface="Calibri"/>
                <a:sym typeface="Symbol" pitchFamily="2" charset="2"/>
              </a:rPr>
              <a:t>.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For each thing:</a:t>
            </a:r>
          </a:p>
          <a:p>
            <a:pPr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(𝚽^𝚿)</a:t>
            </a:r>
            <a:r>
              <a:rPr lang="en-U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if and only 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𝚿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it;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	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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if and only 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nothing.</a:t>
            </a:r>
            <a:endParaRPr lang="en-US" sz="2000" dirty="0">
              <a:solidFill>
                <a:srgbClr val="0070C0"/>
              </a:solidFill>
              <a:latin typeface="Calibri"/>
              <a:ea typeface="Times New Roman" panose="02020603050405020304" pitchFamily="18" charset="0"/>
              <a:sym typeface="Symbol" pitchFamily="2" charset="2"/>
            </a:endParaRPr>
          </a:p>
          <a:p>
            <a:pPr lvl="1" defTabSz="457200"/>
            <a:endParaRPr lang="en-US" sz="2000" dirty="0">
              <a:solidFill>
                <a:srgbClr val="0070C0"/>
              </a:solidFill>
              <a:latin typeface="Calibri"/>
              <a:sym typeface="Symbol" pitchFamily="2" charset="2"/>
            </a:endParaRPr>
          </a:p>
          <a:p>
            <a:pPr marL="0" lvl="1"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   </a:t>
            </a:r>
          </a:p>
          <a:p>
            <a:pPr marL="0" lvl="1"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 Atomic concepts can be monadic or </a:t>
            </a:r>
            <a:r>
              <a:rPr lang="en-US" sz="2000" u="sng" dirty="0">
                <a:solidFill>
                  <a:srgbClr val="0070C0"/>
                </a:solidFill>
                <a:latin typeface="Calibri"/>
              </a:rPr>
              <a:t>dyadic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marL="0" lvl="1"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	        There are atomic concepts like </a:t>
            </a:r>
            <a:r>
              <a:rPr lang="en-US" sz="2000" u="sng" cap="small" dirty="0">
                <a:solidFill>
                  <a:prstClr val="black"/>
                </a:solidFill>
                <a:latin typeface="Calibri"/>
              </a:rPr>
              <a:t>In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000" u="sng" cap="small" dirty="0">
                <a:solidFill>
                  <a:prstClr val="black"/>
                </a:solidFill>
                <a:latin typeface="Calibri"/>
              </a:rPr>
              <a:t>Above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DoneBy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PokeOf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, and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DoneWith</a:t>
            </a:r>
            <a:r>
              <a:rPr lang="en-US" sz="2000" cap="small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defTabSz="457200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		 If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monadic and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dyadic, then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 monadic concept.</a:t>
            </a:r>
          </a:p>
          <a:p>
            <a:pPr defTabSz="457200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         For each thing: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it if and only if </a:t>
            </a:r>
          </a:p>
          <a:p>
            <a:pPr defTabSz="457200"/>
            <a:r>
              <a:rPr lang="en-US" sz="2000" dirty="0">
                <a:solidFill>
                  <a:srgbClr val="0070C0"/>
                </a:solidFill>
                <a:latin typeface="Calibri"/>
              </a:rPr>
              <a:t>		it bears the dyadic relation indicated with </a:t>
            </a:r>
            <a:r>
              <a:rPr lang="en-US" sz="2000" b="1" u="sng" dirty="0">
                <a:solidFill>
                  <a:prstClr val="black"/>
                </a:solidFill>
                <a:latin typeface="Calibri"/>
                <a:sym typeface="Symbol" pitchFamily="2" charset="2"/>
              </a:rPr>
              <a:t>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to something that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𝚽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to.</a:t>
            </a:r>
          </a:p>
          <a:p>
            <a:pPr marL="0" lvl="1" defTabSz="457200"/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Above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:cow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above a cow</a:t>
            </a:r>
          </a:p>
          <a:p>
            <a:pPr marL="0" lvl="1" defTabSz="457200"/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DoneBy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:spy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 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event done by a spy</a:t>
            </a:r>
          </a:p>
          <a:p>
            <a:pPr lvl="1" defTabSz="457200">
              <a:spcBef>
                <a:spcPts val="300"/>
              </a:spcBef>
            </a:pP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PokeOf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:soldier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event of a soldier getting poked</a:t>
            </a:r>
          </a:p>
          <a:p>
            <a:pPr lvl="1" defTabSz="457200">
              <a:spcBef>
                <a:spcPts val="300"/>
              </a:spcBef>
            </a:pP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		    </a:t>
            </a:r>
            <a:r>
              <a:rPr lang="en-US" sz="2000" u="sng" cap="small" dirty="0" err="1">
                <a:solidFill>
                  <a:prstClr val="black"/>
                </a:solidFill>
                <a:latin typeface="Calibri"/>
              </a:rPr>
              <a:t>DoneWith</a:t>
            </a:r>
            <a:r>
              <a:rPr lang="en-US" sz="2000" cap="small" dirty="0" err="1">
                <a:solidFill>
                  <a:prstClr val="black"/>
                </a:solidFill>
                <a:latin typeface="Calibri"/>
              </a:rPr>
              <a:t>:pencil</a:t>
            </a:r>
            <a:r>
              <a:rPr lang="en-US" sz="2000" cap="sm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applies to 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iff</a:t>
            </a:r>
            <a:r>
              <a:rPr lang="en-US" sz="2000" i="1" dirty="0">
                <a:solidFill>
                  <a:srgbClr val="0070C0"/>
                </a:solidFill>
                <a:latin typeface="Calibri"/>
              </a:rPr>
              <a:t> e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is an event done with a pencil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640FC0-8FA2-F0A7-F926-FDEAC0F4D3B9}"/>
              </a:ext>
            </a:extLst>
          </p:cNvPr>
          <p:cNvCxnSpPr>
            <a:cxnSpLocks/>
          </p:cNvCxnSpPr>
          <p:nvPr/>
        </p:nvCxnSpPr>
        <p:spPr>
          <a:xfrm>
            <a:off x="0" y="3107835"/>
            <a:ext cx="90267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9E7394-A38C-F748-F048-FD0559C7FD43}"/>
              </a:ext>
            </a:extLst>
          </p:cNvPr>
          <p:cNvSpPr txBox="1"/>
          <p:nvPr/>
        </p:nvSpPr>
        <p:spPr>
          <a:xfrm>
            <a:off x="2562147" y="3252499"/>
            <a:ext cx="399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u="sng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a Minimal Extension of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C9220-AF29-F60A-0FFF-2BADC601FB27}"/>
              </a:ext>
            </a:extLst>
          </p:cNvPr>
          <p:cNvSpPr txBox="1"/>
          <p:nvPr/>
        </p:nvSpPr>
        <p:spPr>
          <a:xfrm>
            <a:off x="307235" y="5478499"/>
            <a:ext cx="1492624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i="1" dirty="0">
                <a:solidFill>
                  <a:prstClr val="black"/>
                </a:solidFill>
                <a:latin typeface="Calibri"/>
              </a:rPr>
              <a:t>Permits a</a:t>
            </a:r>
          </a:p>
          <a:p>
            <a:pPr defTabSz="457200"/>
            <a:r>
              <a:rPr lang="en-US" sz="2000" i="1" dirty="0">
                <a:solidFill>
                  <a:prstClr val="black"/>
                </a:solidFill>
                <a:latin typeface="Calibri"/>
              </a:rPr>
              <a:t>smidgeon of </a:t>
            </a:r>
          </a:p>
          <a:p>
            <a:pPr defTabSz="457200"/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polyadicity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41481-CB00-ED7A-7B4B-2F600BF4CCAF}"/>
              </a:ext>
            </a:extLst>
          </p:cNvPr>
          <p:cNvCxnSpPr>
            <a:cxnSpLocks/>
          </p:cNvCxnSpPr>
          <p:nvPr/>
        </p:nvCxnSpPr>
        <p:spPr>
          <a:xfrm>
            <a:off x="8992996" y="0"/>
            <a:ext cx="67408" cy="685800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3F772E-C7D7-163A-754B-116B380A087B}"/>
              </a:ext>
            </a:extLst>
          </p:cNvPr>
          <p:cNvSpPr txBox="1"/>
          <p:nvPr/>
        </p:nvSpPr>
        <p:spPr>
          <a:xfrm>
            <a:off x="9186825" y="1238847"/>
            <a:ext cx="2801480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each entity </a:t>
            </a:r>
            <a:r>
              <a:rPr lang="en-US" sz="2000" i="1" dirty="0"/>
              <a:t>e</a:t>
            </a:r>
            <a:r>
              <a:rPr lang="en-US" sz="2000" dirty="0"/>
              <a:t>, </a:t>
            </a:r>
          </a:p>
          <a:p>
            <a:r>
              <a:rPr lang="en-US" sz="2000" dirty="0"/>
              <a:t>𝚽 ≈ 𝚿 applies to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</a:t>
            </a:r>
          </a:p>
          <a:p>
            <a:r>
              <a:rPr lang="en-US" sz="2000" dirty="0"/>
              <a:t>𝚽 and 𝚿 are equivalent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D6CA1D-84B6-6E36-81EA-7D1B952FFF80}"/>
              </a:ext>
            </a:extLst>
          </p:cNvPr>
          <p:cNvSpPr txBox="1"/>
          <p:nvPr/>
        </p:nvSpPr>
        <p:spPr>
          <a:xfrm>
            <a:off x="9076066" y="2426574"/>
            <a:ext cx="3079820" cy="4000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every 𝚽 is 𝚿 </a:t>
            </a:r>
            <a:r>
              <a:rPr lang="en-US" sz="2000" dirty="0" err="1"/>
              <a:t>iff</a:t>
            </a:r>
            <a:r>
              <a:rPr lang="en-US" sz="2000" dirty="0"/>
              <a:t> 𝚽 ≈ (𝚽^𝚿)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7C0FB-2E53-E13F-BE6A-A4223000E49A}"/>
              </a:ext>
            </a:extLst>
          </p:cNvPr>
          <p:cNvSpPr txBox="1"/>
          <p:nvPr/>
        </p:nvSpPr>
        <p:spPr>
          <a:xfrm>
            <a:off x="9186825" y="239857"/>
            <a:ext cx="2677321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  <a:r>
              <a:rPr lang="en-US" sz="2200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02A184-4A6F-86A4-B4C6-EA05B0A62CF1}"/>
              </a:ext>
            </a:extLst>
          </p:cNvPr>
          <p:cNvSpPr txBox="1"/>
          <p:nvPr/>
        </p:nvSpPr>
        <p:spPr>
          <a:xfrm>
            <a:off x="9093823" y="2998724"/>
            <a:ext cx="3079820" cy="24622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This permits Aristotelian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logic (and more).</a:t>
            </a:r>
          </a:p>
          <a:p>
            <a:r>
              <a:rPr lang="en-US" sz="2200" dirty="0">
                <a:solidFill>
                  <a:srgbClr val="0070C0"/>
                </a:solidFill>
              </a:rPr>
              <a:t>The result is sound,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complete, and decidable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with the computational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complexity of a prop calc.</a:t>
            </a:r>
          </a:p>
          <a:p>
            <a:r>
              <a:rPr lang="en-US" sz="2200" dirty="0">
                <a:solidFill>
                  <a:srgbClr val="0070C0"/>
                </a:solidFill>
              </a:rPr>
              <a:t>(</a:t>
            </a:r>
            <a:r>
              <a:rPr lang="en-US" sz="2200" dirty="0" err="1">
                <a:solidFill>
                  <a:srgbClr val="0070C0"/>
                </a:solidFill>
              </a:rPr>
              <a:t>Icard</a:t>
            </a:r>
            <a:r>
              <a:rPr lang="en-US" sz="2200" dirty="0">
                <a:solidFill>
                  <a:srgbClr val="0070C0"/>
                </a:solidFill>
              </a:rPr>
              <a:t> &amp; Moss 2023)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3FE584-40C7-284E-445C-08E6A15E8B90}"/>
              </a:ext>
            </a:extLst>
          </p:cNvPr>
          <p:cNvSpPr txBox="1"/>
          <p:nvPr/>
        </p:nvSpPr>
        <p:spPr>
          <a:xfrm>
            <a:off x="9186825" y="5460937"/>
            <a:ext cx="3005175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If you want to know about    </a:t>
            </a:r>
          </a:p>
          <a:p>
            <a:r>
              <a:rPr lang="en-US" sz="2000" dirty="0"/>
              <a:t>       mental analogs of </a:t>
            </a:r>
          </a:p>
          <a:p>
            <a:r>
              <a:rPr lang="en-US" sz="2000" dirty="0"/>
              <a:t>‘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things that are not ravens’,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ask in the Q&amp;A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09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2A6B1-C589-C081-CB3A-20F9DD8C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43" y="0"/>
            <a:ext cx="8020153" cy="1739665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916E0369-E81E-88B7-FEC4-4B71A4EE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83" y="0"/>
            <a:ext cx="1240416" cy="1633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33EC7C-9EB4-4FFC-1453-682AE8810045}"/>
              </a:ext>
            </a:extLst>
          </p:cNvPr>
          <p:cNvSpPr txBox="1"/>
          <p:nvPr/>
        </p:nvSpPr>
        <p:spPr>
          <a:xfrm>
            <a:off x="589612" y="1860967"/>
            <a:ext cx="11389084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…We are led to the idea, which at first glance certainly appears extremely bold, of attempting to eliminate by suitable reduction the remain­ing fundamental notions, those of proposition, propositional function, and variable…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To examine this possibility more closely and to pursue it would be valuable not only from the methodological point of view that enjoins us to strive for the greatest possible con­ceptual uniformity but also from a certain philosophic, or, if you wish, aesthetic point of view.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For a variable in a proposition of logic is, after all, nothing but a token [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Abzeichen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] that characterizes certain argument places and operators as belonging together; thus it has the status of a mere auxiliary notion that is really inappropriate to the constant, "eternal" essence of the propositions of logic. 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It seems to me remarkable in the extreme that the goal we have just set can be realized also; as it happens, it can be done by a reduction to three fundamental signs.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9A39F-0065-A10F-26BF-6F517A2CECE2}"/>
              </a:ext>
            </a:extLst>
          </p:cNvPr>
          <p:cNvSpPr txBox="1"/>
          <p:nvPr/>
        </p:nvSpPr>
        <p:spPr>
          <a:xfrm>
            <a:off x="1309141" y="5932309"/>
            <a:ext cx="9573718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let’s not assume that even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Logically Ideal Thoughts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ballpark of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‘There is a/no unicorn in the garden’ are of the forms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∃x…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~∃x…</a:t>
            </a:r>
          </a:p>
        </p:txBody>
      </p:sp>
    </p:spTree>
    <p:extLst>
      <p:ext uri="{BB962C8B-B14F-4D97-AF65-F5344CB8AC3E}">
        <p14:creationId xmlns:p14="http://schemas.microsoft.com/office/powerpoint/2010/main" val="897394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4C3F5-74E4-B246-32A0-E27148E0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F44D-97F4-490A-63DA-BD93FD76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039"/>
            <a:ext cx="10515600" cy="6452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   (P | Q) ≡ ~(P &amp; Q)		 </a:t>
            </a:r>
          </a:p>
          <a:p>
            <a:pPr marL="0" indent="0">
              <a:buNone/>
            </a:pPr>
            <a:r>
              <a:rPr lang="en-US" sz="2200" dirty="0"/>
              <a:t>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~(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&amp;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	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∀x(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				        ≡ ~∃x(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&amp;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|</a:t>
            </a:r>
            <a:r>
              <a:rPr lang="en-US" sz="2200" baseline="30000" dirty="0"/>
              <a:t>y</a:t>
            </a:r>
            <a:r>
              <a:rPr lang="en-US" sz="2200" dirty="0"/>
              <a:t>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∀y[(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)y |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)y] </a:t>
            </a:r>
          </a:p>
          <a:p>
            <a:pPr marL="0" indent="0">
              <a:buNone/>
            </a:pPr>
            <a:r>
              <a:rPr lang="en-US" sz="2200" dirty="0"/>
              <a:t>		           ≡  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 |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		           ≡     ~[(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&amp;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)]</a:t>
            </a:r>
          </a:p>
          <a:p>
            <a:pPr marL="0" indent="0">
              <a:buNone/>
            </a:pPr>
            <a:r>
              <a:rPr lang="en-US" sz="2200" dirty="0"/>
              <a:t>	                         ≡       ~(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⇔</a:t>
            </a:r>
            <a:r>
              <a:rPr lang="en-US" sz="2200" dirty="0"/>
              <a:t> (</a:t>
            </a:r>
            <a:r>
              <a:rPr lang="en-US" sz="2200" i="1" dirty="0" err="1"/>
              <a:t>f</a:t>
            </a:r>
            <a:r>
              <a:rPr lang="en-US" sz="2200" dirty="0" err="1"/>
              <a:t>v</a:t>
            </a:r>
            <a:r>
              <a:rPr lang="en-US" sz="2200" dirty="0"/>
              <a:t> |</a:t>
            </a:r>
            <a:r>
              <a:rPr lang="en-US" sz="2200" i="1" baseline="30000" dirty="0"/>
              <a:t>v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v</a:t>
            </a:r>
            <a:r>
              <a:rPr lang="en-US" sz="2200" dirty="0"/>
              <a:t>), for any fresh variable ‘v’</a:t>
            </a:r>
          </a:p>
          <a:p>
            <a:pPr marL="0" indent="0">
              <a:buNone/>
            </a:pP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>
                <a:sym typeface="Wingdings" pitchFamily="2" charset="2"/>
              </a:rPr>
              <a:t>12 ⇔ 1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123 ⇔ 1(23)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C</a:t>
            </a:r>
            <a:r>
              <a:rPr lang="en-US" sz="2200" dirty="0">
                <a:sym typeface="Wingdings" pitchFamily="2" charset="2"/>
              </a:rPr>
              <a:t>123 ⇔ 132 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W</a:t>
            </a:r>
            <a:r>
              <a:rPr lang="en-US" sz="2200" dirty="0">
                <a:sym typeface="Wingdings" pitchFamily="2" charset="2"/>
              </a:rPr>
              <a:t>1⇔ 11 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I</a:t>
            </a:r>
            <a:r>
              <a:rPr lang="en-US" sz="2200" dirty="0">
                <a:sym typeface="Wingdings" pitchFamily="2" charset="2"/>
              </a:rPr>
              <a:t>1⇔ 1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S</a:t>
            </a:r>
            <a:r>
              <a:rPr lang="en-US" sz="2200" dirty="0">
                <a:sym typeface="Wingdings" pitchFamily="2" charset="2"/>
              </a:rPr>
              <a:t>123 ⇔ (13)(23)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AD9AB-1510-6629-2D59-5723212084C2}"/>
              </a:ext>
            </a:extLst>
          </p:cNvPr>
          <p:cNvSpPr txBox="1"/>
          <p:nvPr/>
        </p:nvSpPr>
        <p:spPr>
          <a:xfrm>
            <a:off x="5921829" y="3918857"/>
            <a:ext cx="2650671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    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                  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         K</a:t>
            </a:r>
            <a:r>
              <a:rPr lang="en-US" sz="2200" dirty="0"/>
              <a:t>(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)y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     U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/>
              <a:t>(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)]</a:t>
            </a:r>
            <a:r>
              <a:rPr lang="en-US" sz="2200" i="1" dirty="0"/>
              <a:t>h</a:t>
            </a:r>
            <a:r>
              <a:rPr lang="en-US" sz="22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D6ED1-76EC-E29E-6558-F26C73F95252}"/>
              </a:ext>
            </a:extLst>
          </p:cNvPr>
          <p:cNvSpPr txBox="1"/>
          <p:nvPr/>
        </p:nvSpPr>
        <p:spPr>
          <a:xfrm>
            <a:off x="9024258" y="3918857"/>
            <a:ext cx="26506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ym typeface="Wingdings" pitchFamily="2" charset="2"/>
              </a:rPr>
              <a:t> (</a:t>
            </a:r>
            <a:r>
              <a:rPr lang="en-US" sz="2200" i="1" dirty="0" err="1"/>
              <a:t>g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dirty="0">
                <a:sym typeface="Wingdings" pitchFamily="2" charset="2"/>
              </a:rPr>
              <a:t> |</a:t>
            </a:r>
            <a:r>
              <a:rPr lang="en-US" sz="2200" baseline="30000" dirty="0">
                <a:sym typeface="Wingdings" pitchFamily="2" charset="2"/>
              </a:rPr>
              <a:t>x </a:t>
            </a:r>
            <a:r>
              <a:rPr lang="en-US" sz="2200" i="1" u="sng" dirty="0" err="1"/>
              <a:t>r</a:t>
            </a:r>
            <a:r>
              <a:rPr lang="en-US" sz="2200" dirty="0" err="1">
                <a:sym typeface="Wingdings" pitchFamily="2" charset="2"/>
              </a:rPr>
              <a:t>xy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i="1" dirty="0" err="1"/>
              <a:t>g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dirty="0">
                <a:sym typeface="Wingdings" pitchFamily="2" charset="2"/>
              </a:rPr>
              <a:t> |</a:t>
            </a:r>
            <a:r>
              <a:rPr lang="en-US" sz="2200" baseline="30000" dirty="0">
                <a:sym typeface="Wingdings" pitchFamily="2" charset="2"/>
              </a:rPr>
              <a:t>x </a:t>
            </a:r>
            <a:r>
              <a:rPr lang="en-US" sz="2200" dirty="0" err="1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 err="1"/>
              <a:t>r</a:t>
            </a:r>
            <a:r>
              <a:rPr lang="en-US" sz="2200" dirty="0" err="1">
                <a:sym typeface="Wingdings" pitchFamily="2" charset="2"/>
              </a:rPr>
              <a:t>yx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 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y</a:t>
            </a:r>
            <a:r>
              <a:rPr lang="en-US" sz="2200" dirty="0"/>
              <a:t>]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[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)y</a:t>
            </a:r>
            <a:r>
              <a:rPr lang="en-US" sz="2200" dirty="0"/>
              <a:t>]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B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)y</a:t>
            </a:r>
            <a:endParaRPr lang="en-US" sz="2200" dirty="0"/>
          </a:p>
          <a:p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</a:t>
            </a:r>
            <a:r>
              <a:rPr lang="en-US" sz="2200" i="1" dirty="0"/>
              <a:t> 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0330C-CCAB-1B49-5650-226AFB734E9E}"/>
              </a:ext>
            </a:extLst>
          </p:cNvPr>
          <p:cNvSpPr txBox="1"/>
          <p:nvPr/>
        </p:nvSpPr>
        <p:spPr>
          <a:xfrm>
            <a:off x="3045760" y="6022074"/>
            <a:ext cx="377093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S </a:t>
            </a:r>
            <a:r>
              <a:rPr lang="en-US" sz="2200" dirty="0"/>
              <a:t>can deliver the others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A60407-933F-C172-B05F-12162976F639}"/>
              </a:ext>
            </a:extLst>
          </p:cNvPr>
          <p:cNvCxnSpPr>
            <a:cxnSpLocks/>
          </p:cNvCxnSpPr>
          <p:nvPr/>
        </p:nvCxnSpPr>
        <p:spPr>
          <a:xfrm>
            <a:off x="7229580" y="0"/>
            <a:ext cx="0" cy="2939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B6EA5-A5AE-43B2-F3A2-A51F1646A43C}"/>
              </a:ext>
            </a:extLst>
          </p:cNvPr>
          <p:cNvCxnSpPr>
            <a:cxnSpLocks/>
          </p:cNvCxnSpPr>
          <p:nvPr/>
        </p:nvCxnSpPr>
        <p:spPr>
          <a:xfrm flipH="1">
            <a:off x="7247164" y="2939143"/>
            <a:ext cx="4944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6A9258-2459-4C29-C9E1-F1DACD55CA59}"/>
              </a:ext>
            </a:extLst>
          </p:cNvPr>
          <p:cNvSpPr txBox="1"/>
          <p:nvPr/>
        </p:nvSpPr>
        <p:spPr>
          <a:xfrm>
            <a:off x="7214814" y="289800"/>
            <a:ext cx="5274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Helvetica" pitchFamily="2" charset="0"/>
              </a:rPr>
              <a:t>Bottom Line</a:t>
            </a:r>
            <a:r>
              <a:rPr lang="en-US" sz="2000" dirty="0"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Helvetica" pitchFamily="2" charset="0"/>
              </a:rPr>
              <a:t>Frege’s logic apparatus (∀, ~, ⊃, </a:t>
            </a:r>
            <a:r>
              <a:rPr lang="en-US" sz="2000" i="1" dirty="0">
                <a:latin typeface="Helvetica" pitchFamily="2" charset="0"/>
              </a:rPr>
              <a:t>variables</a:t>
            </a:r>
            <a:r>
              <a:rPr lang="en-US" sz="2000" dirty="0">
                <a:latin typeface="Helvetica" pitchFamily="2" charset="0"/>
              </a:rPr>
              <a:t>) 	 can reduced to </a:t>
            </a:r>
            <a:r>
              <a:rPr lang="en-US" sz="2000" b="1" dirty="0">
                <a:solidFill>
                  <a:srgbClr val="00B050"/>
                </a:solidFill>
                <a:latin typeface="Helvetica" pitchFamily="2" charset="0"/>
              </a:rPr>
              <a:t>U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SB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Ditto for the Russell/Whitehead apparatus </a:t>
            </a:r>
          </a:p>
          <a:p>
            <a:r>
              <a:rPr lang="en-US" sz="2000" dirty="0">
                <a:latin typeface="Helvetica" pitchFamily="2" charset="0"/>
              </a:rPr>
              <a:t>	                          (∀, ~, v, </a:t>
            </a:r>
            <a:r>
              <a:rPr lang="en-US" sz="2000" i="1" dirty="0">
                <a:latin typeface="Helvetica" pitchFamily="2" charset="0"/>
              </a:rPr>
              <a:t>variables</a:t>
            </a:r>
            <a:r>
              <a:rPr lang="en-US" sz="2000" dirty="0">
                <a:latin typeface="Helvetica" pitchFamily="2" charset="0"/>
              </a:rPr>
              <a:t>)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      Ditto for Davidson’s (∃, ~, &amp;, </a:t>
            </a:r>
            <a:r>
              <a:rPr lang="en-US" sz="2000" i="1" dirty="0">
                <a:latin typeface="Helvetica" pitchFamily="2" charset="0"/>
              </a:rPr>
              <a:t>variables</a:t>
            </a:r>
            <a:r>
              <a:rPr lang="en-US" sz="2000" dirty="0">
                <a:latin typeface="Helvetica" pitchFamily="2" charset="0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44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CE3-BBBF-F06E-66E1-A69CE355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039"/>
            <a:ext cx="10515600" cy="6452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   (P | Q) ≡ ~(P &amp; Q)		 </a:t>
            </a:r>
          </a:p>
          <a:p>
            <a:pPr marL="0" indent="0">
              <a:buNone/>
            </a:pPr>
            <a:r>
              <a:rPr lang="en-US" sz="2200" dirty="0"/>
              <a:t>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~(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&amp;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	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∀x(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				        ≡ ~∃x(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&amp;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|</a:t>
            </a:r>
            <a:r>
              <a:rPr lang="en-US" sz="2200" baseline="30000" dirty="0"/>
              <a:t>y</a:t>
            </a:r>
            <a:r>
              <a:rPr lang="en-US" sz="2200" dirty="0"/>
              <a:t>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∀y[(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)y |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)y] </a:t>
            </a:r>
          </a:p>
          <a:p>
            <a:pPr marL="0" indent="0">
              <a:buNone/>
            </a:pPr>
            <a:r>
              <a:rPr lang="en-US" sz="2200" dirty="0"/>
              <a:t>		           ≡  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 |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		           ≡     ~[(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&amp;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)]</a:t>
            </a:r>
          </a:p>
          <a:p>
            <a:pPr marL="0" indent="0">
              <a:buNone/>
            </a:pPr>
            <a:r>
              <a:rPr lang="en-US" sz="2200" dirty="0"/>
              <a:t>	                         ≡       ~(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⇔</a:t>
            </a:r>
            <a:r>
              <a:rPr lang="en-US" sz="2200" dirty="0"/>
              <a:t> (</a:t>
            </a:r>
            <a:r>
              <a:rPr lang="en-US" sz="2200" i="1" dirty="0" err="1"/>
              <a:t>f</a:t>
            </a:r>
            <a:r>
              <a:rPr lang="en-US" sz="2200" dirty="0" err="1"/>
              <a:t>v</a:t>
            </a:r>
            <a:r>
              <a:rPr lang="en-US" sz="2200" dirty="0"/>
              <a:t> |</a:t>
            </a:r>
            <a:r>
              <a:rPr lang="en-US" sz="2200" i="1" baseline="30000" dirty="0"/>
              <a:t>v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v</a:t>
            </a:r>
            <a:r>
              <a:rPr lang="en-US" sz="2200" dirty="0"/>
              <a:t>), for any fresh variable ‘v’</a:t>
            </a:r>
          </a:p>
          <a:p>
            <a:pPr marL="0" indent="0">
              <a:buNone/>
            </a:pP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>
                <a:sym typeface="Wingdings" pitchFamily="2" charset="2"/>
              </a:rPr>
              <a:t>12 ⇔ 1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123 ⇔ 1(23)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C</a:t>
            </a:r>
            <a:r>
              <a:rPr lang="en-US" sz="2200" dirty="0">
                <a:sym typeface="Wingdings" pitchFamily="2" charset="2"/>
              </a:rPr>
              <a:t>123 ⇔ 132 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W</a:t>
            </a:r>
            <a:r>
              <a:rPr lang="en-US" sz="2200" dirty="0">
                <a:sym typeface="Wingdings" pitchFamily="2" charset="2"/>
              </a:rPr>
              <a:t>1⇔ 11 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I</a:t>
            </a:r>
            <a:r>
              <a:rPr lang="en-US" sz="2200" dirty="0">
                <a:sym typeface="Wingdings" pitchFamily="2" charset="2"/>
              </a:rPr>
              <a:t>1⇔ 1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S</a:t>
            </a:r>
            <a:r>
              <a:rPr lang="en-US" sz="2200" dirty="0">
                <a:sym typeface="Wingdings" pitchFamily="2" charset="2"/>
              </a:rPr>
              <a:t>123 ⇔ (13)(23)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AD17D-30F3-6D72-7583-637254CC7DAA}"/>
              </a:ext>
            </a:extLst>
          </p:cNvPr>
          <p:cNvSpPr txBox="1"/>
          <p:nvPr/>
        </p:nvSpPr>
        <p:spPr>
          <a:xfrm>
            <a:off x="5921829" y="3918857"/>
            <a:ext cx="2650671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    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                  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         K</a:t>
            </a:r>
            <a:r>
              <a:rPr lang="en-US" sz="2200" dirty="0"/>
              <a:t>(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)y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     U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/>
              <a:t>(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)]</a:t>
            </a:r>
            <a:r>
              <a:rPr lang="en-US" sz="2200" i="1" dirty="0"/>
              <a:t>h</a:t>
            </a:r>
            <a:r>
              <a:rPr lang="en-US" sz="22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2EF6B-B3E3-7C48-6AD2-FC9AB503A1C4}"/>
              </a:ext>
            </a:extLst>
          </p:cNvPr>
          <p:cNvSpPr txBox="1"/>
          <p:nvPr/>
        </p:nvSpPr>
        <p:spPr>
          <a:xfrm>
            <a:off x="9024258" y="3918857"/>
            <a:ext cx="26506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ym typeface="Wingdings" pitchFamily="2" charset="2"/>
              </a:rPr>
              <a:t> (</a:t>
            </a:r>
            <a:r>
              <a:rPr lang="en-US" sz="2200" i="1" dirty="0" err="1"/>
              <a:t>g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dirty="0">
                <a:sym typeface="Wingdings" pitchFamily="2" charset="2"/>
              </a:rPr>
              <a:t> |</a:t>
            </a:r>
            <a:r>
              <a:rPr lang="en-US" sz="2200" baseline="30000" dirty="0">
                <a:sym typeface="Wingdings" pitchFamily="2" charset="2"/>
              </a:rPr>
              <a:t>x </a:t>
            </a:r>
            <a:r>
              <a:rPr lang="en-US" sz="2200" i="1" u="sng" dirty="0" err="1"/>
              <a:t>r</a:t>
            </a:r>
            <a:r>
              <a:rPr lang="en-US" sz="2200" dirty="0" err="1">
                <a:sym typeface="Wingdings" pitchFamily="2" charset="2"/>
              </a:rPr>
              <a:t>xy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i="1" dirty="0" err="1"/>
              <a:t>g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dirty="0">
                <a:sym typeface="Wingdings" pitchFamily="2" charset="2"/>
              </a:rPr>
              <a:t> |</a:t>
            </a:r>
            <a:r>
              <a:rPr lang="en-US" sz="2200" baseline="30000" dirty="0">
                <a:sym typeface="Wingdings" pitchFamily="2" charset="2"/>
              </a:rPr>
              <a:t>x </a:t>
            </a:r>
            <a:r>
              <a:rPr lang="en-US" sz="2200" dirty="0" err="1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 err="1"/>
              <a:t>r</a:t>
            </a:r>
            <a:r>
              <a:rPr lang="en-US" sz="2200" dirty="0" err="1">
                <a:sym typeface="Wingdings" pitchFamily="2" charset="2"/>
              </a:rPr>
              <a:t>yx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 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y</a:t>
            </a:r>
            <a:r>
              <a:rPr lang="en-US" sz="2200" dirty="0"/>
              <a:t>]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[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)y</a:t>
            </a:r>
            <a:r>
              <a:rPr lang="en-US" sz="2200" dirty="0"/>
              <a:t>]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B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)y</a:t>
            </a:r>
            <a:endParaRPr lang="en-US" sz="2200" dirty="0"/>
          </a:p>
          <a:p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</a:t>
            </a:r>
            <a:r>
              <a:rPr lang="en-US" sz="2200" i="1" dirty="0"/>
              <a:t> 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6D685-10C2-2229-E49E-D4F0E26062D7}"/>
              </a:ext>
            </a:extLst>
          </p:cNvPr>
          <p:cNvSpPr txBox="1"/>
          <p:nvPr/>
        </p:nvSpPr>
        <p:spPr>
          <a:xfrm>
            <a:off x="3045760" y="6022074"/>
            <a:ext cx="377093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S </a:t>
            </a:r>
            <a:r>
              <a:rPr lang="en-US" sz="2200" dirty="0"/>
              <a:t>can deliver the others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EF7405-67E4-432D-A3F0-CAD5F369C9B7}"/>
              </a:ext>
            </a:extLst>
          </p:cNvPr>
          <p:cNvCxnSpPr>
            <a:cxnSpLocks/>
          </p:cNvCxnSpPr>
          <p:nvPr/>
        </p:nvCxnSpPr>
        <p:spPr>
          <a:xfrm>
            <a:off x="7229580" y="0"/>
            <a:ext cx="0" cy="2939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B33C82-27EA-B910-F330-4CC2D2C36888}"/>
              </a:ext>
            </a:extLst>
          </p:cNvPr>
          <p:cNvCxnSpPr>
            <a:cxnSpLocks/>
          </p:cNvCxnSpPr>
          <p:nvPr/>
        </p:nvCxnSpPr>
        <p:spPr>
          <a:xfrm flipH="1">
            <a:off x="7247164" y="2939143"/>
            <a:ext cx="4944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DC4D3D-F295-1FC6-F30A-EA0EBAE52BF3}"/>
              </a:ext>
            </a:extLst>
          </p:cNvPr>
          <p:cNvSpPr txBox="1"/>
          <p:nvPr/>
        </p:nvSpPr>
        <p:spPr>
          <a:xfrm>
            <a:off x="7473462" y="115354"/>
            <a:ext cx="48533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err="1">
                <a:latin typeface="Helvetica" pitchFamily="2" charset="0"/>
              </a:rPr>
              <a:t>Bimbó</a:t>
            </a:r>
            <a:r>
              <a:rPr lang="en-US" sz="2000" dirty="0">
                <a:latin typeface="Helvetica" pitchFamily="2" charset="0"/>
              </a:rPr>
              <a:t> (2010): </a:t>
            </a:r>
          </a:p>
          <a:p>
            <a:pPr marL="0" indent="0">
              <a:buNone/>
            </a:pPr>
            <a:r>
              <a:rPr lang="en-US" sz="2000" dirty="0">
                <a:latin typeface="Helvetica" pitchFamily="2" charset="0"/>
              </a:rPr>
              <a:t>there are 4 </a:t>
            </a:r>
            <a:r>
              <a:rPr lang="en-US" sz="2000" dirty="0" err="1"/>
              <a:t>Schönfinkelish</a:t>
            </a:r>
            <a:r>
              <a:rPr lang="en-US" sz="2000" dirty="0"/>
              <a:t> primitives: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/>
              <a:t>α |</a:t>
            </a:r>
            <a:r>
              <a:rPr lang="en-US" sz="2000" baseline="30000" dirty="0"/>
              <a:t>x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dirty="0"/>
              <a:t>)  ≡ ¬∃x(</a:t>
            </a:r>
            <a:r>
              <a:rPr lang="el-GR" sz="2000" dirty="0"/>
              <a:t>α &amp;</a:t>
            </a:r>
            <a:r>
              <a:rPr lang="en-US" sz="2000" dirty="0"/>
              <a:t> </a:t>
            </a:r>
            <a:r>
              <a:rPr lang="el-GR" sz="2000" dirty="0"/>
              <a:t>β)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l-GR" sz="2000" dirty="0"/>
              <a:t>α |</a:t>
            </a:r>
            <a:r>
              <a:rPr lang="en-US" sz="2000" baseline="30000" dirty="0"/>
              <a:t>x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dirty="0"/>
              <a:t>)  ≡ </a:t>
            </a:r>
            <a:r>
              <a:rPr lang="el-GR" sz="2000" dirty="0"/>
              <a:t>¬∀</a:t>
            </a:r>
            <a:r>
              <a:rPr lang="en-US" sz="2000" dirty="0"/>
              <a:t>x(</a:t>
            </a:r>
            <a:r>
              <a:rPr lang="el-GR" sz="2000" dirty="0"/>
              <a:t>α &amp;</a:t>
            </a:r>
            <a:r>
              <a:rPr lang="en-US" sz="2000" dirty="0"/>
              <a:t> </a:t>
            </a:r>
            <a:r>
              <a:rPr lang="el-GR" sz="2000" dirty="0"/>
              <a:t>β)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l-GR" sz="2000" dirty="0"/>
              <a:t>α †</a:t>
            </a:r>
            <a:r>
              <a:rPr lang="en-US" sz="2000" baseline="30000" dirty="0"/>
              <a:t>x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dirty="0"/>
              <a:t>)  ≡ </a:t>
            </a:r>
            <a:r>
              <a:rPr lang="el-GR" sz="2000" dirty="0"/>
              <a:t>¬∃</a:t>
            </a:r>
            <a:r>
              <a:rPr lang="en-US" sz="2000" dirty="0"/>
              <a:t>x(</a:t>
            </a:r>
            <a:r>
              <a:rPr lang="el-GR" sz="2000" dirty="0"/>
              <a:t>α </a:t>
            </a:r>
            <a:r>
              <a:rPr lang="en-US" sz="2000" dirty="0"/>
              <a:t>v </a:t>
            </a:r>
            <a:r>
              <a:rPr lang="el-GR" sz="2000" dirty="0"/>
              <a:t>β)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l-GR" sz="2000" dirty="0"/>
              <a:t>α †</a:t>
            </a:r>
            <a:r>
              <a:rPr lang="en-US" sz="2000" baseline="30000" dirty="0"/>
              <a:t>x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dirty="0"/>
              <a:t>)  ≡  </a:t>
            </a:r>
            <a:r>
              <a:rPr lang="el-GR" sz="2000" dirty="0"/>
              <a:t>¬∀</a:t>
            </a:r>
            <a:r>
              <a:rPr lang="en-US" sz="2000" dirty="0"/>
              <a:t>x(</a:t>
            </a:r>
            <a:r>
              <a:rPr lang="el-GR" sz="2000" dirty="0"/>
              <a:t>α </a:t>
            </a:r>
            <a:r>
              <a:rPr lang="en-US" sz="2000" dirty="0"/>
              <a:t>v </a:t>
            </a:r>
            <a:r>
              <a:rPr lang="el-GR" sz="2000" dirty="0"/>
              <a:t>β)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Each yields negation, substituting </a:t>
            </a:r>
            <a:r>
              <a:rPr lang="el-GR" sz="2000" dirty="0"/>
              <a:t>α </a:t>
            </a:r>
            <a:r>
              <a:rPr lang="en-US" sz="2000" dirty="0"/>
              <a:t>for </a:t>
            </a:r>
            <a:r>
              <a:rPr lang="el-GR" sz="2000" dirty="0"/>
              <a:t>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220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AA662-C2C6-8570-A1BA-1368DC57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5E258-5636-DFF3-D9DA-D0F7F9C7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039"/>
            <a:ext cx="10515600" cy="6452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   (P | Q) ≡ ~(P &amp; Q)		 </a:t>
            </a:r>
          </a:p>
          <a:p>
            <a:pPr marL="0" indent="0">
              <a:buNone/>
            </a:pPr>
            <a:r>
              <a:rPr lang="en-US" sz="2200" dirty="0"/>
              <a:t>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~(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&amp;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	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∀x(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				        ≡ ~∃x(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&amp;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|</a:t>
            </a:r>
            <a:r>
              <a:rPr lang="en-US" sz="2200" baseline="30000" dirty="0"/>
              <a:t>y</a:t>
            </a:r>
            <a:r>
              <a:rPr lang="en-US" sz="2200" dirty="0"/>
              <a:t>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≡ ∀y[(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)y |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)y] </a:t>
            </a:r>
          </a:p>
          <a:p>
            <a:pPr marL="0" indent="0">
              <a:buNone/>
            </a:pPr>
            <a:r>
              <a:rPr lang="en-US" sz="2200" dirty="0"/>
              <a:t>		           ≡  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 |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		           ≡     ~[(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&amp;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)]</a:t>
            </a:r>
          </a:p>
          <a:p>
            <a:pPr marL="0" indent="0">
              <a:buNone/>
            </a:pPr>
            <a:r>
              <a:rPr lang="en-US" sz="2200" dirty="0"/>
              <a:t>	                         ≡       ~(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⇔</a:t>
            </a:r>
            <a:r>
              <a:rPr lang="en-US" sz="2200" dirty="0"/>
              <a:t> (</a:t>
            </a:r>
            <a:r>
              <a:rPr lang="en-US" sz="2200" i="1" dirty="0" err="1"/>
              <a:t>f</a:t>
            </a:r>
            <a:r>
              <a:rPr lang="en-US" sz="2200" dirty="0" err="1"/>
              <a:t>v</a:t>
            </a:r>
            <a:r>
              <a:rPr lang="en-US" sz="2200" dirty="0"/>
              <a:t> |</a:t>
            </a:r>
            <a:r>
              <a:rPr lang="en-US" sz="2200" i="1" baseline="30000" dirty="0"/>
              <a:t>v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v</a:t>
            </a:r>
            <a:r>
              <a:rPr lang="en-US" sz="2200" dirty="0"/>
              <a:t>), for any fresh variable ‘v’</a:t>
            </a:r>
          </a:p>
          <a:p>
            <a:pPr marL="0" indent="0">
              <a:buNone/>
            </a:pP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>
                <a:sym typeface="Wingdings" pitchFamily="2" charset="2"/>
              </a:rPr>
              <a:t>12 ⇔ 1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123 ⇔ 1(23)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C</a:t>
            </a:r>
            <a:r>
              <a:rPr lang="en-US" sz="2200" dirty="0">
                <a:sym typeface="Wingdings" pitchFamily="2" charset="2"/>
              </a:rPr>
              <a:t>123 ⇔ 132 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W</a:t>
            </a:r>
            <a:r>
              <a:rPr lang="en-US" sz="2200" dirty="0">
                <a:sym typeface="Wingdings" pitchFamily="2" charset="2"/>
              </a:rPr>
              <a:t>1⇔ 11 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I</a:t>
            </a:r>
            <a:r>
              <a:rPr lang="en-US" sz="2200" dirty="0">
                <a:sym typeface="Wingdings" pitchFamily="2" charset="2"/>
              </a:rPr>
              <a:t>1⇔ 1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S</a:t>
            </a:r>
            <a:r>
              <a:rPr lang="en-US" sz="2200" dirty="0">
                <a:sym typeface="Wingdings" pitchFamily="2" charset="2"/>
              </a:rPr>
              <a:t>123 ⇔ (13)(23)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084-5D34-647C-C7C1-AB39E2D06712}"/>
              </a:ext>
            </a:extLst>
          </p:cNvPr>
          <p:cNvSpPr txBox="1"/>
          <p:nvPr/>
        </p:nvSpPr>
        <p:spPr>
          <a:xfrm>
            <a:off x="5921829" y="3918857"/>
            <a:ext cx="2650671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          (</a:t>
            </a:r>
            <a:r>
              <a:rPr lang="en-US" sz="2200" i="1" dirty="0" err="1"/>
              <a:t>f</a:t>
            </a:r>
            <a:r>
              <a:rPr lang="en-US" sz="2200" dirty="0" err="1"/>
              <a:t>x</a:t>
            </a:r>
            <a:r>
              <a:rPr lang="en-US" sz="2200" dirty="0"/>
              <a:t> |</a:t>
            </a:r>
            <a:r>
              <a:rPr lang="en-US" sz="2200" baseline="30000" dirty="0"/>
              <a:t>x</a:t>
            </a:r>
            <a:r>
              <a:rPr lang="en-US" sz="2200" dirty="0"/>
              <a:t> </a:t>
            </a:r>
            <a:r>
              <a:rPr lang="en-US" sz="2200" i="1" dirty="0" err="1"/>
              <a:t>g</a:t>
            </a:r>
            <a:r>
              <a:rPr lang="en-US" sz="2200" dirty="0" err="1"/>
              <a:t>x</a:t>
            </a:r>
            <a:r>
              <a:rPr lang="en-US" sz="2200" dirty="0"/>
              <a:t>)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                  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         K</a:t>
            </a:r>
            <a:r>
              <a:rPr lang="en-US" sz="2200" dirty="0"/>
              <a:t>(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)y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i="1" dirty="0" err="1"/>
              <a:t>h</a:t>
            </a:r>
            <a:r>
              <a:rPr lang="en-US" sz="2200" dirty="0" err="1">
                <a:sym typeface="Wingdings" pitchFamily="2" charset="2"/>
              </a:rPr>
              <a:t>y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     U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/>
              <a:t>(</a:t>
            </a:r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fg</a:t>
            </a:r>
            <a:r>
              <a:rPr lang="en-US" sz="2200" dirty="0"/>
              <a:t>)]</a:t>
            </a:r>
            <a:r>
              <a:rPr lang="en-US" sz="2200" i="1" dirty="0"/>
              <a:t>h</a:t>
            </a:r>
            <a:r>
              <a:rPr lang="en-US" sz="22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F2E50-49B2-040D-0F3C-C42DDC3021B5}"/>
              </a:ext>
            </a:extLst>
          </p:cNvPr>
          <p:cNvSpPr txBox="1"/>
          <p:nvPr/>
        </p:nvSpPr>
        <p:spPr>
          <a:xfrm>
            <a:off x="9024258" y="3918857"/>
            <a:ext cx="26506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ym typeface="Wingdings" pitchFamily="2" charset="2"/>
              </a:rPr>
              <a:t> (</a:t>
            </a:r>
            <a:r>
              <a:rPr lang="en-US" sz="2200" i="1" dirty="0" err="1"/>
              <a:t>g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dirty="0">
                <a:sym typeface="Wingdings" pitchFamily="2" charset="2"/>
              </a:rPr>
              <a:t> |</a:t>
            </a:r>
            <a:r>
              <a:rPr lang="en-US" sz="2200" baseline="30000" dirty="0">
                <a:sym typeface="Wingdings" pitchFamily="2" charset="2"/>
              </a:rPr>
              <a:t>x </a:t>
            </a:r>
            <a:r>
              <a:rPr lang="en-US" sz="2200" i="1" u="sng" dirty="0" err="1"/>
              <a:t>r</a:t>
            </a:r>
            <a:r>
              <a:rPr lang="en-US" sz="2200" dirty="0" err="1">
                <a:sym typeface="Wingdings" pitchFamily="2" charset="2"/>
              </a:rPr>
              <a:t>xy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i="1" dirty="0" err="1"/>
              <a:t>g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dirty="0">
                <a:sym typeface="Wingdings" pitchFamily="2" charset="2"/>
              </a:rPr>
              <a:t> |</a:t>
            </a:r>
            <a:r>
              <a:rPr lang="en-US" sz="2200" baseline="30000" dirty="0">
                <a:sym typeface="Wingdings" pitchFamily="2" charset="2"/>
              </a:rPr>
              <a:t>x </a:t>
            </a:r>
            <a:r>
              <a:rPr lang="en-US" sz="2200" dirty="0" err="1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 err="1"/>
              <a:t>r</a:t>
            </a:r>
            <a:r>
              <a:rPr lang="en-US" sz="2200" dirty="0" err="1">
                <a:sym typeface="Wingdings" pitchFamily="2" charset="2"/>
              </a:rPr>
              <a:t>yx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 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y</a:t>
            </a:r>
            <a:r>
              <a:rPr lang="en-US" sz="2200" dirty="0"/>
              <a:t>]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[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)y</a:t>
            </a:r>
            <a:r>
              <a:rPr lang="en-US" sz="2200" dirty="0"/>
              <a:t>]</a:t>
            </a:r>
          </a:p>
          <a:p>
            <a:r>
              <a:rPr lang="en-US" sz="2200" i="1" dirty="0" err="1"/>
              <a:t>f</a:t>
            </a:r>
            <a:r>
              <a:rPr lang="en-US" sz="2200" dirty="0" err="1"/>
              <a:t>y</a:t>
            </a:r>
            <a:r>
              <a:rPr lang="en-US" sz="2200" dirty="0"/>
              <a:t> |</a:t>
            </a:r>
            <a:r>
              <a:rPr lang="en-US" sz="2200" baseline="30000" dirty="0"/>
              <a:t>y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B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)y</a:t>
            </a:r>
            <a:endParaRPr lang="en-US" sz="2200" dirty="0"/>
          </a:p>
          <a:p>
            <a:r>
              <a:rPr lang="en-US" sz="2200" b="1" dirty="0" err="1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 err="1"/>
              <a:t>f</a:t>
            </a:r>
            <a:r>
              <a:rPr lang="en-US" sz="2200" i="1" dirty="0"/>
              <a:t> 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(</a:t>
            </a:r>
            <a:r>
              <a:rPr lang="en-US" sz="2200" b="1" dirty="0">
                <a:solidFill>
                  <a:srgbClr val="00B050"/>
                </a:solidFill>
                <a:sym typeface="Wingdings" pitchFamily="2" charset="2"/>
              </a:rPr>
              <a:t>U</a:t>
            </a:r>
            <a:r>
              <a:rPr lang="en-US" sz="2200" i="1" dirty="0"/>
              <a:t>g</a:t>
            </a:r>
            <a:r>
              <a:rPr lang="en-US" sz="2200" dirty="0">
                <a:sym typeface="Wingdings" pitchFamily="2" charset="2"/>
              </a:rPr>
              <a:t>)(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C</a:t>
            </a:r>
            <a:r>
              <a:rPr lang="en-US" sz="2200" i="1" u="sng" dirty="0"/>
              <a:t>r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A2562-FFB0-6349-9DDB-2CA1F6E42312}"/>
              </a:ext>
            </a:extLst>
          </p:cNvPr>
          <p:cNvSpPr txBox="1"/>
          <p:nvPr/>
        </p:nvSpPr>
        <p:spPr>
          <a:xfrm>
            <a:off x="3045760" y="6022074"/>
            <a:ext cx="377093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S </a:t>
            </a:r>
            <a:r>
              <a:rPr lang="en-US" sz="2200" dirty="0"/>
              <a:t>can deliver the others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DC6D5-11EC-5803-4ABE-465EC307E925}"/>
              </a:ext>
            </a:extLst>
          </p:cNvPr>
          <p:cNvSpPr txBox="1"/>
          <p:nvPr/>
        </p:nvSpPr>
        <p:spPr>
          <a:xfrm>
            <a:off x="7316039" y="161459"/>
            <a:ext cx="4662843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∃x(</a:t>
            </a:r>
            <a:r>
              <a:rPr lang="en-US" sz="2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can be rewritten as follows: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fg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fg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)g)((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))(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BBB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BS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BBB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BS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BBB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fg</a:t>
            </a: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864D7-0D23-A17C-BE1F-7D9E729C4E1D}"/>
              </a:ext>
            </a:extLst>
          </p:cNvPr>
          <p:cNvSpPr txBox="1"/>
          <p:nvPr/>
        </p:nvSpPr>
        <p:spPr>
          <a:xfrm>
            <a:off x="9404208" y="800155"/>
            <a:ext cx="2879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Helvetica" pitchFamily="2" charset="0"/>
              </a:rPr>
              <a:t>In this sense,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effectLst/>
                <a:latin typeface="Helvetica" pitchFamily="2" charset="0"/>
              </a:rPr>
              <a:t>S</a:t>
            </a:r>
            <a:r>
              <a:rPr lang="en-US" sz="1800" dirty="0">
                <a:effectLst/>
                <a:latin typeface="Helvetica" pitchFamily="2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effectLst/>
                <a:latin typeface="Helvetica" pitchFamily="2" charset="0"/>
              </a:rPr>
              <a:t>BS</a:t>
            </a:r>
            <a:r>
              <a:rPr lang="en-US" sz="1800" dirty="0">
                <a:effectLst/>
                <a:latin typeface="Helvetica" pitchFamily="2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effectLst/>
                <a:latin typeface="Helvetica" pitchFamily="2" charset="0"/>
              </a:rPr>
              <a:t>BBB</a:t>
            </a:r>
            <a:r>
              <a:rPr lang="en-US" sz="1800" b="1" dirty="0">
                <a:solidFill>
                  <a:srgbClr val="00B050"/>
                </a:solidFill>
                <a:effectLst/>
                <a:latin typeface="Helvetica" pitchFamily="2" charset="0"/>
              </a:rPr>
              <a:t>UU</a:t>
            </a:r>
            <a:r>
              <a:rPr lang="en-US" sz="1800" dirty="0">
                <a:effectLst/>
                <a:latin typeface="Helvetica" pitchFamily="2" charset="0"/>
              </a:rPr>
              <a:t>))</a:t>
            </a:r>
            <a:r>
              <a:rPr lang="en-US" sz="1800" b="1" dirty="0">
                <a:solidFill>
                  <a:srgbClr val="00B050"/>
                </a:solidFill>
                <a:effectLst/>
                <a:latin typeface="Helvetica" pitchFamily="2" charset="0"/>
              </a:rPr>
              <a:t>U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Helvetica" pitchFamily="2" charset="0"/>
              </a:rPr>
              <a:t>captures the logical role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Helvetica" pitchFamily="2" charset="0"/>
              </a:rPr>
              <a:t>of the sentence-frame</a:t>
            </a:r>
            <a:r>
              <a:rPr lang="en-US" sz="1800" dirty="0">
                <a:latin typeface="Helvetica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Helvetica" pitchFamily="2" charset="0"/>
              </a:rPr>
              <a:t>obtained by abstracting </a:t>
            </a:r>
          </a:p>
          <a:p>
            <a:pPr marL="0" indent="0">
              <a:buNone/>
            </a:pPr>
            <a:r>
              <a:rPr lang="en-US" sz="1800" i="1" dirty="0">
                <a:effectLst/>
                <a:latin typeface="Helvetica" pitchFamily="2" charset="0"/>
              </a:rPr>
              <a:t>f </a:t>
            </a:r>
            <a:r>
              <a:rPr lang="en-US" sz="1800" dirty="0">
                <a:effectLst/>
                <a:latin typeface="Helvetica" pitchFamily="2" charset="0"/>
              </a:rPr>
              <a:t>and </a:t>
            </a:r>
            <a:r>
              <a:rPr lang="en-US" sz="1800" i="1" dirty="0">
                <a:effectLst/>
                <a:latin typeface="Helvetica" pitchFamily="2" charset="0"/>
              </a:rPr>
              <a:t>g</a:t>
            </a:r>
            <a:r>
              <a:rPr lang="en-US" sz="1800" dirty="0">
                <a:effectLst/>
                <a:latin typeface="Helvetica" pitchFamily="2" charset="0"/>
              </a:rPr>
              <a:t> from ∃x(</a:t>
            </a:r>
            <a:r>
              <a:rPr lang="en-US" sz="1800" i="1" dirty="0" err="1">
                <a:effectLst/>
                <a:latin typeface="Helvetica" pitchFamily="2" charset="0"/>
              </a:rPr>
              <a:t>f</a:t>
            </a:r>
            <a:r>
              <a:rPr lang="en-US" sz="1800" dirty="0" err="1">
                <a:effectLst/>
                <a:latin typeface="Helvetica" pitchFamily="2" charset="0"/>
              </a:rPr>
              <a:t>x</a:t>
            </a:r>
            <a:r>
              <a:rPr lang="en-US" sz="1800" dirty="0">
                <a:effectLst/>
                <a:latin typeface="Helvetica" pitchFamily="2" charset="0"/>
              </a:rPr>
              <a:t> &amp; </a:t>
            </a:r>
            <a:r>
              <a:rPr lang="en-US" sz="1800" i="1" dirty="0" err="1">
                <a:effectLst/>
                <a:latin typeface="Helvetica" pitchFamily="2" charset="0"/>
              </a:rPr>
              <a:t>g</a:t>
            </a:r>
            <a:r>
              <a:rPr lang="en-US" sz="1800" dirty="0" err="1">
                <a:effectLst/>
                <a:latin typeface="Helvetica" pitchFamily="2" charset="0"/>
              </a:rPr>
              <a:t>x</a:t>
            </a:r>
            <a:r>
              <a:rPr lang="en-US" sz="1800" dirty="0">
                <a:effectLst/>
                <a:latin typeface="Helvetica" pitchFamily="2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That’s pretty perspicuous.</a:t>
            </a:r>
            <a:r>
              <a:rPr lang="en-US" sz="1800" dirty="0">
                <a:effectLst/>
                <a:latin typeface="Helvetica" pitchFamily="2" charset="0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C6CAD6-E026-F021-F183-BEBF72312444}"/>
              </a:ext>
            </a:extLst>
          </p:cNvPr>
          <p:cNvCxnSpPr>
            <a:cxnSpLocks/>
          </p:cNvCxnSpPr>
          <p:nvPr/>
        </p:nvCxnSpPr>
        <p:spPr>
          <a:xfrm flipH="1">
            <a:off x="7247164" y="2939143"/>
            <a:ext cx="4944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E70DB9-6E69-90B5-D70A-FEF0CE1DDC37}"/>
              </a:ext>
            </a:extLst>
          </p:cNvPr>
          <p:cNvCxnSpPr>
            <a:cxnSpLocks/>
          </p:cNvCxnSpPr>
          <p:nvPr/>
        </p:nvCxnSpPr>
        <p:spPr>
          <a:xfrm>
            <a:off x="7229580" y="0"/>
            <a:ext cx="0" cy="2939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7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E201C-070F-E59E-BC9F-310CABC6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46" y="1229191"/>
            <a:ext cx="6002604" cy="5381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C9CDB-16C6-36AD-86AA-F618C143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50" y="524656"/>
            <a:ext cx="5771242" cy="4961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DD95E-8966-357D-5846-CA19F99A5080}"/>
              </a:ext>
            </a:extLst>
          </p:cNvPr>
          <p:cNvSpPr txBox="1"/>
          <p:nvPr/>
        </p:nvSpPr>
        <p:spPr>
          <a:xfrm>
            <a:off x="2838728" y="5724169"/>
            <a:ext cx="47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DEE44-6BB5-FCB2-DCBE-3CBF4880E0B8}"/>
              </a:ext>
            </a:extLst>
          </p:cNvPr>
          <p:cNvSpPr txBox="1"/>
          <p:nvPr/>
        </p:nvSpPr>
        <p:spPr>
          <a:xfrm>
            <a:off x="9563724" y="1044525"/>
            <a:ext cx="243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789F5-A27D-8654-725E-EB4E84EFEE71}"/>
              </a:ext>
            </a:extLst>
          </p:cNvPr>
          <p:cNvSpPr txBox="1"/>
          <p:nvPr/>
        </p:nvSpPr>
        <p:spPr>
          <a:xfrm>
            <a:off x="9748378" y="1196925"/>
            <a:ext cx="243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01DC7-8416-9B83-55F2-229A57DBCF87}"/>
              </a:ext>
            </a:extLst>
          </p:cNvPr>
          <p:cNvSpPr txBox="1"/>
          <p:nvPr/>
        </p:nvSpPr>
        <p:spPr>
          <a:xfrm>
            <a:off x="9570340" y="1117206"/>
            <a:ext cx="2435326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E3B0C-BC13-E1CA-D975-521B180CBA0C}"/>
              </a:ext>
            </a:extLst>
          </p:cNvPr>
          <p:cNvSpPr txBox="1"/>
          <p:nvPr/>
        </p:nvSpPr>
        <p:spPr>
          <a:xfrm>
            <a:off x="6003062" y="1283727"/>
            <a:ext cx="243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4EE74-A061-AB7E-60D9-EDA53DD13A67}"/>
              </a:ext>
            </a:extLst>
          </p:cNvPr>
          <p:cNvSpPr txBox="1"/>
          <p:nvPr/>
        </p:nvSpPr>
        <p:spPr>
          <a:xfrm>
            <a:off x="6142230" y="1460078"/>
            <a:ext cx="5763882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88D2E-9383-B2FF-7325-D89000DF64D0}"/>
              </a:ext>
            </a:extLst>
          </p:cNvPr>
          <p:cNvSpPr txBox="1"/>
          <p:nvPr/>
        </p:nvSpPr>
        <p:spPr>
          <a:xfrm>
            <a:off x="5964192" y="3808694"/>
            <a:ext cx="5995988" cy="646331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F7654A-1BEE-A4DA-4BB3-93892A84147B}"/>
              </a:ext>
            </a:extLst>
          </p:cNvPr>
          <p:cNvSpPr txBox="1"/>
          <p:nvPr/>
        </p:nvSpPr>
        <p:spPr>
          <a:xfrm>
            <a:off x="6057130" y="1821095"/>
            <a:ext cx="3691248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94FA78-3FAA-D845-F641-7D448913F4B5}"/>
              </a:ext>
            </a:extLst>
          </p:cNvPr>
          <p:cNvSpPr txBox="1"/>
          <p:nvPr/>
        </p:nvSpPr>
        <p:spPr>
          <a:xfrm>
            <a:off x="6402876" y="509190"/>
            <a:ext cx="5242589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footnote 2: “More exactly, a propositional function.”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1986D-7125-6B70-1AE8-896C38C65D18}"/>
              </a:ext>
            </a:extLst>
          </p:cNvPr>
          <p:cNvSpPr txBox="1"/>
          <p:nvPr/>
        </p:nvSpPr>
        <p:spPr>
          <a:xfrm>
            <a:off x="4214935" y="533928"/>
            <a:ext cx="118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(1905)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9FE68-49CC-B157-64A2-DDF3EACDE2F1}"/>
              </a:ext>
            </a:extLst>
          </p:cNvPr>
          <p:cNvSpPr txBox="1"/>
          <p:nvPr/>
        </p:nvSpPr>
        <p:spPr>
          <a:xfrm flipH="1">
            <a:off x="8865910" y="6379827"/>
            <a:ext cx="3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3872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2D68-6BB8-1751-2FBF-98F6144B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D79E61-3088-C81B-F5FB-91A1FB95A772}"/>
              </a:ext>
            </a:extLst>
          </p:cNvPr>
          <p:cNvSpPr txBox="1"/>
          <p:nvPr/>
        </p:nvSpPr>
        <p:spPr>
          <a:xfrm>
            <a:off x="4827675" y="1066431"/>
            <a:ext cx="304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Variable-Free: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Cambria" panose="02040503050406030204" pitchFamily="18" charset="0"/>
                <a:cs typeface="Times New Roman" panose="02020603050405020304" pitchFamily="18" charset="0"/>
              </a:rPr>
              <a:t>ö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nfinkel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FF0DE-D2AE-3666-228C-7E841CDE0F3E}"/>
              </a:ext>
            </a:extLst>
          </p:cNvPr>
          <p:cNvSpPr txBox="1"/>
          <p:nvPr/>
        </p:nvSpPr>
        <p:spPr>
          <a:xfrm>
            <a:off x="8257672" y="1074960"/>
            <a:ext cx="241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Variable-Free: IMP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99E-CFDE-1BD9-EF1E-41FC8CE589DA}"/>
              </a:ext>
            </a:extLst>
          </p:cNvPr>
          <p:cNvSpPr txBox="1"/>
          <p:nvPr/>
        </p:nvSpPr>
        <p:spPr>
          <a:xfrm>
            <a:off x="1720949" y="1074960"/>
            <a:ext cx="222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Order Logic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3F0A0-7BF2-881C-4E06-C6FAD8296112}"/>
              </a:ext>
            </a:extLst>
          </p:cNvPr>
          <p:cNvSpPr txBox="1"/>
          <p:nvPr/>
        </p:nvSpPr>
        <p:spPr>
          <a:xfrm>
            <a:off x="1630650" y="222272"/>
            <a:ext cx="903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(𝚽^𝚿)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which 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~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Gx)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instead of taking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logically basic, I’m positing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^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psychologically basic.</a:t>
            </a:r>
          </a:p>
        </p:txBody>
      </p:sp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8ACF945B-E8BA-EFD9-4A91-09B9F986C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68"/>
          <a:stretch/>
        </p:blipFill>
        <p:spPr>
          <a:xfrm>
            <a:off x="5069636" y="1475071"/>
            <a:ext cx="907966" cy="933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117B8-B5D5-E846-7EF7-90E6A3E7D386}"/>
              </a:ext>
            </a:extLst>
          </p:cNvPr>
          <p:cNvSpPr txBox="1"/>
          <p:nvPr/>
        </p:nvSpPr>
        <p:spPr>
          <a:xfrm>
            <a:off x="4827676" y="5021965"/>
            <a:ext cx="355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???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945D3-2489-1405-874F-BF8A6C13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0" y="1156529"/>
            <a:ext cx="8979870" cy="4975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1.    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~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en-US" sz="2000" dirty="0">
                <a:solidFill>
                  <a:srgbClr val="00B05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	</a:t>
            </a:r>
            <a:r>
              <a:rPr lang="en-US" sz="2000" dirty="0"/>
              <a:t>					</a:t>
            </a:r>
            <a:r>
              <a:rPr lang="en-US" sz="2000" b="1" u="sng" cap="small" dirty="0">
                <a:solidFill>
                  <a:srgbClr val="00B050"/>
                </a:solidFill>
                <a:sym typeface="Symbol" pitchFamily="2" charset="2"/>
              </a:rPr>
              <a:t></a:t>
            </a:r>
            <a:r>
              <a:rPr lang="en-US" sz="2000" u="sng" dirty="0">
                <a:solidFill>
                  <a:srgbClr val="00B050"/>
                </a:solidFill>
              </a:rPr>
              <a:t>𝚽   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	  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			                   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fg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     					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𝚽^𝚿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>
              <a:solidFill>
                <a:srgbClr val="0070C0"/>
              </a:solidFill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2.    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 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			</a:t>
            </a:r>
            <a:r>
              <a:rPr lang="en-US" sz="2000" u="sng" dirty="0">
                <a:solidFill>
                  <a:srgbClr val="0070C0"/>
                </a:solidFill>
              </a:rPr>
              <a:t>U(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fg</a:t>
            </a:r>
            <a:r>
              <a:rPr lang="en-US" sz="2000" u="sng" dirty="0">
                <a:solidFill>
                  <a:srgbClr val="0070C0"/>
                </a:solidFill>
              </a:rPr>
              <a:t>)(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fg</a:t>
            </a:r>
            <a:r>
              <a:rPr lang="en-US" sz="2000" u="sng" dirty="0">
                <a:solidFill>
                  <a:srgbClr val="0070C0"/>
                </a:solidFill>
              </a:rPr>
              <a:t>)</a:t>
            </a: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dirty="0"/>
              <a:t>				</a:t>
            </a:r>
            <a:r>
              <a:rPr lang="en-US" sz="2000" b="1" u="sng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u="sng" dirty="0">
                <a:solidFill>
                  <a:srgbClr val="00B050"/>
                </a:solidFill>
              </a:rPr>
              <a:t>𝚽^𝚿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     	    			</a:t>
            </a:r>
            <a:r>
              <a:rPr lang="en-US" sz="2000" dirty="0">
                <a:solidFill>
                  <a:srgbClr val="0070C0"/>
                </a:solidFill>
              </a:rPr>
              <a:t>U(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)(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) 	</a:t>
            </a:r>
            <a:r>
              <a:rPr lang="en-US" sz="2000" dirty="0"/>
              <a:t>      		   		</a:t>
            </a:r>
            <a:r>
              <a:rPr lang="en-US" sz="2000" b="1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 	</a:t>
            </a:r>
            <a:endParaRPr lang="en-US" sz="2000" b="1" dirty="0">
              <a:solidFill>
                <a:srgbClr val="00B050"/>
              </a:solidFill>
              <a:sym typeface="Symbol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				      			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3. 	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x((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 &amp; 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								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</a:t>
            </a:r>
            <a:r>
              <a:rPr lang="en-US" sz="2000" b="1" u="sng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u="sng" dirty="0">
                <a:solidFill>
                  <a:srgbClr val="00B050"/>
                </a:solidFill>
                <a:sym typeface="Symbol" pitchFamily="2" charset="2"/>
              </a:rPr>
              <a:t>((</a:t>
            </a:r>
            <a:r>
              <a:rPr lang="en-US" sz="2000" u="sng" dirty="0">
                <a:solidFill>
                  <a:srgbClr val="00B050"/>
                </a:solidFill>
              </a:rPr>
              <a:t>𝚽^𝚿)^𝝮)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00B050"/>
                </a:solidFill>
              </a:rPr>
              <a:t>							</a:t>
            </a:r>
            <a:r>
              <a:rPr lang="en-US" sz="2000" dirty="0"/>
              <a:t>	        </a:t>
            </a:r>
            <a:r>
              <a:rPr lang="en-US" sz="2000" b="1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𝚽^𝚿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61CE8-07E3-3CFC-C9D6-9F9C7A21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09A102-945C-ED5F-AD26-0BB94F4D4FB7}"/>
              </a:ext>
            </a:extLst>
          </p:cNvPr>
          <p:cNvSpPr txBox="1"/>
          <p:nvPr/>
        </p:nvSpPr>
        <p:spPr>
          <a:xfrm>
            <a:off x="4827675" y="1035435"/>
            <a:ext cx="304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Variable-Free: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Cambria" panose="02040503050406030204" pitchFamily="18" charset="0"/>
                <a:cs typeface="Times New Roman" panose="02020603050405020304" pitchFamily="18" charset="0"/>
              </a:rPr>
              <a:t>ö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nfinkel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EB1A3-AD59-835C-FD91-FE40DE0EA4F3}"/>
              </a:ext>
            </a:extLst>
          </p:cNvPr>
          <p:cNvSpPr txBox="1"/>
          <p:nvPr/>
        </p:nvSpPr>
        <p:spPr>
          <a:xfrm>
            <a:off x="8257672" y="1043964"/>
            <a:ext cx="241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Variable-Free: IMP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DFFF6-39E9-384A-0D4A-6920E0839D00}"/>
              </a:ext>
            </a:extLst>
          </p:cNvPr>
          <p:cNvSpPr txBox="1"/>
          <p:nvPr/>
        </p:nvSpPr>
        <p:spPr>
          <a:xfrm>
            <a:off x="1720949" y="1043964"/>
            <a:ext cx="222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Order Logic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E96FC9A6-76D8-1116-4D34-81D1B7647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68"/>
          <a:stretch/>
        </p:blipFill>
        <p:spPr>
          <a:xfrm>
            <a:off x="5069636" y="1444075"/>
            <a:ext cx="907966" cy="933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681561-D3DE-B3E3-8F43-9C08D84770A6}"/>
              </a:ext>
            </a:extLst>
          </p:cNvPr>
          <p:cNvSpPr txBox="1"/>
          <p:nvPr/>
        </p:nvSpPr>
        <p:spPr>
          <a:xfrm>
            <a:off x="8305006" y="3482863"/>
            <a:ext cx="227269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variables can be avoided in a way that makes dealing with conjuncts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super-easy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29C0A-00FB-C1B5-8D05-DF3C82FBAF50}"/>
              </a:ext>
            </a:extLst>
          </p:cNvPr>
          <p:cNvSpPr txBox="1"/>
          <p:nvPr/>
        </p:nvSpPr>
        <p:spPr>
          <a:xfrm>
            <a:off x="4722090" y="3437936"/>
            <a:ext cx="3506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*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S(BU(S(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))(S(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!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S(BU(S(BU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))(S(BU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F5D0A-A3F7-9E6B-F05B-E7DA816DE30A}"/>
              </a:ext>
            </a:extLst>
          </p:cNvPr>
          <p:cNvSpPr txBox="1"/>
          <p:nvPr/>
        </p:nvSpPr>
        <p:spPr>
          <a:xfrm>
            <a:off x="4860494" y="5055141"/>
            <a:ext cx="322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U(U*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)(U*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       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U(U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)(U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U(U**)(U**)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2D204-9B89-3FEE-3DC6-0F55DC1BFE94}"/>
              </a:ext>
            </a:extLst>
          </p:cNvPr>
          <p:cNvSpPr txBox="1"/>
          <p:nvPr/>
        </p:nvSpPr>
        <p:spPr>
          <a:xfrm>
            <a:off x="1630650" y="206774"/>
            <a:ext cx="903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(𝚽^𝚿)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which 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~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Gx)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instead of taking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logically basic, I’m positing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^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psychologically basic.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83D82-0BF4-57A9-D6A8-295143151419}"/>
              </a:ext>
            </a:extLst>
          </p:cNvPr>
          <p:cNvSpPr txBox="1"/>
          <p:nvPr/>
        </p:nvSpPr>
        <p:spPr>
          <a:xfrm>
            <a:off x="1893273" y="5970082"/>
            <a:ext cx="856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U(U*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)(U*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U(U(S(BU(S(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)(U(S(BU(S(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is a kind of “shortcut”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S(BU(BK(S(BU(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BK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BK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))))(BK(S(BU(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BK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BK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+mn-ea"/>
                <a:cs typeface="+mn-cs"/>
              </a:rPr>
              <a:t>)))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C0E6233-74CD-B03D-F39E-041DFEC3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390" y="1156528"/>
            <a:ext cx="8979870" cy="4975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1.    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~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en-US" sz="2000" dirty="0">
                <a:solidFill>
                  <a:srgbClr val="00B05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	</a:t>
            </a:r>
            <a:r>
              <a:rPr lang="en-US" sz="2000" dirty="0"/>
              <a:t>					</a:t>
            </a:r>
            <a:r>
              <a:rPr lang="en-US" sz="2000" b="1" u="sng" cap="small" dirty="0">
                <a:solidFill>
                  <a:srgbClr val="00B050"/>
                </a:solidFill>
                <a:sym typeface="Symbol" pitchFamily="2" charset="2"/>
              </a:rPr>
              <a:t></a:t>
            </a:r>
            <a:r>
              <a:rPr lang="en-US" sz="2000" u="sng" dirty="0">
                <a:solidFill>
                  <a:srgbClr val="00B050"/>
                </a:solidFill>
              </a:rPr>
              <a:t>𝚽   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	  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			                   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fg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     					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𝚽^𝚿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>
              <a:solidFill>
                <a:srgbClr val="0070C0"/>
              </a:solidFill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2.    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 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			</a:t>
            </a:r>
            <a:r>
              <a:rPr lang="en-US" sz="2000" u="sng" dirty="0">
                <a:solidFill>
                  <a:srgbClr val="0070C0"/>
                </a:solidFill>
              </a:rPr>
              <a:t>U(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fg</a:t>
            </a:r>
            <a:r>
              <a:rPr lang="en-US" sz="2000" u="sng" dirty="0">
                <a:solidFill>
                  <a:srgbClr val="0070C0"/>
                </a:solidFill>
              </a:rPr>
              <a:t>)(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fg</a:t>
            </a:r>
            <a:r>
              <a:rPr lang="en-US" sz="2000" u="sng" dirty="0">
                <a:solidFill>
                  <a:srgbClr val="0070C0"/>
                </a:solidFill>
              </a:rPr>
              <a:t>)</a:t>
            </a: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dirty="0"/>
              <a:t>				</a:t>
            </a:r>
            <a:r>
              <a:rPr lang="en-US" sz="2000" b="1" u="sng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u="sng" dirty="0">
                <a:solidFill>
                  <a:srgbClr val="00B050"/>
                </a:solidFill>
              </a:rPr>
              <a:t>𝚽^𝚿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     	    			</a:t>
            </a:r>
            <a:r>
              <a:rPr lang="en-US" sz="2000" dirty="0">
                <a:solidFill>
                  <a:srgbClr val="0070C0"/>
                </a:solidFill>
              </a:rPr>
              <a:t>U(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)(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) 	</a:t>
            </a:r>
            <a:r>
              <a:rPr lang="en-US" sz="2000" dirty="0"/>
              <a:t>      		   		</a:t>
            </a:r>
            <a:r>
              <a:rPr lang="en-US" sz="2000" b="1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 	</a:t>
            </a:r>
            <a:endParaRPr lang="en-US" sz="2000" b="1" dirty="0">
              <a:solidFill>
                <a:srgbClr val="00B050"/>
              </a:solidFill>
              <a:sym typeface="Symbol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				      			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ym typeface="Symbol" pitchFamily="2" charset="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3. 	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x((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 &amp; 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								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</a:t>
            </a:r>
            <a:r>
              <a:rPr lang="en-US" sz="2000" b="1" u="sng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u="sng" dirty="0">
                <a:solidFill>
                  <a:srgbClr val="00B050"/>
                </a:solidFill>
                <a:sym typeface="Symbol" pitchFamily="2" charset="2"/>
              </a:rPr>
              <a:t>((</a:t>
            </a:r>
            <a:r>
              <a:rPr lang="en-US" sz="2000" u="sng" dirty="0">
                <a:solidFill>
                  <a:srgbClr val="00B050"/>
                </a:solidFill>
              </a:rPr>
              <a:t>𝚽^𝚿)^𝝮)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00B050"/>
                </a:solidFill>
              </a:rPr>
              <a:t>							</a:t>
            </a:r>
            <a:r>
              <a:rPr lang="en-US" sz="2000" dirty="0"/>
              <a:t>	        </a:t>
            </a:r>
            <a:r>
              <a:rPr lang="en-US" sz="2000" b="1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𝚽^𝚿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212165-7C89-DA41-89C5-DF427DE3F5AF}"/>
              </a:ext>
            </a:extLst>
          </p:cNvPr>
          <p:cNvSpPr txBox="1"/>
          <p:nvPr/>
        </p:nvSpPr>
        <p:spPr>
          <a:xfrm>
            <a:off x="1613331" y="3521991"/>
            <a:ext cx="303211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Eliminating variables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Cambria" panose="02040503050406030204" pitchFamily="18" charset="0"/>
                <a:cs typeface="Times New Roman" panose="02020603050405020304" pitchFamily="18" charset="0"/>
              </a:rPr>
              <a:t>ö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nfinkel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logically pretty; but conjuncts become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psychologically nightmarish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2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6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0625-4E65-FADE-6785-F67FE8207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D398EF-B5BC-DCD4-EF68-89119C3CCCB8}"/>
              </a:ext>
            </a:extLst>
          </p:cNvPr>
          <p:cNvSpPr txBox="1"/>
          <p:nvPr/>
        </p:nvSpPr>
        <p:spPr>
          <a:xfrm>
            <a:off x="4827675" y="1035435"/>
            <a:ext cx="304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Variable-Free: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Cambria" panose="02040503050406030204" pitchFamily="18" charset="0"/>
                <a:cs typeface="Times New Roman" panose="02020603050405020304" pitchFamily="18" charset="0"/>
              </a:rPr>
              <a:t>ö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nfinkel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F0A03-4358-5F5C-E408-CDE4D36F0D59}"/>
              </a:ext>
            </a:extLst>
          </p:cNvPr>
          <p:cNvSpPr txBox="1"/>
          <p:nvPr/>
        </p:nvSpPr>
        <p:spPr>
          <a:xfrm>
            <a:off x="8257672" y="1043964"/>
            <a:ext cx="241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Variable-Free: IMP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7DEB3-6A10-B75B-FA85-457A28F04426}"/>
              </a:ext>
            </a:extLst>
          </p:cNvPr>
          <p:cNvSpPr txBox="1"/>
          <p:nvPr/>
        </p:nvSpPr>
        <p:spPr>
          <a:xfrm>
            <a:off x="1720949" y="1043964"/>
            <a:ext cx="222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Order Logic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5F29146-A1DE-1AB7-75CC-7BE0737C7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68"/>
          <a:stretch/>
        </p:blipFill>
        <p:spPr>
          <a:xfrm>
            <a:off x="5069636" y="1444075"/>
            <a:ext cx="907966" cy="933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C1BB42-DD77-8088-2894-969F23515870}"/>
              </a:ext>
            </a:extLst>
          </p:cNvPr>
          <p:cNvSpPr txBox="1"/>
          <p:nvPr/>
        </p:nvSpPr>
        <p:spPr>
          <a:xfrm>
            <a:off x="8305006" y="3482863"/>
            <a:ext cx="227269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variables can be avoided in a way that makes dealing with conjuncts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super-easy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F1F6E7-4927-33C2-03CF-E4DE5EE46B07}"/>
              </a:ext>
            </a:extLst>
          </p:cNvPr>
          <p:cNvSpPr txBox="1"/>
          <p:nvPr/>
        </p:nvSpPr>
        <p:spPr>
          <a:xfrm>
            <a:off x="4722090" y="3437936"/>
            <a:ext cx="3506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*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S(BU(S(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))(S(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!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S(BU(S(BU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))(S(BU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5B91F-66AC-AC85-F260-15C11D3FAB69}"/>
              </a:ext>
            </a:extLst>
          </p:cNvPr>
          <p:cNvSpPr txBox="1"/>
          <p:nvPr/>
        </p:nvSpPr>
        <p:spPr>
          <a:xfrm>
            <a:off x="4860494" y="5055141"/>
            <a:ext cx="322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U(U*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)(U*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       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U(U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)(U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U(U**)(U**)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C83530-2C13-A61B-3ECD-5DEA04907DBB}"/>
              </a:ext>
            </a:extLst>
          </p:cNvPr>
          <p:cNvSpPr txBox="1"/>
          <p:nvPr/>
        </p:nvSpPr>
        <p:spPr>
          <a:xfrm>
            <a:off x="1630650" y="206774"/>
            <a:ext cx="903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(𝚽^𝚿)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which 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~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Gx)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instead of taking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logically basic, I’m positing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^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psychologically basic.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2F4865-ABE1-A0DF-730D-EA239F36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390" y="1156528"/>
            <a:ext cx="8979870" cy="4975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1.    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~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en-US" sz="2000" dirty="0">
                <a:solidFill>
                  <a:srgbClr val="00B05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	</a:t>
            </a:r>
            <a:r>
              <a:rPr lang="en-US" sz="2000" dirty="0"/>
              <a:t>					</a:t>
            </a:r>
            <a:r>
              <a:rPr lang="en-US" sz="2000" b="1" u="sng" cap="small" dirty="0">
                <a:solidFill>
                  <a:srgbClr val="00B050"/>
                </a:solidFill>
                <a:sym typeface="Symbol" pitchFamily="2" charset="2"/>
              </a:rPr>
              <a:t></a:t>
            </a:r>
            <a:r>
              <a:rPr lang="en-US" sz="2000" u="sng" dirty="0">
                <a:solidFill>
                  <a:srgbClr val="00B050"/>
                </a:solidFill>
              </a:rPr>
              <a:t>𝚽   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	  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			                   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fg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     					</a:t>
            </a:r>
            <a:r>
              <a:rPr lang="en-US" sz="2000" b="1" cap="small" dirty="0">
                <a:solidFill>
                  <a:srgbClr val="00B05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𝚽^𝚿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cap="small" dirty="0">
              <a:solidFill>
                <a:srgbClr val="0070C0"/>
              </a:solidFill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2.    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 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			</a:t>
            </a:r>
            <a:r>
              <a:rPr lang="en-US" sz="2000" u="sng" dirty="0">
                <a:solidFill>
                  <a:srgbClr val="0070C0"/>
                </a:solidFill>
              </a:rPr>
              <a:t>U(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fg</a:t>
            </a:r>
            <a:r>
              <a:rPr lang="en-US" sz="2000" u="sng" dirty="0">
                <a:solidFill>
                  <a:srgbClr val="0070C0"/>
                </a:solidFill>
              </a:rPr>
              <a:t>)(</a:t>
            </a:r>
            <a:r>
              <a:rPr lang="en-US" sz="2000" u="sng" dirty="0" err="1">
                <a:solidFill>
                  <a:srgbClr val="0070C0"/>
                </a:solidFill>
              </a:rPr>
              <a:t>U</a:t>
            </a:r>
            <a:r>
              <a:rPr lang="en-US" sz="2000" i="1" u="sng" dirty="0" err="1">
                <a:solidFill>
                  <a:srgbClr val="0070C0"/>
                </a:solidFill>
              </a:rPr>
              <a:t>fg</a:t>
            </a:r>
            <a:r>
              <a:rPr lang="en-US" sz="2000" u="sng" dirty="0">
                <a:solidFill>
                  <a:srgbClr val="0070C0"/>
                </a:solidFill>
              </a:rPr>
              <a:t>)</a:t>
            </a: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dirty="0"/>
              <a:t>				</a:t>
            </a:r>
            <a:r>
              <a:rPr lang="en-US" sz="2000" b="1" u="sng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u="sng" dirty="0">
                <a:solidFill>
                  <a:srgbClr val="00B050"/>
                </a:solidFill>
              </a:rPr>
              <a:t>𝚽^𝚿</a:t>
            </a:r>
            <a:r>
              <a:rPr lang="en-US" sz="2000" u="sng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     	    			</a:t>
            </a:r>
            <a:r>
              <a:rPr lang="en-US" sz="2000" dirty="0">
                <a:solidFill>
                  <a:srgbClr val="0070C0"/>
                </a:solidFill>
              </a:rPr>
              <a:t>U(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)(</a:t>
            </a:r>
            <a:r>
              <a:rPr lang="en-US" sz="2000" dirty="0" err="1">
                <a:solidFill>
                  <a:srgbClr val="0070C0"/>
                </a:solidFill>
              </a:rPr>
              <a:t>U</a:t>
            </a:r>
            <a:r>
              <a:rPr lang="en-US" sz="2000" i="1" dirty="0" err="1">
                <a:solidFill>
                  <a:srgbClr val="0070C0"/>
                </a:solidFill>
              </a:rPr>
              <a:t>ff</a:t>
            </a:r>
            <a:r>
              <a:rPr lang="en-US" sz="2000" dirty="0">
                <a:solidFill>
                  <a:srgbClr val="0070C0"/>
                </a:solidFill>
              </a:rPr>
              <a:t>) 	</a:t>
            </a:r>
            <a:r>
              <a:rPr lang="en-US" sz="2000" dirty="0"/>
              <a:t>      		   		</a:t>
            </a:r>
            <a:r>
              <a:rPr lang="en-US" sz="2000" b="1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 	</a:t>
            </a:r>
            <a:endParaRPr lang="en-US" sz="2000" b="1" dirty="0">
              <a:solidFill>
                <a:srgbClr val="00B050"/>
              </a:solidFill>
              <a:sym typeface="Symbol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				      			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ym typeface="Symbol" pitchFamily="2" charset="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3. 	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x((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 &amp; </a:t>
            </a:r>
            <a:r>
              <a:rPr lang="en-US" sz="2000" u="sng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r>
              <a:rPr lang="en-US" sz="2000" u="sng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								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</a:t>
            </a:r>
            <a:r>
              <a:rPr lang="en-US" sz="2000" b="1" u="sng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u="sng" dirty="0">
                <a:solidFill>
                  <a:srgbClr val="00B050"/>
                </a:solidFill>
                <a:sym typeface="Symbol" pitchFamily="2" charset="2"/>
              </a:rPr>
              <a:t>((</a:t>
            </a:r>
            <a:r>
              <a:rPr lang="en-US" sz="2000" u="sng" dirty="0">
                <a:solidFill>
                  <a:srgbClr val="00B050"/>
                </a:solidFill>
              </a:rPr>
              <a:t>𝚽^𝚿)^𝝮)</a:t>
            </a:r>
            <a:endParaRPr lang="en-US" sz="2000" u="sng" dirty="0">
              <a:solidFill>
                <a:srgbClr val="00B05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  <a:sym typeface="Symbol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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20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	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00B050"/>
                </a:solidFill>
              </a:rPr>
              <a:t>							</a:t>
            </a:r>
            <a:r>
              <a:rPr lang="en-US" sz="2000" dirty="0"/>
              <a:t>	        </a:t>
            </a:r>
            <a:r>
              <a:rPr lang="en-US" sz="2000" b="1" dirty="0">
                <a:solidFill>
                  <a:srgbClr val="00B05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B050"/>
                </a:solidFill>
              </a:rPr>
              <a:t>𝚽^𝚿</a:t>
            </a:r>
            <a:r>
              <a:rPr lang="en-US" sz="2000" cap="small" dirty="0">
                <a:solidFill>
                  <a:srgbClr val="00B05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775C06-208B-35A2-3247-E59D69C3B882}"/>
              </a:ext>
            </a:extLst>
          </p:cNvPr>
          <p:cNvSpPr txBox="1"/>
          <p:nvPr/>
        </p:nvSpPr>
        <p:spPr>
          <a:xfrm>
            <a:off x="1613331" y="3521991"/>
            <a:ext cx="303211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Eliminating variables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Cambria" panose="02040503050406030204" pitchFamily="18" charset="0"/>
                <a:cs typeface="Times New Roman" panose="02020603050405020304" pitchFamily="18" charset="0"/>
              </a:rPr>
              <a:t>ö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nfinkel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logically pretty; but conjuncts become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psychologically nightmarish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048A-6F7B-77B7-FDF8-A730040F20C6}"/>
              </a:ext>
            </a:extLst>
          </p:cNvPr>
          <p:cNvSpPr txBox="1"/>
          <p:nvPr/>
        </p:nvSpPr>
        <p:spPr>
          <a:xfrm>
            <a:off x="2045502" y="6044377"/>
            <a:ext cx="826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This point ramifies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((Gx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)); so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Gx)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0427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DA622-31F6-B39E-C9D6-8EBE9CBD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BF1CF8-DFD4-7512-0CEC-B926F711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88" y="1368297"/>
            <a:ext cx="6002604" cy="5381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AC36-6119-3728-F6B8-0CF25326B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50" y="524656"/>
            <a:ext cx="5771242" cy="4961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301D3-5D9E-C8DB-CDEB-8AD4E885DC96}"/>
              </a:ext>
            </a:extLst>
          </p:cNvPr>
          <p:cNvSpPr txBox="1"/>
          <p:nvPr/>
        </p:nvSpPr>
        <p:spPr>
          <a:xfrm>
            <a:off x="2838728" y="5724169"/>
            <a:ext cx="47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35D4F-58D2-E1F5-7A0B-AF7D0B017EFB}"/>
              </a:ext>
            </a:extLst>
          </p:cNvPr>
          <p:cNvSpPr txBox="1"/>
          <p:nvPr/>
        </p:nvSpPr>
        <p:spPr>
          <a:xfrm>
            <a:off x="9563724" y="1044525"/>
            <a:ext cx="243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1E7DD-6449-AA35-F352-7A6D44FB2B0C}"/>
              </a:ext>
            </a:extLst>
          </p:cNvPr>
          <p:cNvSpPr txBox="1"/>
          <p:nvPr/>
        </p:nvSpPr>
        <p:spPr>
          <a:xfrm>
            <a:off x="9748378" y="1283727"/>
            <a:ext cx="243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40189-195D-30EA-B7C9-5778AC4F6CE1}"/>
              </a:ext>
            </a:extLst>
          </p:cNvPr>
          <p:cNvSpPr txBox="1"/>
          <p:nvPr/>
        </p:nvSpPr>
        <p:spPr>
          <a:xfrm>
            <a:off x="6003062" y="1283727"/>
            <a:ext cx="243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C1AFF-67BC-EC34-ABD5-68F016AEECBF}"/>
              </a:ext>
            </a:extLst>
          </p:cNvPr>
          <p:cNvSpPr txBox="1"/>
          <p:nvPr/>
        </p:nvSpPr>
        <p:spPr>
          <a:xfrm>
            <a:off x="4214935" y="533928"/>
            <a:ext cx="118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(1905)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6CED7-C835-F639-A9FB-405DDD3CD1DC}"/>
              </a:ext>
            </a:extLst>
          </p:cNvPr>
          <p:cNvSpPr txBox="1"/>
          <p:nvPr/>
        </p:nvSpPr>
        <p:spPr>
          <a:xfrm>
            <a:off x="6327820" y="83398"/>
            <a:ext cx="58641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Maybe it would be better to </a:t>
            </a:r>
            <a:r>
              <a:rPr lang="en-US" i="1" dirty="0">
                <a:solidFill>
                  <a:srgbClr val="0070C0"/>
                </a:solidFill>
              </a:rPr>
              <a:t>not </a:t>
            </a:r>
            <a:r>
              <a:rPr lang="en-US" dirty="0">
                <a:solidFill>
                  <a:srgbClr val="0070C0"/>
                </a:solidFill>
              </a:rPr>
              <a:t>“take the notion of the variable as fundamental” for purposes of logic or psychology. Maybe the thoughts we express with ordinary sentences—and even their ideal regimentations—are variable-free.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82ECA-E2AB-DD34-5E91-7CCD26E66E34}"/>
              </a:ext>
            </a:extLst>
          </p:cNvPr>
          <p:cNvSpPr txBox="1"/>
          <p:nvPr/>
        </p:nvSpPr>
        <p:spPr>
          <a:xfrm>
            <a:off x="162608" y="5538548"/>
            <a:ext cx="58641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Maybe we should be positing variable-free mental languages that diverge </a:t>
            </a:r>
            <a:r>
              <a:rPr lang="en-US" i="1" u="sng" dirty="0">
                <a:solidFill>
                  <a:srgbClr val="0070C0"/>
                </a:solidFill>
              </a:rPr>
              <a:t>a little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from logically ideal regimentations </a:t>
            </a:r>
            <a:r>
              <a:rPr lang="en-US">
                <a:solidFill>
                  <a:srgbClr val="0070C0"/>
                </a:solidFill>
              </a:rPr>
              <a:t>that are also </a:t>
            </a:r>
            <a:r>
              <a:rPr lang="en-US" dirty="0">
                <a:solidFill>
                  <a:srgbClr val="0070C0"/>
                </a:solidFill>
              </a:rPr>
              <a:t>be variable-free. Issues about how “logical form” is related to grammatical form remain very much alive.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40E3A-C8C8-5BA7-CA24-720CD31FFC1F}"/>
              </a:ext>
            </a:extLst>
          </p:cNvPr>
          <p:cNvSpPr txBox="1"/>
          <p:nvPr/>
        </p:nvSpPr>
        <p:spPr>
          <a:xfrm>
            <a:off x="9563724" y="1241805"/>
            <a:ext cx="2435326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05B66-10E7-EB67-798E-59AD5DEEECA6}"/>
              </a:ext>
            </a:extLst>
          </p:cNvPr>
          <p:cNvSpPr txBox="1"/>
          <p:nvPr/>
        </p:nvSpPr>
        <p:spPr>
          <a:xfrm>
            <a:off x="6146149" y="1583763"/>
            <a:ext cx="5763882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3BA4C1-965B-9A2E-37DC-91BE22EE2ACF}"/>
              </a:ext>
            </a:extLst>
          </p:cNvPr>
          <p:cNvSpPr txBox="1"/>
          <p:nvPr/>
        </p:nvSpPr>
        <p:spPr>
          <a:xfrm>
            <a:off x="5964192" y="4010155"/>
            <a:ext cx="5995988" cy="646331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94D7B-7196-A9F5-8F6A-D44E1D9DE983}"/>
              </a:ext>
            </a:extLst>
          </p:cNvPr>
          <p:cNvSpPr txBox="1"/>
          <p:nvPr/>
        </p:nvSpPr>
        <p:spPr>
          <a:xfrm>
            <a:off x="6057130" y="1942158"/>
            <a:ext cx="3691248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3CF6-AAE5-A3AE-7D15-CB2D113B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2493582"/>
            <a:ext cx="10972800" cy="810450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05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CF854-09A7-5CBF-CBFC-21616CEC0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F335-91AE-A9C0-2C81-D923BC75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46" y="0"/>
            <a:ext cx="11850062" cy="65132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saw no unicorn. There are no unicorns. There aren’t any unicorns. Unicorns don’t exist. </a:t>
            </a:r>
          </a:p>
          <a:p>
            <a:pPr marL="0" indent="0">
              <a:lnSpc>
                <a:spcPct val="120000"/>
              </a:lnSpc>
              <a:spcBef>
                <a:spcPts val="3600"/>
              </a:spcBef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2400" dirty="0"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a unicorn that doesn’t exist.  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	∃x[Unicorn(x) &amp; ~Exists(x)]	   	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~∃x[Unicorn(x) &amp; Exists(x)]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dog saw no cat.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∃x{Dog(x) &amp; ~∃y[Cat(y) &amp; Saw(x, y)]}	         	  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x:Dog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(x){~∃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y:Cat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(y)[Saw(x, y)]}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~∃y{Cat(y) &amp; ∃x[Dog(x) &amp; Saw(x, y)]		~∃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y:Cat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(y){∃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x:Dog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(x)[Saw(x, y)]}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161B0-65DF-CBE8-6AF3-2BD33D1ED9EC}"/>
              </a:ext>
            </a:extLst>
          </p:cNvPr>
          <p:cNvSpPr txBox="1"/>
          <p:nvPr/>
        </p:nvSpPr>
        <p:spPr>
          <a:xfrm>
            <a:off x="512698" y="1214040"/>
            <a:ext cx="11444456" cy="11079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thoughts are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naturally expressed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How are these thoughts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structured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What are their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expressed thought of the form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~∃x…Unicorn(x)…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each case?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Don’t rush on to a less psychologistic question: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Logically Ideal Sentences are in this ballpark?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E8BE4-9FEF-889B-5094-61EFF445072C}"/>
              </a:ext>
            </a:extLst>
          </p:cNvPr>
          <p:cNvSpPr txBox="1"/>
          <p:nvPr/>
        </p:nvSpPr>
        <p:spPr>
          <a:xfrm>
            <a:off x="5610784" y="3044279"/>
            <a:ext cx="6346370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“scope of negation” is grammatically constrained.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(At a minimum, no getting out of a relative clause.)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E49C7-3034-4F3A-5F2E-33D161917F9E}"/>
              </a:ext>
            </a:extLst>
          </p:cNvPr>
          <p:cNvSpPr txBox="1"/>
          <p:nvPr/>
        </p:nvSpPr>
        <p:spPr>
          <a:xfrm>
            <a:off x="6096000" y="5956207"/>
            <a:ext cx="5786559" cy="43088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direct object ‘no cat’ cannot take wide scope.</a:t>
            </a:r>
          </a:p>
        </p:txBody>
      </p:sp>
    </p:spTree>
    <p:extLst>
      <p:ext uri="{BB962C8B-B14F-4D97-AF65-F5344CB8AC3E}">
        <p14:creationId xmlns:p14="http://schemas.microsoft.com/office/powerpoint/2010/main" val="35908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F971-B121-6B76-7EAB-6E1E3409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BB1BE-743F-9B64-4F6E-2323BFD9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28" y="337832"/>
            <a:ext cx="11362544" cy="5594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usually (often/regularly/typically frequently/rarely) unicorns in the garden.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usually no unicorns in the garden.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usually a unicorn in the garden.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usually no unicorn in the garden.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	 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usually isn’t a unicorn in the garden.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#There isn’t usually a unicorn in the garden.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dirty="0">
                <a:solidFill>
                  <a:srgbClr val="FF0000"/>
                </a:solidFill>
                <a:cs typeface="Calibri" panose="020F0502020204030204" pitchFamily="34" charset="0"/>
              </a:rPr>
              <a:t># NOT: there usually is a unicorn in the garden.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#No unicorn is usually in the garden.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usually no/a unicorn in the garden.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There [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tense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[usually [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no/a unicorn in the garden]]]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⇡__________|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93D9B-CC0E-7CB0-DAAC-C703B811813A}"/>
              </a:ext>
            </a:extLst>
          </p:cNvPr>
          <p:cNvSpPr txBox="1"/>
          <p:nvPr/>
        </p:nvSpPr>
        <p:spPr>
          <a:xfrm>
            <a:off x="2351314" y="5411450"/>
            <a:ext cx="9840686" cy="144655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Getting ‘no/a unicorn’ to scope over the tense) requires syntactic magic.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If you try to use any such (dark) magic, you’ll have to deal with Howard.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let’s not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assume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the thoughts naturally expressed with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‘There is no/a unicorn in the garden’ are of the forms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~∃x/∃x…Unicorn(x)…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08D8B-C651-C89B-6C2E-2A5CA21D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20" y="3501335"/>
            <a:ext cx="1291436" cy="1274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C66DE-5FD5-1B81-BFC3-6E7E9CB8DB02}"/>
              </a:ext>
            </a:extLst>
          </p:cNvPr>
          <p:cNvSpPr txBox="1"/>
          <p:nvPr/>
        </p:nvSpPr>
        <p:spPr>
          <a:xfrm>
            <a:off x="5529407" y="1141868"/>
            <a:ext cx="6455229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isn’t obvious that ‘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no/a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 is understood as a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quantifier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much less one that can raise and take wide scope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2EAEF-6B27-3B6F-0154-F1A759D51A8D}"/>
              </a:ext>
            </a:extLst>
          </p:cNvPr>
          <p:cNvSpPr txBox="1"/>
          <p:nvPr/>
        </p:nvSpPr>
        <p:spPr>
          <a:xfrm>
            <a:off x="6574434" y="2162487"/>
            <a:ext cx="5410202" cy="43088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Maybe the negation in ‘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isn’t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 is not sentential.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5474-4AAD-0A97-1E80-134E9083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EB59-CE20-DDEA-FC9C-C6FE86CD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177" y="292265"/>
            <a:ext cx="10141323" cy="54655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 a library involving a pencil.  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 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𝚽^(𝚿^𝚷)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involving a pencil.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𝚽^𝝮)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 a library.		 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𝚽^𝚿)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incident.				   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	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 </a:t>
            </a:r>
            <a:r>
              <a:rPr lang="en-US" sz="1800" dirty="0">
                <a:solidFill>
                  <a:srgbClr val="0070C0"/>
                </a:solidFill>
              </a:rPr>
              <a:t>𝚽</a:t>
            </a:r>
            <a:r>
              <a:rPr lang="en-US" sz="18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 a kitchen.			   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𝚱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involving a spoon. 		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𝚽^𝚺)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 a kitchen involving a spoon.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Kx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𝚱^</a:t>
            </a:r>
            <a:r>
              <a:rPr lang="en-US" sz="1800" dirty="0">
                <a:solidFill>
                  <a:srgbClr val="0070C0"/>
                </a:solidFill>
              </a:rPr>
              <a:t>𝚺))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 a kitchen involving a pencil.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𝚱^</a:t>
            </a:r>
            <a:r>
              <a:rPr lang="en-US" sz="1800" dirty="0">
                <a:solidFill>
                  <a:srgbClr val="0070C0"/>
                </a:solidFill>
              </a:rPr>
              <a:t>𝚷))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incident in a library involving a spoon.		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Lx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 </a:t>
            </a:r>
            <a:r>
              <a:rPr lang="en-US" sz="1800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𝚽^(𝚿</a:t>
            </a:r>
            <a:r>
              <a:rPr lang="en-US" sz="1800" b="1" dirty="0">
                <a:solidFill>
                  <a:srgbClr val="0070C0"/>
                </a:solidFill>
                <a:sym typeface="Symbol" pitchFamily="2" charset="2"/>
              </a:rPr>
              <a:t>^</a:t>
            </a:r>
            <a:r>
              <a:rPr lang="en-US" sz="1800" dirty="0">
                <a:solidFill>
                  <a:srgbClr val="0070C0"/>
                </a:solidFill>
              </a:rPr>
              <a:t>𝚺))</a:t>
            </a: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69812-2EC9-E6C3-DE07-74C757A0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55131"/>
            <a:ext cx="6625653" cy="6147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86C3E-4007-790D-EE85-EDAEE1F00E8A}"/>
              </a:ext>
            </a:extLst>
          </p:cNvPr>
          <p:cNvSpPr txBox="1"/>
          <p:nvPr/>
        </p:nvSpPr>
        <p:spPr>
          <a:xfrm>
            <a:off x="936885" y="2762727"/>
            <a:ext cx="6625652" cy="286232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CDE1F-4364-3BD9-07C9-6748B7826BA0}"/>
              </a:ext>
            </a:extLst>
          </p:cNvPr>
          <p:cNvSpPr txBox="1"/>
          <p:nvPr/>
        </p:nvSpPr>
        <p:spPr>
          <a:xfrm>
            <a:off x="7630665" y="1396075"/>
            <a:ext cx="4532028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Let’s avert our eyes from the use-mention issues, and recode Russell’s proposal in a familiar way…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0DCC3-6FD4-BEA7-811A-546D365DE624}"/>
              </a:ext>
            </a:extLst>
          </p:cNvPr>
          <p:cNvSpPr txBox="1"/>
          <p:nvPr/>
        </p:nvSpPr>
        <p:spPr>
          <a:xfrm>
            <a:off x="974359" y="176251"/>
            <a:ext cx="6505731" cy="1200329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‘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2B779-5A84-9530-4DD1-7A2901E065EA}"/>
              </a:ext>
            </a:extLst>
          </p:cNvPr>
          <p:cNvSpPr txBox="1"/>
          <p:nvPr/>
        </p:nvSpPr>
        <p:spPr>
          <a:xfrm>
            <a:off x="7772398" y="2898417"/>
            <a:ext cx="382249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∃x{K(x) &amp; ∀y[K(y) ⊃ (y = x)] &amp; B(x)}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1E09E-46B6-8A79-2482-AC22E0E2AFE0}"/>
              </a:ext>
            </a:extLst>
          </p:cNvPr>
          <p:cNvSpPr txBox="1"/>
          <p:nvPr/>
        </p:nvSpPr>
        <p:spPr>
          <a:xfrm>
            <a:off x="7772398" y="3264650"/>
            <a:ext cx="382249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∃x{K(x) &amp;         #K = 1             &amp; B(x)}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1CF7A-F7FF-9C47-A4FB-5A619325A45C}"/>
              </a:ext>
            </a:extLst>
          </p:cNvPr>
          <p:cNvSpPr txBox="1"/>
          <p:nvPr/>
        </p:nvSpPr>
        <p:spPr>
          <a:xfrm>
            <a:off x="7772398" y="3654881"/>
            <a:ext cx="382249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∃x{K!(x)                                    &amp; B(x)}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E7BF0-0154-B3C1-ED49-6678454E1CD1}"/>
              </a:ext>
            </a:extLst>
          </p:cNvPr>
          <p:cNvSpPr txBox="1"/>
          <p:nvPr/>
        </p:nvSpPr>
        <p:spPr>
          <a:xfrm>
            <a:off x="7772398" y="2562672"/>
            <a:ext cx="382249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The present King of France is bald.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90C05-DF3D-E90A-D73E-4F87AD15D965}"/>
              </a:ext>
            </a:extLst>
          </p:cNvPr>
          <p:cNvSpPr txBox="1"/>
          <p:nvPr/>
        </p:nvSpPr>
        <p:spPr>
          <a:xfrm>
            <a:off x="7772397" y="4446263"/>
            <a:ext cx="441960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The present King of France isn’t bald.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CA670-34C5-9396-3223-BFF057B3D227}"/>
              </a:ext>
            </a:extLst>
          </p:cNvPr>
          <p:cNvSpPr txBox="1"/>
          <p:nvPr/>
        </p:nvSpPr>
        <p:spPr>
          <a:xfrm>
            <a:off x="7793724" y="4851700"/>
            <a:ext cx="382249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∃x{K!(x) &amp; ~B(x)}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6255E-3F2F-3DC5-80AF-5A71129E0BF8}"/>
              </a:ext>
            </a:extLst>
          </p:cNvPr>
          <p:cNvSpPr txBox="1"/>
          <p:nvPr/>
        </p:nvSpPr>
        <p:spPr>
          <a:xfrm>
            <a:off x="7691620" y="5269342"/>
            <a:ext cx="199920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~∃x{K!(x) &amp; B(x)}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DB735-F7BF-3E01-7E0F-0BD4CDAC184E}"/>
              </a:ext>
            </a:extLst>
          </p:cNvPr>
          <p:cNvSpPr txBox="1"/>
          <p:nvPr/>
        </p:nvSpPr>
        <p:spPr>
          <a:xfrm>
            <a:off x="7793724" y="5679080"/>
            <a:ext cx="443459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Some king is not happy</a:t>
            </a:r>
          </a:p>
          <a:p>
            <a:r>
              <a:rPr lang="en-US" sz="2000" dirty="0">
                <a:latin typeface="Calibri" panose="020F0502020204030204" pitchFamily="34" charset="0"/>
              </a:rPr>
              <a:t>      (a) ∃x{King(x) &amp; ~Happy(x)}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   # (b) ~∃x{King(x) &amp; Happy(x)}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DE850-4607-A143-8148-2CADBD10ABEA}"/>
              </a:ext>
            </a:extLst>
          </p:cNvPr>
          <p:cNvSpPr txBox="1"/>
          <p:nvPr/>
        </p:nvSpPr>
        <p:spPr>
          <a:xfrm>
            <a:off x="9491465" y="5269342"/>
            <a:ext cx="32844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47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4" grpId="0"/>
      <p:bldP spid="11" grpId="0"/>
      <p:bldP spid="13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9486-8A3E-F7C3-4024-2A9D9C6F3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54E2B-2BA5-A1E8-6F2C-86CE8158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55131"/>
            <a:ext cx="6625653" cy="6147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A272A-339B-F74C-0ED7-8E469AA23B41}"/>
              </a:ext>
            </a:extLst>
          </p:cNvPr>
          <p:cNvSpPr txBox="1"/>
          <p:nvPr/>
        </p:nvSpPr>
        <p:spPr>
          <a:xfrm>
            <a:off x="936885" y="2762727"/>
            <a:ext cx="6625652" cy="286232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BAE54-31C1-07BB-F951-AEDEED5BD8A3}"/>
              </a:ext>
            </a:extLst>
          </p:cNvPr>
          <p:cNvSpPr txBox="1"/>
          <p:nvPr/>
        </p:nvSpPr>
        <p:spPr>
          <a:xfrm>
            <a:off x="974359" y="176251"/>
            <a:ext cx="6505731" cy="1200329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‘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99E7D-724E-5559-FE44-FA12E69E1E85}"/>
              </a:ext>
            </a:extLst>
          </p:cNvPr>
          <p:cNvSpPr txBox="1"/>
          <p:nvPr/>
        </p:nvSpPr>
        <p:spPr>
          <a:xfrm>
            <a:off x="7772398" y="355131"/>
            <a:ext cx="4041648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note that if ‘~’ can attach to an open sentence like ‘Bald(x)’ or ‘Raven(x)’, then ‘~’ doesn’t seem cognitively natural.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Given the concept RAVEN, one can think about things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as ravens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one isn’t far from being able to have thoughts of the form THAT IS/ISN’T A RAVEN.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this doesn’t ensure that one can think about things (e.g., stars or colors) as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non-ravens.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thinking about things as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things that aren’t ravens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require relative clause abstraction.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00D44-B7F9-9999-4066-33D482869195}"/>
              </a:ext>
            </a:extLst>
          </p:cNvPr>
          <p:cNvSpPr txBox="1"/>
          <p:nvPr/>
        </p:nvSpPr>
        <p:spPr>
          <a:xfrm>
            <a:off x="7772397" y="4446263"/>
            <a:ext cx="441960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The present King of France isn’t bald.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1D2D8-D34F-1BEF-AF4F-394AEB747DE8}"/>
              </a:ext>
            </a:extLst>
          </p:cNvPr>
          <p:cNvSpPr txBox="1"/>
          <p:nvPr/>
        </p:nvSpPr>
        <p:spPr>
          <a:xfrm>
            <a:off x="7793724" y="4851700"/>
            <a:ext cx="382249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∃x{K!(x) &amp; ~B(x)}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1EF67-AE75-B897-EA76-64F0BEE51498}"/>
              </a:ext>
            </a:extLst>
          </p:cNvPr>
          <p:cNvSpPr txBox="1"/>
          <p:nvPr/>
        </p:nvSpPr>
        <p:spPr>
          <a:xfrm>
            <a:off x="7691620" y="5269342"/>
            <a:ext cx="199920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~∃x{K!(x) &amp; B(x)}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AE33B-5B59-7EB6-3FA2-CE370EB3FC5D}"/>
              </a:ext>
            </a:extLst>
          </p:cNvPr>
          <p:cNvSpPr txBox="1"/>
          <p:nvPr/>
        </p:nvSpPr>
        <p:spPr>
          <a:xfrm>
            <a:off x="9491465" y="5269342"/>
            <a:ext cx="32844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64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CD4B-9D9D-92F4-6E54-3FD50FF2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Contortions </a:t>
            </a:r>
            <a:r>
              <a:rPr lang="en-US" sz="2800">
                <a:solidFill>
                  <a:srgbClr val="0070C0"/>
                </a:solidFill>
              </a:rPr>
              <a:t>we could </a:t>
            </a:r>
            <a:r>
              <a:rPr lang="en-US" sz="2800" dirty="0">
                <a:solidFill>
                  <a:srgbClr val="0070C0"/>
                </a:solidFill>
              </a:rPr>
              <a:t>do without…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993D-8494-4F59-7A60-4B800E74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586"/>
            <a:ext cx="11353800" cy="579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treating the English indefinite article as if it is (or signifies) an existential quantifier</a:t>
            </a:r>
          </a:p>
          <a:p>
            <a:pPr marL="0" indent="0">
              <a:buNone/>
            </a:pPr>
            <a:r>
              <a:rPr lang="en-US" dirty="0"/>
              <a:t>      -- lots of existential closures without ‘a’: ‘I saw horses/water’, ‘I saw horses drink water’, …, Japanese, …</a:t>
            </a:r>
          </a:p>
          <a:p>
            <a:pPr marL="0" indent="0">
              <a:buNone/>
            </a:pPr>
            <a:r>
              <a:rPr lang="en-US" dirty="0"/>
              <a:t>      --‘a’ seems to mark a count-noun in ‘I saw a horse’, with existential closure triggered by something else</a:t>
            </a:r>
          </a:p>
          <a:p>
            <a:pPr marL="0" indent="0">
              <a:buNone/>
            </a:pPr>
            <a:r>
              <a:rPr lang="en-US" dirty="0"/>
              <a:t>      --see Kamp, </a:t>
            </a:r>
            <a:r>
              <a:rPr lang="en-US" dirty="0" err="1"/>
              <a:t>Heim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saying that indefinite descriptions are “wholly destitute of meaning” (cp. Montague, Neale)</a:t>
            </a:r>
          </a:p>
          <a:p>
            <a:pPr marL="0" indent="0">
              <a:buNone/>
            </a:pPr>
            <a:r>
              <a:rPr lang="en-US" dirty="0"/>
              <a:t>      --the meaning of ’a horse’ can be the meaning of the count noun ‘horse’</a:t>
            </a:r>
          </a:p>
          <a:p>
            <a:pPr marL="0" indent="0">
              <a:buNone/>
            </a:pPr>
            <a:r>
              <a:rPr lang="en-US" dirty="0"/>
              <a:t>      --the correct point is that ‘∃x’ may not correspond to any constituent of the sentence…ditto for ‘&amp;’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treating count nouns like homophonic adjectives </a:t>
            </a:r>
          </a:p>
          <a:p>
            <a:pPr marL="0" indent="0">
              <a:buNone/>
            </a:pPr>
            <a:r>
              <a:rPr lang="en-US" dirty="0"/>
              <a:t>      --I met a Martian: ‘I met </a:t>
            </a:r>
            <a:r>
              <a:rPr lang="en-US" i="1" dirty="0"/>
              <a:t>x</a:t>
            </a:r>
            <a:r>
              <a:rPr lang="en-US" dirty="0"/>
              <a:t>, and </a:t>
            </a:r>
            <a:r>
              <a:rPr lang="en-US" i="1" dirty="0"/>
              <a:t>x</a:t>
            </a:r>
            <a:r>
              <a:rPr lang="en-US" dirty="0"/>
              <a:t> is Martian’ is not always false</a:t>
            </a:r>
          </a:p>
          <a:p>
            <a:pPr marL="0" indent="0">
              <a:buNone/>
            </a:pPr>
            <a:r>
              <a:rPr lang="en-US" dirty="0"/>
              <a:t>      --Russell can’t go for: ‘I met </a:t>
            </a:r>
            <a:r>
              <a:rPr lang="en-US" i="1" dirty="0"/>
              <a:t>x</a:t>
            </a:r>
            <a:r>
              <a:rPr lang="en-US" dirty="0"/>
              <a:t>, and </a:t>
            </a:r>
            <a:r>
              <a:rPr lang="en-US" i="1" dirty="0"/>
              <a:t>x</a:t>
            </a:r>
            <a:r>
              <a:rPr lang="en-US" dirty="0"/>
              <a:t> is a Martian’ is not always false</a:t>
            </a:r>
          </a:p>
          <a:p>
            <a:pPr marL="0" indent="0">
              <a:buNone/>
            </a:pPr>
            <a:r>
              <a:rPr lang="en-US" dirty="0"/>
              <a:t>      --Socrates is human: ∃x[S!(x) &amp; H(x)]</a:t>
            </a:r>
          </a:p>
          <a:p>
            <a:pPr marL="0" indent="0">
              <a:buNone/>
            </a:pPr>
            <a:r>
              <a:rPr lang="en-US" dirty="0"/>
              <a:t>      --Socrates is a human: ∃x{S!(x) &amp; ∃y[H(y) &amp; (x = y)]}        (Socrates is identical with something human)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9098E-BA9D-6A63-8313-7EFAA0F90CFF}"/>
              </a:ext>
            </a:extLst>
          </p:cNvPr>
          <p:cNvSpPr txBox="1"/>
          <p:nvPr/>
        </p:nvSpPr>
        <p:spPr>
          <a:xfrm>
            <a:off x="631371" y="5934670"/>
            <a:ext cx="11560629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Russell’s example was ‘I met a man’, which he took to be equivalent to : ‘I met x, and x is human’ is not always false.  But this seems to imply that ‘I met a man’ can be used to report meeting a young girl or a human skull.</a:t>
            </a:r>
          </a:p>
        </p:txBody>
      </p:sp>
    </p:spTree>
    <p:extLst>
      <p:ext uri="{BB962C8B-B14F-4D97-AF65-F5344CB8AC3E}">
        <p14:creationId xmlns:p14="http://schemas.microsoft.com/office/powerpoint/2010/main" val="32810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E84D4-0591-7B53-76C7-65FD63F0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54"/>
            <a:ext cx="7271034" cy="6660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822C50-1186-50A7-04AC-0307EC45008B}"/>
              </a:ext>
            </a:extLst>
          </p:cNvPr>
          <p:cNvSpPr txBox="1"/>
          <p:nvPr/>
        </p:nvSpPr>
        <p:spPr>
          <a:xfrm>
            <a:off x="7271034" y="362446"/>
            <a:ext cx="470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Quine, “On What There Is”     (1948/1953)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B0D28-E011-3782-128E-6AD849E6EE54}"/>
              </a:ext>
            </a:extLst>
          </p:cNvPr>
          <p:cNvSpPr txBox="1"/>
          <p:nvPr/>
        </p:nvSpPr>
        <p:spPr>
          <a:xfrm>
            <a:off x="7435119" y="1323272"/>
            <a:ext cx="4167267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 author of </a:t>
            </a:r>
            <a:r>
              <a:rPr lang="en-US" sz="2000" i="1" dirty="0">
                <a:latin typeface="Calibri" panose="020F0502020204030204" pitchFamily="34" charset="0"/>
              </a:rPr>
              <a:t>Waverly</a:t>
            </a:r>
            <a:r>
              <a:rPr lang="en-US" sz="2000" dirty="0">
                <a:latin typeface="Calibri" panose="020F0502020204030204" pitchFamily="34" charset="0"/>
              </a:rPr>
              <a:t> was a poet.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∃x{W(x) &amp; P(x) &amp; ∀y[W(y) ⊃ (y = x)]}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8A312-C3DE-A136-1CF7-3F4776E1E8E4}"/>
              </a:ext>
            </a:extLst>
          </p:cNvPr>
          <p:cNvSpPr txBox="1"/>
          <p:nvPr/>
        </p:nvSpPr>
        <p:spPr>
          <a:xfrm>
            <a:off x="382651" y="1841409"/>
            <a:ext cx="6505731" cy="3693319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E03D6-8161-AB00-002E-741D4E315C1B}"/>
              </a:ext>
            </a:extLst>
          </p:cNvPr>
          <p:cNvSpPr txBox="1"/>
          <p:nvPr/>
        </p:nvSpPr>
        <p:spPr>
          <a:xfrm>
            <a:off x="2225541" y="1472077"/>
            <a:ext cx="4662841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9DE9E-7588-A37D-DC1B-3BA56AD8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" y="1498252"/>
            <a:ext cx="7772400" cy="3469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77662-40F2-D963-2BE3-44C11CF2CBB5}"/>
              </a:ext>
            </a:extLst>
          </p:cNvPr>
          <p:cNvSpPr txBox="1"/>
          <p:nvPr/>
        </p:nvSpPr>
        <p:spPr>
          <a:xfrm>
            <a:off x="7536307" y="1408405"/>
            <a:ext cx="46107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anose="020F0502020204030204" pitchFamily="34" charset="0"/>
              </a:rPr>
              <a:t>Historical notes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Quine (1960)…“Variables Explained Away”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Quine (1967)…his introduction to </a:t>
            </a:r>
            <a:r>
              <a:rPr lang="en-US" sz="2000" dirty="0" err="1">
                <a:latin typeface="Calibri" panose="020F0502020204030204" pitchFamily="34" charset="0"/>
              </a:rPr>
              <a:t>Schönfinkel’s</a:t>
            </a:r>
            <a:r>
              <a:rPr lang="en-US" sz="2000" dirty="0">
                <a:latin typeface="Calibri" panose="020F0502020204030204" pitchFamily="34" charset="0"/>
              </a:rPr>
              <a:t> paper (about eliminating variables) for the van </a:t>
            </a:r>
            <a:r>
              <a:rPr lang="en-US" sz="2000" dirty="0" err="1">
                <a:latin typeface="Calibri" panose="020F0502020204030204" pitchFamily="34" charset="0"/>
              </a:rPr>
              <a:t>Heijenoort</a:t>
            </a:r>
            <a:r>
              <a:rPr lang="en-US" sz="2000" dirty="0">
                <a:latin typeface="Calibri" panose="020F0502020204030204" pitchFamily="34" charset="0"/>
              </a:rPr>
              <a:t> volume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Good luck finding places where Quine explicitly discusses the apparent tension.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For a rare discussion of the issue, see Collins (2023)…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“Quine on Ontological Commitment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Light of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Predicate-Functor Logic”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9D2DF-1049-12A9-924B-A8D17F372EAF}"/>
              </a:ext>
            </a:extLst>
          </p:cNvPr>
          <p:cNvSpPr txBox="1"/>
          <p:nvPr/>
        </p:nvSpPr>
        <p:spPr>
          <a:xfrm>
            <a:off x="1798820" y="1408405"/>
            <a:ext cx="5591331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71278-47C0-7243-06BA-864D0017E5E8}"/>
              </a:ext>
            </a:extLst>
          </p:cNvPr>
          <p:cNvSpPr txBox="1"/>
          <p:nvPr/>
        </p:nvSpPr>
        <p:spPr>
          <a:xfrm>
            <a:off x="504669" y="1764649"/>
            <a:ext cx="6885482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55476-7247-B14F-D75F-87901195EB8D}"/>
              </a:ext>
            </a:extLst>
          </p:cNvPr>
          <p:cNvSpPr txBox="1"/>
          <p:nvPr/>
        </p:nvSpPr>
        <p:spPr>
          <a:xfrm>
            <a:off x="504669" y="2147069"/>
            <a:ext cx="4382482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08F45-D4BD-59A3-45B1-1E8E8987DD05}"/>
              </a:ext>
            </a:extLst>
          </p:cNvPr>
          <p:cNvSpPr txBox="1"/>
          <p:nvPr/>
        </p:nvSpPr>
        <p:spPr>
          <a:xfrm>
            <a:off x="3765030" y="3721830"/>
            <a:ext cx="3625121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431DB-D212-AB84-7E3F-588BC60AE6B5}"/>
              </a:ext>
            </a:extLst>
          </p:cNvPr>
          <p:cNvSpPr txBox="1"/>
          <p:nvPr/>
        </p:nvSpPr>
        <p:spPr>
          <a:xfrm>
            <a:off x="504669" y="4091162"/>
            <a:ext cx="6885482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2F474-A8D5-4692-B726-024216793D27}"/>
              </a:ext>
            </a:extLst>
          </p:cNvPr>
          <p:cNvSpPr txBox="1"/>
          <p:nvPr/>
        </p:nvSpPr>
        <p:spPr>
          <a:xfrm>
            <a:off x="504669" y="4460494"/>
            <a:ext cx="6885482" cy="646331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137B7-E437-4E59-CC7E-17C3FD00949C}"/>
              </a:ext>
            </a:extLst>
          </p:cNvPr>
          <p:cNvSpPr txBox="1"/>
          <p:nvPr/>
        </p:nvSpPr>
        <p:spPr>
          <a:xfrm>
            <a:off x="1980577" y="901038"/>
            <a:ext cx="470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Quine, “On What There Is”     (1948/1953)</a:t>
            </a:r>
          </a:p>
        </p:txBody>
      </p:sp>
    </p:spTree>
    <p:extLst>
      <p:ext uri="{BB962C8B-B14F-4D97-AF65-F5344CB8AC3E}">
        <p14:creationId xmlns:p14="http://schemas.microsoft.com/office/powerpoint/2010/main" val="26130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377B8-D837-89FE-F81C-51048056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017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4D605-7F7A-72DE-98E2-3E10664B9E9C}"/>
              </a:ext>
            </a:extLst>
          </p:cNvPr>
          <p:cNvSpPr txBox="1"/>
          <p:nvPr/>
        </p:nvSpPr>
        <p:spPr>
          <a:xfrm>
            <a:off x="0" y="506034"/>
            <a:ext cx="4841823" cy="2031325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94419-8C61-85D3-B5DE-B61CA5D58247}"/>
              </a:ext>
            </a:extLst>
          </p:cNvPr>
          <p:cNvSpPr txBox="1"/>
          <p:nvPr/>
        </p:nvSpPr>
        <p:spPr>
          <a:xfrm>
            <a:off x="5120174" y="2402448"/>
            <a:ext cx="4167267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Pegasus flew.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∃x{P(x) &amp; F(x) &amp; ∀y[P(y) ⊃ (y = x)]}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∃x{P!(x) &amp; F(x)}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 thing that </a:t>
            </a:r>
            <a:r>
              <a:rPr lang="en-US" sz="2000" dirty="0" err="1">
                <a:latin typeface="Calibri" panose="020F0502020204030204" pitchFamily="34" charset="0"/>
              </a:rPr>
              <a:t>pegasizes</a:t>
            </a:r>
            <a:r>
              <a:rPr lang="en-US" sz="2000" dirty="0">
                <a:latin typeface="Calibri" panose="020F0502020204030204" pitchFamily="34" charset="0"/>
              </a:rPr>
              <a:t> flew.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B17EB-C079-EA50-DCED-F2C9FC1803AD}"/>
              </a:ext>
            </a:extLst>
          </p:cNvPr>
          <p:cNvSpPr txBox="1"/>
          <p:nvPr/>
        </p:nvSpPr>
        <p:spPr>
          <a:xfrm>
            <a:off x="2560086" y="2921168"/>
            <a:ext cx="2253521" cy="369332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0159C-E0C9-5F41-CA6B-633FCA376CF2}"/>
              </a:ext>
            </a:extLst>
          </p:cNvPr>
          <p:cNvSpPr txBox="1"/>
          <p:nvPr/>
        </p:nvSpPr>
        <p:spPr>
          <a:xfrm>
            <a:off x="0" y="3273757"/>
            <a:ext cx="4813607" cy="1200329"/>
          </a:xfrm>
          <a:prstGeom prst="rect">
            <a:avLst/>
          </a:prstGeom>
          <a:solidFill>
            <a:srgbClr val="00B050">
              <a:alpha val="22952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‘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28DE6-0A43-8A84-AA64-37EBCD74FAA0}"/>
              </a:ext>
            </a:extLst>
          </p:cNvPr>
          <p:cNvSpPr txBox="1"/>
          <p:nvPr/>
        </p:nvSpPr>
        <p:spPr>
          <a:xfrm>
            <a:off x="5120173" y="3955366"/>
            <a:ext cx="5120173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Pegasus exists.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∃x{P(x) &amp; ∀y[P(y) ⊃ (y = x)]}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∃x{P!(x)}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There exists/is the thing that </a:t>
            </a:r>
            <a:r>
              <a:rPr lang="en-US" sz="2000" dirty="0" err="1">
                <a:latin typeface="Calibri" panose="020F0502020204030204" pitchFamily="34" charset="0"/>
              </a:rPr>
              <a:t>pegasizes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4A096-C9CB-A78A-65FA-82DE9D2B6A82}"/>
              </a:ext>
            </a:extLst>
          </p:cNvPr>
          <p:cNvSpPr txBox="1"/>
          <p:nvPr/>
        </p:nvSpPr>
        <p:spPr>
          <a:xfrm>
            <a:off x="5120173" y="5399650"/>
            <a:ext cx="5120173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Pegasus doesn’t exist.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~∃x{P(x) &amp; ∀y[P(y) ⊃ (y = x)]}</a:t>
            </a:r>
          </a:p>
          <a:p>
            <a:r>
              <a:rPr lang="en-US" sz="2000" dirty="0">
                <a:latin typeface="Calibri" panose="020F0502020204030204" pitchFamily="34" charset="0"/>
              </a:rPr>
              <a:t>~∃x{P!(x)}</a:t>
            </a:r>
          </a:p>
          <a:p>
            <a:r>
              <a:rPr lang="en-US" sz="2000" dirty="0">
                <a:latin typeface="Calibri" panose="020F0502020204030204" pitchFamily="34" charset="0"/>
              </a:rPr>
              <a:t>Nothing </a:t>
            </a:r>
            <a:r>
              <a:rPr lang="en-US" sz="2000" dirty="0" err="1">
                <a:latin typeface="Calibri" panose="020F0502020204030204" pitchFamily="34" charset="0"/>
              </a:rPr>
              <a:t>pegasizes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4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25790</TotalTime>
  <Words>8522</Words>
  <Application>Microsoft Macintosh PowerPoint</Application>
  <PresentationFormat>Widescreen</PresentationFormat>
  <Paragraphs>835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Times</vt:lpstr>
      <vt:lpstr>Aptos Display</vt:lpstr>
      <vt:lpstr>Arial</vt:lpstr>
      <vt:lpstr>Calibri</vt:lpstr>
      <vt:lpstr>Helvetica</vt:lpstr>
      <vt:lpstr>Symbol</vt:lpstr>
      <vt:lpstr>Times New Roman</vt:lpstr>
      <vt:lpstr>Wingdings</vt:lpstr>
      <vt:lpstr>Office Theme</vt:lpstr>
      <vt:lpstr>1_Office Theme</vt:lpstr>
      <vt:lpstr>Negation without Negating,  Description without Variables </vt:lpstr>
      <vt:lpstr>PowerPoint Presentation</vt:lpstr>
      <vt:lpstr>PowerPoint Presentation</vt:lpstr>
      <vt:lpstr>PowerPoint Presentation</vt:lpstr>
      <vt:lpstr>PowerPoint Presentation</vt:lpstr>
      <vt:lpstr>Contortions we could do without…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Negation without Negating,  Description without Variables </dc:title>
  <dc:creator>Paul Pietroski</dc:creator>
  <cp:lastModifiedBy>Paul Pietroski</cp:lastModifiedBy>
  <cp:revision>123</cp:revision>
  <dcterms:created xsi:type="dcterms:W3CDTF">2024-05-23T14:49:34Z</dcterms:created>
  <dcterms:modified xsi:type="dcterms:W3CDTF">2024-09-11T22:02:06Z</dcterms:modified>
</cp:coreProperties>
</file>