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4"/>
  </p:notesMasterIdLst>
  <p:sldIdLst>
    <p:sldId id="1024" r:id="rId3"/>
    <p:sldId id="1176" r:id="rId4"/>
    <p:sldId id="1107" r:id="rId5"/>
    <p:sldId id="1153" r:id="rId6"/>
    <p:sldId id="1154" r:id="rId7"/>
    <p:sldId id="1188" r:id="rId8"/>
    <p:sldId id="1200" r:id="rId9"/>
    <p:sldId id="1201" r:id="rId10"/>
    <p:sldId id="1203" r:id="rId11"/>
    <p:sldId id="1161" r:id="rId12"/>
    <p:sldId id="1164" r:id="rId13"/>
    <p:sldId id="1078" r:id="rId14"/>
    <p:sldId id="1165" r:id="rId15"/>
    <p:sldId id="1167" r:id="rId16"/>
    <p:sldId id="1110" r:id="rId17"/>
    <p:sldId id="258" r:id="rId18"/>
    <p:sldId id="1210" r:id="rId19"/>
    <p:sldId id="1168" r:id="rId20"/>
    <p:sldId id="1104" r:id="rId21"/>
    <p:sldId id="1204" r:id="rId22"/>
    <p:sldId id="1068" r:id="rId23"/>
    <p:sldId id="1084" r:id="rId24"/>
    <p:sldId id="593" r:id="rId25"/>
    <p:sldId id="1093" r:id="rId26"/>
    <p:sldId id="1098" r:id="rId27"/>
    <p:sldId id="1099" r:id="rId28"/>
    <p:sldId id="1082" r:id="rId29"/>
    <p:sldId id="1211" r:id="rId30"/>
    <p:sldId id="1207" r:id="rId31"/>
    <p:sldId id="1180" r:id="rId32"/>
    <p:sldId id="12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F"/>
    <a:srgbClr val="EAF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78"/>
    <p:restoredTop sz="83741"/>
  </p:normalViewPr>
  <p:slideViewPr>
    <p:cSldViewPr snapToGrid="0" snapToObjects="1">
      <p:cViewPr varScale="1">
        <p:scale>
          <a:sx n="63" d="100"/>
          <a:sy n="63" d="100"/>
        </p:scale>
        <p:origin x="208" y="1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955C-18FE-0449-A842-087BFA4C8CE1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818F6-E93F-7944-BFD3-020B28E3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4896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3A596-6ACB-84A7-404F-CBCB798A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89643-54D9-DA6F-EC7F-2E1C367F9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A5C9F-5302-4580-2BE2-5D13EB8C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9CA64-918D-E79C-4AFE-DAC069191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5C9C5-89D8-9443-9403-2E95385D2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9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215C-403E-0112-F6E8-AA60BF0B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19B96-8B7C-7B04-353A-5C82D1B21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5C2BF-088B-0401-3064-0D25CAEA0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0789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GAME IN TOWN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18F6-E93F-7944-BFD3-020B28E332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C9C5-89D8-9443-9403-2E95385D29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811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068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74"/>
      </p:ext>
    </p:extLst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9704-C74F-CB48-8CDB-C3D131EAA9E0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4179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7C35-8947-0449-8F6E-91F387EF8818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9319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6888-81C3-1744-A646-08A5F3F5D76A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8529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5A67-DC22-AD43-9EA8-A368D33AA05C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509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C15C-CE27-BB44-BC66-B73A372EC9EB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8130"/>
      </p:ext>
    </p:extLst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290A-C196-EC4B-8B23-C90641E06988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4235"/>
      </p:ext>
    </p:extLst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426-91B3-6B45-B3F1-138D5697B99D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8483"/>
      </p:ext>
    </p:extLst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9096-933C-1741-A28C-332DF26F95FE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6631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5794"/>
      </p:ext>
    </p:extLst>
  </p:cSld>
  <p:clrMapOvr>
    <a:masterClrMapping/>
  </p:clrMapOvr>
  <p:transition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48ED-1C75-084C-BE9A-1E09B7920776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7953"/>
      </p:ext>
    </p:extLst>
  </p:cSld>
  <p:clrMapOvr>
    <a:masterClrMapping/>
  </p:clrMapOvr>
  <p:transition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8B1-FA5A-A645-8AC4-1870C7929368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9290"/>
      </p:ext>
    </p:extLst>
  </p:cSld>
  <p:clrMapOvr>
    <a:masterClrMapping/>
  </p:clrMapOvr>
  <p:transition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57DB-0A54-364E-98A4-F0749B1832A6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8498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8882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4553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8904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0205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6135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5219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1189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5C90-8327-1447-9756-21174EFCC274}" type="datetimeFigureOut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5E11-B858-084E-8881-3CABC4E70AC1}" type="datetime1">
              <a:rPr lang="en-US" smtClean="0"/>
              <a:pPr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nyurl.com/Pietroski" TargetMode="Externa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tif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10" Type="http://schemas.openxmlformats.org/officeDocument/2006/relationships/image" Target="../media/image32.sv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tiff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nyurl.com/Pietroski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65000"/>
              </a:schemeClr>
            </a:gs>
            <a:gs pos="97000">
              <a:schemeClr val="bg1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bstract orange tubes">
            <a:extLst>
              <a:ext uri="{FF2B5EF4-FFF2-40B4-BE49-F238E27FC236}">
                <a16:creationId xmlns:a16="http://schemas.microsoft.com/office/drawing/2014/main" id="{08FF7A7D-2AE8-4532-9797-3B6623DF7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98" b="15133"/>
          <a:stretch/>
        </p:blipFill>
        <p:spPr>
          <a:xfrm>
            <a:off x="-1" y="10"/>
            <a:ext cx="8810171" cy="685799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565F-A47D-6D44-BC9A-612DED2D5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20" y="547023"/>
            <a:ext cx="7202136" cy="22207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Meanings without Extensions: One Word, Multiple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254B4-8E22-F843-868D-D29157C77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476" y="5746956"/>
            <a:ext cx="3084029" cy="10892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Paul M. Pietroski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Rutgers University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D3022-6687-DAED-030D-6B0F7D17147E}"/>
              </a:ext>
            </a:extLst>
          </p:cNvPr>
          <p:cNvSpPr/>
          <p:nvPr/>
        </p:nvSpPr>
        <p:spPr>
          <a:xfrm>
            <a:off x="4865409" y="3811671"/>
            <a:ext cx="1480167" cy="1385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C6C6BD-43F9-1FF5-E6F5-2C651AD9C43B}"/>
              </a:ext>
            </a:extLst>
          </p:cNvPr>
          <p:cNvCxnSpPr>
            <a:cxnSpLocks/>
          </p:cNvCxnSpPr>
          <p:nvPr/>
        </p:nvCxnSpPr>
        <p:spPr>
          <a:xfrm flipV="1">
            <a:off x="4864522" y="3794921"/>
            <a:ext cx="1481054" cy="1394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542E13-C857-C8A3-D8D8-AC655295B62F}"/>
              </a:ext>
            </a:extLst>
          </p:cNvPr>
          <p:cNvCxnSpPr>
            <a:cxnSpLocks/>
          </p:cNvCxnSpPr>
          <p:nvPr/>
        </p:nvCxnSpPr>
        <p:spPr>
          <a:xfrm flipH="1" flipV="1">
            <a:off x="4863635" y="3811671"/>
            <a:ext cx="1481941" cy="1378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0C1A60-A6E3-4E94-9CEE-DC6801C10C39}"/>
              </a:ext>
            </a:extLst>
          </p:cNvPr>
          <p:cNvCxnSpPr>
            <a:cxnSpLocks/>
          </p:cNvCxnSpPr>
          <p:nvPr/>
        </p:nvCxnSpPr>
        <p:spPr>
          <a:xfrm flipH="1" flipV="1">
            <a:off x="6309213" y="3794921"/>
            <a:ext cx="719968" cy="700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9E93F57-2B86-86FA-6024-0FA4458090C8}"/>
              </a:ext>
            </a:extLst>
          </p:cNvPr>
          <p:cNvSpPr/>
          <p:nvPr/>
        </p:nvSpPr>
        <p:spPr>
          <a:xfrm rot="18967809">
            <a:off x="6553851" y="4717446"/>
            <a:ext cx="950662" cy="96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F5D2E1-683F-458D-1065-BC9941A58C18}"/>
              </a:ext>
            </a:extLst>
          </p:cNvPr>
          <p:cNvSpPr/>
          <p:nvPr/>
        </p:nvSpPr>
        <p:spPr>
          <a:xfrm rot="13555489">
            <a:off x="6538140" y="3350523"/>
            <a:ext cx="991091" cy="96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FD9701-7AB2-0972-D403-32361BBA0F80}"/>
              </a:ext>
            </a:extLst>
          </p:cNvPr>
          <p:cNvCxnSpPr>
            <a:cxnSpLocks/>
          </p:cNvCxnSpPr>
          <p:nvPr/>
        </p:nvCxnSpPr>
        <p:spPr>
          <a:xfrm flipV="1">
            <a:off x="7029181" y="3155375"/>
            <a:ext cx="0" cy="273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8BAB5099-11DD-CCE4-D87A-B82546A7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20864"/>
            <a:ext cx="3863039" cy="285270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26C474A-6C16-99E9-D602-6815E51A9019}"/>
              </a:ext>
            </a:extLst>
          </p:cNvPr>
          <p:cNvSpPr/>
          <p:nvPr/>
        </p:nvSpPr>
        <p:spPr>
          <a:xfrm>
            <a:off x="9044206" y="1219199"/>
            <a:ext cx="654522" cy="69490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4AAF33-D4BA-C091-4D41-8EB6A75AB7AA}"/>
              </a:ext>
            </a:extLst>
          </p:cNvPr>
          <p:cNvSpPr/>
          <p:nvPr/>
        </p:nvSpPr>
        <p:spPr>
          <a:xfrm>
            <a:off x="10089703" y="1219199"/>
            <a:ext cx="654521" cy="69490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96AB9-BB21-134E-15DA-08F5E8645EC6}"/>
              </a:ext>
            </a:extLst>
          </p:cNvPr>
          <p:cNvSpPr/>
          <p:nvPr/>
        </p:nvSpPr>
        <p:spPr>
          <a:xfrm>
            <a:off x="11144053" y="1320451"/>
            <a:ext cx="870799" cy="463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8619A3-824F-18D8-76D1-F63C900A86B8}"/>
              </a:ext>
            </a:extLst>
          </p:cNvPr>
          <p:cNvSpPr/>
          <p:nvPr/>
        </p:nvSpPr>
        <p:spPr>
          <a:xfrm>
            <a:off x="9053060" y="3581127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extrusionOk="0">
                <a:moveTo>
                  <a:pt x="0" y="0"/>
                </a:moveTo>
                <a:cubicBezTo>
                  <a:pt x="256944" y="-1022"/>
                  <a:pt x="449134" y="6292"/>
                  <a:pt x="681318" y="0"/>
                </a:cubicBezTo>
                <a:cubicBezTo>
                  <a:pt x="647590" y="322451"/>
                  <a:pt x="714017" y="529013"/>
                  <a:pt x="681318" y="695111"/>
                </a:cubicBezTo>
                <a:cubicBezTo>
                  <a:pt x="420709" y="667720"/>
                  <a:pt x="152508" y="705743"/>
                  <a:pt x="0" y="695111"/>
                </a:cubicBezTo>
                <a:cubicBezTo>
                  <a:pt x="7167" y="546778"/>
                  <a:pt x="18585" y="207957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77B8A7D-CA66-B601-1E5C-598C260CF350}"/>
              </a:ext>
            </a:extLst>
          </p:cNvPr>
          <p:cNvSpPr/>
          <p:nvPr/>
        </p:nvSpPr>
        <p:spPr>
          <a:xfrm>
            <a:off x="10098557" y="3581128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extrusionOk="0">
                <a:moveTo>
                  <a:pt x="0" y="347555"/>
                </a:moveTo>
                <a:cubicBezTo>
                  <a:pt x="-36821" y="132894"/>
                  <a:pt x="124242" y="10613"/>
                  <a:pt x="340659" y="0"/>
                </a:cubicBezTo>
                <a:cubicBezTo>
                  <a:pt x="564895" y="7599"/>
                  <a:pt x="642707" y="156834"/>
                  <a:pt x="681318" y="347555"/>
                </a:cubicBezTo>
                <a:cubicBezTo>
                  <a:pt x="660391" y="559940"/>
                  <a:pt x="520664" y="740081"/>
                  <a:pt x="340659" y="695110"/>
                </a:cubicBezTo>
                <a:cubicBezTo>
                  <a:pt x="139213" y="687830"/>
                  <a:pt x="28604" y="553171"/>
                  <a:pt x="0" y="347555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2F1562-63E2-17CB-8CBF-AB599742F2BB}"/>
              </a:ext>
            </a:extLst>
          </p:cNvPr>
          <p:cNvSpPr/>
          <p:nvPr/>
        </p:nvSpPr>
        <p:spPr>
          <a:xfrm>
            <a:off x="11144053" y="3704221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26031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62289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extrusionOk="0">
                <a:moveTo>
                  <a:pt x="0" y="0"/>
                </a:moveTo>
                <a:cubicBezTo>
                  <a:pt x="111412" y="-18264"/>
                  <a:pt x="233826" y="2216"/>
                  <a:pt x="426031" y="0"/>
                </a:cubicBezTo>
                <a:cubicBezTo>
                  <a:pt x="618236" y="-2216"/>
                  <a:pt x="728634" y="-516"/>
                  <a:pt x="906449" y="0"/>
                </a:cubicBezTo>
                <a:cubicBezTo>
                  <a:pt x="904649" y="174636"/>
                  <a:pt x="912541" y="320810"/>
                  <a:pt x="906449" y="463581"/>
                </a:cubicBezTo>
                <a:cubicBezTo>
                  <a:pt x="797939" y="454676"/>
                  <a:pt x="551867" y="461600"/>
                  <a:pt x="462289" y="463581"/>
                </a:cubicBezTo>
                <a:cubicBezTo>
                  <a:pt x="372711" y="465562"/>
                  <a:pt x="106821" y="441017"/>
                  <a:pt x="0" y="463581"/>
                </a:cubicBezTo>
                <a:cubicBezTo>
                  <a:pt x="-1332" y="367900"/>
                  <a:pt x="11667" y="21544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A17C93-294B-6596-CB27-C5740B492DAF}"/>
              </a:ext>
            </a:extLst>
          </p:cNvPr>
          <p:cNvSpPr/>
          <p:nvPr/>
        </p:nvSpPr>
        <p:spPr>
          <a:xfrm>
            <a:off x="9053060" y="4674932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fill="none" extrusionOk="0">
                <a:moveTo>
                  <a:pt x="0" y="0"/>
                </a:moveTo>
                <a:cubicBezTo>
                  <a:pt x="196615" y="-24335"/>
                  <a:pt x="430962" y="-9509"/>
                  <a:pt x="681318" y="0"/>
                </a:cubicBezTo>
                <a:cubicBezTo>
                  <a:pt x="668096" y="179162"/>
                  <a:pt x="687228" y="372352"/>
                  <a:pt x="681318" y="695111"/>
                </a:cubicBezTo>
                <a:cubicBezTo>
                  <a:pt x="369107" y="674576"/>
                  <a:pt x="213622" y="713426"/>
                  <a:pt x="0" y="695111"/>
                </a:cubicBezTo>
                <a:cubicBezTo>
                  <a:pt x="-19311" y="435124"/>
                  <a:pt x="-2001" y="239952"/>
                  <a:pt x="0" y="0"/>
                </a:cubicBezTo>
                <a:close/>
              </a:path>
              <a:path w="681318" h="695111" stroke="0" extrusionOk="0">
                <a:moveTo>
                  <a:pt x="0" y="0"/>
                </a:moveTo>
                <a:cubicBezTo>
                  <a:pt x="249283" y="-33730"/>
                  <a:pt x="480372" y="24525"/>
                  <a:pt x="681318" y="0"/>
                </a:cubicBezTo>
                <a:cubicBezTo>
                  <a:pt x="701582" y="209595"/>
                  <a:pt x="704607" y="357160"/>
                  <a:pt x="681318" y="695111"/>
                </a:cubicBezTo>
                <a:cubicBezTo>
                  <a:pt x="371606" y="719466"/>
                  <a:pt x="279459" y="721537"/>
                  <a:pt x="0" y="695111"/>
                </a:cubicBezTo>
                <a:cubicBezTo>
                  <a:pt x="-21402" y="392980"/>
                  <a:pt x="-9052" y="19801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919EB01-1459-929D-95DD-FEB2BD1FAD94}"/>
              </a:ext>
            </a:extLst>
          </p:cNvPr>
          <p:cNvSpPr/>
          <p:nvPr/>
        </p:nvSpPr>
        <p:spPr>
          <a:xfrm>
            <a:off x="10098557" y="4674933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fill="none" extrusionOk="0">
                <a:moveTo>
                  <a:pt x="0" y="347555"/>
                </a:moveTo>
                <a:cubicBezTo>
                  <a:pt x="-53604" y="168204"/>
                  <a:pt x="140599" y="10434"/>
                  <a:pt x="340659" y="0"/>
                </a:cubicBezTo>
                <a:cubicBezTo>
                  <a:pt x="479156" y="-10642"/>
                  <a:pt x="677872" y="148369"/>
                  <a:pt x="681318" y="347555"/>
                </a:cubicBezTo>
                <a:cubicBezTo>
                  <a:pt x="735379" y="546096"/>
                  <a:pt x="504274" y="730603"/>
                  <a:pt x="340659" y="695110"/>
                </a:cubicBezTo>
                <a:cubicBezTo>
                  <a:pt x="155300" y="702689"/>
                  <a:pt x="41275" y="520597"/>
                  <a:pt x="0" y="347555"/>
                </a:cubicBezTo>
                <a:close/>
              </a:path>
              <a:path w="681317" h="695110" stroke="0" extrusionOk="0">
                <a:moveTo>
                  <a:pt x="0" y="347555"/>
                </a:moveTo>
                <a:cubicBezTo>
                  <a:pt x="-14963" y="156160"/>
                  <a:pt x="169720" y="3982"/>
                  <a:pt x="340659" y="0"/>
                </a:cubicBezTo>
                <a:cubicBezTo>
                  <a:pt x="546077" y="19338"/>
                  <a:pt x="673616" y="151427"/>
                  <a:pt x="681318" y="347555"/>
                </a:cubicBezTo>
                <a:cubicBezTo>
                  <a:pt x="689858" y="541708"/>
                  <a:pt x="550343" y="682117"/>
                  <a:pt x="340659" y="695110"/>
                </a:cubicBezTo>
                <a:cubicBezTo>
                  <a:pt x="198838" y="681385"/>
                  <a:pt x="-12895" y="537365"/>
                  <a:pt x="0" y="34755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C4AAA4-9EB8-4E12-3C14-64BF12F2B420}"/>
              </a:ext>
            </a:extLst>
          </p:cNvPr>
          <p:cNvSpPr/>
          <p:nvPr/>
        </p:nvSpPr>
        <p:spPr>
          <a:xfrm>
            <a:off x="11144053" y="4798026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71353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35096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fill="none" extrusionOk="0">
                <a:moveTo>
                  <a:pt x="0" y="0"/>
                </a:moveTo>
                <a:cubicBezTo>
                  <a:pt x="96843" y="2795"/>
                  <a:pt x="330537" y="4447"/>
                  <a:pt x="471353" y="0"/>
                </a:cubicBezTo>
                <a:cubicBezTo>
                  <a:pt x="612169" y="-4447"/>
                  <a:pt x="696099" y="17199"/>
                  <a:pt x="906449" y="0"/>
                </a:cubicBezTo>
                <a:cubicBezTo>
                  <a:pt x="896638" y="144170"/>
                  <a:pt x="885507" y="272767"/>
                  <a:pt x="906449" y="463581"/>
                </a:cubicBezTo>
                <a:cubicBezTo>
                  <a:pt x="771151" y="477711"/>
                  <a:pt x="579825" y="479054"/>
                  <a:pt x="435096" y="463581"/>
                </a:cubicBezTo>
                <a:cubicBezTo>
                  <a:pt x="290367" y="448108"/>
                  <a:pt x="186087" y="457641"/>
                  <a:pt x="0" y="463581"/>
                </a:cubicBezTo>
                <a:cubicBezTo>
                  <a:pt x="17682" y="331244"/>
                  <a:pt x="-18347" y="198601"/>
                  <a:pt x="0" y="0"/>
                </a:cubicBezTo>
                <a:close/>
              </a:path>
              <a:path w="906449" h="463581" stroke="0" extrusionOk="0">
                <a:moveTo>
                  <a:pt x="0" y="0"/>
                </a:moveTo>
                <a:cubicBezTo>
                  <a:pt x="117702" y="-22829"/>
                  <a:pt x="307027" y="4380"/>
                  <a:pt x="462289" y="0"/>
                </a:cubicBezTo>
                <a:cubicBezTo>
                  <a:pt x="617551" y="-4380"/>
                  <a:pt x="809178" y="7670"/>
                  <a:pt x="906449" y="0"/>
                </a:cubicBezTo>
                <a:cubicBezTo>
                  <a:pt x="907337" y="196799"/>
                  <a:pt x="900903" y="315098"/>
                  <a:pt x="906449" y="463581"/>
                </a:cubicBezTo>
                <a:cubicBezTo>
                  <a:pt x="690830" y="455376"/>
                  <a:pt x="675282" y="456201"/>
                  <a:pt x="453225" y="463581"/>
                </a:cubicBezTo>
                <a:cubicBezTo>
                  <a:pt x="231168" y="470961"/>
                  <a:pt x="167104" y="482795"/>
                  <a:pt x="0" y="463581"/>
                </a:cubicBezTo>
                <a:cubicBezTo>
                  <a:pt x="-16708" y="288051"/>
                  <a:pt x="12143" y="227292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D0F2F39-A1D4-5936-7E9E-76C8EF455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105" y="2316909"/>
            <a:ext cx="3073400" cy="80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B57DC-FDD2-0F74-18D8-60BCC71C2725}"/>
              </a:ext>
            </a:extLst>
          </p:cNvPr>
          <p:cNvSpPr txBox="1"/>
          <p:nvPr/>
        </p:nvSpPr>
        <p:spPr>
          <a:xfrm>
            <a:off x="1427129" y="6259749"/>
            <a:ext cx="62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9FFFF"/>
                </a:solidFill>
              </a:rPr>
              <a:t>Slides available via </a:t>
            </a:r>
            <a:r>
              <a:rPr lang="en-US" sz="2800" dirty="0">
                <a:solidFill>
                  <a:srgbClr val="F9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tinyurl.com/pietroski</a:t>
            </a:r>
            <a:endParaRPr lang="en-US" sz="2800" dirty="0">
              <a:solidFill>
                <a:srgbClr val="F9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6336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3A40-0DF5-32C7-AAA9-C09553BE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812800"/>
            <a:ext cx="11640457" cy="573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why did anyone ever think that </a:t>
            </a:r>
            <a:r>
              <a:rPr lang="en-US" i="1" u="sng" dirty="0"/>
              <a:t>ordinary words </a:t>
            </a:r>
          </a:p>
          <a:p>
            <a:pPr marL="0" indent="0">
              <a:buNone/>
            </a:pPr>
            <a:r>
              <a:rPr lang="en-US" dirty="0"/>
              <a:t>	(as opposed to expressions of “ideal” languages) </a:t>
            </a:r>
          </a:p>
          <a:p>
            <a:pPr marL="0" indent="0">
              <a:buNone/>
            </a:pPr>
            <a:r>
              <a:rPr lang="en-US" dirty="0"/>
              <a:t>	         have meanings that determine </a:t>
            </a:r>
            <a:r>
              <a:rPr lang="en-US" i="1" u="sng" dirty="0"/>
              <a:t>extensions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	One can boldly conjecture that despite appearances, ordinary words have extensions.</a:t>
            </a:r>
          </a:p>
          <a:p>
            <a:pPr marL="0" indent="0">
              <a:buNone/>
            </a:pPr>
            <a:r>
              <a:rPr lang="en-US" dirty="0"/>
              <a:t>		But then one owes some account of the (many) contrary appearances.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Even if we set aside </a:t>
            </a:r>
            <a:r>
              <a:rPr lang="en-US" b="1" dirty="0"/>
              <a:t>Liar Paradoxes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	along with </a:t>
            </a:r>
            <a:r>
              <a:rPr lang="en-US" b="1" dirty="0"/>
              <a:t>Vagueness</a:t>
            </a:r>
            <a:r>
              <a:rPr lang="en-US" dirty="0"/>
              <a:t> and the </a:t>
            </a:r>
            <a:r>
              <a:rPr lang="en-US" b="1" dirty="0"/>
              <a:t>Context Sensitivity </a:t>
            </a:r>
            <a:r>
              <a:rPr lang="en-US" dirty="0"/>
              <a:t>of words like ‘big’, 	</a:t>
            </a:r>
          </a:p>
          <a:p>
            <a:pPr marL="0" indent="0">
              <a:buNone/>
            </a:pPr>
            <a:r>
              <a:rPr lang="en-US" dirty="0"/>
              <a:t>			what about </a:t>
            </a:r>
            <a:r>
              <a:rPr lang="en-US" b="1" dirty="0"/>
              <a:t>Polysemy</a:t>
            </a:r>
            <a:r>
              <a:rPr lang="en-US" dirty="0"/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0F23F-19C6-1384-3824-6820A4A6E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864"/>
          <a:stretch/>
        </p:blipFill>
        <p:spPr>
          <a:xfrm>
            <a:off x="10319986" y="1307157"/>
            <a:ext cx="881999" cy="1005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55E118-6B03-2986-1374-EBDDA83A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"/>
          <a:stretch/>
        </p:blipFill>
        <p:spPr>
          <a:xfrm>
            <a:off x="7292594" y="1315137"/>
            <a:ext cx="826924" cy="99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BA73BD-5DC3-345C-31F3-61431C39F8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" r="1563" b="-4993"/>
          <a:stretch/>
        </p:blipFill>
        <p:spPr>
          <a:xfrm>
            <a:off x="11201985" y="1299375"/>
            <a:ext cx="905458" cy="1056037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D2CE4A8-85AD-F153-6B05-0AB3D76B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579" y="1299377"/>
            <a:ext cx="725043" cy="1005840"/>
          </a:xfrm>
          <a:prstGeom prst="rect">
            <a:avLst/>
          </a:prstGeom>
        </p:spPr>
      </p:pic>
      <p:pic>
        <p:nvPicPr>
          <p:cNvPr id="17" name="Picture 1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DB07E3E-2DAF-EAC0-BA62-66C42673A1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3" t="-2792" r="1054" b="2792"/>
          <a:stretch/>
        </p:blipFill>
        <p:spPr>
          <a:xfrm>
            <a:off x="8015655" y="1299377"/>
            <a:ext cx="826924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9A92B4-2B97-9FD0-4D39-A5A512CC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97" r="4520"/>
          <a:stretch/>
        </p:blipFill>
        <p:spPr>
          <a:xfrm>
            <a:off x="8768106" y="0"/>
            <a:ext cx="1658976" cy="1323502"/>
          </a:xfrm>
          <a:prstGeom prst="rect">
            <a:avLst/>
          </a:prstGeom>
        </p:spPr>
      </p:pic>
      <p:pic>
        <p:nvPicPr>
          <p:cNvPr id="20" name="Picture 19" descr="A person tearing his shirt off&#10;&#10;Description automatically generated">
            <a:extLst>
              <a:ext uri="{FF2B5EF4-FFF2-40B4-BE49-F238E27FC236}">
                <a16:creationId xmlns:a16="http://schemas.microsoft.com/office/drawing/2014/main" id="{E4EF86B6-0EE5-8287-A3EF-97B7AC32D6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194" r="4117"/>
          <a:stretch/>
        </p:blipFill>
        <p:spPr>
          <a:xfrm>
            <a:off x="8842579" y="2305215"/>
            <a:ext cx="1549985" cy="1003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AB8958-FC6E-33C8-2AE5-008D397187A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42" t="-6253" r="818" b="17417"/>
          <a:stretch/>
        </p:blipFill>
        <p:spPr>
          <a:xfrm>
            <a:off x="9567622" y="1249179"/>
            <a:ext cx="826924" cy="10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4533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7099-AFAD-00C1-E8C2-A79C7E0C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826-95B2-F833-7FCE-F386F4F8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147" y="32211"/>
            <a:ext cx="5628419" cy="85983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Bad Idea: Polysemy is Homophony</a:t>
            </a:r>
          </a:p>
        </p:txBody>
      </p:sp>
      <p:pic>
        <p:nvPicPr>
          <p:cNvPr id="7" name="Picture 6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5974A37F-2223-D414-AE91-E673ECDB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13877"/>
          <a:stretch/>
        </p:blipFill>
        <p:spPr>
          <a:xfrm>
            <a:off x="4414924" y="1862933"/>
            <a:ext cx="2097013" cy="313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C04C41-6964-71D0-9342-62E9B0BFEE28}"/>
              </a:ext>
            </a:extLst>
          </p:cNvPr>
          <p:cNvSpPr txBox="1"/>
          <p:nvPr/>
        </p:nvSpPr>
        <p:spPr>
          <a:xfrm>
            <a:off x="6730256" y="1960046"/>
            <a:ext cx="51747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1800"/>
              </a:spcBef>
            </a:pPr>
            <a:r>
              <a:rPr lang="en-US" sz="2200" dirty="0">
                <a:solidFill>
                  <a:srgbClr val="0070C0"/>
                </a:solidFill>
              </a:rPr>
              <a:t>He put the  window  that he bought into 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             the  window  that he cut in the wall.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1A866-72D2-29DD-0CDE-2408EA2B3DDE}"/>
              </a:ext>
            </a:extLst>
          </p:cNvPr>
          <p:cNvSpPr txBox="1"/>
          <p:nvPr/>
        </p:nvSpPr>
        <p:spPr>
          <a:xfrm>
            <a:off x="469044" y="2682044"/>
            <a:ext cx="281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 circle   is  green.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343A7-7263-3ECE-EC42-04E2E17C650E}"/>
              </a:ext>
            </a:extLst>
          </p:cNvPr>
          <p:cNvSpPr txBox="1"/>
          <p:nvPr/>
        </p:nvSpPr>
        <p:spPr>
          <a:xfrm>
            <a:off x="270140" y="399247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 circle   is a set of points.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9BB4B0-D76E-10C6-70FA-566ABFE66B14}"/>
              </a:ext>
            </a:extLst>
          </p:cNvPr>
          <p:cNvSpPr/>
          <p:nvPr/>
        </p:nvSpPr>
        <p:spPr>
          <a:xfrm>
            <a:off x="233632" y="196004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2D090C-AB2A-4F6D-B0AC-8E952074B608}"/>
              </a:ext>
            </a:extLst>
          </p:cNvPr>
          <p:cNvSpPr/>
          <p:nvPr/>
        </p:nvSpPr>
        <p:spPr>
          <a:xfrm>
            <a:off x="1279129" y="196004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89E116-5148-16BE-7738-C1ED5E1A68B4}"/>
              </a:ext>
            </a:extLst>
          </p:cNvPr>
          <p:cNvSpPr/>
          <p:nvPr/>
        </p:nvSpPr>
        <p:spPr>
          <a:xfrm>
            <a:off x="2324625" y="205465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F949F67E-ED33-925B-2102-0E14D18D47D0}"/>
              </a:ext>
            </a:extLst>
          </p:cNvPr>
          <p:cNvSpPr/>
          <p:nvPr/>
        </p:nvSpPr>
        <p:spPr>
          <a:xfrm>
            <a:off x="3553580" y="188147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092B35-BFE7-13C1-FA23-A8AE357AE070}"/>
              </a:ext>
            </a:extLst>
          </p:cNvPr>
          <p:cNvSpPr/>
          <p:nvPr/>
        </p:nvSpPr>
        <p:spPr>
          <a:xfrm>
            <a:off x="233633" y="319150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CDCAAC1-9A0F-986D-2805-9B49271A464D}"/>
              </a:ext>
            </a:extLst>
          </p:cNvPr>
          <p:cNvSpPr/>
          <p:nvPr/>
        </p:nvSpPr>
        <p:spPr>
          <a:xfrm>
            <a:off x="1279130" y="319150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699132-DCAC-3021-C985-7D9C40ED92BB}"/>
              </a:ext>
            </a:extLst>
          </p:cNvPr>
          <p:cNvSpPr/>
          <p:nvPr/>
        </p:nvSpPr>
        <p:spPr>
          <a:xfrm>
            <a:off x="2324626" y="328611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9A0F4A53-704B-D540-5649-DA808D191CFC}"/>
              </a:ext>
            </a:extLst>
          </p:cNvPr>
          <p:cNvSpPr/>
          <p:nvPr/>
        </p:nvSpPr>
        <p:spPr>
          <a:xfrm>
            <a:off x="3553581" y="311293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18FD6E-8953-B4C0-296F-7858DC12A79A}"/>
              </a:ext>
            </a:extLst>
          </p:cNvPr>
          <p:cNvSpPr txBox="1"/>
          <p:nvPr/>
        </p:nvSpPr>
        <p:spPr>
          <a:xfrm>
            <a:off x="6645118" y="3226414"/>
            <a:ext cx="5546882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A word can be linked to two or more concepts that </a:t>
            </a:r>
            <a:r>
              <a:rPr lang="en-US" sz="2200" i="1" u="sng" dirty="0"/>
              <a:t>are not</a:t>
            </a:r>
            <a:r>
              <a:rPr lang="en-US" sz="2200" dirty="0"/>
              <a:t> extensionally equivalent.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B1EE8-2CA7-6328-C0D4-A99E8784DEAC}"/>
              </a:ext>
            </a:extLst>
          </p:cNvPr>
          <p:cNvSpPr txBox="1"/>
          <p:nvPr/>
        </p:nvSpPr>
        <p:spPr>
          <a:xfrm>
            <a:off x="6932037" y="3344067"/>
            <a:ext cx="71120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</a:t>
            </a:r>
          </a:p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94DB2-6B0A-BF94-EF0B-4B44B9EA6446}"/>
              </a:ext>
            </a:extLst>
          </p:cNvPr>
          <p:cNvSpPr txBox="1"/>
          <p:nvPr/>
        </p:nvSpPr>
        <p:spPr>
          <a:xfrm>
            <a:off x="6870429" y="2913180"/>
            <a:ext cx="1646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word-sound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155F2-9814-23C9-34AB-13756FABDBEE}"/>
              </a:ext>
            </a:extLst>
          </p:cNvPr>
          <p:cNvSpPr txBox="1"/>
          <p:nvPr/>
        </p:nvSpPr>
        <p:spPr>
          <a:xfrm flipH="1">
            <a:off x="1601143" y="2853884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1BFDDE-B170-42D0-6C8F-3C7007FC8503}"/>
              </a:ext>
            </a:extLst>
          </p:cNvPr>
          <p:cNvSpPr txBox="1"/>
          <p:nvPr/>
        </p:nvSpPr>
        <p:spPr>
          <a:xfrm flipH="1">
            <a:off x="1151011" y="4121725"/>
            <a:ext cx="7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30527-BEBF-2442-3591-32E69957788A}"/>
              </a:ext>
            </a:extLst>
          </p:cNvPr>
          <p:cNvSpPr txBox="1"/>
          <p:nvPr/>
        </p:nvSpPr>
        <p:spPr>
          <a:xfrm flipH="1">
            <a:off x="8923210" y="2006298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941CE-81DC-0DDB-9C3F-AF554A34B7A1}"/>
              </a:ext>
            </a:extLst>
          </p:cNvPr>
          <p:cNvSpPr txBox="1"/>
          <p:nvPr/>
        </p:nvSpPr>
        <p:spPr>
          <a:xfrm flipH="1">
            <a:off x="8923210" y="2306407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B146F-F9B6-85F9-2F9A-822861A12707}"/>
              </a:ext>
            </a:extLst>
          </p:cNvPr>
          <p:cNvSpPr txBox="1"/>
          <p:nvPr/>
        </p:nvSpPr>
        <p:spPr>
          <a:xfrm>
            <a:off x="431544" y="1352127"/>
            <a:ext cx="281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 circle   is 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5B582-71BC-17EB-500F-6ABA23312118}"/>
              </a:ext>
            </a:extLst>
          </p:cNvPr>
          <p:cNvSpPr txBox="1"/>
          <p:nvPr/>
        </p:nvSpPr>
        <p:spPr>
          <a:xfrm flipH="1">
            <a:off x="1572847" y="1523023"/>
            <a:ext cx="6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95240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3" grpId="0"/>
      <p:bldP spid="25" grpId="0"/>
      <p:bldP spid="28" grpId="0"/>
      <p:bldP spid="29" grpId="0"/>
      <p:bldP spid="30" grpId="0"/>
      <p:bldP spid="4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09" y="241896"/>
            <a:ext cx="11430000" cy="6616104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/>
              <a:t>--typically </a:t>
            </a:r>
            <a:r>
              <a:rPr lang="en-US" sz="2200" i="1" u="sng" dirty="0"/>
              <a:t>arbitrary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224AFB"/>
                </a:solidFill>
              </a:rPr>
              <a:t>you/ewe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die/dye</a:t>
            </a:r>
            <a:r>
              <a:rPr lang="en-US" sz="2200" dirty="0"/>
              <a:t>, 							 </a:t>
            </a:r>
            <a:r>
              <a:rPr lang="en-US" sz="2200" dirty="0">
                <a:solidFill>
                  <a:srgbClr val="224AFB"/>
                </a:solidFill>
              </a:rPr>
              <a:t>no/know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so/sew</a:t>
            </a: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--linguistically </a:t>
            </a:r>
            <a:r>
              <a:rPr lang="en-US" sz="2200" i="1" u="sng" dirty="0"/>
              <a:t>accidental</a:t>
            </a:r>
          </a:p>
          <a:p>
            <a:pPr marL="100440" indent="-100440">
              <a:spcBef>
                <a:spcPts val="300"/>
              </a:spcBef>
              <a:buSzPct val="100000"/>
              <a:buNone/>
            </a:pPr>
            <a:r>
              <a:rPr lang="en-US" sz="2200" i="1" dirty="0"/>
              <a:t>   cp. </a:t>
            </a:r>
            <a:r>
              <a:rPr lang="en-US" sz="2200" dirty="0"/>
              <a:t>French</a:t>
            </a:r>
            <a:r>
              <a:rPr lang="en-US" sz="2200" i="1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seau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sceau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saut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Doesn’t Support Anaphora: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*The banks of the river were nicer than                the ones we robbed.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</a:t>
            </a:r>
            <a:r>
              <a:rPr lang="en-US" sz="2200" dirty="0" err="1">
                <a:solidFill>
                  <a:srgbClr val="FF0000"/>
                </a:solidFill>
              </a:rPr>
              <a:t>subsenses</a:t>
            </a:r>
            <a:endParaRPr lang="en-US" sz="2200" dirty="0">
              <a:solidFill>
                <a:srgbClr val="FF0000"/>
              </a:solidFill>
            </a:endParaRP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</a:t>
            </a:r>
            <a:r>
              <a:rPr lang="en-US" sz="2200" i="1" u="sng" dirty="0"/>
              <a:t>not</a:t>
            </a:r>
            <a:r>
              <a:rPr lang="en-US" sz="2200" dirty="0"/>
              <a:t> arbitrary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--often common </a:t>
            </a:r>
            <a:r>
              <a:rPr lang="en-US" sz="2200" i="1" u="sng" dirty="0"/>
              <a:t>across</a:t>
            </a:r>
            <a:r>
              <a:rPr lang="en-US" sz="2200" dirty="0"/>
              <a:t> languages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hold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FF0000"/>
                </a:solidFill>
              </a:rPr>
              <a:t>Supports Anaphora in many cases: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 The windows that we cut in the walls were nicer than the ones we installed.</a:t>
            </a:r>
            <a:endParaRPr lang="en-US" sz="2200" dirty="0">
              <a:solidFill>
                <a:srgbClr val="106B2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E838B-9D16-1540-A830-DD35140AEA74}"/>
              </a:ext>
            </a:extLst>
          </p:cNvPr>
          <p:cNvSpPr txBox="1"/>
          <p:nvPr/>
        </p:nvSpPr>
        <p:spPr>
          <a:xfrm>
            <a:off x="7032642" y="4409542"/>
            <a:ext cx="493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my hand, the door, a title, your temper, my calls, so much weight, an opinion, </a:t>
            </a:r>
          </a:p>
          <a:p>
            <a:pPr defTabSz="457200"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 seminar, a ridge, a course (of due east)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7C1BC-B04C-2742-BC32-86A066DC2D89}"/>
              </a:ext>
            </a:extLst>
          </p:cNvPr>
          <p:cNvSpPr txBox="1"/>
          <p:nvPr/>
        </p:nvSpPr>
        <p:spPr>
          <a:xfrm>
            <a:off x="6095999" y="722968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			       </a:t>
            </a:r>
            <a:r>
              <a:rPr lang="en-US" sz="2200" dirty="0" err="1">
                <a:solidFill>
                  <a:srgbClr val="224AFB"/>
                </a:solidFill>
                <a:latin typeface="Calibri"/>
              </a:rPr>
              <a:t>book</a:t>
            </a:r>
            <a:r>
              <a:rPr lang="en-US" sz="2200" baseline="-25000" dirty="0" err="1">
                <a:solidFill>
                  <a:srgbClr val="224AFB"/>
                </a:solidFill>
                <a:latin typeface="Calibri"/>
              </a:rPr>
              <a:t>N</a:t>
            </a:r>
            <a:endParaRPr lang="en-US" sz="2200" dirty="0">
              <a:solidFill>
                <a:srgbClr val="224AFB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200" dirty="0">
                <a:solidFill>
                  <a:srgbClr val="FF0000"/>
                </a:solidFill>
                <a:latin typeface="Calibri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EA57CC-4CAE-394A-B5F9-A00DE95CE357}"/>
              </a:ext>
            </a:extLst>
          </p:cNvPr>
          <p:cNvCxnSpPr>
            <a:cxnSpLocks/>
          </p:cNvCxnSpPr>
          <p:nvPr/>
        </p:nvCxnSpPr>
        <p:spPr>
          <a:xfrm flipV="1">
            <a:off x="5460754" y="722968"/>
            <a:ext cx="0" cy="5916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590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15140-409A-5399-88F6-8FA05A5B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C8C61E-F5BE-1EB4-03B2-2CB0DACF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306" y="4414761"/>
            <a:ext cx="3632948" cy="107711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Polysemy is not Homophony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pace</a:t>
            </a:r>
            <a:r>
              <a:rPr lang="en-US" sz="2200" dirty="0">
                <a:solidFill>
                  <a:srgbClr val="FF0000"/>
                </a:solidFill>
              </a:rPr>
              <a:t> Fodor, Devitt, King…)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see Collins for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D0C0-6573-1F59-01FB-792C1006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66" y="418078"/>
            <a:ext cx="9366919" cy="1323439"/>
          </a:xfrm>
          <a:ln w="1905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He dropped the book he defaced, and he plagiarized the book you wrote.</a:t>
            </a:r>
          </a:p>
          <a:p>
            <a:pPr marL="0" indent="0">
              <a:buNone/>
            </a:pPr>
            <a:r>
              <a:rPr lang="en-US" sz="2000" dirty="0"/>
              <a:t>He dropped the </a:t>
            </a:r>
            <a:r>
              <a:rPr lang="en-US" sz="2000" b="1" i="1" dirty="0"/>
              <a:t>book</a:t>
            </a:r>
            <a:r>
              <a:rPr lang="en-US" sz="2000" dirty="0"/>
              <a:t> he defaced, and he plagiarized the </a:t>
            </a:r>
            <a:r>
              <a:rPr lang="en-US" sz="2000" b="1" i="1" dirty="0"/>
              <a:t>one</a:t>
            </a:r>
            <a:r>
              <a:rPr lang="en-US" sz="2000" dirty="0"/>
              <a:t> you wrote.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The</a:t>
            </a:r>
            <a:r>
              <a:rPr lang="en-US" sz="2000" baseline="-25000" dirty="0"/>
              <a:t> </a:t>
            </a:r>
            <a:r>
              <a:rPr lang="en-US" sz="2000" dirty="0"/>
              <a:t>red </a:t>
            </a:r>
            <a:r>
              <a:rPr lang="en-US" sz="2000" b="1" i="1" dirty="0"/>
              <a:t>book</a:t>
            </a:r>
            <a:r>
              <a:rPr lang="en-US" sz="2000" dirty="0"/>
              <a:t> was hard to carry, and the </a:t>
            </a:r>
            <a:r>
              <a:rPr lang="en-US" sz="2000" b="1" i="1" dirty="0"/>
              <a:t>one</a:t>
            </a:r>
            <a:r>
              <a:rPr lang="en-US" sz="2000" dirty="0"/>
              <a:t> you reviewed was boring.</a:t>
            </a:r>
          </a:p>
        </p:txBody>
      </p:sp>
      <p:pic>
        <p:nvPicPr>
          <p:cNvPr id="11" name="Picture 10" descr="A person posing for the camera&#13;&#10;&#13;&#10;Description automatically generated">
            <a:extLst>
              <a:ext uri="{FF2B5EF4-FFF2-40B4-BE49-F238E27FC236}">
                <a16:creationId xmlns:a16="http://schemas.microsoft.com/office/drawing/2014/main" id="{F2288D5B-0ED8-79CF-6074-D502489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16" y="250058"/>
            <a:ext cx="787400" cy="10225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F7355-F0F4-DCF7-15DC-EF1831DB3F05}"/>
              </a:ext>
            </a:extLst>
          </p:cNvPr>
          <p:cNvCxnSpPr>
            <a:cxnSpLocks/>
          </p:cNvCxnSpPr>
          <p:nvPr/>
        </p:nvCxnSpPr>
        <p:spPr>
          <a:xfrm flipH="1">
            <a:off x="9532872" y="874773"/>
            <a:ext cx="855836" cy="50051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C46F270-E5FA-7DB9-5D05-997360E7E313}"/>
              </a:ext>
            </a:extLst>
          </p:cNvPr>
          <p:cNvSpPr/>
          <p:nvPr/>
        </p:nvSpPr>
        <p:spPr>
          <a:xfrm>
            <a:off x="8813867" y="1285968"/>
            <a:ext cx="3149681" cy="96313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224AFB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4B0C0-C3F5-DFD6-B2F2-0E1596D65D8D}"/>
              </a:ext>
            </a:extLst>
          </p:cNvPr>
          <p:cNvSpPr txBox="1"/>
          <p:nvPr/>
        </p:nvSpPr>
        <p:spPr>
          <a:xfrm>
            <a:off x="8960294" y="1388188"/>
            <a:ext cx="306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i="1" dirty="0">
                <a:solidFill>
                  <a:srgbClr val="224AFB"/>
                </a:solidFill>
                <a:latin typeface="Calibri"/>
              </a:rPr>
              <a:t>   Being</a:t>
            </a:r>
            <a:r>
              <a:rPr lang="en-US" dirty="0">
                <a:solidFill>
                  <a:srgbClr val="224AFB"/>
                </a:solidFill>
                <a:latin typeface="Calibri"/>
              </a:rPr>
              <a:t> is said in many ways. Ditto for </a:t>
            </a:r>
            <a:r>
              <a:rPr lang="en-US" i="1" dirty="0">
                <a:solidFill>
                  <a:srgbClr val="224AFB"/>
                </a:solidFill>
                <a:latin typeface="Calibri"/>
              </a:rPr>
              <a:t>book, window</a:t>
            </a:r>
            <a:r>
              <a:rPr lang="en-US" dirty="0">
                <a:solidFill>
                  <a:srgbClr val="224AFB"/>
                </a:solidFill>
                <a:latin typeface="Calibri"/>
              </a:rPr>
              <a:t>, </a:t>
            </a:r>
            <a:r>
              <a:rPr lang="en-US" i="1" dirty="0">
                <a:solidFill>
                  <a:srgbClr val="224AFB"/>
                </a:solidFill>
                <a:latin typeface="Calibri"/>
              </a:rPr>
              <a:t>line,...</a:t>
            </a:r>
            <a:endParaRPr lang="en-US" dirty="0">
              <a:solidFill>
                <a:srgbClr val="224AFB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F9088B-3B36-CCB5-2C4F-C3FC502ED8AC}"/>
              </a:ext>
            </a:extLst>
          </p:cNvPr>
          <p:cNvSpPr txBox="1"/>
          <p:nvPr/>
        </p:nvSpPr>
        <p:spPr>
          <a:xfrm>
            <a:off x="8466306" y="2383436"/>
            <a:ext cx="3632948" cy="203132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srgbClr val="224AFC"/>
                </a:solidFill>
                <a:latin typeface="Calibri"/>
              </a:rPr>
              <a:t>Lingua</a:t>
            </a:r>
            <a:r>
              <a:rPr lang="en-US" dirty="0">
                <a:solidFill>
                  <a:srgbClr val="224AFC"/>
                </a:solidFill>
                <a:latin typeface="Calibri"/>
              </a:rPr>
              <a:t> 2015 issue on polysemy</a:t>
            </a:r>
          </a:p>
          <a:p>
            <a:pPr defTabSz="457200"/>
            <a:r>
              <a:rPr lang="en-US" dirty="0">
                <a:solidFill>
                  <a:srgbClr val="224AFC"/>
                </a:solidFill>
                <a:latin typeface="Calibri"/>
              </a:rPr>
              <a:t>    --intro to work since 1972 </a:t>
            </a:r>
          </a:p>
          <a:p>
            <a:pPr defTabSz="457200"/>
            <a:r>
              <a:rPr lang="en-US" dirty="0">
                <a:solidFill>
                  <a:srgbClr val="224AFC"/>
                </a:solidFill>
                <a:latin typeface="Calibri"/>
              </a:rPr>
              <a:t>    --many interesting papers </a:t>
            </a:r>
          </a:p>
          <a:p>
            <a:pPr defTabSz="457200"/>
            <a:r>
              <a:rPr lang="en-US" i="1" dirty="0">
                <a:solidFill>
                  <a:srgbClr val="224AFC"/>
                </a:solidFill>
                <a:latin typeface="Calibri"/>
              </a:rPr>
              <a:t>Mind &amp; Language </a:t>
            </a:r>
            <a:r>
              <a:rPr lang="en-US" dirty="0">
                <a:solidFill>
                  <a:srgbClr val="224AFC"/>
                </a:solidFill>
                <a:latin typeface="Calibri"/>
              </a:rPr>
              <a:t>2021 </a:t>
            </a:r>
          </a:p>
          <a:p>
            <a:pPr defTabSz="457200"/>
            <a:r>
              <a:rPr lang="en-US" dirty="0">
                <a:solidFill>
                  <a:srgbClr val="224AFC"/>
                </a:solidFill>
                <a:latin typeface="Calibri"/>
              </a:rPr>
              <a:t>    --paper by Quilty-Dunn</a:t>
            </a:r>
          </a:p>
          <a:p>
            <a:pPr defTabSz="457200"/>
            <a:r>
              <a:rPr lang="en-US" dirty="0">
                <a:solidFill>
                  <a:srgbClr val="224AFC"/>
                </a:solidFill>
                <a:latin typeface="Calibri"/>
              </a:rPr>
              <a:t>Dissertation and a series of papers </a:t>
            </a:r>
          </a:p>
          <a:p>
            <a:pPr defTabSz="457200"/>
            <a:r>
              <a:rPr lang="en-US" dirty="0">
                <a:solidFill>
                  <a:srgbClr val="224AFC"/>
                </a:solidFill>
                <a:latin typeface="Calibri"/>
              </a:rPr>
              <a:t>     by Elliot Murphy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811F4-E15C-E9A8-6325-6D6162935EC0}"/>
              </a:ext>
            </a:extLst>
          </p:cNvPr>
          <p:cNvSpPr txBox="1"/>
          <p:nvPr/>
        </p:nvSpPr>
        <p:spPr>
          <a:xfrm>
            <a:off x="372166" y="3856125"/>
            <a:ext cx="811869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dirty="0"/>
              <a:t>The shuttered window was nicer than the window that got installed.</a:t>
            </a:r>
          </a:p>
          <a:p>
            <a:r>
              <a:rPr lang="en-US" sz="2000" dirty="0"/>
              <a:t>The shuttered </a:t>
            </a:r>
            <a:r>
              <a:rPr lang="en-US" sz="2000" b="1" i="1" dirty="0"/>
              <a:t>window</a:t>
            </a:r>
            <a:r>
              <a:rPr lang="en-US" sz="2000" dirty="0"/>
              <a:t> was nicer than the </a:t>
            </a:r>
            <a:r>
              <a:rPr lang="en-US" sz="2000" b="1" i="1" dirty="0"/>
              <a:t>one</a:t>
            </a:r>
            <a:r>
              <a:rPr lang="en-US" sz="2000" dirty="0"/>
              <a:t> that got installed..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DE78E-10F4-267C-FC4E-EA73997786FE}"/>
              </a:ext>
            </a:extLst>
          </p:cNvPr>
          <p:cNvSpPr txBox="1"/>
          <p:nvPr/>
        </p:nvSpPr>
        <p:spPr>
          <a:xfrm>
            <a:off x="165817" y="4763678"/>
            <a:ext cx="120992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window, n.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I.1.a. (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c1230</a:t>
            </a:r>
            <a:r>
              <a:rPr lang="en-US" b="1" dirty="0">
                <a:solidFill>
                  <a:srgbClr val="000000"/>
                </a:solidFill>
                <a:latin typeface="inherit"/>
              </a:rPr>
              <a:t>)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77"/>
              </a:rPr>
              <a:t>An opening in the wall or roof of a building, for admitting light or air and allowing people to see out; </a:t>
            </a:r>
          </a:p>
          <a:p>
            <a:pPr algn="l" fontAlgn="base"/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esp.</a:t>
            </a:r>
            <a:r>
              <a:rPr lang="en-US" b="0" i="0" dirty="0">
                <a:solidFill>
                  <a:srgbClr val="000000"/>
                </a:solidFill>
                <a:effectLst/>
                <a:latin typeface="Lora" pitchFamily="2" charset="77"/>
              </a:rPr>
              <a:t> such an opening fitted with a frame containing a pane or panes of glass (or a similar transparent substance); the glazed frame intended to fit such an opening, sometimes with hinges, a sliding mechanism, etc., so that it may be opened or closed. Also: a similar opening in the side of a ship, train, car, or other vehicle.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CF461FA-D7D5-81B1-9AE6-F57FE3E4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54" y="1873223"/>
            <a:ext cx="1138317" cy="1707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20A2EF-1383-E9D1-2BF2-37A87825E43C}"/>
              </a:ext>
            </a:extLst>
          </p:cNvPr>
          <p:cNvSpPr txBox="1"/>
          <p:nvPr/>
        </p:nvSpPr>
        <p:spPr>
          <a:xfrm>
            <a:off x="458754" y="2011979"/>
            <a:ext cx="777134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	    The book I was carrying contained two books by Austen.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	    You could say I brought one book, or I was brought two books.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    But I didn’t bring </a:t>
            </a:r>
            <a:r>
              <a:rPr lang="en-US" sz="2000" i="1" u="sng" dirty="0">
                <a:solidFill>
                  <a:srgbClr val="0070C0"/>
                </a:solidFill>
              </a:rPr>
              <a:t>three</a:t>
            </a:r>
            <a:r>
              <a:rPr lang="en-US" sz="2000" dirty="0">
                <a:solidFill>
                  <a:srgbClr val="0070C0"/>
                </a:solidFill>
              </a:rPr>
              <a:t> books.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11480-D4E8-E978-95FA-9F8732D27F88}"/>
              </a:ext>
            </a:extLst>
          </p:cNvPr>
          <p:cNvSpPr txBox="1"/>
          <p:nvPr/>
        </p:nvSpPr>
        <p:spPr>
          <a:xfrm>
            <a:off x="2217014" y="2278108"/>
            <a:ext cx="567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00B050"/>
                </a:solidFill>
                <a:latin typeface="Calibri"/>
              </a:rPr>
              <a:t>⤷</a:t>
            </a:r>
            <a:r>
              <a:rPr lang="en-US" dirty="0">
                <a:solidFill>
                  <a:srgbClr val="00B050"/>
                </a:solidFill>
                <a:latin typeface="Calibri"/>
              </a:rPr>
              <a:t> BOOK:CONTAINER                                    </a:t>
            </a:r>
            <a:r>
              <a:rPr lang="en-US" sz="2400" dirty="0">
                <a:solidFill>
                  <a:srgbClr val="00B050"/>
                </a:solidFill>
                <a:latin typeface="Calibri"/>
              </a:rPr>
              <a:t>⤷</a:t>
            </a:r>
            <a:r>
              <a:rPr lang="en-US" dirty="0">
                <a:solidFill>
                  <a:srgbClr val="00B050"/>
                </a:solidFill>
                <a:latin typeface="Calibri"/>
              </a:rPr>
              <a:t>BOOK:CONTENT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35042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/>
      <p:bldP spid="17" grpId="0" animBg="1"/>
      <p:bldP spid="5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E3B7-60E4-EE1D-04B7-0C658F89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A2AA87-ABD2-141A-1538-C8F053EE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4" y="154810"/>
            <a:ext cx="11430000" cy="5916565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</a:t>
            </a: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concepts/subsenses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58726-717A-A599-9A19-0F36A0D0CDD9}"/>
              </a:ext>
            </a:extLst>
          </p:cNvPr>
          <p:cNvSpPr txBox="1"/>
          <p:nvPr/>
        </p:nvSpPr>
        <p:spPr>
          <a:xfrm>
            <a:off x="5979885" y="795540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			       </a:t>
            </a:r>
            <a:r>
              <a:rPr lang="en-US" sz="2200" dirty="0" err="1">
                <a:solidFill>
                  <a:srgbClr val="224AFB"/>
                </a:solidFill>
                <a:latin typeface="Calibri"/>
              </a:rPr>
              <a:t>book</a:t>
            </a:r>
            <a:r>
              <a:rPr lang="en-US" sz="2200" baseline="-25000" dirty="0" err="1">
                <a:solidFill>
                  <a:srgbClr val="224AFB"/>
                </a:solidFill>
                <a:latin typeface="Calibri"/>
              </a:rPr>
              <a:t>N</a:t>
            </a:r>
            <a:endParaRPr lang="en-US" sz="2200" dirty="0">
              <a:solidFill>
                <a:srgbClr val="224AFB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200" dirty="0">
                <a:solidFill>
                  <a:srgbClr val="FF0000"/>
                </a:solidFill>
                <a:latin typeface="Calibri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0ED20B-8165-F0ED-A5BE-68C6B7376E02}"/>
              </a:ext>
            </a:extLst>
          </p:cNvPr>
          <p:cNvCxnSpPr>
            <a:cxnSpLocks/>
          </p:cNvCxnSpPr>
          <p:nvPr/>
        </p:nvCxnSpPr>
        <p:spPr>
          <a:xfrm flipV="1">
            <a:off x="5475268" y="-87085"/>
            <a:ext cx="0" cy="35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36829-45C5-BF86-1A13-DC62CE344A94}"/>
              </a:ext>
            </a:extLst>
          </p:cNvPr>
          <p:cNvCxnSpPr>
            <a:cxnSpLocks/>
          </p:cNvCxnSpPr>
          <p:nvPr/>
        </p:nvCxnSpPr>
        <p:spPr>
          <a:xfrm>
            <a:off x="0" y="345321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1F42B9-8E76-29A5-BD92-CD6C5B30551B}"/>
              </a:ext>
            </a:extLst>
          </p:cNvPr>
          <p:cNvSpPr txBox="1"/>
          <p:nvPr/>
        </p:nvSpPr>
        <p:spPr>
          <a:xfrm>
            <a:off x="317006" y="3534013"/>
            <a:ext cx="116863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Think about lexical </a:t>
            </a:r>
            <a:r>
              <a:rPr lang="en-US" sz="2000" i="1" u="sng" dirty="0">
                <a:solidFill>
                  <a:prstClr val="black"/>
                </a:solidFill>
                <a:latin typeface="Calibri"/>
              </a:rPr>
              <a:t>acquisition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	Luckily, kids are pretty good at (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 guessing which concepts speakers are expressing and 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                                                            (ii) confirming/revising their initial guesses; see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Gleitman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Trueswell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200">
              <a:spcBef>
                <a:spcPts val="18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But if kids adopted a “One Word, One Concept” </a:t>
            </a:r>
            <a:r>
              <a:rPr lang="en-US" sz="2000" dirty="0">
                <a:solidFill>
                  <a:prstClr val="black"/>
                </a:solidFill>
              </a:rPr>
              <a:t>policy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(or somehow enforced </a:t>
            </a:r>
            <a:r>
              <a:rPr lang="en-US" sz="2000" dirty="0">
                <a:solidFill>
                  <a:prstClr val="black"/>
                </a:solidFill>
              </a:rPr>
              <a:t>“One Word, One Extension”)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		then homophony would be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way more rampant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than it is.</a:t>
            </a:r>
          </a:p>
          <a:p>
            <a:pPr defTabSz="457200">
              <a:spcBef>
                <a:spcPts val="1800"/>
              </a:spcBef>
            </a:pPr>
            <a:r>
              <a:rPr lang="en-US" sz="2000" dirty="0">
                <a:solidFill>
                  <a:prstClr val="black"/>
                </a:solidFill>
              </a:rPr>
              <a:t>Polysemy looks like a by-product of kids treating homophony as a </a:t>
            </a:r>
            <a:r>
              <a:rPr lang="en-US" sz="2000" b="1" dirty="0">
                <a:solidFill>
                  <a:prstClr val="black"/>
                </a:solidFill>
              </a:rPr>
              <a:t>last resort </a:t>
            </a:r>
            <a:r>
              <a:rPr lang="en-US" sz="2000" dirty="0">
                <a:solidFill>
                  <a:prstClr val="black"/>
                </a:solidFill>
              </a:rPr>
              <a:t>strategy,						with paradigm cases of polysemy (‘book’, ‘window’, ‘circle’) involving concepts that somehow “dovetail.”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		And if kids allow for polysemy to limit homophony, </a:t>
            </a:r>
            <a:r>
              <a:rPr lang="en-US" sz="2000" b="1" dirty="0">
                <a:solidFill>
                  <a:prstClr val="black"/>
                </a:solidFill>
              </a:rPr>
              <a:t>conceptual equivocality </a:t>
            </a:r>
            <a:r>
              <a:rPr lang="en-US" sz="2000" dirty="0">
                <a:solidFill>
                  <a:prstClr val="black"/>
                </a:solidFill>
              </a:rPr>
              <a:t>will become normal.</a:t>
            </a:r>
          </a:p>
        </p:txBody>
      </p:sp>
    </p:spTree>
    <p:extLst>
      <p:ext uri="{BB962C8B-B14F-4D97-AF65-F5344CB8AC3E}">
        <p14:creationId xmlns:p14="http://schemas.microsoft.com/office/powerpoint/2010/main" val="426153790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food, beverage&#10;&#10;Description automatically generated">
            <a:extLst>
              <a:ext uri="{FF2B5EF4-FFF2-40B4-BE49-F238E27FC236}">
                <a16:creationId xmlns:a16="http://schemas.microsoft.com/office/drawing/2014/main" id="{FAF8E947-AE73-8F45-8095-499037A2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60" y="408742"/>
            <a:ext cx="2730077" cy="18200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46FE50-DE67-6B4C-9444-09DA32815A1E}"/>
              </a:ext>
            </a:extLst>
          </p:cNvPr>
          <p:cNvSpPr txBox="1"/>
          <p:nvPr/>
        </p:nvSpPr>
        <p:spPr>
          <a:xfrm>
            <a:off x="1196857" y="2329532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paint is brown</a:t>
            </a:r>
          </a:p>
        </p:txBody>
      </p:sp>
      <p:pic>
        <p:nvPicPr>
          <p:cNvPr id="20" name="Picture 19" descr="A couple of cows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53CD6693-412F-5544-882F-D4EC9CA8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002" y="444151"/>
            <a:ext cx="2738524" cy="1749232"/>
          </a:xfrm>
          <a:prstGeom prst="rect">
            <a:avLst/>
          </a:prstGeom>
        </p:spPr>
      </p:pic>
      <p:pic>
        <p:nvPicPr>
          <p:cNvPr id="26" name="Picture 25" descr="A house with a front yard&#10;&#10;Description automatically generated with low confidence">
            <a:extLst>
              <a:ext uri="{FF2B5EF4-FFF2-40B4-BE49-F238E27FC236}">
                <a16:creationId xmlns:a16="http://schemas.microsoft.com/office/drawing/2014/main" id="{55350CEB-6A11-DD4E-B5B7-A7C4D9FF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2" y="408742"/>
            <a:ext cx="2733791" cy="18200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8C0C68-2F6D-F349-95AC-E43793EE849E}"/>
              </a:ext>
            </a:extLst>
          </p:cNvPr>
          <p:cNvSpPr txBox="1"/>
          <p:nvPr/>
        </p:nvSpPr>
        <p:spPr>
          <a:xfrm>
            <a:off x="4987812" y="2297888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house is brown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DCB85B-041F-574F-B1D8-A6A6CABB7F77}"/>
              </a:ext>
            </a:extLst>
          </p:cNvPr>
          <p:cNvSpPr txBox="1"/>
          <p:nvPr/>
        </p:nvSpPr>
        <p:spPr>
          <a:xfrm>
            <a:off x="8657045" y="2297887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cow is brown</a:t>
            </a:r>
          </a:p>
        </p:txBody>
      </p:sp>
      <p:pic>
        <p:nvPicPr>
          <p:cNvPr id="19" name="Picture 18" descr="A cow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05E2A383-7BAA-6444-8F79-4F83B0E30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358" y="2908724"/>
            <a:ext cx="2749168" cy="1820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DDC29-2A11-7B48-94F6-721CB4462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312" y="3818750"/>
            <a:ext cx="3956051" cy="78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0FDE8-C521-9047-ACF4-391ED8870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70" y="4629208"/>
            <a:ext cx="1981200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FBE838-F0A0-2942-BC1D-90747A1E8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163" y="4629208"/>
            <a:ext cx="1981200" cy="1981200"/>
          </a:xfrm>
          <a:prstGeom prst="rect">
            <a:avLst/>
          </a:prstGeom>
        </p:spPr>
      </p:pic>
      <p:pic>
        <p:nvPicPr>
          <p:cNvPr id="30" name="Graphic 29" descr="Speech outline">
            <a:extLst>
              <a:ext uri="{FF2B5EF4-FFF2-40B4-BE49-F238E27FC236}">
                <a16:creationId xmlns:a16="http://schemas.microsoft.com/office/drawing/2014/main" id="{DB30BF09-601F-B948-9C46-44587C979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 flipV="1">
            <a:off x="4639823" y="3292258"/>
            <a:ext cx="2749168" cy="24971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0F5DD7-854F-974A-8FD2-BD3C7D34FAA1}"/>
              </a:ext>
            </a:extLst>
          </p:cNvPr>
          <p:cNvCxnSpPr>
            <a:cxnSpLocks/>
          </p:cNvCxnSpPr>
          <p:nvPr/>
        </p:nvCxnSpPr>
        <p:spPr>
          <a:xfrm flipV="1">
            <a:off x="4033207" y="5318439"/>
            <a:ext cx="1397324" cy="229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E73CA2-8064-9F4D-B5D3-3F16A99B7B00}"/>
              </a:ext>
            </a:extLst>
          </p:cNvPr>
          <p:cNvSpPr txBox="1"/>
          <p:nvPr/>
        </p:nvSpPr>
        <p:spPr>
          <a:xfrm>
            <a:off x="5105400" y="379224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 used my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red pen </a:t>
            </a:r>
            <a:r>
              <a:rPr lang="en-US" sz="2200" dirty="0"/>
              <a:t>to </a:t>
            </a:r>
          </a:p>
          <a:p>
            <a:r>
              <a:rPr lang="en-US" sz="2200" dirty="0"/>
              <a:t>mark the exam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F6C4EC-9362-3441-BA90-3F78033CD82C}"/>
              </a:ext>
            </a:extLst>
          </p:cNvPr>
          <p:cNvSpPr txBox="1"/>
          <p:nvPr/>
        </p:nvSpPr>
        <p:spPr>
          <a:xfrm>
            <a:off x="5220954" y="5475600"/>
            <a:ext cx="2900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/>
              <a:t>red pen</a:t>
            </a:r>
            <a:r>
              <a:rPr lang="en-US" sz="2200" i="1" dirty="0"/>
              <a:t>: a pen that...</a:t>
            </a:r>
          </a:p>
          <a:p>
            <a:r>
              <a:rPr lang="en-US" sz="2200" i="1" dirty="0"/>
              <a:t>   --is </a:t>
            </a:r>
            <a:r>
              <a:rPr lang="en-US" sz="2200" i="1" dirty="0">
                <a:solidFill>
                  <a:srgbClr val="FF0000"/>
                </a:solidFill>
              </a:rPr>
              <a:t>red on the outside</a:t>
            </a:r>
          </a:p>
          <a:p>
            <a:r>
              <a:rPr lang="en-US" sz="2200" i="1" dirty="0"/>
              <a:t>   --contains </a:t>
            </a:r>
            <a:r>
              <a:rPr lang="en-US" sz="2200" i="1" dirty="0">
                <a:solidFill>
                  <a:srgbClr val="FF0000"/>
                </a:solidFill>
              </a:rPr>
              <a:t>red ink</a:t>
            </a:r>
          </a:p>
        </p:txBody>
      </p:sp>
    </p:spTree>
    <p:extLst>
      <p:ext uri="{BB962C8B-B14F-4D97-AF65-F5344CB8AC3E}">
        <p14:creationId xmlns:p14="http://schemas.microsoft.com/office/powerpoint/2010/main" val="428295059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0537-97BD-EEBE-9020-87329B93A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575A6-245D-FD75-C798-4F57FFFC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77"/>
          <a:stretch/>
        </p:blipFill>
        <p:spPr>
          <a:xfrm>
            <a:off x="1636597" y="989849"/>
            <a:ext cx="1202404" cy="237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D1194-6988-33A3-1274-631E1B3CE3F2}"/>
              </a:ext>
            </a:extLst>
          </p:cNvPr>
          <p:cNvSpPr txBox="1"/>
          <p:nvPr/>
        </p:nvSpPr>
        <p:spPr>
          <a:xfrm>
            <a:off x="230860" y="3369716"/>
            <a:ext cx="4013878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one on the left has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ink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one on the right has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ink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C5805-3E07-CD26-28D0-6AF83170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01" y="0"/>
            <a:ext cx="1477502" cy="133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B08DE-F87A-FF4F-DA99-A25014593B74}"/>
              </a:ext>
            </a:extLst>
          </p:cNvPr>
          <p:cNvSpPr txBox="1"/>
          <p:nvPr/>
        </p:nvSpPr>
        <p:spPr>
          <a:xfrm>
            <a:off x="4782408" y="1339959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Jeff utters, fully sincerely,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‘I want the blue pen’.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6CA82-F335-CD33-CB7D-D785310C1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4" t="11140" r="18974" b="18003"/>
          <a:stretch/>
        </p:blipFill>
        <p:spPr>
          <a:xfrm>
            <a:off x="9094838" y="0"/>
            <a:ext cx="1763043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316E2A-8505-266E-C586-97B62059F8B3}"/>
              </a:ext>
            </a:extLst>
          </p:cNvPr>
          <p:cNvSpPr txBox="1"/>
          <p:nvPr/>
        </p:nvSpPr>
        <p:spPr>
          <a:xfrm>
            <a:off x="8383352" y="1325561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Michael utters, fully sincerely,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‘I want the red pen’.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ADDAB-B866-23E1-917D-0991E7F9D092}"/>
              </a:ext>
            </a:extLst>
          </p:cNvPr>
          <p:cNvSpPr txBox="1"/>
          <p:nvPr/>
        </p:nvSpPr>
        <p:spPr>
          <a:xfrm>
            <a:off x="4247534" y="2107832"/>
            <a:ext cx="7944466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each know the facts about the pens.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turns out that they want the </a:t>
            </a:r>
            <a:r>
              <a:rPr lang="en-U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this, though you don’t know which pen they both want.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that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either </a:t>
            </a:r>
            <a:r>
              <a:rPr lang="en-US" sz="2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Jeff wants to write in blue and Michael wants the red exterior, </a:t>
            </a:r>
          </a:p>
          <a:p>
            <a:r>
              <a:rPr lang="en-US" sz="21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or</a:t>
            </a:r>
            <a:r>
              <a:rPr lang="en-US" sz="2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Jeff wants the blue exterior and Michael wants to write in red.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80318-6AD4-FB92-0C81-566951081E25}"/>
              </a:ext>
            </a:extLst>
          </p:cNvPr>
          <p:cNvCxnSpPr>
            <a:cxnSpLocks/>
          </p:cNvCxnSpPr>
          <p:nvPr/>
        </p:nvCxnSpPr>
        <p:spPr>
          <a:xfrm>
            <a:off x="8178124" y="0"/>
            <a:ext cx="0" cy="20950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FC8663-1508-1026-2F32-B35635C67EAE}"/>
              </a:ext>
            </a:extLst>
          </p:cNvPr>
          <p:cNvSpPr txBox="1"/>
          <p:nvPr/>
        </p:nvSpPr>
        <p:spPr>
          <a:xfrm>
            <a:off x="3120571" y="4316721"/>
            <a:ext cx="90714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(1) Jeff said ‘I want the blue pen’, and Michael said ‘I want the red pen’. 👍</a:t>
            </a:r>
            <a:endParaRPr lang="en-US" sz="2200" kern="100" dirty="0">
              <a:effectLst/>
              <a:latin typeface="Times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2200" kern="100" dirty="0">
                <a:effectLst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(2) Jeff wants the blue pen and Michael wants the red one. 👎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effectLst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(3) Michael wants the red pen and Jeff wants the blue one. 👎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(4) Either they both want the blue pen, or they both want the red one. </a:t>
            </a:r>
            <a:r>
              <a:rPr lang="en-US" sz="2200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👍</a:t>
            </a:r>
          </a:p>
          <a:p>
            <a:r>
              <a:rPr lang="en-US" sz="2200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(</a:t>
            </a:r>
            <a:r>
              <a:rPr lang="en-US" sz="2200" b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But note: </a:t>
            </a:r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a speaker can endorse this last description of the situation,</a:t>
            </a:r>
          </a:p>
          <a:p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regardless of which pen </a:t>
            </a:r>
            <a:r>
              <a:rPr lang="en-US" sz="2200" i="1" u="sng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the speaker</a:t>
            </a:r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takes to be the blue one</a:t>
            </a:r>
            <a:r>
              <a:rPr lang="en-US" sz="2200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55BFE-8158-5D17-19E7-7417C291A57E}"/>
              </a:ext>
            </a:extLst>
          </p:cNvPr>
          <p:cNvSpPr txBox="1"/>
          <p:nvPr/>
        </p:nvSpPr>
        <p:spPr>
          <a:xfrm>
            <a:off x="515347" y="4395366"/>
            <a:ext cx="2323654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Do ‘red pen’ </a:t>
            </a:r>
          </a:p>
          <a:p>
            <a:r>
              <a:rPr lang="en-US" sz="2200" dirty="0"/>
              <a:t>and ‘blue pen’ </a:t>
            </a:r>
          </a:p>
          <a:p>
            <a:r>
              <a:rPr lang="en-US" sz="2200" dirty="0"/>
              <a:t>have extensions?</a:t>
            </a:r>
          </a:p>
          <a:p>
            <a:endParaRPr lang="en-US" sz="2200" dirty="0"/>
          </a:p>
          <a:p>
            <a:r>
              <a:rPr lang="en-US" sz="2200" dirty="0"/>
              <a:t>Do ‘red’ and ‘blue have extensions?</a:t>
            </a:r>
          </a:p>
        </p:txBody>
      </p:sp>
    </p:spTree>
    <p:extLst>
      <p:ext uri="{BB962C8B-B14F-4D97-AF65-F5344CB8AC3E}">
        <p14:creationId xmlns:p14="http://schemas.microsoft.com/office/powerpoint/2010/main" val="123952200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57E90-FDFC-0278-3156-D0957397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4093D-E3E7-0626-DFF5-DB79A9659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77"/>
          <a:stretch/>
        </p:blipFill>
        <p:spPr>
          <a:xfrm>
            <a:off x="1636597" y="989849"/>
            <a:ext cx="1202404" cy="237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71C91-7BB5-54EA-5276-AE9AB621ABC2}"/>
              </a:ext>
            </a:extLst>
          </p:cNvPr>
          <p:cNvSpPr txBox="1"/>
          <p:nvPr/>
        </p:nvSpPr>
        <p:spPr>
          <a:xfrm>
            <a:off x="230860" y="3369716"/>
            <a:ext cx="4013878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one on the left has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ink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one on the right has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ink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B0CAD-A55A-9E1D-A423-A1BB0D35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01" y="0"/>
            <a:ext cx="1477502" cy="133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84299-0B8F-B0ED-8559-FA4A8736638F}"/>
              </a:ext>
            </a:extLst>
          </p:cNvPr>
          <p:cNvSpPr txBox="1"/>
          <p:nvPr/>
        </p:nvSpPr>
        <p:spPr>
          <a:xfrm>
            <a:off x="4782408" y="1339959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Jeff utters, fully sincerely,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‘I want the blue pen’.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C4E80-D8EB-7A55-C0CC-27E798ECD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4" t="11140" r="18974" b="18003"/>
          <a:stretch/>
        </p:blipFill>
        <p:spPr>
          <a:xfrm>
            <a:off x="9094838" y="0"/>
            <a:ext cx="1763043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E5C106-16C5-FB4C-E9F4-87C0B46CEEB0}"/>
              </a:ext>
            </a:extLst>
          </p:cNvPr>
          <p:cNvSpPr txBox="1"/>
          <p:nvPr/>
        </p:nvSpPr>
        <p:spPr>
          <a:xfrm>
            <a:off x="8383352" y="1325561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Michael utters, fully sincerely,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‘I want the red pen’.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5CC85-C8AD-D0CB-733F-04421D9F5768}"/>
              </a:ext>
            </a:extLst>
          </p:cNvPr>
          <p:cNvSpPr txBox="1"/>
          <p:nvPr/>
        </p:nvSpPr>
        <p:spPr>
          <a:xfrm>
            <a:off x="4247534" y="2107832"/>
            <a:ext cx="7944466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each know the facts about the pens.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turns out that they want the </a:t>
            </a:r>
            <a:r>
              <a:rPr lang="en-U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this, though you don’t know which pen they both want.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that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either </a:t>
            </a:r>
            <a:r>
              <a:rPr lang="en-US" sz="2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Jeff wants to write in blue and Michael wants the red exterior, </a:t>
            </a:r>
          </a:p>
          <a:p>
            <a:r>
              <a:rPr lang="en-US" sz="21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or</a:t>
            </a:r>
            <a:r>
              <a:rPr lang="en-US" sz="2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Jeff wants the blue exterior and Michael wants to write in red.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3DA157-1E7E-21ED-1C0E-04E788DE0B03}"/>
              </a:ext>
            </a:extLst>
          </p:cNvPr>
          <p:cNvCxnSpPr>
            <a:cxnSpLocks/>
          </p:cNvCxnSpPr>
          <p:nvPr/>
        </p:nvCxnSpPr>
        <p:spPr>
          <a:xfrm>
            <a:off x="8178124" y="0"/>
            <a:ext cx="0" cy="20950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01EAC76F-A8E2-C60C-A55E-6D46093911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-22610"/>
          <a:stretch/>
        </p:blipFill>
        <p:spPr>
          <a:xfrm>
            <a:off x="10068929" y="4303455"/>
            <a:ext cx="2097013" cy="3132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44A08-6644-6E50-B5FC-1E15848D11AE}"/>
              </a:ext>
            </a:extLst>
          </p:cNvPr>
          <p:cNvSpPr txBox="1"/>
          <p:nvPr/>
        </p:nvSpPr>
        <p:spPr>
          <a:xfrm>
            <a:off x="2056129" y="4243427"/>
            <a:ext cx="8118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window he cut in the wall was nicer than the one he installed.</a:t>
            </a:r>
          </a:p>
          <a:p>
            <a:r>
              <a:rPr lang="en-US" sz="2200" dirty="0"/>
              <a:t>The window he installed was nicer than the one he cut in the wall.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E8DF0-27CB-E6B5-3FD7-B29362C49FD8}"/>
              </a:ext>
            </a:extLst>
          </p:cNvPr>
          <p:cNvSpPr txBox="1"/>
          <p:nvPr/>
        </p:nvSpPr>
        <p:spPr>
          <a:xfrm>
            <a:off x="1408858" y="5551843"/>
            <a:ext cx="86600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Note: </a:t>
            </a:r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a speaker can endorse this description of the situation without</a:t>
            </a:r>
          </a:p>
          <a:p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    knowing whether Click preferred the hole or the filler.</a:t>
            </a:r>
          </a:p>
          <a:p>
            <a:r>
              <a:rPr lang="en-US" sz="2200" i="1" kern="100" dirty="0"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The speaker might trust Click on such matters; see Pietroski (forthcoming).</a:t>
            </a:r>
            <a:endParaRPr lang="en-US" sz="2200" kern="100" dirty="0">
              <a:latin typeface="Times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8B62A-6E5C-86D0-42E5-FFFF08AB970C}"/>
              </a:ext>
            </a:extLst>
          </p:cNvPr>
          <p:cNvSpPr txBox="1"/>
          <p:nvPr/>
        </p:nvSpPr>
        <p:spPr>
          <a:xfrm>
            <a:off x="2056129" y="5167122"/>
            <a:ext cx="7851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The window that Click liked was nicer than the one that Clack liked.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835199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90B49-187D-B0C6-65A4-1D2B7A7B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F7A4-357D-3D1E-C2B4-BD0F8906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812800"/>
            <a:ext cx="11640457" cy="573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did anyone ever think that ordinary words </a:t>
            </a:r>
          </a:p>
          <a:p>
            <a:pPr marL="0" indent="0">
              <a:buNone/>
            </a:pPr>
            <a:r>
              <a:rPr lang="en-US" dirty="0"/>
              <a:t>	(as opposed to expressions of “ideal” languages) </a:t>
            </a:r>
          </a:p>
          <a:p>
            <a:pPr marL="0" indent="0">
              <a:buNone/>
            </a:pPr>
            <a:r>
              <a:rPr lang="en-US" dirty="0"/>
              <a:t>	         have meanings that determine extensions?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it become standard for </a:t>
            </a:r>
            <a:r>
              <a:rPr lang="en-US" i="1" u="sng" dirty="0"/>
              <a:t>naturalistically-minded</a:t>
            </a:r>
            <a:r>
              <a:rPr lang="en-US" dirty="0"/>
              <a:t> philosophers of language </a:t>
            </a:r>
          </a:p>
          <a:p>
            <a:pPr marL="0" indent="0">
              <a:buNone/>
            </a:pPr>
            <a:r>
              <a:rPr lang="en-US" dirty="0"/>
              <a:t>	to </a:t>
            </a:r>
            <a:r>
              <a:rPr lang="en-US" i="1" u="sng" dirty="0"/>
              <a:t>assume</a:t>
            </a:r>
            <a:r>
              <a:rPr lang="en-US" dirty="0"/>
              <a:t> that ordinary word meanings determine extensions?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9BBDC9-4456-D0E4-273C-63B0B21D6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864"/>
          <a:stretch/>
        </p:blipFill>
        <p:spPr>
          <a:xfrm>
            <a:off x="10399545" y="1299376"/>
            <a:ext cx="881999" cy="1005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1E990B-A24B-E9E3-81C5-040401BC4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"/>
          <a:stretch/>
        </p:blipFill>
        <p:spPr>
          <a:xfrm>
            <a:off x="7292594" y="1315137"/>
            <a:ext cx="826924" cy="99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6E58DA-1206-FB65-9A81-3CAD301A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" r="1563" b="-4993"/>
          <a:stretch/>
        </p:blipFill>
        <p:spPr>
          <a:xfrm>
            <a:off x="11201985" y="1299375"/>
            <a:ext cx="905458" cy="1056037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6B9E6EF-C45F-64F2-3647-0702FC67E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579" y="1299377"/>
            <a:ext cx="725043" cy="1005840"/>
          </a:xfrm>
          <a:prstGeom prst="rect">
            <a:avLst/>
          </a:prstGeom>
        </p:spPr>
      </p:pic>
      <p:pic>
        <p:nvPicPr>
          <p:cNvPr id="17" name="Picture 1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0E7808F-3F33-4B30-97C2-8D84E2318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3" t="-2792" r="1054" b="2792"/>
          <a:stretch/>
        </p:blipFill>
        <p:spPr>
          <a:xfrm>
            <a:off x="8015655" y="1299377"/>
            <a:ext cx="826924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5F0507-AA9E-467F-8245-24A7F7F858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97" r="4520"/>
          <a:stretch/>
        </p:blipFill>
        <p:spPr>
          <a:xfrm>
            <a:off x="8768106" y="0"/>
            <a:ext cx="1658976" cy="1323502"/>
          </a:xfrm>
          <a:prstGeom prst="rect">
            <a:avLst/>
          </a:prstGeom>
        </p:spPr>
      </p:pic>
      <p:pic>
        <p:nvPicPr>
          <p:cNvPr id="20" name="Picture 19" descr="A person tearing his shirt off&#10;&#10;Description automatically generated">
            <a:extLst>
              <a:ext uri="{FF2B5EF4-FFF2-40B4-BE49-F238E27FC236}">
                <a16:creationId xmlns:a16="http://schemas.microsoft.com/office/drawing/2014/main" id="{76B8AF4B-8806-3185-5076-EC89102D04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194" r="4117"/>
          <a:stretch/>
        </p:blipFill>
        <p:spPr>
          <a:xfrm>
            <a:off x="8842579" y="2305215"/>
            <a:ext cx="1549985" cy="1003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6EA80D-3BF4-59B4-BEBA-36CD48F68F4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42" t="-6253" r="818" b="17417"/>
          <a:stretch/>
        </p:blipFill>
        <p:spPr>
          <a:xfrm>
            <a:off x="9567622" y="1249179"/>
            <a:ext cx="826924" cy="10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0613"/>
      </p:ext>
    </p:extLst>
  </p:cSld>
  <p:clrMapOvr>
    <a:masterClrMapping/>
  </p:clrMapOvr>
  <p:transition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50D6-C83F-3449-B486-97D177AF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224"/>
            <a:ext cx="11582401" cy="112098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 Extension Dogma: a Trojan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DFA0-88FF-F54C-A4CC-CE78AC48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762723"/>
            <a:ext cx="10972802" cy="5953037"/>
          </a:xfrm>
        </p:spPr>
        <p:txBody>
          <a:bodyPr>
            <a:noAutofit/>
          </a:bodyPr>
          <a:lstStyle/>
          <a:p>
            <a:r>
              <a:rPr lang="en-US" sz="2000" dirty="0"/>
              <a:t>There are endlessly many meaningful expressions, even for a single language like spoken English.       But it’s not obvious that there are </a:t>
            </a:r>
            <a:r>
              <a:rPr lang="en-US" sz="2000" i="1" u="sng" dirty="0"/>
              <a:t>meanings</a:t>
            </a:r>
            <a:r>
              <a:rPr lang="en-US" sz="2000" dirty="0"/>
              <a:t> that these expressions have. Symbols can have </a:t>
            </a:r>
            <a:r>
              <a:rPr lang="en-US" sz="2000" i="1" u="sng" dirty="0"/>
              <a:t>extensions</a:t>
            </a:r>
            <a:r>
              <a:rPr lang="en-US" sz="2000" dirty="0"/>
              <a:t> without having meanings (or “intensions” or “senses”) that determine the extensions.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rgbClr val="FF0000"/>
                </a:solidFill>
              </a:rPr>
              <a:t>So when offering theories of meaning, we </a:t>
            </a:r>
            <a:r>
              <a:rPr lang="en-US" sz="2000" i="1" u="sng" dirty="0">
                <a:solidFill>
                  <a:srgbClr val="FF0000"/>
                </a:solidFill>
              </a:rPr>
              <a:t>should grant</a:t>
            </a:r>
            <a:r>
              <a:rPr lang="en-US" sz="2000" dirty="0">
                <a:solidFill>
                  <a:srgbClr val="FF0000"/>
                </a:solidFill>
              </a:rPr>
              <a:t> that linguistic expressions have extensions,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   but we </a:t>
            </a:r>
            <a:r>
              <a:rPr lang="en-US" sz="2000" i="1" u="sng" dirty="0">
                <a:solidFill>
                  <a:srgbClr val="FF0000"/>
                </a:solidFill>
              </a:rPr>
              <a:t>should not assume</a:t>
            </a:r>
            <a:r>
              <a:rPr lang="en-US" sz="2000" dirty="0">
                <a:solidFill>
                  <a:srgbClr val="FF0000"/>
                </a:solidFill>
              </a:rPr>
              <a:t> that these expressions have meanings in any further sense.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Whatever expression meanings are—if there are any—they determine what, if anything,   expressions are true of. So modulo worries about gathering </a:t>
            </a:r>
            <a:r>
              <a:rPr lang="en-US" sz="2000" i="1" u="sng" dirty="0"/>
              <a:t>what expressions are true of</a:t>
            </a:r>
            <a:r>
              <a:rPr lang="en-US" sz="2000" dirty="0"/>
              <a:t> into sets:       		            </a:t>
            </a:r>
            <a:r>
              <a:rPr lang="en-US" sz="2000" dirty="0">
                <a:solidFill>
                  <a:srgbClr val="FF0000"/>
                </a:solidFill>
              </a:rPr>
              <a:t>if an expression E has a meaning 𝛍, then E has an extension that is determined by 𝛍.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Usual caveats: allow for contexts, functions, and possibilities; the extension of an expression can be  a function from contexts to (functions from possibilities to) sets of entities.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Corollary: psychological studies of understanding are, at best, optional additions to “core” semantics.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chemeClr val="accent1"/>
                </a:solidFill>
              </a:rPr>
              <a:t>AN OLD SUSPICION...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There may be nothing else for semanticists </a:t>
            </a:r>
            <a:r>
              <a:rPr lang="en-US" sz="2000" i="1" u="sng" dirty="0"/>
              <a:t>to do</a:t>
            </a:r>
            <a:r>
              <a:rPr lang="en-US" sz="2000" dirty="0"/>
              <a:t> apart from specifying extensions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speakers of “the same language” may have very different (and perhaps alien) psychologies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the “semantic commonalities” across speakers of a language may be exhausted by 			           (</a:t>
            </a:r>
            <a:r>
              <a:rPr lang="en-US" sz="2000" dirty="0" err="1"/>
              <a:t>i</a:t>
            </a:r>
            <a:r>
              <a:rPr lang="en-US" sz="2000" dirty="0"/>
              <a:t>) a shared environment, and (ii) general constraints of rationality, as applied to 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9FB20-2614-2A4F-898C-02802CDA6629}"/>
              </a:ext>
            </a:extLst>
          </p:cNvPr>
          <p:cNvSpPr txBox="1"/>
          <p:nvPr/>
        </p:nvSpPr>
        <p:spPr>
          <a:xfrm>
            <a:off x="2932385" y="4524353"/>
            <a:ext cx="7755935" cy="70788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cp. Pietroski et. al. (2009), </a:t>
            </a:r>
            <a:r>
              <a:rPr lang="en-US" sz="2000" dirty="0" err="1"/>
              <a:t>Lidz</a:t>
            </a:r>
            <a:r>
              <a:rPr lang="en-US" sz="2000" dirty="0"/>
              <a:t> et. al. (2011), Odic et. al. (2018), </a:t>
            </a:r>
          </a:p>
          <a:p>
            <a:r>
              <a:rPr lang="en-US" sz="2000" dirty="0"/>
              <a:t>Knowlton et. al. (2021, 2022, 2023a, 2023b), Pietroski (2005, 2011,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016DF-4448-4B32-D57E-1755666F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"/>
          <a:stretch/>
        </p:blipFill>
        <p:spPr>
          <a:xfrm>
            <a:off x="11324437" y="10679"/>
            <a:ext cx="826924" cy="99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BA007-40BC-9FB1-2467-53D74D69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" t="-6253" r="818" b="17417"/>
          <a:stretch/>
        </p:blipFill>
        <p:spPr>
          <a:xfrm>
            <a:off x="11378334" y="5801963"/>
            <a:ext cx="826924" cy="10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730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BFC6-D864-3561-32C2-EE456E22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58"/>
            <a:ext cx="11675516" cy="896256"/>
          </a:xfrm>
        </p:spPr>
        <p:txBody>
          <a:bodyPr>
            <a:normAutofit/>
          </a:bodyPr>
          <a:lstStyle/>
          <a:p>
            <a:r>
              <a:rPr lang="en-US" sz="2800" b="1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69FC-8658-A4AB-AE7E-284FDEB7F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823963"/>
            <a:ext cx="11814629" cy="58409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A typical word corresponds to a family of concepts that are not extensionally equivalent</a:t>
            </a:r>
            <a:endParaRPr lang="en-US" sz="2200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70C0"/>
                </a:solidFill>
              </a:rPr>
              <a:t>‘book’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BOOK:CONTENT (downloadable), BOOK:CONTAINER (droppable), …</a:t>
            </a:r>
            <a:endParaRPr lang="en-US" sz="2200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rgbClr val="0070C0"/>
                </a:solidFill>
              </a:rPr>
              <a:t>‘window’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WINDOW:HOLE, WINDOW:FILLER, …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rgbClr val="0070C0"/>
                </a:solidFill>
              </a:rPr>
              <a:t>‘circle’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… PERIMETER vs. AREA, PERCEPTIBLE vs. ABSTRACT…</a:t>
            </a:r>
            <a:endParaRPr lang="en-US" sz="2200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200" dirty="0"/>
              <a:t>A more familiar starting point—the idea that meanings determine extensions—is a Trojan Horse.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 Word meanings are neither concepts nor extensions. Human language/thought is more interesting.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Polysemy suggests a more </a:t>
            </a:r>
            <a:r>
              <a:rPr lang="en-US" sz="2200" i="1" u="sng" dirty="0" err="1"/>
              <a:t>internalistic</a:t>
            </a:r>
            <a:r>
              <a:rPr lang="en-US" sz="2200" dirty="0"/>
              <a:t> conception of linguistic meanings, as mental </a:t>
            </a:r>
            <a:r>
              <a:rPr lang="en-US" sz="2200" i="1" u="sng" dirty="0"/>
              <a:t>instructions</a:t>
            </a:r>
            <a:r>
              <a:rPr lang="en-US" sz="2200" dirty="0"/>
              <a:t>   for how to build concepts of a special sort. This proposal is developed in more detail elsewhere: 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solidFill>
                  <a:srgbClr val="0070C0"/>
                </a:solidFill>
              </a:rPr>
              <a:t>		             ,          a new book manuscript,        and two recent papers with Thomas </a:t>
            </a:r>
            <a:r>
              <a:rPr lang="en-US" sz="2200" dirty="0" err="1">
                <a:solidFill>
                  <a:srgbClr val="0070C0"/>
                </a:solidFill>
              </a:rPr>
              <a:t>Icard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Distinctively human cognition often involves using  “concept assembly instructions” to think  	        in ways that don’t require us to </a:t>
            </a:r>
            <a:r>
              <a:rPr lang="en-US" sz="2200" i="1" u="sng" dirty="0"/>
              <a:t>resolve polysemy</a:t>
            </a:r>
            <a:r>
              <a:rPr lang="en-US" sz="2200" dirty="0"/>
              <a:t> by assembling specific concepts.  </a:t>
            </a:r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2875A97A-C8C5-1C4A-619A-4F5DBDBF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97" y="4673574"/>
            <a:ext cx="588168" cy="896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8CB9E-98B1-5E6E-DA76-20C3D3CB481A}"/>
              </a:ext>
            </a:extLst>
          </p:cNvPr>
          <p:cNvSpPr txBox="1"/>
          <p:nvPr/>
        </p:nvSpPr>
        <p:spPr>
          <a:xfrm>
            <a:off x="2523764" y="4673574"/>
            <a:ext cx="34639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          </a:t>
            </a:r>
          </a:p>
          <a:p>
            <a:pPr>
              <a:spcBef>
                <a:spcPts val="600"/>
              </a:spcBef>
            </a:pPr>
            <a:r>
              <a:rPr lang="en-US" sz="2200" i="1" dirty="0">
                <a:solidFill>
                  <a:srgbClr val="0070C0"/>
                </a:solidFill>
              </a:rPr>
              <a:t> The Vocabulary of Meanings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6FF39-9EEB-123B-2B7C-1AF90D91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257" y="4673574"/>
            <a:ext cx="696462" cy="827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4A959-0DC1-91B7-CA7F-899A7E36162B}"/>
              </a:ext>
            </a:extLst>
          </p:cNvPr>
          <p:cNvSpPr txBox="1"/>
          <p:nvPr/>
        </p:nvSpPr>
        <p:spPr>
          <a:xfrm>
            <a:off x="10164290" y="1934623"/>
            <a:ext cx="1383275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POLYSEMY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D88ED-EA37-111B-B8B5-749E7FD204D2}"/>
              </a:ext>
            </a:extLst>
          </p:cNvPr>
          <p:cNvSpPr txBox="1"/>
          <p:nvPr/>
        </p:nvSpPr>
        <p:spPr>
          <a:xfrm>
            <a:off x="13533120" y="11216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9833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B5DC-37B9-A6AE-9B53-C5DB85CF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3D4D-D6B4-A3F3-0840-F97A7595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224"/>
            <a:ext cx="11582401" cy="112098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 Extension Dogma: a Trojan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4529-FD81-8F86-547F-8C4D5ABE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762723"/>
            <a:ext cx="10972802" cy="5953037"/>
          </a:xfrm>
        </p:spPr>
        <p:txBody>
          <a:bodyPr>
            <a:noAutofit/>
          </a:bodyPr>
          <a:lstStyle/>
          <a:p>
            <a:r>
              <a:rPr lang="en-US" sz="2000" dirty="0"/>
              <a:t>There are endlessly many meaningful expressions, even for a single language like spoken English.       But it’s not obvious that there are </a:t>
            </a:r>
            <a:r>
              <a:rPr lang="en-US" sz="2000" i="1" u="sng" dirty="0"/>
              <a:t>meanings</a:t>
            </a:r>
            <a:r>
              <a:rPr lang="en-US" sz="2000" dirty="0"/>
              <a:t> that these expressions have. Symbols can have </a:t>
            </a:r>
            <a:r>
              <a:rPr lang="en-US" sz="2000" i="1" u="sng" dirty="0"/>
              <a:t>extensions</a:t>
            </a:r>
            <a:r>
              <a:rPr lang="en-US" sz="2000" dirty="0"/>
              <a:t> without having meanings (or “intensions” or “senses”) that determine the extensions.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rgbClr val="FF0000"/>
                </a:solidFill>
              </a:rPr>
              <a:t>So when offering theories of meaning, we </a:t>
            </a:r>
            <a:r>
              <a:rPr lang="en-US" sz="2000" i="1" u="sng" dirty="0">
                <a:solidFill>
                  <a:srgbClr val="FF0000"/>
                </a:solidFill>
              </a:rPr>
              <a:t>should grant</a:t>
            </a:r>
            <a:r>
              <a:rPr lang="en-US" sz="2000" dirty="0">
                <a:solidFill>
                  <a:srgbClr val="FF0000"/>
                </a:solidFill>
              </a:rPr>
              <a:t> that linguistic expressions have extensions,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   but we </a:t>
            </a:r>
            <a:r>
              <a:rPr lang="en-US" sz="2000" i="1" u="sng" dirty="0">
                <a:solidFill>
                  <a:srgbClr val="FF0000"/>
                </a:solidFill>
              </a:rPr>
              <a:t>should not assume</a:t>
            </a:r>
            <a:r>
              <a:rPr lang="en-US" sz="2000" dirty="0">
                <a:solidFill>
                  <a:srgbClr val="FF0000"/>
                </a:solidFill>
              </a:rPr>
              <a:t> that these expressions have meanings in any further sense.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Whatever expression meanings are—if there are any—they determine what, if anything,   expressions are true of. So modulo worries about gathering </a:t>
            </a:r>
            <a:r>
              <a:rPr lang="en-US" sz="2000" i="1" u="sng" dirty="0"/>
              <a:t>what expressions are true of</a:t>
            </a:r>
            <a:r>
              <a:rPr lang="en-US" sz="2000" dirty="0"/>
              <a:t> into sets:       		            </a:t>
            </a:r>
            <a:r>
              <a:rPr lang="en-US" sz="2000" dirty="0">
                <a:solidFill>
                  <a:srgbClr val="FF0000"/>
                </a:solidFill>
              </a:rPr>
              <a:t>if an expression E has a meaning 𝛍, then E has an extension that is determined by 𝛍.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Usual caveats: allow for contexts, functions, and possibilities; the extension of an expression can be  a function from contexts to (functions from possibilities to) sets of entities.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Corollary: psychological studies of understanding are, at best, optional additions to “core” semantics.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SHORT FORM: meanings—if such there be—determine extensions;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		         theories of meaning should specify extensions for linguistic expressions;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	                 but we shouldn’t assume that there are any further semantic properties to specify</a:t>
            </a:r>
          </a:p>
          <a:p>
            <a:pPr>
              <a:spcBef>
                <a:spcPts val="900"/>
              </a:spcBef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33F36-A5FC-6E07-A776-62946EDB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"/>
          <a:stretch/>
        </p:blipFill>
        <p:spPr>
          <a:xfrm>
            <a:off x="11324437" y="10679"/>
            <a:ext cx="826924" cy="99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F67D2-0F5D-E717-0FE8-DE133D28EF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" t="-6253" r="818" b="17417"/>
          <a:stretch/>
        </p:blipFill>
        <p:spPr>
          <a:xfrm>
            <a:off x="11378334" y="5801963"/>
            <a:ext cx="826924" cy="1056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06D42-01E2-65FD-4DC4-2B639E2F54C6}"/>
              </a:ext>
            </a:extLst>
          </p:cNvPr>
          <p:cNvSpPr txBox="1"/>
          <p:nvPr/>
        </p:nvSpPr>
        <p:spPr>
          <a:xfrm>
            <a:off x="759177" y="5976038"/>
            <a:ext cx="1006404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But it’s not </a:t>
            </a:r>
            <a:r>
              <a:rPr lang="en-US" sz="2000" i="1" u="sng" dirty="0"/>
              <a:t>concessive</a:t>
            </a:r>
            <a:r>
              <a:rPr lang="en-US" sz="2000" dirty="0"/>
              <a:t> (or agnostic) to assume that words have extensions, </a:t>
            </a:r>
          </a:p>
          <a:p>
            <a:r>
              <a:rPr lang="en-US" sz="2000" dirty="0"/>
              <a:t>and then ask for evidence that words </a:t>
            </a:r>
            <a:r>
              <a:rPr lang="en-US" sz="2000" i="1" u="sng" dirty="0"/>
              <a:t>also</a:t>
            </a:r>
            <a:r>
              <a:rPr lang="en-US" sz="2000" dirty="0"/>
              <a:t> have meanings/intensions that determine extensions </a:t>
            </a:r>
          </a:p>
        </p:txBody>
      </p:sp>
    </p:spTree>
    <p:extLst>
      <p:ext uri="{BB962C8B-B14F-4D97-AF65-F5344CB8AC3E}">
        <p14:creationId xmlns:p14="http://schemas.microsoft.com/office/powerpoint/2010/main" val="189259843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50D6-C83F-3449-B486-97D177AF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3056"/>
          </a:xfrm>
        </p:spPr>
        <p:txBody>
          <a:bodyPr>
            <a:normAutofit/>
          </a:bodyPr>
          <a:lstStyle/>
          <a:p>
            <a:r>
              <a:rPr lang="en-US" sz="2800" dirty="0"/>
              <a:t>Origins of The Extension Dogma: very fast and biased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DFA0-88FF-F54C-A4CC-CE78AC48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902582"/>
            <a:ext cx="11744960" cy="5514586"/>
          </a:xfrm>
        </p:spPr>
        <p:txBody>
          <a:bodyPr>
            <a:noAutofit/>
          </a:bodyPr>
          <a:lstStyle/>
          <a:p>
            <a:r>
              <a:rPr lang="en-US" sz="2000" dirty="0"/>
              <a:t>Initially, the issues were about </a:t>
            </a:r>
            <a:r>
              <a:rPr lang="en-US" sz="2000" i="1" dirty="0">
                <a:solidFill>
                  <a:srgbClr val="0070C0"/>
                </a:solidFill>
              </a:rPr>
              <a:t>ideal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languages designed for science; see Frege. But attempts to cash out talk of senses as </a:t>
            </a:r>
            <a:r>
              <a:rPr lang="en-US" sz="2000" i="1" dirty="0">
                <a:solidFill>
                  <a:srgbClr val="0070C0"/>
                </a:solidFill>
              </a:rPr>
              <a:t>empiricist</a:t>
            </a:r>
            <a:r>
              <a:rPr lang="en-US" sz="2000" i="1" dirty="0"/>
              <a:t> </a:t>
            </a:r>
            <a:r>
              <a:rPr lang="en-US" sz="2000" dirty="0"/>
              <a:t>“verification procedures” did not work out; see Logical Positivism. </a:t>
            </a:r>
          </a:p>
          <a:p>
            <a:r>
              <a:rPr lang="en-US" sz="2000" dirty="0"/>
              <a:t>This fed old concerns that semantic notions are too “hermeneutic” for use in science. But as Tarski showed, talk of truth is scientifically legit given his </a:t>
            </a:r>
            <a:r>
              <a:rPr lang="en-US" sz="2000" i="1" dirty="0">
                <a:solidFill>
                  <a:srgbClr val="0070C0"/>
                </a:solidFill>
              </a:rPr>
              <a:t>semantic conception of truth</a:t>
            </a:r>
            <a:r>
              <a:rPr lang="en-US" sz="2000" dirty="0"/>
              <a:t>. (This was a new use of ‘semantic’.)</a:t>
            </a:r>
          </a:p>
          <a:p>
            <a:r>
              <a:rPr lang="en-US" sz="2000" dirty="0"/>
              <a:t>That fed Quine’s worry that construing scientific notation via intensions will improperly saddle theories with </a:t>
            </a:r>
            <a:r>
              <a:rPr lang="en-US" sz="2000" i="1" dirty="0">
                <a:solidFill>
                  <a:srgbClr val="0070C0"/>
                </a:solidFill>
              </a:rPr>
              <a:t>analyticities</a:t>
            </a:r>
            <a:r>
              <a:rPr lang="en-US" sz="2000" dirty="0"/>
              <a:t> that count as theorems because of “how things are presented” by a choice of notation.</a:t>
            </a:r>
          </a:p>
          <a:p>
            <a:r>
              <a:rPr lang="en-US" sz="2000" dirty="0"/>
              <a:t>Quine was also a </a:t>
            </a:r>
            <a:r>
              <a:rPr lang="en-US" sz="2000" i="1" dirty="0">
                <a:solidFill>
                  <a:srgbClr val="0070C0"/>
                </a:solidFill>
              </a:rPr>
              <a:t>behaviorist</a:t>
            </a:r>
            <a:r>
              <a:rPr lang="en-US" sz="2000" dirty="0"/>
              <a:t> who thought there were no real facts about what natural expressions mean:   on his view, linguists were—at best—</a:t>
            </a:r>
            <a:r>
              <a:rPr lang="en-US" sz="2000" i="1" dirty="0">
                <a:solidFill>
                  <a:srgbClr val="0070C0"/>
                </a:solidFill>
              </a:rPr>
              <a:t>regimenting </a:t>
            </a:r>
            <a:r>
              <a:rPr lang="en-US" sz="2000" dirty="0"/>
              <a:t>ordinary human modes of speech in convenient ways.</a:t>
            </a:r>
          </a:p>
          <a:p>
            <a:r>
              <a:rPr lang="en-US" sz="2000" dirty="0"/>
              <a:t>Others followed Quine in trying to make natural language fit an </a:t>
            </a:r>
            <a:r>
              <a:rPr lang="en-US" sz="2000" dirty="0" err="1"/>
              <a:t>extensionalist</a:t>
            </a:r>
            <a:r>
              <a:rPr lang="en-US" sz="2000" dirty="0"/>
              <a:t> mold, greasing a </a:t>
            </a:r>
            <a:r>
              <a:rPr lang="en-US" sz="2000" i="1" dirty="0">
                <a:solidFill>
                  <a:srgbClr val="0070C0"/>
                </a:solidFill>
              </a:rPr>
              <a:t>slide from </a:t>
            </a:r>
            <a:r>
              <a:rPr lang="en-US" sz="2000" dirty="0"/>
              <a:t>“ideal meanings determine extensions” to “if there are meanings, they determine extensions”.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Dogma became an increasingly standard </a:t>
            </a:r>
            <a:r>
              <a:rPr lang="en-US" sz="2000" dirty="0">
                <a:solidFill>
                  <a:srgbClr val="0070C0"/>
                </a:solidFill>
              </a:rPr>
              <a:t>practitioner’s framework</a:t>
            </a:r>
            <a:r>
              <a:rPr lang="en-US" sz="2000" dirty="0"/>
              <a:t> after Montague and Partee.             (But there was a lot of instrumentalism, behaviorism, and confusion about the targets of inquiry.)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Skeptics (including Chomsky, Harman, Fodor, and </a:t>
            </a:r>
            <a:r>
              <a:rPr lang="en-US" sz="2000" dirty="0" err="1"/>
              <a:t>Jackendoff</a:t>
            </a:r>
            <a:r>
              <a:rPr lang="en-US" sz="2000" dirty="0"/>
              <a:t>…often echoing Wittgenstein/Strawson/Austin) . were largely ignored. And in the 1980s, many </a:t>
            </a:r>
            <a:r>
              <a:rPr lang="en-US" sz="2000" dirty="0">
                <a:solidFill>
                  <a:srgbClr val="0070C0"/>
                </a:solidFill>
              </a:rPr>
              <a:t>cognitivists</a:t>
            </a:r>
            <a:r>
              <a:rPr lang="en-US" sz="2000" dirty="0"/>
              <a:t> accepted The Dogma while arguing that psychology </a:t>
            </a:r>
            <a:r>
              <a:rPr lang="en-US" sz="2000" i="1" u="sng" dirty="0"/>
              <a:t>also</a:t>
            </a:r>
            <a:r>
              <a:rPr lang="en-US" sz="2000" dirty="0"/>
              <a:t> mattered for semantics; see Evans, Peacocke, Davies, Kamp, Heim, Higginbotham, Larson &amp; Segal.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The Dogma became interwoven with various claims about Proper Nouns and “Kind Terms”.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529581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u="sng" dirty="0"/>
              <a:t>Proper Nouns are also Conceptually Equivocal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7093"/>
            <a:ext cx="11097718" cy="54296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Textbooks (and classes) in semantics often start by assuming that Proper Nouns     (e.g., ‘Aristotle’ and ‘Napoleon’) are atomic terms that designate individuals.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But initial assumptions can be false. Theorists don’t get to </a:t>
            </a:r>
            <a:r>
              <a:rPr lang="en-US" sz="2800" i="1" u="sng" dirty="0"/>
              <a:t>stipulate</a:t>
            </a:r>
            <a:r>
              <a:rPr lang="en-US" sz="2800" dirty="0"/>
              <a:t> that certain nouns are “singular </a:t>
            </a:r>
            <a:r>
              <a:rPr lang="en-US" sz="2800" dirty="0" err="1"/>
              <a:t>denoters</a:t>
            </a:r>
            <a:r>
              <a:rPr lang="en-US" sz="2800" dirty="0"/>
              <a:t>.” Claims about nouns have to be justified.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And prima facie, Proper Nouns are a lot like Common Nouns.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Napoleon lost at Waterloo.	          </a:t>
            </a:r>
            <a:r>
              <a:rPr lang="en-US" dirty="0"/>
              <a:t>(</a:t>
            </a:r>
            <a:r>
              <a:rPr lang="en-US" i="1" dirty="0"/>
              <a:t>But cp. Greek, which disallows bare PN subjects.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There were three Napoleons at the party.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    Two of them were wearing hats. The third one sang.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The Napoleon who sang is a good cook.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 Our Napoleon would never do such a thing.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     But the Napoleon on the soccer team would.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The little Napoleon on the committee must be stopped.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BE448-D216-294B-A504-571BD5A3DE59}"/>
              </a:ext>
            </a:extLst>
          </p:cNvPr>
          <p:cNvSpPr txBox="1"/>
          <p:nvPr/>
        </p:nvSpPr>
        <p:spPr>
          <a:xfrm>
            <a:off x="8379502" y="3970786"/>
            <a:ext cx="1941226" cy="24622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     DP</a:t>
            </a:r>
          </a:p>
          <a:p>
            <a:r>
              <a:rPr lang="en-US" sz="2200" dirty="0"/>
              <a:t>  /       \</a:t>
            </a:r>
          </a:p>
          <a:p>
            <a:r>
              <a:rPr lang="en-US" sz="2200" dirty="0"/>
              <a:t> D         N</a:t>
            </a:r>
          </a:p>
          <a:p>
            <a:r>
              <a:rPr lang="en-US" sz="2200" dirty="0">
                <a:solidFill>
                  <a:schemeClr val="tx2"/>
                </a:solidFill>
              </a:rPr>
              <a:t>the</a:t>
            </a:r>
            <a:r>
              <a:rPr lang="en-US" sz="2200" dirty="0"/>
              <a:t>   /        \</a:t>
            </a:r>
          </a:p>
          <a:p>
            <a:r>
              <a:rPr lang="en-US" sz="2200" dirty="0"/>
              <a:t>       N         RC</a:t>
            </a:r>
          </a:p>
          <a:p>
            <a:r>
              <a:rPr lang="en-US" sz="2200" dirty="0">
                <a:solidFill>
                  <a:schemeClr val="tx2"/>
                </a:solidFill>
              </a:rPr>
              <a:t>Napoleon  who</a:t>
            </a:r>
          </a:p>
          <a:p>
            <a:r>
              <a:rPr lang="en-US" sz="2200" dirty="0">
                <a:solidFill>
                  <a:schemeClr val="tx2"/>
                </a:solidFill>
              </a:rPr>
              <a:t>	     sang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817FB-F097-4E4F-9A82-E653C665C766}"/>
              </a:ext>
            </a:extLst>
          </p:cNvPr>
          <p:cNvSpPr txBox="1"/>
          <p:nvPr/>
        </p:nvSpPr>
        <p:spPr>
          <a:xfrm>
            <a:off x="10320728" y="3970786"/>
            <a:ext cx="1871272" cy="24622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     DP</a:t>
            </a:r>
          </a:p>
          <a:p>
            <a:r>
              <a:rPr lang="en-US" sz="2200" dirty="0"/>
              <a:t>  /       \</a:t>
            </a:r>
          </a:p>
          <a:p>
            <a:r>
              <a:rPr lang="en-US" sz="2200" dirty="0"/>
              <a:t> D         N</a:t>
            </a:r>
          </a:p>
          <a:p>
            <a:r>
              <a:rPr lang="en-US" sz="2200" dirty="0">
                <a:solidFill>
                  <a:schemeClr val="tx2"/>
                </a:solidFill>
              </a:rPr>
              <a:t>our</a:t>
            </a:r>
            <a:r>
              <a:rPr lang="en-US" sz="2200" dirty="0"/>
              <a:t>   </a:t>
            </a:r>
            <a:r>
              <a:rPr lang="en-US" sz="2200" dirty="0">
                <a:solidFill>
                  <a:schemeClr val="tx2"/>
                </a:solidFill>
              </a:rPr>
              <a:t>Napoleon</a:t>
            </a:r>
          </a:p>
          <a:p>
            <a:r>
              <a:rPr lang="en-US" sz="2200" dirty="0">
                <a:solidFill>
                  <a:schemeClr val="tx2"/>
                </a:solidFill>
              </a:rPr>
              <a:t>that</a:t>
            </a:r>
          </a:p>
          <a:p>
            <a:r>
              <a:rPr lang="en-US" sz="2200" dirty="0">
                <a:solidFill>
                  <a:schemeClr val="tx2"/>
                </a:solidFill>
              </a:rPr>
              <a:t>the</a:t>
            </a:r>
          </a:p>
          <a:p>
            <a:r>
              <a:rPr lang="en-US" sz="2200" dirty="0">
                <a:solidFill>
                  <a:schemeClr val="tx2"/>
                </a:solidFill>
              </a:rPr>
              <a:t> 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F034A-CE3D-6444-B23C-2AC4D4343CBC}"/>
              </a:ext>
            </a:extLst>
          </p:cNvPr>
          <p:cNvSpPr txBox="1"/>
          <p:nvPr/>
        </p:nvSpPr>
        <p:spPr>
          <a:xfrm>
            <a:off x="6265888" y="6432999"/>
            <a:ext cx="5926112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 need to posit homophony instead of polysemy.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8B884-00F0-D04F-884D-E12AA4CE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423" y="2033248"/>
            <a:ext cx="1279577" cy="1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918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368223"/>
            <a:ext cx="11734802" cy="22443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>
                <a:solidFill>
                  <a:srgbClr val="0070C0"/>
                </a:solidFill>
              </a:rPr>
              <a:t>James Atlas on Global Warming (NY Times: Nov 25, 2012), cp. Chomsky (1995)</a:t>
            </a:r>
          </a:p>
          <a:p>
            <a:pPr lvl="0">
              <a:buNone/>
            </a:pPr>
            <a:r>
              <a:rPr lang="en-US" sz="2200" dirty="0"/>
              <a:t>    …a good chance that New York City will sink beneath the sea…</a:t>
            </a:r>
          </a:p>
          <a:p>
            <a:pPr lvl="0">
              <a:buNone/>
            </a:pPr>
            <a:r>
              <a:rPr lang="en-US" sz="2200" dirty="0"/>
              <a:t>       but the city could move to another island, the way Torcello was moved to Venice, stone by stone,</a:t>
            </a:r>
          </a:p>
          <a:p>
            <a:pPr lvl="0">
              <a:buNone/>
              <a:defRPr/>
            </a:pPr>
            <a:r>
              <a:rPr lang="en-US" sz="2200" dirty="0"/>
              <a:t>       after the lagoon turned into a swamp and its citizens succumbed to a plague of malaria. </a:t>
            </a:r>
          </a:p>
          <a:p>
            <a:pPr lvl="0">
              <a:buNone/>
              <a:defRPr/>
            </a:pPr>
            <a:r>
              <a:rPr lang="en-US" sz="2200" dirty="0"/>
              <a:t>       The city managed to survive, if not where it had begun.”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EAB0E-A045-753C-F8B7-6B94BA783B87}"/>
              </a:ext>
            </a:extLst>
          </p:cNvPr>
          <p:cNvSpPr txBox="1"/>
          <p:nvPr/>
        </p:nvSpPr>
        <p:spPr>
          <a:xfrm>
            <a:off x="3483427" y="2716887"/>
            <a:ext cx="399142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			 </a:t>
            </a:r>
            <a:r>
              <a:rPr lang="en-US" sz="2200" dirty="0" err="1">
                <a:solidFill>
                  <a:srgbClr val="224AFB"/>
                </a:solidFill>
                <a:latin typeface="Calibri"/>
              </a:rPr>
              <a:t>Venice</a:t>
            </a:r>
            <a:r>
              <a:rPr lang="en-US" sz="2200" baseline="-25000" dirty="0" err="1">
                <a:solidFill>
                  <a:srgbClr val="224AFB"/>
                </a:solidFill>
                <a:latin typeface="Calibri"/>
              </a:rPr>
              <a:t>N</a:t>
            </a:r>
            <a:endParaRPr lang="en-US" sz="2200" dirty="0">
              <a:solidFill>
                <a:srgbClr val="224AFB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200" dirty="0">
                <a:solidFill>
                  <a:srgbClr val="FF0000"/>
                </a:solidFill>
                <a:latin typeface="Calibri"/>
              </a:rPr>
              <a:t>VENICE:POLIS ⤶  ⤷ VENICE:PLACE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8554A8-4901-7FCA-3C37-C934E757EA5F}"/>
              </a:ext>
            </a:extLst>
          </p:cNvPr>
          <p:cNvSpPr txBox="1">
            <a:spLocks/>
          </p:cNvSpPr>
          <p:nvPr/>
        </p:nvSpPr>
        <p:spPr>
          <a:xfrm>
            <a:off x="765628" y="3745755"/>
            <a:ext cx="6894286" cy="16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2100" dirty="0"/>
              <a:t>   Torcello was moved to Venice.</a:t>
            </a:r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dirty="0"/>
              <a:t>Venice was a better place.</a:t>
            </a:r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u="sng" dirty="0"/>
              <a:t>Venice will soon be underwater.</a:t>
            </a:r>
            <a:endParaRPr lang="en-US" sz="2100" dirty="0"/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dirty="0"/>
              <a:t>Torcello was moved to a place that will soon be underwater.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7D6341-A7EA-B2D2-472E-C066E5EBFC3E}"/>
              </a:ext>
            </a:extLst>
          </p:cNvPr>
          <p:cNvSpPr txBox="1">
            <a:spLocks/>
          </p:cNvSpPr>
          <p:nvPr/>
        </p:nvSpPr>
        <p:spPr>
          <a:xfrm>
            <a:off x="765628" y="5349647"/>
            <a:ext cx="6756400" cy="150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dirty="0"/>
              <a:t>Torcello was moved to Venice.</a:t>
            </a:r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dirty="0"/>
              <a:t>Venice was a better place.</a:t>
            </a:r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u="heavy" dirty="0"/>
              <a:t>Venice will have to be moved.</a:t>
            </a:r>
          </a:p>
          <a:p>
            <a:pPr marL="548640">
              <a:spcBef>
                <a:spcPts val="0"/>
              </a:spcBef>
              <a:buFont typeface="Arial"/>
              <a:buNone/>
            </a:pPr>
            <a:r>
              <a:rPr lang="en-US" sz="2100" dirty="0"/>
              <a:t>Torcello was moved to a place that will have to be moved.</a:t>
            </a:r>
          </a:p>
          <a:p>
            <a:pPr>
              <a:spcBef>
                <a:spcPts val="900"/>
              </a:spcBef>
              <a:buFont typeface="Arial"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55CFA-E97B-BB37-77C4-669D0909F19D}"/>
              </a:ext>
            </a:extLst>
          </p:cNvPr>
          <p:cNvSpPr txBox="1"/>
          <p:nvPr/>
        </p:nvSpPr>
        <p:spPr>
          <a:xfrm>
            <a:off x="8158344" y="5846903"/>
            <a:ext cx="182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24AFB"/>
                </a:solidFill>
                <a:sym typeface="Wingdings"/>
              </a:rPr>
              <a:t>inference</a:t>
            </a:r>
          </a:p>
          <a:p>
            <a:r>
              <a:rPr lang="en-US" sz="2000" i="1" dirty="0">
                <a:solidFill>
                  <a:srgbClr val="224AFB"/>
                </a:solidFill>
                <a:sym typeface="Wingdings"/>
              </a:rPr>
              <a:t>seems invalid</a:t>
            </a:r>
            <a:endParaRPr lang="en-US" sz="2000" i="1" dirty="0">
              <a:solidFill>
                <a:srgbClr val="224AF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7F88C-197D-BA49-DA7C-9064E1F28937}"/>
              </a:ext>
            </a:extLst>
          </p:cNvPr>
          <p:cNvSpPr txBox="1"/>
          <p:nvPr/>
        </p:nvSpPr>
        <p:spPr>
          <a:xfrm>
            <a:off x="8158344" y="4356101"/>
            <a:ext cx="169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24AFB"/>
                </a:solidFill>
                <a:sym typeface="Wingdings"/>
              </a:rPr>
              <a:t>inference</a:t>
            </a:r>
          </a:p>
          <a:p>
            <a:r>
              <a:rPr lang="en-US" sz="2000" i="1" dirty="0">
                <a:solidFill>
                  <a:srgbClr val="224AFB"/>
                </a:solidFill>
                <a:sym typeface="Wingdings"/>
              </a:rPr>
              <a:t>seems valid</a:t>
            </a:r>
            <a:endParaRPr lang="en-US" sz="2000" i="1" dirty="0">
              <a:solidFill>
                <a:srgbClr val="224A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8878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u="sng" dirty="0"/>
              <a:t>Alleged “Kind Terms” do not have Kinds as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7093"/>
            <a:ext cx="11097718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        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F6692-4D52-FC4B-90B1-DAF25DBC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318" y="1806399"/>
            <a:ext cx="7846802" cy="6063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034314-FBB4-4D44-B03F-2EDD47BFC846}"/>
              </a:ext>
            </a:extLst>
          </p:cNvPr>
          <p:cNvSpPr txBox="1"/>
          <p:nvPr/>
        </p:nvSpPr>
        <p:spPr>
          <a:xfrm>
            <a:off x="7512163" y="2234518"/>
            <a:ext cx="4485457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One can have various “kind-concepts” </a:t>
            </a:r>
          </a:p>
          <a:p>
            <a:r>
              <a:rPr lang="en-US" sz="2000" dirty="0"/>
              <a:t>--a concept of the Leporids</a:t>
            </a:r>
          </a:p>
          <a:p>
            <a:r>
              <a:rPr lang="en-US" sz="2000" dirty="0"/>
              <a:t>--a concept of the Lagomorphs</a:t>
            </a:r>
          </a:p>
          <a:p>
            <a:r>
              <a:rPr lang="en-US" sz="2000" dirty="0"/>
              <a:t>--a concept of the European Rabbits</a:t>
            </a:r>
          </a:p>
          <a:p>
            <a:r>
              <a:rPr lang="en-US" sz="2000" dirty="0"/>
              <a:t>--a concept of the Cottontail Rabbits</a:t>
            </a:r>
          </a:p>
          <a:p>
            <a:r>
              <a:rPr lang="en-US" sz="2000" dirty="0"/>
              <a:t>--a concept of the local</a:t>
            </a:r>
          </a:p>
          <a:p>
            <a:r>
              <a:rPr lang="en-US" sz="2000" dirty="0"/>
              <a:t>   sub-genus of Cottontail Rabbits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52384-F5F4-8541-B750-BDD6E9D1438D}"/>
              </a:ext>
            </a:extLst>
          </p:cNvPr>
          <p:cNvSpPr txBox="1"/>
          <p:nvPr/>
        </p:nvSpPr>
        <p:spPr>
          <a:xfrm>
            <a:off x="2278504" y="6365557"/>
            <a:ext cx="569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6B627-882C-0D40-ACE1-54FB993B9D4D}"/>
              </a:ext>
            </a:extLst>
          </p:cNvPr>
          <p:cNvSpPr txBox="1"/>
          <p:nvPr/>
        </p:nvSpPr>
        <p:spPr>
          <a:xfrm>
            <a:off x="5698759" y="6365556"/>
            <a:ext cx="569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E18C6-34C3-2A4F-9A66-0C6F0FBE8B9B}"/>
              </a:ext>
            </a:extLst>
          </p:cNvPr>
          <p:cNvSpPr txBox="1"/>
          <p:nvPr/>
        </p:nvSpPr>
        <p:spPr>
          <a:xfrm>
            <a:off x="7513319" y="4481287"/>
            <a:ext cx="446540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child can have a concept of the sort </a:t>
            </a:r>
          </a:p>
          <a:p>
            <a:r>
              <a:rPr lang="en-US" sz="2000" dirty="0"/>
              <a:t>psychologists (e.g., Keil and Gelman) describe when talking about innate tendencies to “essentialize”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EC127-BC72-C346-9810-2E393CEE6127}"/>
              </a:ext>
            </a:extLst>
          </p:cNvPr>
          <p:cNvSpPr txBox="1"/>
          <p:nvPr/>
        </p:nvSpPr>
        <p:spPr>
          <a:xfrm>
            <a:off x="7513319" y="5807552"/>
            <a:ext cx="446540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Theorists can have other concepts of rabbits—e.g., the Lagomorphs minus the pikas, jackrabbits, and any hares.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F48C-1D83-9948-9A45-BFE914919CB7}"/>
              </a:ext>
            </a:extLst>
          </p:cNvPr>
          <p:cNvSpPr txBox="1"/>
          <p:nvPr/>
        </p:nvSpPr>
        <p:spPr>
          <a:xfrm>
            <a:off x="960361" y="2150093"/>
            <a:ext cx="709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advocates of The Extension Dogma often stress that</a:t>
            </a:r>
          </a:p>
          <a:p>
            <a:r>
              <a:rPr lang="en-US" dirty="0">
                <a:solidFill>
                  <a:srgbClr val="FF0000"/>
                </a:solidFill>
              </a:rPr>
              <a:t>speakers can have very </a:t>
            </a:r>
            <a:r>
              <a:rPr lang="en-US" i="1" u="sng" dirty="0">
                <a:solidFill>
                  <a:srgbClr val="FF0000"/>
                </a:solidFill>
              </a:rPr>
              <a:t>different</a:t>
            </a:r>
            <a:r>
              <a:rPr lang="en-US" dirty="0">
                <a:solidFill>
                  <a:srgbClr val="FF0000"/>
                </a:solidFill>
              </a:rPr>
              <a:t> concepts of the same thing(s)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021D4-8629-9D55-BB12-B50161B4F922}"/>
              </a:ext>
            </a:extLst>
          </p:cNvPr>
          <p:cNvSpPr txBox="1"/>
          <p:nvPr/>
        </p:nvSpPr>
        <p:spPr>
          <a:xfrm>
            <a:off x="87204" y="2961529"/>
            <a:ext cx="21913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Find the alleged </a:t>
            </a:r>
          </a:p>
          <a:p>
            <a:r>
              <a:rPr lang="en-US" sz="1900" dirty="0">
                <a:solidFill>
                  <a:srgbClr val="FF0000"/>
                </a:solidFill>
              </a:rPr>
              <a:t>extension of ’rabbit’</a:t>
            </a:r>
          </a:p>
        </p:txBody>
      </p:sp>
    </p:spTree>
    <p:extLst>
      <p:ext uri="{BB962C8B-B14F-4D97-AF65-F5344CB8AC3E}">
        <p14:creationId xmlns:p14="http://schemas.microsoft.com/office/powerpoint/2010/main" val="201899637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/>
      <p:bldP spid="10" grpId="0"/>
      <p:bldP spid="11" grpId="0" animBg="1"/>
      <p:bldP spid="12" grpId="0" animBg="1"/>
      <p:bldP spid="5" grpId="0"/>
      <p:bldP spid="5" grpId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u="sng" dirty="0"/>
              <a:t>Alleged “Kind Terms” do not have Kinds as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413067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       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extensions?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F6692-4D52-FC4B-90B1-DAF25DBC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483" y="1806399"/>
            <a:ext cx="7846802" cy="6063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034314-FBB4-4D44-B03F-2EDD47BFC846}"/>
              </a:ext>
            </a:extLst>
          </p:cNvPr>
          <p:cNvSpPr txBox="1"/>
          <p:nvPr/>
        </p:nvSpPr>
        <p:spPr>
          <a:xfrm>
            <a:off x="7749914" y="3138720"/>
            <a:ext cx="4442086" cy="35086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Taxonomical distinctions need not correspond to clean genetic distinctions.</a:t>
            </a:r>
          </a:p>
          <a:p>
            <a:endParaRPr lang="en-US" sz="2000" dirty="0"/>
          </a:p>
          <a:p>
            <a:r>
              <a:rPr lang="en-US" sz="2000" dirty="0"/>
              <a:t>              </a:t>
            </a:r>
            <a:r>
              <a:rPr lang="en-US" sz="2200" b="1" i="1" dirty="0"/>
              <a:t>CANIS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...</a:t>
            </a:r>
          </a:p>
          <a:p>
            <a:r>
              <a:rPr lang="en-US" sz="2000" dirty="0"/>
              <a:t>          </a:t>
            </a:r>
            <a:r>
              <a:rPr lang="en-US" sz="2000" b="1" i="1" dirty="0"/>
              <a:t>latrans</a:t>
            </a:r>
          </a:p>
          <a:p>
            <a:r>
              <a:rPr lang="en-US" sz="2000" dirty="0"/>
              <a:t>         coyotes     </a:t>
            </a:r>
            <a:r>
              <a:rPr lang="en-US" sz="2000" b="1" i="1" dirty="0"/>
              <a:t>lupus         </a:t>
            </a:r>
            <a:r>
              <a:rPr lang="en-US" sz="2000" b="1" i="1" dirty="0" err="1"/>
              <a:t>familiaris</a:t>
            </a:r>
            <a:endParaRPr lang="en-US" sz="2000" b="1" i="1" dirty="0"/>
          </a:p>
          <a:p>
            <a:r>
              <a:rPr lang="en-US" sz="2000" dirty="0"/>
              <a:t>                            grey           domestic</a:t>
            </a:r>
          </a:p>
          <a:p>
            <a:r>
              <a:rPr lang="en-US" sz="2000" dirty="0"/>
              <a:t>                          wolves	   dogs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52384-F5F4-8541-B750-BDD6E9D1438D}"/>
              </a:ext>
            </a:extLst>
          </p:cNvPr>
          <p:cNvSpPr txBox="1"/>
          <p:nvPr/>
        </p:nvSpPr>
        <p:spPr>
          <a:xfrm>
            <a:off x="2278504" y="6365557"/>
            <a:ext cx="569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6B627-882C-0D40-ACE1-54FB993B9D4D}"/>
              </a:ext>
            </a:extLst>
          </p:cNvPr>
          <p:cNvSpPr txBox="1"/>
          <p:nvPr/>
        </p:nvSpPr>
        <p:spPr>
          <a:xfrm>
            <a:off x="5698759" y="6365556"/>
            <a:ext cx="569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↑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513551-0F00-7041-90E0-512B395718F8}"/>
              </a:ext>
            </a:extLst>
          </p:cNvPr>
          <p:cNvCxnSpPr/>
          <p:nvPr/>
        </p:nvCxnSpPr>
        <p:spPr>
          <a:xfrm flipV="1">
            <a:off x="8088817" y="4526057"/>
            <a:ext cx="899410" cy="449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C6608A-40D8-604A-8948-333024C04A49}"/>
              </a:ext>
            </a:extLst>
          </p:cNvPr>
          <p:cNvCxnSpPr>
            <a:cxnSpLocks/>
          </p:cNvCxnSpPr>
          <p:nvPr/>
        </p:nvCxnSpPr>
        <p:spPr>
          <a:xfrm flipH="1" flipV="1">
            <a:off x="9000118" y="4526059"/>
            <a:ext cx="1960701" cy="1109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D3DA7D-2F71-BA49-8596-0281912D56E7}"/>
              </a:ext>
            </a:extLst>
          </p:cNvPr>
          <p:cNvCxnSpPr>
            <a:cxnSpLocks/>
          </p:cNvCxnSpPr>
          <p:nvPr/>
        </p:nvCxnSpPr>
        <p:spPr>
          <a:xfrm flipV="1">
            <a:off x="8780863" y="4881645"/>
            <a:ext cx="846068" cy="405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CF9DB7-FB6F-5E4A-9C24-52088DED19AA}"/>
              </a:ext>
            </a:extLst>
          </p:cNvPr>
          <p:cNvCxnSpPr>
            <a:cxnSpLocks/>
          </p:cNvCxnSpPr>
          <p:nvPr/>
        </p:nvCxnSpPr>
        <p:spPr>
          <a:xfrm flipV="1">
            <a:off x="9669398" y="5286850"/>
            <a:ext cx="667352" cy="348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DA9BFC-DA53-90B2-6F31-7197B44BF536}"/>
              </a:ext>
            </a:extLst>
          </p:cNvPr>
          <p:cNvSpPr txBox="1"/>
          <p:nvPr/>
        </p:nvSpPr>
        <p:spPr>
          <a:xfrm>
            <a:off x="87204" y="2961529"/>
            <a:ext cx="21913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Find the alleged </a:t>
            </a:r>
          </a:p>
          <a:p>
            <a:r>
              <a:rPr lang="en-US" sz="1900" dirty="0">
                <a:solidFill>
                  <a:srgbClr val="FF0000"/>
                </a:solidFill>
              </a:rPr>
              <a:t>extension of ’rabbit’</a:t>
            </a:r>
          </a:p>
        </p:txBody>
      </p:sp>
    </p:spTree>
    <p:extLst>
      <p:ext uri="{BB962C8B-B14F-4D97-AF65-F5344CB8AC3E}">
        <p14:creationId xmlns:p14="http://schemas.microsoft.com/office/powerpoint/2010/main" val="393529442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u="sng" dirty="0"/>
              <a:t>Alleged “Kind Terms” do not have Kinds as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And ‘water’ is an even worse example.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665FDC-4D2D-7B42-9235-6706BAEF99F9}"/>
              </a:ext>
            </a:extLst>
          </p:cNvPr>
          <p:cNvSpPr txBox="1">
            <a:spLocks/>
          </p:cNvSpPr>
          <p:nvPr/>
        </p:nvSpPr>
        <p:spPr>
          <a:xfrm>
            <a:off x="1381595" y="3580278"/>
            <a:ext cx="7222760" cy="3067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400" b="1" u="sng" dirty="0"/>
              <a:t>Percentage of H</a:t>
            </a:r>
            <a:r>
              <a:rPr lang="en-US" sz="2400" b="1" u="sng" baseline="-25000" dirty="0"/>
              <a:t>2</a:t>
            </a:r>
            <a:r>
              <a:rPr lang="en-US" sz="2400" b="1" u="sng" dirty="0"/>
              <a:t>O</a:t>
            </a:r>
          </a:p>
          <a:p>
            <a:pPr>
              <a:spcBef>
                <a:spcPts val="900"/>
              </a:spcBef>
              <a:buNone/>
            </a:pPr>
            <a:r>
              <a:rPr lang="en-US" sz="2200" dirty="0"/>
              <a:t>Club Soda: 			99.9		 Coffee:  		  99.39 	</a:t>
            </a:r>
            <a:endParaRPr lang="en-US" sz="2200" i="1" dirty="0"/>
          </a:p>
          <a:p>
            <a:pPr>
              <a:buNone/>
            </a:pPr>
            <a:r>
              <a:rPr lang="en-US" sz="2200" dirty="0"/>
              <a:t>Diet soda, not cola:  99.8		 Espresso: 		  97.8</a:t>
            </a:r>
          </a:p>
          <a:p>
            <a:pPr>
              <a:buNone/>
            </a:pPr>
            <a:r>
              <a:rPr lang="en-US" sz="2200" dirty="0"/>
              <a:t>Tea: 				99.7		 </a:t>
            </a:r>
            <a:r>
              <a:rPr lang="en-US" sz="2200" dirty="0">
                <a:solidFill>
                  <a:srgbClr val="224AFC"/>
                </a:solidFill>
              </a:rPr>
              <a:t>Ocean Water: 	  96.5	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Diet Cola:			99.54     	 Bud Light: 		  95.0 </a:t>
            </a:r>
          </a:p>
          <a:p>
            <a:pPr>
              <a:buNone/>
            </a:pPr>
            <a:r>
              <a:rPr lang="en-US" sz="2200" dirty="0">
                <a:solidFill>
                  <a:srgbClr val="FF0000"/>
                </a:solidFill>
              </a:rPr>
              <a:t>stuff from my well  &lt; 99.4		</a:t>
            </a:r>
            <a:r>
              <a:rPr lang="en-US" sz="2200" dirty="0"/>
              <a:t> Distilled vinegar: 94.78 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</a:rPr>
              <a:t>  in New Mexico</a:t>
            </a:r>
            <a:r>
              <a:rPr lang="en-US" sz="2200" dirty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763DC-06FD-9540-96C4-94C1B649B2AF}"/>
              </a:ext>
            </a:extLst>
          </p:cNvPr>
          <p:cNvSpPr txBox="1"/>
          <p:nvPr/>
        </p:nvSpPr>
        <p:spPr>
          <a:xfrm>
            <a:off x="8249588" y="3390277"/>
            <a:ext cx="3812497" cy="34470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many examples of </a:t>
            </a:r>
          </a:p>
          <a:p>
            <a:r>
              <a:rPr lang="en-US" sz="2200" dirty="0"/>
              <a:t>--very high H</a:t>
            </a:r>
            <a:r>
              <a:rPr lang="en-US" sz="2200" baseline="-25000" dirty="0"/>
              <a:t>2</a:t>
            </a:r>
            <a:r>
              <a:rPr lang="en-US" sz="2200" dirty="0"/>
              <a:t>O content</a:t>
            </a:r>
          </a:p>
          <a:p>
            <a:r>
              <a:rPr lang="en-US" sz="2200" dirty="0"/>
              <a:t>--but not water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many examples of </a:t>
            </a:r>
          </a:p>
          <a:p>
            <a:r>
              <a:rPr lang="en-US" sz="2200" dirty="0"/>
              <a:t>--lower H</a:t>
            </a:r>
            <a:r>
              <a:rPr lang="en-US" sz="2200" baseline="-25000" dirty="0"/>
              <a:t>2</a:t>
            </a:r>
            <a:r>
              <a:rPr lang="en-US" sz="2200" dirty="0"/>
              <a:t>O content</a:t>
            </a:r>
          </a:p>
          <a:p>
            <a:r>
              <a:rPr lang="en-US" sz="2200" dirty="0"/>
              <a:t>--and yet water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So why insist that Putnam’s imagined substance, XYZ, couldn’t be described as water?</a:t>
            </a:r>
          </a:p>
        </p:txBody>
      </p:sp>
    </p:spTree>
    <p:extLst>
      <p:ext uri="{BB962C8B-B14F-4D97-AF65-F5344CB8AC3E}">
        <p14:creationId xmlns:p14="http://schemas.microsoft.com/office/powerpoint/2010/main" val="361113689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7016-0CB4-0746-95ED-8D925048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856343"/>
            <a:ext cx="11340662" cy="53000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Think of meanings as instructions (recipes) for how to access and assemble concepts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279B3B-2294-763F-514E-5C5071AB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-31963"/>
            <a:ext cx="10972800" cy="888306"/>
          </a:xfrm>
        </p:spPr>
        <p:txBody>
          <a:bodyPr>
            <a:normAutofit/>
          </a:bodyPr>
          <a:lstStyle/>
          <a:p>
            <a:r>
              <a:rPr lang="en-US" sz="2800" u="sng" dirty="0"/>
              <a:t>Accommodating Conceptual Equivocality isn’t Hard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325E4F-C823-31A5-15FE-F0D8256BC9D2}"/>
              </a:ext>
            </a:extLst>
          </p:cNvPr>
          <p:cNvSpPr txBox="1">
            <a:spLocks/>
          </p:cNvSpPr>
          <p:nvPr/>
        </p:nvSpPr>
        <p:spPr>
          <a:xfrm>
            <a:off x="806305" y="1489367"/>
            <a:ext cx="5457372" cy="536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Venice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Venice</a:t>
            </a:r>
            <a:endParaRPr lang="en-US" sz="2200" dirty="0"/>
          </a:p>
          <a:p>
            <a:pPr>
              <a:buFont typeface="Arial"/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/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Venice-place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Font typeface="Arial"/>
              <a:buNone/>
            </a:pPr>
            <a:r>
              <a:rPr lang="en-US" sz="2200" dirty="0"/>
              <a:t> 		`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/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Venice-polis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water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water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water-kind(_)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water-functional(_)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window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window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window-hole(_)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window-filler(_)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book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book-container(_)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book-content(_)</a:t>
            </a:r>
          </a:p>
          <a:p>
            <a:pPr>
              <a:buNone/>
            </a:pPr>
            <a:endParaRPr lang="en-US" sz="2200" cap="small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200" cap="small" dirty="0">
              <a:solidFill>
                <a:srgbClr val="FF0000"/>
              </a:solidFill>
            </a:endParaRPr>
          </a:p>
          <a:p>
            <a:pPr>
              <a:buFont typeface="Arial"/>
              <a:buNone/>
            </a:pPr>
            <a:endParaRPr lang="en-US" sz="2200" cap="small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2B7993-5E69-7D3F-C295-956B37BD6F28}"/>
              </a:ext>
            </a:extLst>
          </p:cNvPr>
          <p:cNvSpPr txBox="1">
            <a:spLocks/>
          </p:cNvSpPr>
          <p:nvPr/>
        </p:nvSpPr>
        <p:spPr>
          <a:xfrm>
            <a:off x="6473468" y="1489368"/>
            <a:ext cx="5225046" cy="294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wet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wet(_)	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24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boring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boring(_)	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wet book</a:t>
            </a:r>
            <a:r>
              <a:rPr lang="en-US" sz="2200" dirty="0"/>
              <a:t>]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	Combine</a:t>
            </a:r>
            <a:r>
              <a:rPr lang="en-US" sz="2200" dirty="0">
                <a:solidFill>
                  <a:srgbClr val="0000FF"/>
                </a:solidFill>
              </a:rPr>
              <a:t>(Meaning[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], Meaning[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0000FF"/>
                </a:solidFill>
              </a:rPr>
              <a:t>])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	   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wet(_)^book-container(_)	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wet(_)^book-content(_)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boring book</a:t>
            </a:r>
            <a:r>
              <a:rPr lang="en-US" sz="2200" dirty="0"/>
              <a:t>]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	Combine</a:t>
            </a:r>
            <a:r>
              <a:rPr lang="en-US" sz="2200" dirty="0">
                <a:solidFill>
                  <a:srgbClr val="0000FF"/>
                </a:solidFill>
              </a:rPr>
              <a:t>(Meaning[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], Meaning[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0000FF"/>
                </a:solidFill>
              </a:rPr>
              <a:t>])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	   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boring(_)^book-container(_)	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boring(_)^book-content(_)</a:t>
            </a: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200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502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689C-038C-066C-7914-BB00C0D40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AE5B-AA47-6E86-C1A8-07ECB0CC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856343"/>
            <a:ext cx="11340662" cy="53000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Think of meanings as instructions (recipes) for how to access and assemble concepts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85547-0C93-1F69-7233-F3294909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-31963"/>
            <a:ext cx="10972800" cy="888306"/>
          </a:xfrm>
        </p:spPr>
        <p:txBody>
          <a:bodyPr>
            <a:normAutofit/>
          </a:bodyPr>
          <a:lstStyle/>
          <a:p>
            <a:r>
              <a:rPr lang="en-US" sz="2800" u="sng" dirty="0"/>
              <a:t>Accommodating Conceptual Equivocality isn’t Hard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9DEBF2-1ABA-65A6-8546-F6612A02BAFC}"/>
              </a:ext>
            </a:extLst>
          </p:cNvPr>
          <p:cNvSpPr txBox="1">
            <a:spLocks/>
          </p:cNvSpPr>
          <p:nvPr/>
        </p:nvSpPr>
        <p:spPr>
          <a:xfrm>
            <a:off x="786848" y="1442427"/>
            <a:ext cx="5457372" cy="570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Venice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Venice</a:t>
            </a:r>
            <a:endParaRPr lang="en-US" sz="2200" dirty="0"/>
          </a:p>
          <a:p>
            <a:pPr>
              <a:buFont typeface="Arial"/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/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Venice-place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Font typeface="Arial"/>
              <a:buNone/>
            </a:pPr>
            <a:r>
              <a:rPr lang="en-US" sz="2200" dirty="0"/>
              <a:t> 		`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/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Venice-polis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water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water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water-kind(_)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water-functional(_)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window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window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window-hole(_)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window-filler(_)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book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book-container(_)	</a:t>
            </a:r>
          </a:p>
          <a:p>
            <a:pPr>
              <a:buNone/>
            </a:pPr>
            <a:r>
              <a:rPr lang="en-US" sz="2200" cap="small" dirty="0">
                <a:solidFill>
                  <a:srgbClr val="FF0000"/>
                </a:solidFill>
              </a:rPr>
              <a:t>	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book-content(_)</a:t>
            </a:r>
          </a:p>
          <a:p>
            <a:pPr>
              <a:buNone/>
            </a:pPr>
            <a:endParaRPr lang="en-US" sz="2200" cap="small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200" cap="small" dirty="0">
              <a:solidFill>
                <a:srgbClr val="FF0000"/>
              </a:solidFill>
            </a:endParaRPr>
          </a:p>
          <a:p>
            <a:pPr>
              <a:buFont typeface="Arial"/>
              <a:buNone/>
            </a:pPr>
            <a:endParaRPr lang="en-US" sz="2200" cap="small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3100DB-976A-93DE-E16B-50B33F8E138F}"/>
              </a:ext>
            </a:extLst>
          </p:cNvPr>
          <p:cNvSpPr txBox="1">
            <a:spLocks/>
          </p:cNvSpPr>
          <p:nvPr/>
        </p:nvSpPr>
        <p:spPr>
          <a:xfrm>
            <a:off x="6454010" y="1442427"/>
            <a:ext cx="5737990" cy="313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wet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wet(_)	</a:t>
            </a:r>
          </a:p>
          <a:p>
            <a:pPr>
              <a:spcBef>
                <a:spcPts val="24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republic</a:t>
            </a:r>
            <a:r>
              <a:rPr lang="en-US" sz="2200" dirty="0">
                <a:solidFill>
                  <a:srgbClr val="0000FF"/>
                </a:solidFill>
              </a:rPr>
              <a:t>]</a:t>
            </a:r>
            <a:r>
              <a:rPr lang="en-US" sz="2200" dirty="0"/>
              <a:t> = </a:t>
            </a:r>
            <a:r>
              <a:rPr lang="en-US" sz="2200" b="1" dirty="0" err="1">
                <a:solidFill>
                  <a:srgbClr val="0000FF"/>
                </a:solidFill>
              </a:rPr>
              <a:t>fetch</a:t>
            </a:r>
            <a:r>
              <a:rPr lang="en-US" sz="2200" dirty="0" err="1">
                <a:solidFill>
                  <a:srgbClr val="0000FF"/>
                </a:solidFill>
              </a:rPr>
              <a:t>@address:</a:t>
            </a:r>
            <a:r>
              <a:rPr lang="en-US" sz="2200" i="1" dirty="0" err="1"/>
              <a:t>republic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>
                <a:sym typeface="Wingdings"/>
              </a:rPr>
              <a:t>				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republic(_)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Venice is wet</a:t>
            </a:r>
            <a:r>
              <a:rPr lang="en-US" sz="2200" dirty="0"/>
              <a:t>]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	Combine</a:t>
            </a:r>
            <a:r>
              <a:rPr lang="en-US" sz="2200" dirty="0">
                <a:solidFill>
                  <a:srgbClr val="0000FF"/>
                </a:solidFill>
              </a:rPr>
              <a:t>(Meaning[</a:t>
            </a:r>
            <a:r>
              <a:rPr lang="en-US" sz="2200" i="1" dirty="0"/>
              <a:t>Venice</a:t>
            </a:r>
            <a:r>
              <a:rPr lang="en-US" sz="2200" dirty="0">
                <a:solidFill>
                  <a:srgbClr val="0000FF"/>
                </a:solidFill>
              </a:rPr>
              <a:t>], Meaning[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0000FF"/>
                </a:solidFill>
              </a:rPr>
              <a:t>])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	   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Venice-place(_)^wet(_)	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Venice-polis(_)^wet(_)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Meaning[</a:t>
            </a:r>
            <a:r>
              <a:rPr lang="en-US" sz="2200" i="1" dirty="0"/>
              <a:t>Venice is a republic</a:t>
            </a:r>
            <a:r>
              <a:rPr lang="en-US" sz="2200" dirty="0"/>
              <a:t>]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Combine</a:t>
            </a:r>
            <a:r>
              <a:rPr lang="en-US" sz="2200" dirty="0">
                <a:solidFill>
                  <a:srgbClr val="0000FF"/>
                </a:solidFill>
              </a:rPr>
              <a:t>(Meaning[</a:t>
            </a:r>
            <a:r>
              <a:rPr lang="en-US" sz="2200" i="1" dirty="0"/>
              <a:t>Venice</a:t>
            </a:r>
            <a:r>
              <a:rPr lang="en-US" sz="2200" dirty="0">
                <a:solidFill>
                  <a:srgbClr val="0000FF"/>
                </a:solidFill>
              </a:rPr>
              <a:t>], Meaning[</a:t>
            </a:r>
            <a:r>
              <a:rPr lang="en-US" sz="2200" i="1" dirty="0"/>
              <a:t>republic</a:t>
            </a:r>
            <a:r>
              <a:rPr lang="en-US" sz="2200" dirty="0">
                <a:solidFill>
                  <a:srgbClr val="0000FF"/>
                </a:solidFill>
              </a:rPr>
              <a:t>])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	   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Venice-place(_)^republic(_)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sym typeface="Wingdings"/>
              </a:rPr>
              <a:t>			</a:t>
            </a:r>
            <a:r>
              <a:rPr lang="en-US" sz="2200" dirty="0">
                <a:sym typeface="Wingdings"/>
              </a:rPr>
              <a:t>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cap="small" dirty="0">
                <a:solidFill>
                  <a:srgbClr val="FF0000"/>
                </a:solidFill>
              </a:rPr>
              <a:t>Venice-polis(_)^republic(_)</a:t>
            </a: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200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260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7719-CEB9-B87A-1A3D-9FD075E1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BA4E-342D-73C3-F98C-9775A248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6343"/>
            <a:ext cx="11340662" cy="578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Working out the compositional details, for lots of concepts and specific constructions, is harder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	                  ,	   a new book manuscript,       and two recent papers with Thomas </a:t>
            </a:r>
            <a:r>
              <a:rPr lang="en-US" sz="2200" dirty="0" err="1">
                <a:solidFill>
                  <a:srgbClr val="0070C0"/>
                </a:solidFill>
              </a:rPr>
              <a:t>Icard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But adopting The Extension Dogma doesn’t </a:t>
            </a:r>
            <a:r>
              <a:rPr lang="en-US" sz="2200" i="1" u="sng" dirty="0"/>
              <a:t>help</a:t>
            </a:r>
            <a:r>
              <a:rPr lang="en-US" sz="2200" dirty="0"/>
              <a:t> with the hard work.							  It just </a:t>
            </a:r>
            <a:r>
              <a:rPr lang="en-US" sz="2200" i="1" u="sng" dirty="0"/>
              <a:t>frames</a:t>
            </a:r>
            <a:r>
              <a:rPr lang="en-US" sz="2200" dirty="0"/>
              <a:t> the hard work in terms of implausible assumptions</a:t>
            </a:r>
          </a:p>
          <a:p>
            <a:pPr>
              <a:spcBef>
                <a:spcPts val="18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      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FA151E-16E2-4192-66AA-515A58B7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-31963"/>
            <a:ext cx="10972800" cy="888306"/>
          </a:xfrm>
        </p:spPr>
        <p:txBody>
          <a:bodyPr>
            <a:normAutofit/>
          </a:bodyPr>
          <a:lstStyle/>
          <a:p>
            <a:r>
              <a:rPr lang="en-US" sz="2800" u="sng" dirty="0"/>
              <a:t>Accommodating Conceptual Equivocality isn’t Hard</a:t>
            </a:r>
          </a:p>
        </p:txBody>
      </p:sp>
      <p:pic>
        <p:nvPicPr>
          <p:cNvPr id="2" name="Picture 1" descr="A book cover of a book&#10;&#10;Description automatically generated">
            <a:extLst>
              <a:ext uri="{FF2B5EF4-FFF2-40B4-BE49-F238E27FC236}">
                <a16:creationId xmlns:a16="http://schemas.microsoft.com/office/drawing/2014/main" id="{4A51481E-8215-8EB3-7B55-4E03219D9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74" y="1356685"/>
            <a:ext cx="588168" cy="896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1FD7F-7C3F-7D8C-1E0C-89AA703C3BC9}"/>
              </a:ext>
            </a:extLst>
          </p:cNvPr>
          <p:cNvSpPr txBox="1"/>
          <p:nvPr/>
        </p:nvSpPr>
        <p:spPr>
          <a:xfrm>
            <a:off x="2227942" y="1612452"/>
            <a:ext cx="4023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US" sz="2200" i="1" dirty="0">
                <a:solidFill>
                  <a:srgbClr val="0070C0"/>
                </a:solidFill>
              </a:rPr>
              <a:t>The Vocabulary of Meanings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78B5B-E905-E470-3ED2-A0614DD7C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701" y="1355640"/>
            <a:ext cx="696462" cy="827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1206F0-E52C-00A6-A296-B0F74DFDBE43}"/>
              </a:ext>
            </a:extLst>
          </p:cNvPr>
          <p:cNvSpPr txBox="1"/>
          <p:nvPr/>
        </p:nvSpPr>
        <p:spPr>
          <a:xfrm>
            <a:off x="6279931" y="3194687"/>
            <a:ext cx="578644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 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</a:t>
            </a:r>
            <a:r>
              <a:rPr lang="en-US" sz="2200" b="1" dirty="0"/>
              <a:t>Combine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]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/>
              <a:t>=</a:t>
            </a:r>
          </a:p>
          <a:p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wet</a:t>
            </a:r>
            <a:r>
              <a:rPr lang="en-US" sz="2200" dirty="0">
                <a:solidFill>
                  <a:srgbClr val="FF0000"/>
                </a:solidFill>
              </a:rPr>
              <a:t>} </a:t>
            </a:r>
            <a:r>
              <a:rPr lang="en-US" sz="2200" dirty="0"/>
              <a:t>∩ 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a pen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E5C76-9B7E-3F01-AA69-6F22A3A26A41}"/>
              </a:ext>
            </a:extLst>
          </p:cNvPr>
          <p:cNvSpPr txBox="1"/>
          <p:nvPr/>
        </p:nvSpPr>
        <p:spPr>
          <a:xfrm>
            <a:off x="6279931" y="4320135"/>
            <a:ext cx="578644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 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</a:t>
            </a:r>
            <a:r>
              <a:rPr lang="en-US" sz="2200" b="1" dirty="0"/>
              <a:t>Combine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]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/>
              <a:t>=</a:t>
            </a:r>
          </a:p>
          <a:p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boring</a:t>
            </a:r>
            <a:r>
              <a:rPr lang="en-US" sz="2200" dirty="0">
                <a:solidFill>
                  <a:srgbClr val="FF0000"/>
                </a:solidFill>
              </a:rPr>
              <a:t>} </a:t>
            </a:r>
            <a:r>
              <a:rPr lang="en-US" sz="2200" dirty="0"/>
              <a:t>∩ 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a book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F1151-4FAC-6F04-302E-0303F7C88CA9}"/>
              </a:ext>
            </a:extLst>
          </p:cNvPr>
          <p:cNvSpPr txBox="1"/>
          <p:nvPr/>
        </p:nvSpPr>
        <p:spPr>
          <a:xfrm>
            <a:off x="6279931" y="5428131"/>
            <a:ext cx="578644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blue pen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</a:t>
            </a:r>
            <a:r>
              <a:rPr lang="en-US" sz="2200" b="1" dirty="0"/>
              <a:t>Combine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blue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pen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]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/>
              <a:t>=</a:t>
            </a:r>
          </a:p>
          <a:p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blue</a:t>
            </a:r>
            <a:r>
              <a:rPr lang="en-US" sz="2200" dirty="0">
                <a:solidFill>
                  <a:srgbClr val="FF0000"/>
                </a:solidFill>
              </a:rPr>
              <a:t>} </a:t>
            </a:r>
            <a:r>
              <a:rPr lang="en-US" sz="2200" dirty="0"/>
              <a:t>∩ 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a pen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9D27FA-866A-EDA4-3FE7-A8B374613282}"/>
              </a:ext>
            </a:extLst>
          </p:cNvPr>
          <p:cNvSpPr txBox="1">
            <a:spLocks/>
          </p:cNvSpPr>
          <p:nvPr/>
        </p:nvSpPr>
        <p:spPr>
          <a:xfrm>
            <a:off x="1523910" y="3285315"/>
            <a:ext cx="4697964" cy="3355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Venice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=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Venice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window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a window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a book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wet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boring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blue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blue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pen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a pen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035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1AA5DF-9F95-E73B-A5B3-65E9199DA113}"/>
              </a:ext>
            </a:extLst>
          </p:cNvPr>
          <p:cNvSpPr txBox="1"/>
          <p:nvPr/>
        </p:nvSpPr>
        <p:spPr>
          <a:xfrm>
            <a:off x="1921243" y="2399813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circle is green.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D2030-C57A-B788-C6E4-687A3C35A271}"/>
              </a:ext>
            </a:extLst>
          </p:cNvPr>
          <p:cNvSpPr txBox="1"/>
          <p:nvPr/>
        </p:nvSpPr>
        <p:spPr>
          <a:xfrm>
            <a:off x="1335313" y="4628179"/>
            <a:ext cx="6860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circle is a set of points. </a:t>
            </a:r>
          </a:p>
          <a:p>
            <a:r>
              <a:rPr lang="en-US" sz="2400" dirty="0"/>
              <a:t>   More specifically, a circle is a set of </a:t>
            </a:r>
          </a:p>
          <a:p>
            <a:r>
              <a:rPr lang="en-US" sz="2400" dirty="0"/>
              <a:t>   of all the points in a plane that are </a:t>
            </a:r>
          </a:p>
          <a:p>
            <a:r>
              <a:rPr lang="en-US" sz="2400" dirty="0"/>
              <a:t>   a fixed distance from a fixed point.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(Geometric points are not visible, much less green.)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6FE91-B719-6AB4-610F-B5E9DC2BEE0B}"/>
              </a:ext>
            </a:extLst>
          </p:cNvPr>
          <p:cNvSpPr/>
          <p:nvPr/>
        </p:nvSpPr>
        <p:spPr>
          <a:xfrm>
            <a:off x="1151050" y="1116782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B85AF6-57B7-9915-1D5A-B3E72236C756}"/>
              </a:ext>
            </a:extLst>
          </p:cNvPr>
          <p:cNvSpPr/>
          <p:nvPr/>
        </p:nvSpPr>
        <p:spPr>
          <a:xfrm>
            <a:off x="2196547" y="1116783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AF8E3-72AD-5C95-1D23-9A1684578F95}"/>
              </a:ext>
            </a:extLst>
          </p:cNvPr>
          <p:cNvSpPr/>
          <p:nvPr/>
        </p:nvSpPr>
        <p:spPr>
          <a:xfrm>
            <a:off x="3242043" y="1239876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0FB47E4-81CF-9666-7A52-B97B568EC964}"/>
              </a:ext>
            </a:extLst>
          </p:cNvPr>
          <p:cNvSpPr/>
          <p:nvPr/>
        </p:nvSpPr>
        <p:spPr>
          <a:xfrm>
            <a:off x="4470998" y="1038210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B851D-92B7-CBD4-2B11-A676B2A8EA67}"/>
              </a:ext>
            </a:extLst>
          </p:cNvPr>
          <p:cNvSpPr/>
          <p:nvPr/>
        </p:nvSpPr>
        <p:spPr>
          <a:xfrm>
            <a:off x="1151050" y="3375012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224480-EBA5-4D2E-D88C-238BA68E4EC3}"/>
              </a:ext>
            </a:extLst>
          </p:cNvPr>
          <p:cNvSpPr/>
          <p:nvPr/>
        </p:nvSpPr>
        <p:spPr>
          <a:xfrm>
            <a:off x="2196547" y="3375013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A5304-93E2-4046-393F-EF3C517887F1}"/>
              </a:ext>
            </a:extLst>
          </p:cNvPr>
          <p:cNvSpPr/>
          <p:nvPr/>
        </p:nvSpPr>
        <p:spPr>
          <a:xfrm>
            <a:off x="3242043" y="3498106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9858F8D-2AE1-5368-FF45-974E19F48363}"/>
              </a:ext>
            </a:extLst>
          </p:cNvPr>
          <p:cNvSpPr/>
          <p:nvPr/>
        </p:nvSpPr>
        <p:spPr>
          <a:xfrm>
            <a:off x="4470998" y="3296440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72E8F6-82D0-85B0-3413-61956A151C92}"/>
              </a:ext>
            </a:extLst>
          </p:cNvPr>
          <p:cNvSpPr/>
          <p:nvPr/>
        </p:nvSpPr>
        <p:spPr>
          <a:xfrm>
            <a:off x="6362727" y="5327064"/>
            <a:ext cx="681317" cy="695110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096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1851-8366-F539-3C49-A937A876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1859-C93E-4ED6-1C76-E7C344CD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6343"/>
            <a:ext cx="11340662" cy="578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Working out the compositional details, for lots of concepts and specific constructions, is harder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	                  ,	   a new book manuscript,       and two recent papers with Thomas </a:t>
            </a:r>
            <a:r>
              <a:rPr lang="en-US" sz="2200" dirty="0" err="1">
                <a:solidFill>
                  <a:srgbClr val="0070C0"/>
                </a:solidFill>
              </a:rPr>
              <a:t>Icard</a:t>
            </a: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But adopting The Extension Dogma doesn’t </a:t>
            </a:r>
            <a:r>
              <a:rPr lang="en-US" sz="2200" i="1" u="sng" dirty="0"/>
              <a:t>help</a:t>
            </a:r>
            <a:r>
              <a:rPr lang="en-US" sz="2200" dirty="0"/>
              <a:t> with the hard work.							  It just </a:t>
            </a:r>
            <a:r>
              <a:rPr lang="en-US" sz="2200" i="1" u="sng" dirty="0"/>
              <a:t>frames</a:t>
            </a:r>
            <a:r>
              <a:rPr lang="en-US" sz="2200" dirty="0"/>
              <a:t> the hard work in terms of implausible assumptions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      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Reject the Trojan Horse! </a:t>
            </a:r>
            <a:endParaRPr lang="en-US" sz="22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11DB9-5F44-D210-527E-03F941D7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-31963"/>
            <a:ext cx="10972800" cy="888306"/>
          </a:xfrm>
        </p:spPr>
        <p:txBody>
          <a:bodyPr>
            <a:normAutofit/>
          </a:bodyPr>
          <a:lstStyle/>
          <a:p>
            <a:r>
              <a:rPr lang="en-US" sz="2800" u="sng" dirty="0"/>
              <a:t>Accommodating Conceptual Equivocality isn’t Hard</a:t>
            </a:r>
          </a:p>
        </p:txBody>
      </p:sp>
      <p:pic>
        <p:nvPicPr>
          <p:cNvPr id="2" name="Picture 1" descr="A book cover of a book&#10;&#10;Description automatically generated">
            <a:extLst>
              <a:ext uri="{FF2B5EF4-FFF2-40B4-BE49-F238E27FC236}">
                <a16:creationId xmlns:a16="http://schemas.microsoft.com/office/drawing/2014/main" id="{0EB5CF8A-0E24-F733-8310-ACC8637B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74" y="1356685"/>
            <a:ext cx="588168" cy="896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2F882-AB8C-9D6C-EBB4-51003C00E72A}"/>
              </a:ext>
            </a:extLst>
          </p:cNvPr>
          <p:cNvSpPr txBox="1"/>
          <p:nvPr/>
        </p:nvSpPr>
        <p:spPr>
          <a:xfrm>
            <a:off x="2227942" y="1612452"/>
            <a:ext cx="4023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US" sz="2200" i="1" dirty="0">
                <a:solidFill>
                  <a:srgbClr val="0070C0"/>
                </a:solidFill>
              </a:rPr>
              <a:t>The Vocabulary of Meanings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85166-5B8B-2881-3BA8-F0D881B6E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701" y="1355640"/>
            <a:ext cx="696462" cy="82753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71BC98-3BC9-37DF-FA68-8ABE977F3181}"/>
              </a:ext>
            </a:extLst>
          </p:cNvPr>
          <p:cNvSpPr txBox="1">
            <a:spLocks/>
          </p:cNvSpPr>
          <p:nvPr/>
        </p:nvSpPr>
        <p:spPr>
          <a:xfrm>
            <a:off x="1639774" y="3645284"/>
            <a:ext cx="4697964" cy="1656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a book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wet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 {</a:t>
            </a:r>
            <a:r>
              <a:rPr lang="en-US" sz="2200" dirty="0"/>
              <a:t>x: x is boring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1" name="Picture 10" descr="A picture containing outdoor, building, old, tall&#10;&#10;Description automatically generated">
            <a:extLst>
              <a:ext uri="{FF2B5EF4-FFF2-40B4-BE49-F238E27FC236}">
                <a16:creationId xmlns:a16="http://schemas.microsoft.com/office/drawing/2014/main" id="{6E4849AC-EC58-424F-E631-5240758329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65" r="4065"/>
          <a:stretch/>
        </p:blipFill>
        <p:spPr>
          <a:xfrm>
            <a:off x="10595677" y="5881088"/>
            <a:ext cx="1596323" cy="976912"/>
          </a:xfrm>
          <a:prstGeom prst="rect">
            <a:avLst/>
          </a:prstGeom>
        </p:spPr>
      </p:pic>
      <p:pic>
        <p:nvPicPr>
          <p:cNvPr id="16" name="Picture 15" descr="A picture containing outdoor, grass, sky, standing&#10;&#10;Description automatically generated">
            <a:extLst>
              <a:ext uri="{FF2B5EF4-FFF2-40B4-BE49-F238E27FC236}">
                <a16:creationId xmlns:a16="http://schemas.microsoft.com/office/drawing/2014/main" id="{02179B71-DF04-AEEE-E68E-862F305ADB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065"/>
          <a:stretch/>
        </p:blipFill>
        <p:spPr>
          <a:xfrm>
            <a:off x="10616001" y="5922483"/>
            <a:ext cx="1596323" cy="9355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1BCA96-AE8C-13C8-FD21-06D751A5C947}"/>
              </a:ext>
            </a:extLst>
          </p:cNvPr>
          <p:cNvSpPr txBox="1"/>
          <p:nvPr/>
        </p:nvSpPr>
        <p:spPr>
          <a:xfrm>
            <a:off x="6279931" y="3194687"/>
            <a:ext cx="578644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 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</a:t>
            </a:r>
            <a:r>
              <a:rPr lang="en-US" sz="2200" b="1" dirty="0"/>
              <a:t>Combine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wet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]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/>
              <a:t>=</a:t>
            </a:r>
          </a:p>
          <a:p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wet</a:t>
            </a:r>
            <a:r>
              <a:rPr lang="en-US" sz="2200" dirty="0">
                <a:solidFill>
                  <a:srgbClr val="FF0000"/>
                </a:solidFill>
              </a:rPr>
              <a:t>} </a:t>
            </a:r>
            <a:r>
              <a:rPr lang="en-US" sz="2200" dirty="0"/>
              <a:t>∩ 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a pen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B0688-E024-E4EA-E877-275899129913}"/>
              </a:ext>
            </a:extLst>
          </p:cNvPr>
          <p:cNvSpPr txBox="1"/>
          <p:nvPr/>
        </p:nvSpPr>
        <p:spPr>
          <a:xfrm>
            <a:off x="6279931" y="4320135"/>
            <a:ext cx="578644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 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=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b="1" dirty="0">
                <a:solidFill>
                  <a:srgbClr val="0000FF"/>
                </a:solidFill>
              </a:rPr>
              <a:t>   </a:t>
            </a:r>
            <a:r>
              <a:rPr lang="en-US" sz="2200" b="1" dirty="0"/>
              <a:t>Combine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boring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Extension(</a:t>
            </a:r>
            <a:r>
              <a:rPr lang="en-US" sz="2200" i="1" dirty="0"/>
              <a:t>book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]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/>
              <a:t>=</a:t>
            </a:r>
          </a:p>
          <a:p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boring</a:t>
            </a:r>
            <a:r>
              <a:rPr lang="en-US" sz="2200" dirty="0">
                <a:solidFill>
                  <a:srgbClr val="FF0000"/>
                </a:solidFill>
              </a:rPr>
              <a:t>} </a:t>
            </a:r>
            <a:r>
              <a:rPr lang="en-US" sz="2200" dirty="0"/>
              <a:t>∩ </a:t>
            </a:r>
            <a:r>
              <a:rPr lang="en-US" sz="2200" dirty="0">
                <a:solidFill>
                  <a:srgbClr val="FF0000"/>
                </a:solidFill>
              </a:rPr>
              <a:t>{</a:t>
            </a:r>
            <a:r>
              <a:rPr lang="en-US" sz="2200" dirty="0"/>
              <a:t>x: x is a book</a:t>
            </a:r>
            <a:r>
              <a:rPr lang="en-US" sz="2200" dirty="0">
                <a:solidFill>
                  <a:srgbClr val="FF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498261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65000"/>
              </a:schemeClr>
            </a:gs>
            <a:gs pos="97000">
              <a:schemeClr val="bg1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169E0E-6BF1-D049-C04B-BB5A456F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bstract orange tubes">
            <a:extLst>
              <a:ext uri="{FF2B5EF4-FFF2-40B4-BE49-F238E27FC236}">
                <a16:creationId xmlns:a16="http://schemas.microsoft.com/office/drawing/2014/main" id="{0124E590-3479-E0B7-FDC4-E9C1DF3EC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98" b="15133"/>
          <a:stretch/>
        </p:blipFill>
        <p:spPr>
          <a:xfrm>
            <a:off x="-1" y="10"/>
            <a:ext cx="8810171" cy="685799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B4A59-78B6-9A49-CF60-8A59966C7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16" y="181516"/>
            <a:ext cx="7202136" cy="22207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FFFFFF"/>
                </a:solidFill>
              </a:rPr>
              <a:t>Meanings without Extensions: One Word, Multiple Concepts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794A99-2125-9FF9-21D8-5C7D94DC7B04}"/>
              </a:ext>
            </a:extLst>
          </p:cNvPr>
          <p:cNvSpPr/>
          <p:nvPr/>
        </p:nvSpPr>
        <p:spPr>
          <a:xfrm>
            <a:off x="4865409" y="3811671"/>
            <a:ext cx="1480167" cy="1385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E7813F-8DA1-5F32-290C-71A1D6CA9179}"/>
              </a:ext>
            </a:extLst>
          </p:cNvPr>
          <p:cNvCxnSpPr>
            <a:cxnSpLocks/>
          </p:cNvCxnSpPr>
          <p:nvPr/>
        </p:nvCxnSpPr>
        <p:spPr>
          <a:xfrm flipV="1">
            <a:off x="4864522" y="3794921"/>
            <a:ext cx="1481054" cy="1394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56DF94-FC56-2BBD-F4FB-80AAE874B328}"/>
              </a:ext>
            </a:extLst>
          </p:cNvPr>
          <p:cNvCxnSpPr>
            <a:cxnSpLocks/>
          </p:cNvCxnSpPr>
          <p:nvPr/>
        </p:nvCxnSpPr>
        <p:spPr>
          <a:xfrm flipH="1" flipV="1">
            <a:off x="4863635" y="3811671"/>
            <a:ext cx="1481941" cy="1378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A823A9-05C9-C4AA-4718-5DCD6CF1C7E3}"/>
              </a:ext>
            </a:extLst>
          </p:cNvPr>
          <p:cNvCxnSpPr>
            <a:cxnSpLocks/>
          </p:cNvCxnSpPr>
          <p:nvPr/>
        </p:nvCxnSpPr>
        <p:spPr>
          <a:xfrm flipH="1" flipV="1">
            <a:off x="6309213" y="3794921"/>
            <a:ext cx="719968" cy="700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AA53E45-FA85-FFC9-FC08-479F4CC94CC5}"/>
              </a:ext>
            </a:extLst>
          </p:cNvPr>
          <p:cNvSpPr/>
          <p:nvPr/>
        </p:nvSpPr>
        <p:spPr>
          <a:xfrm rot="18967809">
            <a:off x="6553851" y="4717446"/>
            <a:ext cx="950662" cy="96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3A67B-A7A1-30C7-BCBD-9971A7822117}"/>
              </a:ext>
            </a:extLst>
          </p:cNvPr>
          <p:cNvSpPr/>
          <p:nvPr/>
        </p:nvSpPr>
        <p:spPr>
          <a:xfrm rot="13555489">
            <a:off x="6538140" y="3350523"/>
            <a:ext cx="991091" cy="96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FB5204-CB10-C308-31D5-CF2F5EE31992}"/>
              </a:ext>
            </a:extLst>
          </p:cNvPr>
          <p:cNvCxnSpPr>
            <a:cxnSpLocks/>
          </p:cNvCxnSpPr>
          <p:nvPr/>
        </p:nvCxnSpPr>
        <p:spPr>
          <a:xfrm flipV="1">
            <a:off x="7029181" y="3155375"/>
            <a:ext cx="0" cy="273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0572263-F88D-5B0F-5F40-7533D18D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20864"/>
            <a:ext cx="3863039" cy="285270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CA45106-C054-E66E-8932-34722BF44D9A}"/>
              </a:ext>
            </a:extLst>
          </p:cNvPr>
          <p:cNvSpPr/>
          <p:nvPr/>
        </p:nvSpPr>
        <p:spPr>
          <a:xfrm>
            <a:off x="9044206" y="1219199"/>
            <a:ext cx="654522" cy="69490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C56112-28D1-2737-44A0-06B75E133121}"/>
              </a:ext>
            </a:extLst>
          </p:cNvPr>
          <p:cNvSpPr/>
          <p:nvPr/>
        </p:nvSpPr>
        <p:spPr>
          <a:xfrm>
            <a:off x="10089703" y="1219199"/>
            <a:ext cx="654521" cy="69490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6D5933-F743-F68F-72DF-7C5C8BF79579}"/>
              </a:ext>
            </a:extLst>
          </p:cNvPr>
          <p:cNvSpPr/>
          <p:nvPr/>
        </p:nvSpPr>
        <p:spPr>
          <a:xfrm>
            <a:off x="11144053" y="1320451"/>
            <a:ext cx="870799" cy="463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0C59480-65FC-6DCC-03C5-C3FE1C2F8B8D}"/>
              </a:ext>
            </a:extLst>
          </p:cNvPr>
          <p:cNvSpPr/>
          <p:nvPr/>
        </p:nvSpPr>
        <p:spPr>
          <a:xfrm>
            <a:off x="9053060" y="3581127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extrusionOk="0">
                <a:moveTo>
                  <a:pt x="0" y="0"/>
                </a:moveTo>
                <a:cubicBezTo>
                  <a:pt x="256944" y="-1022"/>
                  <a:pt x="449134" y="6292"/>
                  <a:pt x="681318" y="0"/>
                </a:cubicBezTo>
                <a:cubicBezTo>
                  <a:pt x="647590" y="322451"/>
                  <a:pt x="714017" y="529013"/>
                  <a:pt x="681318" y="695111"/>
                </a:cubicBezTo>
                <a:cubicBezTo>
                  <a:pt x="420709" y="667720"/>
                  <a:pt x="152508" y="705743"/>
                  <a:pt x="0" y="695111"/>
                </a:cubicBezTo>
                <a:cubicBezTo>
                  <a:pt x="7167" y="546778"/>
                  <a:pt x="18585" y="207957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8BB9E6-FDA5-0B79-225E-FFBA8F55D086}"/>
              </a:ext>
            </a:extLst>
          </p:cNvPr>
          <p:cNvSpPr/>
          <p:nvPr/>
        </p:nvSpPr>
        <p:spPr>
          <a:xfrm>
            <a:off x="10098557" y="3581128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extrusionOk="0">
                <a:moveTo>
                  <a:pt x="0" y="347555"/>
                </a:moveTo>
                <a:cubicBezTo>
                  <a:pt x="-36821" y="132894"/>
                  <a:pt x="124242" y="10613"/>
                  <a:pt x="340659" y="0"/>
                </a:cubicBezTo>
                <a:cubicBezTo>
                  <a:pt x="564895" y="7599"/>
                  <a:pt x="642707" y="156834"/>
                  <a:pt x="681318" y="347555"/>
                </a:cubicBezTo>
                <a:cubicBezTo>
                  <a:pt x="660391" y="559940"/>
                  <a:pt x="520664" y="740081"/>
                  <a:pt x="340659" y="695110"/>
                </a:cubicBezTo>
                <a:cubicBezTo>
                  <a:pt x="139213" y="687830"/>
                  <a:pt x="28604" y="553171"/>
                  <a:pt x="0" y="347555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2FD0FC-E949-8BD1-37DA-8F3DBE448894}"/>
              </a:ext>
            </a:extLst>
          </p:cNvPr>
          <p:cNvSpPr/>
          <p:nvPr/>
        </p:nvSpPr>
        <p:spPr>
          <a:xfrm>
            <a:off x="11144053" y="3704221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26031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62289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extrusionOk="0">
                <a:moveTo>
                  <a:pt x="0" y="0"/>
                </a:moveTo>
                <a:cubicBezTo>
                  <a:pt x="111412" y="-18264"/>
                  <a:pt x="233826" y="2216"/>
                  <a:pt x="426031" y="0"/>
                </a:cubicBezTo>
                <a:cubicBezTo>
                  <a:pt x="618236" y="-2216"/>
                  <a:pt x="728634" y="-516"/>
                  <a:pt x="906449" y="0"/>
                </a:cubicBezTo>
                <a:cubicBezTo>
                  <a:pt x="904649" y="174636"/>
                  <a:pt x="912541" y="320810"/>
                  <a:pt x="906449" y="463581"/>
                </a:cubicBezTo>
                <a:cubicBezTo>
                  <a:pt x="797939" y="454676"/>
                  <a:pt x="551867" y="461600"/>
                  <a:pt x="462289" y="463581"/>
                </a:cubicBezTo>
                <a:cubicBezTo>
                  <a:pt x="372711" y="465562"/>
                  <a:pt x="106821" y="441017"/>
                  <a:pt x="0" y="463581"/>
                </a:cubicBezTo>
                <a:cubicBezTo>
                  <a:pt x="-1332" y="367900"/>
                  <a:pt x="11667" y="21544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38BA6E-E125-15C4-E3A1-B09A00176515}"/>
              </a:ext>
            </a:extLst>
          </p:cNvPr>
          <p:cNvSpPr/>
          <p:nvPr/>
        </p:nvSpPr>
        <p:spPr>
          <a:xfrm>
            <a:off x="9053060" y="4674932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fill="none" extrusionOk="0">
                <a:moveTo>
                  <a:pt x="0" y="0"/>
                </a:moveTo>
                <a:cubicBezTo>
                  <a:pt x="196615" y="-24335"/>
                  <a:pt x="430962" y="-9509"/>
                  <a:pt x="681318" y="0"/>
                </a:cubicBezTo>
                <a:cubicBezTo>
                  <a:pt x="668096" y="179162"/>
                  <a:pt x="687228" y="372352"/>
                  <a:pt x="681318" y="695111"/>
                </a:cubicBezTo>
                <a:cubicBezTo>
                  <a:pt x="369107" y="674576"/>
                  <a:pt x="213622" y="713426"/>
                  <a:pt x="0" y="695111"/>
                </a:cubicBezTo>
                <a:cubicBezTo>
                  <a:pt x="-19311" y="435124"/>
                  <a:pt x="-2001" y="239952"/>
                  <a:pt x="0" y="0"/>
                </a:cubicBezTo>
                <a:close/>
              </a:path>
              <a:path w="681318" h="695111" stroke="0" extrusionOk="0">
                <a:moveTo>
                  <a:pt x="0" y="0"/>
                </a:moveTo>
                <a:cubicBezTo>
                  <a:pt x="249283" y="-33730"/>
                  <a:pt x="480372" y="24525"/>
                  <a:pt x="681318" y="0"/>
                </a:cubicBezTo>
                <a:cubicBezTo>
                  <a:pt x="701582" y="209595"/>
                  <a:pt x="704607" y="357160"/>
                  <a:pt x="681318" y="695111"/>
                </a:cubicBezTo>
                <a:cubicBezTo>
                  <a:pt x="371606" y="719466"/>
                  <a:pt x="279459" y="721537"/>
                  <a:pt x="0" y="695111"/>
                </a:cubicBezTo>
                <a:cubicBezTo>
                  <a:pt x="-21402" y="392980"/>
                  <a:pt x="-9052" y="19801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07E1DB9-0B42-EFD4-7EA5-96D2CBCC54B6}"/>
              </a:ext>
            </a:extLst>
          </p:cNvPr>
          <p:cNvSpPr/>
          <p:nvPr/>
        </p:nvSpPr>
        <p:spPr>
          <a:xfrm>
            <a:off x="10098557" y="4674933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fill="none" extrusionOk="0">
                <a:moveTo>
                  <a:pt x="0" y="347555"/>
                </a:moveTo>
                <a:cubicBezTo>
                  <a:pt x="-53604" y="168204"/>
                  <a:pt x="140599" y="10434"/>
                  <a:pt x="340659" y="0"/>
                </a:cubicBezTo>
                <a:cubicBezTo>
                  <a:pt x="479156" y="-10642"/>
                  <a:pt x="677872" y="148369"/>
                  <a:pt x="681318" y="347555"/>
                </a:cubicBezTo>
                <a:cubicBezTo>
                  <a:pt x="735379" y="546096"/>
                  <a:pt x="504274" y="730603"/>
                  <a:pt x="340659" y="695110"/>
                </a:cubicBezTo>
                <a:cubicBezTo>
                  <a:pt x="155300" y="702689"/>
                  <a:pt x="41275" y="520597"/>
                  <a:pt x="0" y="347555"/>
                </a:cubicBezTo>
                <a:close/>
              </a:path>
              <a:path w="681317" h="695110" stroke="0" extrusionOk="0">
                <a:moveTo>
                  <a:pt x="0" y="347555"/>
                </a:moveTo>
                <a:cubicBezTo>
                  <a:pt x="-14963" y="156160"/>
                  <a:pt x="169720" y="3982"/>
                  <a:pt x="340659" y="0"/>
                </a:cubicBezTo>
                <a:cubicBezTo>
                  <a:pt x="546077" y="19338"/>
                  <a:pt x="673616" y="151427"/>
                  <a:pt x="681318" y="347555"/>
                </a:cubicBezTo>
                <a:cubicBezTo>
                  <a:pt x="689858" y="541708"/>
                  <a:pt x="550343" y="682117"/>
                  <a:pt x="340659" y="695110"/>
                </a:cubicBezTo>
                <a:cubicBezTo>
                  <a:pt x="198838" y="681385"/>
                  <a:pt x="-12895" y="537365"/>
                  <a:pt x="0" y="34755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D9871B-7958-69E0-B984-3A3A06854335}"/>
              </a:ext>
            </a:extLst>
          </p:cNvPr>
          <p:cNvSpPr/>
          <p:nvPr/>
        </p:nvSpPr>
        <p:spPr>
          <a:xfrm>
            <a:off x="11144053" y="4798026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71353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35096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fill="none" extrusionOk="0">
                <a:moveTo>
                  <a:pt x="0" y="0"/>
                </a:moveTo>
                <a:cubicBezTo>
                  <a:pt x="96843" y="2795"/>
                  <a:pt x="330537" y="4447"/>
                  <a:pt x="471353" y="0"/>
                </a:cubicBezTo>
                <a:cubicBezTo>
                  <a:pt x="612169" y="-4447"/>
                  <a:pt x="696099" y="17199"/>
                  <a:pt x="906449" y="0"/>
                </a:cubicBezTo>
                <a:cubicBezTo>
                  <a:pt x="896638" y="144170"/>
                  <a:pt x="885507" y="272767"/>
                  <a:pt x="906449" y="463581"/>
                </a:cubicBezTo>
                <a:cubicBezTo>
                  <a:pt x="771151" y="477711"/>
                  <a:pt x="579825" y="479054"/>
                  <a:pt x="435096" y="463581"/>
                </a:cubicBezTo>
                <a:cubicBezTo>
                  <a:pt x="290367" y="448108"/>
                  <a:pt x="186087" y="457641"/>
                  <a:pt x="0" y="463581"/>
                </a:cubicBezTo>
                <a:cubicBezTo>
                  <a:pt x="17682" y="331244"/>
                  <a:pt x="-18347" y="198601"/>
                  <a:pt x="0" y="0"/>
                </a:cubicBezTo>
                <a:close/>
              </a:path>
              <a:path w="906449" h="463581" stroke="0" extrusionOk="0">
                <a:moveTo>
                  <a:pt x="0" y="0"/>
                </a:moveTo>
                <a:cubicBezTo>
                  <a:pt x="117702" y="-22829"/>
                  <a:pt x="307027" y="4380"/>
                  <a:pt x="462289" y="0"/>
                </a:cubicBezTo>
                <a:cubicBezTo>
                  <a:pt x="617551" y="-4380"/>
                  <a:pt x="809178" y="7670"/>
                  <a:pt x="906449" y="0"/>
                </a:cubicBezTo>
                <a:cubicBezTo>
                  <a:pt x="907337" y="196799"/>
                  <a:pt x="900903" y="315098"/>
                  <a:pt x="906449" y="463581"/>
                </a:cubicBezTo>
                <a:cubicBezTo>
                  <a:pt x="690830" y="455376"/>
                  <a:pt x="675282" y="456201"/>
                  <a:pt x="453225" y="463581"/>
                </a:cubicBezTo>
                <a:cubicBezTo>
                  <a:pt x="231168" y="470961"/>
                  <a:pt x="167104" y="482795"/>
                  <a:pt x="0" y="463581"/>
                </a:cubicBezTo>
                <a:cubicBezTo>
                  <a:pt x="-16708" y="288051"/>
                  <a:pt x="12143" y="227292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77542BB-F933-2486-ABF6-8D3614F9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105" y="2316909"/>
            <a:ext cx="3073400" cy="80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47E0CC-CD4E-9880-FC45-E0C1CB2D366E}"/>
              </a:ext>
            </a:extLst>
          </p:cNvPr>
          <p:cNvSpPr txBox="1"/>
          <p:nvPr/>
        </p:nvSpPr>
        <p:spPr>
          <a:xfrm>
            <a:off x="1427129" y="6259749"/>
            <a:ext cx="62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9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available via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9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tinyurl.com/pietroski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18BB1-B162-53F0-497D-7AE14016E541}"/>
              </a:ext>
            </a:extLst>
          </p:cNvPr>
          <p:cNvSpPr txBox="1"/>
          <p:nvPr/>
        </p:nvSpPr>
        <p:spPr>
          <a:xfrm>
            <a:off x="2234139" y="2049689"/>
            <a:ext cx="465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(Thanks for your time)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478701"/>
      </p:ext>
    </p:extLst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18710D-C6F5-F463-5F69-C989F44490E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i="1" dirty="0">
                <a:solidFill>
                  <a:srgbClr val="000000"/>
                </a:solidFill>
                <a:latin typeface="Open Sans" panose="020B0606030504020204" pitchFamily="34" charset="0"/>
              </a:rPr>
              <a:t>f</a:t>
            </a:r>
            <a:r>
              <a:rPr lang="en-US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rom the O.E.D.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Open Sans" panose="020B0606030504020204" pitchFamily="34" charset="0"/>
              </a:rPr>
              <a:t>circle, n.</a:t>
            </a:r>
            <a:endParaRPr lang="en-US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I.1.a. 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c1305)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A perfectly round plane figure. In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Geometry</a:t>
            </a:r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 defined as a plane figure bounded by a single curved line, called the circumference, which is everywhere equally distant from a point within, called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centre</a:t>
            </a:r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. But often applied to the circumference alone, without the included space.</a:t>
            </a:r>
            <a:endParaRPr lang="en-US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spcBef>
                <a:spcPts val="6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   to square the circle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: to find a square of the same area as a given circle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   (a famous problem, incapable of geometrical solution).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B2CD9-835C-121C-E8C4-8FE1E7982453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square is blue. The circle is green.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D6D15-2CB8-465E-544E-C0F03C6B6840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C6E8AA-44AF-411F-59AC-954B9550EA68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98262-EB1F-557A-5E58-272DE9ED9E5C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78A8768-E0A6-5332-090B-9F27CA6753DA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FDD8A7-EA03-390D-A532-9917A19CBAFA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9764C3-57DF-0794-93D7-76F27015353F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0CFCC-A3DE-C175-1186-B14572693A88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73A50E46-046C-7217-C467-D58E450257D3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D2406A-B6D2-F4C4-8796-18B692B8590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Perimeter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   Area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D52BF-32B4-DC09-6F36-04BF3C341B71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BD076E-BDC4-5CC3-9991-E66AA81951B1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090684-5238-F407-8DBE-0216C047E0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9DBB40B-6C16-3581-28E2-54A0B4FA387C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Perceptible       Abstract</a:t>
            </a:r>
          </a:p>
        </p:txBody>
      </p:sp>
    </p:spTree>
    <p:extLst>
      <p:ext uri="{BB962C8B-B14F-4D97-AF65-F5344CB8AC3E}">
        <p14:creationId xmlns:p14="http://schemas.microsoft.com/office/powerpoint/2010/main" val="38465534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/>
      <p:bldP spid="36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3699-0EF7-C296-A447-B978585D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AEA886-6003-90CE-0BBE-9DF668149A99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extrusionOk="0">
                <a:moveTo>
                  <a:pt x="0" y="0"/>
                </a:moveTo>
                <a:cubicBezTo>
                  <a:pt x="256944" y="-1022"/>
                  <a:pt x="449134" y="6292"/>
                  <a:pt x="681318" y="0"/>
                </a:cubicBezTo>
                <a:cubicBezTo>
                  <a:pt x="647590" y="322451"/>
                  <a:pt x="714017" y="529013"/>
                  <a:pt x="681318" y="695111"/>
                </a:cubicBezTo>
                <a:cubicBezTo>
                  <a:pt x="420709" y="667720"/>
                  <a:pt x="152508" y="705743"/>
                  <a:pt x="0" y="695111"/>
                </a:cubicBezTo>
                <a:cubicBezTo>
                  <a:pt x="7167" y="546778"/>
                  <a:pt x="18585" y="207957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82707-7B35-F5E5-4F26-A3FDA7D09B0B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extrusionOk="0">
                <a:moveTo>
                  <a:pt x="0" y="347555"/>
                </a:moveTo>
                <a:cubicBezTo>
                  <a:pt x="-36821" y="132894"/>
                  <a:pt x="124242" y="10613"/>
                  <a:pt x="340659" y="0"/>
                </a:cubicBezTo>
                <a:cubicBezTo>
                  <a:pt x="564895" y="7599"/>
                  <a:pt x="642707" y="156834"/>
                  <a:pt x="681318" y="347555"/>
                </a:cubicBezTo>
                <a:cubicBezTo>
                  <a:pt x="660391" y="559940"/>
                  <a:pt x="520664" y="740081"/>
                  <a:pt x="340659" y="695110"/>
                </a:cubicBezTo>
                <a:cubicBezTo>
                  <a:pt x="139213" y="687830"/>
                  <a:pt x="28604" y="553171"/>
                  <a:pt x="0" y="347555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576E11-3B1A-4AC6-22F4-2B973BFE4287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26031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62289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extrusionOk="0">
                <a:moveTo>
                  <a:pt x="0" y="0"/>
                </a:moveTo>
                <a:cubicBezTo>
                  <a:pt x="111412" y="-18264"/>
                  <a:pt x="233826" y="2216"/>
                  <a:pt x="426031" y="0"/>
                </a:cubicBezTo>
                <a:cubicBezTo>
                  <a:pt x="618236" y="-2216"/>
                  <a:pt x="728634" y="-516"/>
                  <a:pt x="906449" y="0"/>
                </a:cubicBezTo>
                <a:cubicBezTo>
                  <a:pt x="904649" y="174636"/>
                  <a:pt x="912541" y="320810"/>
                  <a:pt x="906449" y="463581"/>
                </a:cubicBezTo>
                <a:cubicBezTo>
                  <a:pt x="797939" y="454676"/>
                  <a:pt x="551867" y="461600"/>
                  <a:pt x="462289" y="463581"/>
                </a:cubicBezTo>
                <a:cubicBezTo>
                  <a:pt x="372711" y="465562"/>
                  <a:pt x="106821" y="441017"/>
                  <a:pt x="0" y="463581"/>
                </a:cubicBezTo>
                <a:cubicBezTo>
                  <a:pt x="-1332" y="367900"/>
                  <a:pt x="11667" y="21544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C3A97BF9-EB59-25E6-1AA8-91C773A40B28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custGeom>
            <a:avLst/>
            <a:gdLst>
              <a:gd name="connsiteX0" fmla="*/ 0 w 681318"/>
              <a:gd name="connsiteY0" fmla="*/ 695111 h 695111"/>
              <a:gd name="connsiteX1" fmla="*/ 160110 w 681318"/>
              <a:gd name="connsiteY1" fmla="*/ 368409 h 695111"/>
              <a:gd name="connsiteX2" fmla="*/ 340659 w 681318"/>
              <a:gd name="connsiteY2" fmla="*/ 0 h 695111"/>
              <a:gd name="connsiteX3" fmla="*/ 504175 w 681318"/>
              <a:gd name="connsiteY3" fmla="*/ 333653 h 695111"/>
              <a:gd name="connsiteX4" fmla="*/ 681318 w 681318"/>
              <a:gd name="connsiteY4" fmla="*/ 695111 h 695111"/>
              <a:gd name="connsiteX5" fmla="*/ 0 w 681318"/>
              <a:gd name="connsiteY5" fmla="*/ 695111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318" h="695111" extrusionOk="0">
                <a:moveTo>
                  <a:pt x="0" y="695111"/>
                </a:moveTo>
                <a:cubicBezTo>
                  <a:pt x="89575" y="537412"/>
                  <a:pt x="101328" y="455121"/>
                  <a:pt x="160110" y="368409"/>
                </a:cubicBezTo>
                <a:cubicBezTo>
                  <a:pt x="218892" y="281697"/>
                  <a:pt x="288699" y="132819"/>
                  <a:pt x="340659" y="0"/>
                </a:cubicBezTo>
                <a:cubicBezTo>
                  <a:pt x="388898" y="111801"/>
                  <a:pt x="415787" y="194747"/>
                  <a:pt x="504175" y="333653"/>
                </a:cubicBezTo>
                <a:cubicBezTo>
                  <a:pt x="592563" y="472559"/>
                  <a:pt x="657262" y="611191"/>
                  <a:pt x="681318" y="695111"/>
                </a:cubicBezTo>
                <a:cubicBezTo>
                  <a:pt x="486760" y="711286"/>
                  <a:pt x="244440" y="667958"/>
                  <a:pt x="0" y="695111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0AFB4-BFB2-D9D4-8630-D3A9B166D7BB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fill="none" extrusionOk="0">
                <a:moveTo>
                  <a:pt x="0" y="0"/>
                </a:moveTo>
                <a:cubicBezTo>
                  <a:pt x="196615" y="-24335"/>
                  <a:pt x="430962" y="-9509"/>
                  <a:pt x="681318" y="0"/>
                </a:cubicBezTo>
                <a:cubicBezTo>
                  <a:pt x="668096" y="179162"/>
                  <a:pt x="687228" y="372352"/>
                  <a:pt x="681318" y="695111"/>
                </a:cubicBezTo>
                <a:cubicBezTo>
                  <a:pt x="369107" y="674576"/>
                  <a:pt x="213622" y="713426"/>
                  <a:pt x="0" y="695111"/>
                </a:cubicBezTo>
                <a:cubicBezTo>
                  <a:pt x="-19311" y="435124"/>
                  <a:pt x="-2001" y="239952"/>
                  <a:pt x="0" y="0"/>
                </a:cubicBezTo>
                <a:close/>
              </a:path>
              <a:path w="681318" h="695111" stroke="0" extrusionOk="0">
                <a:moveTo>
                  <a:pt x="0" y="0"/>
                </a:moveTo>
                <a:cubicBezTo>
                  <a:pt x="249283" y="-33730"/>
                  <a:pt x="480372" y="24525"/>
                  <a:pt x="681318" y="0"/>
                </a:cubicBezTo>
                <a:cubicBezTo>
                  <a:pt x="701582" y="209595"/>
                  <a:pt x="704607" y="357160"/>
                  <a:pt x="681318" y="695111"/>
                </a:cubicBezTo>
                <a:cubicBezTo>
                  <a:pt x="371606" y="719466"/>
                  <a:pt x="279459" y="721537"/>
                  <a:pt x="0" y="695111"/>
                </a:cubicBezTo>
                <a:cubicBezTo>
                  <a:pt x="-21402" y="392980"/>
                  <a:pt x="-9052" y="19801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E40411-04FF-58F5-3DA1-D82958C0A0EB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fill="none" extrusionOk="0">
                <a:moveTo>
                  <a:pt x="0" y="347555"/>
                </a:moveTo>
                <a:cubicBezTo>
                  <a:pt x="-53604" y="168204"/>
                  <a:pt x="140599" y="10434"/>
                  <a:pt x="340659" y="0"/>
                </a:cubicBezTo>
                <a:cubicBezTo>
                  <a:pt x="479156" y="-10642"/>
                  <a:pt x="677872" y="148369"/>
                  <a:pt x="681318" y="347555"/>
                </a:cubicBezTo>
                <a:cubicBezTo>
                  <a:pt x="735379" y="546096"/>
                  <a:pt x="504274" y="730603"/>
                  <a:pt x="340659" y="695110"/>
                </a:cubicBezTo>
                <a:cubicBezTo>
                  <a:pt x="155300" y="702689"/>
                  <a:pt x="41275" y="520597"/>
                  <a:pt x="0" y="347555"/>
                </a:cubicBezTo>
                <a:close/>
              </a:path>
              <a:path w="681317" h="695110" stroke="0" extrusionOk="0">
                <a:moveTo>
                  <a:pt x="0" y="347555"/>
                </a:moveTo>
                <a:cubicBezTo>
                  <a:pt x="-14963" y="156160"/>
                  <a:pt x="169720" y="3982"/>
                  <a:pt x="340659" y="0"/>
                </a:cubicBezTo>
                <a:cubicBezTo>
                  <a:pt x="546077" y="19338"/>
                  <a:pt x="673616" y="151427"/>
                  <a:pt x="681318" y="347555"/>
                </a:cubicBezTo>
                <a:cubicBezTo>
                  <a:pt x="689858" y="541708"/>
                  <a:pt x="550343" y="682117"/>
                  <a:pt x="340659" y="695110"/>
                </a:cubicBezTo>
                <a:cubicBezTo>
                  <a:pt x="198838" y="681385"/>
                  <a:pt x="-12895" y="537365"/>
                  <a:pt x="0" y="34755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4718B-7F21-FC25-A95F-24976F667B7F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71353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35096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fill="none" extrusionOk="0">
                <a:moveTo>
                  <a:pt x="0" y="0"/>
                </a:moveTo>
                <a:cubicBezTo>
                  <a:pt x="96843" y="2795"/>
                  <a:pt x="330537" y="4447"/>
                  <a:pt x="471353" y="0"/>
                </a:cubicBezTo>
                <a:cubicBezTo>
                  <a:pt x="612169" y="-4447"/>
                  <a:pt x="696099" y="17199"/>
                  <a:pt x="906449" y="0"/>
                </a:cubicBezTo>
                <a:cubicBezTo>
                  <a:pt x="896638" y="144170"/>
                  <a:pt x="885507" y="272767"/>
                  <a:pt x="906449" y="463581"/>
                </a:cubicBezTo>
                <a:cubicBezTo>
                  <a:pt x="771151" y="477711"/>
                  <a:pt x="579825" y="479054"/>
                  <a:pt x="435096" y="463581"/>
                </a:cubicBezTo>
                <a:cubicBezTo>
                  <a:pt x="290367" y="448108"/>
                  <a:pt x="186087" y="457641"/>
                  <a:pt x="0" y="463581"/>
                </a:cubicBezTo>
                <a:cubicBezTo>
                  <a:pt x="17682" y="331244"/>
                  <a:pt x="-18347" y="198601"/>
                  <a:pt x="0" y="0"/>
                </a:cubicBezTo>
                <a:close/>
              </a:path>
              <a:path w="906449" h="463581" stroke="0" extrusionOk="0">
                <a:moveTo>
                  <a:pt x="0" y="0"/>
                </a:moveTo>
                <a:cubicBezTo>
                  <a:pt x="117702" y="-22829"/>
                  <a:pt x="307027" y="4380"/>
                  <a:pt x="462289" y="0"/>
                </a:cubicBezTo>
                <a:cubicBezTo>
                  <a:pt x="617551" y="-4380"/>
                  <a:pt x="809178" y="7670"/>
                  <a:pt x="906449" y="0"/>
                </a:cubicBezTo>
                <a:cubicBezTo>
                  <a:pt x="907337" y="196799"/>
                  <a:pt x="900903" y="315098"/>
                  <a:pt x="906449" y="463581"/>
                </a:cubicBezTo>
                <a:cubicBezTo>
                  <a:pt x="690830" y="455376"/>
                  <a:pt x="675282" y="456201"/>
                  <a:pt x="453225" y="463581"/>
                </a:cubicBezTo>
                <a:cubicBezTo>
                  <a:pt x="231168" y="470961"/>
                  <a:pt x="167104" y="482795"/>
                  <a:pt x="0" y="463581"/>
                </a:cubicBezTo>
                <a:cubicBezTo>
                  <a:pt x="-16708" y="288051"/>
                  <a:pt x="12143" y="227292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5F4EABF3-4E89-9F02-8FBD-FED4765A6461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custGeom>
            <a:avLst/>
            <a:gdLst>
              <a:gd name="connsiteX0" fmla="*/ 0 w 681318"/>
              <a:gd name="connsiteY0" fmla="*/ 695111 h 695111"/>
              <a:gd name="connsiteX1" fmla="*/ 166923 w 681318"/>
              <a:gd name="connsiteY1" fmla="*/ 354507 h 695111"/>
              <a:gd name="connsiteX2" fmla="*/ 340659 w 681318"/>
              <a:gd name="connsiteY2" fmla="*/ 0 h 695111"/>
              <a:gd name="connsiteX3" fmla="*/ 500769 w 681318"/>
              <a:gd name="connsiteY3" fmla="*/ 326702 h 695111"/>
              <a:gd name="connsiteX4" fmla="*/ 681318 w 681318"/>
              <a:gd name="connsiteY4" fmla="*/ 695111 h 695111"/>
              <a:gd name="connsiteX5" fmla="*/ 0 w 681318"/>
              <a:gd name="connsiteY5" fmla="*/ 695111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318" h="695111" fill="none" extrusionOk="0">
                <a:moveTo>
                  <a:pt x="0" y="695111"/>
                </a:moveTo>
                <a:cubicBezTo>
                  <a:pt x="90008" y="536384"/>
                  <a:pt x="105127" y="496419"/>
                  <a:pt x="166923" y="354507"/>
                </a:cubicBezTo>
                <a:cubicBezTo>
                  <a:pt x="228719" y="212595"/>
                  <a:pt x="283738" y="109278"/>
                  <a:pt x="340659" y="0"/>
                </a:cubicBezTo>
                <a:cubicBezTo>
                  <a:pt x="389677" y="140070"/>
                  <a:pt x="431542" y="217043"/>
                  <a:pt x="500769" y="326702"/>
                </a:cubicBezTo>
                <a:cubicBezTo>
                  <a:pt x="569996" y="436362"/>
                  <a:pt x="612062" y="549436"/>
                  <a:pt x="681318" y="695111"/>
                </a:cubicBezTo>
                <a:cubicBezTo>
                  <a:pt x="497677" y="696257"/>
                  <a:pt x="325364" y="690696"/>
                  <a:pt x="0" y="695111"/>
                </a:cubicBezTo>
                <a:close/>
              </a:path>
              <a:path w="681318" h="695111" stroke="0" extrusionOk="0">
                <a:moveTo>
                  <a:pt x="0" y="695111"/>
                </a:moveTo>
                <a:cubicBezTo>
                  <a:pt x="55241" y="552729"/>
                  <a:pt x="115434" y="483617"/>
                  <a:pt x="163516" y="361458"/>
                </a:cubicBezTo>
                <a:cubicBezTo>
                  <a:pt x="211598" y="239299"/>
                  <a:pt x="296670" y="116489"/>
                  <a:pt x="340659" y="0"/>
                </a:cubicBezTo>
                <a:cubicBezTo>
                  <a:pt x="431845" y="141468"/>
                  <a:pt x="455034" y="270052"/>
                  <a:pt x="517802" y="361458"/>
                </a:cubicBezTo>
                <a:cubicBezTo>
                  <a:pt x="580570" y="452864"/>
                  <a:pt x="594475" y="537103"/>
                  <a:pt x="681318" y="695111"/>
                </a:cubicBezTo>
                <a:cubicBezTo>
                  <a:pt x="492135" y="697130"/>
                  <a:pt x="318791" y="669448"/>
                  <a:pt x="0" y="695111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08F121-A1D5-5B62-067A-EA43D3A760E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Perimeter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   Area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0B085-0C0D-F606-D87B-5B9AACE9D042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ADDFA-3A2F-3830-0E07-FD343560AD36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E4145E-7EA1-C142-0CDF-DCD4287A4D8E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273B5A-33C0-67E6-04DC-10CE191EC78F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Perceptible       Abstract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B240-3841-5067-BEE1-21A6A6C34E68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square is blue. The circle is green.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B79C-EC72-6E79-45A7-277EA67C086E}"/>
              </a:ext>
            </a:extLst>
          </p:cNvPr>
          <p:cNvSpPr txBox="1"/>
          <p:nvPr/>
        </p:nvSpPr>
        <p:spPr>
          <a:xfrm>
            <a:off x="4264177" y="5729902"/>
            <a:ext cx="382433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traffic circles, circles of friends, </a:t>
            </a:r>
          </a:p>
          <a:p>
            <a:r>
              <a:rPr lang="en-US" sz="2000" dirty="0"/>
              <a:t>great circles, crop circles…</a:t>
            </a:r>
          </a:p>
          <a:p>
            <a:r>
              <a:rPr lang="en-US" sz="2000" dirty="0"/>
              <a:t>circular reasoning, circling wagons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B857B-8E47-491B-8383-591E77FCD93D}"/>
              </a:ext>
            </a:extLst>
          </p:cNvPr>
          <p:cNvSpPr txBox="1"/>
          <p:nvPr/>
        </p:nvSpPr>
        <p:spPr>
          <a:xfrm>
            <a:off x="261257" y="5684468"/>
            <a:ext cx="412205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I.1.b. (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c1380)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77"/>
              </a:rPr>
              <a:t>In a vaguer and more general sense.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E8B79-3378-0C8F-33A9-314F4174F006}"/>
              </a:ext>
            </a:extLst>
          </p:cNvPr>
          <p:cNvSpPr txBox="1"/>
          <p:nvPr/>
        </p:nvSpPr>
        <p:spPr>
          <a:xfrm>
            <a:off x="6545582" y="3177431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(Imperfect)       (Perfect)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6D664-534C-E1B4-2011-D5C5C09E479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i="1" dirty="0">
                <a:solidFill>
                  <a:srgbClr val="000000"/>
                </a:solidFill>
                <a:latin typeface="Open Sans" panose="020B0606030504020204" pitchFamily="34" charset="0"/>
              </a:rPr>
              <a:t>f</a:t>
            </a:r>
            <a:r>
              <a:rPr lang="en-US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rom the O.E.D.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Open Sans" panose="020B0606030504020204" pitchFamily="34" charset="0"/>
              </a:rPr>
              <a:t>circle, n.</a:t>
            </a:r>
            <a:endParaRPr lang="en-US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I.1.a. 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c1305)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A perfectly round plane figure. In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Geometry</a:t>
            </a:r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 defined as a plane figure bounded by a single curved line, called the circumference, which is everywhere equally distant from a point within, called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centre</a:t>
            </a:r>
            <a:r>
              <a:rPr lang="en-US" b="0" i="0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. But often applied to the circumference alone, without the included space.</a:t>
            </a:r>
            <a:endParaRPr lang="en-US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spcBef>
                <a:spcPts val="6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   to square the circle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: to find a square of the same area as a given circle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   (a famous problem, incapable of geometrical solution).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2BC4A-897D-0B06-C4F5-527B7CD00124}"/>
              </a:ext>
            </a:extLst>
          </p:cNvPr>
          <p:cNvSpPr txBox="1"/>
          <p:nvPr/>
        </p:nvSpPr>
        <p:spPr>
          <a:xfrm>
            <a:off x="9390382" y="3862234"/>
            <a:ext cx="277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noun ‘circle’ seems to be linked to a family of concepts.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46968-C6F7-DF2E-1815-DF256E3B2B85}"/>
              </a:ext>
            </a:extLst>
          </p:cNvPr>
          <p:cNvCxnSpPr>
            <a:cxnSpLocks/>
          </p:cNvCxnSpPr>
          <p:nvPr/>
        </p:nvCxnSpPr>
        <p:spPr>
          <a:xfrm>
            <a:off x="11408229" y="4849322"/>
            <a:ext cx="0" cy="5623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1A1C15-74E1-D3FD-F4F7-4D5A2D52B387}"/>
              </a:ext>
            </a:extLst>
          </p:cNvPr>
          <p:cNvSpPr txBox="1"/>
          <p:nvPr/>
        </p:nvSpPr>
        <p:spPr>
          <a:xfrm>
            <a:off x="8182002" y="5285699"/>
            <a:ext cx="400999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composable mental </a:t>
            </a:r>
            <a:r>
              <a:rPr lang="en-US" sz="2000" i="1" u="sng" dirty="0">
                <a:solidFill>
                  <a:srgbClr val="0070C0"/>
                </a:solidFill>
              </a:rPr>
              <a:t>representations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that can be used to </a:t>
            </a:r>
            <a:r>
              <a:rPr lang="en-US" sz="2000" i="1" u="sng" dirty="0">
                <a:solidFill>
                  <a:srgbClr val="0070C0"/>
                </a:solidFill>
              </a:rPr>
              <a:t>think about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things in systematically related 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77E6-15D5-2E41-BFF9-A88204BF62FA}"/>
              </a:ext>
            </a:extLst>
          </p:cNvPr>
          <p:cNvSpPr txBox="1"/>
          <p:nvPr/>
        </p:nvSpPr>
        <p:spPr>
          <a:xfrm>
            <a:off x="6992611" y="3918467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5F9F3-D068-86A5-1105-13A43DB876D8}"/>
              </a:ext>
            </a:extLst>
          </p:cNvPr>
          <p:cNvSpPr txBox="1"/>
          <p:nvPr/>
        </p:nvSpPr>
        <p:spPr>
          <a:xfrm>
            <a:off x="7021398" y="4457296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D6F56-1192-62F5-8163-15655C844580}"/>
              </a:ext>
            </a:extLst>
          </p:cNvPr>
          <p:cNvSpPr txBox="1"/>
          <p:nvPr/>
        </p:nvSpPr>
        <p:spPr>
          <a:xfrm>
            <a:off x="8386235" y="3909605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9183D-2FEA-B5F6-7131-EBB0ADA40D4F}"/>
              </a:ext>
            </a:extLst>
          </p:cNvPr>
          <p:cNvSpPr txBox="1"/>
          <p:nvPr/>
        </p:nvSpPr>
        <p:spPr>
          <a:xfrm>
            <a:off x="8403413" y="4438323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AD6465-7C1B-1B9D-7097-14D3ACB5635E}"/>
              </a:ext>
            </a:extLst>
          </p:cNvPr>
          <p:cNvSpPr txBox="1"/>
          <p:nvPr/>
        </p:nvSpPr>
        <p:spPr>
          <a:xfrm>
            <a:off x="4161643" y="450257"/>
            <a:ext cx="691903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Thinking about something as a circular </a:t>
            </a:r>
            <a:r>
              <a:rPr lang="en-US" sz="2000" i="1" u="sng" dirty="0">
                <a:solidFill>
                  <a:srgbClr val="0070C0"/>
                </a:solidFill>
              </a:rPr>
              <a:t>perimeter/circumference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differs from thinking about something as a circular </a:t>
            </a:r>
            <a:r>
              <a:rPr lang="en-US" sz="2000" i="1" u="sng" dirty="0">
                <a:solidFill>
                  <a:srgbClr val="0070C0"/>
                </a:solidFill>
              </a:rPr>
              <a:t>area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25273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/>
      <p:bldP spid="10" grpId="1"/>
      <p:bldP spid="5" grpId="0"/>
      <p:bldP spid="5" grpId="1"/>
      <p:bldP spid="11" grpId="0"/>
      <p:bldP spid="11" grpId="1"/>
      <p:bldP spid="13" grpId="0"/>
      <p:bldP spid="13" grpId="1"/>
      <p:bldP spid="14" grpId="0"/>
      <p:bldP spid="14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0794-1651-79C9-944B-D87EE93F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2C1F6E-A454-7EA7-5D29-9562418B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3" t="9283" r="10259" b="31641"/>
          <a:stretch/>
        </p:blipFill>
        <p:spPr>
          <a:xfrm>
            <a:off x="0" y="4065340"/>
            <a:ext cx="2865059" cy="2750457"/>
          </a:xfrm>
          <a:prstGeom prst="rect">
            <a:avLst/>
          </a:prstGeom>
        </p:spPr>
      </p:pic>
      <p:pic>
        <p:nvPicPr>
          <p:cNvPr id="7" name="Picture 6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CF671CBC-BE00-2ED5-65D5-753B1675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3877"/>
          <a:stretch/>
        </p:blipFill>
        <p:spPr>
          <a:xfrm>
            <a:off x="10094987" y="4124439"/>
            <a:ext cx="2097013" cy="313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CADA8-3264-422B-7044-6FA3CA024788}"/>
              </a:ext>
            </a:extLst>
          </p:cNvPr>
          <p:cNvSpPr txBox="1"/>
          <p:nvPr/>
        </p:nvSpPr>
        <p:spPr>
          <a:xfrm>
            <a:off x="2865059" y="4124439"/>
            <a:ext cx="7229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/>
              <a:t>He cut a window in the wall. Then he bought a window to fill it.</a:t>
            </a:r>
          </a:p>
          <a:p>
            <a:pPr>
              <a:lnSpc>
                <a:spcPts val="1800"/>
              </a:lnSpc>
              <a:spcBef>
                <a:spcPts val="1800"/>
              </a:spcBef>
            </a:pPr>
            <a:r>
              <a:rPr lang="en-US" sz="2000" dirty="0"/>
              <a:t>The window from the store differed from the window it filled. </a:t>
            </a:r>
          </a:p>
          <a:p>
            <a:pPr algn="r">
              <a:lnSpc>
                <a:spcPts val="1800"/>
              </a:lnSpc>
              <a:spcBef>
                <a:spcPts val="3600"/>
              </a:spcBef>
            </a:pPr>
            <a:r>
              <a:rPr lang="en-US" sz="2000" dirty="0"/>
              <a:t>The original window was nicer than the one he installed.</a:t>
            </a:r>
          </a:p>
          <a:p>
            <a:pPr algn="r">
              <a:lnSpc>
                <a:spcPts val="1800"/>
              </a:lnSpc>
            </a:pPr>
            <a:endParaRPr lang="en-US" sz="2000" dirty="0"/>
          </a:p>
          <a:p>
            <a:pPr algn="r">
              <a:lnSpc>
                <a:spcPts val="1800"/>
              </a:lnSpc>
            </a:pPr>
            <a:r>
              <a:rPr lang="en-US" sz="2000" dirty="0"/>
              <a:t>The window he bought didn’t fit. He couldn’t cut it smaller.</a:t>
            </a:r>
          </a:p>
          <a:p>
            <a:pPr algn="r"/>
            <a:r>
              <a:rPr lang="en-US" sz="2000" dirty="0"/>
              <a:t>And he couldn’t cut the original window bigger.  </a:t>
            </a:r>
          </a:p>
          <a:p>
            <a:pPr algn="r"/>
            <a:r>
              <a:rPr lang="en-US" sz="2000" dirty="0"/>
              <a:t>So he bought another window, and that one fit the hole in the wall.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1D5E34-B2D6-813D-A54B-7CDBD5072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0"/>
            <a:ext cx="1832360" cy="272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85395B-0245-7D99-8935-BC378EFC4D80}"/>
              </a:ext>
            </a:extLst>
          </p:cNvPr>
          <p:cNvSpPr txBox="1"/>
          <p:nvPr/>
        </p:nvSpPr>
        <p:spPr>
          <a:xfrm>
            <a:off x="2025790" y="724140"/>
            <a:ext cx="9896579" cy="125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/>
              <a:t>one tome, seven novels</a:t>
            </a:r>
          </a:p>
          <a:p>
            <a:pPr>
              <a:lnSpc>
                <a:spcPts val="1800"/>
              </a:lnSpc>
            </a:pPr>
            <a:endParaRPr lang="en-US" sz="2000" dirty="0"/>
          </a:p>
          <a:p>
            <a:pPr>
              <a:lnSpc>
                <a:spcPts val="1800"/>
              </a:lnSpc>
            </a:pPr>
            <a:r>
              <a:rPr lang="en-US" sz="2000" dirty="0"/>
              <a:t>--one book, but hard to carry</a:t>
            </a:r>
          </a:p>
          <a:p>
            <a:pPr>
              <a:lnSpc>
                <a:spcPts val="1800"/>
              </a:lnSpc>
            </a:pPr>
            <a:endParaRPr lang="en-US" sz="2000" dirty="0"/>
          </a:p>
          <a:p>
            <a:pPr>
              <a:lnSpc>
                <a:spcPts val="1800"/>
              </a:lnSpc>
            </a:pPr>
            <a:r>
              <a:rPr lang="en-US" sz="2000" dirty="0"/>
              <a:t>--seven books by Austen (</a:t>
            </a:r>
            <a:r>
              <a:rPr lang="en-US" sz="2000" i="1" dirty="0"/>
              <a:t>Pride and Prejudice, Sense and Sensibility</a:t>
            </a:r>
            <a:r>
              <a:rPr lang="en-US" sz="2000" dirty="0"/>
              <a:t>, … , </a:t>
            </a:r>
            <a:r>
              <a:rPr lang="en-US" sz="2000" i="1" dirty="0"/>
              <a:t>Emma</a:t>
            </a:r>
            <a:r>
              <a:rPr lang="en-US" sz="20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6F94C-3E1C-A386-954F-0BB99B8E7B4D}"/>
              </a:ext>
            </a:extLst>
          </p:cNvPr>
          <p:cNvSpPr txBox="1"/>
          <p:nvPr/>
        </p:nvSpPr>
        <p:spPr>
          <a:xfrm>
            <a:off x="373672" y="2823858"/>
            <a:ext cx="956163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rgbClr val="0070C0"/>
                </a:solidFill>
              </a:rPr>
              <a:t>     ‘book’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BOOK:CONTENT (downloadable), BOOK:CONTAINER (droppable)</a:t>
            </a:r>
            <a:endParaRPr lang="en-US" sz="2200" dirty="0">
              <a:solidFill>
                <a:srgbClr val="0070C0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rgbClr val="0070C0"/>
                </a:solidFill>
              </a:rPr>
              <a:t>‘window’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WINDOW:HOLE, WINDOW:FILLER 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940C-AD5F-3E0F-E93C-2146B6C07D55}"/>
              </a:ext>
            </a:extLst>
          </p:cNvPr>
          <p:cNvSpPr txBox="1"/>
          <p:nvPr/>
        </p:nvSpPr>
        <p:spPr>
          <a:xfrm>
            <a:off x="6096000" y="3371395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 , WINDOW:DISPLAY-SPACE, WINDOW:TELLER’S,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27058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44FCF2-AF7C-9CD4-B258-B77B722D41A9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1800"/>
              </a:spcBef>
            </a:pPr>
            <a:r>
              <a:rPr lang="en-US" sz="2200" dirty="0"/>
              <a:t>He put the window that he bought into  </a:t>
            </a:r>
          </a:p>
          <a:p>
            <a:r>
              <a:rPr lang="en-US" sz="2200" dirty="0"/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99670-F964-24BD-9C6C-BE1EE0B09E16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93229-68CC-B9C7-02F0-E56A8D222FE9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C930A-E2C2-EAB0-17F5-D065F4871CAB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A6948F-5A5C-A103-7836-6D08DDC8F46C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C40B4-0458-987A-46D0-39F7DF45AD19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7F2F831-7794-E5AB-A3B6-42DB9A96B87A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A358A-B16D-6342-3F94-08D7243308B9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974ED1-4B45-5F76-CD58-59D7F5951230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9E6BC-BE1E-3C04-385F-5F3279371A3A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F6BEFAD-E792-7761-E404-C6B77CA86DE3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2EF0B-CA83-C4D2-876D-298A6C73E27F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typical word is linked to distinct concepts 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 not</a:t>
            </a:r>
            <a:r>
              <a:rPr lang="en-US" sz="2000" dirty="0">
                <a:solidFill>
                  <a:srgbClr val="0070C0"/>
                </a:solidFill>
              </a:rPr>
              <a:t> concepts of the same thing or things.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 typical word is linked to two (or more) concepts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 not</a:t>
            </a:r>
            <a:r>
              <a:rPr lang="en-US" sz="2000" dirty="0">
                <a:solidFill>
                  <a:srgbClr val="0070C0"/>
                </a:solidFill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5EB09F-BA6B-20BB-B6C6-EC41F89B6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A8C953-420A-5321-9E0A-27D9C1E0CC79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3D945D-B041-4367-041F-8F2171087DD1}"/>
              </a:ext>
            </a:extLst>
          </p:cNvPr>
          <p:cNvSpPr txBox="1"/>
          <p:nvPr/>
        </p:nvSpPr>
        <p:spPr>
          <a:xfrm>
            <a:off x="6700887" y="3770109"/>
            <a:ext cx="530594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word </a:t>
            </a:r>
            <a:r>
              <a:rPr lang="en-US" sz="2000" i="1" u="sng" dirty="0">
                <a:solidFill>
                  <a:srgbClr val="0070C0"/>
                </a:solidFill>
              </a:rPr>
              <a:t>can</a:t>
            </a:r>
            <a:r>
              <a:rPr lang="en-US" sz="2000" dirty="0">
                <a:solidFill>
                  <a:srgbClr val="0070C0"/>
                </a:solidFill>
              </a:rPr>
              <a:t> get linked to distinct concepts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</a:t>
            </a:r>
            <a:r>
              <a:rPr lang="en-US" sz="2000" dirty="0">
                <a:solidFill>
                  <a:srgbClr val="0070C0"/>
                </a:solidFill>
              </a:rPr>
              <a:t> concepts of the same thing or things.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BD44E-CD1F-4A35-E7E1-AEE611ABE680}"/>
              </a:ext>
            </a:extLst>
          </p:cNvPr>
          <p:cNvSpPr/>
          <p:nvPr/>
        </p:nvSpPr>
        <p:spPr>
          <a:xfrm>
            <a:off x="3505217" y="3826567"/>
            <a:ext cx="2841888" cy="2514712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1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6FCEE-F80F-B1D9-3FD1-158E39A59F09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47584B-9F1F-E792-4126-57A3ED1D45F6}"/>
              </a:ext>
            </a:extLst>
          </p:cNvPr>
          <p:cNvSpPr/>
          <p:nvPr/>
        </p:nvSpPr>
        <p:spPr>
          <a:xfrm flipV="1">
            <a:off x="6072829" y="4432541"/>
            <a:ext cx="131973" cy="160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557F6-0F16-01F9-B0C2-C9E3049B0E0A}"/>
              </a:ext>
            </a:extLst>
          </p:cNvPr>
          <p:cNvSpPr txBox="1"/>
          <p:nvPr/>
        </p:nvSpPr>
        <p:spPr>
          <a:xfrm>
            <a:off x="2838141" y="4454297"/>
            <a:ext cx="71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N</a:t>
            </a:r>
          </a:p>
          <a:p>
            <a:r>
              <a:rPr lang="en-US" dirty="0"/>
              <a:t>W   E</a:t>
            </a:r>
          </a:p>
          <a:p>
            <a:r>
              <a:rPr lang="en-US" dirty="0"/>
              <a:t>    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199ECD-2808-1D37-0EB0-9ECB0145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2F109A-A10A-1C19-3833-E632564B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7" y="5417074"/>
            <a:ext cx="636675" cy="9242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3A8FE2-39BF-9463-10D8-3AA99B225F14}"/>
              </a:ext>
            </a:extLst>
          </p:cNvPr>
          <p:cNvSpPr txBox="1"/>
          <p:nvPr/>
        </p:nvSpPr>
        <p:spPr>
          <a:xfrm>
            <a:off x="0" y="4537925"/>
            <a:ext cx="305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‘Lo, Hesperus…</a:t>
            </a:r>
          </a:p>
          <a:p>
            <a:r>
              <a:rPr lang="en-US" dirty="0">
                <a:solidFill>
                  <a:schemeClr val="bg1"/>
                </a:solidFill>
              </a:rPr>
              <a:t>In fact, it is the planet Venus’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8AE-945B-AC7A-E70F-9633B4881008}"/>
              </a:ext>
            </a:extLst>
          </p:cNvPr>
          <p:cNvSpPr txBox="1"/>
          <p:nvPr/>
        </p:nvSpPr>
        <p:spPr>
          <a:xfrm>
            <a:off x="3507433" y="4561852"/>
            <a:ext cx="2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‘Lo, Phosphorus…</a:t>
            </a:r>
          </a:p>
          <a:p>
            <a:r>
              <a:rPr lang="en-US" dirty="0">
                <a:solidFill>
                  <a:schemeClr val="bg1"/>
                </a:solidFill>
              </a:rPr>
              <a:t>In fact, it is the planet Venus’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848D49-4C5E-5351-7CB4-709C92D1CE71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B2D430-EA36-1357-3C8C-48FD35C97899}"/>
              </a:ext>
            </a:extLst>
          </p:cNvPr>
          <p:cNvSpPr txBox="1"/>
          <p:nvPr/>
        </p:nvSpPr>
        <p:spPr>
          <a:xfrm>
            <a:off x="7404936" y="4623200"/>
            <a:ext cx="3897846" cy="163121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      'Hesperus’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HESPERUS  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  ‘Phosphorus’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PHOSPHORUS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            ‘Venus’ </a:t>
            </a:r>
            <a:r>
              <a:rPr lang="en-US" sz="2000" dirty="0">
                <a:sym typeface="Wingdings" pitchFamily="2" charset="2"/>
              </a:rPr>
              <a:t> VEN</a:t>
            </a:r>
            <a:r>
              <a:rPr lang="en-US" sz="2000" dirty="0"/>
              <a:t>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C1AF56-6C00-0695-DD60-EE80C67A48BC}"/>
              </a:ext>
            </a:extLst>
          </p:cNvPr>
          <p:cNvSpPr txBox="1"/>
          <p:nvPr/>
        </p:nvSpPr>
        <p:spPr>
          <a:xfrm>
            <a:off x="9546365" y="4885887"/>
            <a:ext cx="63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" pitchFamily="2" charset="2"/>
              </a:rPr>
              <a:t>↕︎</a:t>
            </a:r>
            <a:endParaRPr lang="en-US" sz="2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DC0BDF-658F-900D-8464-4D23101146D1}"/>
              </a:ext>
            </a:extLst>
          </p:cNvPr>
          <p:cNvSpPr txBox="1"/>
          <p:nvPr/>
        </p:nvSpPr>
        <p:spPr>
          <a:xfrm>
            <a:off x="9546365" y="5492757"/>
            <a:ext cx="6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" pitchFamily="2" charset="2"/>
              </a:rPr>
              <a:t>↕︎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861FC1-EC2A-7D39-76BC-EC1ADFAA9027}"/>
              </a:ext>
            </a:extLst>
          </p:cNvPr>
          <p:cNvSpPr txBox="1"/>
          <p:nvPr/>
        </p:nvSpPr>
        <p:spPr>
          <a:xfrm>
            <a:off x="6700887" y="6254416"/>
            <a:ext cx="56536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But this is a special case of conceptual equivocality.</a:t>
            </a:r>
          </a:p>
        </p:txBody>
      </p:sp>
    </p:spTree>
    <p:extLst>
      <p:ext uri="{BB962C8B-B14F-4D97-AF65-F5344CB8AC3E}">
        <p14:creationId xmlns:p14="http://schemas.microsoft.com/office/powerpoint/2010/main" val="420054534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  <p:bldP spid="19" grpId="0" animBg="1"/>
      <p:bldP spid="20" grpId="0" animBg="1"/>
      <p:bldP spid="21" grpId="0" animBg="1"/>
      <p:bldP spid="2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27B9-9BEC-B637-9B50-0FE6C087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17B54-CABD-9C4B-66DC-671683E6B933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1800"/>
              </a:spcBef>
            </a:pPr>
            <a:r>
              <a:rPr lang="en-US" sz="2200" dirty="0"/>
              <a:t>He put the window that he bought into  </a:t>
            </a:r>
          </a:p>
          <a:p>
            <a:r>
              <a:rPr lang="en-US" sz="2200" dirty="0"/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0A9F2-DD0B-4675-99E7-84DA1574E832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A2054-1EE9-3F7A-7831-847808866102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D5312-0274-4F9C-5FC7-0C64D4C52A24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EEE1A3-650B-2427-377C-1D346C2FED79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34316-100A-2FA4-7D45-A02DA5592F51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DCE4ACC-0431-19B4-D0FA-A152D5CED1F7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96998-9505-164A-5847-D3466F651421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BFE99-EDEF-804D-7706-B2710AA73EA3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E6F81-B66E-B2AF-2EF1-A6D8E559B3A3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DB1CE3D-3ACE-AB38-8D6E-5C297BA33D2E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FB375-7CFE-C507-9015-8DF6997C4C8C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typical word is linked to distinct concepts 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 not</a:t>
            </a:r>
            <a:r>
              <a:rPr lang="en-US" sz="2000" dirty="0">
                <a:solidFill>
                  <a:srgbClr val="0070C0"/>
                </a:solidFill>
              </a:rPr>
              <a:t> concepts of the same thing or things.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 typical word is linked to two (or more) concepts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 not</a:t>
            </a:r>
            <a:r>
              <a:rPr lang="en-US" sz="2000" dirty="0">
                <a:solidFill>
                  <a:srgbClr val="0070C0"/>
                </a:solidFill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2C585A-2560-E76A-580F-035FCEA2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52C9E6-220C-00AF-347F-2E5F66E8A7BA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A3ABA5-EA1A-EA86-6A35-A9A51C580BFB}"/>
              </a:ext>
            </a:extLst>
          </p:cNvPr>
          <p:cNvSpPr txBox="1"/>
          <p:nvPr/>
        </p:nvSpPr>
        <p:spPr>
          <a:xfrm>
            <a:off x="6700887" y="3770109"/>
            <a:ext cx="530594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word </a:t>
            </a:r>
            <a:r>
              <a:rPr lang="en-US" sz="2000" i="1" u="sng" dirty="0">
                <a:solidFill>
                  <a:srgbClr val="0070C0"/>
                </a:solidFill>
              </a:rPr>
              <a:t>can</a:t>
            </a:r>
            <a:r>
              <a:rPr lang="en-US" sz="2000" dirty="0">
                <a:solidFill>
                  <a:srgbClr val="0070C0"/>
                </a:solidFill>
              </a:rPr>
              <a:t> get linked to distinct concepts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that </a:t>
            </a:r>
            <a:r>
              <a:rPr lang="en-US" sz="2000" i="1" u="sng" dirty="0">
                <a:solidFill>
                  <a:srgbClr val="0070C0"/>
                </a:solidFill>
              </a:rPr>
              <a:t>are</a:t>
            </a:r>
            <a:r>
              <a:rPr lang="en-US" sz="2000" dirty="0">
                <a:solidFill>
                  <a:srgbClr val="0070C0"/>
                </a:solidFill>
              </a:rPr>
              <a:t> concepts of the same thing or things.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B521E2-5A98-071F-447A-EB081A8D98D6}"/>
              </a:ext>
            </a:extLst>
          </p:cNvPr>
          <p:cNvSpPr/>
          <p:nvPr/>
        </p:nvSpPr>
        <p:spPr>
          <a:xfrm>
            <a:off x="3505217" y="3826567"/>
            <a:ext cx="2841888" cy="2514712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1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88FCC-9F21-3D00-67C2-B0956DB2843A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79ABC8-F7B3-6A87-6CB7-7A6221D1C137}"/>
              </a:ext>
            </a:extLst>
          </p:cNvPr>
          <p:cNvSpPr/>
          <p:nvPr/>
        </p:nvSpPr>
        <p:spPr>
          <a:xfrm flipV="1">
            <a:off x="6072829" y="4432541"/>
            <a:ext cx="131973" cy="160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85BFE6-9015-5009-BADB-BE6DC3AFDB2E}"/>
              </a:ext>
            </a:extLst>
          </p:cNvPr>
          <p:cNvSpPr txBox="1"/>
          <p:nvPr/>
        </p:nvSpPr>
        <p:spPr>
          <a:xfrm>
            <a:off x="2838141" y="4454297"/>
            <a:ext cx="71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N</a:t>
            </a:r>
          </a:p>
          <a:p>
            <a:r>
              <a:rPr lang="en-US" dirty="0"/>
              <a:t>W   E</a:t>
            </a:r>
          </a:p>
          <a:p>
            <a:r>
              <a:rPr lang="en-US" dirty="0"/>
              <a:t>    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545B31-0EAB-325C-601A-4A0F4021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65F10B-E199-DFC9-C548-C7D139FF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7" y="5417074"/>
            <a:ext cx="636675" cy="92420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BE7C791-511D-74D4-3686-3BEF9BB14824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29743-4A65-73A9-67B6-294DC5CDF0DA}"/>
              </a:ext>
            </a:extLst>
          </p:cNvPr>
          <p:cNvSpPr txBox="1"/>
          <p:nvPr/>
        </p:nvSpPr>
        <p:spPr>
          <a:xfrm>
            <a:off x="199375" y="4513369"/>
            <a:ext cx="25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‘Lo, a groundhog…</a:t>
            </a:r>
          </a:p>
          <a:p>
            <a:r>
              <a:rPr lang="en-US" dirty="0">
                <a:solidFill>
                  <a:schemeClr val="bg1"/>
                </a:solidFill>
              </a:rPr>
              <a:t>also called a </a:t>
            </a:r>
            <a:r>
              <a:rPr lang="en-US" dirty="0" err="1">
                <a:solidFill>
                  <a:schemeClr val="bg1"/>
                </a:solidFill>
              </a:rPr>
              <a:t>whistlepig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764AF-FEFB-8189-C744-7FC94ACA119F}"/>
              </a:ext>
            </a:extLst>
          </p:cNvPr>
          <p:cNvSpPr txBox="1"/>
          <p:nvPr/>
        </p:nvSpPr>
        <p:spPr>
          <a:xfrm>
            <a:off x="3677058" y="4499360"/>
            <a:ext cx="2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‘Lo, a woodchuck,</a:t>
            </a:r>
          </a:p>
          <a:p>
            <a:r>
              <a:rPr lang="en-US" dirty="0">
                <a:solidFill>
                  <a:schemeClr val="bg1"/>
                </a:solidFill>
              </a:rPr>
              <a:t>also called a </a:t>
            </a:r>
            <a:r>
              <a:rPr lang="en-US" dirty="0" err="1">
                <a:solidFill>
                  <a:schemeClr val="bg1"/>
                </a:solidFill>
              </a:rPr>
              <a:t>whistlepig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03A2A9-F698-E243-6AFB-E250EAF7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30373" y="5722714"/>
            <a:ext cx="676806" cy="6463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BEFB32-87B0-9E6D-831E-4A86DDB14A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020"/>
          <a:stretch/>
        </p:blipFill>
        <p:spPr>
          <a:xfrm>
            <a:off x="5871861" y="5794908"/>
            <a:ext cx="500031" cy="5450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89621-DACA-2100-C674-0CD3B0E021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020"/>
          <a:stretch/>
        </p:blipFill>
        <p:spPr>
          <a:xfrm>
            <a:off x="8694118" y="4499360"/>
            <a:ext cx="1016523" cy="1107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A72EBB-275D-117E-B076-1D37E934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7310254" y="4468206"/>
            <a:ext cx="1147408" cy="10957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AB3BD9-BDF3-768D-E272-3E0B64D282F9}"/>
              </a:ext>
            </a:extLst>
          </p:cNvPr>
          <p:cNvSpPr txBox="1"/>
          <p:nvPr/>
        </p:nvSpPr>
        <p:spPr>
          <a:xfrm>
            <a:off x="7086147" y="5517577"/>
            <a:ext cx="422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‘groundhog’  ‘woodchuck’  ‘</a:t>
            </a:r>
            <a:r>
              <a:rPr lang="en-US" sz="2000" dirty="0" err="1"/>
              <a:t>whistlepig</a:t>
            </a:r>
            <a:r>
              <a:rPr lang="en-US" sz="2000" dirty="0"/>
              <a:t>’</a:t>
            </a:r>
          </a:p>
          <a:p>
            <a:r>
              <a:rPr lang="en-US" sz="2000" dirty="0"/>
              <a:t> CONCEPT-1    CONCEPT-2   CONCEPT-3                       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DF3577-FC94-0F7B-B29A-F2C4FB3837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47" r="15697"/>
          <a:stretch/>
        </p:blipFill>
        <p:spPr>
          <a:xfrm>
            <a:off x="10004723" y="4493324"/>
            <a:ext cx="1107447" cy="111243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D9D043A-D0D8-EAFB-8C65-A8D231066C80}"/>
              </a:ext>
            </a:extLst>
          </p:cNvPr>
          <p:cNvSpPr txBox="1"/>
          <p:nvPr/>
        </p:nvSpPr>
        <p:spPr>
          <a:xfrm>
            <a:off x="608650" y="6415172"/>
            <a:ext cx="559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‘</a:t>
            </a:r>
            <a:r>
              <a:rPr lang="en-US" sz="20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The groundhog (</a:t>
            </a:r>
            <a:r>
              <a:rPr lang="en-US" sz="2000" b="0" i="1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Marmota monax</a:t>
            </a:r>
            <a:r>
              <a:rPr lang="en-US" sz="20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) is a rodent.</a:t>
            </a:r>
            <a:endParaRPr 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379DD0-72DA-A0FE-6FAC-16962D1085B3}"/>
              </a:ext>
            </a:extLst>
          </p:cNvPr>
          <p:cNvSpPr txBox="1"/>
          <p:nvPr/>
        </p:nvSpPr>
        <p:spPr>
          <a:xfrm>
            <a:off x="6700887" y="6254416"/>
            <a:ext cx="56536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But this is a special case of conceptual equivocality.</a:t>
            </a:r>
          </a:p>
        </p:txBody>
      </p:sp>
    </p:spTree>
    <p:extLst>
      <p:ext uri="{BB962C8B-B14F-4D97-AF65-F5344CB8AC3E}">
        <p14:creationId xmlns:p14="http://schemas.microsoft.com/office/powerpoint/2010/main" val="288715215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EE23E-AFAD-A93A-434F-B7D8B566B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D45BE-427D-B71E-3C55-6AAA81EE687D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put the window that he bought into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CC391-E73B-3394-0DEE-5BAC829FB866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0CA42-C03B-2AD2-A836-5CB6BC6A8660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7C766-9145-FEEC-B155-83B13685EB5D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5BA1FA-0B13-E7EE-9FA1-917A216EE879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13FBB-2E88-69AA-1EB0-C1B615D6401E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7D1C2C1-40FE-B989-8191-BA30D7874616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B4E8C-88A4-9483-0900-3BD6576E7C4E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4B72C-6073-4924-0CA1-F9046CEAA398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83A45-BFEF-9CE8-AE10-FF65A37723E2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EDB980B-10A7-8E11-BE1F-894D94C0D297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09B4A-5569-FAC1-0F1C-4EF556F59D1B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distinct concepts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two (or more)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3F03CD-457E-872D-20A7-B863B95C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30F2EE-A0C0-C740-8077-66267CCCDD10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9D5A3-2A52-A6A3-261D-234B66397D4D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D14F03-1F2D-2CC3-24FA-6F14C0AB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28634DF-2CB6-DAF7-6FE0-9B44A4B3E280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DA10D-769C-76C5-BBFD-B34823C4BE28}"/>
              </a:ext>
            </a:extLst>
          </p:cNvPr>
          <p:cNvSpPr txBox="1"/>
          <p:nvPr/>
        </p:nvSpPr>
        <p:spPr>
          <a:xfrm>
            <a:off x="199375" y="4513369"/>
            <a:ext cx="25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a groundhog…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called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whistlepig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8AE909-FF30-242D-DA2E-3E43CF123AF9}"/>
              </a:ext>
            </a:extLst>
          </p:cNvPr>
          <p:cNvSpPr txBox="1"/>
          <p:nvPr/>
        </p:nvSpPr>
        <p:spPr>
          <a:xfrm>
            <a:off x="608650" y="6415172"/>
            <a:ext cx="559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groundhog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Marmota monax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) is a rodent.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B986C5-A93B-2C7D-A3DB-294E464F3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7270423" y="4524086"/>
            <a:ext cx="1147408" cy="10957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170E7B-3E79-5B8F-783A-49060CE995D8}"/>
              </a:ext>
            </a:extLst>
          </p:cNvPr>
          <p:cNvSpPr txBox="1"/>
          <p:nvPr/>
        </p:nvSpPr>
        <p:spPr>
          <a:xfrm>
            <a:off x="9025630" y="4010438"/>
            <a:ext cx="261883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Verdana" panose="020B0604030504040204" pitchFamily="34" charset="0"/>
              </a:rPr>
              <a:t> Kingdom: </a:t>
            </a:r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Animalia</a:t>
            </a:r>
            <a:br>
              <a:rPr lang="en-US" b="0" i="0" u="none" strike="noStrike" dirty="0">
                <a:effectLst/>
                <a:latin typeface="Verdana" panose="020B0604030504040204" pitchFamily="34" charset="0"/>
              </a:rPr>
            </a:br>
            <a:r>
              <a:rPr lang="en-US" b="1" i="0" dirty="0">
                <a:effectLst/>
                <a:latin typeface="Verdana" panose="020B0604030504040204" pitchFamily="34" charset="0"/>
              </a:rPr>
              <a:t>               …</a:t>
            </a:r>
            <a:br>
              <a:rPr lang="en-US" dirty="0"/>
            </a:br>
            <a:r>
              <a:rPr lang="en-US" b="1" i="0" dirty="0">
                <a:effectLst/>
                <a:latin typeface="Verdana" panose="020B0604030504040204" pitchFamily="34" charset="0"/>
              </a:rPr>
              <a:t> Order:</a:t>
            </a:r>
            <a:r>
              <a:rPr lang="en-US" b="0" i="0" dirty="0">
                <a:effectLst/>
                <a:latin typeface="Verdana" panose="020B0604030504040204" pitchFamily="34" charset="0"/>
              </a:rPr>
              <a:t> </a:t>
            </a:r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Rodentia</a:t>
            </a:r>
            <a:br>
              <a:rPr lang="en-US" dirty="0"/>
            </a:br>
            <a:r>
              <a:rPr lang="en-US" b="1" i="0" dirty="0">
                <a:effectLst/>
                <a:latin typeface="Verdana" panose="020B0604030504040204" pitchFamily="34" charset="0"/>
              </a:rPr>
              <a:t> Family: </a:t>
            </a:r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Sciuridae</a:t>
            </a:r>
            <a:br>
              <a:rPr lang="en-US" dirty="0"/>
            </a:br>
            <a:r>
              <a:rPr lang="en-US" b="1" i="0" dirty="0">
                <a:effectLst/>
                <a:latin typeface="Verdana" panose="020B0604030504040204" pitchFamily="34" charset="0"/>
              </a:rPr>
              <a:t> Genus: </a:t>
            </a:r>
            <a:r>
              <a:rPr lang="en-US" b="0" i="0" dirty="0">
                <a:effectLst/>
                <a:latin typeface="Verdana" panose="020B0604030504040204" pitchFamily="34" charset="0"/>
              </a:rPr>
              <a:t>Marmota</a:t>
            </a:r>
          </a:p>
          <a:p>
            <a:r>
              <a:rPr lang="en-US" b="1" dirty="0">
                <a:latin typeface="Verdana" panose="020B0604030504040204" pitchFamily="34" charset="0"/>
              </a:rPr>
              <a:t>Species</a:t>
            </a:r>
            <a:r>
              <a:rPr lang="en-US" dirty="0">
                <a:latin typeface="Verdana" panose="020B0604030504040204" pitchFamily="34" charset="0"/>
              </a:rPr>
              <a:t>: Monax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F3BB5-F136-BF48-90AD-F6035A4A9CDB}"/>
              </a:ext>
            </a:extLst>
          </p:cNvPr>
          <p:cNvSpPr txBox="1"/>
          <p:nvPr/>
        </p:nvSpPr>
        <p:spPr>
          <a:xfrm>
            <a:off x="7086147" y="5517577"/>
            <a:ext cx="422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‘groundhog’</a:t>
            </a:r>
          </a:p>
          <a:p>
            <a:r>
              <a:rPr lang="en-US" sz="2000" dirty="0"/>
              <a:t>  CONCEPT-1	          CONCEPT-1A</a:t>
            </a:r>
          </a:p>
          <a:p>
            <a:r>
              <a:rPr lang="en-US" sz="2000" dirty="0"/>
              <a:t>  (individual)                            (kind)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2D43C3-0BA2-C47A-22D6-E440A71B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30373" y="5722714"/>
            <a:ext cx="67680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7370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tactic Structures and Semantic Internalism" id="{8021415D-7FCD-7547-B63C-D2C2D14A6A77}" vid="{EAC823E8-6B4D-F64D-9682-CE5329CF2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40421</TotalTime>
  <Words>5384</Words>
  <Application>Microsoft Macintosh PowerPoint</Application>
  <PresentationFormat>Widescreen</PresentationFormat>
  <Paragraphs>564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inherit</vt:lpstr>
      <vt:lpstr>Times</vt:lpstr>
      <vt:lpstr>Arial</vt:lpstr>
      <vt:lpstr>Calibri</vt:lpstr>
      <vt:lpstr>Lora</vt:lpstr>
      <vt:lpstr>Open Sans</vt:lpstr>
      <vt:lpstr>Roboto</vt:lpstr>
      <vt:lpstr>Symbol</vt:lpstr>
      <vt:lpstr>Times New Roman</vt:lpstr>
      <vt:lpstr>Verdana</vt:lpstr>
      <vt:lpstr>Wingdings</vt:lpstr>
      <vt:lpstr>1_Office Theme</vt:lpstr>
      <vt:lpstr>Office Theme</vt:lpstr>
      <vt:lpstr>Meanings without Extensions: One Word, Multiple Concepts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Bad Idea: Polysemy is Homophony</vt:lpstr>
      <vt:lpstr>PowerPoint Presentation</vt:lpstr>
      <vt:lpstr>Polysemy is not Homophony (pace Fodor, Devitt, King…) see Collins for more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Extension Dogma: a Trojan Horse</vt:lpstr>
      <vt:lpstr>The Extension Dogma: a Trojan Horse</vt:lpstr>
      <vt:lpstr>Origins of The Extension Dogma: very fast and biased history</vt:lpstr>
      <vt:lpstr>Proper Nouns are also Conceptually Equivocal</vt:lpstr>
      <vt:lpstr>PowerPoint Presentation</vt:lpstr>
      <vt:lpstr>Alleged “Kind Terms” do not have Kinds as Extensions</vt:lpstr>
      <vt:lpstr>Alleged “Kind Terms” do not have Kinds as Extensions</vt:lpstr>
      <vt:lpstr>Alleged “Kind Terms” do not have Kinds as Extensions</vt:lpstr>
      <vt:lpstr>Accommodating Conceptual Equivocality isn’t Hard</vt:lpstr>
      <vt:lpstr>Accommodating Conceptual Equivocality isn’t Hard</vt:lpstr>
      <vt:lpstr>Accommodating Conceptual Equivocality isn’t Hard</vt:lpstr>
      <vt:lpstr>Accommodating Conceptual Equivocality isn’t Hard</vt:lpstr>
      <vt:lpstr>Meanings without Extensions: One Word, Multiple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Pietroski</dc:creator>
  <cp:lastModifiedBy>Paul Pietroski</cp:lastModifiedBy>
  <cp:revision>458</cp:revision>
  <dcterms:created xsi:type="dcterms:W3CDTF">2021-02-09T20:56:44Z</dcterms:created>
  <dcterms:modified xsi:type="dcterms:W3CDTF">2025-01-27T16:20:16Z</dcterms:modified>
</cp:coreProperties>
</file>