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0" r:id="rId2"/>
    <p:sldId id="600" r:id="rId3"/>
    <p:sldId id="622" r:id="rId4"/>
    <p:sldId id="1087" r:id="rId5"/>
    <p:sldId id="630" r:id="rId6"/>
    <p:sldId id="1032" r:id="rId7"/>
    <p:sldId id="632" r:id="rId8"/>
    <p:sldId id="626" r:id="rId9"/>
    <p:sldId id="1035" r:id="rId10"/>
    <p:sldId id="1034" r:id="rId11"/>
    <p:sldId id="1007" r:id="rId12"/>
    <p:sldId id="1016" r:id="rId13"/>
    <p:sldId id="1009" r:id="rId14"/>
    <p:sldId id="1045" r:id="rId15"/>
    <p:sldId id="1013" r:id="rId16"/>
    <p:sldId id="1084" r:id="rId17"/>
    <p:sldId id="1043" r:id="rId18"/>
    <p:sldId id="1044" r:id="rId19"/>
    <p:sldId id="1025" r:id="rId20"/>
    <p:sldId id="1083" r:id="rId21"/>
    <p:sldId id="1024" r:id="rId22"/>
    <p:sldId id="1054" r:id="rId23"/>
    <p:sldId id="1019" r:id="rId24"/>
    <p:sldId id="1069" r:id="rId25"/>
    <p:sldId id="313" r:id="rId26"/>
    <p:sldId id="1048" r:id="rId27"/>
    <p:sldId id="1065" r:id="rId28"/>
    <p:sldId id="312" r:id="rId29"/>
    <p:sldId id="1050" r:id="rId30"/>
    <p:sldId id="1052" r:id="rId31"/>
    <p:sldId id="1055" r:id="rId32"/>
    <p:sldId id="1058" r:id="rId33"/>
    <p:sldId id="1061" r:id="rId34"/>
    <p:sldId id="1063" r:id="rId35"/>
    <p:sldId id="1062" r:id="rId36"/>
    <p:sldId id="1066" r:id="rId37"/>
    <p:sldId id="1067" r:id="rId38"/>
    <p:sldId id="1070" r:id="rId39"/>
    <p:sldId id="1086" r:id="rId40"/>
    <p:sldId id="1081" r:id="rId41"/>
    <p:sldId id="1080" r:id="rId42"/>
    <p:sldId id="1030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1EFE5"/>
    <a:srgbClr val="F2EFE7"/>
    <a:srgbClr val="D9CABE"/>
    <a:srgbClr val="BE825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3" autoAdjust="0"/>
    <p:restoredTop sz="80393"/>
  </p:normalViewPr>
  <p:slideViewPr>
    <p:cSldViewPr snapToGrid="0" snapToObjects="1">
      <p:cViewPr varScale="1">
        <p:scale>
          <a:sx n="76" d="100"/>
          <a:sy n="76" d="100"/>
        </p:scale>
        <p:origin x="208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BEC98C-44CA-83BD-5177-E6DEA165D5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E5BAA-4415-838B-CF19-2AFFA931D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42DA7-5537-F546-9279-5B195B21172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22510-6040-19EE-E516-674FF38E5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1D06B-E418-4D6A-5AAC-7BC3EA2A4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89F2-7EBA-8A44-B7C7-5D8169D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6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B035-31E9-B747-BB8A-C57F670DF9F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7895-E503-6949-B5B5-37E29FD9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2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9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7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&lt;15 minutes to here…&lt;15 minutes for the next EIGHT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4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8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1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8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58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&lt;&lt;30 minutes to here…10 minutes for the next 8 slides</a:t>
            </a:r>
          </a:p>
        </p:txBody>
      </p:sp>
    </p:spTree>
    <p:extLst>
      <p:ext uri="{BB962C8B-B14F-4D97-AF65-F5344CB8AC3E}">
        <p14:creationId xmlns:p14="http://schemas.microsoft.com/office/powerpoint/2010/main" val="715583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3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2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&lt;10 minutes for the intro and the next 8 slides….MOVE</a:t>
            </a:r>
          </a:p>
        </p:txBody>
      </p:sp>
    </p:spTree>
    <p:extLst>
      <p:ext uri="{BB962C8B-B14F-4D97-AF65-F5344CB8AC3E}">
        <p14:creationId xmlns:p14="http://schemas.microsoft.com/office/powerpoint/2010/main" val="429413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10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46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&lt;&lt;40 minutes to here…10 minutes for the next 5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7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86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70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19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&lt;&lt;50 minutes to here…10 minutes to finish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0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44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1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502104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24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1021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2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03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3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2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&lt;10 minutes to here</a:t>
            </a:r>
            <a:r>
              <a:rPr lang="en-US" dirty="0"/>
              <a:t>…5 minutes for next 4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2908-B42E-2246-94AA-AE0658201A2B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0F29-EB15-B04D-AED2-49311123DA9D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FD65-1F5A-AA47-8DA4-D8C596AAB409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3F7A-44D2-A64B-8414-E605D7C175FA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A7B9-0276-ED4E-B9B1-F4ADB45D49F1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0F-ECB8-9243-BB79-4FA2516331C1}" type="datetime1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8280-1F9F-1645-A3CE-81674E4B65DA}" type="datetime1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980-B5F0-B449-B2FD-7C7030D29BF7}" type="datetime1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951-CFE5-6B48-B76C-F52E2FF2B45A}" type="datetime1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8A00-6047-404D-AABC-308B7D245E49}" type="datetime1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67D0-B279-FA40-B341-929860EA7E5B}" type="datetime1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F744-C9EE-604D-96FE-1235465B7ECD}" type="datetime1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F5FF-334F-B542-B790-6F48445C3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bble-speech-talk-speech-bubble-155333/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6.png"/><Relationship Id="rId10" Type="http://schemas.openxmlformats.org/officeDocument/2006/relationships/image" Target="../media/image9.jpg"/><Relationship Id="rId4" Type="http://schemas.openxmlformats.org/officeDocument/2006/relationships/hyperlink" Target="https://pixabay.com/en/thinking-figure-person-blue-25548/" TargetMode="Externa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7.png"/><Relationship Id="rId5" Type="http://schemas.openxmlformats.org/officeDocument/2006/relationships/image" Target="../media/image22.jpg"/><Relationship Id="rId10" Type="http://schemas.openxmlformats.org/officeDocument/2006/relationships/image" Target="../media/image26.jpg"/><Relationship Id="rId4" Type="http://schemas.openxmlformats.org/officeDocument/2006/relationships/image" Target="../media/image13.jp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bble-speech-talk-speech-bubble-155333/" TargetMode="External"/><Relationship Id="rId3" Type="http://schemas.openxmlformats.org/officeDocument/2006/relationships/hyperlink" Target="https://pixabay.com/en/thinking-figure-person-blue-25548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8.jpe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bble-speech-talk-speech-bubble-155333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pixabay.com/en/thinking-figure-person-blue-25548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g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12" Type="http://schemas.openxmlformats.org/officeDocument/2006/relationships/hyperlink" Target="https://commons.wikimedia.org/wiki/File:Standard_Poodle_black_male_sitting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bble-speech-talk-speech-bubble-155333/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hyperlink" Target="https://pixabay.com/en/thinking-figure-person-blue-25548/" TargetMode="External"/><Relationship Id="rId9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g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12" Type="http://schemas.openxmlformats.org/officeDocument/2006/relationships/hyperlink" Target="https://commons.wikimedia.org/wiki/File:Standard_Poodle_black_male_sitting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bble-speech-talk-speech-bubble-155333/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hyperlink" Target="https://pixabay.com/en/thinking-figure-person-blue-25548/" TargetMode="External"/><Relationship Id="rId9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pixabay.com/en/thinking-figure-person-blue-25548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papers.org/archive/ICAASL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bble-speech-talk-speech-bubble-155333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hyperlink" Target="https://pixabay.com/en/thinking-figure-person-blue-25548/" TargetMode="Externa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bble-speech-talk-speech-bubble-155333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hyperlink" Target="https://pixabay.com/en/thinking-figure-person-blue-25548/" TargetMode="Externa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pixabay.com/en/thinking-figure-person-blue-25548/" TargetMode="External"/><Relationship Id="rId7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pixabay.com/en/bubble-speech-talk-speech-bubble-155333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bble-speech-talk-speech-bubble-155333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hyperlink" Target="https://pixabay.com/en/thinking-figure-person-blue-25548/" TargetMode="Externa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alley, canyon, mountain, ground&#10;&#10;Description automatically generated">
            <a:extLst>
              <a:ext uri="{FF2B5EF4-FFF2-40B4-BE49-F238E27FC236}">
                <a16:creationId xmlns:a16="http://schemas.microsoft.com/office/drawing/2014/main" id="{F99BC088-2BE3-D74F-13CD-5CAAC4787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3" t="1214" r="-55289" b="-41199"/>
          <a:stretch/>
        </p:blipFill>
        <p:spPr>
          <a:xfrm>
            <a:off x="-11614" y="-207818"/>
            <a:ext cx="15179040" cy="10103962"/>
          </a:xfrm>
          <a:prstGeom prst="rect">
            <a:avLst/>
          </a:prstGeom>
          <a:effectLst>
            <a:reflection stA="37387" endPos="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B25672-5EF8-D541-F1A1-B0850BBB9512}"/>
              </a:ext>
            </a:extLst>
          </p:cNvPr>
          <p:cNvSpPr txBox="1">
            <a:spLocks/>
          </p:cNvSpPr>
          <p:nvPr/>
        </p:nvSpPr>
        <p:spPr>
          <a:xfrm>
            <a:off x="-217487" y="115793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Linguistically Expressible Concepts: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simple mentalese for human grammars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EE3BFC-44B3-B0B0-A6DA-899013DC91E9}"/>
              </a:ext>
            </a:extLst>
          </p:cNvPr>
          <p:cNvSpPr txBox="1">
            <a:spLocks/>
          </p:cNvSpPr>
          <p:nvPr/>
        </p:nvSpPr>
        <p:spPr>
          <a:xfrm>
            <a:off x="1041400" y="2627962"/>
            <a:ext cx="7061200" cy="29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Paul M. Pietroski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help from friends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Rutgers University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tinyurl.com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pietroski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slides available there…scroll down</a:t>
            </a:r>
            <a:endParaRPr lang="en-US" dirty="0">
              <a:solidFill>
                <a:srgbClr val="F2E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6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0"/>
            <a:ext cx="9144000" cy="19575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     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     </a:t>
            </a:r>
            <a:r>
              <a:rPr lang="en-US" sz="2400" u="sng" dirty="0">
                <a:latin typeface="Chalkboard SE" panose="03050602040202020205" pitchFamily="66" charset="77"/>
              </a:rPr>
              <a:t>Ms. Scarlet poked Col. Mustard in a library with a pencil</a:t>
            </a:r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 Ms. Scarlet poked Col. Mustard in a library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  <a:endParaRPr lang="en-US" sz="2400" u="sng" dirty="0">
              <a:latin typeface="Chalkboard SE" panose="03050602040202020205" pitchFamily="66" charset="77"/>
            </a:endParaRP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9032" y="4063171"/>
            <a:ext cx="1491374" cy="2781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43244-4234-9D4C-6946-359A20239BEC}"/>
              </a:ext>
            </a:extLst>
          </p:cNvPr>
          <p:cNvSpPr txBox="1"/>
          <p:nvPr/>
        </p:nvSpPr>
        <p:spPr>
          <a:xfrm>
            <a:off x="4970953" y="4492203"/>
            <a:ext cx="4186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there is a </a:t>
            </a:r>
            <a:r>
              <a:rPr lang="en-US" sz="2000" dirty="0" err="1"/>
              <a:t>Grammar+LoT</a:t>
            </a:r>
            <a:r>
              <a:rPr lang="en-US" sz="2000" dirty="0"/>
              <a:t> in there…</a:t>
            </a:r>
          </a:p>
          <a:p>
            <a:r>
              <a:rPr lang="en-US" sz="2000" dirty="0"/>
              <a:t>--what types of </a:t>
            </a:r>
            <a:r>
              <a:rPr lang="en-US" sz="2000" i="1" u="sng" dirty="0"/>
              <a:t>atomic</a:t>
            </a:r>
            <a:r>
              <a:rPr lang="en-US" sz="2000" dirty="0"/>
              <a:t> concepts</a:t>
            </a:r>
          </a:p>
          <a:p>
            <a:r>
              <a:rPr lang="en-US" sz="2000" dirty="0"/>
              <a:t>    (and lexical items) are permitted?</a:t>
            </a:r>
          </a:p>
          <a:p>
            <a:r>
              <a:rPr lang="en-US" sz="2000" dirty="0"/>
              <a:t>--what </a:t>
            </a:r>
            <a:r>
              <a:rPr lang="en-US" sz="2000" i="1" u="sng" dirty="0"/>
              <a:t>modes of composition</a:t>
            </a:r>
            <a:r>
              <a:rPr lang="en-US" sz="2000" dirty="0"/>
              <a:t> does</a:t>
            </a:r>
          </a:p>
          <a:p>
            <a:r>
              <a:rPr lang="en-US" sz="2000" dirty="0"/>
              <a:t>     the </a:t>
            </a:r>
            <a:r>
              <a:rPr lang="en-US" sz="2000" dirty="0" err="1"/>
              <a:t>LoT</a:t>
            </a:r>
            <a:r>
              <a:rPr lang="en-US" sz="2000" dirty="0"/>
              <a:t> (and the grammar) permit?</a:t>
            </a:r>
          </a:p>
          <a:p>
            <a:r>
              <a:rPr lang="en-US" sz="2000" dirty="0"/>
              <a:t>--</a:t>
            </a:r>
            <a:r>
              <a:rPr lang="en-US" sz="2000" dirty="0">
                <a:solidFill>
                  <a:srgbClr val="00B050"/>
                </a:solidFill>
              </a:rPr>
              <a:t>what kind of </a:t>
            </a:r>
            <a:r>
              <a:rPr lang="en-US" sz="2000" i="1" u="sng" dirty="0">
                <a:solidFill>
                  <a:srgbClr val="00B050"/>
                </a:solidFill>
              </a:rPr>
              <a:t>inferences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are licensed?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DBD42-CC1E-063B-B4F4-33F75CDF0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634267" y="1895265"/>
            <a:ext cx="2715002" cy="2339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551A9A-0206-6AC5-7A04-E7904915F4DA}"/>
              </a:ext>
            </a:extLst>
          </p:cNvPr>
          <p:cNvSpPr txBox="1"/>
          <p:nvPr/>
        </p:nvSpPr>
        <p:spPr>
          <a:xfrm>
            <a:off x="3469863" y="2846589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44C0-D822-6E88-63EC-FB1D89D12321}"/>
              </a:ext>
            </a:extLst>
          </p:cNvPr>
          <p:cNvSpPr txBox="1"/>
          <p:nvPr/>
        </p:nvSpPr>
        <p:spPr>
          <a:xfrm>
            <a:off x="2691387" y="2833864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24DFD-0D12-817D-50BD-4AB3AC2837DD}"/>
              </a:ext>
            </a:extLst>
          </p:cNvPr>
          <p:cNvSpPr txBox="1"/>
          <p:nvPr/>
        </p:nvSpPr>
        <p:spPr>
          <a:xfrm>
            <a:off x="5474344" y="2928750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809C2-BC84-8C55-F477-EBE7A21747CF}"/>
              </a:ext>
            </a:extLst>
          </p:cNvPr>
          <p:cNvSpPr/>
          <p:nvPr/>
        </p:nvSpPr>
        <p:spPr>
          <a:xfrm>
            <a:off x="3835400" y="4235252"/>
            <a:ext cx="273475" cy="2569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70882A-920A-141F-508D-B3AD6C6A5BFC}"/>
              </a:ext>
            </a:extLst>
          </p:cNvPr>
          <p:cNvCxnSpPr>
            <a:cxnSpLocks/>
          </p:cNvCxnSpPr>
          <p:nvPr/>
        </p:nvCxnSpPr>
        <p:spPr>
          <a:xfrm>
            <a:off x="4094719" y="4413449"/>
            <a:ext cx="940408" cy="205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1EFA2B4-C007-BCB0-85EC-5BCCE90CA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135" y="871533"/>
            <a:ext cx="782865" cy="1086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6577C-9227-D286-F3AD-F49BEF38BC04}"/>
              </a:ext>
            </a:extLst>
          </p:cNvPr>
          <p:cNvSpPr txBox="1"/>
          <p:nvPr/>
        </p:nvSpPr>
        <p:spPr>
          <a:xfrm>
            <a:off x="1054382" y="4799979"/>
            <a:ext cx="2373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What’s the </a:t>
            </a:r>
          </a:p>
          <a:p>
            <a:r>
              <a:rPr lang="en-US" sz="2000" dirty="0"/>
              <a:t>         </a:t>
            </a:r>
            <a:r>
              <a:rPr lang="en-US" sz="2000" i="1" u="sng" dirty="0"/>
              <a:t>format</a:t>
            </a:r>
          </a:p>
          <a:p>
            <a:r>
              <a:rPr lang="en-US" sz="2000" dirty="0"/>
              <a:t>      of the </a:t>
            </a:r>
            <a:r>
              <a:rPr lang="en-US" sz="2000" dirty="0" err="1"/>
              <a:t>LoT</a:t>
            </a:r>
            <a:endParaRPr lang="en-US" sz="2000" dirty="0"/>
          </a:p>
          <a:p>
            <a:r>
              <a:rPr lang="en-US" sz="2000" dirty="0"/>
              <a:t>   that interfaces </a:t>
            </a:r>
          </a:p>
          <a:p>
            <a:r>
              <a:rPr lang="en-US" sz="2000" dirty="0"/>
              <a:t>with the Grammar?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9C75A-38D4-BFF2-961D-2EEE4A399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27" y="4490412"/>
            <a:ext cx="933601" cy="1197650"/>
          </a:xfrm>
          <a:prstGeom prst="rect">
            <a:avLst/>
          </a:prstGeom>
        </p:spPr>
      </p:pic>
      <p:pic>
        <p:nvPicPr>
          <p:cNvPr id="10" name="Picture 9" descr="aristotle.jpg">
            <a:extLst>
              <a:ext uri="{FF2B5EF4-FFF2-40B4-BE49-F238E27FC236}">
                <a16:creationId xmlns:a16="http://schemas.microsoft.com/office/drawing/2014/main" id="{E0C59FCD-3E77-CE8B-D910-032C1CB210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522"/>
          <a:stretch/>
        </p:blipFill>
        <p:spPr>
          <a:xfrm>
            <a:off x="1302" y="2042575"/>
            <a:ext cx="928772" cy="1250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8BF618-74DF-DD36-1556-7E81768B0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5" y="5695623"/>
            <a:ext cx="932688" cy="1178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2599CB-2E7D-6995-6DD0-A03C0263EF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" r="8400"/>
          <a:stretch/>
        </p:blipFill>
        <p:spPr>
          <a:xfrm>
            <a:off x="-1330" y="3293931"/>
            <a:ext cx="933601" cy="11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8C9F-A886-C0A2-2ECE-EC0E8CA3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292264"/>
            <a:ext cx="8471647" cy="546559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(1) A spy poked a soldier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 library with 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pencil.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(2) A spy poked a soldier with a pencil.						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A spy poked a soldier in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library.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(4) A spy poked a soldier.							     	      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(5) A spy poked a soldier in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kitchen.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 A spy poked a soldier with a spoon.					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(7) A spy poked a soldier in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kitchen with a spoon.				 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A spy poked a soldier in a kitchen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a pencil.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A spy poked a soldier in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library with a spoon.			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					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was an incident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 library involving a pencil. 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 incident involving a pencil.	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 incident in a library.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 	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 incident.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   		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There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was an incident in a kitchen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			   	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 incident involving a spoon. 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 incident in a kitchen involving a spoon.	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Kx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 incident in a kitchen involving a pencil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an incident in a library involving a spoon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x(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Lx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47896-0B02-9FD4-B6F1-BF88763A1AE7}"/>
              </a:ext>
            </a:extLst>
          </p:cNvPr>
          <p:cNvSpPr txBox="1"/>
          <p:nvPr/>
        </p:nvSpPr>
        <p:spPr>
          <a:xfrm>
            <a:off x="6744876" y="292264"/>
            <a:ext cx="166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(1)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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(2)     (3)</a:t>
            </a:r>
          </a:p>
          <a:p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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(4)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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(5)       (6)</a:t>
            </a:r>
            <a:endParaRPr lang="en-US" sz="18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  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242DF-AC19-BC6C-F4C8-BDCE0108ED5A}"/>
              </a:ext>
            </a:extLst>
          </p:cNvPr>
          <p:cNvSpPr txBox="1"/>
          <p:nvPr/>
        </p:nvSpPr>
        <p:spPr>
          <a:xfrm>
            <a:off x="6551238" y="1123260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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</a:t>
            </a:r>
          </a:p>
          <a:p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(8)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			   </a:t>
            </a:r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(9)</a:t>
            </a: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		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BB7CA-40B4-2A87-EADB-9410784CEE7F}"/>
              </a:ext>
            </a:extLst>
          </p:cNvPr>
          <p:cNvSpPr txBox="1"/>
          <p:nvPr/>
        </p:nvSpPr>
        <p:spPr>
          <a:xfrm>
            <a:off x="336176" y="5850289"/>
            <a:ext cx="88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Scenario: Ms. Scarlet (a spy) poked Col. Mustard (a soldier) in the main library with a pencil.</a:t>
            </a:r>
          </a:p>
          <a:p>
            <a:r>
              <a:rPr lang="en-US" dirty="0">
                <a:solidFill>
                  <a:srgbClr val="0070C0"/>
                </a:solidFill>
              </a:rPr>
              <a:t>		Later, she poked him again in the main kitchen with a spoon.</a:t>
            </a:r>
          </a:p>
        </p:txBody>
      </p:sp>
    </p:spTree>
    <p:extLst>
      <p:ext uri="{BB962C8B-B14F-4D97-AF65-F5344CB8AC3E}">
        <p14:creationId xmlns:p14="http://schemas.microsoft.com/office/powerpoint/2010/main" val="20258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8C9F-A886-C0A2-2ECE-EC0E8CA3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299875"/>
            <a:ext cx="8471647" cy="5543713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(1) A spy poked a soldier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 library with 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pencil.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(2) A spy poked a soldier with a pencil.						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A spy poked a soldier in a library.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(4) A spy poked a soldier.							     	      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(5) A spy poked a soldier in a kitchen.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 A spy poked a soldier with a spoon.					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(7) A spy poked a soldier in a kitchen with a spoon.				 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(8) A spy poked a soldier in a kitchen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a pencil.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(9) A spy poked a soldier in a library with a spoon.			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					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 &amp; In-the-library(e)]</a:t>
            </a:r>
            <a:endParaRPr lang="en-US" sz="1800" dirty="0">
              <a:solidFill>
                <a:srgbClr val="FF000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In-the-library(e)]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In-the-kitchen(e)]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With-a-spoon(e)]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(7e)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In-the-kitchen(e) &amp; With-a-spoon(e)]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 &amp; In-the-kitchen(e)]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In-the-library(e) &amp; With-a-spoon(e)]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47896-0B02-9FD4-B6F1-BF88763A1AE7}"/>
              </a:ext>
            </a:extLst>
          </p:cNvPr>
          <p:cNvSpPr txBox="1"/>
          <p:nvPr/>
        </p:nvSpPr>
        <p:spPr>
          <a:xfrm>
            <a:off x="6744876" y="299875"/>
            <a:ext cx="166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(1)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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(2)     (3)</a:t>
            </a:r>
          </a:p>
          <a:p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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(4)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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(5)       (6)</a:t>
            </a:r>
            <a:endParaRPr lang="en-US" sz="18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  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242DF-AC19-BC6C-F4C8-BDCE0108ED5A}"/>
              </a:ext>
            </a:extLst>
          </p:cNvPr>
          <p:cNvSpPr txBox="1"/>
          <p:nvPr/>
        </p:nvSpPr>
        <p:spPr>
          <a:xfrm>
            <a:off x="6551238" y="1130871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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</a:t>
            </a:r>
          </a:p>
          <a:p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(8)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			   </a:t>
            </a:r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(9)</a:t>
            </a: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		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7D36F-7060-930D-96C1-0EA7A0710AFA}"/>
              </a:ext>
            </a:extLst>
          </p:cNvPr>
          <p:cNvSpPr txBox="1"/>
          <p:nvPr/>
        </p:nvSpPr>
        <p:spPr>
          <a:xfrm>
            <a:off x="170524" y="5606375"/>
            <a:ext cx="8973476" cy="125162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Regimentation is great for </a:t>
            </a:r>
            <a:r>
              <a:rPr lang="en-US" b="1" dirty="0">
                <a:latin typeface="+mj-lt"/>
              </a:rPr>
              <a:t>Logic</a:t>
            </a:r>
            <a:r>
              <a:rPr lang="en-US" dirty="0">
                <a:latin typeface="+mj-lt"/>
              </a:rPr>
              <a:t>. </a:t>
            </a:r>
          </a:p>
          <a:p>
            <a:r>
              <a:rPr lang="en-US" dirty="0">
                <a:latin typeface="+mj-lt"/>
              </a:rPr>
              <a:t>But mere regimentation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doesn’t 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phenomenon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latin typeface="+mj-lt"/>
              </a:rPr>
              <a:t>Intuitively Impeccable Inference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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dirty="0"/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en-US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are powerful devices. Think about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x(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Fx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&amp;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Gy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It’s not obvious how these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inventions</a:t>
            </a:r>
            <a:r>
              <a:rPr lang="en-US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are related to Linguistic Comprehension.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CF6A4-8FD6-144C-8838-D22C5175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160" y="3505907"/>
            <a:ext cx="782865" cy="10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84A9B6-0488-F107-219B-024B0E7B9768}"/>
              </a:ext>
            </a:extLst>
          </p:cNvPr>
          <p:cNvSpPr txBox="1"/>
          <p:nvPr/>
        </p:nvSpPr>
        <p:spPr>
          <a:xfrm>
            <a:off x="483324" y="326967"/>
            <a:ext cx="70016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(10)  A brown cow that dallied ruminated.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  A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(12)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brown cow ruminated.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(13) A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(14) No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(15) No brown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(16) No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(17) No brown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98CB7BD-C8EC-AA90-567D-AB9635F643AB}"/>
              </a:ext>
            </a:extLst>
          </p:cNvPr>
          <p:cNvSpPr txBox="1"/>
          <p:nvPr/>
        </p:nvSpPr>
        <p:spPr>
          <a:xfrm>
            <a:off x="7044783" y="671142"/>
            <a:ext cx="1789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(10)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(11)        (12)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(13)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652CEE7-FBE0-A0A9-7952-1C03739CCF65}"/>
              </a:ext>
            </a:extLst>
          </p:cNvPr>
          <p:cNvSpPr txBox="1"/>
          <p:nvPr/>
        </p:nvSpPr>
        <p:spPr>
          <a:xfrm>
            <a:off x="7044783" y="3427125"/>
            <a:ext cx="1615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(14)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(15)       (16)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(17)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3CE8F-BBA1-877B-DB58-5CC9BD846A24}"/>
              </a:ext>
            </a:extLst>
          </p:cNvPr>
          <p:cNvSpPr txBox="1"/>
          <p:nvPr/>
        </p:nvSpPr>
        <p:spPr>
          <a:xfrm>
            <a:off x="170524" y="5606375"/>
            <a:ext cx="8973476" cy="125162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Regimentation is great for </a:t>
            </a:r>
            <a:r>
              <a:rPr lang="en-US" b="1" dirty="0">
                <a:latin typeface="+mj-lt"/>
              </a:rPr>
              <a:t>Logic</a:t>
            </a:r>
            <a:r>
              <a:rPr lang="en-US" dirty="0">
                <a:latin typeface="+mj-lt"/>
              </a:rPr>
              <a:t>. </a:t>
            </a:r>
          </a:p>
          <a:p>
            <a:r>
              <a:rPr lang="en-US" dirty="0">
                <a:latin typeface="+mj-lt"/>
              </a:rPr>
              <a:t>But mere regimentation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doesn’t 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phenomenon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latin typeface="+mj-lt"/>
              </a:rPr>
              <a:t>Intuitively Impeccable Inference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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dirty="0"/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en-US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are powerful devices. Think about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x(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Fx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&amp; ~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Gy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It’s not obvious how these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inventions</a:t>
            </a:r>
            <a:r>
              <a:rPr lang="en-US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are related to Linguistic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41994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84A9B6-0488-F107-219B-024B0E7B9768}"/>
              </a:ext>
            </a:extLst>
          </p:cNvPr>
          <p:cNvSpPr txBox="1"/>
          <p:nvPr/>
        </p:nvSpPr>
        <p:spPr>
          <a:xfrm>
            <a:off x="483324" y="326967"/>
            <a:ext cx="70016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(10)  A brown cow that dallied ruminated.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  A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(12)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brown cow ruminated.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(13) A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(14) No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(15) No brown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(16) No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(17) No brown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98CB7BD-C8EC-AA90-567D-AB9635F643AB}"/>
              </a:ext>
            </a:extLst>
          </p:cNvPr>
          <p:cNvSpPr txBox="1"/>
          <p:nvPr/>
        </p:nvSpPr>
        <p:spPr>
          <a:xfrm>
            <a:off x="7044783" y="671142"/>
            <a:ext cx="1789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(10)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(11)        (12)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(13)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652CEE7-FBE0-A0A9-7952-1C03739CCF65}"/>
              </a:ext>
            </a:extLst>
          </p:cNvPr>
          <p:cNvSpPr txBox="1"/>
          <p:nvPr/>
        </p:nvSpPr>
        <p:spPr>
          <a:xfrm>
            <a:off x="7044783" y="3427125"/>
            <a:ext cx="1615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(14)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(15)       (16)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(17)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5C6ED-AF47-1A00-E673-35E1EFE54757}"/>
              </a:ext>
            </a:extLst>
          </p:cNvPr>
          <p:cNvSpPr txBox="1"/>
          <p:nvPr/>
        </p:nvSpPr>
        <p:spPr>
          <a:xfrm>
            <a:off x="483324" y="5721443"/>
            <a:ext cx="8350888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PLAN: </a:t>
            </a:r>
            <a:r>
              <a:rPr lang="en-US" dirty="0"/>
              <a:t>Describe a simpler </a:t>
            </a:r>
            <a:r>
              <a:rPr lang="en-US" dirty="0" err="1"/>
              <a:t>LoT</a:t>
            </a:r>
            <a:r>
              <a:rPr lang="en-US" dirty="0"/>
              <a:t> that captures the basic diamond patterns (10-17).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           Then add a simple</a:t>
            </a:r>
            <a:r>
              <a:rPr lang="en-US" dirty="0"/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tweak that accommodates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Davidsonian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variants (1-9).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    Then add a simple tweak to allow for a mental analog of ‘every’.</a:t>
            </a:r>
          </a:p>
        </p:txBody>
      </p:sp>
    </p:spTree>
    <p:extLst>
      <p:ext uri="{BB962C8B-B14F-4D97-AF65-F5344CB8AC3E}">
        <p14:creationId xmlns:p14="http://schemas.microsoft.com/office/powerpoint/2010/main" val="25986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3E65B-FE9B-45D0-F9CB-BEFF003836D0}"/>
              </a:ext>
            </a:extLst>
          </p:cNvPr>
          <p:cNvSpPr txBox="1"/>
          <p:nvPr/>
        </p:nvSpPr>
        <p:spPr>
          <a:xfrm>
            <a:off x="2476789" y="124078"/>
            <a:ext cx="53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M: </a:t>
            </a:r>
            <a:r>
              <a:rPr lang="en-US" sz="2200" dirty="0"/>
              <a:t>a Minimal Concept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771CE-12A0-8443-5DFC-17CECCBD20A8}"/>
              </a:ext>
            </a:extLst>
          </p:cNvPr>
          <p:cNvSpPr txBox="1"/>
          <p:nvPr/>
        </p:nvSpPr>
        <p:spPr>
          <a:xfrm>
            <a:off x="107576" y="736120"/>
            <a:ext cx="9036424" cy="5747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</a:rPr>
              <a:t>Every concept of </a:t>
            </a:r>
            <a:r>
              <a:rPr lang="en-US" sz="2000" b="1" dirty="0"/>
              <a:t>M</a:t>
            </a:r>
            <a:r>
              <a:rPr lang="en-US" sz="2000" dirty="0">
                <a:solidFill>
                  <a:srgbClr val="0070C0"/>
                </a:solidFill>
              </a:rPr>
              <a:t>, atomic or complex, is monadic.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There are some atomic concepts like </a:t>
            </a:r>
            <a:r>
              <a:rPr lang="en-US" sz="2000" cap="small" dirty="0"/>
              <a:t>cow</a:t>
            </a:r>
            <a:r>
              <a:rPr lang="en-US" sz="2000" dirty="0">
                <a:solidFill>
                  <a:srgbClr val="0070C0"/>
                </a:solidFill>
              </a:rPr>
              <a:t> and </a:t>
            </a:r>
            <a:r>
              <a:rPr lang="en-US" sz="2000" cap="small" dirty="0"/>
              <a:t>brown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are concepts, so is </a:t>
            </a:r>
            <a:r>
              <a:rPr lang="en-US" sz="2000" dirty="0"/>
              <a:t>(𝚽^𝚿)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a concept, so is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</a:rPr>
              <a:t>For each thing: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(𝚽^𝚿)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if and only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applies to it;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if and only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nothing.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 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if and only if</a:t>
            </a:r>
            <a:r>
              <a:rPr lang="en-US" sz="2000" dirty="0"/>
              <a:t> 𝚽</a:t>
            </a:r>
            <a:r>
              <a:rPr lang="en-US" sz="2000" dirty="0">
                <a:solidFill>
                  <a:srgbClr val="0070C0"/>
                </a:solidFill>
              </a:rPr>
              <a:t> applies to somethin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g</a:t>
            </a: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lvl="1">
              <a:spcBef>
                <a:spcPts val="2400"/>
              </a:spcBef>
            </a:pPr>
            <a:r>
              <a:rPr lang="en-US" sz="2000" dirty="0">
                <a:solidFill>
                  <a:srgbClr val="0070C0"/>
                </a:solidFill>
              </a:rPr>
              <a:t>For every concept</a:t>
            </a:r>
            <a:r>
              <a:rPr lang="en-US" sz="2000" dirty="0"/>
              <a:t> 𝚽</a:t>
            </a:r>
            <a:r>
              <a:rPr lang="en-US" sz="2000" dirty="0">
                <a:solidFill>
                  <a:srgbClr val="0070C0"/>
                </a:solidFill>
              </a:rPr>
              <a:t> of </a:t>
            </a:r>
            <a:r>
              <a:rPr lang="en-US" sz="2000" b="1" dirty="0"/>
              <a:t>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u="sng" dirty="0">
                <a:solidFill>
                  <a:srgbClr val="0070C0"/>
                </a:solidFill>
              </a:rPr>
              <a:t>nothing or everything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	</a:t>
            </a:r>
            <a:r>
              <a:rPr lang="en-US" sz="2000" dirty="0">
                <a:solidFill>
                  <a:srgbClr val="0070C0"/>
                </a:solidFill>
              </a:rPr>
              <a:t>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anything,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nothing.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70C0"/>
                </a:solidFill>
              </a:rPr>
              <a:t>If</a:t>
            </a:r>
            <a:r>
              <a:rPr lang="en-US" sz="2000" dirty="0"/>
              <a:t> 𝚽 </a:t>
            </a:r>
            <a:r>
              <a:rPr lang="en-US" sz="2000" dirty="0">
                <a:solidFill>
                  <a:srgbClr val="0070C0"/>
                </a:solidFill>
              </a:rPr>
              <a:t>applies to nothing,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each thing.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For each thing: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if and only if</a:t>
            </a:r>
            <a:r>
              <a:rPr lang="en-US" sz="2000" dirty="0"/>
              <a:t> 𝚽</a:t>
            </a:r>
            <a:r>
              <a:rPr lang="en-US" sz="2000" dirty="0">
                <a:solidFill>
                  <a:srgbClr val="0070C0"/>
                </a:solidFill>
              </a:rPr>
              <a:t> applies to nothing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 	    </a:t>
            </a:r>
            <a:r>
              <a:rPr lang="en-US" sz="2000" b="1" dirty="0">
                <a:sym typeface="Symbol" pitchFamily="2" charset="2"/>
              </a:rPr>
              <a:t>			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			 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 applies to it if and only if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nothing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		</a:t>
            </a:r>
            <a:r>
              <a:rPr lang="en-US" sz="2000" b="1" dirty="0">
                <a:sym typeface="Symbol" pitchFamily="2" charset="2"/>
              </a:rPr>
              <a:t> 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 applies to it if and only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something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F1C34B-FDFF-603D-22B1-2824961B7DE6}"/>
              </a:ext>
            </a:extLst>
          </p:cNvPr>
          <p:cNvCxnSpPr/>
          <p:nvPr/>
        </p:nvCxnSpPr>
        <p:spPr>
          <a:xfrm>
            <a:off x="0" y="3995193"/>
            <a:ext cx="9144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A69F7F-4AD3-52C8-260E-65DD833A5CE5}"/>
              </a:ext>
            </a:extLst>
          </p:cNvPr>
          <p:cNvSpPr txBox="1"/>
          <p:nvPr/>
        </p:nvSpPr>
        <p:spPr>
          <a:xfrm>
            <a:off x="6795464" y="3068423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(cp. ~</a:t>
            </a:r>
            <a:r>
              <a:rPr lang="en-US" sz="2000" dirty="0">
                <a:sym typeface="Symbol" pitchFamily="2" charset="2"/>
              </a:rPr>
              <a:t></a:t>
            </a:r>
            <a:r>
              <a:rPr lang="en-US" sz="2000" dirty="0"/>
              <a:t>x𝚽x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DDE25-D7CF-883C-F458-E235A58D3794}"/>
              </a:ext>
            </a:extLst>
          </p:cNvPr>
          <p:cNvSpPr txBox="1"/>
          <p:nvPr/>
        </p:nvSpPr>
        <p:spPr>
          <a:xfrm>
            <a:off x="6795464" y="341627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(cp.   </a:t>
            </a:r>
            <a:r>
              <a:rPr lang="en-US" sz="2000" dirty="0">
                <a:sym typeface="Symbol" pitchFamily="2" charset="2"/>
              </a:rPr>
              <a:t></a:t>
            </a:r>
            <a:r>
              <a:rPr lang="en-US" sz="2000" dirty="0"/>
              <a:t>x𝚽x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869D-227B-8EF3-44E0-19CF1678AB4E}"/>
              </a:ext>
            </a:extLst>
          </p:cNvPr>
          <p:cNvSpPr txBox="1"/>
          <p:nvPr/>
        </p:nvSpPr>
        <p:spPr>
          <a:xfrm>
            <a:off x="3874339" y="1566071"/>
            <a:ext cx="292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Let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abbreviate </a:t>
            </a:r>
            <a:r>
              <a:rPr lang="en-US" sz="2000" b="1" dirty="0"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3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3E65B-FE9B-45D0-F9CB-BEFF003836D0}"/>
              </a:ext>
            </a:extLst>
          </p:cNvPr>
          <p:cNvSpPr txBox="1"/>
          <p:nvPr/>
        </p:nvSpPr>
        <p:spPr>
          <a:xfrm>
            <a:off x="2476789" y="124078"/>
            <a:ext cx="53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M: </a:t>
            </a:r>
            <a:r>
              <a:rPr lang="en-US" sz="2200" dirty="0"/>
              <a:t>a Minimal Concept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771CE-12A0-8443-5DFC-17CECCBD20A8}"/>
              </a:ext>
            </a:extLst>
          </p:cNvPr>
          <p:cNvSpPr txBox="1"/>
          <p:nvPr/>
        </p:nvSpPr>
        <p:spPr>
          <a:xfrm>
            <a:off x="107576" y="736120"/>
            <a:ext cx="9036424" cy="608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</a:rPr>
              <a:t>Every concept of </a:t>
            </a:r>
            <a:r>
              <a:rPr lang="en-US" sz="2000" b="1" dirty="0"/>
              <a:t>M</a:t>
            </a:r>
            <a:r>
              <a:rPr lang="en-US" sz="2000" dirty="0">
                <a:solidFill>
                  <a:srgbClr val="0070C0"/>
                </a:solidFill>
              </a:rPr>
              <a:t>, atomic or complex, is monadic.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There are some atomic concepts like </a:t>
            </a:r>
            <a:r>
              <a:rPr lang="en-US" sz="2000" cap="small" dirty="0"/>
              <a:t>cow</a:t>
            </a:r>
            <a:r>
              <a:rPr lang="en-US" sz="2000" dirty="0">
                <a:solidFill>
                  <a:srgbClr val="0070C0"/>
                </a:solidFill>
              </a:rPr>
              <a:t> and </a:t>
            </a:r>
            <a:r>
              <a:rPr lang="en-US" sz="2000" cap="small" dirty="0"/>
              <a:t>brown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are concepts, so is </a:t>
            </a:r>
            <a:r>
              <a:rPr lang="en-US" sz="2000" dirty="0"/>
              <a:t>(𝚽^𝚿)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a concept, so is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rgbClr val="0070C0"/>
                </a:solidFill>
              </a:rPr>
              <a:t>For each thing: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(𝚽^𝚿)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if and only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applies to it;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if and only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nothing.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 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if and only if</a:t>
            </a:r>
            <a:r>
              <a:rPr lang="en-US" sz="2000" dirty="0"/>
              <a:t> 𝚽</a:t>
            </a:r>
            <a:r>
              <a:rPr lang="en-US" sz="2000" dirty="0">
                <a:solidFill>
                  <a:srgbClr val="0070C0"/>
                </a:solidFill>
              </a:rPr>
              <a:t> applies to somethin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g</a:t>
            </a:r>
          </a:p>
          <a:p>
            <a:pPr lvl="1">
              <a:spcBef>
                <a:spcPts val="600"/>
              </a:spcBef>
            </a:pP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  <a:sym typeface="Symbol" pitchFamily="2" charset="2"/>
            </a:endParaRPr>
          </a:p>
          <a:p>
            <a:pPr marL="0"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  F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or each entity </a:t>
            </a:r>
            <a:r>
              <a:rPr lang="en-US" sz="2000" i="1" dirty="0">
                <a:solidFill>
                  <a:srgbClr val="0070C0"/>
                </a:solidFill>
                <a:sym typeface="Symbol" pitchFamily="2" charset="2"/>
              </a:rPr>
              <a:t>e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:</a:t>
            </a:r>
            <a:r>
              <a:rPr lang="en-US" sz="2000" dirty="0">
                <a:sym typeface="Symbol" pitchFamily="2" charset="2"/>
              </a:rPr>
              <a:t>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cap="small" dirty="0"/>
              <a:t>cow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cap="small" dirty="0"/>
              <a:t>cow </a:t>
            </a:r>
            <a:r>
              <a:rPr lang="en-US" sz="2000" dirty="0">
                <a:solidFill>
                  <a:srgbClr val="0070C0"/>
                </a:solidFill>
              </a:rPr>
              <a:t>applies to nothing;</a:t>
            </a:r>
          </a:p>
          <a:p>
            <a:pPr marL="0" lvl="1"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			</a:t>
            </a:r>
            <a:r>
              <a:rPr lang="en-US" sz="2000" b="1" dirty="0">
                <a:sym typeface="Symbol" pitchFamily="2" charset="2"/>
              </a:rPr>
              <a:t>          </a:t>
            </a:r>
            <a:r>
              <a:rPr lang="en-US" sz="2000" cap="small" dirty="0"/>
              <a:t>cow—</a:t>
            </a:r>
            <a:r>
              <a:rPr lang="en-US" sz="2000" dirty="0"/>
              <a:t>a.k.a., </a:t>
            </a:r>
            <a:r>
              <a:rPr lang="en-US" sz="2000" b="1" dirty="0">
                <a:sym typeface="Symbol" pitchFamily="2" charset="2"/>
              </a:rPr>
              <a:t></a:t>
            </a:r>
            <a:r>
              <a:rPr lang="en-US" sz="2000" cap="small" dirty="0"/>
              <a:t>cow—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cap="small" dirty="0"/>
              <a:t>cow </a:t>
            </a:r>
            <a:r>
              <a:rPr lang="en-US" sz="2000" dirty="0">
                <a:solidFill>
                  <a:srgbClr val="0070C0"/>
                </a:solidFill>
              </a:rPr>
              <a:t>applies to something;</a:t>
            </a:r>
          </a:p>
          <a:p>
            <a:pPr marL="0" lvl="1">
              <a:spcBef>
                <a:spcPts val="1200"/>
              </a:spcBef>
            </a:pPr>
            <a:r>
              <a:rPr lang="en-US" sz="2000" b="1" dirty="0">
                <a:sym typeface="Symbol" pitchFamily="2" charset="2"/>
              </a:rPr>
              <a:t>				  </a:t>
            </a:r>
            <a:r>
              <a:rPr lang="en-US" sz="2000" dirty="0"/>
              <a:t>(</a:t>
            </a:r>
            <a:r>
              <a:rPr lang="en-US" sz="2000" cap="small" dirty="0" err="1"/>
              <a:t>cow^brown</a:t>
            </a:r>
            <a:r>
              <a:rPr lang="en-US" sz="2000" cap="small" dirty="0"/>
              <a:t>)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cap="small" dirty="0" err="1"/>
              <a:t>cow^brown</a:t>
            </a:r>
            <a:r>
              <a:rPr lang="en-US" sz="2000" cap="small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nothing</a:t>
            </a:r>
          </a:p>
          <a:p>
            <a:pPr marL="0" lvl="1"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		   	         </a:t>
            </a:r>
            <a:r>
              <a:rPr lang="en-US" sz="2000" b="1" dirty="0">
                <a:sym typeface="Symbol" pitchFamily="2" charset="2"/>
              </a:rPr>
              <a:t> </a:t>
            </a:r>
            <a:r>
              <a:rPr lang="en-US" sz="2000" dirty="0"/>
              <a:t>(</a:t>
            </a:r>
            <a:r>
              <a:rPr lang="en-US" sz="2000" cap="small" dirty="0" err="1"/>
              <a:t>cow^brown</a:t>
            </a:r>
            <a:r>
              <a:rPr lang="en-US" sz="2000" cap="small" dirty="0"/>
              <a:t>)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cap="small" dirty="0" err="1"/>
              <a:t>cow^brown</a:t>
            </a:r>
            <a:r>
              <a:rPr lang="en-US" sz="2000" cap="small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something </a:t>
            </a:r>
          </a:p>
          <a:p>
            <a:pPr marL="0" lvl="1">
              <a:spcBef>
                <a:spcPts val="200"/>
              </a:spcBef>
            </a:pPr>
            <a:r>
              <a:rPr lang="en-US" sz="2000" dirty="0">
                <a:solidFill>
                  <a:srgbClr val="0070C0"/>
                </a:solidFill>
              </a:rPr>
              <a:t>			                (i.e.,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something is such that both </a:t>
            </a:r>
            <a:r>
              <a:rPr lang="en-US" sz="2000" cap="small" dirty="0"/>
              <a:t>cow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cap="small" dirty="0"/>
              <a:t>brown </a:t>
            </a:r>
            <a:r>
              <a:rPr lang="en-US" sz="2000" dirty="0">
                <a:solidFill>
                  <a:srgbClr val="0070C0"/>
                </a:solidFill>
              </a:rPr>
              <a:t>apply to it)</a:t>
            </a:r>
          </a:p>
          <a:p>
            <a:pPr marL="0" lvl="1">
              <a:spcBef>
                <a:spcPts val="1200"/>
              </a:spcBef>
            </a:pPr>
            <a:r>
              <a:rPr lang="en-US" sz="2000" dirty="0"/>
              <a:t>		         </a:t>
            </a:r>
            <a:r>
              <a:rPr lang="en-US" sz="2000" cap="small" dirty="0"/>
              <a:t>cow^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cap="small" dirty="0"/>
              <a:t>brown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e </a:t>
            </a:r>
            <a:r>
              <a:rPr lang="en-US" sz="2000" dirty="0">
                <a:solidFill>
                  <a:srgbClr val="0070C0"/>
                </a:solidFill>
              </a:rPr>
              <a:t>is a cow and (such that) nothing is brown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F1C34B-FDFF-603D-22B1-2824961B7DE6}"/>
              </a:ext>
            </a:extLst>
          </p:cNvPr>
          <p:cNvCxnSpPr/>
          <p:nvPr/>
        </p:nvCxnSpPr>
        <p:spPr>
          <a:xfrm>
            <a:off x="0" y="3995193"/>
            <a:ext cx="9144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A69F7F-4AD3-52C8-260E-65DD833A5CE5}"/>
              </a:ext>
            </a:extLst>
          </p:cNvPr>
          <p:cNvSpPr txBox="1"/>
          <p:nvPr/>
        </p:nvSpPr>
        <p:spPr>
          <a:xfrm>
            <a:off x="6795464" y="3068423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(cp. ~</a:t>
            </a:r>
            <a:r>
              <a:rPr lang="en-US" sz="2000" dirty="0">
                <a:sym typeface="Symbol" pitchFamily="2" charset="2"/>
              </a:rPr>
              <a:t></a:t>
            </a:r>
            <a:r>
              <a:rPr lang="en-US" sz="2000" dirty="0"/>
              <a:t>x𝚽x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DDE25-D7CF-883C-F458-E235A58D3794}"/>
              </a:ext>
            </a:extLst>
          </p:cNvPr>
          <p:cNvSpPr txBox="1"/>
          <p:nvPr/>
        </p:nvSpPr>
        <p:spPr>
          <a:xfrm>
            <a:off x="6795464" y="341627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(cp.   </a:t>
            </a:r>
            <a:r>
              <a:rPr lang="en-US" sz="2000" dirty="0">
                <a:sym typeface="Symbol" pitchFamily="2" charset="2"/>
              </a:rPr>
              <a:t></a:t>
            </a:r>
            <a:r>
              <a:rPr lang="en-US" sz="2000" dirty="0"/>
              <a:t>x𝚽x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869D-227B-8EF3-44E0-19CF1678AB4E}"/>
              </a:ext>
            </a:extLst>
          </p:cNvPr>
          <p:cNvSpPr txBox="1"/>
          <p:nvPr/>
        </p:nvSpPr>
        <p:spPr>
          <a:xfrm>
            <a:off x="3874339" y="1566071"/>
            <a:ext cx="292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Let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abbreviate </a:t>
            </a:r>
            <a:r>
              <a:rPr lang="en-US" sz="2000" b="1" dirty="0"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C7F3B-50E1-EA6D-778F-C460CEC3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79" y="4911681"/>
            <a:ext cx="809297" cy="12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84A9B6-0488-F107-219B-024B0E7B9768}"/>
              </a:ext>
            </a:extLst>
          </p:cNvPr>
          <p:cNvSpPr txBox="1"/>
          <p:nvPr/>
        </p:nvSpPr>
        <p:spPr>
          <a:xfrm>
            <a:off x="483324" y="326967"/>
            <a:ext cx="70016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(10)  A brown cow that dallied ruminated.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  A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(12)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brown cow ruminated.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(13) A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(14) No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(15) No brown cow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(16) No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(17) No brown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~e</a:t>
            </a:r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[Brown(x) &amp; Cow(x) &amp; Dallied(x) &amp; Ruminated(x)]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98CB7BD-C8EC-AA90-567D-AB9635F643AB}"/>
              </a:ext>
            </a:extLst>
          </p:cNvPr>
          <p:cNvSpPr txBox="1"/>
          <p:nvPr/>
        </p:nvSpPr>
        <p:spPr>
          <a:xfrm>
            <a:off x="7164937" y="673017"/>
            <a:ext cx="1789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(10)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(11)        (12)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(13)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652CEE7-FBE0-A0A9-7952-1C03739CCF65}"/>
              </a:ext>
            </a:extLst>
          </p:cNvPr>
          <p:cNvSpPr txBox="1"/>
          <p:nvPr/>
        </p:nvSpPr>
        <p:spPr>
          <a:xfrm>
            <a:off x="7164937" y="3429000"/>
            <a:ext cx="1615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(14)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(15)       (16)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(17)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6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84A9B6-0488-F107-219B-024B0E7B9768}"/>
              </a:ext>
            </a:extLst>
          </p:cNvPr>
          <p:cNvSpPr txBox="1"/>
          <p:nvPr/>
        </p:nvSpPr>
        <p:spPr>
          <a:xfrm>
            <a:off x="483324" y="326967"/>
            <a:ext cx="70016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(10)  A brown cow that dallied ruminated. </a:t>
            </a:r>
          </a:p>
          <a:p>
            <a:r>
              <a:rPr lang="en-US" sz="2000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</a:t>
            </a: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((brown^(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cow^dallied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))^ruminated)</a:t>
            </a: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  A cow that dallied ruminated.</a:t>
            </a:r>
          </a:p>
          <a:p>
            <a:r>
              <a:rPr lang="en-US" sz="2000" b="1" dirty="0">
                <a:sym typeface="Symbol" pitchFamily="2" charset="2"/>
              </a:rPr>
              <a:t>	</a:t>
            </a: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  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((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cow^dallied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)^ruminated)</a:t>
            </a: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(12)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brown cow ruminated.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</a:t>
            </a: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((</a:t>
            </a:r>
            <a:r>
              <a:rPr lang="en-US" sz="2000" cap="small" dirty="0" err="1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brown^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)^ruminated)</a:t>
            </a: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(13) A cow ruminated.</a:t>
            </a:r>
          </a:p>
          <a:p>
            <a:r>
              <a:rPr lang="en-US" sz="2000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  </a:t>
            </a: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cow^ruminated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(14) No cow ruminated.</a:t>
            </a:r>
          </a:p>
          <a:p>
            <a:r>
              <a:rPr lang="en-US" sz="2000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cow^ruminated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(15) No brown cow ruminated.</a:t>
            </a:r>
          </a:p>
          <a:p>
            <a:r>
              <a:rPr lang="en-US" sz="2000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     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((</a:t>
            </a:r>
            <a:r>
              <a:rPr lang="en-US" sz="2000" cap="small" dirty="0" err="1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brown^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)^ruminated)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(16) No cow that dallied ruminated.</a:t>
            </a:r>
          </a:p>
          <a:p>
            <a:r>
              <a:rPr lang="en-US" sz="2000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((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cow^dallied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)^ruminated)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(17) No brown cow that dallied ruminated.</a:t>
            </a:r>
          </a:p>
          <a:p>
            <a:r>
              <a:rPr lang="en-US" sz="20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	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((brown^(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cow^dallied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))^ruminated)</a:t>
            </a:r>
            <a:endParaRPr lang="en-US" sz="20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98CB7BD-C8EC-AA90-567D-AB9635F643AB}"/>
              </a:ext>
            </a:extLst>
          </p:cNvPr>
          <p:cNvSpPr txBox="1"/>
          <p:nvPr/>
        </p:nvSpPr>
        <p:spPr>
          <a:xfrm>
            <a:off x="7164937" y="673017"/>
            <a:ext cx="1789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(10)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(11)        (12)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(13)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652CEE7-FBE0-A0A9-7952-1C03739CCF65}"/>
              </a:ext>
            </a:extLst>
          </p:cNvPr>
          <p:cNvSpPr txBox="1"/>
          <p:nvPr/>
        </p:nvSpPr>
        <p:spPr>
          <a:xfrm>
            <a:off x="7164937" y="3429000"/>
            <a:ext cx="1615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(14)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(15)       (16)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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sym typeface="Wingdings" pitchFamily="2" charset="2"/>
              </a:rPr>
              <a:t>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(17)  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4E356-13ED-64BF-9031-4D69602D32EB}"/>
              </a:ext>
            </a:extLst>
          </p:cNvPr>
          <p:cNvSpPr txBox="1"/>
          <p:nvPr/>
        </p:nvSpPr>
        <p:spPr>
          <a:xfrm>
            <a:off x="5740901" y="5758996"/>
            <a:ext cx="3213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u="sng" cap="small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u="sng" dirty="0">
                <a:solidFill>
                  <a:srgbClr val="0070C0"/>
                </a:solidFill>
              </a:rPr>
              <a:t>𝚽^𝚿</a:t>
            </a:r>
            <a:r>
              <a:rPr lang="en-US" sz="20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		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sz="2000" b="1" u="sng" cap="small" dirty="0">
                <a:solidFill>
                  <a:srgbClr val="0070C0"/>
                </a:solidFill>
                <a:sym typeface="Symbol" pitchFamily="2" charset="2"/>
              </a:rPr>
              <a:t></a:t>
            </a:r>
            <a:r>
              <a:rPr lang="en-US" sz="2000" u="sng" dirty="0">
                <a:solidFill>
                  <a:srgbClr val="0070C0"/>
                </a:solidFill>
              </a:rPr>
              <a:t>𝚽</a:t>
            </a:r>
            <a:r>
              <a:rPr lang="en-US" sz="2000" u="sng" cap="small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</a:rPr>
              <a:t>		</a:t>
            </a:r>
            <a:endParaRPr lang="en-US" sz="2000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70C0"/>
                </a:solidFill>
              </a:rPr>
              <a:t>𝚽</a:t>
            </a:r>
            <a:r>
              <a:rPr lang="en-US" sz="20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			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</a:t>
            </a:r>
            <a:r>
              <a:rPr lang="en-US" sz="2000" cap="small" dirty="0">
                <a:solidFill>
                  <a:srgbClr val="0070C0"/>
                </a:solidFill>
                <a:sym typeface="Symbol" pitchFamily="2" charset="2"/>
              </a:rPr>
              <a:t>(</a:t>
            </a:r>
            <a:r>
              <a:rPr lang="en-US" sz="2000" dirty="0">
                <a:solidFill>
                  <a:srgbClr val="0070C0"/>
                </a:solidFill>
              </a:rPr>
              <a:t>𝚽^𝚿</a:t>
            </a:r>
            <a:r>
              <a:rPr lang="en-US" sz="2000" cap="small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8C9F-A886-C0A2-2ECE-EC0E8CA3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753035"/>
            <a:ext cx="8471647" cy="592536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(1) A spy poked a soldier 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 library with 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pencil.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(2) A spy poked a soldier with a pencil.						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A spy poked a soldier in a library.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(4) A spy poked a soldier.							     	      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(5) A spy poked a soldier in a kitchen.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 A spy poked a soldier with a spoon.					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(7) A spy poked a soldier in a kitchen with a spoon.				 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(8) A spy poked a soldier in a kitchen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a pencil.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(9) A spy poked a soldier in a library with a spoon.			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          					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 &amp; In-the-library(e)]</a:t>
            </a:r>
            <a:endParaRPr lang="en-US" sz="1800" dirty="0">
              <a:solidFill>
                <a:srgbClr val="FF000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In-the-library(e)]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</a:t>
            </a:r>
            <a:r>
              <a:rPr lang="en-US" sz="18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In-the-kitchen(e)]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With-a-spoon(e)]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(7e)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In-the-kitchen(e) &amp; With-a-spoon(e)]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With-a-Pencil(e) &amp; In-the-kitchen(e)]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e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[Past(e) &amp; </a:t>
            </a:r>
            <a:r>
              <a:rPr lang="en-US" sz="1800" dirty="0" err="1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PokeByOf</a:t>
            </a:r>
            <a:r>
              <a:rPr lang="en-US" sz="18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(e, a spy, a soldier) &amp; In-the-library(e) &amp; With-a-spoon(e)]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47896-0B02-9FD4-B6F1-BF88763A1AE7}"/>
              </a:ext>
            </a:extLst>
          </p:cNvPr>
          <p:cNvSpPr txBox="1"/>
          <p:nvPr/>
        </p:nvSpPr>
        <p:spPr>
          <a:xfrm>
            <a:off x="6702014" y="753035"/>
            <a:ext cx="166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(1)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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(2)     (3)</a:t>
            </a:r>
          </a:p>
          <a:p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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(4)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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(5)       (6)</a:t>
            </a:r>
            <a:endParaRPr lang="en-US" sz="18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  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242DF-AC19-BC6C-F4C8-BDCE0108ED5A}"/>
              </a:ext>
            </a:extLst>
          </p:cNvPr>
          <p:cNvSpPr txBox="1"/>
          <p:nvPr/>
        </p:nvSpPr>
        <p:spPr>
          <a:xfrm>
            <a:off x="6508376" y="1584031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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</a:t>
            </a:r>
          </a:p>
          <a:p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(8)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			   </a:t>
            </a:r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(9)</a:t>
            </a: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		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0A872-E9FE-6108-7DE2-B74456A1242A}"/>
              </a:ext>
            </a:extLst>
          </p:cNvPr>
          <p:cNvSpPr txBox="1"/>
          <p:nvPr/>
        </p:nvSpPr>
        <p:spPr>
          <a:xfrm>
            <a:off x="1178004" y="6135826"/>
            <a:ext cx="289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Lots of </a:t>
            </a:r>
            <a:r>
              <a:rPr lang="en-US" sz="2000" i="1" u="sng" dirty="0"/>
              <a:t>relationality</a:t>
            </a:r>
            <a:r>
              <a:rPr lang="en-US" sz="2000" dirty="0"/>
              <a:t>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A1E0-E40D-9B8C-384F-8EDA1A7771CD}"/>
              </a:ext>
            </a:extLst>
          </p:cNvPr>
          <p:cNvSpPr txBox="1"/>
          <p:nvPr/>
        </p:nvSpPr>
        <p:spPr>
          <a:xfrm>
            <a:off x="3935547" y="6144489"/>
            <a:ext cx="462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 let’s allow for </a:t>
            </a:r>
            <a:r>
              <a:rPr lang="en-US" sz="2000" i="1" u="sng" dirty="0"/>
              <a:t>some</a:t>
            </a:r>
            <a:r>
              <a:rPr lang="en-US" sz="2000" dirty="0"/>
              <a:t> relational concepts.</a:t>
            </a:r>
          </a:p>
        </p:txBody>
      </p:sp>
    </p:spTree>
    <p:extLst>
      <p:ext uri="{BB962C8B-B14F-4D97-AF65-F5344CB8AC3E}">
        <p14:creationId xmlns:p14="http://schemas.microsoft.com/office/powerpoint/2010/main" val="23317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9DDB-0EC8-D7F7-4679-106AC6CA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76" y="356600"/>
            <a:ext cx="8450924" cy="6344238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Describe a possible Language of Thought (</a:t>
            </a:r>
            <a:r>
              <a:rPr lang="en-US" sz="2200" dirty="0" err="1">
                <a:solidFill>
                  <a:srgbClr val="0070C0"/>
                </a:solidFill>
              </a:rPr>
              <a:t>LoT</a:t>
            </a:r>
            <a:r>
              <a:rPr lang="en-US" sz="2200" dirty="0">
                <a:solidFill>
                  <a:srgbClr val="0070C0"/>
                </a:solidFill>
              </a:rPr>
              <a:t>) that is very simple</a:t>
            </a:r>
          </a:p>
          <a:p>
            <a:pPr lvl="1"/>
            <a:r>
              <a:rPr lang="en-US" sz="2000" dirty="0"/>
              <a:t>Every concept of this </a:t>
            </a:r>
            <a:r>
              <a:rPr lang="en-US" sz="2000" dirty="0" err="1"/>
              <a:t>LoT</a:t>
            </a:r>
            <a:r>
              <a:rPr lang="en-US" sz="2000" dirty="0"/>
              <a:t> is </a:t>
            </a:r>
            <a:r>
              <a:rPr lang="en-US" sz="2000" i="1" u="sng" dirty="0"/>
              <a:t>monadic</a:t>
            </a:r>
            <a:r>
              <a:rPr lang="en-US" sz="2000" dirty="0"/>
              <a:t>, and there is no concept-</a:t>
            </a:r>
            <a:r>
              <a:rPr lang="en-US" sz="2000" i="1" u="sng" dirty="0"/>
              <a:t>negation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But </a:t>
            </a:r>
            <a:r>
              <a:rPr lang="en-US" sz="2000" i="1" u="sng" dirty="0"/>
              <a:t>propositional</a:t>
            </a:r>
            <a:r>
              <a:rPr lang="en-US" sz="2000" i="1" dirty="0"/>
              <a:t> </a:t>
            </a:r>
            <a:r>
              <a:rPr lang="en-US" sz="2000" dirty="0"/>
              <a:t>logic is easily reconstructed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LoT</a:t>
            </a:r>
            <a:r>
              <a:rPr lang="en-US" sz="2000" dirty="0"/>
              <a:t> also validates   </a:t>
            </a:r>
            <a:r>
              <a:rPr lang="en-US" sz="2000" u="sng" dirty="0">
                <a:solidFill>
                  <a:srgbClr val="0070C0"/>
                </a:solidFill>
              </a:rPr>
              <a:t>A big dog barked</a:t>
            </a:r>
            <a:r>
              <a:rPr lang="en-US" sz="2000" dirty="0"/>
              <a:t>   and   </a:t>
            </a:r>
            <a:r>
              <a:rPr lang="en-US" sz="2000" u="sng" dirty="0">
                <a:solidFill>
                  <a:srgbClr val="0070C0"/>
                </a:solidFill>
              </a:rPr>
              <a:t>No dog barked</a:t>
            </a: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				                A dog barked		          No big dog barked 	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70C0"/>
                </a:solidFill>
              </a:rPr>
              <a:t>Make a few modest additions</a:t>
            </a:r>
          </a:p>
          <a:p>
            <a:pPr lvl="1"/>
            <a:r>
              <a:rPr lang="en-US" sz="2000" dirty="0"/>
              <a:t>Allow for some </a:t>
            </a:r>
            <a:r>
              <a:rPr lang="en-US" sz="2000" i="1" u="sng" dirty="0"/>
              <a:t>atomic dyadic</a:t>
            </a:r>
            <a:r>
              <a:rPr lang="en-US" sz="2000" dirty="0"/>
              <a:t> concepts…</a:t>
            </a:r>
            <a:endParaRPr lang="en-US" sz="2000" i="1" dirty="0"/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000" dirty="0"/>
              <a:t>     Enough to validate: </a:t>
            </a:r>
            <a:r>
              <a:rPr lang="en-US" sz="2000" dirty="0">
                <a:solidFill>
                  <a:srgbClr val="0070C0"/>
                </a:solidFill>
              </a:rPr>
              <a:t>A cat on a mat saw a dog at dusk; so a cat saw a dog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Add a notion of </a:t>
            </a:r>
            <a:r>
              <a:rPr lang="en-US" sz="2000" i="1" u="sng" dirty="0"/>
              <a:t>concept equivalence</a:t>
            </a:r>
            <a:r>
              <a:rPr lang="en-US" sz="2000" dirty="0"/>
              <a:t>…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000" dirty="0"/>
              <a:t>     Enough for Aristotelian Logic with </a:t>
            </a:r>
            <a:r>
              <a:rPr lang="en-US" sz="2000" dirty="0">
                <a:solidFill>
                  <a:srgbClr val="0070C0"/>
                </a:solidFill>
              </a:rPr>
              <a:t>Every/Some/No</a:t>
            </a:r>
            <a:r>
              <a:rPr lang="en-US" sz="2000" dirty="0"/>
              <a:t>, but not </a:t>
            </a:r>
            <a:r>
              <a:rPr lang="en-US" sz="2000" dirty="0" err="1">
                <a:solidFill>
                  <a:srgbClr val="FF0000"/>
                </a:solidFill>
              </a:rPr>
              <a:t>Some_not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As time permits, show how to add analogs of </a:t>
            </a:r>
            <a:r>
              <a:rPr lang="en-US" sz="2000" dirty="0" err="1">
                <a:solidFill>
                  <a:srgbClr val="0070C0"/>
                </a:solidFill>
              </a:rPr>
              <a:t>wh</a:t>
            </a:r>
            <a:r>
              <a:rPr lang="en-US" sz="2000" baseline="-25000" dirty="0" err="1">
                <a:solidFill>
                  <a:srgbClr val="0070C0"/>
                </a:solidFill>
              </a:rPr>
              <a:t>person</a:t>
            </a:r>
            <a:r>
              <a:rPr lang="en-US" sz="2000" dirty="0">
                <a:solidFill>
                  <a:srgbClr val="0070C0"/>
                </a:solidFill>
              </a:rPr>
              <a:t> Abelard loved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    and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 err="1">
                <a:solidFill>
                  <a:srgbClr val="0070C0"/>
                </a:solidFill>
              </a:rPr>
              <a:t>wh</a:t>
            </a:r>
            <a:r>
              <a:rPr lang="en-US" sz="2000" baseline="-25000" dirty="0" err="1">
                <a:solidFill>
                  <a:srgbClr val="0070C0"/>
                </a:solidFill>
              </a:rPr>
              <a:t>person</a:t>
            </a:r>
            <a:r>
              <a:rPr lang="en-US" sz="2000" dirty="0">
                <a:solidFill>
                  <a:srgbClr val="0070C0"/>
                </a:solidFill>
              </a:rPr>
              <a:t> loved Heloise</a:t>
            </a:r>
            <a:r>
              <a:rPr lang="en-US" sz="2000" dirty="0"/>
              <a:t>,  but not  </a:t>
            </a:r>
            <a:r>
              <a:rPr lang="en-US" sz="2000" dirty="0" err="1">
                <a:solidFill>
                  <a:srgbClr val="FF0000"/>
                </a:solidFill>
              </a:rPr>
              <a:t>wh</a:t>
            </a:r>
            <a:r>
              <a:rPr lang="en-US" sz="2000" baseline="-25000" dirty="0" err="1">
                <a:solidFill>
                  <a:srgbClr val="FF0000"/>
                </a:solidFill>
              </a:rPr>
              <a:t>relation</a:t>
            </a:r>
            <a:r>
              <a:rPr lang="en-US" sz="2000" dirty="0">
                <a:solidFill>
                  <a:srgbClr val="FF0000"/>
                </a:solidFill>
              </a:rPr>
              <a:t> Abelard Heloise</a:t>
            </a:r>
            <a:endParaRPr lang="en-US" sz="2000" u="sng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100" b="1" u="sng" dirty="0">
                <a:solidFill>
                  <a:srgbClr val="0070C0"/>
                </a:solidFill>
              </a:rPr>
              <a:t>Goal</a:t>
            </a:r>
            <a:r>
              <a:rPr lang="en-US" sz="2100" b="1" dirty="0">
                <a:solidFill>
                  <a:srgbClr val="0070C0"/>
                </a:solidFill>
              </a:rPr>
              <a:t>:</a:t>
            </a:r>
            <a:r>
              <a:rPr lang="en-US" sz="2100" dirty="0">
                <a:solidFill>
                  <a:srgbClr val="0070C0"/>
                </a:solidFill>
              </a:rPr>
              <a:t> start to explain how humans can express so many concepts,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70C0"/>
                </a:solidFill>
              </a:rPr>
              <a:t>             and formulate so many inferences that are intuitively impeccable,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70C0"/>
                </a:solidFill>
              </a:rPr>
              <a:t>            	  yet also form concepts that </a:t>
            </a:r>
            <a:r>
              <a:rPr lang="en-US" sz="2100" dirty="0">
                <a:solidFill>
                  <a:srgbClr val="FF0000"/>
                </a:solidFill>
              </a:rPr>
              <a:t>resist</a:t>
            </a:r>
            <a:r>
              <a:rPr lang="en-US" sz="2100" dirty="0">
                <a:solidFill>
                  <a:srgbClr val="0070C0"/>
                </a:solidFill>
              </a:rPr>
              <a:t> natural linguistic expression.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First, locate the project in a larger context </a:t>
            </a: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7C49290-D664-A7AE-F5BF-59319DBA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24" y="2686704"/>
            <a:ext cx="559799" cy="853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D3EFC-43A6-292D-9D39-068308FDC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4" r="1408"/>
          <a:stretch/>
        </p:blipFill>
        <p:spPr>
          <a:xfrm>
            <a:off x="8577424" y="3449821"/>
            <a:ext cx="566577" cy="673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E95C3-7E6D-E5A5-B8F9-C341FCC809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r="2054" b="15122"/>
          <a:stretch/>
        </p:blipFill>
        <p:spPr>
          <a:xfrm>
            <a:off x="8577424" y="4123028"/>
            <a:ext cx="566579" cy="8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3E65B-FE9B-45D0-F9CB-BEFF003836D0}"/>
              </a:ext>
            </a:extLst>
          </p:cNvPr>
          <p:cNvSpPr txBox="1"/>
          <p:nvPr/>
        </p:nvSpPr>
        <p:spPr>
          <a:xfrm>
            <a:off x="2462501" y="123526"/>
            <a:ext cx="53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M: </a:t>
            </a:r>
            <a:r>
              <a:rPr lang="en-US" sz="2200" dirty="0"/>
              <a:t>a Minimal Concept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771CE-12A0-8443-5DFC-17CECCBD20A8}"/>
              </a:ext>
            </a:extLst>
          </p:cNvPr>
          <p:cNvSpPr txBox="1"/>
          <p:nvPr/>
        </p:nvSpPr>
        <p:spPr>
          <a:xfrm>
            <a:off x="107576" y="582624"/>
            <a:ext cx="9036424" cy="644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Every concept of </a:t>
            </a:r>
            <a:r>
              <a:rPr lang="en-US" sz="2000" b="1" dirty="0"/>
              <a:t>M</a:t>
            </a:r>
            <a:r>
              <a:rPr lang="en-US" sz="2000" dirty="0">
                <a:solidFill>
                  <a:srgbClr val="0070C0"/>
                </a:solidFill>
              </a:rPr>
              <a:t>, atomic or complex, is monadic.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There are some atomic concepts like </a:t>
            </a:r>
            <a:r>
              <a:rPr lang="en-US" sz="2000" cap="small" dirty="0"/>
              <a:t>cow</a:t>
            </a:r>
            <a:r>
              <a:rPr lang="en-US" sz="2000" dirty="0">
                <a:solidFill>
                  <a:srgbClr val="0070C0"/>
                </a:solidFill>
              </a:rPr>
              <a:t> and </a:t>
            </a:r>
            <a:r>
              <a:rPr lang="en-US" sz="2000" cap="small" dirty="0"/>
              <a:t>brown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	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are concepts, so is </a:t>
            </a:r>
            <a:r>
              <a:rPr lang="en-US" sz="2000" dirty="0"/>
              <a:t>(𝚽^𝚿)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	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a concept, so is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cap="small" dirty="0">
                <a:solidFill>
                  <a:srgbClr val="0070C0"/>
                </a:solidFill>
              </a:rPr>
              <a:t>.  </a:t>
            </a:r>
            <a:r>
              <a:rPr lang="en-US" sz="2000" dirty="0">
                <a:solidFill>
                  <a:srgbClr val="0070C0"/>
                </a:solidFill>
              </a:rPr>
              <a:t>Let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abbreviate </a:t>
            </a:r>
            <a:r>
              <a:rPr lang="en-US" sz="2000" b="1" dirty="0">
                <a:sym typeface="Symbol" pitchFamily="2" charset="2"/>
              </a:rPr>
              <a:t></a:t>
            </a:r>
            <a:r>
              <a:rPr lang="en-US" sz="2000" dirty="0">
                <a:solidFill>
                  <a:srgbClr val="0070C0"/>
                </a:solidFill>
                <a:sym typeface="Symbol" pitchFamily="2" charset="2"/>
              </a:rPr>
              <a:t>. 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For each thing: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(𝚽^𝚿)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if and only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applies to it;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if and only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nothing.</a:t>
            </a: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  <a:sym typeface="Symbol" pitchFamily="2" charset="2"/>
            </a:endParaRPr>
          </a:p>
          <a:p>
            <a:pPr lvl="1"/>
            <a:endParaRPr lang="en-US" sz="2000" dirty="0">
              <a:solidFill>
                <a:srgbClr val="0070C0"/>
              </a:solidFill>
              <a:sym typeface="Symbol" pitchFamily="2" charset="2"/>
            </a:endParaRPr>
          </a:p>
          <a:p>
            <a:pPr marL="0" lvl="1"/>
            <a:r>
              <a:rPr lang="en-US" sz="2000" dirty="0">
                <a:solidFill>
                  <a:srgbClr val="0070C0"/>
                </a:solidFill>
              </a:rPr>
              <a:t>   </a:t>
            </a:r>
          </a:p>
          <a:p>
            <a:pPr marL="0"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 Atomic concepts can be monadic or </a:t>
            </a:r>
            <a:r>
              <a:rPr lang="en-US" sz="2000" u="sng" dirty="0">
                <a:solidFill>
                  <a:srgbClr val="0070C0"/>
                </a:solidFill>
              </a:rPr>
              <a:t>dyadic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marL="0" lvl="1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	        There are atomic concepts like </a:t>
            </a:r>
            <a:r>
              <a:rPr lang="en-US" sz="2000" u="sng" cap="small" dirty="0"/>
              <a:t>In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u="sng" cap="small" dirty="0"/>
              <a:t>Above</a:t>
            </a:r>
            <a:r>
              <a:rPr lang="en-US" sz="2000" cap="small" dirty="0">
                <a:solidFill>
                  <a:srgbClr val="0070C0"/>
                </a:solidFill>
              </a:rPr>
              <a:t>, </a:t>
            </a:r>
            <a:r>
              <a:rPr lang="en-US" sz="2000" u="sng" cap="small" dirty="0" err="1"/>
              <a:t>DoneBy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u="sng" cap="small" dirty="0" err="1"/>
              <a:t>PokeOf</a:t>
            </a:r>
            <a:r>
              <a:rPr lang="en-US" sz="2000" dirty="0">
                <a:solidFill>
                  <a:srgbClr val="0070C0"/>
                </a:solidFill>
              </a:rPr>
              <a:t>, and </a:t>
            </a:r>
            <a:r>
              <a:rPr lang="en-US" sz="2000" u="sng" cap="small" dirty="0" err="1"/>
              <a:t>DoneWith</a:t>
            </a:r>
            <a:r>
              <a:rPr lang="en-US" sz="2000" cap="small" dirty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  		 If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monadic and </a:t>
            </a:r>
            <a:r>
              <a:rPr lang="en-US" sz="2000" b="1" u="sng" dirty="0">
                <a:sym typeface="Symbol" pitchFamily="2" charset="2"/>
              </a:rPr>
              <a:t></a:t>
            </a:r>
            <a:r>
              <a:rPr lang="en-US" sz="2000" b="1" dirty="0">
                <a:sym typeface="Symbol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is dyadic, then </a:t>
            </a:r>
            <a:r>
              <a:rPr lang="en-US" sz="2000" b="1" u="sng" dirty="0">
                <a:sym typeface="Symbol" pitchFamily="2" charset="2"/>
              </a:rPr>
              <a:t></a:t>
            </a:r>
            <a:r>
              <a:rPr lang="en-US" sz="2000" b="1" dirty="0"/>
              <a:t>:</a:t>
            </a:r>
            <a:r>
              <a:rPr lang="en-US" sz="2000" dirty="0"/>
              <a:t>𝚽</a:t>
            </a:r>
            <a:r>
              <a:rPr lang="en-US" sz="2000" b="1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is a monadic concept.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         For each thing: </a:t>
            </a:r>
            <a:r>
              <a:rPr lang="en-US" sz="2000" b="1" u="sng" dirty="0">
                <a:sym typeface="Symbol" pitchFamily="2" charset="2"/>
              </a:rPr>
              <a:t></a:t>
            </a:r>
            <a:r>
              <a:rPr lang="en-US" sz="2000" b="1" dirty="0"/>
              <a:t>:</a:t>
            </a:r>
            <a:r>
              <a:rPr lang="en-US" sz="2000" dirty="0"/>
              <a:t>𝚽</a:t>
            </a:r>
            <a:r>
              <a:rPr lang="en-US" sz="2000" b="1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if and only if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	it bears the dyadic relation indicated with </a:t>
            </a:r>
            <a:r>
              <a:rPr lang="en-US" sz="2000" b="1" u="sng" dirty="0">
                <a:sym typeface="Symbol" pitchFamily="2" charset="2"/>
              </a:rPr>
              <a:t>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to something that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to.</a:t>
            </a:r>
          </a:p>
          <a:p>
            <a:pPr marL="0" lvl="1"/>
            <a:r>
              <a:rPr lang="en-US" sz="2000" cap="small" dirty="0"/>
              <a:t>			    </a:t>
            </a:r>
            <a:r>
              <a:rPr lang="en-US" sz="2000" u="sng" cap="small" dirty="0" err="1"/>
              <a:t>Above</a:t>
            </a:r>
            <a:r>
              <a:rPr lang="en-US" sz="2000" cap="small" dirty="0" err="1"/>
              <a:t>:cow</a:t>
            </a:r>
            <a:r>
              <a:rPr lang="en-US" sz="2000" cap="small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e </a:t>
            </a:r>
            <a:r>
              <a:rPr lang="en-US" sz="2000" dirty="0">
                <a:solidFill>
                  <a:srgbClr val="0070C0"/>
                </a:solidFill>
              </a:rPr>
              <a:t>is above a cow</a:t>
            </a:r>
          </a:p>
          <a:p>
            <a:pPr marL="0" lvl="1"/>
            <a:r>
              <a:rPr lang="en-US" sz="2000" cap="small" dirty="0"/>
              <a:t>			    </a:t>
            </a:r>
            <a:r>
              <a:rPr lang="en-US" sz="2000" u="sng" cap="small" dirty="0" err="1"/>
              <a:t>DoneBy</a:t>
            </a:r>
            <a:r>
              <a:rPr lang="en-US" sz="2000" cap="small" dirty="0" err="1"/>
              <a:t>:spy</a:t>
            </a:r>
            <a:r>
              <a:rPr lang="en-US" sz="2000" cap="small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i="1" dirty="0">
                <a:solidFill>
                  <a:srgbClr val="0070C0"/>
                </a:solidFill>
              </a:rPr>
              <a:t> e </a:t>
            </a:r>
            <a:r>
              <a:rPr lang="en-US" sz="2000" dirty="0">
                <a:solidFill>
                  <a:srgbClr val="0070C0"/>
                </a:solidFill>
              </a:rPr>
              <a:t>is an event done by a spy</a:t>
            </a:r>
          </a:p>
          <a:p>
            <a:pPr lvl="1">
              <a:spcBef>
                <a:spcPts val="300"/>
              </a:spcBef>
            </a:pPr>
            <a:r>
              <a:rPr lang="en-US" sz="2000" cap="small" dirty="0"/>
              <a:t>		    </a:t>
            </a:r>
            <a:r>
              <a:rPr lang="en-US" sz="2000" u="sng" cap="small" dirty="0" err="1"/>
              <a:t>PokeOf</a:t>
            </a:r>
            <a:r>
              <a:rPr lang="en-US" sz="2000" cap="small" dirty="0" err="1"/>
              <a:t>:soldier</a:t>
            </a:r>
            <a:r>
              <a:rPr lang="en-US" sz="2000" cap="small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e </a:t>
            </a:r>
            <a:r>
              <a:rPr lang="en-US" sz="2000" dirty="0">
                <a:solidFill>
                  <a:srgbClr val="0070C0"/>
                </a:solidFill>
              </a:rPr>
              <a:t>is an event of a soldier getting poked</a:t>
            </a:r>
          </a:p>
          <a:p>
            <a:pPr lvl="1">
              <a:spcBef>
                <a:spcPts val="300"/>
              </a:spcBef>
            </a:pPr>
            <a:r>
              <a:rPr lang="en-US" sz="2000" cap="small" dirty="0"/>
              <a:t>		    </a:t>
            </a:r>
            <a:r>
              <a:rPr lang="en-US" sz="2000" u="sng" cap="small" dirty="0" err="1"/>
              <a:t>DoneWith</a:t>
            </a:r>
            <a:r>
              <a:rPr lang="en-US" sz="2000" cap="small" dirty="0" err="1"/>
              <a:t>:pencil</a:t>
            </a:r>
            <a:r>
              <a:rPr lang="en-US" sz="2000" cap="small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i="1" dirty="0">
                <a:solidFill>
                  <a:srgbClr val="0070C0"/>
                </a:solidFill>
              </a:rPr>
              <a:t> e </a:t>
            </a:r>
            <a:r>
              <a:rPr lang="en-US" sz="2000" dirty="0">
                <a:solidFill>
                  <a:srgbClr val="0070C0"/>
                </a:solidFill>
              </a:rPr>
              <a:t>is an event done with a pencil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F1C34B-FDFF-603D-22B1-2824961B7DE6}"/>
              </a:ext>
            </a:extLst>
          </p:cNvPr>
          <p:cNvCxnSpPr/>
          <p:nvPr/>
        </p:nvCxnSpPr>
        <p:spPr>
          <a:xfrm>
            <a:off x="0" y="3266531"/>
            <a:ext cx="9144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EC7B43-4435-745A-4FA9-3F20256E23D0}"/>
              </a:ext>
            </a:extLst>
          </p:cNvPr>
          <p:cNvSpPr txBox="1"/>
          <p:nvPr/>
        </p:nvSpPr>
        <p:spPr>
          <a:xfrm>
            <a:off x="2462501" y="3376025"/>
            <a:ext cx="3995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M</a:t>
            </a:r>
            <a:r>
              <a:rPr lang="en-US" sz="2200" b="1" dirty="0"/>
              <a:t>: </a:t>
            </a:r>
            <a:r>
              <a:rPr lang="en-US" sz="2200" dirty="0"/>
              <a:t>a Minimal Extension of </a:t>
            </a:r>
            <a:r>
              <a:rPr lang="en-US" sz="2200" b="1" dirty="0"/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BE9C4-6C88-945A-483C-001574BA568D}"/>
              </a:ext>
            </a:extLst>
          </p:cNvPr>
          <p:cNvSpPr txBox="1"/>
          <p:nvPr/>
        </p:nvSpPr>
        <p:spPr>
          <a:xfrm>
            <a:off x="207589" y="5602025"/>
            <a:ext cx="1492624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Permits a</a:t>
            </a:r>
          </a:p>
          <a:p>
            <a:r>
              <a:rPr lang="en-US" sz="2000" i="1" dirty="0"/>
              <a:t>smidgeon of </a:t>
            </a:r>
          </a:p>
          <a:p>
            <a:r>
              <a:rPr lang="en-US" sz="2000" i="1" dirty="0" err="1"/>
              <a:t>polyadicity</a:t>
            </a:r>
            <a:r>
              <a:rPr lang="en-US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7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8C9F-A886-C0A2-2ECE-EC0E8CA3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9" y="467285"/>
            <a:ext cx="8703321" cy="616211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(1) A spy poked a soldier 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 library with </a:t>
            </a: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pencil.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(2) A spy poked a soldier with a pencil.							</a:t>
            </a:r>
            <a:endParaRPr lang="en-US" sz="20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A spy poked a soldier in a library.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(4) A spy poked a soldier.</a:t>
            </a: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		     	      	</a:t>
            </a:r>
            <a:endParaRPr lang="en-US" sz="20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(5) A spy poked a soldier in a kitchen.					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(6) A spy poked a soldier with a spoon.					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(7) A spy poked a soldier in a kitchen with a spoon.				      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(8) A spy poked a soldier in a kitchen</a:t>
            </a:r>
            <a:r>
              <a:rPr lang="en-US" sz="20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a pencil.</a:t>
            </a: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20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(9) A spy poked a soldier in a library with a spoon.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:library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:pencil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:pencil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:library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:kitchen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:spoon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(7e)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:kitchen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:spoon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(8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:kitchen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:pencil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(9</a:t>
            </a: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cap="small" dirty="0">
                <a:solidFill>
                  <a:srgbClr val="0070C0"/>
                </a:solidFill>
                <a:sym typeface="Symbol" pitchFamily="2" charset="2"/>
              </a:rPr>
              <a:t></a:t>
            </a:r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ast^(((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:library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)^</a:t>
            </a:r>
            <a:r>
              <a:rPr lang="en-US" sz="2000" u="sng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DoneWith</a:t>
            </a:r>
            <a:r>
              <a:rPr lang="en-US" sz="2000" cap="small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:spoon</a:t>
            </a:r>
            <a:r>
              <a:rPr lang="en-US" sz="2000" cap="small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47896-0B02-9FD4-B6F1-BF88763A1AE7}"/>
              </a:ext>
            </a:extLst>
          </p:cNvPr>
          <p:cNvSpPr txBox="1"/>
          <p:nvPr/>
        </p:nvSpPr>
        <p:spPr>
          <a:xfrm>
            <a:off x="6702014" y="638734"/>
            <a:ext cx="166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(1)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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(2)     (3)</a:t>
            </a:r>
          </a:p>
          <a:p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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(4)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</a:t>
            </a: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(5)       (6)</a:t>
            </a:r>
            <a:endParaRPr lang="en-US" sz="18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  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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(7)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242DF-AC19-BC6C-F4C8-BDCE0108ED5A}"/>
              </a:ext>
            </a:extLst>
          </p:cNvPr>
          <p:cNvSpPr txBox="1"/>
          <p:nvPr/>
        </p:nvSpPr>
        <p:spPr>
          <a:xfrm>
            <a:off x="6508376" y="1469730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 	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</a:t>
            </a:r>
          </a:p>
          <a:p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(8)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			   </a:t>
            </a:r>
            <a:r>
              <a:rPr lang="en-US" dirty="0"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(9)</a:t>
            </a: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		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7F317E-45DD-8833-94D3-F98BE7923EAF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285705" y="1361681"/>
            <a:ext cx="1196238" cy="665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                  (</a:t>
            </a:r>
            <a:r>
              <a:rPr lang="en-US" sz="2200" i="1" dirty="0">
                <a:solidFill>
                  <a:srgbClr val="0070C0"/>
                </a:solidFill>
              </a:rPr>
              <a:t>enough for basic Diamond Patterns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347D2-8C8F-A397-7796-DFE6F39FFFF7}"/>
              </a:ext>
            </a:extLst>
          </p:cNvPr>
          <p:cNvSpPr txBox="1"/>
          <p:nvPr/>
        </p:nvSpPr>
        <p:spPr>
          <a:xfrm>
            <a:off x="166884" y="2515547"/>
            <a:ext cx="2315059" cy="1785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   Add a smidgeon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      of </a:t>
            </a:r>
            <a:r>
              <a:rPr lang="en-US" sz="2200" i="1" u="sng" dirty="0" err="1">
                <a:solidFill>
                  <a:srgbClr val="0070C0"/>
                </a:solidFill>
              </a:rPr>
              <a:t>dyadicity</a:t>
            </a:r>
            <a:endParaRPr lang="en-US" sz="2200" i="1" u="sng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     (</a:t>
            </a:r>
            <a:r>
              <a:rPr lang="en-US" sz="2200" i="1" dirty="0">
                <a:solidFill>
                  <a:srgbClr val="0070C0"/>
                </a:solidFill>
              </a:rPr>
              <a:t>enough for   </a:t>
            </a:r>
          </a:p>
          <a:p>
            <a:r>
              <a:rPr lang="en-US" sz="2200" i="1" dirty="0">
                <a:solidFill>
                  <a:srgbClr val="0070C0"/>
                </a:solidFill>
              </a:rPr>
              <a:t>     </a:t>
            </a:r>
            <a:r>
              <a:rPr lang="en-US" sz="2200" i="1" dirty="0" err="1">
                <a:solidFill>
                  <a:srgbClr val="0070C0"/>
                </a:solidFill>
              </a:rPr>
              <a:t>Davidsonian</a:t>
            </a:r>
            <a:r>
              <a:rPr lang="en-US" sz="2200" i="1" dirty="0">
                <a:solidFill>
                  <a:srgbClr val="0070C0"/>
                </a:solidFill>
              </a:rPr>
              <a:t> Diamond Patterns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F98AD-B7F8-9D99-2A37-B1ED8B19B385}"/>
              </a:ext>
            </a:extLst>
          </p:cNvPr>
          <p:cNvSpPr txBox="1"/>
          <p:nvPr/>
        </p:nvSpPr>
        <p:spPr>
          <a:xfrm>
            <a:off x="1050581" y="2027026"/>
            <a:ext cx="47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DC85B6-D073-6188-7A3D-AF5DA154F843}"/>
              </a:ext>
            </a:extLst>
          </p:cNvPr>
          <p:cNvSpPr txBox="1"/>
          <p:nvPr/>
        </p:nvSpPr>
        <p:spPr>
          <a:xfrm>
            <a:off x="2577128" y="2321004"/>
            <a:ext cx="4833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extending </a:t>
            </a:r>
            <a:r>
              <a:rPr lang="en-US" sz="2200" b="1" dirty="0"/>
              <a:t>M</a:t>
            </a:r>
            <a:r>
              <a:rPr lang="en-US" sz="2200" dirty="0"/>
              <a:t>, </a:t>
            </a:r>
          </a:p>
          <a:p>
            <a:r>
              <a:rPr lang="en-US" sz="2200" dirty="0"/>
              <a:t>	think about </a:t>
            </a:r>
            <a:r>
              <a:rPr lang="en-US" sz="2200" i="1" u="sng" dirty="0"/>
              <a:t>small modular</a:t>
            </a:r>
            <a:r>
              <a:rPr lang="en-US" sz="2200" i="1" dirty="0"/>
              <a:t> </a:t>
            </a:r>
            <a:r>
              <a:rPr lang="en-US" sz="2200" dirty="0"/>
              <a:t>additions.</a:t>
            </a:r>
          </a:p>
          <a:p>
            <a:r>
              <a:rPr lang="en-US" sz="2200" dirty="0"/>
              <a:t>(There are others coming.)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48C8D-B762-0402-FFA9-0FC0FCB730C0}"/>
              </a:ext>
            </a:extLst>
          </p:cNvPr>
          <p:cNvSpPr txBox="1"/>
          <p:nvPr/>
        </p:nvSpPr>
        <p:spPr>
          <a:xfrm>
            <a:off x="2577128" y="3618882"/>
            <a:ext cx="592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But as we’re about to see, </a:t>
            </a:r>
          </a:p>
          <a:p>
            <a:r>
              <a:rPr lang="en-US" sz="2200" b="1" dirty="0"/>
              <a:t>	M</a:t>
            </a:r>
            <a:r>
              <a:rPr lang="en-US" sz="2200" dirty="0"/>
              <a:t> was already enough for propositional logic.</a:t>
            </a:r>
          </a:p>
        </p:txBody>
      </p:sp>
    </p:spTree>
    <p:extLst>
      <p:ext uri="{BB962C8B-B14F-4D97-AF65-F5344CB8AC3E}">
        <p14:creationId xmlns:p14="http://schemas.microsoft.com/office/powerpoint/2010/main" val="12949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3E65B-FE9B-45D0-F9CB-BEFF003836D0}"/>
              </a:ext>
            </a:extLst>
          </p:cNvPr>
          <p:cNvSpPr txBox="1"/>
          <p:nvPr/>
        </p:nvSpPr>
        <p:spPr>
          <a:xfrm>
            <a:off x="2476789" y="10960"/>
            <a:ext cx="53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M: </a:t>
            </a:r>
            <a:r>
              <a:rPr lang="en-US" sz="2200" dirty="0"/>
              <a:t>a Minimal Concept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771CE-12A0-8443-5DFC-17CECCBD20A8}"/>
              </a:ext>
            </a:extLst>
          </p:cNvPr>
          <p:cNvSpPr txBox="1"/>
          <p:nvPr/>
        </p:nvSpPr>
        <p:spPr>
          <a:xfrm>
            <a:off x="-125070" y="557163"/>
            <a:ext cx="90364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For each thing: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(𝚽^𝚿)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applies to it;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nothing;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 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(a.k.a.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something.</a:t>
            </a:r>
          </a:p>
          <a:p>
            <a:pPr lvl="1">
              <a:spcBef>
                <a:spcPts val="600"/>
              </a:spcBef>
            </a:pP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51279-19A6-7F72-74F4-543ED75999D9}"/>
              </a:ext>
            </a:extLst>
          </p:cNvPr>
          <p:cNvSpPr txBox="1"/>
          <p:nvPr/>
        </p:nvSpPr>
        <p:spPr>
          <a:xfrm>
            <a:off x="248043" y="2203781"/>
            <a:ext cx="877251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This is enough to reconstruct propositional logic. (See </a:t>
            </a:r>
            <a:r>
              <a:rPr lang="en-US" sz="2000" dirty="0" err="1">
                <a:solidFill>
                  <a:srgbClr val="0070C0"/>
                </a:solidFill>
              </a:rPr>
              <a:t>Icard</a:t>
            </a:r>
            <a:r>
              <a:rPr lang="en-US" sz="2000" dirty="0">
                <a:solidFill>
                  <a:srgbClr val="0070C0"/>
                </a:solidFill>
              </a:rPr>
              <a:t> &amp; Moss…and Tarski)</a:t>
            </a:r>
          </a:p>
          <a:p>
            <a:pPr marL="0"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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equivalent to </a:t>
            </a:r>
            <a:r>
              <a:rPr lang="en-US" sz="2000" b="1" dirty="0">
                <a:sym typeface="Symbol" pitchFamily="2" charset="2"/>
              </a:rPr>
              <a:t>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(i.e., </a:t>
            </a:r>
            <a:r>
              <a:rPr lang="en-US" sz="2000" b="1" dirty="0">
                <a:sym typeface="Symbol" pitchFamily="2" charset="2"/>
              </a:rPr>
              <a:t>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equivalent to </a:t>
            </a:r>
            <a:r>
              <a:rPr lang="en-US" sz="2000" b="1" dirty="0">
                <a:sym typeface="Symbol" pitchFamily="2" charset="2"/>
              </a:rPr>
              <a:t>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 and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marL="0"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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 is equivalent to</a:t>
            </a:r>
            <a:r>
              <a:rPr lang="en-US" sz="2000" dirty="0"/>
              <a:t>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𝚽                </a:t>
            </a:r>
            <a:r>
              <a:rPr lang="en-US" sz="2000" dirty="0">
                <a:solidFill>
                  <a:srgbClr val="0070C0"/>
                </a:solidFill>
              </a:rPr>
              <a:t>(i.e., </a:t>
            </a:r>
            <a:r>
              <a:rPr lang="en-US" sz="2000" b="1" dirty="0">
                <a:sym typeface="Symbol" pitchFamily="2" charset="2"/>
              </a:rPr>
              <a:t>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equivalent to </a:t>
            </a:r>
            <a:r>
              <a:rPr lang="en-US" sz="2000" b="1" dirty="0">
                <a:sym typeface="Symbol" pitchFamily="2" charset="2"/>
              </a:rPr>
              <a:t>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).</a:t>
            </a:r>
          </a:p>
          <a:p>
            <a:pPr marL="0" lvl="1">
              <a:spcBef>
                <a:spcPts val="300"/>
              </a:spcBef>
            </a:pPr>
            <a:r>
              <a:rPr lang="en-US" sz="2000" dirty="0"/>
              <a:t>    𝚽^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0070C0"/>
                </a:solidFill>
              </a:rPr>
              <a:t>which can be abbreviated as </a:t>
            </a:r>
            <a:r>
              <a:rPr lang="en-US" sz="2000" dirty="0"/>
              <a:t>⊥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nothing</a:t>
            </a:r>
          </a:p>
          <a:p>
            <a:pPr marL="0" lvl="1">
              <a:spcBef>
                <a:spcPts val="300"/>
              </a:spcBef>
            </a:pP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(𝚽^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𝚽)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which can be abbreviated as </a:t>
            </a:r>
            <a:r>
              <a:rPr lang="en-US" sz="2000" dirty="0"/>
              <a:t>⊤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everything.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B3D1F-6516-07ED-070B-9ED06C51C30E}"/>
              </a:ext>
            </a:extLst>
          </p:cNvPr>
          <p:cNvSpPr txBox="1"/>
          <p:nvPr/>
        </p:nvSpPr>
        <p:spPr>
          <a:xfrm>
            <a:off x="154659" y="4442241"/>
            <a:ext cx="24780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</a:t>
            </a:r>
            <a:r>
              <a:rPr lang="en-US" sz="2200" dirty="0"/>
              <a:t>    </a:t>
            </a:r>
            <a:r>
              <a:rPr lang="en-US" sz="2200" b="1" dirty="0"/>
              <a:t>~P</a:t>
            </a:r>
            <a:r>
              <a:rPr lang="en-US" sz="2200" dirty="0"/>
              <a:t>    </a:t>
            </a:r>
            <a:r>
              <a:rPr lang="en-US" sz="2200" b="1" dirty="0"/>
              <a:t>Q</a:t>
            </a:r>
            <a:r>
              <a:rPr lang="en-US" sz="2200" dirty="0"/>
              <a:t>     </a:t>
            </a:r>
            <a:r>
              <a:rPr lang="en-US" sz="2200" b="1" dirty="0"/>
              <a:t>P &amp; Q</a:t>
            </a:r>
          </a:p>
          <a:p>
            <a:r>
              <a:rPr lang="en-US" sz="2200" dirty="0"/>
              <a:t>1     0      1        1      </a:t>
            </a:r>
          </a:p>
          <a:p>
            <a:r>
              <a:rPr lang="en-US" sz="2200" dirty="0"/>
              <a:t>1     0      0        0          </a:t>
            </a:r>
          </a:p>
          <a:p>
            <a:r>
              <a:rPr lang="en-US" sz="2200" dirty="0"/>
              <a:t>0     1      1        0       </a:t>
            </a:r>
          </a:p>
          <a:p>
            <a:r>
              <a:rPr lang="en-US" sz="2200" dirty="0"/>
              <a:t>0     1      0        0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39282-C8A5-DE44-B2B3-B4688AA94B34}"/>
              </a:ext>
            </a:extLst>
          </p:cNvPr>
          <p:cNvCxnSpPr>
            <a:cxnSpLocks/>
          </p:cNvCxnSpPr>
          <p:nvPr/>
        </p:nvCxnSpPr>
        <p:spPr>
          <a:xfrm>
            <a:off x="536271" y="4563782"/>
            <a:ext cx="17168" cy="1576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64E271-3351-0CBB-0B85-B6EE540EF734}"/>
              </a:ext>
            </a:extLst>
          </p:cNvPr>
          <p:cNvCxnSpPr>
            <a:cxnSpLocks/>
          </p:cNvCxnSpPr>
          <p:nvPr/>
        </p:nvCxnSpPr>
        <p:spPr>
          <a:xfrm flipH="1">
            <a:off x="142754" y="4829018"/>
            <a:ext cx="22674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A4AC3-89E4-3642-D1E9-DAF7826930C8}"/>
              </a:ext>
            </a:extLst>
          </p:cNvPr>
          <p:cNvCxnSpPr>
            <a:cxnSpLocks/>
          </p:cNvCxnSpPr>
          <p:nvPr/>
        </p:nvCxnSpPr>
        <p:spPr>
          <a:xfrm>
            <a:off x="1056248" y="4563782"/>
            <a:ext cx="11244" cy="1576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4B9F9-3E26-EB11-38B8-3E521D69B325}"/>
              </a:ext>
            </a:extLst>
          </p:cNvPr>
          <p:cNvCxnSpPr>
            <a:cxnSpLocks/>
          </p:cNvCxnSpPr>
          <p:nvPr/>
        </p:nvCxnSpPr>
        <p:spPr>
          <a:xfrm>
            <a:off x="1570301" y="4563782"/>
            <a:ext cx="5924" cy="1576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175DC2E-A7F8-5B17-1ABE-81EDA7D0EC63}"/>
              </a:ext>
            </a:extLst>
          </p:cNvPr>
          <p:cNvSpPr txBox="1"/>
          <p:nvPr/>
        </p:nvSpPr>
        <p:spPr>
          <a:xfrm>
            <a:off x="2630351" y="4477249"/>
            <a:ext cx="3103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 pitchFamily="2" charset="2"/>
              </a:rPr>
              <a:t> </a:t>
            </a:r>
            <a:r>
              <a:rPr lang="en-US" sz="2000" dirty="0"/>
              <a:t>𝚽   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  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𝚿    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𝚽^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𝚿</a:t>
            </a:r>
          </a:p>
          <a:p>
            <a:r>
              <a:rPr lang="en-US" sz="2000" dirty="0"/>
              <a:t>  E         N        E             E 	 </a:t>
            </a:r>
          </a:p>
          <a:p>
            <a:r>
              <a:rPr lang="en-US" sz="2000" dirty="0"/>
              <a:t>  E         N        N            N           </a:t>
            </a:r>
          </a:p>
          <a:p>
            <a:r>
              <a:rPr lang="en-US" sz="2000" dirty="0"/>
              <a:t>  N         E        E             N           </a:t>
            </a:r>
          </a:p>
          <a:p>
            <a:r>
              <a:rPr lang="en-US" sz="2000" dirty="0"/>
              <a:t>  N         E        N            N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D6B3B2-44AB-70DD-659B-FA0648725A52}"/>
              </a:ext>
            </a:extLst>
          </p:cNvPr>
          <p:cNvCxnSpPr>
            <a:cxnSpLocks/>
          </p:cNvCxnSpPr>
          <p:nvPr/>
        </p:nvCxnSpPr>
        <p:spPr>
          <a:xfrm>
            <a:off x="3246186" y="4574826"/>
            <a:ext cx="0" cy="140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68260B-E385-2FF9-7D3A-0C0E25930457}"/>
              </a:ext>
            </a:extLst>
          </p:cNvPr>
          <p:cNvCxnSpPr>
            <a:cxnSpLocks/>
          </p:cNvCxnSpPr>
          <p:nvPr/>
        </p:nvCxnSpPr>
        <p:spPr>
          <a:xfrm flipH="1">
            <a:off x="2733019" y="4840062"/>
            <a:ext cx="29065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F8D4D7-F9CD-A0B9-3788-DCEDC89509C2}"/>
              </a:ext>
            </a:extLst>
          </p:cNvPr>
          <p:cNvCxnSpPr>
            <a:cxnSpLocks/>
          </p:cNvCxnSpPr>
          <p:nvPr/>
        </p:nvCxnSpPr>
        <p:spPr>
          <a:xfrm>
            <a:off x="4547377" y="4574826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C47BEE-4C9E-EE7E-AA38-C76605983387}"/>
              </a:ext>
            </a:extLst>
          </p:cNvPr>
          <p:cNvCxnSpPr>
            <a:cxnSpLocks/>
          </p:cNvCxnSpPr>
          <p:nvPr/>
        </p:nvCxnSpPr>
        <p:spPr>
          <a:xfrm>
            <a:off x="3892844" y="4574826"/>
            <a:ext cx="0" cy="1451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504482-7CC4-0530-77A4-B61F28DC2382}"/>
              </a:ext>
            </a:extLst>
          </p:cNvPr>
          <p:cNvSpPr txBox="1"/>
          <p:nvPr/>
        </p:nvSpPr>
        <p:spPr>
          <a:xfrm>
            <a:off x="5882642" y="4484551"/>
            <a:ext cx="3428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 pitchFamily="2" charset="2"/>
              </a:rPr>
              <a:t> </a:t>
            </a:r>
            <a:r>
              <a:rPr lang="en-US" sz="2000" dirty="0"/>
              <a:t>𝚽     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𝚽    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𝚿    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𝚽^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𝚿</a:t>
            </a:r>
          </a:p>
          <a:p>
            <a:r>
              <a:rPr lang="en-US" sz="2000" dirty="0"/>
              <a:t>  E           N         E             E              </a:t>
            </a:r>
          </a:p>
          <a:p>
            <a:r>
              <a:rPr lang="en-US" sz="2000" dirty="0"/>
              <a:t>  E           N         N            N                  </a:t>
            </a:r>
          </a:p>
          <a:p>
            <a:r>
              <a:rPr lang="en-US" sz="2000" dirty="0"/>
              <a:t>  N           E         E             N  </a:t>
            </a:r>
          </a:p>
          <a:p>
            <a:r>
              <a:rPr lang="en-US" sz="2000" dirty="0"/>
              <a:t>  N           E         N            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E09183-7F56-9E58-4F6D-77EBBEEDF836}"/>
              </a:ext>
            </a:extLst>
          </p:cNvPr>
          <p:cNvCxnSpPr>
            <a:cxnSpLocks/>
          </p:cNvCxnSpPr>
          <p:nvPr/>
        </p:nvCxnSpPr>
        <p:spPr>
          <a:xfrm flipH="1">
            <a:off x="6559535" y="4593203"/>
            <a:ext cx="19833" cy="140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71AD2D-206D-FE9F-D0CC-2370D4F7E36D}"/>
              </a:ext>
            </a:extLst>
          </p:cNvPr>
          <p:cNvCxnSpPr>
            <a:cxnSpLocks/>
          </p:cNvCxnSpPr>
          <p:nvPr/>
        </p:nvCxnSpPr>
        <p:spPr>
          <a:xfrm flipH="1">
            <a:off x="5908278" y="4842205"/>
            <a:ext cx="30098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162ACD-5D7B-0AA5-A51C-18F327EAD687}"/>
              </a:ext>
            </a:extLst>
          </p:cNvPr>
          <p:cNvCxnSpPr>
            <a:cxnSpLocks/>
          </p:cNvCxnSpPr>
          <p:nvPr/>
        </p:nvCxnSpPr>
        <p:spPr>
          <a:xfrm>
            <a:off x="7903521" y="4591644"/>
            <a:ext cx="0" cy="1451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8FA57E-8CBF-CE08-D59D-C9A1213534E8}"/>
              </a:ext>
            </a:extLst>
          </p:cNvPr>
          <p:cNvCxnSpPr>
            <a:cxnSpLocks/>
          </p:cNvCxnSpPr>
          <p:nvPr/>
        </p:nvCxnSpPr>
        <p:spPr>
          <a:xfrm>
            <a:off x="7241444" y="4554146"/>
            <a:ext cx="0" cy="1451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342D3B-E2D2-3B6F-3802-C0ED5910E14C}"/>
              </a:ext>
            </a:extLst>
          </p:cNvPr>
          <p:cNvSpPr txBox="1"/>
          <p:nvPr/>
        </p:nvSpPr>
        <p:spPr>
          <a:xfrm>
            <a:off x="6864077" y="945043"/>
            <a:ext cx="2265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Longer is stronger,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9936E5-3AEA-EFF4-6916-972A326AB1CA}"/>
              </a:ext>
            </a:extLst>
          </p:cNvPr>
          <p:cNvSpPr txBox="1"/>
          <p:nvPr/>
        </p:nvSpPr>
        <p:spPr>
          <a:xfrm>
            <a:off x="6643250" y="1326060"/>
            <a:ext cx="244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but that’s reversible,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99E479-0676-0694-CE27-28E7DF3E1DAF}"/>
              </a:ext>
            </a:extLst>
          </p:cNvPr>
          <p:cNvSpPr txBox="1"/>
          <p:nvPr/>
        </p:nvSpPr>
        <p:spPr>
          <a:xfrm>
            <a:off x="6643250" y="1669033"/>
            <a:ext cx="244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</a:t>
            </a:r>
            <a:r>
              <a:rPr lang="en-US" sz="2000" i="1" dirty="0"/>
              <a:t>and so is that.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01861A-C762-4EC5-9F03-746D03CA75CF}"/>
              </a:ext>
            </a:extLst>
          </p:cNvPr>
          <p:cNvCxnSpPr>
            <a:cxnSpLocks/>
          </p:cNvCxnSpPr>
          <p:nvPr/>
        </p:nvCxnSpPr>
        <p:spPr>
          <a:xfrm>
            <a:off x="-33048" y="4119081"/>
            <a:ext cx="9144000" cy="13423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2" grpId="0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3E65B-FE9B-45D0-F9CB-BEFF003836D0}"/>
              </a:ext>
            </a:extLst>
          </p:cNvPr>
          <p:cNvSpPr txBox="1"/>
          <p:nvPr/>
        </p:nvSpPr>
        <p:spPr>
          <a:xfrm>
            <a:off x="2476789" y="10960"/>
            <a:ext cx="5304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M: </a:t>
            </a:r>
            <a:r>
              <a:rPr lang="en-US" sz="2200" dirty="0"/>
              <a:t>a Minimal Concept 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771CE-12A0-8443-5DFC-17CECCBD20A8}"/>
              </a:ext>
            </a:extLst>
          </p:cNvPr>
          <p:cNvSpPr txBox="1"/>
          <p:nvPr/>
        </p:nvSpPr>
        <p:spPr>
          <a:xfrm>
            <a:off x="-125070" y="557163"/>
            <a:ext cx="90364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For each thing: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/>
              <a:t>(𝚽^𝚿)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and </a:t>
            </a:r>
            <a:r>
              <a:rPr lang="en-US" sz="2000" dirty="0"/>
              <a:t>𝚿 </a:t>
            </a:r>
            <a:r>
              <a:rPr lang="en-US" sz="2000" dirty="0">
                <a:solidFill>
                  <a:srgbClr val="0070C0"/>
                </a:solidFill>
              </a:rPr>
              <a:t>applies to it;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 	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nothing;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 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(a.k.a.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  <a:r>
              <a:rPr lang="en-US" sz="2000" b="1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applies to it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something.</a:t>
            </a:r>
          </a:p>
          <a:p>
            <a:pPr lvl="1">
              <a:spcBef>
                <a:spcPts val="600"/>
              </a:spcBef>
            </a:pPr>
            <a:endParaRPr lang="en-US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44BE31-A97D-0BA5-6EBB-04A711A78859}"/>
              </a:ext>
            </a:extLst>
          </p:cNvPr>
          <p:cNvCxnSpPr>
            <a:cxnSpLocks/>
          </p:cNvCxnSpPr>
          <p:nvPr/>
        </p:nvCxnSpPr>
        <p:spPr>
          <a:xfrm>
            <a:off x="-33048" y="4119081"/>
            <a:ext cx="9144000" cy="13423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251279-19A6-7F72-74F4-543ED75999D9}"/>
              </a:ext>
            </a:extLst>
          </p:cNvPr>
          <p:cNvSpPr txBox="1"/>
          <p:nvPr/>
        </p:nvSpPr>
        <p:spPr>
          <a:xfrm>
            <a:off x="248043" y="2203781"/>
            <a:ext cx="877251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This is enough to reconstruct propositional logic. (See </a:t>
            </a:r>
            <a:r>
              <a:rPr lang="en-US" sz="2000" dirty="0" err="1">
                <a:solidFill>
                  <a:srgbClr val="0070C0"/>
                </a:solidFill>
              </a:rPr>
              <a:t>Icard</a:t>
            </a:r>
            <a:r>
              <a:rPr lang="en-US" sz="2000" dirty="0">
                <a:solidFill>
                  <a:srgbClr val="0070C0"/>
                </a:solidFill>
              </a:rPr>
              <a:t> &amp; Moss…and Tarski)</a:t>
            </a:r>
          </a:p>
          <a:p>
            <a:pPr marL="0"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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equivalent to </a:t>
            </a:r>
            <a:r>
              <a:rPr lang="en-US" sz="2000" b="1" dirty="0">
                <a:sym typeface="Symbol" pitchFamily="2" charset="2"/>
              </a:rPr>
              <a:t>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(i.e., </a:t>
            </a:r>
            <a:r>
              <a:rPr lang="en-US" sz="2000" b="1" dirty="0">
                <a:sym typeface="Symbol" pitchFamily="2" charset="2"/>
              </a:rPr>
              <a:t>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equivalent to </a:t>
            </a:r>
            <a:r>
              <a:rPr lang="en-US" sz="2000" b="1" dirty="0">
                <a:sym typeface="Symbol" pitchFamily="2" charset="2"/>
              </a:rPr>
              <a:t>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 and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marL="0" lvl="1">
              <a:spcBef>
                <a:spcPts val="600"/>
              </a:spcBef>
            </a:pPr>
            <a:r>
              <a:rPr lang="en-US" sz="2000" b="1" dirty="0">
                <a:sym typeface="Symbol" pitchFamily="2" charset="2"/>
              </a:rPr>
              <a:t>       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 is equivalent to</a:t>
            </a:r>
            <a:r>
              <a:rPr lang="en-US" sz="2000" dirty="0"/>
              <a:t> </a:t>
            </a:r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𝚽                </a:t>
            </a:r>
            <a:r>
              <a:rPr lang="en-US" sz="2000" dirty="0">
                <a:solidFill>
                  <a:srgbClr val="0070C0"/>
                </a:solidFill>
              </a:rPr>
              <a:t>(i.e., </a:t>
            </a:r>
            <a:r>
              <a:rPr lang="en-US" sz="2000" b="1" dirty="0">
                <a:sym typeface="Symbol" pitchFamily="2" charset="2"/>
              </a:rPr>
              <a:t>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is equivalent to </a:t>
            </a:r>
            <a:r>
              <a:rPr lang="en-US" sz="2000" b="1" dirty="0">
                <a:sym typeface="Symbol" pitchFamily="2" charset="2"/>
              </a:rPr>
              <a:t>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).</a:t>
            </a:r>
          </a:p>
          <a:p>
            <a:pPr marL="0" lvl="1">
              <a:spcBef>
                <a:spcPts val="300"/>
              </a:spcBef>
            </a:pPr>
            <a:r>
              <a:rPr lang="en-US" sz="2000" dirty="0">
                <a:solidFill>
                  <a:srgbClr val="0070C0"/>
                </a:solidFill>
              </a:rPr>
              <a:t>    </a:t>
            </a:r>
            <a:r>
              <a:rPr lang="en-US" sz="2000" dirty="0"/>
              <a:t>𝚽^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0070C0"/>
                </a:solidFill>
              </a:rPr>
              <a:t>which can be abbreviated as </a:t>
            </a:r>
            <a:r>
              <a:rPr lang="en-US" sz="2000" dirty="0"/>
              <a:t>⊥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 nothing</a:t>
            </a:r>
          </a:p>
          <a:p>
            <a:pPr marL="0" lvl="1">
              <a:spcBef>
                <a:spcPts val="300"/>
              </a:spcBef>
            </a:pP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(𝚽^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𝚽)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which can be abbreviated as </a:t>
            </a:r>
            <a:r>
              <a:rPr lang="en-US" sz="2000" dirty="0"/>
              <a:t>⊤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applies to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everything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B3D1F-6516-07ED-070B-9ED06C51C30E}"/>
              </a:ext>
            </a:extLst>
          </p:cNvPr>
          <p:cNvSpPr txBox="1"/>
          <p:nvPr/>
        </p:nvSpPr>
        <p:spPr>
          <a:xfrm>
            <a:off x="672584" y="4298851"/>
            <a:ext cx="101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</a:t>
            </a:r>
            <a:r>
              <a:rPr lang="en-US" sz="2200" dirty="0"/>
              <a:t>    </a:t>
            </a:r>
            <a:r>
              <a:rPr lang="en-US" sz="2200" b="1" dirty="0"/>
              <a:t>~P</a:t>
            </a:r>
            <a:r>
              <a:rPr lang="en-US" sz="2200" dirty="0"/>
              <a:t>         </a:t>
            </a:r>
          </a:p>
          <a:p>
            <a:r>
              <a:rPr lang="en-US" sz="2200" dirty="0"/>
              <a:t>1     0</a:t>
            </a:r>
          </a:p>
          <a:p>
            <a:r>
              <a:rPr lang="en-US" sz="2200" dirty="0"/>
              <a:t>0     1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39282-C8A5-DE44-B2B3-B4688AA94B34}"/>
              </a:ext>
            </a:extLst>
          </p:cNvPr>
          <p:cNvCxnSpPr>
            <a:cxnSpLocks/>
          </p:cNvCxnSpPr>
          <p:nvPr/>
        </p:nvCxnSpPr>
        <p:spPr>
          <a:xfrm>
            <a:off x="1052684" y="4393681"/>
            <a:ext cx="0" cy="905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64E271-3351-0CBB-0B85-B6EE540EF734}"/>
              </a:ext>
            </a:extLst>
          </p:cNvPr>
          <p:cNvCxnSpPr>
            <a:cxnSpLocks/>
          </p:cNvCxnSpPr>
          <p:nvPr/>
        </p:nvCxnSpPr>
        <p:spPr>
          <a:xfrm flipH="1">
            <a:off x="659167" y="4658917"/>
            <a:ext cx="8898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175DC2E-A7F8-5B17-1ABE-81EDA7D0EC63}"/>
              </a:ext>
            </a:extLst>
          </p:cNvPr>
          <p:cNvSpPr txBox="1"/>
          <p:nvPr/>
        </p:nvSpPr>
        <p:spPr>
          <a:xfrm>
            <a:off x="2044266" y="4324087"/>
            <a:ext cx="131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 pitchFamily="2" charset="2"/>
              </a:rPr>
              <a:t> </a:t>
            </a:r>
            <a:r>
              <a:rPr lang="en-US" sz="2000" dirty="0"/>
              <a:t>𝚽   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</a:p>
          <a:p>
            <a:r>
              <a:rPr lang="en-US" sz="2000" dirty="0"/>
              <a:t>   E         N         </a:t>
            </a:r>
          </a:p>
          <a:p>
            <a:r>
              <a:rPr lang="en-US" sz="2000" dirty="0"/>
              <a:t>   N         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D6B3B2-44AB-70DD-659B-FA0648725A52}"/>
              </a:ext>
            </a:extLst>
          </p:cNvPr>
          <p:cNvCxnSpPr>
            <a:cxnSpLocks/>
          </p:cNvCxnSpPr>
          <p:nvPr/>
        </p:nvCxnSpPr>
        <p:spPr>
          <a:xfrm>
            <a:off x="2649326" y="4397785"/>
            <a:ext cx="0" cy="802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68260B-E385-2FF9-7D3A-0C0E25930457}"/>
              </a:ext>
            </a:extLst>
          </p:cNvPr>
          <p:cNvCxnSpPr>
            <a:cxnSpLocks/>
          </p:cNvCxnSpPr>
          <p:nvPr/>
        </p:nvCxnSpPr>
        <p:spPr>
          <a:xfrm flipH="1">
            <a:off x="2136159" y="4663021"/>
            <a:ext cx="10796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15AB80-173C-54E2-6745-3863B78BF6CC}"/>
              </a:ext>
            </a:extLst>
          </p:cNvPr>
          <p:cNvCxnSpPr>
            <a:cxnSpLocks/>
          </p:cNvCxnSpPr>
          <p:nvPr/>
        </p:nvCxnSpPr>
        <p:spPr>
          <a:xfrm flipH="1">
            <a:off x="4451450" y="4519567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0FDB89-8B10-9160-1AC4-1411A797BC8E}"/>
              </a:ext>
            </a:extLst>
          </p:cNvPr>
          <p:cNvCxnSpPr>
            <a:cxnSpLocks/>
          </p:cNvCxnSpPr>
          <p:nvPr/>
        </p:nvCxnSpPr>
        <p:spPr>
          <a:xfrm>
            <a:off x="5129545" y="4519567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EFF3A6-1331-FD10-94B9-8A8F1E0D5242}"/>
              </a:ext>
            </a:extLst>
          </p:cNvPr>
          <p:cNvSpPr txBox="1"/>
          <p:nvPr/>
        </p:nvSpPr>
        <p:spPr>
          <a:xfrm>
            <a:off x="4959884" y="4154039"/>
            <a:ext cx="390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FABC4-BA45-3D08-F735-52729A860A9C}"/>
              </a:ext>
            </a:extLst>
          </p:cNvPr>
          <p:cNvSpPr txBox="1"/>
          <p:nvPr/>
        </p:nvSpPr>
        <p:spPr>
          <a:xfrm>
            <a:off x="3862341" y="4946167"/>
            <a:ext cx="131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964E2-B346-C07A-136D-1EC4F64072FE}"/>
              </a:ext>
            </a:extLst>
          </p:cNvPr>
          <p:cNvSpPr txBox="1"/>
          <p:nvPr/>
        </p:nvSpPr>
        <p:spPr>
          <a:xfrm>
            <a:off x="5414366" y="4939640"/>
            <a:ext cx="189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PREDICATE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8F870B-CA4D-DCFD-38DB-8EAB74769FDF}"/>
              </a:ext>
            </a:extLst>
          </p:cNvPr>
          <p:cNvCxnSpPr>
            <a:cxnSpLocks/>
          </p:cNvCxnSpPr>
          <p:nvPr/>
        </p:nvCxnSpPr>
        <p:spPr>
          <a:xfrm flipH="1">
            <a:off x="5652228" y="5317616"/>
            <a:ext cx="534593" cy="418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63AC64-8357-2C50-10E0-DB17A6D62B5E}"/>
              </a:ext>
            </a:extLst>
          </p:cNvPr>
          <p:cNvCxnSpPr>
            <a:cxnSpLocks/>
          </p:cNvCxnSpPr>
          <p:nvPr/>
        </p:nvCxnSpPr>
        <p:spPr>
          <a:xfrm>
            <a:off x="6198501" y="5317616"/>
            <a:ext cx="574518" cy="44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27E7A6-AEB5-D6A8-0C7A-67A148D09800}"/>
              </a:ext>
            </a:extLst>
          </p:cNvPr>
          <p:cNvSpPr txBox="1"/>
          <p:nvPr/>
        </p:nvSpPr>
        <p:spPr>
          <a:xfrm>
            <a:off x="5186297" y="5654969"/>
            <a:ext cx="125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COPULA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966632-7EAE-9F74-FB2E-CDA4FEF6D887}"/>
              </a:ext>
            </a:extLst>
          </p:cNvPr>
          <p:cNvSpPr txBox="1"/>
          <p:nvPr/>
        </p:nvSpPr>
        <p:spPr>
          <a:xfrm>
            <a:off x="3820871" y="5299326"/>
            <a:ext cx="161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</a:t>
            </a:r>
          </a:p>
          <a:p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Aristotle</a:t>
            </a:r>
            <a:endParaRPr lang="en-US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499607-A531-44A8-7265-4DD6AC9516D9}"/>
              </a:ext>
            </a:extLst>
          </p:cNvPr>
          <p:cNvSpPr txBox="1"/>
          <p:nvPr/>
        </p:nvSpPr>
        <p:spPr>
          <a:xfrm>
            <a:off x="6484477" y="5917105"/>
            <a:ext cx="7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|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dumb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9D7B9-D3C3-F335-20D1-36E425B11B34}"/>
              </a:ext>
            </a:extLst>
          </p:cNvPr>
          <p:cNvSpPr txBox="1"/>
          <p:nvPr/>
        </p:nvSpPr>
        <p:spPr>
          <a:xfrm>
            <a:off x="4988562" y="6455956"/>
            <a:ext cx="150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was/wasn’t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ABED697-B81E-8095-A333-7044D4B36C6E}"/>
              </a:ext>
            </a:extLst>
          </p:cNvPr>
          <p:cNvCxnSpPr>
            <a:cxnSpLocks/>
          </p:cNvCxnSpPr>
          <p:nvPr/>
        </p:nvCxnSpPr>
        <p:spPr>
          <a:xfrm flipH="1">
            <a:off x="5239301" y="6079976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017501-32B1-78EE-306A-7D442D061DE9}"/>
              </a:ext>
            </a:extLst>
          </p:cNvPr>
          <p:cNvCxnSpPr>
            <a:cxnSpLocks/>
          </p:cNvCxnSpPr>
          <p:nvPr/>
        </p:nvCxnSpPr>
        <p:spPr>
          <a:xfrm>
            <a:off x="5651412" y="6057383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27239A8-A879-9EF9-9F62-DEE130DF2B93}"/>
              </a:ext>
            </a:extLst>
          </p:cNvPr>
          <p:cNvCxnSpPr>
            <a:cxnSpLocks/>
          </p:cNvCxnSpPr>
          <p:nvPr/>
        </p:nvCxnSpPr>
        <p:spPr>
          <a:xfrm flipH="1">
            <a:off x="5277175" y="6448296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D898DDC-BE91-2D47-CB18-DBA0AA6B6552}"/>
              </a:ext>
            </a:extLst>
          </p:cNvPr>
          <p:cNvSpPr txBox="1"/>
          <p:nvPr/>
        </p:nvSpPr>
        <p:spPr>
          <a:xfrm>
            <a:off x="6228707" y="5654650"/>
            <a:ext cx="129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ADJECTIVE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7094EE-31F5-3557-1F3F-23B39D71333D}"/>
              </a:ext>
            </a:extLst>
          </p:cNvPr>
          <p:cNvCxnSpPr>
            <a:cxnSpLocks/>
          </p:cNvCxnSpPr>
          <p:nvPr/>
        </p:nvCxnSpPr>
        <p:spPr>
          <a:xfrm flipH="1">
            <a:off x="3945553" y="5286330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804200-02F7-9970-FC08-9CB7C0D60CBC}"/>
              </a:ext>
            </a:extLst>
          </p:cNvPr>
          <p:cNvCxnSpPr>
            <a:cxnSpLocks/>
          </p:cNvCxnSpPr>
          <p:nvPr/>
        </p:nvCxnSpPr>
        <p:spPr>
          <a:xfrm>
            <a:off x="4357664" y="5263737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3792CB-F4C7-68E3-7315-C443AEB4BE4B}"/>
              </a:ext>
            </a:extLst>
          </p:cNvPr>
          <p:cNvCxnSpPr>
            <a:cxnSpLocks/>
          </p:cNvCxnSpPr>
          <p:nvPr/>
        </p:nvCxnSpPr>
        <p:spPr>
          <a:xfrm flipH="1">
            <a:off x="3983427" y="5654650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7" grpId="0"/>
      <p:bldP spid="28" grpId="0"/>
      <p:bldP spid="31" grpId="0"/>
      <p:bldP spid="37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43D1E9-6E47-449A-C37B-3B251EDFA177}"/>
              </a:ext>
            </a:extLst>
          </p:cNvPr>
          <p:cNvCxnSpPr>
            <a:cxnSpLocks/>
          </p:cNvCxnSpPr>
          <p:nvPr/>
        </p:nvCxnSpPr>
        <p:spPr>
          <a:xfrm flipH="1">
            <a:off x="937247" y="57854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6CA822-7C99-9D04-7D84-DD555A1F2267}"/>
              </a:ext>
            </a:extLst>
          </p:cNvPr>
          <p:cNvCxnSpPr>
            <a:cxnSpLocks/>
          </p:cNvCxnSpPr>
          <p:nvPr/>
        </p:nvCxnSpPr>
        <p:spPr>
          <a:xfrm>
            <a:off x="1615342" y="57854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37C713-5F1F-2B2F-1581-C6A4C532044A}"/>
              </a:ext>
            </a:extLst>
          </p:cNvPr>
          <p:cNvSpPr txBox="1"/>
          <p:nvPr/>
        </p:nvSpPr>
        <p:spPr>
          <a:xfrm>
            <a:off x="1420133" y="126484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50803-B001-126D-E99F-10696C14C00D}"/>
              </a:ext>
            </a:extLst>
          </p:cNvPr>
          <p:cNvSpPr txBox="1"/>
          <p:nvPr/>
        </p:nvSpPr>
        <p:spPr>
          <a:xfrm>
            <a:off x="348138" y="1005146"/>
            <a:ext cx="131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D6DC9-31DF-78CD-6E06-B1B50326D6A3}"/>
              </a:ext>
            </a:extLst>
          </p:cNvPr>
          <p:cNvSpPr txBox="1"/>
          <p:nvPr/>
        </p:nvSpPr>
        <p:spPr>
          <a:xfrm>
            <a:off x="1900163" y="998619"/>
            <a:ext cx="1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476D22-2466-2309-9A0D-E1FBA3ED3E35}"/>
              </a:ext>
            </a:extLst>
          </p:cNvPr>
          <p:cNvCxnSpPr>
            <a:cxnSpLocks/>
          </p:cNvCxnSpPr>
          <p:nvPr/>
        </p:nvCxnSpPr>
        <p:spPr>
          <a:xfrm flipH="1">
            <a:off x="2138025" y="1376595"/>
            <a:ext cx="534593" cy="418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3C6175-0527-7E64-14FF-01314F4A4981}"/>
              </a:ext>
            </a:extLst>
          </p:cNvPr>
          <p:cNvCxnSpPr>
            <a:cxnSpLocks/>
          </p:cNvCxnSpPr>
          <p:nvPr/>
        </p:nvCxnSpPr>
        <p:spPr>
          <a:xfrm>
            <a:off x="2684298" y="1376595"/>
            <a:ext cx="574518" cy="44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FBE3FD-4EEA-DF08-9A09-63CDDAC08687}"/>
              </a:ext>
            </a:extLst>
          </p:cNvPr>
          <p:cNvSpPr txBox="1"/>
          <p:nvPr/>
        </p:nvSpPr>
        <p:spPr>
          <a:xfrm>
            <a:off x="1672094" y="1713948"/>
            <a:ext cx="125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COPULA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74A5D-4D75-74CC-1C95-DF9E5CF48488}"/>
              </a:ext>
            </a:extLst>
          </p:cNvPr>
          <p:cNvSpPr txBox="1"/>
          <p:nvPr/>
        </p:nvSpPr>
        <p:spPr>
          <a:xfrm>
            <a:off x="3024938" y="1736096"/>
            <a:ext cx="157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ADJECTIVE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2F815-4797-EE3C-30EE-B70D195A3ED3}"/>
              </a:ext>
            </a:extLst>
          </p:cNvPr>
          <p:cNvSpPr txBox="1"/>
          <p:nvPr/>
        </p:nvSpPr>
        <p:spPr>
          <a:xfrm>
            <a:off x="306668" y="1358305"/>
            <a:ext cx="161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</a:t>
            </a: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Aristotle</a:t>
            </a:r>
            <a:endParaRPr lang="en-US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8E57F-D178-F214-B630-17EF49049108}"/>
              </a:ext>
            </a:extLst>
          </p:cNvPr>
          <p:cNvSpPr txBox="1"/>
          <p:nvPr/>
        </p:nvSpPr>
        <p:spPr>
          <a:xfrm>
            <a:off x="3256251" y="1992758"/>
            <a:ext cx="9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|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dumb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AC756-6E70-1419-95E7-E6DCAE83B665}"/>
              </a:ext>
            </a:extLst>
          </p:cNvPr>
          <p:cNvSpPr txBox="1"/>
          <p:nvPr/>
        </p:nvSpPr>
        <p:spPr>
          <a:xfrm>
            <a:off x="1649089" y="2513530"/>
            <a:ext cx="130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wasn’t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9CB2A-FFD9-F134-1178-DBA982E0E418}"/>
              </a:ext>
            </a:extLst>
          </p:cNvPr>
          <p:cNvCxnSpPr>
            <a:cxnSpLocks/>
          </p:cNvCxnSpPr>
          <p:nvPr/>
        </p:nvCxnSpPr>
        <p:spPr>
          <a:xfrm flipH="1">
            <a:off x="1725098" y="2138955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5A9930-6CE5-160F-1114-B32984DF0E1D}"/>
              </a:ext>
            </a:extLst>
          </p:cNvPr>
          <p:cNvCxnSpPr>
            <a:cxnSpLocks/>
          </p:cNvCxnSpPr>
          <p:nvPr/>
        </p:nvCxnSpPr>
        <p:spPr>
          <a:xfrm>
            <a:off x="2137209" y="2116362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5772E9-94DA-E84F-5422-EFE766D675F1}"/>
              </a:ext>
            </a:extLst>
          </p:cNvPr>
          <p:cNvCxnSpPr>
            <a:cxnSpLocks/>
          </p:cNvCxnSpPr>
          <p:nvPr/>
        </p:nvCxnSpPr>
        <p:spPr>
          <a:xfrm flipH="1">
            <a:off x="1762972" y="2507275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3332DE-A882-040E-0A23-62E8B0E1A2BD}"/>
              </a:ext>
            </a:extLst>
          </p:cNvPr>
          <p:cNvCxnSpPr>
            <a:cxnSpLocks/>
          </p:cNvCxnSpPr>
          <p:nvPr/>
        </p:nvCxnSpPr>
        <p:spPr>
          <a:xfrm flipV="1">
            <a:off x="47654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AA222E3-1A21-923C-81F5-4FF4906DD1FA}"/>
              </a:ext>
            </a:extLst>
          </p:cNvPr>
          <p:cNvSpPr txBox="1"/>
          <p:nvPr/>
        </p:nvSpPr>
        <p:spPr>
          <a:xfrm>
            <a:off x="1349860" y="3250971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43214B-1FC9-59C7-2DC4-069153712A8D}"/>
              </a:ext>
            </a:extLst>
          </p:cNvPr>
          <p:cNvSpPr txBox="1"/>
          <p:nvPr/>
        </p:nvSpPr>
        <p:spPr>
          <a:xfrm>
            <a:off x="1461430" y="3858194"/>
            <a:ext cx="147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439703-0597-E919-A4FE-0D784415BFD6}"/>
              </a:ext>
            </a:extLst>
          </p:cNvPr>
          <p:cNvCxnSpPr>
            <a:cxnSpLocks/>
          </p:cNvCxnSpPr>
          <p:nvPr/>
        </p:nvCxnSpPr>
        <p:spPr>
          <a:xfrm flipH="1">
            <a:off x="1251234" y="4166969"/>
            <a:ext cx="785911" cy="543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28B84D4-F841-6F8F-8184-F5CCB1B92B38}"/>
              </a:ext>
            </a:extLst>
          </p:cNvPr>
          <p:cNvCxnSpPr>
            <a:cxnSpLocks/>
          </p:cNvCxnSpPr>
          <p:nvPr/>
        </p:nvCxnSpPr>
        <p:spPr>
          <a:xfrm>
            <a:off x="2286294" y="4182247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C43D09D-3A6E-1A16-137B-C0C600535C5A}"/>
              </a:ext>
            </a:extLst>
          </p:cNvPr>
          <p:cNvSpPr txBox="1"/>
          <p:nvPr/>
        </p:nvSpPr>
        <p:spPr>
          <a:xfrm>
            <a:off x="2397203" y="4643912"/>
            <a:ext cx="188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PREDICATE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2CD820-E740-6C95-9F0F-1148A0F32145}"/>
              </a:ext>
            </a:extLst>
          </p:cNvPr>
          <p:cNvSpPr txBox="1"/>
          <p:nvPr/>
        </p:nvSpPr>
        <p:spPr>
          <a:xfrm>
            <a:off x="225338" y="4691850"/>
            <a:ext cx="14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CAA8B2-79C5-187E-928F-8D57A23B0DB7}"/>
              </a:ext>
            </a:extLst>
          </p:cNvPr>
          <p:cNvSpPr txBox="1"/>
          <p:nvPr/>
        </p:nvSpPr>
        <p:spPr>
          <a:xfrm>
            <a:off x="113588" y="4991023"/>
            <a:ext cx="14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Aristotle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F53063-00E4-1B83-E661-B443A7942818}"/>
              </a:ext>
            </a:extLst>
          </p:cNvPr>
          <p:cNvSpPr txBox="1"/>
          <p:nvPr/>
        </p:nvSpPr>
        <p:spPr>
          <a:xfrm>
            <a:off x="1644190" y="5458016"/>
            <a:ext cx="309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COPULA        ADJECTIVE</a:t>
            </a:r>
          </a:p>
          <a:p>
            <a:r>
              <a:rPr lang="en-US" sz="2400" dirty="0"/>
              <a:t>     |                        |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was                  dumb  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B8907E-DD49-EB41-AF16-320D8A24850C}"/>
              </a:ext>
            </a:extLst>
          </p:cNvPr>
          <p:cNvCxnSpPr/>
          <p:nvPr/>
        </p:nvCxnSpPr>
        <p:spPr>
          <a:xfrm flipH="1">
            <a:off x="2211221" y="5047945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13BCC4-EC9D-6B28-5008-986B8953648C}"/>
              </a:ext>
            </a:extLst>
          </p:cNvPr>
          <p:cNvCxnSpPr>
            <a:cxnSpLocks/>
          </p:cNvCxnSpPr>
          <p:nvPr/>
        </p:nvCxnSpPr>
        <p:spPr>
          <a:xfrm>
            <a:off x="3297954" y="5010443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A38C6E5-5D40-E48C-A5BE-1596F4179C20}"/>
              </a:ext>
            </a:extLst>
          </p:cNvPr>
          <p:cNvCxnSpPr>
            <a:cxnSpLocks/>
          </p:cNvCxnSpPr>
          <p:nvPr/>
        </p:nvCxnSpPr>
        <p:spPr>
          <a:xfrm>
            <a:off x="0" y="3164172"/>
            <a:ext cx="47654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965C488-E2A0-A4CD-5823-53CA893BE4D0}"/>
              </a:ext>
            </a:extLst>
          </p:cNvPr>
          <p:cNvCxnSpPr>
            <a:cxnSpLocks/>
          </p:cNvCxnSpPr>
          <p:nvPr/>
        </p:nvCxnSpPr>
        <p:spPr>
          <a:xfrm flipH="1">
            <a:off x="910735" y="3584072"/>
            <a:ext cx="521855" cy="361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1D94CC9-DC6B-D473-B107-2D5A19EC7CAC}"/>
              </a:ext>
            </a:extLst>
          </p:cNvPr>
          <p:cNvCxnSpPr>
            <a:cxnSpLocks/>
          </p:cNvCxnSpPr>
          <p:nvPr/>
        </p:nvCxnSpPr>
        <p:spPr>
          <a:xfrm>
            <a:off x="1569429" y="3579020"/>
            <a:ext cx="501034" cy="366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A291948-E3B3-CA23-EFA5-8CC6622C34B1}"/>
              </a:ext>
            </a:extLst>
          </p:cNvPr>
          <p:cNvSpPr txBox="1"/>
          <p:nvPr/>
        </p:nvSpPr>
        <p:spPr>
          <a:xfrm>
            <a:off x="609566" y="3883980"/>
            <a:ext cx="67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not</a:t>
            </a:r>
            <a:endParaRPr lang="en-US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8A23E-5E2D-9FAC-C735-01F7D24B926B}"/>
              </a:ext>
            </a:extLst>
          </p:cNvPr>
          <p:cNvSpPr txBox="1"/>
          <p:nvPr/>
        </p:nvSpPr>
        <p:spPr>
          <a:xfrm>
            <a:off x="4826171" y="50081"/>
            <a:ext cx="4317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OLD QUESTION:</a:t>
            </a:r>
          </a:p>
          <a:p>
            <a:r>
              <a:rPr lang="en-US" dirty="0">
                <a:solidFill>
                  <a:srgbClr val="00B050"/>
                </a:solidFill>
              </a:rPr>
              <a:t>Is the negation in ‘Aristotle was not dumb’ part of our </a:t>
            </a:r>
            <a:r>
              <a:rPr lang="en-US" i="1" u="sng" dirty="0" err="1">
                <a:solidFill>
                  <a:srgbClr val="00B050"/>
                </a:solidFill>
              </a:rPr>
              <a:t>sub</a:t>
            </a:r>
            <a:r>
              <a:rPr lang="en-US" dirty="0" err="1">
                <a:solidFill>
                  <a:srgbClr val="00B050"/>
                </a:solidFill>
              </a:rPr>
              <a:t>sentential</a:t>
            </a:r>
            <a:r>
              <a:rPr lang="en-US" dirty="0">
                <a:solidFill>
                  <a:srgbClr val="00B050"/>
                </a:solidFill>
              </a:rPr>
              <a:t> logical vocabulary?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Can sentences with no </a:t>
            </a:r>
            <a:r>
              <a:rPr lang="en-US" i="1" u="sng" dirty="0">
                <a:solidFill>
                  <a:srgbClr val="00B050"/>
                </a:solidFill>
              </a:rPr>
              <a:t>sentential</a:t>
            </a:r>
            <a:r>
              <a:rPr lang="en-US" dirty="0">
                <a:solidFill>
                  <a:srgbClr val="00B050"/>
                </a:solidFill>
              </a:rPr>
              <a:t> constituents be negative in this way?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0C71F-CFEF-FDB5-6E79-C2E51E07CFB1}"/>
              </a:ext>
            </a:extLst>
          </p:cNvPr>
          <p:cNvSpPr txBox="1"/>
          <p:nvPr/>
        </p:nvSpPr>
        <p:spPr>
          <a:xfrm>
            <a:off x="4853046" y="3472192"/>
            <a:ext cx="389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does this kind of negation </a:t>
            </a:r>
            <a:r>
              <a:rPr lang="en-US" i="1" u="sng" dirty="0">
                <a:solidFill>
                  <a:srgbClr val="FF0000"/>
                </a:solidFill>
              </a:rPr>
              <a:t>combine with a sentence</a:t>
            </a:r>
            <a:r>
              <a:rPr lang="en-US" dirty="0">
                <a:solidFill>
                  <a:srgbClr val="FF0000"/>
                </a:solidFill>
              </a:rPr>
              <a:t>, at least semantically…</a:t>
            </a:r>
          </a:p>
          <a:p>
            <a:r>
              <a:rPr lang="en-US" dirty="0">
                <a:solidFill>
                  <a:srgbClr val="FF0000"/>
                </a:solidFill>
              </a:rPr>
              <a:t>or maybe in the relevant </a:t>
            </a:r>
            <a:r>
              <a:rPr lang="en-US" dirty="0" err="1">
                <a:solidFill>
                  <a:srgbClr val="FF0000"/>
                </a:solidFill>
              </a:rPr>
              <a:t>LoT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r>
              <a:rPr lang="en-US" dirty="0">
                <a:solidFill>
                  <a:srgbClr val="FF0000"/>
                </a:solidFill>
              </a:rPr>
              <a:t>or maybe in the relevant proposition?</a:t>
            </a:r>
          </a:p>
        </p:txBody>
      </p:sp>
      <p:pic>
        <p:nvPicPr>
          <p:cNvPr id="11" name="Picture 10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6D806089-1F0B-5340-7D21-485FC710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33" y="2116362"/>
            <a:ext cx="663680" cy="861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39BB43-AAE7-3D66-3E68-7029CBB76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913">
            <a:off x="6146187" y="5082463"/>
            <a:ext cx="673100" cy="96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BB2D1A-EFF3-82FD-61F9-C9A5ECE23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286" y="5105577"/>
            <a:ext cx="688952" cy="9926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BC6160-4F52-2F1F-616A-63A1B5A59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0810">
            <a:off x="7064576" y="5011779"/>
            <a:ext cx="810785" cy="120143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58DCD60-B2CC-CA95-CB86-7A461F314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097" y="2116363"/>
            <a:ext cx="572517" cy="86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1176C-2681-BCF2-9F5A-26CA0270D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983" y="5075017"/>
            <a:ext cx="740787" cy="989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21DB48-973A-45AD-52FC-F4DB1973D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32" y="2131179"/>
            <a:ext cx="572517" cy="858777"/>
          </a:xfrm>
          <a:prstGeom prst="rect">
            <a:avLst/>
          </a:prstGeom>
        </p:spPr>
      </p:pic>
      <p:pic>
        <p:nvPicPr>
          <p:cNvPr id="26" name="Picture 25" descr="Text, letter&#10;&#10;Description automatically generated">
            <a:extLst>
              <a:ext uri="{FF2B5EF4-FFF2-40B4-BE49-F238E27FC236}">
                <a16:creationId xmlns:a16="http://schemas.microsoft.com/office/drawing/2014/main" id="{95EDFBA4-9A47-A950-51C9-51CA23E61F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854" y="2138154"/>
            <a:ext cx="572518" cy="8599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D64CF7-A51D-0029-F06D-C4A73826A9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831" y="2138154"/>
            <a:ext cx="559578" cy="85180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CA42B0-D5D0-0833-5335-FAA0BE7D0C75}"/>
              </a:ext>
            </a:extLst>
          </p:cNvPr>
          <p:cNvCxnSpPr>
            <a:cxnSpLocks/>
          </p:cNvCxnSpPr>
          <p:nvPr/>
        </p:nvCxnSpPr>
        <p:spPr>
          <a:xfrm flipH="1">
            <a:off x="384713" y="5065051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79CF0D-3E67-ACE6-251D-7E69F3AB6959}"/>
              </a:ext>
            </a:extLst>
          </p:cNvPr>
          <p:cNvCxnSpPr>
            <a:cxnSpLocks/>
          </p:cNvCxnSpPr>
          <p:nvPr/>
        </p:nvCxnSpPr>
        <p:spPr>
          <a:xfrm>
            <a:off x="796824" y="5042458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2D7D89-8DA9-4D34-A271-2C3FBCA94653}"/>
              </a:ext>
            </a:extLst>
          </p:cNvPr>
          <p:cNvCxnSpPr>
            <a:cxnSpLocks/>
          </p:cNvCxnSpPr>
          <p:nvPr/>
        </p:nvCxnSpPr>
        <p:spPr>
          <a:xfrm flipH="1">
            <a:off x="422587" y="5433371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38E33-648F-3799-14E0-8D7F210D30BB}"/>
              </a:ext>
            </a:extLst>
          </p:cNvPr>
          <p:cNvCxnSpPr>
            <a:cxnSpLocks/>
          </p:cNvCxnSpPr>
          <p:nvPr/>
        </p:nvCxnSpPr>
        <p:spPr>
          <a:xfrm flipH="1">
            <a:off x="489705" y="1403713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653555-651C-C253-221D-712CE3B7DBD3}"/>
              </a:ext>
            </a:extLst>
          </p:cNvPr>
          <p:cNvCxnSpPr>
            <a:cxnSpLocks/>
          </p:cNvCxnSpPr>
          <p:nvPr/>
        </p:nvCxnSpPr>
        <p:spPr>
          <a:xfrm>
            <a:off x="901816" y="1381120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373829-6ED3-7649-EED4-B2CC7673CC38}"/>
              </a:ext>
            </a:extLst>
          </p:cNvPr>
          <p:cNvCxnSpPr>
            <a:cxnSpLocks/>
          </p:cNvCxnSpPr>
          <p:nvPr/>
        </p:nvCxnSpPr>
        <p:spPr>
          <a:xfrm flipH="1">
            <a:off x="527579" y="1772033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CE685F-27A6-6486-F3E3-AFBF36C3683B}"/>
              </a:ext>
            </a:extLst>
          </p:cNvPr>
          <p:cNvCxnSpPr>
            <a:cxnSpLocks/>
          </p:cNvCxnSpPr>
          <p:nvPr/>
        </p:nvCxnSpPr>
        <p:spPr>
          <a:xfrm flipH="1">
            <a:off x="2873474" y="1556740"/>
            <a:ext cx="8721" cy="14309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77FC0D-FA5A-4862-BD81-AB40E2775086}"/>
              </a:ext>
            </a:extLst>
          </p:cNvPr>
          <p:cNvCxnSpPr>
            <a:cxnSpLocks/>
          </p:cNvCxnSpPr>
          <p:nvPr/>
        </p:nvCxnSpPr>
        <p:spPr>
          <a:xfrm flipV="1">
            <a:off x="885924" y="2087198"/>
            <a:ext cx="0" cy="900482"/>
          </a:xfrm>
          <a:prstGeom prst="line">
            <a:avLst/>
          </a:prstGeom>
          <a:ln w="19050">
            <a:solidFill>
              <a:srgbClr val="FF0000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81267-81BF-34DE-BE0E-BBBCCB9DA4FC}"/>
              </a:ext>
            </a:extLst>
          </p:cNvPr>
          <p:cNvCxnSpPr>
            <a:cxnSpLocks/>
          </p:cNvCxnSpPr>
          <p:nvPr/>
        </p:nvCxnSpPr>
        <p:spPr>
          <a:xfrm>
            <a:off x="900162" y="2987680"/>
            <a:ext cx="195503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  <p:bldP spid="65" grpId="0"/>
      <p:bldP spid="66" grpId="0"/>
      <p:bldP spid="67" grpId="0"/>
      <p:bldP spid="73" grpId="0"/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43D1E9-6E47-449A-C37B-3B251EDFA177}"/>
              </a:ext>
            </a:extLst>
          </p:cNvPr>
          <p:cNvCxnSpPr>
            <a:cxnSpLocks/>
          </p:cNvCxnSpPr>
          <p:nvPr/>
        </p:nvCxnSpPr>
        <p:spPr>
          <a:xfrm flipH="1">
            <a:off x="937247" y="57854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6CA822-7C99-9D04-7D84-DD555A1F2267}"/>
              </a:ext>
            </a:extLst>
          </p:cNvPr>
          <p:cNvCxnSpPr>
            <a:cxnSpLocks/>
          </p:cNvCxnSpPr>
          <p:nvPr/>
        </p:nvCxnSpPr>
        <p:spPr>
          <a:xfrm>
            <a:off x="1615342" y="57854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37C713-5F1F-2B2F-1581-C6A4C532044A}"/>
              </a:ext>
            </a:extLst>
          </p:cNvPr>
          <p:cNvSpPr txBox="1"/>
          <p:nvPr/>
        </p:nvSpPr>
        <p:spPr>
          <a:xfrm>
            <a:off x="1420133" y="126484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50803-B001-126D-E99F-10696C14C00D}"/>
              </a:ext>
            </a:extLst>
          </p:cNvPr>
          <p:cNvSpPr txBox="1"/>
          <p:nvPr/>
        </p:nvSpPr>
        <p:spPr>
          <a:xfrm>
            <a:off x="348138" y="1005146"/>
            <a:ext cx="131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D6DC9-31DF-78CD-6E06-B1B50326D6A3}"/>
              </a:ext>
            </a:extLst>
          </p:cNvPr>
          <p:cNvSpPr txBox="1"/>
          <p:nvPr/>
        </p:nvSpPr>
        <p:spPr>
          <a:xfrm>
            <a:off x="1900163" y="998619"/>
            <a:ext cx="1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476D22-2466-2309-9A0D-E1FBA3ED3E35}"/>
              </a:ext>
            </a:extLst>
          </p:cNvPr>
          <p:cNvCxnSpPr>
            <a:cxnSpLocks/>
          </p:cNvCxnSpPr>
          <p:nvPr/>
        </p:nvCxnSpPr>
        <p:spPr>
          <a:xfrm flipH="1">
            <a:off x="2138025" y="1376595"/>
            <a:ext cx="534593" cy="418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3C6175-0527-7E64-14FF-01314F4A4981}"/>
              </a:ext>
            </a:extLst>
          </p:cNvPr>
          <p:cNvCxnSpPr>
            <a:cxnSpLocks/>
          </p:cNvCxnSpPr>
          <p:nvPr/>
        </p:nvCxnSpPr>
        <p:spPr>
          <a:xfrm>
            <a:off x="2684298" y="1376595"/>
            <a:ext cx="574518" cy="44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FBE3FD-4EEA-DF08-9A09-63CDDAC08687}"/>
              </a:ext>
            </a:extLst>
          </p:cNvPr>
          <p:cNvSpPr txBox="1"/>
          <p:nvPr/>
        </p:nvSpPr>
        <p:spPr>
          <a:xfrm>
            <a:off x="1672094" y="1713948"/>
            <a:ext cx="125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COPULA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74A5D-4D75-74CC-1C95-DF9E5CF48488}"/>
              </a:ext>
            </a:extLst>
          </p:cNvPr>
          <p:cNvSpPr txBox="1"/>
          <p:nvPr/>
        </p:nvSpPr>
        <p:spPr>
          <a:xfrm>
            <a:off x="3024938" y="1736096"/>
            <a:ext cx="1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ADJECTIVE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2F815-4797-EE3C-30EE-B70D195A3ED3}"/>
              </a:ext>
            </a:extLst>
          </p:cNvPr>
          <p:cNvSpPr txBox="1"/>
          <p:nvPr/>
        </p:nvSpPr>
        <p:spPr>
          <a:xfrm>
            <a:off x="306668" y="1358305"/>
            <a:ext cx="161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</a:t>
            </a: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Aristotle</a:t>
            </a:r>
            <a:endParaRPr lang="en-US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8E57F-D178-F214-B630-17EF49049108}"/>
              </a:ext>
            </a:extLst>
          </p:cNvPr>
          <p:cNvSpPr txBox="1"/>
          <p:nvPr/>
        </p:nvSpPr>
        <p:spPr>
          <a:xfrm>
            <a:off x="3256251" y="1992758"/>
            <a:ext cx="9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|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dumb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AC756-6E70-1419-95E7-E6DCAE83B665}"/>
              </a:ext>
            </a:extLst>
          </p:cNvPr>
          <p:cNvSpPr txBox="1"/>
          <p:nvPr/>
        </p:nvSpPr>
        <p:spPr>
          <a:xfrm>
            <a:off x="1649089" y="2513530"/>
            <a:ext cx="130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wasn’t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9CB2A-FFD9-F134-1178-DBA982E0E418}"/>
              </a:ext>
            </a:extLst>
          </p:cNvPr>
          <p:cNvCxnSpPr>
            <a:cxnSpLocks/>
          </p:cNvCxnSpPr>
          <p:nvPr/>
        </p:nvCxnSpPr>
        <p:spPr>
          <a:xfrm flipH="1">
            <a:off x="1725098" y="2138955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5A9930-6CE5-160F-1114-B32984DF0E1D}"/>
              </a:ext>
            </a:extLst>
          </p:cNvPr>
          <p:cNvCxnSpPr>
            <a:cxnSpLocks/>
          </p:cNvCxnSpPr>
          <p:nvPr/>
        </p:nvCxnSpPr>
        <p:spPr>
          <a:xfrm>
            <a:off x="2137209" y="2116362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5772E9-94DA-E84F-5422-EFE766D675F1}"/>
              </a:ext>
            </a:extLst>
          </p:cNvPr>
          <p:cNvCxnSpPr>
            <a:cxnSpLocks/>
          </p:cNvCxnSpPr>
          <p:nvPr/>
        </p:nvCxnSpPr>
        <p:spPr>
          <a:xfrm flipH="1">
            <a:off x="1762972" y="2507275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4594279-C3A9-7326-73B8-2B84C070D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7348" y="4758613"/>
            <a:ext cx="1108109" cy="206693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685721-E9C3-2BD1-350F-696287777695}"/>
              </a:ext>
            </a:extLst>
          </p:cNvPr>
          <p:cNvCxnSpPr>
            <a:cxnSpLocks/>
          </p:cNvCxnSpPr>
          <p:nvPr/>
        </p:nvCxnSpPr>
        <p:spPr>
          <a:xfrm flipH="1">
            <a:off x="5505948" y="55817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992B37-ABED-0767-93EE-4C186CC9FEA0}"/>
              </a:ext>
            </a:extLst>
          </p:cNvPr>
          <p:cNvCxnSpPr>
            <a:cxnSpLocks/>
          </p:cNvCxnSpPr>
          <p:nvPr/>
        </p:nvCxnSpPr>
        <p:spPr>
          <a:xfrm>
            <a:off x="6184043" y="55817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D49F2D9-FC7D-CBC1-4414-30161886FFD0}"/>
              </a:ext>
            </a:extLst>
          </p:cNvPr>
          <p:cNvSpPr txBox="1"/>
          <p:nvPr/>
        </p:nvSpPr>
        <p:spPr>
          <a:xfrm>
            <a:off x="5988834" y="106114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61E2A7-86E2-05A9-F8C4-1AEA747AC8A9}"/>
              </a:ext>
            </a:extLst>
          </p:cNvPr>
          <p:cNvSpPr txBox="1"/>
          <p:nvPr/>
        </p:nvSpPr>
        <p:spPr>
          <a:xfrm>
            <a:off x="4916839" y="984776"/>
            <a:ext cx="131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17BF02-14A0-753D-ABCF-A8F2C55215A4}"/>
              </a:ext>
            </a:extLst>
          </p:cNvPr>
          <p:cNvSpPr txBox="1"/>
          <p:nvPr/>
        </p:nvSpPr>
        <p:spPr>
          <a:xfrm>
            <a:off x="6468864" y="978249"/>
            <a:ext cx="1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PREDICATE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105364-D8E4-811E-5A6D-8AA7047F0F54}"/>
              </a:ext>
            </a:extLst>
          </p:cNvPr>
          <p:cNvCxnSpPr>
            <a:cxnSpLocks/>
          </p:cNvCxnSpPr>
          <p:nvPr/>
        </p:nvCxnSpPr>
        <p:spPr>
          <a:xfrm flipH="1">
            <a:off x="6706726" y="1356225"/>
            <a:ext cx="534593" cy="418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5B7374-9FB1-7301-44A7-4BE0611D48AA}"/>
              </a:ext>
            </a:extLst>
          </p:cNvPr>
          <p:cNvCxnSpPr>
            <a:cxnSpLocks/>
          </p:cNvCxnSpPr>
          <p:nvPr/>
        </p:nvCxnSpPr>
        <p:spPr>
          <a:xfrm>
            <a:off x="7252999" y="1356225"/>
            <a:ext cx="574518" cy="44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5E84F4D-8D30-FE98-7B7C-3F95809AEB75}"/>
              </a:ext>
            </a:extLst>
          </p:cNvPr>
          <p:cNvSpPr txBox="1"/>
          <p:nvPr/>
        </p:nvSpPr>
        <p:spPr>
          <a:xfrm>
            <a:off x="6240795" y="1693578"/>
            <a:ext cx="125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COPULA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829E9F-DA50-1E63-6EF9-521CC02F5FC9}"/>
              </a:ext>
            </a:extLst>
          </p:cNvPr>
          <p:cNvSpPr txBox="1"/>
          <p:nvPr/>
        </p:nvSpPr>
        <p:spPr>
          <a:xfrm>
            <a:off x="7593639" y="1715726"/>
            <a:ext cx="1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C446C7-E41B-3B25-9C15-03F5284B28EC}"/>
              </a:ext>
            </a:extLst>
          </p:cNvPr>
          <p:cNvSpPr txBox="1"/>
          <p:nvPr/>
        </p:nvSpPr>
        <p:spPr>
          <a:xfrm>
            <a:off x="4875369" y="1337935"/>
            <a:ext cx="161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</a:t>
            </a: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Pegasus</a:t>
            </a:r>
            <a:endParaRPr lang="en-US" sz="2400" i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0DB5ED-45F2-8D19-95A4-B605552907C2}"/>
              </a:ext>
            </a:extLst>
          </p:cNvPr>
          <p:cNvSpPr txBox="1"/>
          <p:nvPr/>
        </p:nvSpPr>
        <p:spPr>
          <a:xfrm>
            <a:off x="7624648" y="1992758"/>
            <a:ext cx="9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|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exist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5C2DCB-F322-AC7D-1448-9A3F39B2C72F}"/>
              </a:ext>
            </a:extLst>
          </p:cNvPr>
          <p:cNvSpPr txBox="1"/>
          <p:nvPr/>
        </p:nvSpPr>
        <p:spPr>
          <a:xfrm>
            <a:off x="6217790" y="2493160"/>
            <a:ext cx="130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doesn’t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7D2CB1-F48F-6C7E-5D45-2B264B4191CF}"/>
              </a:ext>
            </a:extLst>
          </p:cNvPr>
          <p:cNvCxnSpPr>
            <a:cxnSpLocks/>
          </p:cNvCxnSpPr>
          <p:nvPr/>
        </p:nvCxnSpPr>
        <p:spPr>
          <a:xfrm flipH="1">
            <a:off x="6293799" y="2118585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0F971F-143F-E031-0C9D-2F0477C19CF0}"/>
              </a:ext>
            </a:extLst>
          </p:cNvPr>
          <p:cNvCxnSpPr>
            <a:cxnSpLocks/>
          </p:cNvCxnSpPr>
          <p:nvPr/>
        </p:nvCxnSpPr>
        <p:spPr>
          <a:xfrm>
            <a:off x="6705910" y="2095992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33C31A-875D-3AC9-B740-847AEC8D39B7}"/>
              </a:ext>
            </a:extLst>
          </p:cNvPr>
          <p:cNvCxnSpPr>
            <a:cxnSpLocks/>
          </p:cNvCxnSpPr>
          <p:nvPr/>
        </p:nvCxnSpPr>
        <p:spPr>
          <a:xfrm flipH="1">
            <a:off x="6331673" y="2486905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FB2D29-166E-4F87-3985-442EBD426776}"/>
              </a:ext>
            </a:extLst>
          </p:cNvPr>
          <p:cNvSpPr txBox="1"/>
          <p:nvPr/>
        </p:nvSpPr>
        <p:spPr>
          <a:xfrm>
            <a:off x="5276047" y="3141728"/>
            <a:ext cx="38679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Don’t assume that an </a:t>
            </a:r>
            <a:r>
              <a:rPr lang="en-US" sz="2000" dirty="0" err="1"/>
              <a:t>LoT</a:t>
            </a:r>
            <a:r>
              <a:rPr lang="en-US" sz="2000" dirty="0"/>
              <a:t> must fit </a:t>
            </a:r>
          </a:p>
          <a:p>
            <a:r>
              <a:rPr lang="en-US" sz="2000" dirty="0"/>
              <a:t>a Stoic/Fregean model that </a:t>
            </a:r>
            <a:r>
              <a:rPr lang="en-US" sz="2000" i="1" u="sng" dirty="0"/>
              <a:t>starts</a:t>
            </a:r>
            <a:r>
              <a:rPr lang="en-US" sz="2000" dirty="0"/>
              <a:t> with a Propositional Calculus.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We can follow The Philosopher,      </a:t>
            </a:r>
          </a:p>
          <a:p>
            <a:r>
              <a:rPr lang="en-US" sz="2000" dirty="0"/>
              <a:t>and say that concepts can be    </a:t>
            </a:r>
          </a:p>
          <a:p>
            <a:r>
              <a:rPr lang="en-US" sz="2000" dirty="0"/>
              <a:t>affirmed or denied </a:t>
            </a:r>
            <a:r>
              <a:rPr lang="en-US" sz="2000" i="1" u="sng" dirty="0"/>
              <a:t>in</a:t>
            </a:r>
            <a:r>
              <a:rPr lang="en-US" sz="2000" dirty="0"/>
              <a:t> thought. </a:t>
            </a:r>
          </a:p>
          <a:p>
            <a:r>
              <a:rPr lang="en-US" sz="2000" dirty="0"/>
              <a:t>Then borrowing from Tarski, </a:t>
            </a:r>
          </a:p>
          <a:p>
            <a:r>
              <a:rPr lang="en-US" sz="2000" dirty="0"/>
              <a:t>we can describe mental sentences as special (“polarized”) concepts.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0D1FD-4228-D3DA-8DA9-3664CFDAC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753" y="12174"/>
            <a:ext cx="958856" cy="1223804"/>
          </a:xfrm>
          <a:prstGeom prst="rect">
            <a:avLst/>
          </a:prstGeom>
        </p:spPr>
      </p:pic>
      <p:pic>
        <p:nvPicPr>
          <p:cNvPr id="4" name="Picture 3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2082CADC-84CF-924E-44D0-1408BC2FE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42" y="6088848"/>
            <a:ext cx="592247" cy="769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B3092-4B34-3009-F05D-040BCA8CC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089" y="6088849"/>
            <a:ext cx="514355" cy="7691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783BA6F-CFC3-BA2B-DFEF-079B7C8CA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0800000">
            <a:off x="1239916" y="2975195"/>
            <a:ext cx="4194602" cy="16850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90D586C-3E71-E0CD-F168-88319DCDA0DF}"/>
              </a:ext>
            </a:extLst>
          </p:cNvPr>
          <p:cNvSpPr txBox="1"/>
          <p:nvPr/>
        </p:nvSpPr>
        <p:spPr>
          <a:xfrm>
            <a:off x="1661944" y="3609648"/>
            <a:ext cx="345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sym typeface="Symbol" pitchFamily="2" charset="2"/>
              </a:rPr>
              <a:t></a:t>
            </a:r>
            <a:r>
              <a:rPr lang="en-US" sz="2400" cap="small" dirty="0">
                <a:solidFill>
                  <a:schemeClr val="bg1"/>
                </a:solidFill>
              </a:rPr>
              <a:t>(</a:t>
            </a:r>
            <a:r>
              <a:rPr lang="en-US" sz="2400" cap="small" dirty="0" err="1">
                <a:solidFill>
                  <a:schemeClr val="bg1"/>
                </a:solidFill>
              </a:rPr>
              <a:t>ThatAristotle^dumb</a:t>
            </a:r>
            <a:r>
              <a:rPr lang="en-US" sz="2400" cap="small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214F71-8C2D-59AF-0F54-20C8B14BBC91}"/>
              </a:ext>
            </a:extLst>
          </p:cNvPr>
          <p:cNvCxnSpPr>
            <a:cxnSpLocks/>
          </p:cNvCxnSpPr>
          <p:nvPr/>
        </p:nvCxnSpPr>
        <p:spPr>
          <a:xfrm flipH="1">
            <a:off x="5024061" y="1365407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FD167F-8D75-3DD6-5C76-110DD6B85B25}"/>
              </a:ext>
            </a:extLst>
          </p:cNvPr>
          <p:cNvCxnSpPr>
            <a:cxnSpLocks/>
          </p:cNvCxnSpPr>
          <p:nvPr/>
        </p:nvCxnSpPr>
        <p:spPr>
          <a:xfrm>
            <a:off x="5436172" y="1342814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A56252-7EA8-2F63-0BD9-08C7F7612E8A}"/>
              </a:ext>
            </a:extLst>
          </p:cNvPr>
          <p:cNvCxnSpPr>
            <a:cxnSpLocks/>
          </p:cNvCxnSpPr>
          <p:nvPr/>
        </p:nvCxnSpPr>
        <p:spPr>
          <a:xfrm flipH="1">
            <a:off x="5061935" y="1733727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A5596A-9497-31ED-6B5D-2703E2BE431D}"/>
              </a:ext>
            </a:extLst>
          </p:cNvPr>
          <p:cNvCxnSpPr>
            <a:cxnSpLocks/>
          </p:cNvCxnSpPr>
          <p:nvPr/>
        </p:nvCxnSpPr>
        <p:spPr>
          <a:xfrm flipH="1">
            <a:off x="489705" y="1403713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D539CF2-B2F8-66AB-5F14-619190C5EA99}"/>
              </a:ext>
            </a:extLst>
          </p:cNvPr>
          <p:cNvCxnSpPr>
            <a:cxnSpLocks/>
          </p:cNvCxnSpPr>
          <p:nvPr/>
        </p:nvCxnSpPr>
        <p:spPr>
          <a:xfrm>
            <a:off x="901816" y="1381120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078B4F5-9CD4-BEA9-EF92-71660B4ED0B3}"/>
              </a:ext>
            </a:extLst>
          </p:cNvPr>
          <p:cNvCxnSpPr>
            <a:cxnSpLocks/>
          </p:cNvCxnSpPr>
          <p:nvPr/>
        </p:nvCxnSpPr>
        <p:spPr>
          <a:xfrm flipH="1">
            <a:off x="527579" y="1772033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9214299-F1B5-D8D5-DE0F-A773F4107EA0}"/>
              </a:ext>
            </a:extLst>
          </p:cNvPr>
          <p:cNvCxnSpPr>
            <a:cxnSpLocks/>
          </p:cNvCxnSpPr>
          <p:nvPr/>
        </p:nvCxnSpPr>
        <p:spPr>
          <a:xfrm flipH="1">
            <a:off x="2873474" y="1556740"/>
            <a:ext cx="8721" cy="14309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6284742-7602-1366-3AA1-A555E6584666}"/>
              </a:ext>
            </a:extLst>
          </p:cNvPr>
          <p:cNvCxnSpPr>
            <a:cxnSpLocks/>
          </p:cNvCxnSpPr>
          <p:nvPr/>
        </p:nvCxnSpPr>
        <p:spPr>
          <a:xfrm flipV="1">
            <a:off x="885924" y="2087198"/>
            <a:ext cx="0" cy="900482"/>
          </a:xfrm>
          <a:prstGeom prst="line">
            <a:avLst/>
          </a:prstGeom>
          <a:ln w="19050">
            <a:solidFill>
              <a:srgbClr val="FF0000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FF102C5-A954-958D-A574-486D222EF728}"/>
              </a:ext>
            </a:extLst>
          </p:cNvPr>
          <p:cNvCxnSpPr>
            <a:cxnSpLocks/>
          </p:cNvCxnSpPr>
          <p:nvPr/>
        </p:nvCxnSpPr>
        <p:spPr>
          <a:xfrm>
            <a:off x="900162" y="2987680"/>
            <a:ext cx="195503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9" grpId="0"/>
      <p:bldP spid="3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43D1E9-6E47-449A-C37B-3B251EDFA177}"/>
              </a:ext>
            </a:extLst>
          </p:cNvPr>
          <p:cNvCxnSpPr>
            <a:cxnSpLocks/>
          </p:cNvCxnSpPr>
          <p:nvPr/>
        </p:nvCxnSpPr>
        <p:spPr>
          <a:xfrm flipH="1">
            <a:off x="937247" y="578546"/>
            <a:ext cx="678095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6CA822-7C99-9D04-7D84-DD555A1F2267}"/>
              </a:ext>
            </a:extLst>
          </p:cNvPr>
          <p:cNvCxnSpPr>
            <a:cxnSpLocks/>
          </p:cNvCxnSpPr>
          <p:nvPr/>
        </p:nvCxnSpPr>
        <p:spPr>
          <a:xfrm>
            <a:off x="1615342" y="578546"/>
            <a:ext cx="667820" cy="452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37C713-5F1F-2B2F-1581-C6A4C532044A}"/>
              </a:ext>
            </a:extLst>
          </p:cNvPr>
          <p:cNvSpPr txBox="1"/>
          <p:nvPr/>
        </p:nvSpPr>
        <p:spPr>
          <a:xfrm>
            <a:off x="1420133" y="126484"/>
            <a:ext cx="3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50803-B001-126D-E99F-10696C14C00D}"/>
              </a:ext>
            </a:extLst>
          </p:cNvPr>
          <p:cNvSpPr txBox="1"/>
          <p:nvPr/>
        </p:nvSpPr>
        <p:spPr>
          <a:xfrm>
            <a:off x="348138" y="1005146"/>
            <a:ext cx="131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D6DC9-31DF-78CD-6E06-B1B50326D6A3}"/>
              </a:ext>
            </a:extLst>
          </p:cNvPr>
          <p:cNvSpPr txBox="1"/>
          <p:nvPr/>
        </p:nvSpPr>
        <p:spPr>
          <a:xfrm>
            <a:off x="1900163" y="998619"/>
            <a:ext cx="1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476D22-2466-2309-9A0D-E1FBA3ED3E35}"/>
              </a:ext>
            </a:extLst>
          </p:cNvPr>
          <p:cNvCxnSpPr>
            <a:cxnSpLocks/>
          </p:cNvCxnSpPr>
          <p:nvPr/>
        </p:nvCxnSpPr>
        <p:spPr>
          <a:xfrm flipH="1">
            <a:off x="2138025" y="1376595"/>
            <a:ext cx="534593" cy="418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3C6175-0527-7E64-14FF-01314F4A4981}"/>
              </a:ext>
            </a:extLst>
          </p:cNvPr>
          <p:cNvCxnSpPr>
            <a:cxnSpLocks/>
          </p:cNvCxnSpPr>
          <p:nvPr/>
        </p:nvCxnSpPr>
        <p:spPr>
          <a:xfrm>
            <a:off x="2684298" y="1376595"/>
            <a:ext cx="574518" cy="44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FBE3FD-4EEA-DF08-9A09-63CDDAC08687}"/>
              </a:ext>
            </a:extLst>
          </p:cNvPr>
          <p:cNvSpPr txBox="1"/>
          <p:nvPr/>
        </p:nvSpPr>
        <p:spPr>
          <a:xfrm>
            <a:off x="1672094" y="1713948"/>
            <a:ext cx="125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COPULA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74A5D-4D75-74CC-1C95-DF9E5CF48488}"/>
              </a:ext>
            </a:extLst>
          </p:cNvPr>
          <p:cNvSpPr txBox="1"/>
          <p:nvPr/>
        </p:nvSpPr>
        <p:spPr>
          <a:xfrm>
            <a:off x="3024938" y="1736096"/>
            <a:ext cx="189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ADJECTIVE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2F815-4797-EE3C-30EE-B70D195A3ED3}"/>
              </a:ext>
            </a:extLst>
          </p:cNvPr>
          <p:cNvSpPr txBox="1"/>
          <p:nvPr/>
        </p:nvSpPr>
        <p:spPr>
          <a:xfrm>
            <a:off x="306668" y="1358305"/>
            <a:ext cx="161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</a:t>
            </a: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Aristotle</a:t>
            </a:r>
            <a:endParaRPr lang="en-US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8E57F-D178-F214-B630-17EF49049108}"/>
              </a:ext>
            </a:extLst>
          </p:cNvPr>
          <p:cNvSpPr txBox="1"/>
          <p:nvPr/>
        </p:nvSpPr>
        <p:spPr>
          <a:xfrm>
            <a:off x="3256251" y="1992758"/>
            <a:ext cx="9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|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dumb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AC756-6E70-1419-95E7-E6DCAE83B665}"/>
              </a:ext>
            </a:extLst>
          </p:cNvPr>
          <p:cNvSpPr txBox="1"/>
          <p:nvPr/>
        </p:nvSpPr>
        <p:spPr>
          <a:xfrm>
            <a:off x="1649089" y="2513530"/>
            <a:ext cx="130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wasn’t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9CB2A-FFD9-F134-1178-DBA982E0E418}"/>
              </a:ext>
            </a:extLst>
          </p:cNvPr>
          <p:cNvCxnSpPr>
            <a:cxnSpLocks/>
          </p:cNvCxnSpPr>
          <p:nvPr/>
        </p:nvCxnSpPr>
        <p:spPr>
          <a:xfrm flipH="1">
            <a:off x="1725098" y="2138955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5A9930-6CE5-160F-1114-B32984DF0E1D}"/>
              </a:ext>
            </a:extLst>
          </p:cNvPr>
          <p:cNvCxnSpPr>
            <a:cxnSpLocks/>
          </p:cNvCxnSpPr>
          <p:nvPr/>
        </p:nvCxnSpPr>
        <p:spPr>
          <a:xfrm>
            <a:off x="2137209" y="2116362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5772E9-94DA-E84F-5422-EFE766D675F1}"/>
              </a:ext>
            </a:extLst>
          </p:cNvPr>
          <p:cNvCxnSpPr>
            <a:cxnSpLocks/>
          </p:cNvCxnSpPr>
          <p:nvPr/>
        </p:nvCxnSpPr>
        <p:spPr>
          <a:xfrm flipH="1">
            <a:off x="1762972" y="2507275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4594279-C3A9-7326-73B8-2B84C070D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87348" y="4758613"/>
            <a:ext cx="1108109" cy="206693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FFB2D29-166E-4F87-3985-442EBD426776}"/>
              </a:ext>
            </a:extLst>
          </p:cNvPr>
          <p:cNvSpPr txBox="1"/>
          <p:nvPr/>
        </p:nvSpPr>
        <p:spPr>
          <a:xfrm>
            <a:off x="146110" y="5100300"/>
            <a:ext cx="3943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a good place to stress that our minimal </a:t>
            </a:r>
            <a:r>
              <a:rPr lang="en-US" sz="2000" dirty="0" err="1"/>
              <a:t>LoT</a:t>
            </a:r>
            <a:r>
              <a:rPr lang="en-US" sz="2000" dirty="0"/>
              <a:t> can’t be used to turn each concept 𝚽 into a concept that applies to whatever 𝚽 </a:t>
            </a:r>
            <a:r>
              <a:rPr lang="en-US" sz="2000" i="1" u="sng" dirty="0"/>
              <a:t>doesn’t</a:t>
            </a:r>
            <a:r>
              <a:rPr lang="en-US" sz="2000" dirty="0"/>
              <a:t> apply to; see </a:t>
            </a:r>
            <a:r>
              <a:rPr lang="en-US" sz="2000" dirty="0" err="1"/>
              <a:t>Icard</a:t>
            </a:r>
            <a:r>
              <a:rPr lang="en-US" sz="2000" dirty="0"/>
              <a:t> &amp; Moss.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67285A1-FD45-0537-D4DC-DC5DFF4832EB}"/>
              </a:ext>
            </a:extLst>
          </p:cNvPr>
          <p:cNvSpPr/>
          <p:nvPr/>
        </p:nvSpPr>
        <p:spPr>
          <a:xfrm>
            <a:off x="5885186" y="589411"/>
            <a:ext cx="2150932" cy="9613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2B4537-C0DA-A34C-0912-8BBBC6B04F78}"/>
              </a:ext>
            </a:extLst>
          </p:cNvPr>
          <p:cNvSpPr txBox="1"/>
          <p:nvPr/>
        </p:nvSpPr>
        <p:spPr>
          <a:xfrm>
            <a:off x="6296561" y="885441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                 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26F8DB-5923-2C57-00D3-60B6D41A5A2B}"/>
              </a:ext>
            </a:extLst>
          </p:cNvPr>
          <p:cNvSpPr txBox="1"/>
          <p:nvPr/>
        </p:nvSpPr>
        <p:spPr>
          <a:xfrm>
            <a:off x="5505911" y="1713948"/>
            <a:ext cx="333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Suppose that 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/>
              <a:t>b,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and that </a:t>
            </a:r>
            <a:r>
              <a:rPr lang="en-US" sz="2000" dirty="0"/>
              <a:t>𝚽 </a:t>
            </a:r>
            <a:r>
              <a:rPr lang="en-US" sz="2000" i="1" u="sng" dirty="0">
                <a:solidFill>
                  <a:srgbClr val="0070C0"/>
                </a:solidFill>
              </a:rPr>
              <a:t>doesn’t</a:t>
            </a:r>
            <a:r>
              <a:rPr lang="en-US" sz="2000" dirty="0">
                <a:solidFill>
                  <a:srgbClr val="0070C0"/>
                </a:solidFill>
              </a:rPr>
              <a:t> apply to </a:t>
            </a:r>
            <a:r>
              <a:rPr lang="en-US" sz="2000" dirty="0"/>
              <a:t>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FECF5-C1F9-AC50-0C56-6385056EF79A}"/>
              </a:ext>
            </a:extLst>
          </p:cNvPr>
          <p:cNvSpPr txBox="1"/>
          <p:nvPr/>
        </p:nvSpPr>
        <p:spPr>
          <a:xfrm>
            <a:off x="5585922" y="3490925"/>
            <a:ext cx="333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both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/>
              <a:t>b.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 </a:t>
            </a:r>
            <a:r>
              <a:rPr lang="en-US" sz="2000" dirty="0">
                <a:solidFill>
                  <a:srgbClr val="0070C0"/>
                </a:solidFill>
              </a:rPr>
              <a:t>applies to neither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nor </a:t>
            </a:r>
            <a:r>
              <a:rPr lang="en-US" sz="2000" dirty="0"/>
              <a:t>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C78EE-D730-250E-471A-8A06CDDAAF01}"/>
              </a:ext>
            </a:extLst>
          </p:cNvPr>
          <p:cNvSpPr txBox="1"/>
          <p:nvPr/>
        </p:nvSpPr>
        <p:spPr>
          <a:xfrm>
            <a:off x="5793830" y="2448548"/>
            <a:ext cx="2870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There’s no way of using </a:t>
            </a:r>
            <a:r>
              <a:rPr lang="en-US" sz="2000" dirty="0"/>
              <a:t>𝚽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to build a concept that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but not to </a:t>
            </a:r>
            <a:r>
              <a:rPr lang="en-US" sz="2000" dirty="0"/>
              <a:t>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1779C-3E15-CF63-1995-6C788E57592E}"/>
              </a:ext>
            </a:extLst>
          </p:cNvPr>
          <p:cNvSpPr txBox="1"/>
          <p:nvPr/>
        </p:nvSpPr>
        <p:spPr>
          <a:xfrm>
            <a:off x="5607898" y="4278746"/>
            <a:ext cx="3229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    And for any concept </a:t>
            </a:r>
            <a:r>
              <a:rPr lang="en-US" sz="2000" dirty="0"/>
              <a:t>𝚿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  <a:r>
              <a:rPr lang="en-US" sz="2000" dirty="0"/>
              <a:t> </a:t>
            </a:r>
          </a:p>
          <a:p>
            <a:r>
              <a:rPr lang="en-US" sz="2000" dirty="0"/>
              <a:t>      (𝚽^𝚿)</a:t>
            </a:r>
            <a:r>
              <a:rPr lang="en-US" sz="2000" dirty="0">
                <a:solidFill>
                  <a:srgbClr val="0070C0"/>
                </a:solidFill>
              </a:rPr>
              <a:t> applies to </a:t>
            </a:r>
            <a:r>
              <a:rPr lang="en-US" sz="2000" dirty="0"/>
              <a:t>b</a:t>
            </a:r>
            <a:r>
              <a:rPr lang="en-US" sz="2000" dirty="0">
                <a:solidFill>
                  <a:srgbClr val="0070C0"/>
                </a:solidFill>
              </a:rPr>
              <a:t>, or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  </a:t>
            </a:r>
            <a:r>
              <a:rPr lang="en-US" sz="2000" dirty="0"/>
              <a:t>(𝚽^𝚿)</a:t>
            </a:r>
            <a:r>
              <a:rPr lang="en-US" sz="2000" dirty="0">
                <a:solidFill>
                  <a:srgbClr val="0070C0"/>
                </a:solidFill>
              </a:rPr>
              <a:t> applies to nothing.</a:t>
            </a:r>
            <a:endParaRPr 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C638AF-487C-9497-A2EF-B838AEC82C61}"/>
              </a:ext>
            </a:extLst>
          </p:cNvPr>
          <p:cNvSpPr/>
          <p:nvPr/>
        </p:nvSpPr>
        <p:spPr>
          <a:xfrm>
            <a:off x="7164662" y="898798"/>
            <a:ext cx="712770" cy="369332"/>
          </a:xfrm>
          <a:prstGeom prst="ellipse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D7AE56-668D-77F6-790A-A0E2BD22F6B4}"/>
              </a:ext>
            </a:extLst>
          </p:cNvPr>
          <p:cNvCxnSpPr>
            <a:stCxn id="7" idx="6"/>
          </p:cNvCxnSpPr>
          <p:nvPr/>
        </p:nvCxnSpPr>
        <p:spPr>
          <a:xfrm>
            <a:off x="7877432" y="1083464"/>
            <a:ext cx="5989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7D2BFBA-929E-CFE6-1E6F-8B7A33D0253E}"/>
              </a:ext>
            </a:extLst>
          </p:cNvPr>
          <p:cNvSpPr txBox="1"/>
          <p:nvPr/>
        </p:nvSpPr>
        <p:spPr>
          <a:xfrm>
            <a:off x="8411623" y="885441"/>
            <a:ext cx="667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𝚽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8099C-1AA7-74CE-9E91-5002642D7AEF}"/>
              </a:ext>
            </a:extLst>
          </p:cNvPr>
          <p:cNvSpPr txBox="1"/>
          <p:nvPr/>
        </p:nvSpPr>
        <p:spPr>
          <a:xfrm>
            <a:off x="5730440" y="5390735"/>
            <a:ext cx="2868444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cap="small" dirty="0"/>
              <a:t>(</a:t>
            </a:r>
            <a:r>
              <a:rPr lang="en-US" sz="2000" cap="small" dirty="0" err="1"/>
              <a:t>ThatAristotle^dumb</a:t>
            </a:r>
            <a:r>
              <a:rPr lang="en-US" sz="2000" cap="small" dirty="0"/>
              <a:t>)</a:t>
            </a:r>
            <a:r>
              <a:rPr lang="en-US" sz="2000" dirty="0"/>
              <a:t>   </a:t>
            </a:r>
            <a:endParaRPr lang="en-US" sz="2000" baseline="30000" dirty="0"/>
          </a:p>
          <a:p>
            <a:r>
              <a:rPr lang="en-US" sz="2000" dirty="0">
                <a:solidFill>
                  <a:srgbClr val="0070C0"/>
                </a:solidFill>
              </a:rPr>
              <a:t>applies to everything, but</a:t>
            </a:r>
          </a:p>
          <a:p>
            <a:r>
              <a:rPr lang="en-US" sz="2000" cap="small" dirty="0" err="1"/>
              <a:t>ThatAristotle</a:t>
            </a:r>
            <a:r>
              <a:rPr lang="en-US" sz="2000" cap="small" dirty="0"/>
              <a:t>^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cap="small" dirty="0"/>
              <a:t>dumb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applies to nothing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50B5F1-521A-4A75-C1BB-70CC269778C2}"/>
              </a:ext>
            </a:extLst>
          </p:cNvPr>
          <p:cNvCxnSpPr>
            <a:cxnSpLocks/>
          </p:cNvCxnSpPr>
          <p:nvPr/>
        </p:nvCxnSpPr>
        <p:spPr>
          <a:xfrm flipH="1">
            <a:off x="497153" y="1406361"/>
            <a:ext cx="419888" cy="38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FBBAF5-0567-6748-87C0-0C8174D22068}"/>
              </a:ext>
            </a:extLst>
          </p:cNvPr>
          <p:cNvCxnSpPr>
            <a:cxnSpLocks/>
          </p:cNvCxnSpPr>
          <p:nvPr/>
        </p:nvCxnSpPr>
        <p:spPr>
          <a:xfrm>
            <a:off x="909264" y="1383768"/>
            <a:ext cx="426959" cy="390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FA4D7D-A603-96CF-FF3E-C6267B23AAEF}"/>
              </a:ext>
            </a:extLst>
          </p:cNvPr>
          <p:cNvCxnSpPr>
            <a:cxnSpLocks/>
          </p:cNvCxnSpPr>
          <p:nvPr/>
        </p:nvCxnSpPr>
        <p:spPr>
          <a:xfrm flipH="1">
            <a:off x="535027" y="1774681"/>
            <a:ext cx="745167" cy="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B121DAE5-2014-07F0-44DB-D4CAABEF0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239916" y="2975195"/>
            <a:ext cx="4194602" cy="16850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F45FA50-E3C8-1850-356C-0627C15C7FCB}"/>
              </a:ext>
            </a:extLst>
          </p:cNvPr>
          <p:cNvSpPr txBox="1"/>
          <p:nvPr/>
        </p:nvSpPr>
        <p:spPr>
          <a:xfrm>
            <a:off x="1661944" y="3609648"/>
            <a:ext cx="345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sym typeface="Symbol" pitchFamily="2" charset="2"/>
              </a:rPr>
              <a:t></a:t>
            </a:r>
            <a:r>
              <a:rPr lang="en-US" sz="2400" cap="small" dirty="0">
                <a:solidFill>
                  <a:schemeClr val="bg1"/>
                </a:solidFill>
              </a:rPr>
              <a:t>(</a:t>
            </a:r>
            <a:r>
              <a:rPr lang="en-US" sz="2400" cap="small" dirty="0" err="1">
                <a:solidFill>
                  <a:schemeClr val="bg1"/>
                </a:solidFill>
              </a:rPr>
              <a:t>ThatAristotle^dumb</a:t>
            </a:r>
            <a:r>
              <a:rPr lang="en-US" sz="2400" cap="small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70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3" grpId="0"/>
      <p:bldP spid="4" grpId="0"/>
      <p:bldP spid="5" grpId="0"/>
      <p:bldP spid="7" grpId="0" animBg="1"/>
      <p:bldP spid="23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32E8F-DD2E-6681-2819-4BAD950B2CC5}"/>
              </a:ext>
            </a:extLst>
          </p:cNvPr>
          <p:cNvSpPr txBox="1"/>
          <p:nvPr/>
        </p:nvSpPr>
        <p:spPr>
          <a:xfrm>
            <a:off x="1216632" y="1050295"/>
            <a:ext cx="19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Every 𝚽 is 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A9972-0494-5D54-5B4C-63389E92379F}"/>
              </a:ext>
            </a:extLst>
          </p:cNvPr>
          <p:cNvSpPr txBox="1"/>
          <p:nvPr/>
        </p:nvSpPr>
        <p:spPr>
          <a:xfrm>
            <a:off x="5826941" y="4906252"/>
            <a:ext cx="3156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2400" dirty="0" err="1">
                <a:solidFill>
                  <a:srgbClr val="FF0000"/>
                </a:solidFill>
              </a:rPr>
              <a:t>Sumaint</a:t>
            </a:r>
            <a:r>
              <a:rPr lang="en-US" sz="2400" dirty="0">
                <a:solidFill>
                  <a:srgbClr val="FF0000"/>
                </a:solidFill>
              </a:rPr>
              <a:t> 𝚽 is 𝚿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Some 𝚽 isn’t 𝚿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   Nall 𝚽 is 𝚿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</a:t>
            </a:r>
            <a:r>
              <a:rPr lang="en-US" sz="2400" dirty="0" err="1">
                <a:solidFill>
                  <a:srgbClr val="FF0000"/>
                </a:solidFill>
              </a:rPr>
              <a:t>Nevry</a:t>
            </a:r>
            <a:r>
              <a:rPr lang="en-US" sz="2400" dirty="0">
                <a:solidFill>
                  <a:srgbClr val="FF0000"/>
                </a:solidFill>
              </a:rPr>
              <a:t> 𝚽 is 𝚿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CE152C-E315-E9E8-8F85-8DAED5D51BD3}"/>
              </a:ext>
            </a:extLst>
          </p:cNvPr>
          <p:cNvCxnSpPr>
            <a:cxnSpLocks/>
          </p:cNvCxnSpPr>
          <p:nvPr/>
        </p:nvCxnSpPr>
        <p:spPr>
          <a:xfrm flipV="1">
            <a:off x="2474116" y="3460940"/>
            <a:ext cx="2028389" cy="1408296"/>
          </a:xfrm>
          <a:prstGeom prst="line">
            <a:avLst/>
          </a:prstGeom>
          <a:ln w="12700"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180D93-5391-FAF9-28ED-169F05F03D96}"/>
              </a:ext>
            </a:extLst>
          </p:cNvPr>
          <p:cNvCxnSpPr>
            <a:cxnSpLocks/>
          </p:cNvCxnSpPr>
          <p:nvPr/>
        </p:nvCxnSpPr>
        <p:spPr>
          <a:xfrm flipV="1">
            <a:off x="5246352" y="1589971"/>
            <a:ext cx="1985021" cy="1444559"/>
          </a:xfrm>
          <a:prstGeom prst="line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15C9E-CACA-A360-92DE-F592CF7E82EB}"/>
              </a:ext>
            </a:extLst>
          </p:cNvPr>
          <p:cNvCxnSpPr>
            <a:cxnSpLocks/>
          </p:cNvCxnSpPr>
          <p:nvPr/>
        </p:nvCxnSpPr>
        <p:spPr>
          <a:xfrm>
            <a:off x="2291643" y="1589971"/>
            <a:ext cx="2210862" cy="1444559"/>
          </a:xfrm>
          <a:prstGeom prst="line">
            <a:avLst/>
          </a:prstGeom>
          <a:ln w="12700"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6B7FE8-F862-4DED-AA5C-1E22590CAEFE}"/>
              </a:ext>
            </a:extLst>
          </p:cNvPr>
          <p:cNvCxnSpPr>
            <a:cxnSpLocks/>
          </p:cNvCxnSpPr>
          <p:nvPr/>
        </p:nvCxnSpPr>
        <p:spPr>
          <a:xfrm>
            <a:off x="5246352" y="3460940"/>
            <a:ext cx="2040700" cy="1392815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B6B752-EB5F-0441-6095-F2DCDD7C3F48}"/>
              </a:ext>
            </a:extLst>
          </p:cNvPr>
          <p:cNvSpPr txBox="1"/>
          <p:nvPr/>
        </p:nvSpPr>
        <p:spPr>
          <a:xfrm>
            <a:off x="4149971" y="3034530"/>
            <a:ext cx="154070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contradicts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7FC22-8D37-13F4-3AD8-ED5F9CEFE48B}"/>
              </a:ext>
            </a:extLst>
          </p:cNvPr>
          <p:cNvSpPr txBox="1"/>
          <p:nvPr/>
        </p:nvSpPr>
        <p:spPr>
          <a:xfrm>
            <a:off x="1176513" y="4950136"/>
            <a:ext cx="241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 𝚽 is 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F4B32-C47E-2803-B329-16C6C108403A}"/>
              </a:ext>
            </a:extLst>
          </p:cNvPr>
          <p:cNvSpPr txBox="1"/>
          <p:nvPr/>
        </p:nvSpPr>
        <p:spPr>
          <a:xfrm>
            <a:off x="3264979" y="4625107"/>
            <a:ext cx="2886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      The “4</a:t>
            </a:r>
            <a:r>
              <a:rPr lang="en-US" sz="2200" baseline="30000" dirty="0"/>
              <a:t>th</a:t>
            </a:r>
            <a:r>
              <a:rPr lang="en-US" sz="2200" dirty="0"/>
              <a:t> corner” </a:t>
            </a:r>
          </a:p>
          <a:p>
            <a:r>
              <a:rPr lang="en-US" sz="2200" dirty="0"/>
              <a:t>      of the traditional </a:t>
            </a:r>
          </a:p>
          <a:p>
            <a:r>
              <a:rPr lang="en-US" sz="2200" dirty="0"/>
              <a:t>  Square of Opposition</a:t>
            </a:r>
          </a:p>
          <a:p>
            <a:r>
              <a:rPr lang="en-US" sz="2200" dirty="0"/>
              <a:t>does not correspond to                </a:t>
            </a:r>
          </a:p>
          <a:p>
            <a:r>
              <a:rPr lang="en-US" sz="2200" dirty="0"/>
              <a:t>   a natural quantifier.            </a:t>
            </a:r>
          </a:p>
          <a:p>
            <a:r>
              <a:rPr lang="en-US" sz="2200" dirty="0"/>
              <a:t>             </a:t>
            </a:r>
            <a:r>
              <a:rPr lang="en-US" sz="2200" dirty="0">
                <a:solidFill>
                  <a:srgbClr val="FF0000"/>
                </a:solidFill>
              </a:rPr>
              <a:t>Why not?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BE7FE-7911-539B-80FD-7F81A7250204}"/>
              </a:ext>
            </a:extLst>
          </p:cNvPr>
          <p:cNvSpPr txBox="1"/>
          <p:nvPr/>
        </p:nvSpPr>
        <p:spPr>
          <a:xfrm>
            <a:off x="460988" y="2671650"/>
            <a:ext cx="331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kind of mind acquires </a:t>
            </a:r>
            <a:r>
              <a:rPr lang="en-US" sz="2200" dirty="0">
                <a:solidFill>
                  <a:srgbClr val="00B050"/>
                </a:solidFill>
              </a:rPr>
              <a:t>Every, Some, </a:t>
            </a:r>
            <a:r>
              <a:rPr lang="en-US" sz="2200" dirty="0"/>
              <a:t>and</a:t>
            </a:r>
            <a:r>
              <a:rPr lang="en-US" sz="2200" dirty="0">
                <a:solidFill>
                  <a:srgbClr val="00B050"/>
                </a:solidFill>
              </a:rPr>
              <a:t> No</a:t>
            </a:r>
            <a:r>
              <a:rPr lang="en-US" sz="2200" dirty="0"/>
              <a:t>, </a:t>
            </a:r>
          </a:p>
          <a:p>
            <a:r>
              <a:rPr lang="en-US" sz="2200" dirty="0"/>
              <a:t>but not </a:t>
            </a:r>
            <a:r>
              <a:rPr lang="en-US" sz="2200" dirty="0" err="1">
                <a:solidFill>
                  <a:srgbClr val="FF0000"/>
                </a:solidFill>
              </a:rPr>
              <a:t>Sumaint</a:t>
            </a:r>
            <a:r>
              <a:rPr lang="en-US" sz="2200" dirty="0"/>
              <a:t>?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CA372-EA6E-7A76-6FA4-2DE0A01A79F8}"/>
              </a:ext>
            </a:extLst>
          </p:cNvPr>
          <p:cNvSpPr txBox="1"/>
          <p:nvPr/>
        </p:nvSpPr>
        <p:spPr>
          <a:xfrm>
            <a:off x="6749475" y="1063929"/>
            <a:ext cx="19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 𝚽 is 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9EC25-371D-64D1-895A-32015869D95D}"/>
              </a:ext>
            </a:extLst>
          </p:cNvPr>
          <p:cNvSpPr txBox="1"/>
          <p:nvPr/>
        </p:nvSpPr>
        <p:spPr>
          <a:xfrm>
            <a:off x="1532573" y="5353428"/>
            <a:ext cx="135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itchFamily="2" charset="2"/>
              </a:rPr>
              <a:t></a:t>
            </a:r>
            <a:r>
              <a:rPr lang="en-US" sz="2400" dirty="0"/>
              <a:t>(𝚽^𝚿)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684A6-02D2-3027-9452-871F70B366EE}"/>
              </a:ext>
            </a:extLst>
          </p:cNvPr>
          <p:cNvSpPr txBox="1"/>
          <p:nvPr/>
        </p:nvSpPr>
        <p:spPr>
          <a:xfrm>
            <a:off x="6859516" y="701896"/>
            <a:ext cx="135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itchFamily="2" charset="2"/>
              </a:rPr>
              <a:t> </a:t>
            </a:r>
            <a:r>
              <a:rPr lang="en-US" sz="2400" dirty="0"/>
              <a:t>(𝚽^𝚿)</a:t>
            </a:r>
          </a:p>
        </p:txBody>
      </p:sp>
    </p:spTree>
    <p:extLst>
      <p:ext uri="{BB962C8B-B14F-4D97-AF65-F5344CB8AC3E}">
        <p14:creationId xmlns:p14="http://schemas.microsoft.com/office/powerpoint/2010/main" val="33462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allAtOnce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32E8F-DD2E-6681-2819-4BAD950B2CC5}"/>
              </a:ext>
            </a:extLst>
          </p:cNvPr>
          <p:cNvSpPr txBox="1"/>
          <p:nvPr/>
        </p:nvSpPr>
        <p:spPr>
          <a:xfrm>
            <a:off x="1216632" y="1050295"/>
            <a:ext cx="19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Every 𝚽 is 𝚿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CE152C-E315-E9E8-8F85-8DAED5D51BD3}"/>
              </a:ext>
            </a:extLst>
          </p:cNvPr>
          <p:cNvCxnSpPr>
            <a:cxnSpLocks/>
          </p:cNvCxnSpPr>
          <p:nvPr/>
        </p:nvCxnSpPr>
        <p:spPr>
          <a:xfrm flipV="1">
            <a:off x="2474116" y="3460940"/>
            <a:ext cx="2028389" cy="1408296"/>
          </a:xfrm>
          <a:prstGeom prst="line">
            <a:avLst/>
          </a:prstGeom>
          <a:ln w="12700"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180D93-5391-FAF9-28ED-169F05F03D96}"/>
              </a:ext>
            </a:extLst>
          </p:cNvPr>
          <p:cNvCxnSpPr>
            <a:cxnSpLocks/>
          </p:cNvCxnSpPr>
          <p:nvPr/>
        </p:nvCxnSpPr>
        <p:spPr>
          <a:xfrm flipV="1">
            <a:off x="5246352" y="1589971"/>
            <a:ext cx="1985021" cy="1444559"/>
          </a:xfrm>
          <a:prstGeom prst="line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15C9E-CACA-A360-92DE-F592CF7E82EB}"/>
              </a:ext>
            </a:extLst>
          </p:cNvPr>
          <p:cNvCxnSpPr>
            <a:cxnSpLocks/>
          </p:cNvCxnSpPr>
          <p:nvPr/>
        </p:nvCxnSpPr>
        <p:spPr>
          <a:xfrm>
            <a:off x="2291643" y="1589971"/>
            <a:ext cx="2210862" cy="1444559"/>
          </a:xfrm>
          <a:prstGeom prst="line">
            <a:avLst/>
          </a:prstGeom>
          <a:ln w="12700"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6B7FE8-F862-4DED-AA5C-1E22590CAEFE}"/>
              </a:ext>
            </a:extLst>
          </p:cNvPr>
          <p:cNvCxnSpPr>
            <a:cxnSpLocks/>
          </p:cNvCxnSpPr>
          <p:nvPr/>
        </p:nvCxnSpPr>
        <p:spPr>
          <a:xfrm>
            <a:off x="5246352" y="3460940"/>
            <a:ext cx="2040700" cy="1392815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B6B752-EB5F-0441-6095-F2DCDD7C3F48}"/>
              </a:ext>
            </a:extLst>
          </p:cNvPr>
          <p:cNvSpPr txBox="1"/>
          <p:nvPr/>
        </p:nvSpPr>
        <p:spPr>
          <a:xfrm>
            <a:off x="4149971" y="3034530"/>
            <a:ext cx="154070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contradicts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7FC22-8D37-13F4-3AD8-ED5F9CEFE48B}"/>
              </a:ext>
            </a:extLst>
          </p:cNvPr>
          <p:cNvSpPr txBox="1"/>
          <p:nvPr/>
        </p:nvSpPr>
        <p:spPr>
          <a:xfrm>
            <a:off x="1176513" y="4950136"/>
            <a:ext cx="241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 𝚽 is 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CA372-EA6E-7A76-6FA4-2DE0A01A79F8}"/>
              </a:ext>
            </a:extLst>
          </p:cNvPr>
          <p:cNvSpPr txBox="1"/>
          <p:nvPr/>
        </p:nvSpPr>
        <p:spPr>
          <a:xfrm>
            <a:off x="6749475" y="1063929"/>
            <a:ext cx="19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 𝚽 is 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9EC25-371D-64D1-895A-32015869D95D}"/>
              </a:ext>
            </a:extLst>
          </p:cNvPr>
          <p:cNvSpPr txBox="1"/>
          <p:nvPr/>
        </p:nvSpPr>
        <p:spPr>
          <a:xfrm>
            <a:off x="1424262" y="5295646"/>
            <a:ext cx="189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∃x[𝚽x &amp; 𝚿x]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AC027-3439-5EAC-9B96-8C3BCBDD38C2}"/>
              </a:ext>
            </a:extLst>
          </p:cNvPr>
          <p:cNvSpPr txBox="1"/>
          <p:nvPr/>
        </p:nvSpPr>
        <p:spPr>
          <a:xfrm>
            <a:off x="5665467" y="2689915"/>
            <a:ext cx="344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  </a:t>
            </a:r>
            <a:r>
              <a:rPr lang="en-US" sz="2000" dirty="0" err="1">
                <a:solidFill>
                  <a:srgbClr val="FF0000"/>
                </a:solidFill>
              </a:rPr>
              <a:t>Sumaint</a:t>
            </a:r>
            <a:r>
              <a:rPr lang="en-US" sz="2000" i="1" dirty="0"/>
              <a:t> </a:t>
            </a:r>
            <a:r>
              <a:rPr lang="en-US" sz="2000" dirty="0"/>
              <a:t>seems all too</a:t>
            </a:r>
          </a:p>
          <a:p>
            <a:r>
              <a:rPr lang="en-US" sz="2000" dirty="0"/>
              <a:t>          possible given </a:t>
            </a:r>
            <a:r>
              <a:rPr lang="en-US" sz="2000" i="1" dirty="0">
                <a:solidFill>
                  <a:srgbClr val="FF0000"/>
                </a:solidFill>
              </a:rPr>
              <a:t>~</a:t>
            </a:r>
            <a:r>
              <a:rPr lang="en-US" sz="2000" i="1" dirty="0"/>
              <a:t>. 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7AEFA6-D637-EBC2-E64A-047B08A79119}"/>
              </a:ext>
            </a:extLst>
          </p:cNvPr>
          <p:cNvSpPr txBox="1"/>
          <p:nvPr/>
        </p:nvSpPr>
        <p:spPr>
          <a:xfrm>
            <a:off x="6473371" y="693362"/>
            <a:ext cx="211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~</a:t>
            </a:r>
            <a:r>
              <a:rPr lang="en-US" sz="2400" dirty="0"/>
              <a:t>∃x[𝚽x &amp; 𝚿x]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E73E6D-6E3E-21A6-513F-AAD839E0EEC7}"/>
              </a:ext>
            </a:extLst>
          </p:cNvPr>
          <p:cNvSpPr txBox="1"/>
          <p:nvPr/>
        </p:nvSpPr>
        <p:spPr>
          <a:xfrm>
            <a:off x="961868" y="682778"/>
            <a:ext cx="268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~</a:t>
            </a:r>
            <a:r>
              <a:rPr lang="en-US" sz="2400" dirty="0"/>
              <a:t>∃x[𝚽x &amp; </a:t>
            </a:r>
            <a:r>
              <a:rPr lang="en-US" sz="2400" dirty="0">
                <a:solidFill>
                  <a:srgbClr val="FF0000"/>
                </a:solidFill>
              </a:rPr>
              <a:t>~𝚿x</a:t>
            </a:r>
            <a:r>
              <a:rPr lang="en-US" sz="2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FA61A-FBAB-DC78-193E-17A273D1EE13}"/>
              </a:ext>
            </a:extLst>
          </p:cNvPr>
          <p:cNvSpPr txBox="1"/>
          <p:nvPr/>
        </p:nvSpPr>
        <p:spPr>
          <a:xfrm>
            <a:off x="1079978" y="290846"/>
            <a:ext cx="207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∀</a:t>
            </a:r>
            <a:r>
              <a:rPr lang="en-US" sz="2400" dirty="0"/>
              <a:t>x:𝚽x[𝚿x]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E74B10-620C-8A38-9B8E-16DF923882BB}"/>
              </a:ext>
            </a:extLst>
          </p:cNvPr>
          <p:cNvSpPr txBox="1"/>
          <p:nvPr/>
        </p:nvSpPr>
        <p:spPr>
          <a:xfrm>
            <a:off x="6588088" y="338940"/>
            <a:ext cx="207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∀</a:t>
            </a:r>
            <a:r>
              <a:rPr lang="en-US" sz="2400" dirty="0"/>
              <a:t>x:𝚽x[</a:t>
            </a:r>
            <a:r>
              <a:rPr lang="en-US" sz="2400" dirty="0">
                <a:solidFill>
                  <a:srgbClr val="FF0000"/>
                </a:solidFill>
              </a:rPr>
              <a:t>~𝚿</a:t>
            </a:r>
            <a:r>
              <a:rPr lang="en-US" sz="2400" dirty="0"/>
              <a:t>x]</a:t>
            </a:r>
            <a:endParaRPr lang="en-US" sz="24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F7D82-8E80-4046-2480-715F88325732}"/>
              </a:ext>
            </a:extLst>
          </p:cNvPr>
          <p:cNvSpPr txBox="1"/>
          <p:nvPr/>
        </p:nvSpPr>
        <p:spPr>
          <a:xfrm>
            <a:off x="5467552" y="3395956"/>
            <a:ext cx="36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        </a:t>
            </a:r>
            <a:r>
              <a:rPr lang="en-US" sz="2000" dirty="0"/>
              <a:t>So maybe we should posit an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LoT</a:t>
            </a:r>
            <a:r>
              <a:rPr lang="en-US" sz="2000" dirty="0"/>
              <a:t> that </a:t>
            </a:r>
            <a:r>
              <a:rPr lang="en-US" sz="2000" u="sng" dirty="0"/>
              <a:t>doesn’t</a:t>
            </a:r>
            <a:r>
              <a:rPr lang="en-US" sz="2000" dirty="0"/>
              <a:t> have </a:t>
            </a:r>
            <a:r>
              <a:rPr lang="en-US" sz="2000" dirty="0">
                <a:solidFill>
                  <a:srgbClr val="FF0000"/>
                </a:solidFill>
              </a:rPr>
              <a:t>~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0721B-ADD5-43B9-3925-3FE38DEB6E0B}"/>
              </a:ext>
            </a:extLst>
          </p:cNvPr>
          <p:cNvSpPr txBox="1"/>
          <p:nvPr/>
        </p:nvSpPr>
        <p:spPr>
          <a:xfrm>
            <a:off x="460988" y="2671650"/>
            <a:ext cx="331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What kind of mind acquires </a:t>
            </a:r>
            <a:r>
              <a:rPr lang="en-US" sz="2200" dirty="0">
                <a:solidFill>
                  <a:srgbClr val="00B050"/>
                </a:solidFill>
              </a:rPr>
              <a:t>Every, Some, </a:t>
            </a:r>
            <a:r>
              <a:rPr lang="en-US" sz="2200" dirty="0"/>
              <a:t>and</a:t>
            </a:r>
            <a:r>
              <a:rPr lang="en-US" sz="2200" dirty="0">
                <a:solidFill>
                  <a:srgbClr val="00B050"/>
                </a:solidFill>
              </a:rPr>
              <a:t> No</a:t>
            </a:r>
            <a:r>
              <a:rPr lang="en-US" sz="2200" dirty="0"/>
              <a:t>, </a:t>
            </a:r>
          </a:p>
          <a:p>
            <a:r>
              <a:rPr lang="en-US" sz="2200" dirty="0"/>
              <a:t>but not </a:t>
            </a:r>
            <a:r>
              <a:rPr lang="en-US" sz="2200" dirty="0" err="1">
                <a:solidFill>
                  <a:srgbClr val="FF0000"/>
                </a:solidFill>
              </a:rPr>
              <a:t>Sumaint</a:t>
            </a:r>
            <a:r>
              <a:rPr lang="en-US" sz="2200" dirty="0"/>
              <a:t>?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46229C-BE0C-233F-190A-15AD1D222526}"/>
              </a:ext>
            </a:extLst>
          </p:cNvPr>
          <p:cNvSpPr txBox="1"/>
          <p:nvPr/>
        </p:nvSpPr>
        <p:spPr>
          <a:xfrm>
            <a:off x="6473371" y="5682226"/>
            <a:ext cx="207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~</a:t>
            </a:r>
            <a:r>
              <a:rPr lang="en-US" sz="2400" u="sng" dirty="0"/>
              <a:t>∀</a:t>
            </a:r>
            <a:r>
              <a:rPr lang="en-US" sz="2400" dirty="0"/>
              <a:t>x:𝚽x[𝚿x]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B95312-6553-FCF2-8C1A-2C4786D65E03}"/>
              </a:ext>
            </a:extLst>
          </p:cNvPr>
          <p:cNvSpPr txBox="1"/>
          <p:nvPr/>
        </p:nvSpPr>
        <p:spPr>
          <a:xfrm>
            <a:off x="5826941" y="4906252"/>
            <a:ext cx="3156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2400" dirty="0" err="1">
                <a:solidFill>
                  <a:srgbClr val="FF0000"/>
                </a:solidFill>
              </a:rPr>
              <a:t>Sumaint</a:t>
            </a:r>
            <a:r>
              <a:rPr lang="en-US" sz="2400" dirty="0">
                <a:solidFill>
                  <a:srgbClr val="FF0000"/>
                </a:solidFill>
              </a:rPr>
              <a:t> 𝚽 is 𝚿</a:t>
            </a:r>
          </a:p>
          <a:p>
            <a:r>
              <a:rPr lang="en-US" sz="2400" dirty="0"/>
              <a:t>	      ∃x[𝚽x &amp; </a:t>
            </a:r>
            <a:r>
              <a:rPr lang="en-US" sz="2400" dirty="0">
                <a:solidFill>
                  <a:srgbClr val="FF0000"/>
                </a:solidFill>
              </a:rPr>
              <a:t>~𝚿</a:t>
            </a:r>
            <a:r>
              <a:rPr lang="en-US" sz="2400" dirty="0"/>
              <a:t>x]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0"/>
            <a:ext cx="9144000" cy="19575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a poodle			That dog is a father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</a:t>
            </a:r>
            <a:r>
              <a:rPr lang="en-US" sz="2400" dirty="0">
                <a:latin typeface="Chalkboard SE" panose="03050602040202020205" pitchFamily="66" charset="77"/>
              </a:rPr>
              <a:t>	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   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my poodle			That dog is my father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9032" y="4063171"/>
            <a:ext cx="1491374" cy="27818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BD3798-35A1-118E-3D20-AD8ED57D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634267" y="1895265"/>
            <a:ext cx="2715002" cy="233998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10F717F-BB2C-24C0-851F-C2E87C812A5D}"/>
              </a:ext>
            </a:extLst>
          </p:cNvPr>
          <p:cNvSpPr txBox="1"/>
          <p:nvPr/>
        </p:nvSpPr>
        <p:spPr>
          <a:xfrm>
            <a:off x="1694547" y="2538809"/>
            <a:ext cx="2093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👉D is P</a:t>
            </a:r>
            <a:endParaRPr lang="en-US" sz="2400" baseline="300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u="sng" dirty="0">
                <a:solidFill>
                  <a:schemeClr val="bg1"/>
                </a:solidFill>
              </a:rPr>
              <a:t>👉D is </a:t>
            </a:r>
            <a:r>
              <a:rPr lang="en-US" sz="2400" i="1" u="sng" dirty="0">
                <a:solidFill>
                  <a:schemeClr val="bg1"/>
                </a:solidFill>
              </a:rPr>
              <a:t>M</a:t>
            </a:r>
            <a:r>
              <a:rPr lang="en-US" sz="2400" u="sng" baseline="30000" dirty="0">
                <a:solidFill>
                  <a:schemeClr val="bg1"/>
                </a:solidFill>
              </a:rPr>
              <a:t> 	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  👉D is </a:t>
            </a:r>
            <a:r>
              <a:rPr lang="en-US" sz="2400" i="1" dirty="0">
                <a:solidFill>
                  <a:schemeClr val="bg1"/>
                </a:solidFill>
              </a:rPr>
              <a:t>M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36E779-1403-FBCB-7886-EE451DBE0720}"/>
              </a:ext>
            </a:extLst>
          </p:cNvPr>
          <p:cNvSpPr txBox="1"/>
          <p:nvPr/>
        </p:nvSpPr>
        <p:spPr>
          <a:xfrm>
            <a:off x="3469863" y="2846589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520947C-FF2A-0899-F14A-ECCB2DBE4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493846">
            <a:off x="4641172" y="1593630"/>
            <a:ext cx="2401195" cy="331927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80D2EC-A192-B67C-4437-31CD2E6CC397}"/>
              </a:ext>
            </a:extLst>
          </p:cNvPr>
          <p:cNvSpPr txBox="1"/>
          <p:nvPr/>
        </p:nvSpPr>
        <p:spPr>
          <a:xfrm>
            <a:off x="4455067" y="2628500"/>
            <a:ext cx="197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  👉D is </a:t>
            </a:r>
            <a:r>
              <a:rPr lang="en-US" sz="2400" i="1" dirty="0">
                <a:solidFill>
                  <a:schemeClr val="bg1"/>
                </a:solidFill>
              </a:rPr>
              <a:t>F</a:t>
            </a:r>
            <a:endParaRPr lang="en-US" sz="24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u="sng" dirty="0">
                <a:solidFill>
                  <a:schemeClr val="bg1"/>
                </a:solidFill>
              </a:rPr>
              <a:t>👉D is </a:t>
            </a:r>
            <a:r>
              <a:rPr lang="en-US" sz="2400" i="1" u="sng" dirty="0">
                <a:solidFill>
                  <a:schemeClr val="bg1"/>
                </a:solidFill>
              </a:rPr>
              <a:t>M</a:t>
            </a:r>
            <a:endParaRPr lang="en-US" sz="2400" u="sng" baseline="300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     👉D is </a:t>
            </a:r>
            <a:r>
              <a:rPr lang="en-US" sz="2400" i="1" dirty="0">
                <a:solidFill>
                  <a:schemeClr val="bg1"/>
                </a:solidFill>
              </a:rPr>
              <a:t>MF</a:t>
            </a:r>
            <a:endParaRPr lang="en-US" sz="2400" i="1" baseline="300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EB23DC-EC45-155F-D958-4FE4716C1E8C}"/>
              </a:ext>
            </a:extLst>
          </p:cNvPr>
          <p:cNvSpPr txBox="1"/>
          <p:nvPr/>
        </p:nvSpPr>
        <p:spPr>
          <a:xfrm>
            <a:off x="6392902" y="2904730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5ADA26C-C899-26EC-7422-AA4189676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27" y="4490412"/>
            <a:ext cx="933601" cy="1197650"/>
          </a:xfrm>
          <a:prstGeom prst="rect">
            <a:avLst/>
          </a:prstGeom>
        </p:spPr>
      </p:pic>
      <p:pic>
        <p:nvPicPr>
          <p:cNvPr id="68" name="Picture 67" descr="aristotle.jpg">
            <a:extLst>
              <a:ext uri="{FF2B5EF4-FFF2-40B4-BE49-F238E27FC236}">
                <a16:creationId xmlns:a16="http://schemas.microsoft.com/office/drawing/2014/main" id="{225345D2-D6FA-17CC-B0C2-6A3DCA637F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22"/>
          <a:stretch/>
        </p:blipFill>
        <p:spPr>
          <a:xfrm>
            <a:off x="1302" y="2042575"/>
            <a:ext cx="928772" cy="12502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B60CC27-CCF5-76E9-8B1C-BC9C7B18D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" y="5695623"/>
            <a:ext cx="932688" cy="11781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769B71D-487A-4B65-93BF-B372CBA855E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8400"/>
          <a:stretch/>
        </p:blipFill>
        <p:spPr>
          <a:xfrm>
            <a:off x="-1330" y="3293931"/>
            <a:ext cx="933601" cy="1197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E2C74-8D98-06F8-1548-E8D04FDAE902}"/>
              </a:ext>
            </a:extLst>
          </p:cNvPr>
          <p:cNvSpPr/>
          <p:nvPr/>
        </p:nvSpPr>
        <p:spPr>
          <a:xfrm>
            <a:off x="3835400" y="4235252"/>
            <a:ext cx="273475" cy="2569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65102A-A831-C9A2-CBCF-C09E104E379C}"/>
              </a:ext>
            </a:extLst>
          </p:cNvPr>
          <p:cNvCxnSpPr>
            <a:cxnSpLocks/>
          </p:cNvCxnSpPr>
          <p:nvPr/>
        </p:nvCxnSpPr>
        <p:spPr>
          <a:xfrm>
            <a:off x="4094719" y="4413449"/>
            <a:ext cx="1822107" cy="440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42D6A5A-7CE6-32C1-5C69-7C863D00E979}"/>
              </a:ext>
            </a:extLst>
          </p:cNvPr>
          <p:cNvSpPr/>
          <p:nvPr/>
        </p:nvSpPr>
        <p:spPr>
          <a:xfrm>
            <a:off x="5916826" y="4538392"/>
            <a:ext cx="2895717" cy="20825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75A9D3-1587-F6E0-4342-AABBC5408F82}"/>
              </a:ext>
            </a:extLst>
          </p:cNvPr>
          <p:cNvSpPr/>
          <p:nvPr/>
        </p:nvSpPr>
        <p:spPr>
          <a:xfrm>
            <a:off x="6578546" y="5013837"/>
            <a:ext cx="1709293" cy="52148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Grammar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7AA9EB-1CCA-7C8E-676E-8DEFD24B2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108875" y="282818"/>
            <a:ext cx="905077" cy="135549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DAD804-60F9-9538-1098-B93FBAD3688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578" r="7379"/>
          <a:stretch/>
        </p:blipFill>
        <p:spPr>
          <a:xfrm>
            <a:off x="7127659" y="2980468"/>
            <a:ext cx="1983708" cy="15416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D727C4-A6B6-032D-DAE7-C55465AE510B}"/>
              </a:ext>
            </a:extLst>
          </p:cNvPr>
          <p:cNvSpPr txBox="1"/>
          <p:nvPr/>
        </p:nvSpPr>
        <p:spPr>
          <a:xfrm>
            <a:off x="5932495" y="4662940"/>
            <a:ext cx="28957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/>
              <a:t> pronounceable expressions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AD453-C257-77A4-A9C5-3FFB6BAADBF8}"/>
              </a:ext>
            </a:extLst>
          </p:cNvPr>
          <p:cNvSpPr txBox="1"/>
          <p:nvPr/>
        </p:nvSpPr>
        <p:spPr>
          <a:xfrm>
            <a:off x="6870628" y="5666213"/>
            <a:ext cx="11956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i="1" dirty="0"/>
              <a:t>concepts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9F7103-F658-2855-2167-0AD44CA2BC1D}"/>
              </a:ext>
            </a:extLst>
          </p:cNvPr>
          <p:cNvCxnSpPr>
            <a:cxnSpLocks/>
          </p:cNvCxnSpPr>
          <p:nvPr/>
        </p:nvCxnSpPr>
        <p:spPr>
          <a:xfrm flipH="1">
            <a:off x="7758474" y="5013837"/>
            <a:ext cx="479900" cy="69904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E03C20-B47B-B4DE-3108-ED10E62DDAB5}"/>
              </a:ext>
            </a:extLst>
          </p:cNvPr>
          <p:cNvCxnSpPr>
            <a:cxnSpLocks/>
          </p:cNvCxnSpPr>
          <p:nvPr/>
        </p:nvCxnSpPr>
        <p:spPr>
          <a:xfrm flipH="1" flipV="1">
            <a:off x="6645552" y="4981200"/>
            <a:ext cx="435676" cy="773196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83143B6D-754D-A76C-A18B-D44B6CB417DA}"/>
              </a:ext>
            </a:extLst>
          </p:cNvPr>
          <p:cNvSpPr/>
          <p:nvPr/>
        </p:nvSpPr>
        <p:spPr>
          <a:xfrm>
            <a:off x="6933383" y="6045150"/>
            <a:ext cx="999618" cy="36448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chemeClr val="tx1"/>
                </a:solidFill>
              </a:rPr>
              <a:t>LoT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A9D0E6-C438-D5F1-DB9F-94AD2F09A0E4}"/>
              </a:ext>
            </a:extLst>
          </p:cNvPr>
          <p:cNvSpPr txBox="1"/>
          <p:nvPr/>
        </p:nvSpPr>
        <p:spPr>
          <a:xfrm>
            <a:off x="952962" y="3976365"/>
            <a:ext cx="2508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Grammars generate expressions that are pronounceable</a:t>
            </a:r>
          </a:p>
          <a:p>
            <a:r>
              <a:rPr lang="en-US" dirty="0"/>
              <a:t>(and meaningful).</a:t>
            </a:r>
          </a:p>
          <a:p>
            <a:endParaRPr lang="en-US" dirty="0"/>
          </a:p>
          <a:p>
            <a:r>
              <a:rPr lang="en-US" dirty="0"/>
              <a:t>Languages of Thought generate concepts that exhibit logical relations</a:t>
            </a:r>
          </a:p>
          <a:p>
            <a:r>
              <a:rPr lang="en-US" dirty="0"/>
              <a:t>(and have contents).</a:t>
            </a:r>
          </a:p>
        </p:txBody>
      </p:sp>
    </p:spTree>
    <p:extLst>
      <p:ext uri="{BB962C8B-B14F-4D97-AF65-F5344CB8AC3E}">
        <p14:creationId xmlns:p14="http://schemas.microsoft.com/office/powerpoint/2010/main" val="14821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3" grpId="0" animBg="1"/>
      <p:bldP spid="7" grpId="0" animBg="1"/>
      <p:bldP spid="14" grpId="0" animBg="1"/>
      <p:bldP spid="18" grpId="0"/>
      <p:bldP spid="27" grpId="0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32E8F-DD2E-6681-2819-4BAD950B2CC5}"/>
              </a:ext>
            </a:extLst>
          </p:cNvPr>
          <p:cNvSpPr txBox="1"/>
          <p:nvPr/>
        </p:nvSpPr>
        <p:spPr>
          <a:xfrm>
            <a:off x="1216632" y="1050295"/>
            <a:ext cx="19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Every 𝚽 is 𝚿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CE152C-E315-E9E8-8F85-8DAED5D51BD3}"/>
              </a:ext>
            </a:extLst>
          </p:cNvPr>
          <p:cNvCxnSpPr>
            <a:cxnSpLocks/>
          </p:cNvCxnSpPr>
          <p:nvPr/>
        </p:nvCxnSpPr>
        <p:spPr>
          <a:xfrm flipV="1">
            <a:off x="2474116" y="3460940"/>
            <a:ext cx="2028389" cy="1408296"/>
          </a:xfrm>
          <a:prstGeom prst="line">
            <a:avLst/>
          </a:prstGeom>
          <a:ln w="12700"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180D93-5391-FAF9-28ED-169F05F03D96}"/>
              </a:ext>
            </a:extLst>
          </p:cNvPr>
          <p:cNvCxnSpPr>
            <a:cxnSpLocks/>
          </p:cNvCxnSpPr>
          <p:nvPr/>
        </p:nvCxnSpPr>
        <p:spPr>
          <a:xfrm flipV="1">
            <a:off x="5246352" y="1589971"/>
            <a:ext cx="1985021" cy="1444559"/>
          </a:xfrm>
          <a:prstGeom prst="line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15C9E-CACA-A360-92DE-F592CF7E82EB}"/>
              </a:ext>
            </a:extLst>
          </p:cNvPr>
          <p:cNvCxnSpPr>
            <a:cxnSpLocks/>
          </p:cNvCxnSpPr>
          <p:nvPr/>
        </p:nvCxnSpPr>
        <p:spPr>
          <a:xfrm>
            <a:off x="2291643" y="1589971"/>
            <a:ext cx="2210862" cy="1444559"/>
          </a:xfrm>
          <a:prstGeom prst="line">
            <a:avLst/>
          </a:prstGeom>
          <a:ln w="12700"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6B7FE8-F862-4DED-AA5C-1E22590CAEFE}"/>
              </a:ext>
            </a:extLst>
          </p:cNvPr>
          <p:cNvCxnSpPr>
            <a:cxnSpLocks/>
          </p:cNvCxnSpPr>
          <p:nvPr/>
        </p:nvCxnSpPr>
        <p:spPr>
          <a:xfrm>
            <a:off x="5246352" y="3460940"/>
            <a:ext cx="2040700" cy="1392815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B6B752-EB5F-0441-6095-F2DCDD7C3F48}"/>
              </a:ext>
            </a:extLst>
          </p:cNvPr>
          <p:cNvSpPr txBox="1"/>
          <p:nvPr/>
        </p:nvSpPr>
        <p:spPr>
          <a:xfrm>
            <a:off x="4149971" y="3034530"/>
            <a:ext cx="154070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contradicts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7FC22-8D37-13F4-3AD8-ED5F9CEFE48B}"/>
              </a:ext>
            </a:extLst>
          </p:cNvPr>
          <p:cNvSpPr txBox="1"/>
          <p:nvPr/>
        </p:nvSpPr>
        <p:spPr>
          <a:xfrm>
            <a:off x="1176513" y="4950136"/>
            <a:ext cx="241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 𝚽 is 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CA372-EA6E-7A76-6FA4-2DE0A01A79F8}"/>
              </a:ext>
            </a:extLst>
          </p:cNvPr>
          <p:cNvSpPr txBox="1"/>
          <p:nvPr/>
        </p:nvSpPr>
        <p:spPr>
          <a:xfrm>
            <a:off x="6749475" y="1063929"/>
            <a:ext cx="19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 𝚽 is 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38247C-2D96-3C14-E3FF-97BABC3040C1}"/>
              </a:ext>
            </a:extLst>
          </p:cNvPr>
          <p:cNvSpPr txBox="1"/>
          <p:nvPr/>
        </p:nvSpPr>
        <p:spPr>
          <a:xfrm>
            <a:off x="2798419" y="3483242"/>
            <a:ext cx="368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                            Maybe </a:t>
            </a:r>
          </a:p>
          <a:p>
            <a:r>
              <a:rPr lang="en-US" sz="2000" i="1" dirty="0">
                <a:solidFill>
                  <a:srgbClr val="00B050"/>
                </a:solidFill>
              </a:rPr>
              <a:t>	            </a:t>
            </a:r>
            <a:r>
              <a:rPr lang="en-US" sz="2000" dirty="0">
                <a:solidFill>
                  <a:srgbClr val="00B050"/>
                </a:solidFill>
              </a:rPr>
              <a:t>Some/No </a:t>
            </a:r>
            <a:r>
              <a:rPr lang="en-US" sz="2000" i="1" dirty="0"/>
              <a:t>reflect </a:t>
            </a:r>
          </a:p>
          <a:p>
            <a:r>
              <a:rPr lang="en-US" sz="2000" i="1" dirty="0"/>
              <a:t>              a </a:t>
            </a:r>
            <a:r>
              <a:rPr lang="en-US" sz="2000" i="1" u="sng" dirty="0"/>
              <a:t>basic cognitive pair</a:t>
            </a:r>
            <a:r>
              <a:rPr lang="en-US" sz="2000" i="1" dirty="0"/>
              <a:t>,</a:t>
            </a:r>
            <a:endParaRPr lang="en-US" sz="2000" dirty="0"/>
          </a:p>
          <a:p>
            <a:r>
              <a:rPr lang="en-US" sz="2000" i="1" dirty="0"/>
              <a:t>          and</a:t>
            </a:r>
            <a:r>
              <a:rPr lang="en-US" sz="2000" dirty="0">
                <a:solidFill>
                  <a:srgbClr val="00B050"/>
                </a:solidFill>
              </a:rPr>
              <a:t> Every</a:t>
            </a:r>
            <a:r>
              <a:rPr lang="en-US" sz="2000" i="1" dirty="0"/>
              <a:t> gets </a:t>
            </a:r>
            <a:r>
              <a:rPr lang="en-US" sz="2000" i="1" u="sng" dirty="0"/>
              <a:t>introduced</a:t>
            </a:r>
            <a:r>
              <a:rPr lang="en-US" sz="2000" i="1" dirty="0"/>
              <a:t> </a:t>
            </a:r>
          </a:p>
          <a:p>
            <a:r>
              <a:rPr lang="en-US" sz="2000" i="1" dirty="0"/>
              <a:t> 	     in a way that </a:t>
            </a:r>
            <a:r>
              <a:rPr lang="en-US" sz="2000" dirty="0" err="1">
                <a:solidFill>
                  <a:srgbClr val="FF0000"/>
                </a:solidFill>
              </a:rPr>
              <a:t>Sumaint</a:t>
            </a:r>
            <a:r>
              <a:rPr lang="en-US" sz="2000" i="1" dirty="0"/>
              <a:t> </a:t>
            </a:r>
          </a:p>
          <a:p>
            <a:r>
              <a:rPr lang="en-US" sz="2000" i="1" dirty="0"/>
              <a:t>		</a:t>
            </a:r>
            <a:r>
              <a:rPr lang="en-US" sz="2000" i="1" u="sng" dirty="0"/>
              <a:t>can’t be introduced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1A066-5EA0-634D-EADF-E2A394DB295E}"/>
              </a:ext>
            </a:extLst>
          </p:cNvPr>
          <p:cNvSpPr txBox="1"/>
          <p:nvPr/>
        </p:nvSpPr>
        <p:spPr>
          <a:xfrm>
            <a:off x="1794238" y="5295646"/>
            <a:ext cx="135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itchFamily="2" charset="2"/>
              </a:rPr>
              <a:t></a:t>
            </a:r>
            <a:r>
              <a:rPr lang="en-US" sz="2400" dirty="0"/>
              <a:t>(𝚽^𝚿)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2FC22-01AC-C597-3A84-E2B17AF57182}"/>
              </a:ext>
            </a:extLst>
          </p:cNvPr>
          <p:cNvSpPr txBox="1"/>
          <p:nvPr/>
        </p:nvSpPr>
        <p:spPr>
          <a:xfrm>
            <a:off x="6855491" y="775287"/>
            <a:ext cx="135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itchFamily="2" charset="2"/>
              </a:rPr>
              <a:t> </a:t>
            </a:r>
            <a:r>
              <a:rPr lang="en-US" sz="2400" dirty="0"/>
              <a:t>(𝚽^𝚿)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C6C9A-DE1C-8981-9BD4-08C1544E454D}"/>
              </a:ext>
            </a:extLst>
          </p:cNvPr>
          <p:cNvSpPr txBox="1"/>
          <p:nvPr/>
        </p:nvSpPr>
        <p:spPr>
          <a:xfrm>
            <a:off x="1367855" y="684269"/>
            <a:ext cx="1689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𝚽 ≈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(𝚽^𝚿)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D22B4-59D1-19D3-56DB-B6F5E0E26E33}"/>
              </a:ext>
            </a:extLst>
          </p:cNvPr>
          <p:cNvSpPr txBox="1"/>
          <p:nvPr/>
        </p:nvSpPr>
        <p:spPr>
          <a:xfrm>
            <a:off x="485333" y="67401"/>
            <a:ext cx="4715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Strategy</a:t>
            </a:r>
            <a:r>
              <a:rPr lang="en-US" sz="2000" dirty="0"/>
              <a:t>: add a (motivated) notion of </a:t>
            </a:r>
          </a:p>
          <a:p>
            <a:r>
              <a:rPr lang="en-US" sz="2000" dirty="0"/>
              <a:t>  concept </a:t>
            </a:r>
            <a:r>
              <a:rPr lang="en-US" sz="2000" i="1" u="sng" dirty="0"/>
              <a:t>equivalence</a:t>
            </a:r>
            <a:r>
              <a:rPr lang="en-US" sz="2000" dirty="0"/>
              <a:t> to the basic </a:t>
            </a:r>
            <a:r>
              <a:rPr lang="en-US" sz="2000" dirty="0" err="1"/>
              <a:t>LoT</a:t>
            </a:r>
            <a:r>
              <a:rPr lang="en-US" sz="20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090BD-54CF-E7D8-DD33-BB415724D94F}"/>
              </a:ext>
            </a:extLst>
          </p:cNvPr>
          <p:cNvSpPr txBox="1"/>
          <p:nvPr/>
        </p:nvSpPr>
        <p:spPr>
          <a:xfrm>
            <a:off x="5826941" y="4906252"/>
            <a:ext cx="3156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2400" dirty="0" err="1">
                <a:solidFill>
                  <a:srgbClr val="FF0000"/>
                </a:solidFill>
              </a:rPr>
              <a:t>Sumaint</a:t>
            </a:r>
            <a:r>
              <a:rPr lang="en-US" sz="2400" dirty="0">
                <a:solidFill>
                  <a:srgbClr val="FF0000"/>
                </a:solidFill>
              </a:rPr>
              <a:t> 𝚽 is 𝚿</a:t>
            </a:r>
          </a:p>
          <a:p>
            <a:r>
              <a:rPr lang="en-US" sz="2400" dirty="0"/>
              <a:t>	      ∃x[𝚽x &amp; </a:t>
            </a:r>
            <a:r>
              <a:rPr lang="en-US" sz="2400" dirty="0">
                <a:solidFill>
                  <a:srgbClr val="FF0000"/>
                </a:solidFill>
              </a:rPr>
              <a:t>~𝚿</a:t>
            </a:r>
            <a:r>
              <a:rPr lang="en-US" sz="2400" dirty="0"/>
              <a:t>x]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7F317E-45DD-8833-94D3-F98BE7923EAF}"/>
              </a:ext>
            </a:extLst>
          </p:cNvPr>
          <p:cNvCxnSpPr>
            <a:cxnSpLocks/>
          </p:cNvCxnSpPr>
          <p:nvPr/>
        </p:nvCxnSpPr>
        <p:spPr>
          <a:xfrm flipV="1">
            <a:off x="1407886" y="1361681"/>
            <a:ext cx="1219200" cy="3710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347D2-8C8F-A397-7796-DFE6F39FFFF7}"/>
              </a:ext>
            </a:extLst>
          </p:cNvPr>
          <p:cNvSpPr txBox="1"/>
          <p:nvPr/>
        </p:nvSpPr>
        <p:spPr>
          <a:xfrm>
            <a:off x="317298" y="2163625"/>
            <a:ext cx="2315059" cy="1785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smidgeon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of </a:t>
            </a:r>
            <a:r>
              <a:rPr lang="en-US" sz="2200" i="1" u="sng" dirty="0" err="1">
                <a:solidFill>
                  <a:srgbClr val="0070C0"/>
                </a:solidFill>
              </a:rPr>
              <a:t>dyadicity</a:t>
            </a:r>
            <a:endParaRPr lang="en-US" sz="2200" i="1" u="sng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</a:t>
            </a:r>
            <a:r>
              <a:rPr lang="en-US" sz="2200" i="1" dirty="0">
                <a:solidFill>
                  <a:srgbClr val="0070C0"/>
                </a:solidFill>
              </a:rPr>
              <a:t>enough for </a:t>
            </a:r>
            <a:r>
              <a:rPr lang="en-US" sz="2200" i="1" dirty="0" err="1">
                <a:solidFill>
                  <a:srgbClr val="0070C0"/>
                </a:solidFill>
              </a:rPr>
              <a:t>Davidsonian</a:t>
            </a:r>
            <a:r>
              <a:rPr lang="en-US" sz="2200" i="1" dirty="0">
                <a:solidFill>
                  <a:srgbClr val="0070C0"/>
                </a:solidFill>
              </a:rPr>
              <a:t> diamond patterns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F98AD-B7F8-9D99-2A37-B1ED8B19B385}"/>
              </a:ext>
            </a:extLst>
          </p:cNvPr>
          <p:cNvSpPr txBox="1"/>
          <p:nvPr/>
        </p:nvSpPr>
        <p:spPr>
          <a:xfrm>
            <a:off x="1172762" y="1700235"/>
            <a:ext cx="470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9FAC-8E66-2B26-BF5F-C962004E56A1}"/>
              </a:ext>
            </a:extLst>
          </p:cNvPr>
          <p:cNvSpPr txBox="1"/>
          <p:nvPr/>
        </p:nvSpPr>
        <p:spPr>
          <a:xfrm>
            <a:off x="2989841" y="2163872"/>
            <a:ext cx="4354387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DA96-D72C-4B4C-D3C9-1A6E56203958}"/>
              </a:ext>
            </a:extLst>
          </p:cNvPr>
          <p:cNvSpPr txBox="1"/>
          <p:nvPr/>
        </p:nvSpPr>
        <p:spPr>
          <a:xfrm>
            <a:off x="4185669" y="1732738"/>
            <a:ext cx="57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≈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92514-0531-AC8B-5ADA-2BD16A4D01DC}"/>
              </a:ext>
            </a:extLst>
          </p:cNvPr>
          <p:cNvCxnSpPr>
            <a:cxnSpLocks/>
          </p:cNvCxnSpPr>
          <p:nvPr/>
        </p:nvCxnSpPr>
        <p:spPr>
          <a:xfrm>
            <a:off x="4412343" y="1361916"/>
            <a:ext cx="0" cy="45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D3CED3-EB89-284E-5D67-C7FF4B827747}"/>
              </a:ext>
            </a:extLst>
          </p:cNvPr>
          <p:cNvSpPr txBox="1"/>
          <p:nvPr/>
        </p:nvSpPr>
        <p:spPr>
          <a:xfrm>
            <a:off x="3230271" y="2659559"/>
            <a:ext cx="483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extending </a:t>
            </a:r>
            <a:r>
              <a:rPr lang="en-US" sz="2200" b="1" dirty="0"/>
              <a:t>M</a:t>
            </a:r>
            <a:r>
              <a:rPr lang="en-US" sz="2200" dirty="0"/>
              <a:t>, </a:t>
            </a:r>
          </a:p>
          <a:p>
            <a:r>
              <a:rPr lang="en-US" sz="2200" dirty="0"/>
              <a:t>	think about </a:t>
            </a:r>
            <a:r>
              <a:rPr lang="en-US" sz="2200" i="1" u="sng" dirty="0"/>
              <a:t>small modular</a:t>
            </a:r>
            <a:r>
              <a:rPr lang="en-US" sz="2200" i="1" dirty="0"/>
              <a:t> </a:t>
            </a:r>
            <a:r>
              <a:rPr lang="en-US" sz="2200" dirty="0"/>
              <a:t>additions.</a:t>
            </a:r>
          </a:p>
        </p:txBody>
      </p:sp>
    </p:spTree>
    <p:extLst>
      <p:ext uri="{BB962C8B-B14F-4D97-AF65-F5344CB8AC3E}">
        <p14:creationId xmlns:p14="http://schemas.microsoft.com/office/powerpoint/2010/main" val="19966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9FAC-8E66-2B26-BF5F-C962004E56A1}"/>
              </a:ext>
            </a:extLst>
          </p:cNvPr>
          <p:cNvSpPr txBox="1"/>
          <p:nvPr/>
        </p:nvSpPr>
        <p:spPr>
          <a:xfrm>
            <a:off x="2989841" y="2163872"/>
            <a:ext cx="4354387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DA96-D72C-4B4C-D3C9-1A6E56203958}"/>
              </a:ext>
            </a:extLst>
          </p:cNvPr>
          <p:cNvSpPr txBox="1"/>
          <p:nvPr/>
        </p:nvSpPr>
        <p:spPr>
          <a:xfrm>
            <a:off x="4185669" y="1732738"/>
            <a:ext cx="57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≈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92514-0531-AC8B-5ADA-2BD16A4D01DC}"/>
              </a:ext>
            </a:extLst>
          </p:cNvPr>
          <p:cNvCxnSpPr>
            <a:cxnSpLocks/>
          </p:cNvCxnSpPr>
          <p:nvPr/>
        </p:nvCxnSpPr>
        <p:spPr>
          <a:xfrm>
            <a:off x="4412343" y="1361916"/>
            <a:ext cx="0" cy="45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5FF91B-C541-61D4-9AEE-80948E3D2D73}"/>
              </a:ext>
            </a:extLst>
          </p:cNvPr>
          <p:cNvSpPr txBox="1"/>
          <p:nvPr/>
        </p:nvSpPr>
        <p:spPr>
          <a:xfrm>
            <a:off x="296970" y="2811200"/>
            <a:ext cx="8927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Assume that if a mind with </a:t>
            </a:r>
            <a:r>
              <a:rPr lang="en-US" sz="2000" b="1" dirty="0">
                <a:ea typeface="DengXia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has 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two monadic concepts,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it can suppose that they are </a:t>
            </a:r>
            <a:r>
              <a:rPr lang="en-US" sz="2000" i="1" u="sng" dirty="0">
                <a:ea typeface="DengXian" panose="02010600030101010101" pitchFamily="2" charset="-122"/>
                <a:cs typeface="Times New Roman" panose="02020603050405020304" pitchFamily="18" charset="0"/>
              </a:rPr>
              <a:t>interchangeable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(materially equivalent) for purposes of simple reasoning.</a:t>
            </a: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86205-9517-71C9-1A9E-B21622EAFD8E}"/>
              </a:ext>
            </a:extLst>
          </p:cNvPr>
          <p:cNvSpPr txBox="1"/>
          <p:nvPr/>
        </p:nvSpPr>
        <p:spPr>
          <a:xfrm>
            <a:off x="879826" y="3689759"/>
            <a:ext cx="4220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ym typeface="Symbol" pitchFamily="2" charset="2"/>
              </a:rPr>
              <a:t></a:t>
            </a:r>
            <a:r>
              <a:rPr lang="en-US" sz="2200" dirty="0"/>
              <a:t>𝚽</a:t>
            </a:r>
            <a:r>
              <a:rPr lang="en-US" sz="22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/>
              <a:t>	 		</a:t>
            </a:r>
            <a:r>
              <a:rPr lang="en-US" sz="2200" b="1" cap="small" dirty="0">
                <a:sym typeface="Symbol" pitchFamily="2" charset="2"/>
              </a:rPr>
              <a:t></a:t>
            </a:r>
            <a:r>
              <a:rPr lang="en-US" sz="2200" dirty="0"/>
              <a:t>𝚽  </a:t>
            </a:r>
          </a:p>
          <a:p>
            <a:r>
              <a:rPr lang="en-US" sz="2200" u="sng" dirty="0"/>
              <a:t>𝚽 ≈ 𝚿</a:t>
            </a:r>
            <a:r>
              <a:rPr lang="en-US" sz="22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en-US" sz="2200" u="sng" dirty="0"/>
              <a:t>𝚽 ≈ 𝚿</a:t>
            </a:r>
            <a:r>
              <a:rPr lang="en-US" sz="22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>
                <a:sym typeface="Symbol" pitchFamily="2" charset="2"/>
              </a:rPr>
              <a:t></a:t>
            </a:r>
            <a:r>
              <a:rPr lang="en-US" sz="2200" dirty="0"/>
              <a:t>𝚿</a:t>
            </a:r>
            <a:r>
              <a:rPr lang="en-US" sz="22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	 		</a:t>
            </a:r>
            <a:r>
              <a:rPr lang="en-US" sz="2200" b="1" cap="small" dirty="0">
                <a:sym typeface="Symbol" pitchFamily="2" charset="2"/>
              </a:rPr>
              <a:t></a:t>
            </a:r>
            <a:r>
              <a:rPr lang="en-US" sz="2200" dirty="0"/>
              <a:t>𝚿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E67DA-076F-A9BA-5A36-74FE0564BE17}"/>
              </a:ext>
            </a:extLst>
          </p:cNvPr>
          <p:cNvSpPr txBox="1"/>
          <p:nvPr/>
        </p:nvSpPr>
        <p:spPr>
          <a:xfrm>
            <a:off x="4185669" y="3689759"/>
            <a:ext cx="3593988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any concepts</a:t>
            </a:r>
            <a:r>
              <a:rPr lang="en-US" sz="2000" b="1" dirty="0">
                <a:sym typeface="Symbol" pitchFamily="2" charset="2"/>
              </a:rPr>
              <a:t> </a:t>
            </a:r>
            <a:r>
              <a:rPr lang="en-US" sz="2000" dirty="0"/>
              <a:t>𝚽</a:t>
            </a:r>
            <a:r>
              <a:rPr lang="en-US" sz="2000" cap="small" dirty="0">
                <a:cs typeface="Times New Roman" panose="02020603050405020304" pitchFamily="18" charset="0"/>
              </a:rPr>
              <a:t> </a:t>
            </a:r>
            <a:r>
              <a:rPr lang="en-US" sz="2000" dirty="0"/>
              <a:t>and 𝚿: </a:t>
            </a:r>
          </a:p>
          <a:p>
            <a:r>
              <a:rPr lang="en-US" sz="2000" dirty="0"/>
              <a:t>𝚽 ≈ 𝚿 </a:t>
            </a:r>
            <a:r>
              <a:rPr lang="en-US" sz="2000" dirty="0" err="1"/>
              <a:t>iff</a:t>
            </a:r>
            <a:r>
              <a:rPr lang="en-US" sz="2000" dirty="0"/>
              <a:t> each entity is such that </a:t>
            </a:r>
          </a:p>
          <a:p>
            <a:r>
              <a:rPr lang="en-US" sz="2000" dirty="0"/>
              <a:t>𝚽 applies to it </a:t>
            </a:r>
            <a:r>
              <a:rPr lang="en-US" sz="2000" dirty="0" err="1"/>
              <a:t>iff</a:t>
            </a:r>
            <a:r>
              <a:rPr lang="en-US" sz="2000" dirty="0"/>
              <a:t> 𝚿 applies to it</a:t>
            </a:r>
          </a:p>
        </p:txBody>
      </p:sp>
    </p:spTree>
    <p:extLst>
      <p:ext uri="{BB962C8B-B14F-4D97-AF65-F5344CB8AC3E}">
        <p14:creationId xmlns:p14="http://schemas.microsoft.com/office/powerpoint/2010/main" val="34945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9FAC-8E66-2B26-BF5F-C962004E56A1}"/>
              </a:ext>
            </a:extLst>
          </p:cNvPr>
          <p:cNvSpPr txBox="1"/>
          <p:nvPr/>
        </p:nvSpPr>
        <p:spPr>
          <a:xfrm>
            <a:off x="2989841" y="2163872"/>
            <a:ext cx="4354387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DA96-D72C-4B4C-D3C9-1A6E56203958}"/>
              </a:ext>
            </a:extLst>
          </p:cNvPr>
          <p:cNvSpPr txBox="1"/>
          <p:nvPr/>
        </p:nvSpPr>
        <p:spPr>
          <a:xfrm>
            <a:off x="4185669" y="1732738"/>
            <a:ext cx="57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≈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92514-0531-AC8B-5ADA-2BD16A4D01DC}"/>
              </a:ext>
            </a:extLst>
          </p:cNvPr>
          <p:cNvCxnSpPr>
            <a:cxnSpLocks/>
          </p:cNvCxnSpPr>
          <p:nvPr/>
        </p:nvCxnSpPr>
        <p:spPr>
          <a:xfrm>
            <a:off x="4412343" y="1361916"/>
            <a:ext cx="0" cy="45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5FF91B-C541-61D4-9AEE-80948E3D2D73}"/>
              </a:ext>
            </a:extLst>
          </p:cNvPr>
          <p:cNvSpPr txBox="1"/>
          <p:nvPr/>
        </p:nvSpPr>
        <p:spPr>
          <a:xfrm>
            <a:off x="296970" y="2811200"/>
            <a:ext cx="8927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Assume that if a mind with </a:t>
            </a:r>
            <a:r>
              <a:rPr lang="en-US" sz="2000" b="1" dirty="0">
                <a:ea typeface="DengXia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has 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two monadic concepts,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it can suppose that they are </a:t>
            </a:r>
            <a:r>
              <a:rPr lang="en-US" sz="2000" i="1" u="sng" dirty="0">
                <a:ea typeface="DengXian" panose="02010600030101010101" pitchFamily="2" charset="-122"/>
                <a:cs typeface="Times New Roman" panose="02020603050405020304" pitchFamily="18" charset="0"/>
              </a:rPr>
              <a:t>interchangeable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(materially equivalent) for purposes of simple reasoning.</a:t>
            </a: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  <a:p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86205-9517-71C9-1A9E-B21622EAFD8E}"/>
              </a:ext>
            </a:extLst>
          </p:cNvPr>
          <p:cNvSpPr txBox="1"/>
          <p:nvPr/>
        </p:nvSpPr>
        <p:spPr>
          <a:xfrm>
            <a:off x="879826" y="3689759"/>
            <a:ext cx="4220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ym typeface="Symbol" pitchFamily="2" charset="2"/>
              </a:rPr>
              <a:t></a:t>
            </a:r>
            <a:r>
              <a:rPr lang="en-US" sz="2200" dirty="0"/>
              <a:t>𝚽</a:t>
            </a:r>
            <a:r>
              <a:rPr lang="en-US" sz="22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/>
              <a:t>	 		</a:t>
            </a:r>
            <a:r>
              <a:rPr lang="en-US" sz="2200" b="1" cap="small" dirty="0">
                <a:sym typeface="Symbol" pitchFamily="2" charset="2"/>
              </a:rPr>
              <a:t></a:t>
            </a:r>
            <a:r>
              <a:rPr lang="en-US" sz="2200" dirty="0"/>
              <a:t>𝚽  </a:t>
            </a:r>
          </a:p>
          <a:p>
            <a:r>
              <a:rPr lang="en-US" sz="2200" u="sng" dirty="0"/>
              <a:t>𝚽 ≈ 𝚿</a:t>
            </a:r>
            <a:r>
              <a:rPr lang="en-US" sz="22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en-US" sz="2200" u="sng" dirty="0"/>
              <a:t>𝚽 ≈ 𝚿</a:t>
            </a:r>
            <a:r>
              <a:rPr lang="en-US" sz="22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>
                <a:sym typeface="Symbol" pitchFamily="2" charset="2"/>
              </a:rPr>
              <a:t></a:t>
            </a:r>
            <a:r>
              <a:rPr lang="en-US" sz="2200" dirty="0"/>
              <a:t>𝚿</a:t>
            </a:r>
            <a:r>
              <a:rPr lang="en-US" sz="22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 	 		</a:t>
            </a:r>
            <a:r>
              <a:rPr lang="en-US" sz="2200" b="1" cap="small" dirty="0">
                <a:sym typeface="Symbol" pitchFamily="2" charset="2"/>
              </a:rPr>
              <a:t></a:t>
            </a:r>
            <a:r>
              <a:rPr lang="en-US" sz="2200" dirty="0"/>
              <a:t>𝚿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E67DA-076F-A9BA-5A36-74FE0564BE17}"/>
              </a:ext>
            </a:extLst>
          </p:cNvPr>
          <p:cNvSpPr txBox="1"/>
          <p:nvPr/>
        </p:nvSpPr>
        <p:spPr>
          <a:xfrm>
            <a:off x="4185669" y="3689759"/>
            <a:ext cx="3593988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any concepts</a:t>
            </a:r>
            <a:r>
              <a:rPr lang="en-US" sz="2000" b="1" dirty="0">
                <a:sym typeface="Symbol" pitchFamily="2" charset="2"/>
              </a:rPr>
              <a:t> </a:t>
            </a:r>
            <a:r>
              <a:rPr lang="en-US" sz="2000" dirty="0"/>
              <a:t>𝚽</a:t>
            </a:r>
            <a:r>
              <a:rPr lang="en-US" sz="2000" cap="small" dirty="0">
                <a:cs typeface="Times New Roman" panose="02020603050405020304" pitchFamily="18" charset="0"/>
              </a:rPr>
              <a:t> </a:t>
            </a:r>
            <a:r>
              <a:rPr lang="en-US" sz="2000" dirty="0"/>
              <a:t>and 𝚿: </a:t>
            </a:r>
          </a:p>
          <a:p>
            <a:r>
              <a:rPr lang="en-US" sz="2000" dirty="0"/>
              <a:t>𝚽 ≈ 𝚿 </a:t>
            </a:r>
            <a:r>
              <a:rPr lang="en-US" sz="2000" dirty="0" err="1"/>
              <a:t>iff</a:t>
            </a:r>
            <a:r>
              <a:rPr lang="en-US" sz="2000" dirty="0"/>
              <a:t> each entity is such that </a:t>
            </a:r>
          </a:p>
          <a:p>
            <a:r>
              <a:rPr lang="en-US" sz="2000" dirty="0"/>
              <a:t>𝚽 applies to it </a:t>
            </a:r>
            <a:r>
              <a:rPr lang="en-US" sz="2000" dirty="0" err="1"/>
              <a:t>iff</a:t>
            </a:r>
            <a:r>
              <a:rPr lang="en-US" sz="2000" dirty="0"/>
              <a:t> 𝚿 applies to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F6EAD-0839-0001-A117-0698B153A1D3}"/>
              </a:ext>
            </a:extLst>
          </p:cNvPr>
          <p:cNvSpPr txBox="1"/>
          <p:nvPr/>
        </p:nvSpPr>
        <p:spPr>
          <a:xfrm>
            <a:off x="296970" y="4835995"/>
            <a:ext cx="704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According to a 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supposition of the form </a:t>
            </a:r>
            <a:r>
              <a:rPr lang="en-US" sz="2000" dirty="0"/>
              <a:t>𝚽</a:t>
            </a:r>
            <a:r>
              <a:rPr lang="en-US" sz="20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^</a:t>
            </a:r>
            <a:r>
              <a:rPr lang="en-US" sz="2000" dirty="0"/>
              <a:t>𝚿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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every </a:t>
            </a:r>
            <a:r>
              <a:rPr lang="en-US" sz="2000" dirty="0"/>
              <a:t>𝚽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lang="en-US" sz="2000" dirty="0"/>
              <a:t>𝚿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And if every </a:t>
            </a:r>
            <a:r>
              <a:rPr lang="en-US" sz="2000" dirty="0"/>
              <a:t>𝚽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lang="en-US" sz="2000" dirty="0"/>
              <a:t>𝚿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, then </a:t>
            </a:r>
            <a:r>
              <a:rPr lang="en-US" sz="2000" dirty="0"/>
              <a:t>𝚽</a:t>
            </a:r>
            <a:r>
              <a:rPr lang="en-US" sz="2000" b="1" dirty="0">
                <a:ea typeface="DengXian" panose="02010600030101010101" pitchFamily="2" charset="-122"/>
                <a:cs typeface="Times New Roman" panose="02020603050405020304" pitchFamily="18" charset="0"/>
              </a:rPr>
              <a:t>^</a:t>
            </a:r>
            <a:r>
              <a:rPr lang="en-US" sz="2000" dirty="0"/>
              <a:t>𝚿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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/>
              <a:t>𝚽 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.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958D8-7857-3443-448E-A9E695F29A99}"/>
              </a:ext>
            </a:extLst>
          </p:cNvPr>
          <p:cNvSpPr txBox="1"/>
          <p:nvPr/>
        </p:nvSpPr>
        <p:spPr>
          <a:xfrm>
            <a:off x="600521" y="5559389"/>
            <a:ext cx="832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1800" i="1" u="sng" dirty="0">
                <a:solidFill>
                  <a:srgbClr val="0070C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ictum de Omni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Whatever holds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cows holds 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 brown cows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if every cow is brown, whatever holds for brown cows holds for cows. 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So if every cow is brown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, whatever holds for cows holds for brown cows </a:t>
            </a:r>
            <a:r>
              <a:rPr lang="en-US" i="1" u="sng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and vice versa</a:t>
            </a:r>
            <a:r>
              <a:rPr lang="en-US" dirty="0">
                <a:solidFill>
                  <a:srgbClr val="0070C0"/>
                </a:solidFill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Times" pitchFamily="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9FAC-8E66-2B26-BF5F-C962004E56A1}"/>
              </a:ext>
            </a:extLst>
          </p:cNvPr>
          <p:cNvSpPr txBox="1"/>
          <p:nvPr/>
        </p:nvSpPr>
        <p:spPr>
          <a:xfrm>
            <a:off x="2989841" y="2163872"/>
            <a:ext cx="5573588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</a:p>
          <a:p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(a) </a:t>
            </a:r>
            <a:r>
              <a:rPr lang="en-US" sz="2200" dirty="0"/>
              <a:t>𝚽 ≈ (𝚽^𝚿)				EVERY:𝚽(𝚿)	</a:t>
            </a:r>
          </a:p>
          <a:p>
            <a:r>
              <a:rPr lang="en-US" sz="2200" dirty="0">
                <a:solidFill>
                  <a:srgbClr val="0070C0"/>
                </a:solidFill>
              </a:rPr>
              <a:t>(b) </a:t>
            </a:r>
            <a:r>
              <a:rPr lang="en-US" sz="2200" dirty="0"/>
              <a:t>(𝚽^𝚿) ≈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		NO:𝚽(𝚿)		 </a:t>
            </a:r>
          </a:p>
          <a:p>
            <a:endParaRPr lang="en-US" sz="2200" dirty="0">
              <a:solidFill>
                <a:srgbClr val="0070C0"/>
              </a:solidFill>
            </a:endParaRPr>
          </a:p>
          <a:p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DA96-D72C-4B4C-D3C9-1A6E56203958}"/>
              </a:ext>
            </a:extLst>
          </p:cNvPr>
          <p:cNvSpPr txBox="1"/>
          <p:nvPr/>
        </p:nvSpPr>
        <p:spPr>
          <a:xfrm>
            <a:off x="4185669" y="1732738"/>
            <a:ext cx="57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≈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92514-0531-AC8B-5ADA-2BD16A4D01DC}"/>
              </a:ext>
            </a:extLst>
          </p:cNvPr>
          <p:cNvCxnSpPr>
            <a:cxnSpLocks/>
          </p:cNvCxnSpPr>
          <p:nvPr/>
        </p:nvCxnSpPr>
        <p:spPr>
          <a:xfrm>
            <a:off x="4412343" y="1361916"/>
            <a:ext cx="0" cy="45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2DFDD3-5D5C-A3D1-5B70-AD1A9C84FF24}"/>
              </a:ext>
            </a:extLst>
          </p:cNvPr>
          <p:cNvSpPr txBox="1"/>
          <p:nvPr/>
        </p:nvSpPr>
        <p:spPr>
          <a:xfrm>
            <a:off x="173617" y="2933313"/>
            <a:ext cx="3164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NO:𝚽(𝚿)</a:t>
            </a:r>
            <a:r>
              <a:rPr lang="en-US" sz="2000" dirty="0"/>
              <a:t>	</a:t>
            </a:r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conjoining </a:t>
            </a:r>
            <a:r>
              <a:rPr lang="en-US" sz="2000" dirty="0"/>
              <a:t>𝚿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sz="2000" dirty="0"/>
              <a:t>𝚽</a:t>
            </a:r>
            <a:r>
              <a:rPr lang="en-US" sz="2000" b="1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is like conjoining </a:t>
            </a:r>
            <a:r>
              <a:rPr lang="en-US" sz="2000" b="1" dirty="0">
                <a:sym typeface="Symbol" pitchFamily="2" charset="2"/>
              </a:rPr>
              <a:t></a:t>
            </a:r>
            <a:r>
              <a:rPr lang="en-US" sz="2000" dirty="0"/>
              <a:t>𝚽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sz="2000" dirty="0"/>
              <a:t>𝚽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…</a:t>
            </a:r>
          </a:p>
          <a:p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the result applies </a:t>
            </a:r>
            <a:r>
              <a:rPr lang="en-US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to nada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CEB01-CF03-8831-4CCE-B7C7E54A8EA4}"/>
              </a:ext>
            </a:extLst>
          </p:cNvPr>
          <p:cNvSpPr txBox="1"/>
          <p:nvPr/>
        </p:nvSpPr>
        <p:spPr>
          <a:xfrm>
            <a:off x="1257300" y="4614811"/>
            <a:ext cx="7532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200" dirty="0"/>
              <a:t>    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  <a:r>
              <a:rPr lang="en-US" sz="2200" dirty="0"/>
              <a:t>  </a:t>
            </a:r>
            <a:r>
              <a:rPr lang="en-US" sz="2200" dirty="0">
                <a:solidFill>
                  <a:srgbClr val="0070C0"/>
                </a:solidFill>
              </a:rPr>
              <a:t>which can be abbreviated as </a:t>
            </a:r>
            <a:r>
              <a:rPr lang="en-US" sz="2200" dirty="0"/>
              <a:t>⊥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applies to nothing</a:t>
            </a:r>
          </a:p>
        </p:txBody>
      </p:sp>
    </p:spTree>
    <p:extLst>
      <p:ext uri="{BB962C8B-B14F-4D97-AF65-F5344CB8AC3E}">
        <p14:creationId xmlns:p14="http://schemas.microsoft.com/office/powerpoint/2010/main" val="9139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9FAC-8E66-2B26-BF5F-C962004E56A1}"/>
              </a:ext>
            </a:extLst>
          </p:cNvPr>
          <p:cNvSpPr txBox="1"/>
          <p:nvPr/>
        </p:nvSpPr>
        <p:spPr>
          <a:xfrm>
            <a:off x="2989841" y="2163872"/>
            <a:ext cx="5573588" cy="21544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</a:p>
          <a:p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(a) </a:t>
            </a:r>
            <a:r>
              <a:rPr lang="en-US" sz="2200" dirty="0"/>
              <a:t>𝚽 ≈ (𝚽^𝚿)				EVERY:𝚽(𝚿)	</a:t>
            </a:r>
          </a:p>
          <a:p>
            <a:r>
              <a:rPr lang="en-US" sz="2200" dirty="0">
                <a:solidFill>
                  <a:srgbClr val="0070C0"/>
                </a:solidFill>
              </a:rPr>
              <a:t>(b) </a:t>
            </a:r>
            <a:r>
              <a:rPr lang="en-US" sz="2200" dirty="0"/>
              <a:t>(𝚽^𝚿) ≈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		NO:𝚽(𝚿)		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(c) </a:t>
            </a:r>
            <a:r>
              <a:rPr lang="en-US" sz="2200" b="1" dirty="0">
                <a:sym typeface="Symbol" pitchFamily="2" charset="2"/>
              </a:rPr>
              <a:t></a:t>
            </a:r>
            <a:r>
              <a:rPr lang="en-US" sz="2200" dirty="0"/>
              <a:t>(𝚽^𝚿) ≈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 	SOME:𝚽(𝚿)</a:t>
            </a:r>
          </a:p>
          <a:p>
            <a:r>
              <a:rPr lang="en-US" sz="2200" dirty="0">
                <a:solidFill>
                  <a:srgbClr val="FF0000"/>
                </a:solidFill>
              </a:rPr>
              <a:t>(d)	</a:t>
            </a:r>
            <a:r>
              <a:rPr lang="en-US" sz="2200" dirty="0"/>
              <a:t>						</a:t>
            </a:r>
            <a:r>
              <a:rPr lang="en-US" sz="2200" dirty="0">
                <a:solidFill>
                  <a:srgbClr val="FF0000"/>
                </a:solidFill>
              </a:rPr>
              <a:t>SUMAINT:</a:t>
            </a:r>
            <a:r>
              <a:rPr lang="en-US" sz="2200" dirty="0"/>
              <a:t>𝚽(𝚿)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DA96-D72C-4B4C-D3C9-1A6E56203958}"/>
              </a:ext>
            </a:extLst>
          </p:cNvPr>
          <p:cNvSpPr txBox="1"/>
          <p:nvPr/>
        </p:nvSpPr>
        <p:spPr>
          <a:xfrm>
            <a:off x="4185669" y="1732738"/>
            <a:ext cx="57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≈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92514-0531-AC8B-5ADA-2BD16A4D01DC}"/>
              </a:ext>
            </a:extLst>
          </p:cNvPr>
          <p:cNvCxnSpPr>
            <a:cxnSpLocks/>
          </p:cNvCxnSpPr>
          <p:nvPr/>
        </p:nvCxnSpPr>
        <p:spPr>
          <a:xfrm>
            <a:off x="4412343" y="1361916"/>
            <a:ext cx="0" cy="45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7A19B9-BA6C-176D-A158-D6199247940B}"/>
              </a:ext>
            </a:extLst>
          </p:cNvPr>
          <p:cNvSpPr txBox="1"/>
          <p:nvPr/>
        </p:nvSpPr>
        <p:spPr>
          <a:xfrm>
            <a:off x="468508" y="2179261"/>
            <a:ext cx="252133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enough for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Aristotelian logic;</a:t>
            </a:r>
          </a:p>
          <a:p>
            <a:r>
              <a:rPr lang="en-US" sz="2200" dirty="0">
                <a:solidFill>
                  <a:srgbClr val="0070C0"/>
                </a:solidFill>
              </a:rPr>
              <a:t>still doesn’t support</a:t>
            </a:r>
          </a:p>
          <a:p>
            <a:r>
              <a:rPr lang="en-US" sz="2200" dirty="0">
                <a:solidFill>
                  <a:srgbClr val="0070C0"/>
                </a:solidFill>
              </a:rPr>
              <a:t>concept-negation</a:t>
            </a:r>
          </a:p>
          <a:p>
            <a:r>
              <a:rPr lang="en-US" sz="2200" dirty="0">
                <a:solidFill>
                  <a:srgbClr val="0070C0"/>
                </a:solidFill>
              </a:rPr>
              <a:t>or </a:t>
            </a:r>
            <a:r>
              <a:rPr lang="en-US" sz="2200" dirty="0">
                <a:solidFill>
                  <a:srgbClr val="FF0000"/>
                </a:solidFill>
              </a:rPr>
              <a:t>SUMAINT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(see </a:t>
            </a:r>
            <a:r>
              <a:rPr lang="en-US" sz="2200" dirty="0" err="1">
                <a:solidFill>
                  <a:srgbClr val="0070C0"/>
                </a:solidFill>
              </a:rPr>
              <a:t>Icard</a:t>
            </a:r>
            <a:r>
              <a:rPr lang="en-US" sz="2200" dirty="0">
                <a:solidFill>
                  <a:srgbClr val="0070C0"/>
                </a:solidFill>
              </a:rPr>
              <a:t> &amp; Moss)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67D4E-30BA-2569-1397-A64E137C78B9}"/>
              </a:ext>
            </a:extLst>
          </p:cNvPr>
          <p:cNvSpPr txBox="1"/>
          <p:nvPr/>
        </p:nvSpPr>
        <p:spPr>
          <a:xfrm>
            <a:off x="1257300" y="4614811"/>
            <a:ext cx="7532492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200" dirty="0"/>
              <a:t>    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  <a:r>
              <a:rPr lang="en-US" sz="2200" dirty="0"/>
              <a:t>  </a:t>
            </a:r>
            <a:r>
              <a:rPr lang="en-US" sz="2200" dirty="0">
                <a:solidFill>
                  <a:srgbClr val="0070C0"/>
                </a:solidFill>
              </a:rPr>
              <a:t>which can be abbreviated as </a:t>
            </a:r>
            <a:r>
              <a:rPr lang="en-US" sz="2200" dirty="0"/>
              <a:t>⊥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applies to nothing</a:t>
            </a:r>
          </a:p>
          <a:p>
            <a:pPr marL="0" lvl="1">
              <a:spcBef>
                <a:spcPts val="300"/>
              </a:spcBef>
            </a:pP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which can be abbreviated as </a:t>
            </a:r>
            <a:r>
              <a:rPr lang="en-US" sz="2200" dirty="0"/>
              <a:t>⊤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applies to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everything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376CC-47C8-C6A8-9251-C9AADEC1E6A0}"/>
              </a:ext>
            </a:extLst>
          </p:cNvPr>
          <p:cNvSpPr txBox="1"/>
          <p:nvPr/>
        </p:nvSpPr>
        <p:spPr>
          <a:xfrm>
            <a:off x="3394561" y="5444645"/>
            <a:ext cx="5749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SOME:𝚽(𝚿)</a:t>
            </a:r>
            <a:r>
              <a:rPr lang="en-US" sz="2000" dirty="0"/>
              <a:t>	</a:t>
            </a:r>
            <a:endParaRPr lang="en-US" sz="2000" dirty="0">
              <a:ea typeface="DengXian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sz="2000" b="1" dirty="0">
                <a:sym typeface="Symbol" pitchFamily="2" charset="2"/>
              </a:rPr>
              <a:t></a:t>
            </a:r>
            <a:r>
              <a:rPr lang="en-US" sz="2000" dirty="0"/>
              <a:t>(𝚽^𝚿) applies to everything;</a:t>
            </a:r>
          </a:p>
          <a:p>
            <a:r>
              <a:rPr lang="en-US" sz="2000" dirty="0"/>
              <a:t>    𝚽^𝚿 doesn’t apply to nothing;</a:t>
            </a:r>
          </a:p>
          <a:p>
            <a:r>
              <a:rPr lang="en-US" sz="2000" dirty="0"/>
              <a:t>something</a:t>
            </a:r>
            <a:r>
              <a:rPr lang="en-US" sz="2000" dirty="0">
                <a:sym typeface="Symbol" pitchFamily="2" charset="2"/>
              </a:rPr>
              <a:t> is such that both </a:t>
            </a:r>
            <a:r>
              <a:rPr lang="en-US" sz="2000" dirty="0"/>
              <a:t>𝚽 and 𝚿 apply to it </a:t>
            </a:r>
          </a:p>
        </p:txBody>
      </p:sp>
    </p:spTree>
    <p:extLst>
      <p:ext uri="{BB962C8B-B14F-4D97-AF65-F5344CB8AC3E}">
        <p14:creationId xmlns:p14="http://schemas.microsoft.com/office/powerpoint/2010/main" val="38562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9FAC-8E66-2B26-BF5F-C962004E56A1}"/>
              </a:ext>
            </a:extLst>
          </p:cNvPr>
          <p:cNvSpPr txBox="1"/>
          <p:nvPr/>
        </p:nvSpPr>
        <p:spPr>
          <a:xfrm>
            <a:off x="2989841" y="2163872"/>
            <a:ext cx="5573588" cy="1785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</a:p>
          <a:p>
            <a:r>
              <a:rPr lang="en-US" sz="2200" dirty="0">
                <a:solidFill>
                  <a:srgbClr val="0070C0"/>
                </a:solidFill>
              </a:rPr>
              <a:t>   (enough for Aristotelian logic)</a:t>
            </a:r>
          </a:p>
          <a:p>
            <a:r>
              <a:rPr lang="en-US" sz="2200" dirty="0"/>
              <a:t>𝚽 ≈ (𝚽^𝚿)				EVERY:𝚽(𝚿)	</a:t>
            </a:r>
          </a:p>
          <a:p>
            <a:r>
              <a:rPr lang="en-US" sz="2200" dirty="0"/>
              <a:t>(𝚽^𝚿) ≈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		NO:𝚽(𝚿)		 </a:t>
            </a:r>
          </a:p>
          <a:p>
            <a:r>
              <a:rPr lang="en-US" sz="2200" dirty="0"/>
              <a:t>(𝚽^𝚿) ≈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 		SOME:𝚽(𝚿)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DA96-D72C-4B4C-D3C9-1A6E56203958}"/>
              </a:ext>
            </a:extLst>
          </p:cNvPr>
          <p:cNvSpPr txBox="1"/>
          <p:nvPr/>
        </p:nvSpPr>
        <p:spPr>
          <a:xfrm>
            <a:off x="4185669" y="1732738"/>
            <a:ext cx="57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≈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92514-0531-AC8B-5ADA-2BD16A4D01DC}"/>
              </a:ext>
            </a:extLst>
          </p:cNvPr>
          <p:cNvCxnSpPr>
            <a:cxnSpLocks/>
          </p:cNvCxnSpPr>
          <p:nvPr/>
        </p:nvCxnSpPr>
        <p:spPr>
          <a:xfrm>
            <a:off x="4412343" y="1361916"/>
            <a:ext cx="0" cy="45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BF213C-50ED-873E-CC7A-88E742D81F64}"/>
              </a:ext>
            </a:extLst>
          </p:cNvPr>
          <p:cNvCxnSpPr>
            <a:cxnSpLocks/>
          </p:cNvCxnSpPr>
          <p:nvPr/>
        </p:nvCxnSpPr>
        <p:spPr>
          <a:xfrm flipV="1">
            <a:off x="1438403" y="1361681"/>
            <a:ext cx="1188683" cy="430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C32641A-91DD-6EA6-7B0C-5F24D76F4DBD}"/>
              </a:ext>
            </a:extLst>
          </p:cNvPr>
          <p:cNvSpPr txBox="1"/>
          <p:nvPr/>
        </p:nvSpPr>
        <p:spPr>
          <a:xfrm>
            <a:off x="280874" y="2138199"/>
            <a:ext cx="2315059" cy="1785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smidgeon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of </a:t>
            </a:r>
            <a:r>
              <a:rPr lang="en-US" sz="2200" i="1" u="sng" dirty="0" err="1">
                <a:solidFill>
                  <a:srgbClr val="0070C0"/>
                </a:solidFill>
              </a:rPr>
              <a:t>dyadicity</a:t>
            </a:r>
            <a:endParaRPr lang="en-US" sz="2200" i="1" u="sng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</a:t>
            </a:r>
            <a:r>
              <a:rPr lang="en-US" sz="2200" i="1" dirty="0">
                <a:solidFill>
                  <a:srgbClr val="0070C0"/>
                </a:solidFill>
              </a:rPr>
              <a:t>enough for </a:t>
            </a:r>
            <a:r>
              <a:rPr lang="en-US" sz="2200" i="1" dirty="0" err="1">
                <a:solidFill>
                  <a:srgbClr val="0070C0"/>
                </a:solidFill>
              </a:rPr>
              <a:t>Davidsonian</a:t>
            </a:r>
            <a:r>
              <a:rPr lang="en-US" sz="2200" i="1" dirty="0">
                <a:solidFill>
                  <a:srgbClr val="0070C0"/>
                </a:solidFill>
              </a:rPr>
              <a:t> diamond patterns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82830-6058-A039-3BFB-A577D6AB746E}"/>
              </a:ext>
            </a:extLst>
          </p:cNvPr>
          <p:cNvSpPr txBox="1"/>
          <p:nvPr/>
        </p:nvSpPr>
        <p:spPr>
          <a:xfrm>
            <a:off x="1124640" y="1702736"/>
            <a:ext cx="313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M</a:t>
            </a:r>
            <a:r>
              <a:rPr lang="en-US" sz="22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27129-A957-A842-2A54-CAEC539FD687}"/>
              </a:ext>
            </a:extLst>
          </p:cNvPr>
          <p:cNvCxnSpPr>
            <a:cxnSpLocks/>
          </p:cNvCxnSpPr>
          <p:nvPr/>
        </p:nvCxnSpPr>
        <p:spPr>
          <a:xfrm flipH="1">
            <a:off x="8867863" y="976960"/>
            <a:ext cx="21771" cy="3323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0B239C-4873-6686-4963-65197C92563F}"/>
              </a:ext>
            </a:extLst>
          </p:cNvPr>
          <p:cNvSpPr txBox="1"/>
          <p:nvPr/>
        </p:nvSpPr>
        <p:spPr>
          <a:xfrm>
            <a:off x="6261420" y="4300651"/>
            <a:ext cx="2715696" cy="1785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modest form of abstraction to allow for analogs of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‘who a spy poked’ and ‘who poked a soldier’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367B3-F220-4C33-73EF-09CB3BB0D2C8}"/>
              </a:ext>
            </a:extLst>
          </p:cNvPr>
          <p:cNvCxnSpPr>
            <a:cxnSpLocks/>
          </p:cNvCxnSpPr>
          <p:nvPr/>
        </p:nvCxnSpPr>
        <p:spPr>
          <a:xfrm>
            <a:off x="8210622" y="1003827"/>
            <a:ext cx="6572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806A89-8BB2-9A6E-2E31-D13B179EC75D}"/>
              </a:ext>
            </a:extLst>
          </p:cNvPr>
          <p:cNvSpPr txBox="1"/>
          <p:nvPr/>
        </p:nvSpPr>
        <p:spPr>
          <a:xfrm>
            <a:off x="280874" y="4196776"/>
            <a:ext cx="68220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sound/complete/</a:t>
            </a:r>
            <a:r>
              <a:rPr lang="en-US" sz="2200" b="1" dirty="0"/>
              <a:t>decidable</a:t>
            </a:r>
            <a:r>
              <a:rPr lang="en-US" sz="2200" dirty="0"/>
              <a:t>;</a:t>
            </a:r>
          </a:p>
          <a:p>
            <a:r>
              <a:rPr lang="en-US" sz="2200" dirty="0"/>
              <a:t>still like a propositional calculus in terms of    </a:t>
            </a:r>
          </a:p>
          <a:p>
            <a:r>
              <a:rPr lang="en-US" sz="2200" dirty="0"/>
              <a:t>    computational complexity (see </a:t>
            </a:r>
            <a:r>
              <a:rPr lang="en-US" sz="2200" dirty="0" err="1"/>
              <a:t>Icard</a:t>
            </a:r>
            <a:r>
              <a:rPr lang="en-US" sz="2200" dirty="0"/>
              <a:t> &amp; Moss);</a:t>
            </a:r>
          </a:p>
          <a:p>
            <a:endParaRPr lang="en-US" sz="2200" dirty="0"/>
          </a:p>
          <a:p>
            <a:r>
              <a:rPr lang="en-US" sz="2200" dirty="0"/>
              <a:t>but not enough for analogs of relative clauses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684B64-9A20-9524-3DE9-4D39729CED09}"/>
              </a:ext>
            </a:extLst>
          </p:cNvPr>
          <p:cNvCxnSpPr>
            <a:cxnSpLocks/>
          </p:cNvCxnSpPr>
          <p:nvPr/>
        </p:nvCxnSpPr>
        <p:spPr>
          <a:xfrm>
            <a:off x="1975131" y="3948976"/>
            <a:ext cx="792360" cy="237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2DBD20-EE82-06B5-A75F-ACA4270CE5B4}"/>
              </a:ext>
            </a:extLst>
          </p:cNvPr>
          <p:cNvCxnSpPr>
            <a:cxnSpLocks/>
          </p:cNvCxnSpPr>
          <p:nvPr/>
        </p:nvCxnSpPr>
        <p:spPr>
          <a:xfrm flipH="1">
            <a:off x="2767491" y="3974649"/>
            <a:ext cx="814765" cy="211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27129-A957-A842-2A54-CAEC539FD687}"/>
              </a:ext>
            </a:extLst>
          </p:cNvPr>
          <p:cNvCxnSpPr>
            <a:cxnSpLocks/>
          </p:cNvCxnSpPr>
          <p:nvPr/>
        </p:nvCxnSpPr>
        <p:spPr>
          <a:xfrm>
            <a:off x="8889634" y="976960"/>
            <a:ext cx="0" cy="17456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0B239C-4873-6686-4963-65197C92563F}"/>
              </a:ext>
            </a:extLst>
          </p:cNvPr>
          <p:cNvSpPr txBox="1"/>
          <p:nvPr/>
        </p:nvSpPr>
        <p:spPr>
          <a:xfrm>
            <a:off x="286865" y="2722634"/>
            <a:ext cx="8722751" cy="3901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>
                <a:solidFill>
                  <a:srgbClr val="0070C0"/>
                </a:solidFill>
              </a:rPr>
              <a:t>Allow for limited abstraction on monadic concepts within polarized concepts:</a:t>
            </a: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))		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</a:t>
            </a:r>
          </a:p>
          <a:p>
            <a:r>
              <a:rPr lang="en-US" sz="2000" cap="small" dirty="0">
                <a:sym typeface="Symbol" pitchFamily="2" charset="2"/>
              </a:rPr>
              <a:t>1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		</a:t>
            </a:r>
          </a:p>
          <a:p>
            <a:endParaRPr lang="en-US" sz="2000" cap="small" dirty="0"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	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	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					</a:t>
            </a:r>
          </a:p>
          <a:p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  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 		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given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as the value of 1	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</a:t>
            </a: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	 </a:t>
            </a:r>
          </a:p>
          <a:p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poked a soldier</a:t>
            </a:r>
            <a:endParaRPr lang="en-US" sz="2000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367B3-F220-4C33-73EF-09CB3BB0D2C8}"/>
              </a:ext>
            </a:extLst>
          </p:cNvPr>
          <p:cNvCxnSpPr>
            <a:cxnSpLocks/>
          </p:cNvCxnSpPr>
          <p:nvPr/>
        </p:nvCxnSpPr>
        <p:spPr>
          <a:xfrm>
            <a:off x="8210622" y="1003827"/>
            <a:ext cx="6572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7F1347-DE1D-543D-3A1B-FE028265304A}"/>
              </a:ext>
            </a:extLst>
          </p:cNvPr>
          <p:cNvSpPr txBox="1"/>
          <p:nvPr/>
        </p:nvSpPr>
        <p:spPr>
          <a:xfrm>
            <a:off x="4630601" y="3157431"/>
            <a:ext cx="4482567" cy="34778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endParaRPr lang="en-US" sz="2000" cap="small" dirty="0"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	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given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as the value of 2</a:t>
            </a:r>
          </a:p>
          <a:p>
            <a:endParaRPr lang="en-US" sz="2000" cap="small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a spy poked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endParaRPr lang="en-US" sz="2000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3A913-9E94-C5C8-2A5E-A987A7256AAC}"/>
              </a:ext>
            </a:extLst>
          </p:cNvPr>
          <p:cNvSpPr txBox="1"/>
          <p:nvPr/>
        </p:nvSpPr>
        <p:spPr>
          <a:xfrm>
            <a:off x="1050581" y="1502490"/>
            <a:ext cx="74647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There are MANY </a:t>
            </a:r>
            <a:r>
              <a:rPr lang="en-US" sz="2000" dirty="0" err="1">
                <a:solidFill>
                  <a:srgbClr val="0070C0"/>
                </a:solidFill>
              </a:rPr>
              <a:t>conceiveable</a:t>
            </a:r>
            <a:r>
              <a:rPr lang="en-US" sz="2000" dirty="0">
                <a:solidFill>
                  <a:srgbClr val="0070C0"/>
                </a:solidFill>
              </a:rPr>
              <a:t> abstractions that this </a:t>
            </a:r>
            <a:r>
              <a:rPr lang="en-US" sz="2000" dirty="0">
                <a:solidFill>
                  <a:srgbClr val="FF0000"/>
                </a:solidFill>
              </a:rPr>
              <a:t>doesn’t </a:t>
            </a:r>
            <a:r>
              <a:rPr lang="en-US" sz="2000" dirty="0">
                <a:solidFill>
                  <a:srgbClr val="0070C0"/>
                </a:solidFill>
              </a:rPr>
              <a:t>permit.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b="1" cap="small" dirty="0">
                <a:sym typeface="Symbol" pitchFamily="2" charset="2"/>
              </a:rPr>
              <a:t>       </a:t>
            </a:r>
            <a:r>
              <a:rPr lang="en-US" sz="2000" u="sng" cap="small" dirty="0">
                <a:solidFill>
                  <a:srgbClr val="FF0000"/>
                </a:solidFill>
                <a:sym typeface="Symbol" pitchFamily="2" charset="2"/>
              </a:rPr>
              <a:t>3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</a:t>
            </a:r>
            <a:r>
              <a:rPr lang="en-US" sz="2000" dirty="0">
                <a:solidFill>
                  <a:srgbClr val="0070C0"/>
                </a:solidFill>
              </a:rPr>
              <a:t> applies to 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i="1" dirty="0">
                <a:solidFill>
                  <a:srgbClr val="FF0000"/>
                </a:solidFill>
              </a:rPr>
              <a:t>e, 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en-US" sz="2000" i="1" dirty="0">
                <a:solidFill>
                  <a:srgbClr val="FF0000"/>
                </a:solidFill>
              </a:rPr>
              <a:t>&gt;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    e </a:t>
            </a:r>
            <a:r>
              <a:rPr lang="en-US" sz="2000" dirty="0">
                <a:solidFill>
                  <a:srgbClr val="FF0000"/>
                </a:solidFill>
              </a:rPr>
              <a:t>was an event of a spy </a:t>
            </a:r>
            <a:r>
              <a:rPr lang="en-US" sz="2000" u="sng" dirty="0">
                <a:solidFill>
                  <a:srgbClr val="FF0000"/>
                </a:solidFill>
              </a:rPr>
              <a:t>doing something to</a:t>
            </a:r>
            <a:r>
              <a:rPr lang="en-US" sz="2000" dirty="0">
                <a:solidFill>
                  <a:srgbClr val="FF0000"/>
                </a:solidFill>
              </a:rPr>
              <a:t> x, and x is a soldier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CC047-7285-32C8-A412-66DCFBE13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5" r="20320"/>
          <a:stretch/>
        </p:blipFill>
        <p:spPr>
          <a:xfrm>
            <a:off x="15897" y="1614196"/>
            <a:ext cx="1034684" cy="8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27129-A957-A842-2A54-CAEC539FD687}"/>
              </a:ext>
            </a:extLst>
          </p:cNvPr>
          <p:cNvCxnSpPr>
            <a:cxnSpLocks/>
          </p:cNvCxnSpPr>
          <p:nvPr/>
        </p:nvCxnSpPr>
        <p:spPr>
          <a:xfrm>
            <a:off x="8889634" y="976960"/>
            <a:ext cx="0" cy="17456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0B239C-4873-6686-4963-65197C92563F}"/>
              </a:ext>
            </a:extLst>
          </p:cNvPr>
          <p:cNvSpPr txBox="1"/>
          <p:nvPr/>
        </p:nvSpPr>
        <p:spPr>
          <a:xfrm>
            <a:off x="286865" y="2722634"/>
            <a:ext cx="8722751" cy="3901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>
                <a:solidFill>
                  <a:srgbClr val="0070C0"/>
                </a:solidFill>
              </a:rPr>
              <a:t>Allow for limited abstraction on monadic concepts within polarized concepts:</a:t>
            </a: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))		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</a:t>
            </a:r>
          </a:p>
          <a:p>
            <a:r>
              <a:rPr lang="en-US" sz="2000" cap="small" dirty="0">
                <a:sym typeface="Symbol" pitchFamily="2" charset="2"/>
              </a:rPr>
              <a:t>1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		</a:t>
            </a:r>
          </a:p>
          <a:p>
            <a:endParaRPr lang="en-US" sz="2000" cap="small" dirty="0"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	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	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					</a:t>
            </a:r>
          </a:p>
          <a:p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  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 		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given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as the value of 1	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</a:t>
            </a: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:1^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	 </a:t>
            </a:r>
          </a:p>
          <a:p>
            <a:r>
              <a:rPr lang="en-US" sz="2000" cap="small" dirty="0">
                <a:solidFill>
                  <a:srgbClr val="0070C0"/>
                </a:solidFill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poked a soldier</a:t>
            </a:r>
            <a:endParaRPr lang="en-US" sz="2000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367B3-F220-4C33-73EF-09CB3BB0D2C8}"/>
              </a:ext>
            </a:extLst>
          </p:cNvPr>
          <p:cNvCxnSpPr>
            <a:cxnSpLocks/>
          </p:cNvCxnSpPr>
          <p:nvPr/>
        </p:nvCxnSpPr>
        <p:spPr>
          <a:xfrm>
            <a:off x="8210622" y="1003827"/>
            <a:ext cx="6572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7F1347-DE1D-543D-3A1B-FE028265304A}"/>
              </a:ext>
            </a:extLst>
          </p:cNvPr>
          <p:cNvSpPr txBox="1"/>
          <p:nvPr/>
        </p:nvSpPr>
        <p:spPr>
          <a:xfrm>
            <a:off x="4630601" y="3157431"/>
            <a:ext cx="4482567" cy="34778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 err="1">
                <a:ea typeface="Calibri" panose="020F0502020204030204" pitchFamily="34" charset="0"/>
                <a:cs typeface="Times New Roman" panose="02020603050405020304" pitchFamily="18" charset="0"/>
              </a:rPr>
              <a:t>:soldier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endParaRPr lang="en-US" sz="2000" cap="small" dirty="0"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	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cap="small" dirty="0">
                <a:sym typeface="Symbol" pitchFamily="2" charset="2"/>
              </a:rPr>
              <a:t>  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given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as the value of 2</a:t>
            </a:r>
          </a:p>
          <a:p>
            <a:endParaRPr lang="en-US" sz="2000" cap="small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DoneBy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:2))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applies to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a spy poked </a:t>
            </a:r>
            <a:r>
              <a:rPr lang="en-US" sz="2000" i="1" dirty="0">
                <a:solidFill>
                  <a:srgbClr val="0070C0"/>
                </a:solidFill>
              </a:rPr>
              <a:t>e</a:t>
            </a:r>
            <a:endParaRPr lang="en-US" sz="2000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3A913-9E94-C5C8-2A5E-A987A7256AAC}"/>
              </a:ext>
            </a:extLst>
          </p:cNvPr>
          <p:cNvSpPr txBox="1"/>
          <p:nvPr/>
        </p:nvSpPr>
        <p:spPr>
          <a:xfrm>
            <a:off x="1050581" y="1502490"/>
            <a:ext cx="78608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There are MANY </a:t>
            </a:r>
            <a:r>
              <a:rPr lang="en-US" sz="2000" dirty="0" err="1">
                <a:solidFill>
                  <a:srgbClr val="0070C0"/>
                </a:solidFill>
              </a:rPr>
              <a:t>conceiveable</a:t>
            </a:r>
            <a:r>
              <a:rPr lang="en-US" sz="2000" dirty="0">
                <a:solidFill>
                  <a:srgbClr val="0070C0"/>
                </a:solidFill>
              </a:rPr>
              <a:t> abstractions that this </a:t>
            </a:r>
            <a:r>
              <a:rPr lang="en-US" sz="2000" dirty="0">
                <a:solidFill>
                  <a:srgbClr val="FF0000"/>
                </a:solidFill>
              </a:rPr>
              <a:t>doesn’t </a:t>
            </a:r>
            <a:r>
              <a:rPr lang="en-US" sz="2000" dirty="0">
                <a:solidFill>
                  <a:srgbClr val="0070C0"/>
                </a:solidFill>
              </a:rPr>
              <a:t>permit.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b="1" cap="small" dirty="0">
                <a:sym typeface="Symbol" pitchFamily="2" charset="2"/>
              </a:rPr>
              <a:t>       </a:t>
            </a:r>
            <a:r>
              <a:rPr lang="en-US" sz="2000" u="sng" cap="small" dirty="0">
                <a:solidFill>
                  <a:srgbClr val="FF0000"/>
                </a:solidFill>
                <a:sym typeface="Symbol" pitchFamily="2" charset="2"/>
              </a:rPr>
              <a:t>3</a:t>
            </a:r>
            <a:r>
              <a:rPr lang="en-US" sz="2000" b="1" cap="small" dirty="0">
                <a:sym typeface="Symbol" pitchFamily="2" charset="2"/>
              </a:rPr>
              <a:t></a:t>
            </a:r>
            <a:r>
              <a:rPr lang="en-US" sz="2000" cap="small" dirty="0">
                <a:cs typeface="Times New Roman" panose="02020603050405020304" pitchFamily="18" charset="0"/>
                <a:sym typeface="Symbol" pitchFamily="2" charset="2"/>
              </a:rPr>
              <a:t>(p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ast^(</a:t>
            </a:r>
            <a:r>
              <a:rPr lang="en-US" sz="2000" u="sng" cap="small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:spy^</a:t>
            </a:r>
            <a:r>
              <a:rPr lang="en-US" sz="2000" u="sng" cap="small" dirty="0">
                <a:ea typeface="Calibri" panose="020F0502020204030204" pitchFamily="34" charset="0"/>
                <a:cs typeface="Times New Roman" panose="02020603050405020304" pitchFamily="18" charset="0"/>
              </a:rPr>
              <a:t>PokeOf</a:t>
            </a:r>
            <a:r>
              <a:rPr lang="en-US" sz="20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:soldier))</a:t>
            </a:r>
            <a:r>
              <a:rPr lang="en-US" sz="2000" dirty="0">
                <a:solidFill>
                  <a:srgbClr val="0070C0"/>
                </a:solidFill>
              </a:rPr>
              <a:t> applies to 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i="1" dirty="0">
                <a:solidFill>
                  <a:srgbClr val="FF0000"/>
                </a:solidFill>
              </a:rPr>
              <a:t>e, 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en-US" sz="2000" i="1" dirty="0">
                <a:solidFill>
                  <a:srgbClr val="FF0000"/>
                </a:solidFill>
              </a:rPr>
              <a:t>&gt;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iff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</a:t>
            </a:r>
            <a:r>
              <a:rPr lang="en-US" sz="2000" i="1" dirty="0">
                <a:solidFill>
                  <a:srgbClr val="FF0000"/>
                </a:solidFill>
              </a:rPr>
              <a:t>e </a:t>
            </a:r>
            <a:r>
              <a:rPr lang="en-US" sz="2000" u="sng" dirty="0">
                <a:solidFill>
                  <a:srgbClr val="FF0000"/>
                </a:solidFill>
              </a:rPr>
              <a:t>bears some relation to</a:t>
            </a:r>
            <a:r>
              <a:rPr lang="en-US" sz="2000" dirty="0">
                <a:solidFill>
                  <a:srgbClr val="FF0000"/>
                </a:solidFill>
              </a:rPr>
              <a:t> a spy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i="1" dirty="0">
                <a:solidFill>
                  <a:srgbClr val="FF0000"/>
                </a:solidFill>
              </a:rPr>
              <a:t>e </a:t>
            </a:r>
            <a:r>
              <a:rPr lang="en-US" sz="2000" dirty="0">
                <a:solidFill>
                  <a:srgbClr val="FF0000"/>
                </a:solidFill>
              </a:rPr>
              <a:t>was a poking of a soldier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3BD63-9FD0-61B4-32D3-35682E74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5" r="20320"/>
          <a:stretch/>
        </p:blipFill>
        <p:spPr>
          <a:xfrm>
            <a:off x="15897" y="1614196"/>
            <a:ext cx="1034684" cy="8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09C0F-2B25-D232-486B-8CA248885CA3}"/>
              </a:ext>
            </a:extLst>
          </p:cNvPr>
          <p:cNvSpPr txBox="1"/>
          <p:nvPr/>
        </p:nvSpPr>
        <p:spPr>
          <a:xfrm>
            <a:off x="4223657" y="161353"/>
            <a:ext cx="69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7171-B75B-F93A-5C01-7F3E11DE75CA}"/>
              </a:ext>
            </a:extLst>
          </p:cNvPr>
          <p:cNvSpPr txBox="1"/>
          <p:nvPr/>
        </p:nvSpPr>
        <p:spPr>
          <a:xfrm>
            <a:off x="1050581" y="592240"/>
            <a:ext cx="716004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𝚿 </a:t>
            </a:r>
            <a:r>
              <a:rPr lang="en-US" sz="2200" dirty="0">
                <a:solidFill>
                  <a:srgbClr val="0070C0"/>
                </a:solidFill>
              </a:rPr>
              <a:t>are monadic concepts, then so are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dirty="0"/>
              <a:t>𝚽^𝚿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(enough for basic Diamond patterns and Propositional Logic)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9FAC-8E66-2B26-BF5F-C962004E56A1}"/>
              </a:ext>
            </a:extLst>
          </p:cNvPr>
          <p:cNvSpPr txBox="1"/>
          <p:nvPr/>
        </p:nvSpPr>
        <p:spPr>
          <a:xfrm>
            <a:off x="2989841" y="2163872"/>
            <a:ext cx="5573588" cy="1785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notion of concept </a:t>
            </a:r>
            <a:r>
              <a:rPr lang="en-US" sz="2200" i="1" u="sng" dirty="0">
                <a:solidFill>
                  <a:srgbClr val="0070C0"/>
                </a:solidFill>
              </a:rPr>
              <a:t>equivalence</a:t>
            </a:r>
          </a:p>
          <a:p>
            <a:r>
              <a:rPr lang="en-US" sz="2200" dirty="0">
                <a:solidFill>
                  <a:srgbClr val="0070C0"/>
                </a:solidFill>
              </a:rPr>
              <a:t>   (enough for Aristotelian logic)</a:t>
            </a:r>
          </a:p>
          <a:p>
            <a:r>
              <a:rPr lang="en-US" sz="2200" dirty="0"/>
              <a:t>𝚽 ≈ (𝚽^𝚿)				EVERY:𝚽(𝚿)	</a:t>
            </a:r>
          </a:p>
          <a:p>
            <a:r>
              <a:rPr lang="en-US" sz="2200" dirty="0"/>
              <a:t>(𝚽^𝚿) ≈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		NO:𝚽(𝚿)		 </a:t>
            </a:r>
          </a:p>
          <a:p>
            <a:r>
              <a:rPr lang="en-US" sz="2200" dirty="0"/>
              <a:t>(𝚽^𝚿) ≈ 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(𝚽^</a:t>
            </a:r>
            <a:r>
              <a:rPr lang="en-US" sz="2200" b="1" dirty="0">
                <a:sym typeface="Symbol" pitchFamily="2" charset="2"/>
              </a:rPr>
              <a:t></a:t>
            </a:r>
            <a:r>
              <a:rPr lang="en-US" sz="2200" dirty="0"/>
              <a:t>𝚽) 		SOME:𝚽(𝚿)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DA96-D72C-4B4C-D3C9-1A6E56203958}"/>
              </a:ext>
            </a:extLst>
          </p:cNvPr>
          <p:cNvSpPr txBox="1"/>
          <p:nvPr/>
        </p:nvSpPr>
        <p:spPr>
          <a:xfrm>
            <a:off x="4185669" y="1732738"/>
            <a:ext cx="575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</a:t>
            </a:r>
            <a:r>
              <a:rPr lang="en-US" sz="2200" dirty="0"/>
              <a:t>≈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92514-0531-AC8B-5ADA-2BD16A4D01DC}"/>
              </a:ext>
            </a:extLst>
          </p:cNvPr>
          <p:cNvCxnSpPr>
            <a:cxnSpLocks/>
          </p:cNvCxnSpPr>
          <p:nvPr/>
        </p:nvCxnSpPr>
        <p:spPr>
          <a:xfrm>
            <a:off x="4412343" y="1361916"/>
            <a:ext cx="0" cy="45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BF213C-50ED-873E-CC7A-88E742D81F64}"/>
              </a:ext>
            </a:extLst>
          </p:cNvPr>
          <p:cNvCxnSpPr>
            <a:cxnSpLocks/>
          </p:cNvCxnSpPr>
          <p:nvPr/>
        </p:nvCxnSpPr>
        <p:spPr>
          <a:xfrm flipV="1">
            <a:off x="1438403" y="1361681"/>
            <a:ext cx="1188683" cy="430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C32641A-91DD-6EA6-7B0C-5F24D76F4DBD}"/>
              </a:ext>
            </a:extLst>
          </p:cNvPr>
          <p:cNvSpPr txBox="1"/>
          <p:nvPr/>
        </p:nvSpPr>
        <p:spPr>
          <a:xfrm>
            <a:off x="280874" y="2138199"/>
            <a:ext cx="2315059" cy="1785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smidgeon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of </a:t>
            </a:r>
            <a:r>
              <a:rPr lang="en-US" sz="2200" i="1" u="sng" dirty="0" err="1">
                <a:solidFill>
                  <a:srgbClr val="0070C0"/>
                </a:solidFill>
              </a:rPr>
              <a:t>dyadicity</a:t>
            </a:r>
            <a:endParaRPr lang="en-US" sz="2200" i="1" u="sng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(</a:t>
            </a:r>
            <a:r>
              <a:rPr lang="en-US" sz="2200" i="1" dirty="0">
                <a:solidFill>
                  <a:srgbClr val="0070C0"/>
                </a:solidFill>
              </a:rPr>
              <a:t>enough for </a:t>
            </a:r>
            <a:r>
              <a:rPr lang="en-US" sz="2200" i="1" dirty="0" err="1">
                <a:solidFill>
                  <a:srgbClr val="0070C0"/>
                </a:solidFill>
              </a:rPr>
              <a:t>Davidsonian</a:t>
            </a:r>
            <a:r>
              <a:rPr lang="en-US" sz="2200" i="1" dirty="0">
                <a:solidFill>
                  <a:srgbClr val="0070C0"/>
                </a:solidFill>
              </a:rPr>
              <a:t> diamond patterns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82830-6058-A039-3BFB-A577D6AB746E}"/>
              </a:ext>
            </a:extLst>
          </p:cNvPr>
          <p:cNvSpPr txBox="1"/>
          <p:nvPr/>
        </p:nvSpPr>
        <p:spPr>
          <a:xfrm>
            <a:off x="1124640" y="1702736"/>
            <a:ext cx="313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M</a:t>
            </a:r>
            <a:r>
              <a:rPr lang="en-US" sz="22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27129-A957-A842-2A54-CAEC539FD687}"/>
              </a:ext>
            </a:extLst>
          </p:cNvPr>
          <p:cNvCxnSpPr>
            <a:cxnSpLocks/>
          </p:cNvCxnSpPr>
          <p:nvPr/>
        </p:nvCxnSpPr>
        <p:spPr>
          <a:xfrm flipH="1">
            <a:off x="8867863" y="976960"/>
            <a:ext cx="21771" cy="3323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0B239C-4873-6686-4963-65197C92563F}"/>
              </a:ext>
            </a:extLst>
          </p:cNvPr>
          <p:cNvSpPr txBox="1"/>
          <p:nvPr/>
        </p:nvSpPr>
        <p:spPr>
          <a:xfrm>
            <a:off x="6261420" y="4300651"/>
            <a:ext cx="2715696" cy="1785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Add a modest form of abstraction to allow for analogs of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‘who a spy poked’ and ‘who poked a soldier’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367B3-F220-4C33-73EF-09CB3BB0D2C8}"/>
              </a:ext>
            </a:extLst>
          </p:cNvPr>
          <p:cNvCxnSpPr>
            <a:cxnSpLocks/>
          </p:cNvCxnSpPr>
          <p:nvPr/>
        </p:nvCxnSpPr>
        <p:spPr>
          <a:xfrm>
            <a:off x="8210622" y="1003827"/>
            <a:ext cx="6572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806A89-8BB2-9A6E-2E31-D13B179EC75D}"/>
              </a:ext>
            </a:extLst>
          </p:cNvPr>
          <p:cNvSpPr txBox="1"/>
          <p:nvPr/>
        </p:nvSpPr>
        <p:spPr>
          <a:xfrm>
            <a:off x="205115" y="4122640"/>
            <a:ext cx="6072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sound/complete/</a:t>
            </a:r>
            <a:r>
              <a:rPr lang="en-US" sz="2200" b="1" dirty="0"/>
              <a:t>decidable…</a:t>
            </a:r>
          </a:p>
          <a:p>
            <a:r>
              <a:rPr lang="en-US" sz="2200" dirty="0"/>
              <a:t>like Prop Calc in terms of computational complexity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D1E02F-9A89-3328-4E34-E499D0912908}"/>
              </a:ext>
            </a:extLst>
          </p:cNvPr>
          <p:cNvCxnSpPr>
            <a:cxnSpLocks/>
          </p:cNvCxnSpPr>
          <p:nvPr/>
        </p:nvCxnSpPr>
        <p:spPr>
          <a:xfrm>
            <a:off x="2787497" y="4824944"/>
            <a:ext cx="0" cy="594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550FBA-5DED-E729-57AF-5A452A5ABB23}"/>
              </a:ext>
            </a:extLst>
          </p:cNvPr>
          <p:cNvCxnSpPr>
            <a:cxnSpLocks/>
          </p:cNvCxnSpPr>
          <p:nvPr/>
        </p:nvCxnSpPr>
        <p:spPr>
          <a:xfrm flipV="1">
            <a:off x="2787497" y="4898679"/>
            <a:ext cx="3490383" cy="5204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4519F0-6A14-C8CB-A6ED-5CE258649F44}"/>
              </a:ext>
            </a:extLst>
          </p:cNvPr>
          <p:cNvSpPr txBox="1"/>
          <p:nvPr/>
        </p:nvSpPr>
        <p:spPr>
          <a:xfrm>
            <a:off x="88674" y="5326983"/>
            <a:ext cx="6465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				</a:t>
            </a:r>
            <a:r>
              <a:rPr lang="en-US" sz="2200" dirty="0"/>
              <a:t>undecidable, but tame</a:t>
            </a:r>
          </a:p>
          <a:p>
            <a:r>
              <a:rPr lang="en-US" sz="2200" b="1" dirty="0"/>
              <a:t>  	expressively equivalent to First Order Logic </a:t>
            </a:r>
          </a:p>
          <a:p>
            <a:r>
              <a:rPr lang="en-US" sz="2200" b="1" dirty="0"/>
              <a:t>  	 (generates equivalent monadic concepts);</a:t>
            </a:r>
          </a:p>
          <a:p>
            <a:r>
              <a:rPr lang="en-US" sz="2200" dirty="0"/>
              <a:t>  but still </a:t>
            </a:r>
            <a:r>
              <a:rPr lang="en-US" sz="2200" b="1" dirty="0"/>
              <a:t>easily specifiable with context-free rules</a:t>
            </a:r>
            <a:endParaRPr lang="en-US" sz="22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B6E5C-DE78-CA59-441C-09D6D5672D42}"/>
              </a:ext>
            </a:extLst>
          </p:cNvPr>
          <p:cNvCxnSpPr>
            <a:cxnSpLocks/>
          </p:cNvCxnSpPr>
          <p:nvPr/>
        </p:nvCxnSpPr>
        <p:spPr>
          <a:xfrm>
            <a:off x="1975131" y="3948976"/>
            <a:ext cx="792360" cy="237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18243D-727E-DE23-734D-6D83F09BEB3F}"/>
              </a:ext>
            </a:extLst>
          </p:cNvPr>
          <p:cNvCxnSpPr>
            <a:cxnSpLocks/>
          </p:cNvCxnSpPr>
          <p:nvPr/>
        </p:nvCxnSpPr>
        <p:spPr>
          <a:xfrm flipH="1">
            <a:off x="2767491" y="3974649"/>
            <a:ext cx="814765" cy="211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5A1A6B3-9F4E-909C-6828-270B74F71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4" r="1408"/>
          <a:stretch/>
        </p:blipFill>
        <p:spPr>
          <a:xfrm>
            <a:off x="6249304" y="6092353"/>
            <a:ext cx="621508" cy="7656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BE05CF-CD81-CFB7-74F8-58B2E1486B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88" r="2054" b="15122"/>
          <a:stretch/>
        </p:blipFill>
        <p:spPr>
          <a:xfrm>
            <a:off x="6870812" y="6092353"/>
            <a:ext cx="484625" cy="765647"/>
          </a:xfrm>
          <a:prstGeom prst="rect">
            <a:avLst/>
          </a:prstGeom>
        </p:spPr>
      </p:pic>
      <p:pic>
        <p:nvPicPr>
          <p:cNvPr id="37" name="Picture 3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0539CBB-6ECB-7FA4-583A-19B20A138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437" y="6092354"/>
            <a:ext cx="484625" cy="7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0"/>
            <a:ext cx="9144000" cy="19575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a poodle			That dog is a father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</a:t>
            </a:r>
            <a:r>
              <a:rPr lang="en-US" sz="2400" dirty="0">
                <a:latin typeface="Chalkboard SE" panose="03050602040202020205" pitchFamily="66" charset="77"/>
              </a:rPr>
              <a:t>	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   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my poodle			That dog is my father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9032" y="4063171"/>
            <a:ext cx="1491374" cy="27818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BD3798-35A1-118E-3D20-AD8ED57D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634267" y="1895265"/>
            <a:ext cx="2715002" cy="23399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036E779-1403-FBCB-7886-EE451DBE0720}"/>
              </a:ext>
            </a:extLst>
          </p:cNvPr>
          <p:cNvSpPr txBox="1"/>
          <p:nvPr/>
        </p:nvSpPr>
        <p:spPr>
          <a:xfrm>
            <a:off x="3469863" y="2846589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520947C-FF2A-0899-F14A-ECCB2DBE4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493846">
            <a:off x="4641172" y="1593630"/>
            <a:ext cx="2401195" cy="33192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CEB23DC-EC45-155F-D958-4FE4716C1E8C}"/>
              </a:ext>
            </a:extLst>
          </p:cNvPr>
          <p:cNvSpPr txBox="1"/>
          <p:nvPr/>
        </p:nvSpPr>
        <p:spPr>
          <a:xfrm>
            <a:off x="6392902" y="2904730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5ADA26C-C899-26EC-7422-AA4189676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27" y="4490412"/>
            <a:ext cx="933601" cy="1197650"/>
          </a:xfrm>
          <a:prstGeom prst="rect">
            <a:avLst/>
          </a:prstGeom>
        </p:spPr>
      </p:pic>
      <p:pic>
        <p:nvPicPr>
          <p:cNvPr id="68" name="Picture 67" descr="aristotle.jpg">
            <a:extLst>
              <a:ext uri="{FF2B5EF4-FFF2-40B4-BE49-F238E27FC236}">
                <a16:creationId xmlns:a16="http://schemas.microsoft.com/office/drawing/2014/main" id="{225345D2-D6FA-17CC-B0C2-6A3DCA637F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22"/>
          <a:stretch/>
        </p:blipFill>
        <p:spPr>
          <a:xfrm>
            <a:off x="1302" y="2042575"/>
            <a:ext cx="928772" cy="12502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B60CC27-CCF5-76E9-8B1C-BC9C7B18D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" y="5695623"/>
            <a:ext cx="932688" cy="11781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769B71D-487A-4B65-93BF-B372CBA855E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8400"/>
          <a:stretch/>
        </p:blipFill>
        <p:spPr>
          <a:xfrm>
            <a:off x="-1330" y="3293931"/>
            <a:ext cx="933601" cy="1197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E2C74-8D98-06F8-1548-E8D04FDAE902}"/>
              </a:ext>
            </a:extLst>
          </p:cNvPr>
          <p:cNvSpPr/>
          <p:nvPr/>
        </p:nvSpPr>
        <p:spPr>
          <a:xfrm>
            <a:off x="3835400" y="4235252"/>
            <a:ext cx="273475" cy="2569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65102A-A831-C9A2-CBCF-C09E104E379C}"/>
              </a:ext>
            </a:extLst>
          </p:cNvPr>
          <p:cNvCxnSpPr>
            <a:cxnSpLocks/>
          </p:cNvCxnSpPr>
          <p:nvPr/>
        </p:nvCxnSpPr>
        <p:spPr>
          <a:xfrm>
            <a:off x="4094719" y="4413449"/>
            <a:ext cx="1822107" cy="440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42D6A5A-7CE6-32C1-5C69-7C863D00E979}"/>
              </a:ext>
            </a:extLst>
          </p:cNvPr>
          <p:cNvSpPr/>
          <p:nvPr/>
        </p:nvSpPr>
        <p:spPr>
          <a:xfrm>
            <a:off x="5916826" y="4538392"/>
            <a:ext cx="2895717" cy="20825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75A9D3-1587-F6E0-4342-AABBC5408F82}"/>
              </a:ext>
            </a:extLst>
          </p:cNvPr>
          <p:cNvSpPr/>
          <p:nvPr/>
        </p:nvSpPr>
        <p:spPr>
          <a:xfrm>
            <a:off x="6578546" y="5013837"/>
            <a:ext cx="1709293" cy="52148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Grammar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7AA9EB-1CCA-7C8E-676E-8DEFD24B2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108875" y="282818"/>
            <a:ext cx="905077" cy="13554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D727C4-A6B6-032D-DAE7-C55465AE510B}"/>
              </a:ext>
            </a:extLst>
          </p:cNvPr>
          <p:cNvSpPr txBox="1"/>
          <p:nvPr/>
        </p:nvSpPr>
        <p:spPr>
          <a:xfrm>
            <a:off x="5932495" y="4662940"/>
            <a:ext cx="28957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/>
              <a:t> pronounceable expressions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AD453-C257-77A4-A9C5-3FFB6BAADBF8}"/>
              </a:ext>
            </a:extLst>
          </p:cNvPr>
          <p:cNvSpPr txBox="1"/>
          <p:nvPr/>
        </p:nvSpPr>
        <p:spPr>
          <a:xfrm>
            <a:off x="6870628" y="5666213"/>
            <a:ext cx="11956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i="1" dirty="0"/>
              <a:t>concepts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9F7103-F658-2855-2167-0AD44CA2BC1D}"/>
              </a:ext>
            </a:extLst>
          </p:cNvPr>
          <p:cNvCxnSpPr>
            <a:cxnSpLocks/>
          </p:cNvCxnSpPr>
          <p:nvPr/>
        </p:nvCxnSpPr>
        <p:spPr>
          <a:xfrm flipH="1">
            <a:off x="7758474" y="5013837"/>
            <a:ext cx="479900" cy="699040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E03C20-B47B-B4DE-3108-ED10E62DDAB5}"/>
              </a:ext>
            </a:extLst>
          </p:cNvPr>
          <p:cNvCxnSpPr>
            <a:cxnSpLocks/>
          </p:cNvCxnSpPr>
          <p:nvPr/>
        </p:nvCxnSpPr>
        <p:spPr>
          <a:xfrm flipH="1" flipV="1">
            <a:off x="6645552" y="4981200"/>
            <a:ext cx="435676" cy="773196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83143B6D-754D-A76C-A18B-D44B6CB417DA}"/>
              </a:ext>
            </a:extLst>
          </p:cNvPr>
          <p:cNvSpPr/>
          <p:nvPr/>
        </p:nvSpPr>
        <p:spPr>
          <a:xfrm>
            <a:off x="6933383" y="6045150"/>
            <a:ext cx="999618" cy="36448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chemeClr val="tx1"/>
                </a:solidFill>
              </a:rPr>
              <a:t>LoT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A9D0E6-C438-D5F1-DB9F-94AD2F09A0E4}"/>
              </a:ext>
            </a:extLst>
          </p:cNvPr>
          <p:cNvSpPr txBox="1"/>
          <p:nvPr/>
        </p:nvSpPr>
        <p:spPr>
          <a:xfrm>
            <a:off x="952962" y="3976365"/>
            <a:ext cx="2508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Grammars generate expressions that are </a:t>
            </a:r>
          </a:p>
          <a:p>
            <a:r>
              <a:rPr lang="en-US" dirty="0"/>
              <a:t>pronounceable</a:t>
            </a:r>
          </a:p>
          <a:p>
            <a:r>
              <a:rPr lang="en-US" dirty="0"/>
              <a:t>(and meaningful).</a:t>
            </a:r>
          </a:p>
          <a:p>
            <a:endParaRPr lang="en-US" dirty="0"/>
          </a:p>
          <a:p>
            <a:r>
              <a:rPr lang="en-US" dirty="0"/>
              <a:t>Languages of Thought generate concepts that exhibit logical relations</a:t>
            </a:r>
          </a:p>
          <a:p>
            <a:r>
              <a:rPr lang="en-US" dirty="0"/>
              <a:t>(and have contents).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44942-AE8F-57C3-C169-DF8BFDF0FB47}"/>
              </a:ext>
            </a:extLst>
          </p:cNvPr>
          <p:cNvSpPr txBox="1"/>
          <p:nvPr/>
        </p:nvSpPr>
        <p:spPr>
          <a:xfrm>
            <a:off x="2691387" y="2833864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3839A-45B3-240A-D86F-F0FD93B439A2}"/>
              </a:ext>
            </a:extLst>
          </p:cNvPr>
          <p:cNvSpPr txBox="1"/>
          <p:nvPr/>
        </p:nvSpPr>
        <p:spPr>
          <a:xfrm>
            <a:off x="5474344" y="2928750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43F3E-BC9F-C70D-8FDD-45DEDAA6279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578" r="7379"/>
          <a:stretch/>
        </p:blipFill>
        <p:spPr>
          <a:xfrm>
            <a:off x="7127659" y="2980468"/>
            <a:ext cx="1983708" cy="1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1337" y="3805996"/>
            <a:ext cx="1567336" cy="2781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43244-4234-9D4C-6946-359A20239BEC}"/>
              </a:ext>
            </a:extLst>
          </p:cNvPr>
          <p:cNvSpPr txBox="1"/>
          <p:nvPr/>
        </p:nvSpPr>
        <p:spPr>
          <a:xfrm>
            <a:off x="2953257" y="4235028"/>
            <a:ext cx="6033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If there is a </a:t>
            </a:r>
            <a:r>
              <a:rPr lang="en-US" sz="2000" dirty="0" err="1"/>
              <a:t>Grammar+LoT</a:t>
            </a:r>
            <a:r>
              <a:rPr lang="en-US" sz="2000" dirty="0"/>
              <a:t> in there…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--what computational resources are getting used?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--how expressive is the </a:t>
            </a:r>
            <a:r>
              <a:rPr lang="en-US" sz="2000" i="1" u="sng" dirty="0"/>
              <a:t>basic</a:t>
            </a:r>
            <a:r>
              <a:rPr lang="en-US" sz="2000" dirty="0"/>
              <a:t> (pre-abstraction) </a:t>
            </a:r>
            <a:r>
              <a:rPr lang="en-US" sz="2000" dirty="0" err="1"/>
              <a:t>LoT</a:t>
            </a:r>
            <a:r>
              <a:rPr lang="en-US" sz="2000" dirty="0"/>
              <a:t>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--what kind(s) of </a:t>
            </a:r>
            <a:r>
              <a:rPr lang="en-US" sz="2000" i="1" u="sng" dirty="0"/>
              <a:t>abstraction</a:t>
            </a:r>
            <a:r>
              <a:rPr lang="en-US" sz="2000" dirty="0"/>
              <a:t> does the </a:t>
            </a:r>
            <a:r>
              <a:rPr lang="en-US" sz="2000" dirty="0" err="1"/>
              <a:t>LoT</a:t>
            </a:r>
            <a:r>
              <a:rPr lang="en-US" sz="2000" dirty="0"/>
              <a:t> permit?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--in what way(s) is the </a:t>
            </a:r>
            <a:r>
              <a:rPr lang="en-US" sz="2000" dirty="0" err="1"/>
              <a:t>LoT</a:t>
            </a:r>
            <a:r>
              <a:rPr lang="en-US" sz="2000" dirty="0"/>
              <a:t> </a:t>
            </a:r>
            <a:r>
              <a:rPr lang="en-US" sz="2000" i="1" u="sng" dirty="0"/>
              <a:t>recursive</a:t>
            </a:r>
            <a:r>
              <a:rPr lang="en-US" sz="20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44C0-D822-6E88-63EC-FB1D89D12321}"/>
              </a:ext>
            </a:extLst>
          </p:cNvPr>
          <p:cNvSpPr txBox="1"/>
          <p:nvPr/>
        </p:nvSpPr>
        <p:spPr>
          <a:xfrm>
            <a:off x="2691387" y="2833864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24DFD-0D12-817D-50BD-4AB3AC2837DD}"/>
              </a:ext>
            </a:extLst>
          </p:cNvPr>
          <p:cNvSpPr txBox="1"/>
          <p:nvPr/>
        </p:nvSpPr>
        <p:spPr>
          <a:xfrm>
            <a:off x="5474344" y="2928750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809C2-BC84-8C55-F477-EBE7A21747CF}"/>
              </a:ext>
            </a:extLst>
          </p:cNvPr>
          <p:cNvSpPr/>
          <p:nvPr/>
        </p:nvSpPr>
        <p:spPr>
          <a:xfrm>
            <a:off x="1817705" y="3978077"/>
            <a:ext cx="287404" cy="2569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70882A-920A-141F-508D-B3AD6C6A5BFC}"/>
              </a:ext>
            </a:extLst>
          </p:cNvPr>
          <p:cNvCxnSpPr>
            <a:cxnSpLocks/>
          </p:cNvCxnSpPr>
          <p:nvPr/>
        </p:nvCxnSpPr>
        <p:spPr>
          <a:xfrm>
            <a:off x="2077024" y="4156274"/>
            <a:ext cx="940408" cy="205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38A449E-994B-2391-5998-F911E6EC3D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78" r="7379"/>
          <a:stretch/>
        </p:blipFill>
        <p:spPr>
          <a:xfrm>
            <a:off x="6417946" y="27185"/>
            <a:ext cx="2726053" cy="21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9DDB-0EC8-D7F7-4679-106AC6CA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76" y="356600"/>
            <a:ext cx="8450924" cy="612860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Describe a simple Language of Thought (</a:t>
            </a:r>
            <a:r>
              <a:rPr lang="en-US" sz="2200" dirty="0" err="1">
                <a:solidFill>
                  <a:srgbClr val="0070C0"/>
                </a:solidFill>
              </a:rPr>
              <a:t>LoT</a:t>
            </a:r>
            <a:r>
              <a:rPr lang="en-US" sz="22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dirty="0"/>
              <a:t>Every concept is </a:t>
            </a:r>
            <a:r>
              <a:rPr lang="en-US" sz="2000" i="1" u="sng" dirty="0"/>
              <a:t>monadic</a:t>
            </a:r>
            <a:r>
              <a:rPr lang="en-US" sz="2000" dirty="0"/>
              <a:t>, and there is no concept-</a:t>
            </a:r>
            <a:r>
              <a:rPr lang="en-US" sz="2000" i="1" u="sng" dirty="0"/>
              <a:t>negation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But propositional</a:t>
            </a:r>
            <a:r>
              <a:rPr lang="en-US" sz="2000" i="1" dirty="0"/>
              <a:t> </a:t>
            </a:r>
            <a:r>
              <a:rPr lang="en-US" sz="2000" dirty="0"/>
              <a:t>logic is easily reconstructed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LoT</a:t>
            </a:r>
            <a:r>
              <a:rPr lang="en-US" sz="2000" dirty="0"/>
              <a:t> also validates   </a:t>
            </a:r>
            <a:r>
              <a:rPr lang="en-US" sz="2000" u="sng" dirty="0">
                <a:solidFill>
                  <a:srgbClr val="0070C0"/>
                </a:solidFill>
              </a:rPr>
              <a:t>A big dog barked</a:t>
            </a:r>
            <a:r>
              <a:rPr lang="en-US" sz="2000" dirty="0"/>
              <a:t>   and   </a:t>
            </a:r>
            <a:r>
              <a:rPr lang="en-US" sz="2000" u="sng" dirty="0">
                <a:solidFill>
                  <a:srgbClr val="0070C0"/>
                </a:solidFill>
              </a:rPr>
              <a:t>No dog barked</a:t>
            </a: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				                A dog barked		          No big dog barked 	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70C0"/>
                </a:solidFill>
              </a:rPr>
              <a:t>Show how modest tweaks can increase expressive power dramatically </a:t>
            </a:r>
          </a:p>
          <a:p>
            <a:pPr lvl="1"/>
            <a:r>
              <a:rPr lang="en-US" sz="2000" dirty="0"/>
              <a:t>Allow for some </a:t>
            </a:r>
            <a:r>
              <a:rPr lang="en-US" sz="2000" i="1" u="sng" dirty="0"/>
              <a:t>atomic dyadic</a:t>
            </a:r>
            <a:r>
              <a:rPr lang="en-US" sz="2000" dirty="0"/>
              <a:t> concepts…</a:t>
            </a:r>
            <a:endParaRPr lang="en-US" sz="2000" i="1" dirty="0"/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000" dirty="0"/>
              <a:t>	Enough to validate: </a:t>
            </a:r>
            <a:r>
              <a:rPr lang="en-US" sz="2000" dirty="0">
                <a:solidFill>
                  <a:srgbClr val="0070C0"/>
                </a:solidFill>
              </a:rPr>
              <a:t>She wrote a note with a pen; so she wrote a note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Add a notion of </a:t>
            </a:r>
            <a:r>
              <a:rPr lang="en-US" sz="2000" i="1" u="sng" dirty="0"/>
              <a:t>concept equivalence</a:t>
            </a:r>
            <a:r>
              <a:rPr lang="en-US" sz="2000" dirty="0"/>
              <a:t>…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000" dirty="0"/>
              <a:t>	Enough for Aristotelian Logic with </a:t>
            </a:r>
            <a:r>
              <a:rPr lang="en-US" sz="2000" i="1" dirty="0">
                <a:solidFill>
                  <a:srgbClr val="0070C0"/>
                </a:solidFill>
              </a:rPr>
              <a:t>Every/Some/No</a:t>
            </a:r>
            <a:r>
              <a:rPr lang="en-US" sz="2000" dirty="0"/>
              <a:t>, but not </a:t>
            </a:r>
            <a:r>
              <a:rPr lang="en-US" sz="2000" i="1" dirty="0" err="1">
                <a:solidFill>
                  <a:srgbClr val="FF0000"/>
                </a:solidFill>
              </a:rPr>
              <a:t>Some_not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If time, show how to add mental analogs of </a:t>
            </a:r>
            <a:r>
              <a:rPr lang="en-US" sz="2000" i="1" dirty="0" err="1">
                <a:solidFill>
                  <a:srgbClr val="0070C0"/>
                </a:solidFill>
              </a:rPr>
              <a:t>wh</a:t>
            </a:r>
            <a:r>
              <a:rPr lang="en-US" sz="2000" i="1" baseline="-25000" dirty="0" err="1">
                <a:solidFill>
                  <a:srgbClr val="0070C0"/>
                </a:solidFill>
              </a:rPr>
              <a:t>person</a:t>
            </a:r>
            <a:r>
              <a:rPr lang="en-US" sz="2000" i="1" dirty="0">
                <a:solidFill>
                  <a:srgbClr val="0070C0"/>
                </a:solidFill>
              </a:rPr>
              <a:t> Abelard loved</a:t>
            </a:r>
            <a:r>
              <a:rPr lang="en-US" sz="2000" dirty="0"/>
              <a:t> and</a:t>
            </a:r>
            <a:r>
              <a:rPr lang="en-US" sz="2000" i="1" dirty="0">
                <a:solidFill>
                  <a:srgbClr val="0070C0"/>
                </a:solidFill>
              </a:rPr>
              <a:t>   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000" i="1" dirty="0">
                <a:solidFill>
                  <a:srgbClr val="0070C0"/>
                </a:solidFill>
              </a:rPr>
              <a:t>          </a:t>
            </a:r>
            <a:r>
              <a:rPr lang="en-US" sz="2000" i="1" dirty="0" err="1">
                <a:solidFill>
                  <a:srgbClr val="0070C0"/>
                </a:solidFill>
              </a:rPr>
              <a:t>wh</a:t>
            </a:r>
            <a:r>
              <a:rPr lang="en-US" sz="2000" i="1" baseline="-25000" dirty="0" err="1">
                <a:solidFill>
                  <a:srgbClr val="0070C0"/>
                </a:solidFill>
              </a:rPr>
              <a:t>person</a:t>
            </a:r>
            <a:r>
              <a:rPr lang="en-US" sz="2000" i="1" dirty="0">
                <a:solidFill>
                  <a:srgbClr val="0070C0"/>
                </a:solidFill>
              </a:rPr>
              <a:t> loved Heloise</a:t>
            </a:r>
            <a:r>
              <a:rPr lang="en-US" sz="2000" dirty="0"/>
              <a:t> without permitting </a:t>
            </a:r>
            <a:r>
              <a:rPr lang="en-US" sz="2000" i="1" dirty="0" err="1">
                <a:solidFill>
                  <a:srgbClr val="FF0000"/>
                </a:solidFill>
              </a:rPr>
              <a:t>wh</a:t>
            </a:r>
            <a:r>
              <a:rPr lang="en-US" sz="2000" i="1" baseline="-25000" dirty="0" err="1">
                <a:solidFill>
                  <a:srgbClr val="FF0000"/>
                </a:solidFill>
              </a:rPr>
              <a:t>relation</a:t>
            </a:r>
            <a:r>
              <a:rPr lang="en-US" sz="2000" i="1" dirty="0">
                <a:solidFill>
                  <a:srgbClr val="FF0000"/>
                </a:solidFill>
              </a:rPr>
              <a:t> Abelard Heloise</a:t>
            </a:r>
            <a:endParaRPr lang="en-US" sz="2000" u="sng" dirty="0"/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7C49290-D664-A7AE-F5BF-59319DBA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24" y="2686704"/>
            <a:ext cx="559799" cy="853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D3EFC-43A6-292D-9D39-068308FDC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4" r="1408"/>
          <a:stretch/>
        </p:blipFill>
        <p:spPr>
          <a:xfrm>
            <a:off x="8577424" y="3449821"/>
            <a:ext cx="566577" cy="673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E95C3-7E6D-E5A5-B8F9-C341FCC809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88" r="2054" b="15122"/>
          <a:stretch/>
        </p:blipFill>
        <p:spPr>
          <a:xfrm>
            <a:off x="8577424" y="4123028"/>
            <a:ext cx="566579" cy="8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alley, canyon, mountain, ground&#10;&#10;Description automatically generated">
            <a:extLst>
              <a:ext uri="{FF2B5EF4-FFF2-40B4-BE49-F238E27FC236}">
                <a16:creationId xmlns:a16="http://schemas.microsoft.com/office/drawing/2014/main" id="{F99BC088-2BE3-D74F-13CD-5CAAC4787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3" t="1214" r="-55289" b="-41199"/>
          <a:stretch/>
        </p:blipFill>
        <p:spPr>
          <a:xfrm>
            <a:off x="-11614" y="-207818"/>
            <a:ext cx="15179040" cy="10103962"/>
          </a:xfrm>
          <a:prstGeom prst="rect">
            <a:avLst/>
          </a:prstGeom>
          <a:effectLst>
            <a:reflection stA="37387" endPos="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B25672-5EF8-D541-F1A1-B0850BBB9512}"/>
              </a:ext>
            </a:extLst>
          </p:cNvPr>
          <p:cNvSpPr txBox="1">
            <a:spLocks/>
          </p:cNvSpPr>
          <p:nvPr/>
        </p:nvSpPr>
        <p:spPr>
          <a:xfrm>
            <a:off x="-11614" y="3330077"/>
            <a:ext cx="9144000" cy="238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Thanks for part of your day!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Thanks to Thomas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Icard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&amp; Larry Moss for their paper,</a:t>
            </a:r>
            <a:br>
              <a:rPr lang="en-US" sz="2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“A Simple Logic of Concepts”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(forthcoming in the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</a:rPr>
              <a:t>Journal of Philosophical Logic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rgbClr val="D9D9D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https://philpapers.org/archive/ICAASL.pdf</a:t>
            </a:r>
            <a:endParaRPr lang="en-US" sz="2400" dirty="0">
              <a:solidFill>
                <a:srgbClr val="D9D9D9"/>
              </a:solidFill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And thanks to Thomas for many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16421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0"/>
            <a:ext cx="9144000" cy="19575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a poodle			That dog is a father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</a:t>
            </a:r>
            <a:r>
              <a:rPr lang="en-US" sz="2400" dirty="0">
                <a:latin typeface="Chalkboard SE" panose="03050602040202020205" pitchFamily="66" charset="77"/>
              </a:rPr>
              <a:t>	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   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my poodle			That dog is my father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9032" y="4063171"/>
            <a:ext cx="1491374" cy="2781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43244-4234-9D4C-6946-359A20239BEC}"/>
              </a:ext>
            </a:extLst>
          </p:cNvPr>
          <p:cNvSpPr txBox="1"/>
          <p:nvPr/>
        </p:nvSpPr>
        <p:spPr>
          <a:xfrm>
            <a:off x="4970953" y="4492203"/>
            <a:ext cx="4186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there is a </a:t>
            </a:r>
            <a:r>
              <a:rPr lang="en-US" sz="2000" dirty="0" err="1"/>
              <a:t>Grammar+LoT</a:t>
            </a:r>
            <a:r>
              <a:rPr lang="en-US" sz="2000" dirty="0"/>
              <a:t> in there…</a:t>
            </a:r>
          </a:p>
          <a:p>
            <a:r>
              <a:rPr lang="en-US" sz="2000" dirty="0"/>
              <a:t>--what types of </a:t>
            </a:r>
            <a:r>
              <a:rPr lang="en-US" sz="2000" i="1" u="sng" dirty="0"/>
              <a:t>atomic</a:t>
            </a:r>
            <a:r>
              <a:rPr lang="en-US" sz="2000" dirty="0"/>
              <a:t> concepts</a:t>
            </a:r>
          </a:p>
          <a:p>
            <a:r>
              <a:rPr lang="en-US" sz="2000" dirty="0"/>
              <a:t>    (and lexical items) are permitted?</a:t>
            </a:r>
          </a:p>
          <a:p>
            <a:r>
              <a:rPr lang="en-US" sz="2000" dirty="0"/>
              <a:t>--what </a:t>
            </a:r>
            <a:r>
              <a:rPr lang="en-US" sz="2000" i="1" u="sng" dirty="0"/>
              <a:t>modes of composition</a:t>
            </a:r>
            <a:r>
              <a:rPr lang="en-US" sz="2000" dirty="0"/>
              <a:t> does</a:t>
            </a:r>
          </a:p>
          <a:p>
            <a:r>
              <a:rPr lang="en-US" sz="2000" dirty="0"/>
              <a:t>     the </a:t>
            </a:r>
            <a:r>
              <a:rPr lang="en-US" sz="2000" dirty="0" err="1"/>
              <a:t>LoT</a:t>
            </a:r>
            <a:r>
              <a:rPr lang="en-US" sz="2000" dirty="0"/>
              <a:t> (and the Grammar) permit?</a:t>
            </a:r>
          </a:p>
          <a:p>
            <a:r>
              <a:rPr lang="en-US" sz="2000" dirty="0"/>
              <a:t>--what </a:t>
            </a:r>
            <a:r>
              <a:rPr lang="en-US" sz="2000" i="1" u="sng" dirty="0"/>
              <a:t>inferences</a:t>
            </a:r>
            <a:r>
              <a:rPr lang="en-US" sz="2000" i="1" dirty="0"/>
              <a:t> </a:t>
            </a:r>
            <a:r>
              <a:rPr lang="en-US" sz="2000" dirty="0"/>
              <a:t>are licensed?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E620C-27BB-12E8-01D5-48BE7FCA9F5A}"/>
              </a:ext>
            </a:extLst>
          </p:cNvPr>
          <p:cNvSpPr txBox="1"/>
          <p:nvPr/>
        </p:nvSpPr>
        <p:spPr>
          <a:xfrm>
            <a:off x="862749" y="4233359"/>
            <a:ext cx="38809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Is the </a:t>
            </a:r>
            <a:r>
              <a:rPr lang="en-US" sz="2000" dirty="0" err="1"/>
              <a:t>LoT</a:t>
            </a:r>
            <a:r>
              <a:rPr lang="en-US" sz="2000" dirty="0"/>
              <a:t> like…</a:t>
            </a:r>
          </a:p>
          <a:p>
            <a:r>
              <a:rPr lang="en-US" sz="2000" dirty="0"/>
              <a:t>--Aristotle’s Syllogistic?</a:t>
            </a:r>
          </a:p>
          <a:p>
            <a:r>
              <a:rPr lang="en-US" sz="2000" dirty="0"/>
              <a:t>--First Order Logic?</a:t>
            </a:r>
          </a:p>
          <a:p>
            <a:r>
              <a:rPr lang="en-US" sz="2000" dirty="0"/>
              <a:t>--Some other fragment</a:t>
            </a:r>
          </a:p>
          <a:p>
            <a:r>
              <a:rPr lang="en-US" sz="2000" dirty="0"/>
              <a:t>    of Frege’s </a:t>
            </a:r>
            <a:r>
              <a:rPr lang="en-US" sz="2000" i="1" dirty="0" err="1"/>
              <a:t>Begriffsschrift</a:t>
            </a:r>
            <a:r>
              <a:rPr lang="en-US" sz="2000" dirty="0"/>
              <a:t>?</a:t>
            </a:r>
          </a:p>
          <a:p>
            <a:r>
              <a:rPr lang="en-US" sz="2000" dirty="0"/>
              <a:t>--Some other extension</a:t>
            </a:r>
          </a:p>
          <a:p>
            <a:r>
              <a:rPr lang="en-US" sz="2000" dirty="0"/>
              <a:t>    of First Order Logic?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D4827-B6FE-FC30-F8EA-5B8DC84F1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493846">
            <a:off x="4641172" y="1593630"/>
            <a:ext cx="2401195" cy="3319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8A8205-C6AE-FB17-B7C4-9658810AA5CC}"/>
              </a:ext>
            </a:extLst>
          </p:cNvPr>
          <p:cNvSpPr txBox="1"/>
          <p:nvPr/>
        </p:nvSpPr>
        <p:spPr>
          <a:xfrm>
            <a:off x="6392902" y="2904730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DBD42-CC1E-063B-B4F4-33F75CDF0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634267" y="1895265"/>
            <a:ext cx="2715002" cy="2339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551A9A-0206-6AC5-7A04-E7904915F4DA}"/>
              </a:ext>
            </a:extLst>
          </p:cNvPr>
          <p:cNvSpPr txBox="1"/>
          <p:nvPr/>
        </p:nvSpPr>
        <p:spPr>
          <a:xfrm>
            <a:off x="3469863" y="2846589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44C0-D822-6E88-63EC-FB1D89D12321}"/>
              </a:ext>
            </a:extLst>
          </p:cNvPr>
          <p:cNvSpPr txBox="1"/>
          <p:nvPr/>
        </p:nvSpPr>
        <p:spPr>
          <a:xfrm>
            <a:off x="2691387" y="2833864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24DFD-0D12-817D-50BD-4AB3AC2837DD}"/>
              </a:ext>
            </a:extLst>
          </p:cNvPr>
          <p:cNvSpPr txBox="1"/>
          <p:nvPr/>
        </p:nvSpPr>
        <p:spPr>
          <a:xfrm>
            <a:off x="5474344" y="2928750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809C2-BC84-8C55-F477-EBE7A21747CF}"/>
              </a:ext>
            </a:extLst>
          </p:cNvPr>
          <p:cNvSpPr/>
          <p:nvPr/>
        </p:nvSpPr>
        <p:spPr>
          <a:xfrm>
            <a:off x="3835400" y="4235252"/>
            <a:ext cx="273475" cy="2569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70882A-920A-141F-508D-B3AD6C6A5BFC}"/>
              </a:ext>
            </a:extLst>
          </p:cNvPr>
          <p:cNvCxnSpPr>
            <a:cxnSpLocks/>
          </p:cNvCxnSpPr>
          <p:nvPr/>
        </p:nvCxnSpPr>
        <p:spPr>
          <a:xfrm>
            <a:off x="4094719" y="4413449"/>
            <a:ext cx="940408" cy="205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E17AA2B-755E-037B-6D16-38077C470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27" y="4490412"/>
            <a:ext cx="933601" cy="1197650"/>
          </a:xfrm>
          <a:prstGeom prst="rect">
            <a:avLst/>
          </a:prstGeom>
        </p:spPr>
      </p:pic>
      <p:pic>
        <p:nvPicPr>
          <p:cNvPr id="18" name="Picture 17" descr="aristotle.jpg">
            <a:extLst>
              <a:ext uri="{FF2B5EF4-FFF2-40B4-BE49-F238E27FC236}">
                <a16:creationId xmlns:a16="http://schemas.microsoft.com/office/drawing/2014/main" id="{DFB78AF0-2BCE-697C-59F0-6E29E513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22"/>
          <a:stretch/>
        </p:blipFill>
        <p:spPr>
          <a:xfrm>
            <a:off x="1302" y="2042575"/>
            <a:ext cx="928772" cy="1250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17CA17-3671-7AB7-057E-911D92DDC7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" y="5695623"/>
            <a:ext cx="932688" cy="1178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206D09-91DA-B82B-2ACF-1A081F3920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8400"/>
          <a:stretch/>
        </p:blipFill>
        <p:spPr>
          <a:xfrm>
            <a:off x="-1330" y="3293931"/>
            <a:ext cx="933601" cy="11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0"/>
            <a:ext cx="9144000" cy="19575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a poodle			That dog is a father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</a:t>
            </a:r>
            <a:r>
              <a:rPr lang="en-US" sz="2400" dirty="0">
                <a:latin typeface="Chalkboard SE" panose="03050602040202020205" pitchFamily="66" charset="77"/>
              </a:rPr>
              <a:t>	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   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my poodle			That dog is my father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9032" y="4063171"/>
            <a:ext cx="1491374" cy="2781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43244-4234-9D4C-6946-359A20239BEC}"/>
              </a:ext>
            </a:extLst>
          </p:cNvPr>
          <p:cNvSpPr txBox="1"/>
          <p:nvPr/>
        </p:nvSpPr>
        <p:spPr>
          <a:xfrm>
            <a:off x="4970953" y="4492203"/>
            <a:ext cx="4186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there is a </a:t>
            </a:r>
            <a:r>
              <a:rPr lang="en-US" sz="2000" dirty="0" err="1"/>
              <a:t>Grammar+LoT</a:t>
            </a:r>
            <a:r>
              <a:rPr lang="en-US" sz="2000" dirty="0"/>
              <a:t> in there…</a:t>
            </a:r>
          </a:p>
          <a:p>
            <a:r>
              <a:rPr lang="en-US" sz="2000" dirty="0"/>
              <a:t>--what types of </a:t>
            </a:r>
            <a:r>
              <a:rPr lang="en-US" sz="2000" i="1" u="sng" dirty="0"/>
              <a:t>atomic</a:t>
            </a:r>
            <a:r>
              <a:rPr lang="en-US" sz="2000" dirty="0"/>
              <a:t> concepts</a:t>
            </a:r>
          </a:p>
          <a:p>
            <a:r>
              <a:rPr lang="en-US" sz="2000" dirty="0"/>
              <a:t>    (and lexical items) are permitted?</a:t>
            </a:r>
          </a:p>
          <a:p>
            <a:r>
              <a:rPr lang="en-US" sz="2000" dirty="0"/>
              <a:t>--what </a:t>
            </a:r>
            <a:r>
              <a:rPr lang="en-US" sz="2000" i="1" u="sng" dirty="0"/>
              <a:t>modes of composition</a:t>
            </a:r>
            <a:r>
              <a:rPr lang="en-US" sz="2000" dirty="0"/>
              <a:t> does</a:t>
            </a:r>
          </a:p>
          <a:p>
            <a:r>
              <a:rPr lang="en-US" sz="2000" dirty="0"/>
              <a:t>     the </a:t>
            </a:r>
            <a:r>
              <a:rPr lang="en-US" sz="2000" dirty="0" err="1"/>
              <a:t>LoT</a:t>
            </a:r>
            <a:r>
              <a:rPr lang="en-US" sz="2000" dirty="0"/>
              <a:t> (and the Grammar) permit?</a:t>
            </a:r>
          </a:p>
          <a:p>
            <a:r>
              <a:rPr lang="en-US" sz="2000" dirty="0"/>
              <a:t>--what </a:t>
            </a:r>
            <a:r>
              <a:rPr lang="en-US" sz="2000" i="1" u="sng" dirty="0"/>
              <a:t>inferences</a:t>
            </a:r>
            <a:r>
              <a:rPr lang="en-US" sz="2000" i="1" dirty="0"/>
              <a:t> </a:t>
            </a:r>
            <a:r>
              <a:rPr lang="en-US" sz="2000" dirty="0"/>
              <a:t>are licensed?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D4827-B6FE-FC30-F8EA-5B8DC84F1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493846">
            <a:off x="4641172" y="1593630"/>
            <a:ext cx="2401195" cy="3319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8A8205-C6AE-FB17-B7C4-9658810AA5CC}"/>
              </a:ext>
            </a:extLst>
          </p:cNvPr>
          <p:cNvSpPr txBox="1"/>
          <p:nvPr/>
        </p:nvSpPr>
        <p:spPr>
          <a:xfrm>
            <a:off x="6392902" y="2904730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DBD42-CC1E-063B-B4F4-33F75CDF0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634267" y="1895265"/>
            <a:ext cx="2715002" cy="2339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551A9A-0206-6AC5-7A04-E7904915F4DA}"/>
              </a:ext>
            </a:extLst>
          </p:cNvPr>
          <p:cNvSpPr txBox="1"/>
          <p:nvPr/>
        </p:nvSpPr>
        <p:spPr>
          <a:xfrm>
            <a:off x="3469863" y="2846589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44C0-D822-6E88-63EC-FB1D89D12321}"/>
              </a:ext>
            </a:extLst>
          </p:cNvPr>
          <p:cNvSpPr txBox="1"/>
          <p:nvPr/>
        </p:nvSpPr>
        <p:spPr>
          <a:xfrm>
            <a:off x="2691387" y="2833864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24DFD-0D12-817D-50BD-4AB3AC2837DD}"/>
              </a:ext>
            </a:extLst>
          </p:cNvPr>
          <p:cNvSpPr txBox="1"/>
          <p:nvPr/>
        </p:nvSpPr>
        <p:spPr>
          <a:xfrm>
            <a:off x="5474344" y="2928750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809C2-BC84-8C55-F477-EBE7A21747CF}"/>
              </a:ext>
            </a:extLst>
          </p:cNvPr>
          <p:cNvSpPr/>
          <p:nvPr/>
        </p:nvSpPr>
        <p:spPr>
          <a:xfrm>
            <a:off x="3835400" y="4235252"/>
            <a:ext cx="273475" cy="2569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70882A-920A-141F-508D-B3AD6C6A5BFC}"/>
              </a:ext>
            </a:extLst>
          </p:cNvPr>
          <p:cNvCxnSpPr>
            <a:cxnSpLocks/>
          </p:cNvCxnSpPr>
          <p:nvPr/>
        </p:nvCxnSpPr>
        <p:spPr>
          <a:xfrm>
            <a:off x="4094719" y="4413449"/>
            <a:ext cx="940408" cy="205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E0C844-4793-A026-036E-DA9735DBDCAB}"/>
              </a:ext>
            </a:extLst>
          </p:cNvPr>
          <p:cNvSpPr txBox="1"/>
          <p:nvPr/>
        </p:nvSpPr>
        <p:spPr>
          <a:xfrm>
            <a:off x="940987" y="4490412"/>
            <a:ext cx="26996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Whatever the answers,</a:t>
            </a:r>
          </a:p>
          <a:p>
            <a:r>
              <a:rPr lang="en-US" sz="2000" dirty="0"/>
              <a:t>don’t confuse these </a:t>
            </a:r>
          </a:p>
          <a:p>
            <a:r>
              <a:rPr lang="en-US" sz="2000" dirty="0"/>
              <a:t>questions about </a:t>
            </a:r>
          </a:p>
          <a:p>
            <a:r>
              <a:rPr lang="en-US" sz="2000" dirty="0"/>
              <a:t>Human Psychology </a:t>
            </a:r>
          </a:p>
          <a:p>
            <a:r>
              <a:rPr lang="en-US" sz="2000" dirty="0"/>
              <a:t>with other venerable questions about Logic, Truth, and Reason.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A7139-354B-2456-1092-2B96A8B7F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27" y="4490412"/>
            <a:ext cx="933601" cy="1197650"/>
          </a:xfrm>
          <a:prstGeom prst="rect">
            <a:avLst/>
          </a:prstGeom>
        </p:spPr>
      </p:pic>
      <p:pic>
        <p:nvPicPr>
          <p:cNvPr id="18" name="Picture 17" descr="aristotle.jpg">
            <a:extLst>
              <a:ext uri="{FF2B5EF4-FFF2-40B4-BE49-F238E27FC236}">
                <a16:creationId xmlns:a16="http://schemas.microsoft.com/office/drawing/2014/main" id="{30D2D84C-4216-A600-11B7-0D0E7476EA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22"/>
          <a:stretch/>
        </p:blipFill>
        <p:spPr>
          <a:xfrm>
            <a:off x="1302" y="2042575"/>
            <a:ext cx="928772" cy="1250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B4560C-64F6-42C4-9789-20BDA63DA4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" y="5695623"/>
            <a:ext cx="932688" cy="1178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4DA4B-1BD6-7EE1-DB64-603ABED201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8400"/>
          <a:stretch/>
        </p:blipFill>
        <p:spPr>
          <a:xfrm>
            <a:off x="-1330" y="3293931"/>
            <a:ext cx="933601" cy="11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0"/>
            <a:ext cx="9144000" cy="19575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a poodle			That dog is a father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</a:t>
            </a:r>
            <a:r>
              <a:rPr lang="en-US" sz="2400" dirty="0">
                <a:latin typeface="Chalkboard SE" panose="03050602040202020205" pitchFamily="66" charset="77"/>
              </a:rPr>
              <a:t>	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   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my poodle			That dog is my father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9032" y="4063171"/>
            <a:ext cx="1491374" cy="27818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BD3798-35A1-118E-3D20-AD8ED57D9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>
            <a:off x="1634267" y="1895265"/>
            <a:ext cx="2715002" cy="23399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036E779-1403-FBCB-7886-EE451DBE0720}"/>
              </a:ext>
            </a:extLst>
          </p:cNvPr>
          <p:cNvSpPr txBox="1"/>
          <p:nvPr/>
        </p:nvSpPr>
        <p:spPr>
          <a:xfrm>
            <a:off x="3469863" y="2846589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499D7-E6A6-72FC-C0D0-48ABD8A9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5493846">
            <a:off x="4641172" y="1593630"/>
            <a:ext cx="2401195" cy="3319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B79A3-D9C1-1688-ED81-9483DC0E2629}"/>
              </a:ext>
            </a:extLst>
          </p:cNvPr>
          <p:cNvSpPr txBox="1"/>
          <p:nvPr/>
        </p:nvSpPr>
        <p:spPr>
          <a:xfrm>
            <a:off x="6392902" y="2904730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4165BB-6CCE-F523-099A-02DDCC2481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2" t="2" r="-2052" b="-14268"/>
          <a:stretch/>
        </p:blipFill>
        <p:spPr>
          <a:xfrm>
            <a:off x="-1415" y="5691714"/>
            <a:ext cx="929376" cy="1332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33CB00-D8D4-6513-292F-97DE8949F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27" y="4490412"/>
            <a:ext cx="933601" cy="1197650"/>
          </a:xfrm>
          <a:prstGeom prst="rect">
            <a:avLst/>
          </a:prstGeom>
        </p:spPr>
      </p:pic>
      <p:pic>
        <p:nvPicPr>
          <p:cNvPr id="14" name="Picture 13" descr="aristotle.jpg">
            <a:extLst>
              <a:ext uri="{FF2B5EF4-FFF2-40B4-BE49-F238E27FC236}">
                <a16:creationId xmlns:a16="http://schemas.microsoft.com/office/drawing/2014/main" id="{497403DE-60F5-1F2A-CF5E-89F219CB6D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22"/>
          <a:stretch/>
        </p:blipFill>
        <p:spPr>
          <a:xfrm>
            <a:off x="1302" y="2042575"/>
            <a:ext cx="928772" cy="1250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614024-F9AA-1D37-80F0-F075B27388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8400"/>
          <a:stretch/>
        </p:blipFill>
        <p:spPr>
          <a:xfrm>
            <a:off x="-1330" y="3293931"/>
            <a:ext cx="933601" cy="11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-4634"/>
            <a:ext cx="9144000" cy="196937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  Some 𝚽 is 𝚿	    Axioms for Arithmetic		Logical Truths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  </a:t>
            </a:r>
            <a:r>
              <a:rPr lang="en-US" sz="2400" u="sng" dirty="0">
                <a:latin typeface="Chalkboard SE" panose="03050602040202020205" pitchFamily="66" charset="77"/>
              </a:rPr>
              <a:t>Every 𝚿 is 𝝮</a:t>
            </a:r>
            <a:r>
              <a:rPr lang="en-US" sz="2400" dirty="0">
                <a:latin typeface="Chalkboard SE" panose="03050602040202020205" pitchFamily="66" charset="77"/>
              </a:rPr>
              <a:t>	    </a:t>
            </a:r>
            <a:r>
              <a:rPr lang="en-US" sz="2400" u="sng" dirty="0">
                <a:latin typeface="Chalkboard SE" panose="03050602040202020205" pitchFamily="66" charset="77"/>
              </a:rPr>
              <a:t>Definitions			</a:t>
            </a:r>
            <a:r>
              <a:rPr lang="en-US" sz="2400" dirty="0">
                <a:latin typeface="Chalkboard SE" panose="03050602040202020205" pitchFamily="66" charset="77"/>
              </a:rPr>
              <a:t>	 	</a:t>
            </a:r>
            <a:r>
              <a:rPr lang="en-US" sz="2400" u="sng" dirty="0">
                <a:latin typeface="Chalkboard SE" panose="03050602040202020205" pitchFamily="66" charset="77"/>
              </a:rPr>
              <a:t>Definitions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  Some 𝚽 is 𝝮 	    Arithmetic Theorems 	  	Arithmetic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8918C-1180-8E5D-2970-C388821AEF2B}"/>
              </a:ext>
            </a:extLst>
          </p:cNvPr>
          <p:cNvSpPr txBox="1"/>
          <p:nvPr/>
        </p:nvSpPr>
        <p:spPr>
          <a:xfrm>
            <a:off x="1050857" y="1981968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2809A-AD7E-827D-0A3A-1A10BFF8FAD9}"/>
              </a:ext>
            </a:extLst>
          </p:cNvPr>
          <p:cNvSpPr txBox="1"/>
          <p:nvPr/>
        </p:nvSpPr>
        <p:spPr>
          <a:xfrm>
            <a:off x="3699302" y="2002163"/>
            <a:ext cx="132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53A62-823A-250D-E02D-307975B17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5" r="-9195" b="-15295"/>
          <a:stretch/>
        </p:blipFill>
        <p:spPr>
          <a:xfrm>
            <a:off x="1882623" y="5469278"/>
            <a:ext cx="1103486" cy="1628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86386-E489-894D-04C1-1693E4BC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24" y="4181671"/>
            <a:ext cx="985507" cy="126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9681E-7FFA-CACF-28D1-31B659F09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67" y="4182551"/>
            <a:ext cx="1055024" cy="1342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F166F2-32DF-3E0A-45C2-DD9547336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54" y="5469278"/>
            <a:ext cx="937174" cy="13887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D4AD7-613F-5C39-43C2-852E88E1FD49}"/>
              </a:ext>
            </a:extLst>
          </p:cNvPr>
          <p:cNvSpPr txBox="1"/>
          <p:nvPr/>
        </p:nvSpPr>
        <p:spPr>
          <a:xfrm>
            <a:off x="2067183" y="2624357"/>
            <a:ext cx="6979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</a:t>
            </a:r>
            <a:r>
              <a:rPr lang="en-US" sz="2000" b="1" i="1" u="sng" dirty="0"/>
              <a:t>beyond</a:t>
            </a:r>
            <a:r>
              <a:rPr lang="en-US" sz="2000" b="1" dirty="0"/>
              <a:t> Aristotelian systems does Logic go? </a:t>
            </a:r>
          </a:p>
          <a:p>
            <a:endParaRPr lang="en-US" sz="2000" dirty="0"/>
          </a:p>
          <a:p>
            <a:r>
              <a:rPr lang="en-US" sz="2000" dirty="0"/>
              <a:t>Some consistent (but large) fragment of Frege’s </a:t>
            </a:r>
            <a:r>
              <a:rPr lang="en-US" sz="2000" i="1" dirty="0" err="1"/>
              <a:t>Begriffsschrift</a:t>
            </a:r>
            <a:r>
              <a:rPr lang="en-US" sz="2000" dirty="0"/>
              <a:t>?</a:t>
            </a:r>
          </a:p>
          <a:p>
            <a:r>
              <a:rPr lang="en-US" sz="2000" dirty="0"/>
              <a:t>Some other extension of First Order Logic?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What </a:t>
            </a:r>
            <a:r>
              <a:rPr lang="en-US" sz="2000" b="1" i="1" dirty="0"/>
              <a:t>is</a:t>
            </a:r>
            <a:r>
              <a:rPr lang="en-US" sz="2000" b="1" dirty="0"/>
              <a:t> Logic? Is it the most general science?</a:t>
            </a:r>
          </a:p>
          <a:p>
            <a:r>
              <a:rPr lang="en-US" sz="2000" b="1" dirty="0"/>
              <a:t>How is Logic related to Math, Truth, Modality, and Rationality?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54522-ED0F-58EA-8215-1A49E1DBC5BE}"/>
              </a:ext>
            </a:extLst>
          </p:cNvPr>
          <p:cNvSpPr txBox="1"/>
          <p:nvPr/>
        </p:nvSpPr>
        <p:spPr>
          <a:xfrm>
            <a:off x="6996921" y="1930933"/>
            <a:ext cx="132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??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4CBA2-9A14-EDE8-8477-63FEB66B6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22" y="5525310"/>
            <a:ext cx="929376" cy="1332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BE10E6-6F2E-1E72-EF38-8142E8C6D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67758"/>
            <a:ext cx="944784" cy="1203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14CEC7-2DCE-C64A-17C6-FAF06EAB8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237" y="2957867"/>
            <a:ext cx="958856" cy="12238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DD3CA9-C770-30CD-5B9A-2C31EE1812AD}"/>
              </a:ext>
            </a:extLst>
          </p:cNvPr>
          <p:cNvSpPr txBox="1"/>
          <p:nvPr/>
        </p:nvSpPr>
        <p:spPr>
          <a:xfrm>
            <a:off x="3114698" y="5948195"/>
            <a:ext cx="5629254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Great questions that I am </a:t>
            </a:r>
            <a:r>
              <a:rPr lang="en-US" sz="2200" i="1" u="sng" dirty="0">
                <a:solidFill>
                  <a:srgbClr val="FF0000"/>
                </a:solidFill>
              </a:rPr>
              <a:t>NOT</a:t>
            </a:r>
            <a:r>
              <a:rPr lang="en-US" sz="2200" dirty="0">
                <a:solidFill>
                  <a:srgbClr val="FF0000"/>
                </a:solidFill>
              </a:rPr>
              <a:t> trying to answer.</a:t>
            </a:r>
          </a:p>
        </p:txBody>
      </p:sp>
    </p:spTree>
    <p:extLst>
      <p:ext uri="{BB962C8B-B14F-4D97-AF65-F5344CB8AC3E}">
        <p14:creationId xmlns:p14="http://schemas.microsoft.com/office/powerpoint/2010/main" val="38817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2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68368-4C30-1D58-2F3C-A086BAAA981C}"/>
              </a:ext>
            </a:extLst>
          </p:cNvPr>
          <p:cNvSpPr/>
          <p:nvPr/>
        </p:nvSpPr>
        <p:spPr>
          <a:xfrm>
            <a:off x="0" y="0"/>
            <a:ext cx="9144000" cy="19575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halkboard SE" panose="03050602040202020205" pitchFamily="66" charset="77"/>
              </a:rPr>
              <a:t>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a poodle			That dog is a father	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</a:t>
            </a:r>
            <a:r>
              <a:rPr lang="en-US" sz="2400" dirty="0">
                <a:latin typeface="Chalkboard SE" panose="03050602040202020205" pitchFamily="66" charset="77"/>
              </a:rPr>
              <a:t>			</a:t>
            </a:r>
            <a:r>
              <a:rPr lang="en-US" sz="2400" u="sng" dirty="0">
                <a:latin typeface="Chalkboard SE" panose="03050602040202020205" pitchFamily="66" charset="77"/>
              </a:rPr>
              <a:t>That dog is mine		   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		That dog is my poodle			That dog is my father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7BECED-623A-2680-8144-B34CEEED1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9032" y="4063171"/>
            <a:ext cx="1491374" cy="2781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43244-4234-9D4C-6946-359A20239BEC}"/>
              </a:ext>
            </a:extLst>
          </p:cNvPr>
          <p:cNvSpPr txBox="1"/>
          <p:nvPr/>
        </p:nvSpPr>
        <p:spPr>
          <a:xfrm>
            <a:off x="4970953" y="4492203"/>
            <a:ext cx="4186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there is a </a:t>
            </a:r>
            <a:r>
              <a:rPr lang="en-US" sz="2000" dirty="0" err="1"/>
              <a:t>Grammar+LoT</a:t>
            </a:r>
            <a:r>
              <a:rPr lang="en-US" sz="2000" dirty="0"/>
              <a:t> in there…</a:t>
            </a:r>
          </a:p>
          <a:p>
            <a:r>
              <a:rPr lang="en-US" sz="2000" dirty="0"/>
              <a:t>--what types of </a:t>
            </a:r>
            <a:r>
              <a:rPr lang="en-US" sz="2000" i="1" u="sng" dirty="0"/>
              <a:t>atomic</a:t>
            </a:r>
            <a:r>
              <a:rPr lang="en-US" sz="2000" dirty="0"/>
              <a:t> concepts</a:t>
            </a:r>
          </a:p>
          <a:p>
            <a:r>
              <a:rPr lang="en-US" sz="2000" dirty="0"/>
              <a:t>    (and lexical items) are permitted?</a:t>
            </a:r>
          </a:p>
          <a:p>
            <a:r>
              <a:rPr lang="en-US" sz="2000" dirty="0"/>
              <a:t>--what </a:t>
            </a:r>
            <a:r>
              <a:rPr lang="en-US" sz="2000" i="1" u="sng" dirty="0"/>
              <a:t>modes of composition</a:t>
            </a:r>
            <a:r>
              <a:rPr lang="en-US" sz="2000" dirty="0"/>
              <a:t> does</a:t>
            </a:r>
          </a:p>
          <a:p>
            <a:r>
              <a:rPr lang="en-US" sz="2000" dirty="0"/>
              <a:t>     the </a:t>
            </a:r>
            <a:r>
              <a:rPr lang="en-US" sz="2000" dirty="0" err="1"/>
              <a:t>LoT</a:t>
            </a:r>
            <a:r>
              <a:rPr lang="en-US" sz="2000" dirty="0"/>
              <a:t> (and the Grammar) permit?</a:t>
            </a:r>
          </a:p>
          <a:p>
            <a:r>
              <a:rPr lang="en-US" sz="2000" dirty="0"/>
              <a:t>--what </a:t>
            </a:r>
            <a:r>
              <a:rPr lang="en-US" sz="2000" i="1" u="sng" dirty="0"/>
              <a:t>inferences</a:t>
            </a:r>
            <a:r>
              <a:rPr lang="en-US" sz="2000" i="1" dirty="0"/>
              <a:t> </a:t>
            </a:r>
            <a:r>
              <a:rPr lang="en-US" sz="2000" dirty="0"/>
              <a:t>are licensed?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E620C-27BB-12E8-01D5-48BE7FCA9F5A}"/>
              </a:ext>
            </a:extLst>
          </p:cNvPr>
          <p:cNvSpPr txBox="1"/>
          <p:nvPr/>
        </p:nvSpPr>
        <p:spPr>
          <a:xfrm>
            <a:off x="1054382" y="4799979"/>
            <a:ext cx="2373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What’s the </a:t>
            </a:r>
          </a:p>
          <a:p>
            <a:r>
              <a:rPr lang="en-US" sz="2000" dirty="0"/>
              <a:t>         </a:t>
            </a:r>
            <a:r>
              <a:rPr lang="en-US" sz="2000" i="1" u="sng" dirty="0"/>
              <a:t>format</a:t>
            </a:r>
          </a:p>
          <a:p>
            <a:r>
              <a:rPr lang="en-US" sz="2000" dirty="0"/>
              <a:t>      of the </a:t>
            </a:r>
            <a:r>
              <a:rPr lang="en-US" sz="2000" dirty="0" err="1"/>
              <a:t>LoT</a:t>
            </a:r>
            <a:endParaRPr lang="en-US" sz="2000" dirty="0"/>
          </a:p>
          <a:p>
            <a:r>
              <a:rPr lang="en-US" sz="2000" dirty="0"/>
              <a:t>   that interfaces </a:t>
            </a:r>
          </a:p>
          <a:p>
            <a:r>
              <a:rPr lang="en-US" sz="2000" dirty="0"/>
              <a:t>with the Grammar?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D4827-B6FE-FC30-F8EA-5B8DC84F1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493846">
            <a:off x="4641172" y="1593630"/>
            <a:ext cx="2401195" cy="3319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8A8205-C6AE-FB17-B7C4-9658810AA5CC}"/>
              </a:ext>
            </a:extLst>
          </p:cNvPr>
          <p:cNvSpPr txBox="1"/>
          <p:nvPr/>
        </p:nvSpPr>
        <p:spPr>
          <a:xfrm>
            <a:off x="6392902" y="2904730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DBD42-CC1E-063B-B4F4-33F75CDF0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634267" y="1895265"/>
            <a:ext cx="2715002" cy="2339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551A9A-0206-6AC5-7A04-E7904915F4DA}"/>
              </a:ext>
            </a:extLst>
          </p:cNvPr>
          <p:cNvSpPr txBox="1"/>
          <p:nvPr/>
        </p:nvSpPr>
        <p:spPr>
          <a:xfrm>
            <a:off x="3469863" y="2846589"/>
            <a:ext cx="5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44C0-D822-6E88-63EC-FB1D89D12321}"/>
              </a:ext>
            </a:extLst>
          </p:cNvPr>
          <p:cNvSpPr txBox="1"/>
          <p:nvPr/>
        </p:nvSpPr>
        <p:spPr>
          <a:xfrm>
            <a:off x="2691387" y="2833864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24DFD-0D12-817D-50BD-4AB3AC2837DD}"/>
              </a:ext>
            </a:extLst>
          </p:cNvPr>
          <p:cNvSpPr txBox="1"/>
          <p:nvPr/>
        </p:nvSpPr>
        <p:spPr>
          <a:xfrm>
            <a:off x="5474344" y="2928750"/>
            <a:ext cx="98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809C2-BC84-8C55-F477-EBE7A21747CF}"/>
              </a:ext>
            </a:extLst>
          </p:cNvPr>
          <p:cNvSpPr/>
          <p:nvPr/>
        </p:nvSpPr>
        <p:spPr>
          <a:xfrm>
            <a:off x="3835400" y="4235252"/>
            <a:ext cx="273475" cy="2569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70882A-920A-141F-508D-B3AD6C6A5BFC}"/>
              </a:ext>
            </a:extLst>
          </p:cNvPr>
          <p:cNvCxnSpPr>
            <a:cxnSpLocks/>
          </p:cNvCxnSpPr>
          <p:nvPr/>
        </p:nvCxnSpPr>
        <p:spPr>
          <a:xfrm>
            <a:off x="4094719" y="4413449"/>
            <a:ext cx="940408" cy="205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1803E-49FE-4E16-FD91-BC730BF85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27" y="4490412"/>
            <a:ext cx="933601" cy="1197650"/>
          </a:xfrm>
          <a:prstGeom prst="rect">
            <a:avLst/>
          </a:prstGeom>
        </p:spPr>
      </p:pic>
      <p:pic>
        <p:nvPicPr>
          <p:cNvPr id="12" name="Picture 11" descr="aristotle.jpg">
            <a:extLst>
              <a:ext uri="{FF2B5EF4-FFF2-40B4-BE49-F238E27FC236}">
                <a16:creationId xmlns:a16="http://schemas.microsoft.com/office/drawing/2014/main" id="{FF7237B6-ACD7-F5ED-5412-AF13407961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22"/>
          <a:stretch/>
        </p:blipFill>
        <p:spPr>
          <a:xfrm>
            <a:off x="1302" y="2042575"/>
            <a:ext cx="928772" cy="1250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9F8CED-C428-261B-3918-846900EAD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" y="5695623"/>
            <a:ext cx="932688" cy="1178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F88E5D-8D07-0D11-EBA8-DFB3A39AD6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8400"/>
          <a:stretch/>
        </p:blipFill>
        <p:spPr>
          <a:xfrm>
            <a:off x="-1330" y="3293931"/>
            <a:ext cx="933601" cy="11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AC4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49711</TotalTime>
  <Words>8070</Words>
  <Application>Microsoft Macintosh PowerPoint</Application>
  <PresentationFormat>On-screen Show (4:3)</PresentationFormat>
  <Paragraphs>890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Times</vt:lpstr>
      <vt:lpstr>Arial</vt:lpstr>
      <vt:lpstr>Calibri</vt:lpstr>
      <vt:lpstr>Chalkboard SE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Pietroski</dc:creator>
  <cp:lastModifiedBy>Paul Pietroski</cp:lastModifiedBy>
  <cp:revision>1086</cp:revision>
  <cp:lastPrinted>2022-12-02T21:00:31Z</cp:lastPrinted>
  <dcterms:created xsi:type="dcterms:W3CDTF">2022-10-26T21:35:53Z</dcterms:created>
  <dcterms:modified xsi:type="dcterms:W3CDTF">2023-03-27T19:40:36Z</dcterms:modified>
</cp:coreProperties>
</file>