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35"/>
  </p:notesMasterIdLst>
  <p:sldIdLst>
    <p:sldId id="863" r:id="rId3"/>
    <p:sldId id="1090" r:id="rId4"/>
    <p:sldId id="1093" r:id="rId5"/>
    <p:sldId id="1244" r:id="rId6"/>
    <p:sldId id="1096" r:id="rId7"/>
    <p:sldId id="1107" r:id="rId8"/>
    <p:sldId id="1153" r:id="rId9"/>
    <p:sldId id="1154" r:id="rId10"/>
    <p:sldId id="1099" r:id="rId11"/>
    <p:sldId id="1232" r:id="rId12"/>
    <p:sldId id="1222" r:id="rId13"/>
    <p:sldId id="1188" r:id="rId14"/>
    <p:sldId id="1241" r:id="rId15"/>
    <p:sldId id="1097" r:id="rId16"/>
    <p:sldId id="1233" r:id="rId17"/>
    <p:sldId id="1229" r:id="rId18"/>
    <p:sldId id="1215" r:id="rId19"/>
    <p:sldId id="1226" r:id="rId20"/>
    <p:sldId id="1235" r:id="rId21"/>
    <p:sldId id="1218" r:id="rId22"/>
    <p:sldId id="1227" r:id="rId23"/>
    <p:sldId id="1243" r:id="rId24"/>
    <p:sldId id="1242" r:id="rId25"/>
    <p:sldId id="1225" r:id="rId26"/>
    <p:sldId id="1204" r:id="rId27"/>
    <p:sldId id="1167" r:id="rId28"/>
    <p:sldId id="1110" r:id="rId29"/>
    <p:sldId id="258" r:id="rId30"/>
    <p:sldId id="1210" r:id="rId31"/>
    <p:sldId id="593" r:id="rId32"/>
    <p:sldId id="1224" r:id="rId33"/>
    <p:sldId id="2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80"/>
    <p:restoredTop sz="96346"/>
  </p:normalViewPr>
  <p:slideViewPr>
    <p:cSldViewPr snapToGrid="0" snapToObjects="1">
      <p:cViewPr varScale="1">
        <p:scale>
          <a:sx n="61" d="100"/>
          <a:sy n="61" d="100"/>
        </p:scale>
        <p:origin x="216" y="1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C2130-6482-7643-9B73-D42C87A8F265}" type="datetimeFigureOut">
              <a:rPr lang="en-US" smtClean="0"/>
              <a:t>2/27/26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84BA9-C9ED-BD4E-B822-00B9AFDF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74896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215C-403E-0112-F6E8-AA60BF0B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19B96-8B7C-7B04-353A-5C82D1B21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5C2BF-088B-0401-3064-0D25CAEA0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078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5C9C5-89D8-9443-9403-2E95385D2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21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9704-C74F-CB48-8CDB-C3D131EAA9E0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3088"/>
      </p:ext>
    </p:extLst>
  </p:cSld>
  <p:clrMapOvr>
    <a:masterClrMapping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7C35-8947-0449-8F6E-91F387EF8818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10373"/>
      </p:ext>
    </p:extLst>
  </p:cSld>
  <p:clrMapOvr>
    <a:masterClrMapping/>
  </p:clrMapOvr>
  <p:transition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6888-81C3-1744-A646-08A5F3F5D76A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9832"/>
      </p:ext>
    </p:extLst>
  </p:cSld>
  <p:clrMapOvr>
    <a:masterClrMapping/>
  </p:clrMapOvr>
  <p:transition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5A67-DC22-AD43-9EA8-A368D33AA05C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708"/>
      </p:ext>
    </p:extLst>
  </p:cSld>
  <p:clrMapOvr>
    <a:masterClrMapping/>
  </p:clrMapOvr>
  <p:transition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C15C-CE27-BB44-BC66-B73A372EC9EB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51775"/>
      </p:ext>
    </p:extLst>
  </p:cSld>
  <p:clrMapOvr>
    <a:masterClrMapping/>
  </p:clrMapOvr>
  <p:transition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290A-C196-EC4B-8B23-C90641E06988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538"/>
      </p:ext>
    </p:extLst>
  </p:cSld>
  <p:clrMapOvr>
    <a:masterClrMapping/>
  </p:clrMapOvr>
  <p:transition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4426-91B3-6B45-B3F1-138D5697B99D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52853"/>
      </p:ext>
    </p:extLst>
  </p:cSld>
  <p:clrMapOvr>
    <a:masterClrMapping/>
  </p:clrMapOvr>
  <p:transition advClick="0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9096-933C-1741-A28C-332DF26F95FE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8176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48ED-1C75-084C-BE9A-1E09B7920776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54478"/>
      </p:ext>
    </p:extLst>
  </p:cSld>
  <p:clrMapOvr>
    <a:masterClrMapping/>
  </p:clrMapOvr>
  <p:transition advClick="0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8B1-FA5A-A645-8AC4-1870C7929368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12986"/>
      </p:ext>
    </p:extLst>
  </p:cSld>
  <p:clrMapOvr>
    <a:masterClrMapping/>
  </p:clrMapOvr>
  <p:transition advClick="0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57DB-0A54-364E-98A4-F0749B1832A6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7731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5C90-8327-1447-9756-21174EFCC274}" type="datetimeFigureOut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396D-4768-E94D-A524-EBC4E1C46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5E11-B858-084E-8881-3CABC4E70AC1}" type="datetime1">
              <a:rPr lang="en-US" smtClean="0"/>
              <a:pPr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DBF9-3054-4249-9161-F7943D03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25.sv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99CD4-21F3-DC4D-BDF5-0A628BA3E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042" y="1154525"/>
            <a:ext cx="4016719" cy="31146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bg1"/>
                </a:solidFill>
              </a:rPr>
              <a:t>Externalist Contents, Internalist Meanings</a:t>
            </a:r>
            <a:br>
              <a:rPr lang="en-US" i="1" dirty="0">
                <a:solidFill>
                  <a:schemeClr val="bg1"/>
                </a:solidFill>
              </a:rPr>
            </a:b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 err="1">
                <a:solidFill>
                  <a:schemeClr val="bg1"/>
                </a:solidFill>
              </a:rPr>
              <a:t>GeorgesFest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Feb 27, 2026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UMD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8916E399-5869-12BE-18E8-F308EF162626}"/>
              </a:ext>
            </a:extLst>
          </p:cNvPr>
          <p:cNvSpPr txBox="1">
            <a:spLocks/>
          </p:cNvSpPr>
          <p:nvPr/>
        </p:nvSpPr>
        <p:spPr>
          <a:xfrm>
            <a:off x="-1" y="4891254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</a:rPr>
              <a:t>Paul M. Pietroski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Rutgers University</a:t>
            </a:r>
          </a:p>
          <a:p>
            <a:r>
              <a:rPr lang="en-US" sz="2600" b="1" dirty="0" err="1">
                <a:solidFill>
                  <a:srgbClr val="00B0F0"/>
                </a:solidFill>
              </a:rPr>
              <a:t>tinyurl.com</a:t>
            </a:r>
            <a:r>
              <a:rPr lang="en-US" sz="2600" b="1" dirty="0">
                <a:solidFill>
                  <a:srgbClr val="00B0F0"/>
                </a:solidFill>
              </a:rPr>
              <a:t>/</a:t>
            </a:r>
            <a:r>
              <a:rPr lang="en-US" sz="2600" b="1" dirty="0" err="1">
                <a:solidFill>
                  <a:srgbClr val="00B0F0"/>
                </a:solidFill>
              </a:rPr>
              <a:t>pietroski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04E9D49-EA8D-ADCF-6680-BD131EAF6925}"/>
              </a:ext>
            </a:extLst>
          </p:cNvPr>
          <p:cNvSpPr txBox="1">
            <a:spLocks/>
          </p:cNvSpPr>
          <p:nvPr/>
        </p:nvSpPr>
        <p:spPr>
          <a:xfrm>
            <a:off x="8787335" y="4797448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</a:rPr>
              <a:t>Slides available at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F9E70-FF37-6E2E-D3B3-93F27E1A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741" y="5413301"/>
            <a:ext cx="1347452" cy="13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0C55E-C97E-C0C4-E90C-B85A073BE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1E1D-C35F-27E4-1F0F-239BE38E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meanings of (so-called) kind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96EA1-D234-5839-08A0-EB3A139D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07093"/>
            <a:ext cx="11243733" cy="5429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It is often suggested that words like ‘rabbit’ and ‘dog’ and ‘water’ somehow lock onto    </a:t>
            </a:r>
            <a:r>
              <a:rPr lang="en-US" sz="2200" b="1" i="1" dirty="0"/>
              <a:t>natural</a:t>
            </a:r>
            <a:r>
              <a:rPr lang="en-US" sz="2200" dirty="0"/>
              <a:t> properties—e.g., being a member of certain biological kind, or being a sample of H</a:t>
            </a:r>
            <a:r>
              <a:rPr lang="en-US" sz="2200" baseline="-25000" dirty="0"/>
              <a:t>2</a:t>
            </a:r>
            <a:r>
              <a:rPr lang="en-US" sz="2200" dirty="0"/>
              <a:t>O modulo trace impurities—and that these properties determine extensions for the words.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But given the biological facts, why think the nouns in ‘a dog chased a rabbit’ have extensions?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E3291-B8C8-74DF-9334-DF9DF3F16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690" y="1875796"/>
            <a:ext cx="7887115" cy="6094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C2B222-E0FA-04B7-2CD2-6F3202AD6BC5}"/>
              </a:ext>
            </a:extLst>
          </p:cNvPr>
          <p:cNvSpPr txBox="1"/>
          <p:nvPr/>
        </p:nvSpPr>
        <p:spPr>
          <a:xfrm>
            <a:off x="7613401" y="3139928"/>
            <a:ext cx="4442086" cy="35086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Taxonomical distinctions need not correspond to clean genetic distinctions.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latrans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coyotes    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lupus       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familiaris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grey           domestic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wolves	   dogs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C4F479-7F96-6719-E591-E8FCBBD222AE}"/>
              </a:ext>
            </a:extLst>
          </p:cNvPr>
          <p:cNvCxnSpPr/>
          <p:nvPr/>
        </p:nvCxnSpPr>
        <p:spPr>
          <a:xfrm flipV="1">
            <a:off x="8088817" y="4526057"/>
            <a:ext cx="899410" cy="4497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4D8D6C-269D-D474-62AF-BE6A38B1BD01}"/>
              </a:ext>
            </a:extLst>
          </p:cNvPr>
          <p:cNvCxnSpPr>
            <a:cxnSpLocks/>
          </p:cNvCxnSpPr>
          <p:nvPr/>
        </p:nvCxnSpPr>
        <p:spPr>
          <a:xfrm flipH="1" flipV="1">
            <a:off x="9000118" y="4526059"/>
            <a:ext cx="1960701" cy="1109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BAD5F0-E624-4C91-819C-7B13CCB6C616}"/>
              </a:ext>
            </a:extLst>
          </p:cNvPr>
          <p:cNvCxnSpPr>
            <a:cxnSpLocks/>
          </p:cNvCxnSpPr>
          <p:nvPr/>
        </p:nvCxnSpPr>
        <p:spPr>
          <a:xfrm flipV="1">
            <a:off x="8780863" y="4881645"/>
            <a:ext cx="846068" cy="4052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5ECE58-2A46-0FBE-4EBB-F5B39A347EB2}"/>
              </a:ext>
            </a:extLst>
          </p:cNvPr>
          <p:cNvCxnSpPr>
            <a:cxnSpLocks/>
          </p:cNvCxnSpPr>
          <p:nvPr/>
        </p:nvCxnSpPr>
        <p:spPr>
          <a:xfrm flipV="1">
            <a:off x="9669398" y="5286850"/>
            <a:ext cx="667352" cy="348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8F10-79E1-972C-4F46-5A243499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3555-4FC7-BD59-3AA7-73BE1B1D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meanings of (so-called) kind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55B3-1AC1-9451-BB69-F1ACBF47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07093"/>
            <a:ext cx="11243733" cy="5429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It is often suggested that words like ‘rabbit’ and ‘dog’ and ‘water’ are somehow “drawn to” </a:t>
            </a:r>
            <a:r>
              <a:rPr lang="en-US" sz="2200" b="1" i="1" dirty="0"/>
              <a:t>natural</a:t>
            </a:r>
            <a:r>
              <a:rPr lang="en-US" sz="2200" dirty="0"/>
              <a:t> properties—e.g., being a member of certain biological kind, or being a sample of H</a:t>
            </a:r>
            <a:r>
              <a:rPr lang="en-US" sz="2200" baseline="-25000" dirty="0"/>
              <a:t>2</a:t>
            </a:r>
            <a:r>
              <a:rPr lang="en-US" sz="2200" dirty="0"/>
              <a:t>O modulo trace impurities—and that these properties determine extensions for the words.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But given the biological facts, why think the nouns in ‘a dog chased a rabbit’ have extensions?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And ‘water’ is an even worse example.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49CD01-0705-1426-6B4D-C6D8C3676720}"/>
              </a:ext>
            </a:extLst>
          </p:cNvPr>
          <p:cNvSpPr txBox="1">
            <a:spLocks/>
          </p:cNvSpPr>
          <p:nvPr/>
        </p:nvSpPr>
        <p:spPr>
          <a:xfrm>
            <a:off x="1381595" y="3580278"/>
            <a:ext cx="6867993" cy="3067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Percentage of H</a:t>
            </a:r>
            <a:r>
              <a:rPr kumimoji="0" lang="en-US" sz="24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Club Soda: 			 99.9		 Coffee:  		   99.4 	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Diet soda, not cola: 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99.8		 Espresso: 		   97.8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Tea: 				 99.7		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24AF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 Water: 	   96.5	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Diet Cola:			 99.54     	 Bud Light: 		   95.0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stuff from my well  &lt; 99.4	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Distilled vinegar: 94.8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in New Mexico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22474-F47F-E7CF-3999-28F1B6899C49}"/>
              </a:ext>
            </a:extLst>
          </p:cNvPr>
          <p:cNvSpPr txBox="1"/>
          <p:nvPr/>
        </p:nvSpPr>
        <p:spPr>
          <a:xfrm>
            <a:off x="8249588" y="3390277"/>
            <a:ext cx="3812497" cy="34470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examples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--very high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--but not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examples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--lower H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--and yet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why insist that Putnam’s imagined substance, XYZ, couldn’t be described as water?</a:t>
            </a:r>
          </a:p>
        </p:txBody>
      </p:sp>
    </p:spTree>
    <p:extLst>
      <p:ext uri="{BB962C8B-B14F-4D97-AF65-F5344CB8AC3E}">
        <p14:creationId xmlns:p14="http://schemas.microsoft.com/office/powerpoint/2010/main" val="11383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20794-1651-79C9-944B-D87EE93FD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2C1F6E-A454-7EA7-5D29-9562418BB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3" t="9283" r="10259" b="31641"/>
          <a:stretch/>
        </p:blipFill>
        <p:spPr>
          <a:xfrm>
            <a:off x="0" y="4065340"/>
            <a:ext cx="2865059" cy="2750457"/>
          </a:xfrm>
          <a:prstGeom prst="rect">
            <a:avLst/>
          </a:prstGeom>
        </p:spPr>
      </p:pic>
      <p:pic>
        <p:nvPicPr>
          <p:cNvPr id="7" name="Picture 6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CF671CBC-BE00-2ED5-65D5-753B167522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13877"/>
          <a:stretch/>
        </p:blipFill>
        <p:spPr>
          <a:xfrm>
            <a:off x="10094987" y="4124439"/>
            <a:ext cx="2097013" cy="3132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6CADA8-3264-422B-7044-6FA3CA024788}"/>
              </a:ext>
            </a:extLst>
          </p:cNvPr>
          <p:cNvSpPr txBox="1"/>
          <p:nvPr/>
        </p:nvSpPr>
        <p:spPr>
          <a:xfrm>
            <a:off x="2865059" y="4124439"/>
            <a:ext cx="7229928" cy="21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cut a window in the wall. Then he bought a window to fill it.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window from the store differed from the window it filled. </a:t>
            </a:r>
          </a:p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original window was nicer than the one he installed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1D5E34-B2D6-813D-A54B-7CDBD5072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0"/>
            <a:ext cx="1832360" cy="2728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85395B-0245-7D99-8935-BC378EFC4D80}"/>
              </a:ext>
            </a:extLst>
          </p:cNvPr>
          <p:cNvSpPr txBox="1"/>
          <p:nvPr/>
        </p:nvSpPr>
        <p:spPr>
          <a:xfrm>
            <a:off x="2025790" y="724140"/>
            <a:ext cx="9896579" cy="125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tome, seven novels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--one book, but hard to carry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--seven books by Austen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Pride and Prejudice, Sense and Sensibility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6F94C-3E1C-A386-954F-0BB99B8E7B4D}"/>
              </a:ext>
            </a:extLst>
          </p:cNvPr>
          <p:cNvSpPr txBox="1"/>
          <p:nvPr/>
        </p:nvSpPr>
        <p:spPr>
          <a:xfrm>
            <a:off x="373672" y="2823858"/>
            <a:ext cx="956163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‘book’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BOOK:CONTENT (downloadable), BOOK:CONTAINER (droppable)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‘window’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WINDOW:HOLE, WINDOW:FILLER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A7940C-AD5F-3E0F-E93C-2146B6C07D55}"/>
              </a:ext>
            </a:extLst>
          </p:cNvPr>
          <p:cNvSpPr txBox="1"/>
          <p:nvPr/>
        </p:nvSpPr>
        <p:spPr>
          <a:xfrm>
            <a:off x="6096000" y="3371395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, WINDOW:DISPLAY-SPACE, WINDOW:TELLER’S, …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70589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CF36-0065-9FE2-91D2-3AE9EBFE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longer version of the talk…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46B-CDB5-F466-BAD6-CD55BECC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409405" cy="4525963"/>
          </a:xfrm>
        </p:spPr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Polysemy is ubiquitous</a:t>
            </a:r>
          </a:p>
          <a:p>
            <a:pPr lvl="1"/>
            <a:r>
              <a:rPr lang="en-US" dirty="0"/>
              <a:t>conceptual equivocality is the normal case for naturally acquired lexical items</a:t>
            </a:r>
          </a:p>
          <a:p>
            <a:pPr lvl="1"/>
            <a:r>
              <a:rPr lang="en-US" dirty="0"/>
              <a:t>special cases of the far more general phenomenon include </a:t>
            </a:r>
          </a:p>
          <a:p>
            <a:pPr marL="457200" lvl="1" indent="0">
              <a:buNone/>
            </a:pPr>
            <a:r>
              <a:rPr lang="en-US" dirty="0"/>
              <a:t>         (</a:t>
            </a:r>
            <a:r>
              <a:rPr lang="en-US" dirty="0" err="1"/>
              <a:t>i</a:t>
            </a:r>
            <a:r>
              <a:rPr lang="en-US" dirty="0"/>
              <a:t>) Travis cases (e.g., pens with blue ink and red exteriors, or red ink and blue exteriors) and</a:t>
            </a:r>
          </a:p>
          <a:p>
            <a:pPr marL="457200" lvl="1" indent="0">
              <a:buNone/>
            </a:pPr>
            <a:r>
              <a:rPr lang="en-US" dirty="0"/>
              <a:t>         (ii) cases of  linking a word to two or more extensionally equivalent concepts </a:t>
            </a:r>
            <a:br>
              <a:rPr lang="en-US" dirty="0"/>
            </a:br>
            <a:r>
              <a:rPr lang="en-US" dirty="0"/>
              <a:t>              (‘Venus’ to both </a:t>
            </a:r>
            <a:r>
              <a:rPr lang="en-US" cap="small" dirty="0"/>
              <a:t>Hesperus</a:t>
            </a:r>
            <a:r>
              <a:rPr lang="en-US" dirty="0"/>
              <a:t> and </a:t>
            </a:r>
            <a:r>
              <a:rPr lang="en-US" cap="small" dirty="0"/>
              <a:t>Phosphorus</a:t>
            </a:r>
            <a:r>
              <a:rPr lang="en-US" dirty="0"/>
              <a:t>…‘</a:t>
            </a:r>
            <a:r>
              <a:rPr lang="en-US" dirty="0" err="1"/>
              <a:t>whistlepig</a:t>
            </a:r>
            <a:r>
              <a:rPr lang="en-US" dirty="0"/>
              <a:t>’ to both </a:t>
            </a:r>
            <a:r>
              <a:rPr lang="en-US" cap="small" dirty="0"/>
              <a:t>groundhog</a:t>
            </a:r>
            <a:r>
              <a:rPr lang="en-US" dirty="0"/>
              <a:t> and </a:t>
            </a:r>
            <a:r>
              <a:rPr lang="en-US" cap="small" dirty="0"/>
              <a:t>woodchuck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Polysemy is not homophony</a:t>
            </a:r>
          </a:p>
          <a:p>
            <a:pPr lvl="1"/>
            <a:r>
              <a:rPr lang="en-US" dirty="0"/>
              <a:t>distinguishing ‘</a:t>
            </a:r>
            <a:r>
              <a:rPr lang="en-US" dirty="0" err="1"/>
              <a:t>bank</a:t>
            </a:r>
            <a:r>
              <a:rPr lang="en-US" baseline="-25000" dirty="0" err="1"/>
              <a:t>money</a:t>
            </a:r>
            <a:r>
              <a:rPr lang="en-US" dirty="0"/>
              <a:t>’ from ‘</a:t>
            </a:r>
            <a:r>
              <a:rPr lang="en-US" dirty="0" err="1"/>
              <a:t>bank</a:t>
            </a:r>
            <a:r>
              <a:rPr lang="en-US" baseline="-25000" dirty="0" err="1"/>
              <a:t>river</a:t>
            </a:r>
            <a:r>
              <a:rPr lang="en-US" dirty="0"/>
              <a:t>’ is one thing</a:t>
            </a:r>
          </a:p>
          <a:p>
            <a:pPr lvl="1"/>
            <a:r>
              <a:rPr lang="en-US" dirty="0"/>
              <a:t>distinguishing ‘</a:t>
            </a:r>
            <a:r>
              <a:rPr lang="en-US" dirty="0" err="1"/>
              <a:t>bank</a:t>
            </a:r>
            <a:r>
              <a:rPr lang="en-US" baseline="-25000" dirty="0" err="1"/>
              <a:t>money:building</a:t>
            </a:r>
            <a:r>
              <a:rPr lang="en-US" dirty="0"/>
              <a:t>’ from ‘</a:t>
            </a:r>
            <a:r>
              <a:rPr lang="en-US" dirty="0" err="1"/>
              <a:t>bank</a:t>
            </a:r>
            <a:r>
              <a:rPr lang="en-US" baseline="-25000" dirty="0" err="1"/>
              <a:t>money:institution</a:t>
            </a:r>
            <a:r>
              <a:rPr lang="en-US" dirty="0"/>
              <a:t>’ is another thing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C3CA8-0A50-38F4-C9A8-FDF28E98E57D}"/>
              </a:ext>
            </a:extLst>
          </p:cNvPr>
          <p:cNvSpPr txBox="1"/>
          <p:nvPr/>
        </p:nvSpPr>
        <p:spPr>
          <a:xfrm>
            <a:off x="2413844" y="5710665"/>
            <a:ext cx="578533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today, I’m taking these as premises. </a:t>
            </a:r>
          </a:p>
          <a:p>
            <a:r>
              <a:rPr lang="en-US" sz="2400" dirty="0"/>
              <a:t>(Happy to return to this in the Q&amp;A or later.)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0DB91-FC45-4478-56C1-9D0ECE03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46" t="5062" r="62499" b="68462"/>
          <a:stretch>
            <a:fillRect/>
          </a:stretch>
        </p:blipFill>
        <p:spPr>
          <a:xfrm>
            <a:off x="9491415" y="4060125"/>
            <a:ext cx="2527590" cy="35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EF500-2B57-07BD-089D-831ACBF5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AB416B-68D4-702B-E415-925F733BC03F}"/>
              </a:ext>
            </a:extLst>
          </p:cNvPr>
          <p:cNvSpPr txBox="1"/>
          <p:nvPr/>
        </p:nvSpPr>
        <p:spPr>
          <a:xfrm>
            <a:off x="497987" y="266686"/>
            <a:ext cx="111960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</a:rPr>
              <a:t>     (1) That knowing the meaning of a term is just a matter of being in 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certain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psychological state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 state'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 in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which states of memory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and psychological dispositions are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states’</a:t>
            </a:r>
            <a:r>
              <a:rPr lang="en-US" sz="2000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…)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     (2) That the meaning of a term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intension</a:t>
            </a:r>
            <a:r>
              <a:rPr lang="en-US" sz="2000" i="1" dirty="0">
                <a:latin typeface="Calibri" panose="020F0502020204030204" pitchFamily="34" charset="0"/>
              </a:rPr>
              <a:t>s’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) determines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its extension       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(in the sense that sameness of intension entails sameness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of extension).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I shall argue that these two assumptions are not jointly satisfied by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any notion, let alone any notion of meaning. The traditional concept of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meaning is a concept which rests on a false theory.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E6860-5ECC-166A-4BCF-D7CF8FD0B821}"/>
              </a:ext>
            </a:extLst>
          </p:cNvPr>
          <p:cNvSpPr txBox="1"/>
          <p:nvPr/>
        </p:nvSpPr>
        <p:spPr>
          <a:xfrm>
            <a:off x="324351" y="2759676"/>
            <a:ext cx="118676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In the early pages of the paper, Putnam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granted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that words are typically polysemous, and that (2) is at best a “severe idealization”. But later, 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assumed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(2) in his argument against (1).</a:t>
            </a:r>
          </a:p>
          <a:p>
            <a:pPr>
              <a:lnSpc>
                <a:spcPts val="2400"/>
              </a:lnSpc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He used the Twin-Earth thought experiment to argue against the conjunction of (1) and (2).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But he ignored the possibility that ‘water’ is conceptually equivocal, making (2) the culprit. 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Suppose that (a) ‘water’ can be used to express a kind concept </a:t>
            </a:r>
            <a:r>
              <a:rPr lang="en-US" sz="2400" baseline="30000" dirty="0" err="1"/>
              <a:t>K</a:t>
            </a:r>
            <a:r>
              <a:rPr lang="en-US" sz="2400" cap="small" dirty="0" err="1"/>
              <a:t>water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—which applies only to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samples of 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O, modulo trace impurities, and wouldn’t apply to samples of XYZ—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and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(b) ‘water’ can be used to express a functional concept </a:t>
            </a:r>
            <a:r>
              <a:rPr lang="en-US" sz="2400" baseline="30000" dirty="0" err="1"/>
              <a:t>F</a:t>
            </a:r>
            <a:r>
              <a:rPr lang="en-US" sz="2400" cap="small" dirty="0" err="1"/>
              <a:t>water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that doesn’t apply to Diet Coke, does apply to the stuff from my well, and would apply to samples of XYZ.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     Putnam ignored this possibility even though the early pages of his paper open a door to it.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217FD-2D9D-CE59-0535-3A6993A0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" r="1563" b="-4993"/>
          <a:stretch/>
        </p:blipFill>
        <p:spPr>
          <a:xfrm>
            <a:off x="10976501" y="-4616"/>
            <a:ext cx="1215499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725B5-C3BE-BAB6-B040-8485C5BC5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B1E79-2338-6006-9426-446E553C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55122"/>
            <a:ext cx="11364686" cy="6866164"/>
          </a:xfrm>
        </p:spPr>
        <p:txBody>
          <a:bodyPr>
            <a:normAutofit/>
          </a:bodyPr>
          <a:lstStyle/>
          <a:p>
            <a:r>
              <a:rPr lang="en-US" dirty="0"/>
              <a:t>content externalism leaves room for the idea that </a:t>
            </a:r>
          </a:p>
          <a:p>
            <a:pPr lvl="1"/>
            <a:r>
              <a:rPr lang="en-US" sz="2200" dirty="0"/>
              <a:t>‘water’ can be used to express various concepts, </a:t>
            </a:r>
            <a:r>
              <a:rPr lang="en-US" sz="2200" i="1" dirty="0"/>
              <a:t>one of which</a:t>
            </a:r>
            <a:r>
              <a:rPr lang="en-US" sz="2200" dirty="0"/>
              <a:t> is a kind-concept tied to </a:t>
            </a:r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O</a:t>
            </a:r>
            <a:endParaRPr lang="en-US" sz="2200" dirty="0"/>
          </a:p>
          <a:p>
            <a:pPr lvl="1"/>
            <a:r>
              <a:rPr lang="en-US" sz="2200" dirty="0"/>
              <a:t>‘meaning’ can be used to express various concepts, </a:t>
            </a:r>
            <a:r>
              <a:rPr lang="en-US" sz="2200" i="1" dirty="0"/>
              <a:t>one of which</a:t>
            </a:r>
            <a:r>
              <a:rPr lang="en-US" sz="2200" dirty="0"/>
              <a:t> is a kind-concept</a:t>
            </a:r>
          </a:p>
          <a:p>
            <a:pPr lvl="1"/>
            <a:r>
              <a:rPr lang="en-US" sz="2200" dirty="0"/>
              <a:t>discovering the nature of whatever </a:t>
            </a:r>
            <a:r>
              <a:rPr lang="en-US" sz="2200" baseline="30000" dirty="0" err="1"/>
              <a:t>K</a:t>
            </a:r>
            <a:r>
              <a:rPr lang="en-US" sz="2200" cap="small" dirty="0" err="1"/>
              <a:t>water</a:t>
            </a:r>
            <a:r>
              <a:rPr lang="en-US" sz="2200" cap="small" dirty="0"/>
              <a:t> </a:t>
            </a:r>
            <a:r>
              <a:rPr lang="en-US" sz="2200" dirty="0"/>
              <a:t>applies to is a matter for empirical inquiry</a:t>
            </a:r>
          </a:p>
          <a:p>
            <a:pPr lvl="1"/>
            <a:r>
              <a:rPr lang="en-US" sz="2200" dirty="0"/>
              <a:t>discovering the nature of whatever </a:t>
            </a:r>
            <a:r>
              <a:rPr lang="en-US" sz="2200" baseline="30000" dirty="0"/>
              <a:t>K</a:t>
            </a:r>
            <a:r>
              <a:rPr lang="en-US" sz="2200" cap="small" dirty="0"/>
              <a:t>meaning </a:t>
            </a:r>
            <a:r>
              <a:rPr lang="en-US" sz="2200" dirty="0"/>
              <a:t>applies to is a matter for empirical inquiry</a:t>
            </a:r>
          </a:p>
          <a:p>
            <a:r>
              <a:rPr lang="en-US" dirty="0"/>
              <a:t>in trying to figure out "what water is,” scientists gradually noted and tried to         explain a cluster of phenomena concerning water that seemed important</a:t>
            </a:r>
          </a:p>
          <a:p>
            <a:pPr lvl="1"/>
            <a:r>
              <a:rPr lang="en-US" dirty="0"/>
              <a:t>its freezing/boiling points</a:t>
            </a:r>
          </a:p>
          <a:p>
            <a:pPr lvl="1"/>
            <a:r>
              <a:rPr lang="en-US" dirty="0"/>
              <a:t>how it acts as a solvent, its high heat capacity, its polarity properties, … </a:t>
            </a:r>
          </a:p>
          <a:p>
            <a:pPr lvl="1"/>
            <a:r>
              <a:rPr lang="en-US" dirty="0"/>
              <a:t>low density as a solid (ice floats)</a:t>
            </a:r>
          </a:p>
          <a:p>
            <a:r>
              <a:rPr lang="en-US" dirty="0"/>
              <a:t>ditto for stars, nebulae, quasars, whales, etc.</a:t>
            </a:r>
          </a:p>
          <a:p>
            <a:r>
              <a:rPr lang="en-US" dirty="0"/>
              <a:t>for linguistic meaning(s), the relevant list of phenomena includes </a:t>
            </a:r>
          </a:p>
          <a:p>
            <a:pPr lvl="1"/>
            <a:r>
              <a:rPr lang="en-US" dirty="0"/>
              <a:t>composition, but also homophony and polysemy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paucity of analytic </a:t>
            </a:r>
            <a:r>
              <a:rPr lang="en-US" i="1" u="sng" dirty="0"/>
              <a:t>biconditionals</a:t>
            </a:r>
            <a:r>
              <a:rPr lang="en-US" dirty="0"/>
              <a:t>  (lawyer/attorney, mare/mature female horse, but not lots)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ubiquity of intuitively compelling </a:t>
            </a:r>
            <a:r>
              <a:rPr lang="en-US" i="1" u="sng" dirty="0"/>
              <a:t>one-way inferences</a:t>
            </a:r>
            <a:r>
              <a:rPr lang="en-US" i="1" dirty="0"/>
              <a:t> </a:t>
            </a:r>
            <a:endParaRPr lang="en-US" dirty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    Miss Scarlet drew a green circle with a red pen in the main library; so she drew a circle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    Miss Scarlet melted some chocolate; so some chocolate melted</a:t>
            </a:r>
          </a:p>
        </p:txBody>
      </p:sp>
    </p:spTree>
    <p:extLst>
      <p:ext uri="{BB962C8B-B14F-4D97-AF65-F5344CB8AC3E}">
        <p14:creationId xmlns:p14="http://schemas.microsoft.com/office/powerpoint/2010/main" val="10123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AFF4-78A8-217F-C5AA-BE27CF89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55122"/>
            <a:ext cx="11364686" cy="6866164"/>
          </a:xfrm>
        </p:spPr>
        <p:txBody>
          <a:bodyPr>
            <a:normAutofit/>
          </a:bodyPr>
          <a:lstStyle/>
          <a:p>
            <a:r>
              <a:rPr lang="en-US" dirty="0"/>
              <a:t>content externalism leaves room for the idea that </a:t>
            </a:r>
          </a:p>
          <a:p>
            <a:pPr lvl="1"/>
            <a:r>
              <a:rPr lang="en-US" sz="2200" dirty="0"/>
              <a:t>‘water’ can be used to express various concepts, one of which is a kind-concept tied to </a:t>
            </a:r>
            <a:r>
              <a:rPr lang="en-US" sz="2400" dirty="0">
                <a:solidFill>
                  <a:prstClr val="black"/>
                </a:solidFill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O</a:t>
            </a:r>
            <a:endParaRPr lang="en-US" sz="2200" dirty="0"/>
          </a:p>
          <a:p>
            <a:pPr lvl="1"/>
            <a:r>
              <a:rPr lang="en-US" sz="2200" dirty="0"/>
              <a:t>‘meaning’ can be used to express various concepts, one of which is a kind-concept</a:t>
            </a:r>
          </a:p>
          <a:p>
            <a:pPr lvl="1"/>
            <a:r>
              <a:rPr lang="en-US" sz="2200" dirty="0"/>
              <a:t>discovering the nature whatever </a:t>
            </a:r>
            <a:r>
              <a:rPr lang="en-US" sz="2200" baseline="30000" dirty="0" err="1"/>
              <a:t>K</a:t>
            </a:r>
            <a:r>
              <a:rPr lang="en-US" sz="2200" cap="small" dirty="0" err="1"/>
              <a:t>water</a:t>
            </a:r>
            <a:r>
              <a:rPr lang="en-US" sz="2200" cap="small" dirty="0"/>
              <a:t> </a:t>
            </a:r>
            <a:r>
              <a:rPr lang="en-US" sz="2200" dirty="0"/>
              <a:t>applies to is a matter for empirical inquiry</a:t>
            </a:r>
          </a:p>
          <a:p>
            <a:pPr lvl="1"/>
            <a:r>
              <a:rPr lang="en-US" sz="2200" dirty="0"/>
              <a:t>discovering the nature whatever </a:t>
            </a:r>
            <a:r>
              <a:rPr lang="en-US" sz="2200" baseline="30000" dirty="0" err="1"/>
              <a:t>K</a:t>
            </a:r>
            <a:r>
              <a:rPr lang="en-US" sz="2200" cap="small" dirty="0" err="1"/>
              <a:t>meaning</a:t>
            </a:r>
            <a:r>
              <a:rPr lang="en-US" sz="2200" cap="small" dirty="0"/>
              <a:t> </a:t>
            </a:r>
            <a:r>
              <a:rPr lang="en-US" sz="2200" dirty="0"/>
              <a:t>applies to is a matter for empirical inquiry</a:t>
            </a:r>
          </a:p>
          <a:p>
            <a:r>
              <a:rPr lang="en-US" dirty="0"/>
              <a:t>in trying to figure out "what water is,” scientists gradually noted and \</a:t>
            </a:r>
          </a:p>
          <a:p>
            <a:pPr lvl="1"/>
            <a:r>
              <a:rPr lang="en-US" dirty="0"/>
              <a:t>its freezing/boiling points</a:t>
            </a:r>
          </a:p>
          <a:p>
            <a:pPr lvl="1"/>
            <a:r>
              <a:rPr lang="en-US" dirty="0"/>
              <a:t>how it acts as a solvent, its high heat capacity, its polarity properties, … </a:t>
            </a:r>
          </a:p>
          <a:p>
            <a:pPr lvl="1"/>
            <a:r>
              <a:rPr lang="en-US" dirty="0"/>
              <a:t>low density as a solid (ice floats)</a:t>
            </a:r>
          </a:p>
          <a:p>
            <a:r>
              <a:rPr lang="en-US" dirty="0"/>
              <a:t>ditto for stars, nebulae, quasars, whales, etc.</a:t>
            </a:r>
          </a:p>
          <a:p>
            <a:r>
              <a:rPr lang="en-US" dirty="0"/>
              <a:t>for linguistic meaning(s), the relevant list of phenomena includes</a:t>
            </a:r>
          </a:p>
          <a:p>
            <a:pPr lvl="1"/>
            <a:r>
              <a:rPr lang="en-US" dirty="0"/>
              <a:t>composition, but also homophony and polysemy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paucity of analytic </a:t>
            </a:r>
            <a:r>
              <a:rPr lang="en-US" i="1" u="sng" dirty="0"/>
              <a:t>biconditionals</a:t>
            </a:r>
            <a:r>
              <a:rPr lang="en-US" dirty="0"/>
              <a:t>  (lawyer/attorney, mare/mature female horse, but not lots)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but the ubiquity of intuitively compelling </a:t>
            </a:r>
            <a:r>
              <a:rPr lang="en-US" i="1" u="sng" dirty="0"/>
              <a:t>one-way inferences</a:t>
            </a:r>
            <a:r>
              <a:rPr lang="en-US" i="1" dirty="0"/>
              <a:t> </a:t>
            </a:r>
            <a:endParaRPr lang="en-US" dirty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    Miss Scarlet drew a green circle with a red pen in the main library; so she drew a circle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    Miss Scarlet melted some chocolate; so some chocolate melted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51824-40E5-8DFF-7A83-E13D8D4FF67B}"/>
              </a:ext>
            </a:extLst>
          </p:cNvPr>
          <p:cNvSpPr txBox="1"/>
          <p:nvPr/>
        </p:nvSpPr>
        <p:spPr>
          <a:xfrm>
            <a:off x="571501" y="2290226"/>
            <a:ext cx="9716843" cy="1938992"/>
          </a:xfrm>
          <a:prstGeom prst="rect">
            <a:avLst/>
          </a:prstGeom>
          <a:solidFill>
            <a:srgbClr val="F0EDE3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In a longer talk (and the book).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70C0"/>
                </a:solidFill>
              </a:rPr>
              <a:t>--each phenomenon on the list favors meaning internalism</a:t>
            </a:r>
          </a:p>
          <a:p>
            <a:r>
              <a:rPr lang="en-US" sz="2200" dirty="0">
                <a:solidFill>
                  <a:srgbClr val="0070C0"/>
                </a:solidFill>
              </a:rPr>
              <a:t>--taken together, they strongly favor meaning internalism,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          even when it comes to explaining linguistic communication</a:t>
            </a:r>
          </a:p>
          <a:p>
            <a:r>
              <a:rPr lang="en-US" sz="2200" dirty="0">
                <a:solidFill>
                  <a:srgbClr val="0070C0"/>
                </a:solidFill>
              </a:rPr>
              <a:t>Here, I’ll stress one important point about homophony and conclude.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B3292-0BC6-D8AB-72BD-98080B284515}"/>
              </a:ext>
            </a:extLst>
          </p:cNvPr>
          <p:cNvSpPr txBox="1"/>
          <p:nvPr/>
        </p:nvSpPr>
        <p:spPr>
          <a:xfrm>
            <a:off x="8579978" y="2290226"/>
            <a:ext cx="3416731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Communicative uses of expressions are important.        But why think they require </a:t>
            </a:r>
            <a:r>
              <a:rPr lang="en-US" sz="2000" dirty="0" err="1">
                <a:solidFill>
                  <a:srgbClr val="0070C0"/>
                </a:solidFill>
              </a:rPr>
              <a:t>externalistic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i="1" u="sng" dirty="0">
                <a:solidFill>
                  <a:srgbClr val="0070C0"/>
                </a:solidFill>
              </a:rPr>
              <a:t>meanings</a:t>
            </a:r>
            <a:r>
              <a:rPr lang="en-US" sz="2000" dirty="0">
                <a:solidFill>
                  <a:srgbClr val="0070C0"/>
                </a:solidFill>
              </a:rPr>
              <a:t>, as opposed to some concepts with externalist </a:t>
            </a:r>
            <a:r>
              <a:rPr lang="en-US" sz="2000" i="1" u="sng" dirty="0">
                <a:solidFill>
                  <a:srgbClr val="0070C0"/>
                </a:solidFill>
              </a:rPr>
              <a:t>contents</a:t>
            </a:r>
            <a:r>
              <a:rPr lang="en-US" sz="20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89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14EF-FEFB-3507-4B3F-B17D343D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4" y="1257301"/>
            <a:ext cx="11198225" cy="53435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the duck is ready to eat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00B050"/>
                </a:solidFill>
              </a:rPr>
              <a:t>the duck is ready/prepared to eat something (that is suitable for a duck)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the duck is ready/suitable to be eaten (by relevant parties)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00B050"/>
                </a:solidFill>
              </a:rPr>
              <a:t>	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200" dirty="0"/>
              <a:t>the duck is eager to eat					</a:t>
            </a:r>
          </a:p>
          <a:p>
            <a:pPr marL="0" indent="0"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00B050"/>
                </a:solidFill>
              </a:rPr>
              <a:t> the duck is eager to eat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B050"/>
                </a:solidFill>
              </a:rPr>
              <a:t>something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 </a:t>
            </a:r>
            <a:r>
              <a:rPr lang="en-US" sz="2200" dirty="0">
                <a:solidFill>
                  <a:srgbClr val="FF0000"/>
                </a:solidFill>
              </a:rPr>
              <a:t>the duck is eager to be eaten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the duck is easy to eat</a:t>
            </a:r>
          </a:p>
          <a:p>
            <a:pPr marL="0" indent="0"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FF0000"/>
                </a:solidFill>
              </a:rPr>
              <a:t>it is easy for the duck to eat something 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it is easy for the duck to be eaten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08F29B-B7BE-39FC-ECFB-29A98FDD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Homophony and Polysemy are Distinct Phenomena, </a:t>
            </a: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and “Structural Homophony” is </a:t>
            </a:r>
            <a:r>
              <a:rPr lang="en-US" sz="2600" i="1" u="sng" dirty="0">
                <a:solidFill>
                  <a:srgbClr val="0070C0"/>
                </a:solidFill>
              </a:rPr>
              <a:t>limited</a:t>
            </a:r>
            <a:r>
              <a:rPr lang="en-US" sz="2600" dirty="0">
                <a:solidFill>
                  <a:srgbClr val="0070C0"/>
                </a:solidFill>
              </a:rPr>
              <a:t> in theoretically interesting 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1E676-43DB-ACD2-1B60-1059ED68FF95}"/>
              </a:ext>
            </a:extLst>
          </p:cNvPr>
          <p:cNvSpPr txBox="1"/>
          <p:nvPr/>
        </p:nvSpPr>
        <p:spPr>
          <a:xfrm>
            <a:off x="6943726" y="3971925"/>
            <a:ext cx="4214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i="1" u="sng" dirty="0"/>
              <a:t>the duck</a:t>
            </a:r>
            <a:r>
              <a:rPr lang="en-US" sz="2200" dirty="0"/>
              <a:t> is eager [</a:t>
            </a:r>
            <a:r>
              <a:rPr lang="en-US" sz="2200" i="1" u="sng" dirty="0">
                <a:solidFill>
                  <a:srgbClr val="00B050"/>
                </a:solidFill>
              </a:rPr>
              <a:t>A</a:t>
            </a:r>
            <a:r>
              <a:rPr lang="en-US" sz="2200" dirty="0"/>
              <a:t> to eat </a:t>
            </a:r>
            <a:r>
              <a:rPr lang="en-US" sz="2200" i="1" u="sng" dirty="0">
                <a:solidFill>
                  <a:srgbClr val="FF0000"/>
                </a:solidFill>
              </a:rPr>
              <a:t>P</a:t>
            </a:r>
            <a:r>
              <a:rPr lang="en-US" sz="2200" dirty="0"/>
              <a:t>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2D19D-1CA0-7968-9675-F29FD8C7D97D}"/>
              </a:ext>
            </a:extLst>
          </p:cNvPr>
          <p:cNvSpPr txBox="1"/>
          <p:nvPr/>
        </p:nvSpPr>
        <p:spPr>
          <a:xfrm>
            <a:off x="6943726" y="5499555"/>
            <a:ext cx="4214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i="1" u="sng" dirty="0"/>
              <a:t>the duck</a:t>
            </a:r>
            <a:r>
              <a:rPr lang="en-US" sz="2200" dirty="0"/>
              <a:t> is easy [</a:t>
            </a:r>
            <a:r>
              <a:rPr lang="en-US" sz="2200" i="1" u="sng" dirty="0">
                <a:solidFill>
                  <a:srgbClr val="FF0000"/>
                </a:solidFill>
              </a:rPr>
              <a:t>A</a:t>
            </a:r>
            <a:r>
              <a:rPr lang="en-US" sz="2200" dirty="0"/>
              <a:t> to eat </a:t>
            </a:r>
            <a:r>
              <a:rPr lang="en-US" sz="2200" i="1" u="sng" dirty="0">
                <a:solidFill>
                  <a:srgbClr val="00B050"/>
                </a:solidFill>
              </a:rPr>
              <a:t>P</a:t>
            </a:r>
            <a:r>
              <a:rPr lang="en-US" sz="2200" dirty="0"/>
              <a:t>]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339B3-D771-A45A-B67E-354F7DA46554}"/>
              </a:ext>
            </a:extLst>
          </p:cNvPr>
          <p:cNvSpPr txBox="1"/>
          <p:nvPr/>
        </p:nvSpPr>
        <p:spPr>
          <a:xfrm>
            <a:off x="6943726" y="2659738"/>
            <a:ext cx="4214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i="1" u="sng" dirty="0"/>
              <a:t>the duck</a:t>
            </a:r>
            <a:r>
              <a:rPr lang="en-US" sz="2200" dirty="0"/>
              <a:t> is ready [</a:t>
            </a:r>
            <a:r>
              <a:rPr lang="en-US" sz="2200" i="1" u="sng" dirty="0">
                <a:solidFill>
                  <a:srgbClr val="00B050"/>
                </a:solidFill>
              </a:rPr>
              <a:t>A</a:t>
            </a:r>
            <a:r>
              <a:rPr lang="en-US" sz="2200" dirty="0"/>
              <a:t> to eat </a:t>
            </a:r>
            <a:r>
              <a:rPr lang="en-US" sz="2200" i="1" u="sng" dirty="0">
                <a:solidFill>
                  <a:srgbClr val="00B050"/>
                </a:solidFill>
              </a:rPr>
              <a:t>P</a:t>
            </a:r>
            <a:r>
              <a:rPr lang="en-US" sz="2200" dirty="0"/>
              <a:t>] </a:t>
            </a:r>
          </a:p>
        </p:txBody>
      </p:sp>
      <p:pic>
        <p:nvPicPr>
          <p:cNvPr id="10" name="Picture 9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F26D5EEE-3323-5260-A0EE-F08D5BDC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0" y="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788A4-0650-BF58-9A78-0908B8A4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CB6E-6BDF-37C2-77F6-2C5A00382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1371600"/>
            <a:ext cx="11612563" cy="4271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Mary saw the boy walking towards the railway station</a:t>
            </a:r>
          </a:p>
          <a:p>
            <a:pPr marL="0" indent="0"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00B050"/>
                </a:solidFill>
              </a:rPr>
              <a:t>Mary saw the boy while she was walking towards the railway station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Mary saw the boy who was walking towards the railway station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</a:rPr>
              <a:t>		Mary saw the boy walk towards the railway station</a:t>
            </a:r>
          </a:p>
          <a:p>
            <a:pPr>
              <a:spcBef>
                <a:spcPts val="3000"/>
              </a:spcBef>
            </a:pPr>
            <a:r>
              <a:rPr lang="en-US" sz="2200" dirty="0"/>
              <a:t>	 this is the railway station that Mary saw the boy walking towards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		 this is the railway station such that </a:t>
            </a:r>
            <a:r>
              <a:rPr lang="en-US" sz="2200" dirty="0">
                <a:solidFill>
                  <a:srgbClr val="FF0000"/>
                </a:solidFill>
              </a:rPr>
              <a:t>Mary saw the boy while she was walking towards it</a:t>
            </a: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		 </a:t>
            </a:r>
            <a:r>
              <a:rPr lang="en-US" sz="2200" dirty="0"/>
              <a:t>this is the railway station such that </a:t>
            </a:r>
            <a:r>
              <a:rPr lang="en-US" sz="2200" dirty="0">
                <a:solidFill>
                  <a:srgbClr val="FF0000"/>
                </a:solidFill>
              </a:rPr>
              <a:t>Mary saw the boy who was walking towards it</a:t>
            </a: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		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this is the railway station such that </a:t>
            </a:r>
            <a:r>
              <a:rPr lang="en-US" sz="2200" dirty="0">
                <a:solidFill>
                  <a:srgbClr val="00B050"/>
                </a:solidFill>
              </a:rPr>
              <a:t>Mary saw the boy walk towards it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7ABBE2-7444-FD4E-B4B8-FE3C4C5B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Homophony and Polysemy are Distinct Phenomena, </a:t>
            </a: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and “Structural Homophony” is </a:t>
            </a:r>
            <a:r>
              <a:rPr lang="en-US" sz="2600" i="1" u="sng" dirty="0">
                <a:solidFill>
                  <a:srgbClr val="0070C0"/>
                </a:solidFill>
              </a:rPr>
              <a:t>limited</a:t>
            </a:r>
            <a:r>
              <a:rPr lang="en-US" sz="2600" dirty="0">
                <a:solidFill>
                  <a:srgbClr val="0070C0"/>
                </a:solidFill>
              </a:rPr>
              <a:t> in theoretically interesting ways</a:t>
            </a:r>
          </a:p>
        </p:txBody>
      </p:sp>
      <p:pic>
        <p:nvPicPr>
          <p:cNvPr id="2" name="Picture 1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58497EE0-9048-85A5-ED26-0DA381FB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0" y="0"/>
            <a:ext cx="1028700" cy="102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7C3D87-69E0-54FD-C266-021D11616355}"/>
              </a:ext>
            </a:extLst>
          </p:cNvPr>
          <p:cNvSpPr txBox="1"/>
          <p:nvPr/>
        </p:nvSpPr>
        <p:spPr>
          <a:xfrm>
            <a:off x="5700712" y="5872163"/>
            <a:ext cx="4443413" cy="414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[saw [the boy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towards </a:t>
            </a:r>
            <a:r>
              <a:rPr lang="en-US" sz="2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it]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087B4-F8E9-8E71-F050-CED033D44DBA}"/>
              </a:ext>
            </a:extLst>
          </p:cNvPr>
          <p:cNvSpPr txBox="1"/>
          <p:nvPr/>
        </p:nvSpPr>
        <p:spPr>
          <a:xfrm>
            <a:off x="5067300" y="4231392"/>
            <a:ext cx="6777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[[saw the boy]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she was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towards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it]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B60D-DE3D-D269-3CB2-029CF8B4CF5C}"/>
              </a:ext>
            </a:extLst>
          </p:cNvPr>
          <p:cNvSpPr txBox="1"/>
          <p:nvPr/>
        </p:nvSpPr>
        <p:spPr>
          <a:xfrm>
            <a:off x="5310186" y="5005179"/>
            <a:ext cx="6777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[saw [the [boy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was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towards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it]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]]]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F5996-F047-2E72-CE90-16B124BA966C}"/>
              </a:ext>
            </a:extLst>
          </p:cNvPr>
          <p:cNvSpPr txBox="1"/>
          <p:nvPr/>
        </p:nvSpPr>
        <p:spPr>
          <a:xfrm>
            <a:off x="310242" y="6253845"/>
            <a:ext cx="4999944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One meaning per syntactic structure!!!</a:t>
            </a:r>
          </a:p>
        </p:txBody>
      </p:sp>
    </p:spTree>
    <p:extLst>
      <p:ext uri="{BB962C8B-B14F-4D97-AF65-F5344CB8AC3E}">
        <p14:creationId xmlns:p14="http://schemas.microsoft.com/office/powerpoint/2010/main" val="9116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57BD9-4540-4D62-CAAC-36982CA27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740A-5948-4FC9-62D1-D271402D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65314"/>
            <a:ext cx="11364686" cy="6792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dirty="0"/>
              <a:t>in trying to figure out "what water is,” scientists gradually noted and tried to         explain a cluster of phenomena concerning water that seemed important</a:t>
            </a:r>
          </a:p>
          <a:p>
            <a:pPr lvl="1"/>
            <a:r>
              <a:rPr lang="en-US" dirty="0"/>
              <a:t>its freezing/boiling points</a:t>
            </a:r>
          </a:p>
          <a:p>
            <a:pPr lvl="1"/>
            <a:r>
              <a:rPr lang="en-US" dirty="0"/>
              <a:t>how it acts as a solvent, its high heat capacity, its polarity properties, … </a:t>
            </a:r>
          </a:p>
          <a:p>
            <a:pPr lvl="1"/>
            <a:r>
              <a:rPr lang="en-US" dirty="0"/>
              <a:t>low density as a solid (ice floats)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for linguistic meaning(s), the relevant list of phenomena presumably includes </a:t>
            </a:r>
          </a:p>
          <a:p>
            <a:pPr lvl="1"/>
            <a:r>
              <a:rPr lang="en-US" dirty="0"/>
              <a:t>composition: tightly constrained, with </a:t>
            </a:r>
            <a:r>
              <a:rPr lang="en-US" dirty="0">
                <a:solidFill>
                  <a:srgbClr val="0070C0"/>
                </a:solidFill>
              </a:rPr>
              <a:t>one meaning per syntactic structure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homophony: expressions with distinct meanings can share a pronunciation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polysemy: the meaning of a single expression can allow for distinct but related subsenses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paucity of analytic </a:t>
            </a:r>
            <a:r>
              <a:rPr lang="en-US" i="1" u="sng" dirty="0"/>
              <a:t>biconditionals</a:t>
            </a:r>
            <a:r>
              <a:rPr lang="en-US" dirty="0"/>
              <a:t>  (lawyer/attorney, mare/mature female horse, but not lots)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but endlessly many compelling </a:t>
            </a:r>
            <a:r>
              <a:rPr lang="en-US" i="1" u="sng" dirty="0"/>
              <a:t>one-way inferences</a:t>
            </a:r>
            <a:r>
              <a:rPr lang="en-US" i="1" dirty="0"/>
              <a:t> </a:t>
            </a:r>
            <a:endParaRPr lang="en-US" dirty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    Miss Scarlet drew a green circle with a red pen in the main library; so she drew a circle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    Miss Scarlet melted some chocolate; so some chocolate melted</a:t>
            </a:r>
          </a:p>
          <a:p>
            <a:pPr marL="914400" lvl="2" indent="0">
              <a:spcBef>
                <a:spcPts val="600"/>
              </a:spcBef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Putnam-style externalists should keep this in mind, since the list doesn’t obviously  favor the idea that </a:t>
            </a:r>
            <a:r>
              <a:rPr lang="en-US" sz="2000" baseline="30000" dirty="0"/>
              <a:t> </a:t>
            </a:r>
            <a:r>
              <a:rPr lang="en-US" baseline="30000" dirty="0" err="1"/>
              <a:t>K</a:t>
            </a:r>
            <a:r>
              <a:rPr lang="en-US" cap="small" dirty="0" err="1"/>
              <a:t>meaning</a:t>
            </a:r>
            <a:r>
              <a:rPr lang="en-US" cap="small" dirty="0"/>
              <a:t> </a:t>
            </a:r>
            <a:r>
              <a:rPr lang="en-US" dirty="0"/>
              <a:t>applies to </a:t>
            </a:r>
            <a:r>
              <a:rPr lang="en-US" dirty="0" err="1"/>
              <a:t>externalistic</a:t>
            </a:r>
            <a:r>
              <a:rPr lang="en-US" dirty="0"/>
              <a:t> properties of linguistic expressions.</a:t>
            </a:r>
          </a:p>
        </p:txBody>
      </p:sp>
    </p:spTree>
    <p:extLst>
      <p:ext uri="{BB962C8B-B14F-4D97-AF65-F5344CB8AC3E}">
        <p14:creationId xmlns:p14="http://schemas.microsoft.com/office/powerpoint/2010/main" val="32982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396933-45B7-9776-108D-CEAFA0F2FE23}"/>
              </a:ext>
            </a:extLst>
          </p:cNvPr>
          <p:cNvSpPr txBox="1"/>
          <p:nvPr/>
        </p:nvSpPr>
        <p:spPr>
          <a:xfrm>
            <a:off x="683086" y="2302370"/>
            <a:ext cx="111960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</a:rPr>
              <a:t>     (1) That knowing the meaning of a term is just a matter of being in 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certain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psychological state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 state’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 in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which states of 		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memory and psychological dispositions are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states’</a:t>
            </a:r>
            <a:r>
              <a:rPr lang="en-US" sz="2000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… )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     (2) That the meaning of a term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intension</a:t>
            </a:r>
            <a:r>
              <a:rPr lang="en-US" sz="2000" i="1" dirty="0">
                <a:latin typeface="Calibri" panose="020F0502020204030204" pitchFamily="34" charset="0"/>
              </a:rPr>
              <a:t>s’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) determines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its extension       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(in the sense that sameness of intension entails sameness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of extension).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I shall argue that these two assumptions are not jointly satisfied by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any notion, let alone any notion of meaning. The traditional concept of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meaning is a concept which rests on a false theory.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4BD8A-A40C-C473-7734-82D2347831E7}"/>
              </a:ext>
            </a:extLst>
          </p:cNvPr>
          <p:cNvSpPr txBox="1"/>
          <p:nvPr/>
        </p:nvSpPr>
        <p:spPr>
          <a:xfrm>
            <a:off x="417822" y="229938"/>
            <a:ext cx="9917875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</a:rPr>
              <a:t>Cut the pie any way you like, ‘meanings’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just </a:t>
            </a:r>
            <a:r>
              <a:rPr lang="en-US" sz="2400" i="1" dirty="0" err="1">
                <a:latin typeface="Calibri" panose="020F0502020204030204" pitchFamily="34" charset="0"/>
              </a:rPr>
              <a:t>ain't</a:t>
            </a:r>
            <a:r>
              <a:rPr lang="en-US" sz="2400" i="1" dirty="0">
                <a:latin typeface="Calibri" panose="020F0502020204030204" pitchFamily="34" charset="0"/>
              </a:rPr>
              <a:t> in the head!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                                        </a:t>
            </a:r>
            <a:r>
              <a:rPr lang="en-US" sz="2400" dirty="0">
                <a:latin typeface="Calibri" panose="020F0502020204030204" pitchFamily="34" charset="0"/>
              </a:rPr>
              <a:t>--Hilary Putnam, “The Meaning of ‘Meaning’ 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3F6E2-6D96-C1C0-550C-B7011D3FE3A7}"/>
              </a:ext>
            </a:extLst>
          </p:cNvPr>
          <p:cNvSpPr txBox="1"/>
          <p:nvPr/>
        </p:nvSpPr>
        <p:spPr>
          <a:xfrm>
            <a:off x="335811" y="1104641"/>
            <a:ext cx="1036390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Like many slogans, this one is rubbish. There was never a good argument for it.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But underneath the rhetoric was an important point.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Putnam highlighted a good line of thought that tells against conjoining two theses.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681A5-B31C-C54D-2B85-11D277A33D07}"/>
              </a:ext>
            </a:extLst>
          </p:cNvPr>
          <p:cNvSpPr txBox="1"/>
          <p:nvPr/>
        </p:nvSpPr>
        <p:spPr>
          <a:xfrm>
            <a:off x="347273" y="4764583"/>
            <a:ext cx="1186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But as Putnam himself noted, thesis (2) is at best a “severe idealization;” it ignores polysemy.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C8C4A6-4C50-369F-8102-F75C4DD13B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" r="1563" b="-4993"/>
          <a:stretch/>
        </p:blipFill>
        <p:spPr>
          <a:xfrm>
            <a:off x="10965040" y="0"/>
            <a:ext cx="1215499" cy="1417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5CAD8-F18E-F96B-808A-A00D390A42B9}"/>
              </a:ext>
            </a:extLst>
          </p:cNvPr>
          <p:cNvSpPr txBox="1"/>
          <p:nvPr/>
        </p:nvSpPr>
        <p:spPr>
          <a:xfrm>
            <a:off x="254453" y="5546813"/>
            <a:ext cx="11709806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Given independent observations, the good line of thought tells against (2) and favors (1).      </a:t>
            </a:r>
          </a:p>
          <a:p>
            <a:r>
              <a:rPr lang="en-US" sz="2400" b="1" i="1" dirty="0">
                <a:latin typeface="Times New Roman" panose="02020603050405020304" pitchFamily="18" charset="0"/>
              </a:rPr>
              <a:t>Externalism about </a:t>
            </a:r>
            <a:r>
              <a:rPr lang="en-US" sz="2400" b="1" i="1" u="sng" dirty="0">
                <a:latin typeface="Times New Roman" panose="02020603050405020304" pitchFamily="18" charset="0"/>
              </a:rPr>
              <a:t>conceptual contents</a:t>
            </a:r>
            <a:r>
              <a:rPr lang="en-US" sz="2400" b="1" i="1" dirty="0">
                <a:latin typeface="Times New Roman" panose="02020603050405020304" pitchFamily="18" charset="0"/>
              </a:rPr>
              <a:t> leads to internalism about </a:t>
            </a:r>
            <a:r>
              <a:rPr lang="en-US" sz="2400" b="1" i="1" u="sng" dirty="0">
                <a:latin typeface="Times New Roman" panose="02020603050405020304" pitchFamily="18" charset="0"/>
              </a:rPr>
              <a:t>linguistic meanings</a:t>
            </a:r>
            <a:r>
              <a:rPr lang="en-US" sz="2400" b="1" i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uiExpand="1" build="allAtOnce"/>
      <p:bldP spid="2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C21E4-DE10-86E8-E611-1F3D38F3D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09" y="1051718"/>
            <a:ext cx="11582400" cy="5691982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I-languages (</a:t>
            </a:r>
            <a:r>
              <a:rPr lang="en-US" sz="2200" i="1" u="sng" dirty="0">
                <a:latin typeface="+mj-lt"/>
              </a:rPr>
              <a:t>procedures that generate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expressions) </a:t>
            </a:r>
          </a:p>
          <a:p>
            <a:r>
              <a:rPr lang="en-US" sz="2200" dirty="0">
                <a:latin typeface="+mj-lt"/>
              </a:rPr>
              <a:t>E-languages (</a:t>
            </a:r>
            <a:r>
              <a:rPr lang="en-US" sz="2200" i="1" u="sng" dirty="0">
                <a:latin typeface="+mj-lt"/>
              </a:rPr>
              <a:t>sets of </a:t>
            </a:r>
            <a:r>
              <a:rPr lang="en-US" sz="2200" i="1" u="sng" dirty="0"/>
              <a:t>generable</a:t>
            </a:r>
            <a:r>
              <a:rPr lang="en-US" sz="2200" dirty="0"/>
              <a:t> expressions)</a:t>
            </a:r>
          </a:p>
          <a:p>
            <a:r>
              <a:rPr lang="en-US" sz="2200" i="1" dirty="0"/>
              <a:t>for Chomsky</a:t>
            </a:r>
            <a:r>
              <a:rPr lang="en-US" sz="2200" dirty="0"/>
              <a:t>: E-languages include any “things” we count as languages, </a:t>
            </a:r>
            <a:r>
              <a:rPr lang="en-US" sz="2200" i="1" dirty="0"/>
              <a:t>apart from</a:t>
            </a:r>
            <a:r>
              <a:rPr lang="en-US" sz="2200" dirty="0"/>
              <a:t> I-languages</a:t>
            </a:r>
          </a:p>
          <a:p>
            <a:pPr>
              <a:spcBef>
                <a:spcPts val="1200"/>
              </a:spcBef>
              <a:buNone/>
            </a:pPr>
            <a:r>
              <a:rPr lang="en-US" sz="2200" dirty="0">
                <a:solidFill>
                  <a:srgbClr val="FF0000"/>
                </a:solidFill>
              </a:rPr>
              <a:t> 			</a:t>
            </a:r>
            <a:r>
              <a:rPr lang="en-US" sz="2200" dirty="0"/>
              <a:t>F(x) = |x – 1|	 											    G(x) =  </a:t>
            </a:r>
            <a:r>
              <a:rPr lang="en-US" sz="2200" baseline="30000" dirty="0" err="1"/>
              <a:t>nonneg</a:t>
            </a:r>
            <a:r>
              <a:rPr lang="en-US" sz="2200" dirty="0">
                <a:ea typeface="Arial" charset="0"/>
                <a:cs typeface="Arial" charset="0"/>
              </a:rPr>
              <a:t>√(x</a:t>
            </a:r>
            <a:r>
              <a:rPr lang="en-US" sz="2200" baseline="30000" dirty="0">
                <a:ea typeface="Arial" charset="0"/>
                <a:cs typeface="Arial" charset="0"/>
              </a:rPr>
              <a:t>2</a:t>
            </a:r>
            <a:r>
              <a:rPr lang="en-US" sz="2200" dirty="0">
                <a:ea typeface="Arial" charset="0"/>
                <a:cs typeface="Arial" charset="0"/>
              </a:rPr>
              <a:t> – 2x + 1)</a:t>
            </a:r>
          </a:p>
          <a:p>
            <a:pPr>
              <a:lnSpc>
                <a:spcPct val="70000"/>
              </a:lnSpc>
              <a:spcBef>
                <a:spcPts val="0"/>
              </a:spcBef>
              <a:buNone/>
            </a:pPr>
            <a:endParaRPr lang="en-US" sz="2200" dirty="0"/>
          </a:p>
          <a:p>
            <a:pPr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200" dirty="0">
                <a:ea typeface="Arial" charset="0"/>
                <a:cs typeface="Arial" charset="0"/>
              </a:rPr>
              <a:t>							    same extension, different procedures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1266"/>
              </a:spcAft>
              <a:buNone/>
            </a:pPr>
            <a:r>
              <a:rPr lang="en-US" sz="2200" dirty="0">
                <a:solidFill>
                  <a:srgbClr val="FF0000"/>
                </a:solidFill>
                <a:ea typeface="Arial" charset="0"/>
                <a:cs typeface="Arial" charset="0"/>
              </a:rPr>
              <a:t>				        </a:t>
            </a:r>
          </a:p>
          <a:p>
            <a:pPr>
              <a:lnSpc>
                <a:spcPct val="90000"/>
              </a:lnSpc>
              <a:spcBef>
                <a:spcPts val="422"/>
              </a:spcBef>
              <a:spcAft>
                <a:spcPts val="1266"/>
              </a:spcAft>
              <a:buNone/>
            </a:pPr>
            <a:endParaRPr lang="en-US" sz="22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0" indent="0">
              <a:buNone/>
            </a:pPr>
            <a:endParaRPr lang="en-US" sz="2200" dirty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sz="2200" dirty="0"/>
              <a:t>Empirical claims that externalists can’t deny on ”philosophical” grounds (cp. deference to experts)</a:t>
            </a:r>
          </a:p>
          <a:p>
            <a:pPr lvl="1"/>
            <a:r>
              <a:rPr lang="en-US" sz="2200" dirty="0">
                <a:latin typeface="+mj-lt"/>
              </a:rPr>
              <a:t>humans naturally acquire I-languages that are individuated </a:t>
            </a:r>
            <a:r>
              <a:rPr lang="en-US" sz="2200" dirty="0" err="1">
                <a:latin typeface="+mj-lt"/>
              </a:rPr>
              <a:t>internalistically</a:t>
            </a:r>
            <a:endParaRPr lang="en-US" sz="2200" dirty="0">
              <a:latin typeface="+mj-lt"/>
            </a:endParaRPr>
          </a:p>
          <a:p>
            <a:pPr lvl="1"/>
            <a:r>
              <a:rPr lang="en-US" sz="2200" dirty="0">
                <a:latin typeface="+mj-lt"/>
              </a:rPr>
              <a:t>these </a:t>
            </a:r>
            <a:r>
              <a:rPr lang="en-US" sz="2200" dirty="0"/>
              <a:t>I-languages generate expressions that have pronunciations and meanings</a:t>
            </a:r>
          </a:p>
          <a:p>
            <a:pPr lvl="1"/>
            <a:r>
              <a:rPr lang="en-US" sz="2200" dirty="0"/>
              <a:t>these pronunciations and meanings are also individuated </a:t>
            </a:r>
            <a:r>
              <a:rPr lang="en-US" sz="2200" dirty="0" err="1"/>
              <a:t>internalistically</a:t>
            </a:r>
            <a:endParaRPr lang="en-US" sz="2200" dirty="0">
              <a:latin typeface="+mj-lt"/>
            </a:endParaRPr>
          </a:p>
          <a:p>
            <a:pPr lvl="1"/>
            <a:r>
              <a:rPr lang="en-US" sz="2200" dirty="0">
                <a:latin typeface="+mj-lt"/>
              </a:rPr>
              <a:t>theorists can have corresponding kind concepts: </a:t>
            </a:r>
            <a:r>
              <a:rPr lang="en-US" sz="2200" baseline="30000" dirty="0" err="1">
                <a:latin typeface="+mj-lt"/>
              </a:rPr>
              <a:t>K</a:t>
            </a:r>
            <a:r>
              <a:rPr lang="en-US" sz="2200" cap="small" dirty="0" err="1">
                <a:latin typeface="+mj-lt"/>
              </a:rPr>
              <a:t>language</a:t>
            </a:r>
            <a:r>
              <a:rPr lang="en-US" sz="2200" dirty="0">
                <a:latin typeface="+mj-lt"/>
              </a:rPr>
              <a:t>, </a:t>
            </a:r>
            <a:r>
              <a:rPr lang="en-US" sz="2200" baseline="30000" dirty="0" err="1"/>
              <a:t>K</a:t>
            </a:r>
            <a:r>
              <a:rPr lang="en-US" sz="2200" cap="small" dirty="0" err="1"/>
              <a:t>meaning</a:t>
            </a:r>
            <a:r>
              <a:rPr lang="en-US" sz="2200" cap="small" dirty="0"/>
              <a:t>, </a:t>
            </a:r>
            <a:r>
              <a:rPr lang="en-US" sz="2200" dirty="0">
                <a:latin typeface="+mj-lt"/>
              </a:rPr>
              <a:t>and </a:t>
            </a:r>
            <a:r>
              <a:rPr lang="en-US" sz="2200" baseline="30000" dirty="0" err="1"/>
              <a:t>K</a:t>
            </a:r>
            <a:r>
              <a:rPr lang="en-US" sz="2200" cap="small" dirty="0" err="1"/>
              <a:t>pronunciation</a:t>
            </a:r>
            <a:endParaRPr lang="en-US" sz="22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4ACF1D-AD17-0784-6582-D3F4A15C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-107957"/>
            <a:ext cx="11977687" cy="13700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Like most words, ‘language’ is polysemous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3ACF1-0ECD-52BD-6E57-725CDB48891C}"/>
              </a:ext>
            </a:extLst>
          </p:cNvPr>
          <p:cNvSpPr txBox="1"/>
          <p:nvPr/>
        </p:nvSpPr>
        <p:spPr>
          <a:xfrm>
            <a:off x="848122" y="3371936"/>
            <a:ext cx="10495756" cy="126188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#[Dx &amp; Bx] &gt; #[Dx</a:t>
            </a:r>
            <a:r>
              <a:rPr lang="en-US" sz="2200" dirty="0">
                <a:sym typeface="Symbol" pitchFamily="1" charset="2"/>
              </a:rPr>
              <a:t>]/2	</a:t>
            </a:r>
            <a:r>
              <a:rPr lang="en-US" sz="2200" i="1" dirty="0">
                <a:sym typeface="Symbol" pitchFamily="1" charset="2"/>
              </a:rPr>
              <a:t>   	      </a:t>
            </a:r>
            <a:r>
              <a:rPr lang="en-US" sz="2200" i="1" dirty="0"/>
              <a:t>Imagine </a:t>
            </a:r>
            <a:r>
              <a:rPr lang="en-US" sz="2200" dirty="0"/>
              <a:t>15 </a:t>
            </a:r>
            <a:r>
              <a:rPr lang="en-US" sz="2200" i="1" dirty="0"/>
              <a:t>dots, </a:t>
            </a:r>
            <a:r>
              <a:rPr lang="en-US" sz="2200" dirty="0"/>
              <a:t>		          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/>
              <a:t> &gt; 15/2</a:t>
            </a:r>
            <a:r>
              <a:rPr lang="en-US" sz="2200" dirty="0">
                <a:sym typeface="Symbol" pitchFamily="1" charset="2"/>
              </a:rPr>
              <a:t> 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#[Dx &amp; Bx] &gt; #[Dx &amp; </a:t>
            </a:r>
            <a:r>
              <a:rPr lang="en-US" sz="2200" dirty="0">
                <a:sym typeface="Symbol" pitchFamily="1" charset="2"/>
              </a:rPr>
              <a:t>Bx]            	            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/>
              <a:t> </a:t>
            </a:r>
            <a:r>
              <a:rPr lang="en-US" sz="2200" i="1" dirty="0"/>
              <a:t>of which</a:t>
            </a:r>
            <a:r>
              <a:rPr lang="en-US" sz="2200" dirty="0"/>
              <a:t> 		          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/>
              <a:t> &gt; 6</a:t>
            </a:r>
            <a:endParaRPr lang="en-US" sz="2200" dirty="0">
              <a:sym typeface="Symbol" pitchFamily="1" charset="2"/>
            </a:endParaRPr>
          </a:p>
          <a:p>
            <a:pPr>
              <a:spcAft>
                <a:spcPts val="600"/>
              </a:spcAft>
            </a:pPr>
            <a:r>
              <a:rPr lang="en-US" sz="2200" dirty="0"/>
              <a:t>#[Dx &amp; Bx] &gt; #[Dx] – #[Dx &amp; Bx]	</a:t>
            </a:r>
            <a:r>
              <a:rPr lang="en-US" sz="2200" dirty="0">
                <a:sym typeface="Symbol" pitchFamily="1" charset="2"/>
              </a:rPr>
              <a:t>              </a:t>
            </a:r>
            <a:r>
              <a:rPr lang="en-US" sz="2200" i="1" dirty="0"/>
              <a:t>are blue</a:t>
            </a:r>
            <a:r>
              <a:rPr lang="en-US" sz="2200" i="1" dirty="0">
                <a:sym typeface="Symbol" pitchFamily="1" charset="2"/>
              </a:rPr>
              <a:t>			          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/>
              <a:t> &gt; 15 – </a:t>
            </a:r>
            <a:r>
              <a:rPr lang="en-US" sz="2200" dirty="0">
                <a:solidFill>
                  <a:srgbClr val="0070C0"/>
                </a:solidFill>
              </a:rPr>
              <a:t>9</a:t>
            </a:r>
            <a:r>
              <a:rPr lang="en-US" sz="2200" dirty="0">
                <a:sym typeface="Symbol" pitchFamily="1" charset="2"/>
              </a:rPr>
              <a:t> 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B908E-26DD-75E4-6F67-46A4A02BB3C7}"/>
              </a:ext>
            </a:extLst>
          </p:cNvPr>
          <p:cNvSpPr txBox="1"/>
          <p:nvPr/>
        </p:nvSpPr>
        <p:spPr>
          <a:xfrm>
            <a:off x="3200741" y="2520446"/>
            <a:ext cx="4841081" cy="43088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{ … , (-2, 3), (-1, 2), (0, 1), (1, 0), (2, 1), … }</a:t>
            </a:r>
          </a:p>
        </p:txBody>
      </p:sp>
    </p:spTree>
    <p:extLst>
      <p:ext uri="{BB962C8B-B14F-4D97-AF65-F5344CB8AC3E}">
        <p14:creationId xmlns:p14="http://schemas.microsoft.com/office/powerpoint/2010/main" val="41874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13679-9C6A-7CEA-8B32-F77C3624F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1751-5FE9-8BB2-FE5B-2DA93CFC6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25" y="3641075"/>
            <a:ext cx="11472862" cy="31166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It isn’t obvious what pronunciations are. But here’s an attractive internalist idea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pronunciations are like instructions that a choreographer can give to some dancers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phonological properties of expressions are (biologically implementable) 		            “choreographic scores” that can be executed via vocal tracts and produced in related ways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Maybe the meanings of human linguistic expressions are instructions of another kind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like recipes for making cakes/cocktails given a stock of available ingredients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maybe the semantic properties of expressions are (biologically implementable) 		          instructions for how to access and assemble concepts in certain limited ways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30F4E3-444E-2087-6A63-AAAE29EA32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656"/>
          <a:stretch>
            <a:fillRect/>
          </a:stretch>
        </p:blipFill>
        <p:spPr>
          <a:xfrm>
            <a:off x="10968718" y="3757696"/>
            <a:ext cx="1225550" cy="1158622"/>
          </a:xfrm>
          <a:prstGeom prst="rect">
            <a:avLst/>
          </a:prstGeom>
        </p:spPr>
      </p:pic>
      <p:pic>
        <p:nvPicPr>
          <p:cNvPr id="5" name="Picture 4" descr="A book cover of a book&#10;&#10;AI-generated content may be incorrect.">
            <a:extLst>
              <a:ext uri="{FF2B5EF4-FFF2-40B4-BE49-F238E27FC236}">
                <a16:creationId xmlns:a16="http://schemas.microsoft.com/office/drawing/2014/main" id="{EC99E3D0-D356-3707-D6DC-F0EF3FE83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869" y="5678408"/>
            <a:ext cx="774107" cy="1179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E43EA-7888-BA36-B58C-41282F186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03" t="-742" r="6146" b="742"/>
          <a:stretch>
            <a:fillRect/>
          </a:stretch>
        </p:blipFill>
        <p:spPr>
          <a:xfrm>
            <a:off x="11204976" y="5678408"/>
            <a:ext cx="987023" cy="1158622"/>
          </a:xfrm>
          <a:prstGeom prst="rect">
            <a:avLst/>
          </a:prstGeom>
        </p:spPr>
      </p:pic>
      <p:pic>
        <p:nvPicPr>
          <p:cNvPr id="12" name="Picture 11" descr="A diagram of different components&#10;&#10;AI-generated content may be incorrect.">
            <a:extLst>
              <a:ext uri="{FF2B5EF4-FFF2-40B4-BE49-F238E27FC236}">
                <a16:creationId xmlns:a16="http://schemas.microsoft.com/office/drawing/2014/main" id="{19B21CAC-733B-8863-B093-F01C8C33C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25" y="0"/>
            <a:ext cx="9494034" cy="3774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A62595-2BA3-4133-6AC3-21EBE74C43C6}"/>
              </a:ext>
            </a:extLst>
          </p:cNvPr>
          <p:cNvCxnSpPr>
            <a:cxnSpLocks/>
          </p:cNvCxnSpPr>
          <p:nvPr/>
        </p:nvCxnSpPr>
        <p:spPr>
          <a:xfrm flipV="1">
            <a:off x="5962056" y="360218"/>
            <a:ext cx="2531111" cy="2423211"/>
          </a:xfrm>
          <a:prstGeom prst="line">
            <a:avLst/>
          </a:prstGeom>
          <a:ln w="19050" cap="flat">
            <a:solidFill>
              <a:schemeClr val="tx1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FF2108-4660-930E-496D-073B3CB85E2B}"/>
              </a:ext>
            </a:extLst>
          </p:cNvPr>
          <p:cNvSpPr txBox="1"/>
          <p:nvPr/>
        </p:nvSpPr>
        <p:spPr>
          <a:xfrm>
            <a:off x="8493167" y="112293"/>
            <a:ext cx="3574141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circle</a:t>
            </a:r>
            <a:r>
              <a:rPr lang="en-US" sz="2000" baseline="-25000" dirty="0" err="1"/>
              <a:t>N</a:t>
            </a:r>
            <a:r>
              <a:rPr lang="en-US" sz="2000" dirty="0"/>
              <a:t> </a:t>
            </a:r>
          </a:p>
          <a:p>
            <a:r>
              <a:rPr lang="en-US" sz="2000" dirty="0"/>
              <a:t> 𝛑: ˈ</a:t>
            </a:r>
            <a:r>
              <a:rPr lang="en-US" sz="2000" dirty="0" err="1"/>
              <a:t>sɜːkᵊl</a:t>
            </a:r>
            <a:r>
              <a:rPr lang="en-US" sz="2000" dirty="0"/>
              <a:t> (a Phono-plan)     </a:t>
            </a:r>
          </a:p>
          <a:p>
            <a:r>
              <a:rPr lang="en-US" sz="2000" dirty="0"/>
              <a:t> 𝛍: </a:t>
            </a:r>
            <a:r>
              <a:rPr lang="en-US" sz="2000" i="1" dirty="0"/>
              <a:t>fetch</a:t>
            </a:r>
            <a:r>
              <a:rPr lang="en-US" sz="2000" dirty="0"/>
              <a:t>@A123 (a </a:t>
            </a:r>
            <a:r>
              <a:rPr lang="en-US" sz="2000" dirty="0" err="1"/>
              <a:t>Begriff</a:t>
            </a:r>
            <a:r>
              <a:rPr lang="en-US" sz="2000" dirty="0"/>
              <a:t>-plan)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EC2979-4437-4C96-1ADD-07FBF0F7C42E}"/>
              </a:ext>
            </a:extLst>
          </p:cNvPr>
          <p:cNvCxnSpPr>
            <a:cxnSpLocks/>
          </p:cNvCxnSpPr>
          <p:nvPr/>
        </p:nvCxnSpPr>
        <p:spPr>
          <a:xfrm flipV="1">
            <a:off x="9758722" y="1887012"/>
            <a:ext cx="672147" cy="600768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C50E2F-B408-60D7-1B68-5D320A4E661B}"/>
              </a:ext>
            </a:extLst>
          </p:cNvPr>
          <p:cNvSpPr txBox="1"/>
          <p:nvPr/>
        </p:nvSpPr>
        <p:spPr>
          <a:xfrm>
            <a:off x="10430869" y="1571823"/>
            <a:ext cx="1636439" cy="142192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A123:</a:t>
            </a:r>
          </a:p>
          <a:p>
            <a:r>
              <a:rPr lang="en-US" cap="small" dirty="0" err="1"/>
              <a:t>circle</a:t>
            </a:r>
            <a:r>
              <a:rPr lang="en-US" baseline="-25000" dirty="0" err="1"/>
              <a:t>Area:Percept</a:t>
            </a:r>
            <a:endParaRPr lang="en-US" baseline="-25000" dirty="0"/>
          </a:p>
          <a:p>
            <a:r>
              <a:rPr lang="en-US" cap="small" dirty="0" err="1"/>
              <a:t>circle</a:t>
            </a:r>
            <a:r>
              <a:rPr lang="en-US" baseline="-25000" dirty="0" err="1"/>
              <a:t>Area:Abstract</a:t>
            </a:r>
            <a:endParaRPr lang="en-US" dirty="0"/>
          </a:p>
          <a:p>
            <a:r>
              <a:rPr lang="en-US" cap="small" dirty="0" err="1"/>
              <a:t>circle</a:t>
            </a:r>
            <a:r>
              <a:rPr lang="en-US" baseline="-25000" dirty="0" err="1"/>
              <a:t>Curve:Percept</a:t>
            </a:r>
            <a:endParaRPr lang="en-US" dirty="0"/>
          </a:p>
          <a:p>
            <a:r>
              <a:rPr lang="en-US" cap="small" dirty="0" err="1"/>
              <a:t>circle</a:t>
            </a:r>
            <a:r>
              <a:rPr lang="en-US" baseline="-25000" dirty="0" err="1"/>
              <a:t>Curve:Abstract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E934D-834B-893D-B08E-8E5E58F7C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380D-0167-4B65-146B-AE7C371B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25" y="3641075"/>
            <a:ext cx="11472862" cy="31166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It isn’t obvious what pronunciations are. But here’s an attractive internalist idea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pronunciations are like instructions that a choreographer can give to some dancers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phonological properties of expressions are (biologically implementable) 		            “choreographic scores” that can be executed via vocal tracts and produced in related ways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Maybe the meanings of human linguistic expressions are instructions of another kind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like recipes for making cakes/cocktails given a stock of available ingredients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maybe the semantic properties of expressions are (biologically implementable) 		          instructions for how to access and assemble concepts in certain limited ways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747F3A-285A-3341-AD55-890F2067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656"/>
          <a:stretch>
            <a:fillRect/>
          </a:stretch>
        </p:blipFill>
        <p:spPr>
          <a:xfrm>
            <a:off x="10968718" y="3757696"/>
            <a:ext cx="1225550" cy="1158622"/>
          </a:xfrm>
          <a:prstGeom prst="rect">
            <a:avLst/>
          </a:prstGeom>
        </p:spPr>
      </p:pic>
      <p:pic>
        <p:nvPicPr>
          <p:cNvPr id="5" name="Picture 4" descr="A book cover of a book&#10;&#10;AI-generated content may be incorrect.">
            <a:extLst>
              <a:ext uri="{FF2B5EF4-FFF2-40B4-BE49-F238E27FC236}">
                <a16:creationId xmlns:a16="http://schemas.microsoft.com/office/drawing/2014/main" id="{074DCCBB-B3AC-04C5-D41C-B0461204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869" y="5678408"/>
            <a:ext cx="774107" cy="1179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5F0DA-61C9-FB84-BB17-78D74BEF68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03" t="-742" r="6146" b="742"/>
          <a:stretch>
            <a:fillRect/>
          </a:stretch>
        </p:blipFill>
        <p:spPr>
          <a:xfrm>
            <a:off x="11204976" y="5678408"/>
            <a:ext cx="987023" cy="1158622"/>
          </a:xfrm>
          <a:prstGeom prst="rect">
            <a:avLst/>
          </a:prstGeom>
        </p:spPr>
      </p:pic>
      <p:pic>
        <p:nvPicPr>
          <p:cNvPr id="12" name="Picture 11" descr="A diagram of different components&#10;&#10;AI-generated content may be incorrect.">
            <a:extLst>
              <a:ext uri="{FF2B5EF4-FFF2-40B4-BE49-F238E27FC236}">
                <a16:creationId xmlns:a16="http://schemas.microsoft.com/office/drawing/2014/main" id="{34561796-2CDF-AC32-754A-D4BFA7571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25" y="0"/>
            <a:ext cx="9494034" cy="37740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9B1A26-54FC-DA42-01E2-3C4C76862889}"/>
              </a:ext>
            </a:extLst>
          </p:cNvPr>
          <p:cNvCxnSpPr>
            <a:cxnSpLocks/>
          </p:cNvCxnSpPr>
          <p:nvPr/>
        </p:nvCxnSpPr>
        <p:spPr>
          <a:xfrm flipV="1">
            <a:off x="5962056" y="360218"/>
            <a:ext cx="2531111" cy="2423211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7437AF-EE86-D2AB-8ED6-2F5227047420}"/>
              </a:ext>
            </a:extLst>
          </p:cNvPr>
          <p:cNvSpPr txBox="1"/>
          <p:nvPr/>
        </p:nvSpPr>
        <p:spPr>
          <a:xfrm>
            <a:off x="8493167" y="112293"/>
            <a:ext cx="3574141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window</a:t>
            </a:r>
            <a:r>
              <a:rPr lang="en-US" sz="2000" baseline="-25000" dirty="0" err="1"/>
              <a:t>N</a:t>
            </a:r>
            <a:r>
              <a:rPr lang="en-US" sz="2000" dirty="0"/>
              <a:t> </a:t>
            </a:r>
          </a:p>
          <a:p>
            <a:r>
              <a:rPr lang="en-US" sz="2000" dirty="0"/>
              <a:t> 𝛑: </a:t>
            </a:r>
            <a:r>
              <a:rPr lang="en-US" dirty="0"/>
              <a:t>ˈ</a:t>
            </a:r>
            <a:r>
              <a:rPr lang="en-US" dirty="0" err="1"/>
              <a:t>wɪndəʊ</a:t>
            </a:r>
            <a:r>
              <a:rPr lang="en-US" dirty="0"/>
              <a:t> </a:t>
            </a:r>
            <a:r>
              <a:rPr lang="en-US" sz="2000" dirty="0"/>
              <a:t>(a Phono-plan)     </a:t>
            </a:r>
          </a:p>
          <a:p>
            <a:r>
              <a:rPr lang="en-US" sz="2000" dirty="0"/>
              <a:t> 𝛍: </a:t>
            </a:r>
            <a:r>
              <a:rPr lang="en-US" sz="2000" i="1" dirty="0"/>
              <a:t>fetch</a:t>
            </a:r>
            <a:r>
              <a:rPr lang="en-US" sz="2000" dirty="0"/>
              <a:t>@A2017 (a </a:t>
            </a:r>
            <a:r>
              <a:rPr lang="en-US" sz="2000" dirty="0" err="1"/>
              <a:t>Begriff</a:t>
            </a:r>
            <a:r>
              <a:rPr lang="en-US" sz="2000" dirty="0"/>
              <a:t>-plan)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28E769-4326-2A7F-BCB2-DF89BA47CD38}"/>
              </a:ext>
            </a:extLst>
          </p:cNvPr>
          <p:cNvCxnSpPr>
            <a:cxnSpLocks/>
          </p:cNvCxnSpPr>
          <p:nvPr/>
        </p:nvCxnSpPr>
        <p:spPr>
          <a:xfrm flipV="1">
            <a:off x="9758722" y="1887012"/>
            <a:ext cx="672147" cy="600768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8754F6-1054-B071-9EC0-8B0A80433DE7}"/>
              </a:ext>
            </a:extLst>
          </p:cNvPr>
          <p:cNvSpPr txBox="1"/>
          <p:nvPr/>
        </p:nvSpPr>
        <p:spPr>
          <a:xfrm>
            <a:off x="10430869" y="1571823"/>
            <a:ext cx="1636439" cy="8125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A2017:</a:t>
            </a:r>
          </a:p>
          <a:p>
            <a:r>
              <a:rPr lang="en-US" cap="small" dirty="0" err="1"/>
              <a:t>window</a:t>
            </a:r>
            <a:r>
              <a:rPr lang="en-US" baseline="-25000" dirty="0" err="1"/>
              <a:t>Hole</a:t>
            </a:r>
            <a:endParaRPr lang="en-US" baseline="-25000" dirty="0"/>
          </a:p>
          <a:p>
            <a:r>
              <a:rPr lang="en-US" cap="small" dirty="0" err="1"/>
              <a:t>window</a:t>
            </a:r>
            <a:r>
              <a:rPr lang="en-US" baseline="-25000" dirty="0" err="1"/>
              <a:t>Filler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312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C06E0-97C5-986A-9E09-17B05F001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C54F07-D9EE-2686-F735-AD74BB1ACF4A}"/>
              </a:ext>
            </a:extLst>
          </p:cNvPr>
          <p:cNvSpPr txBox="1"/>
          <p:nvPr/>
        </p:nvSpPr>
        <p:spPr>
          <a:xfrm>
            <a:off x="440198" y="2125516"/>
            <a:ext cx="111960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</a:rPr>
              <a:t>     (1) That knowing the meaning of a term is just a matter of being in 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certain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psychological state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 state’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 in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which states of 		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memory and psychological dispositions are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psychological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states’</a:t>
            </a:r>
            <a:r>
              <a:rPr lang="en-US" sz="2000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… )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     (2) That the meaning of a term (in the sense of </a:t>
            </a:r>
            <a:r>
              <a:rPr lang="en-US" sz="2000" i="1" dirty="0">
                <a:latin typeface="Calibri" panose="020F0502020204030204" pitchFamily="34" charset="0"/>
              </a:rPr>
              <a:t>‘</a:t>
            </a:r>
            <a:r>
              <a:rPr lang="en-US" sz="2200" i="1" dirty="0">
                <a:latin typeface="Calibri" panose="020F0502020204030204" pitchFamily="34" charset="0"/>
              </a:rPr>
              <a:t>intension</a:t>
            </a:r>
            <a:r>
              <a:rPr lang="en-US" sz="2000" i="1" dirty="0">
                <a:latin typeface="Calibri" panose="020F0502020204030204" pitchFamily="34" charset="0"/>
              </a:rPr>
              <a:t>s’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) determines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its extension           </a:t>
            </a:r>
          </a:p>
          <a:p>
            <a:r>
              <a:rPr lang="en-US" sz="2200" i="1" dirty="0">
                <a:latin typeface="Calibri" panose="020F0502020204030204" pitchFamily="34" charset="0"/>
              </a:rPr>
              <a:t>           (in the sense that sameness of intension entails sameness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of extension).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</a:rPr>
              <a:t>I shall argue that these two assumptions are not jointly satisfied by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any notion, let alone any notion of meaning. The traditional concept of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i="1" dirty="0">
                <a:latin typeface="Calibri" panose="020F0502020204030204" pitchFamily="34" charset="0"/>
              </a:rPr>
              <a:t>meaning is a concept which rests on a false theory.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0D7C4-E435-9156-BE89-AA515C3BC4A1}"/>
              </a:ext>
            </a:extLst>
          </p:cNvPr>
          <p:cNvSpPr txBox="1"/>
          <p:nvPr/>
        </p:nvSpPr>
        <p:spPr>
          <a:xfrm>
            <a:off x="417821" y="368577"/>
            <a:ext cx="991787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</a:rPr>
              <a:t>Cut the pie any way you like, ‘meanings’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just </a:t>
            </a:r>
            <a:r>
              <a:rPr lang="en-US" sz="2400" i="1" dirty="0" err="1">
                <a:latin typeface="Calibri" panose="020F0502020204030204" pitchFamily="34" charset="0"/>
              </a:rPr>
              <a:t>ain't</a:t>
            </a:r>
            <a:r>
              <a:rPr lang="en-US" sz="2400" i="1" dirty="0">
                <a:latin typeface="Calibri" panose="020F0502020204030204" pitchFamily="34" charset="0"/>
              </a:rPr>
              <a:t> in the head!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F7894-E4A1-0791-E6BE-161C9BCF1BFD}"/>
              </a:ext>
            </a:extLst>
          </p:cNvPr>
          <p:cNvSpPr txBox="1"/>
          <p:nvPr/>
        </p:nvSpPr>
        <p:spPr>
          <a:xfrm>
            <a:off x="335811" y="961800"/>
            <a:ext cx="11543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FALSE! Cutting the pie in a way that content externalists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should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cut it leads to internalism about the meanings that human languages connect with pronunciations. Putnam rightly noted that we shouldn’t combine two familiar theses.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AEF3D-0E90-F3D7-A5E8-B235248A384F}"/>
              </a:ext>
            </a:extLst>
          </p:cNvPr>
          <p:cNvSpPr txBox="1"/>
          <p:nvPr/>
        </p:nvSpPr>
        <p:spPr>
          <a:xfrm>
            <a:off x="335811" y="4501529"/>
            <a:ext cx="1186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But thesis (2) is FALSE: it ignores polysemy. So don’t blame the internalist thesis (1).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92927B-3711-86CA-DACC-9FC225C9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" r="1563" b="-4993"/>
          <a:stretch/>
        </p:blipFill>
        <p:spPr>
          <a:xfrm>
            <a:off x="10901165" y="1854289"/>
            <a:ext cx="1215499" cy="1417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5FBA5-E72E-F1A7-2D17-D922B4A20E99}"/>
              </a:ext>
            </a:extLst>
          </p:cNvPr>
          <p:cNvSpPr txBox="1"/>
          <p:nvPr/>
        </p:nvSpPr>
        <p:spPr>
          <a:xfrm>
            <a:off x="417821" y="5111370"/>
            <a:ext cx="11240779" cy="16466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We can and should be externalists about the content of any kind-concept, </a:t>
            </a:r>
            <a:r>
              <a:rPr lang="en-US" sz="2400" baseline="30000" dirty="0"/>
              <a:t>K</a:t>
            </a:r>
            <a:r>
              <a:rPr lang="en-US" sz="2400" cap="small" dirty="0"/>
              <a:t>meaning</a:t>
            </a:r>
            <a:r>
              <a:rPr lang="en-US" sz="2400" dirty="0">
                <a:latin typeface="Times New Roman" panose="02020603050405020304" pitchFamily="18" charset="0"/>
              </a:rPr>
              <a:t>,       that we employ in theorizing about linguistic meanings.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But as externalists, we should be prepared to find out that </a:t>
            </a:r>
            <a:r>
              <a:rPr lang="en-US" sz="2400" b="1" dirty="0">
                <a:latin typeface="Times New Roman" panose="02020603050405020304" pitchFamily="18" charset="0"/>
              </a:rPr>
              <a:t>Mistakes Have Been Made</a:t>
            </a:r>
            <a:r>
              <a:rPr lang="en-US" sz="2400" dirty="0">
                <a:latin typeface="Times New Roman" panose="02020603050405020304" pitchFamily="18" charset="0"/>
              </a:rPr>
              <a:t> about stars, </a:t>
            </a:r>
            <a:r>
              <a:rPr lang="en-US" sz="2400" dirty="0"/>
              <a:t>planets, nebulae, quasars, whales, languages, and meanings.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9D004F-9FDD-D655-F4C4-4FA5E4041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EA4B318-9E58-43D2-5D3F-A11429C31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DFF0E-D764-E834-8DD1-D8652CD62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042" y="1154525"/>
            <a:ext cx="4016719" cy="31146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bg1"/>
                </a:solidFill>
              </a:rPr>
              <a:t>Externalist Contents, Internalist Meanings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0E5F04-EEB1-0042-108D-97F9B5A42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2CF972-9DBE-6499-48EA-1E3EBEBD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E97BC4-6ABE-D91B-7D93-A178213C1D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A565E8-6C3A-D5E7-A6DB-3D18097CA4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B789774-FBF7-95F0-F3B1-C237BECB7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3D8CCAD-6D19-B980-A708-D4454BA95E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07F173A-E92A-EEA8-8308-22A1BA1F3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CD4C7B-B217-4137-1841-F19BFC984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70A5B-8FFD-B3FF-5CCC-9117A6014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8F0BAC6-B398-7DDB-F99D-5068F1A806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36C9097-DD98-6990-E47C-46F14A7E66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AAB2F90-FBDE-3493-7313-6984F59EB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D848EC0-E78C-6BF6-1CC1-D1A1DD711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CBF8B15-4F09-6119-9C91-1A86C0DA3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CA85AD4A-4C77-9357-F084-7D87856EA3BB}"/>
              </a:ext>
            </a:extLst>
          </p:cNvPr>
          <p:cNvSpPr txBox="1">
            <a:spLocks/>
          </p:cNvSpPr>
          <p:nvPr/>
        </p:nvSpPr>
        <p:spPr>
          <a:xfrm>
            <a:off x="-1" y="4891254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M. Pietroski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Rutgers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tinyurl.com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pietroski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4A7881-6650-943D-810E-3C374D80AB5B}"/>
              </a:ext>
            </a:extLst>
          </p:cNvPr>
          <p:cNvSpPr txBox="1">
            <a:spLocks/>
          </p:cNvSpPr>
          <p:nvPr/>
        </p:nvSpPr>
        <p:spPr>
          <a:xfrm>
            <a:off x="8787335" y="4797448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available at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DB118-97B2-924D-C3F7-65D9953C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741" y="5413301"/>
            <a:ext cx="1347452" cy="13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1109" y="241896"/>
            <a:ext cx="11430000" cy="6616104"/>
          </a:xfrm>
        </p:spPr>
        <p:txBody>
          <a:bodyPr numCol="2">
            <a:noAutofit/>
          </a:bodyPr>
          <a:lstStyle/>
          <a:p>
            <a:pPr marL="100440" indent="-10044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			      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u="sng" dirty="0">
                <a:solidFill>
                  <a:srgbClr val="224AFB"/>
                </a:solidFill>
              </a:rPr>
              <a:t>Homophony</a:t>
            </a:r>
            <a:r>
              <a:rPr lang="en-US" sz="2200" dirty="0">
                <a:solidFill>
                  <a:srgbClr val="0000FF"/>
                </a:solidFill>
              </a:rPr>
              <a:t>	  			</a:t>
            </a:r>
            <a:endParaRPr lang="en-US" sz="2200" dirty="0">
              <a:solidFill>
                <a:srgbClr val="008000"/>
              </a:solidFill>
            </a:endParaRPr>
          </a:p>
          <a:p>
            <a:pPr marL="100440" indent="-100440">
              <a:spcBef>
                <a:spcPts val="1200"/>
              </a:spcBef>
              <a:buSzPct val="100000"/>
              <a:buNone/>
            </a:pPr>
            <a:r>
              <a:rPr lang="en-US" sz="2200" dirty="0"/>
              <a:t>        </a:t>
            </a:r>
            <a:r>
              <a:rPr lang="en-US" sz="2200" dirty="0" err="1"/>
              <a:t>bæŋk</a:t>
            </a:r>
            <a:r>
              <a:rPr lang="en-US" sz="2200" dirty="0"/>
              <a:t>               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baseline="-25000" dirty="0"/>
              <a:t> </a:t>
            </a:r>
            <a:r>
              <a:rPr lang="en-US" sz="2200" dirty="0">
                <a:solidFill>
                  <a:srgbClr val="224AFB"/>
                </a:solidFill>
              </a:rPr>
              <a:t>←</a:t>
            </a:r>
            <a:r>
              <a:rPr lang="en-US" sz="2200" dirty="0" err="1"/>
              <a:t>b</a:t>
            </a:r>
            <a:r>
              <a:rPr lang="en-US" sz="2200" dirty="0" err="1">
                <a:sym typeface="Symbol"/>
              </a:rPr>
              <a:t></a:t>
            </a:r>
            <a:r>
              <a:rPr lang="en-US" sz="2200" dirty="0" err="1"/>
              <a:t>r</a:t>
            </a:r>
            <a:r>
              <a:rPr lang="en-US" sz="2200" dirty="0">
                <a:solidFill>
                  <a:srgbClr val="224AFB"/>
                </a:solidFill>
              </a:rPr>
              <a:t>→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endParaRPr lang="en-US" sz="2200" baseline="-250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baseline="-25000" dirty="0"/>
              <a:t> </a:t>
            </a:r>
            <a:r>
              <a:rPr lang="en-US" sz="2200" dirty="0"/>
              <a:t>	 </a:t>
            </a:r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224AFB"/>
                </a:solidFill>
              </a:rPr>
              <a:t>↙ ︎ ↘︎   </a:t>
            </a:r>
            <a:r>
              <a:rPr lang="en-US" sz="2200" dirty="0"/>
              <a:t>			               </a:t>
            </a:r>
            <a:r>
              <a:rPr lang="en-US" sz="2200" dirty="0">
                <a:solidFill>
                  <a:srgbClr val="224AFB"/>
                </a:solidFill>
              </a:rPr>
              <a:t>↓ 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>
                <a:solidFill>
                  <a:srgbClr val="224AFB"/>
                </a:solidFill>
              </a:rPr>
              <a:t> 	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▼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dirty="0">
                <a:solidFill>
                  <a:srgbClr val="224AFB"/>
                </a:solidFill>
              </a:rPr>
              <a:t>  </a:t>
            </a:r>
            <a:r>
              <a:rPr lang="en-US" sz="2200" baseline="-25000" dirty="0">
                <a:solidFill>
                  <a:srgbClr val="224AFB"/>
                </a:solidFill>
              </a:rPr>
              <a:t>  ︎                      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one pronunciation,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 two or more expressions</a:t>
            </a:r>
            <a:r>
              <a:rPr lang="en-US" sz="2200" dirty="0"/>
              <a:t>, 	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 each with its own meaning</a:t>
            </a:r>
            <a:endParaRPr lang="en-US" sz="2200" dirty="0">
              <a:solidFill>
                <a:srgbClr val="106B20"/>
              </a:solidFill>
            </a:endParaRPr>
          </a:p>
          <a:p>
            <a:pPr marL="100440" indent="-100440">
              <a:spcBef>
                <a:spcPts val="1500"/>
              </a:spcBef>
              <a:buSzPct val="100000"/>
              <a:buNone/>
            </a:pPr>
            <a:r>
              <a:rPr lang="en-US" sz="2200" dirty="0"/>
              <a:t>--typically </a:t>
            </a:r>
            <a:r>
              <a:rPr lang="en-US" sz="2200" i="1" u="sng" dirty="0"/>
              <a:t>arbitrary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224AFB"/>
                </a:solidFill>
              </a:rPr>
              <a:t>you/ewe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224AFB"/>
                </a:solidFill>
              </a:rPr>
              <a:t> die/dye</a:t>
            </a:r>
            <a:r>
              <a:rPr lang="en-US" sz="2200" dirty="0"/>
              <a:t>, 							 </a:t>
            </a:r>
            <a:r>
              <a:rPr lang="en-US" sz="2200" dirty="0">
                <a:solidFill>
                  <a:srgbClr val="224AFB"/>
                </a:solidFill>
              </a:rPr>
              <a:t>no/know</a:t>
            </a:r>
            <a:r>
              <a:rPr lang="en-US" sz="2200" dirty="0"/>
              <a:t>,</a:t>
            </a:r>
            <a:r>
              <a:rPr lang="en-US" sz="2200" dirty="0">
                <a:solidFill>
                  <a:srgbClr val="224AFB"/>
                </a:solidFill>
              </a:rPr>
              <a:t> so/sew</a:t>
            </a:r>
          </a:p>
          <a:p>
            <a:pPr marL="100440" indent="-100440">
              <a:spcBef>
                <a:spcPts val="1800"/>
              </a:spcBef>
              <a:buSzPct val="100000"/>
              <a:buNone/>
            </a:pPr>
            <a:r>
              <a:rPr lang="en-US" sz="2200" dirty="0"/>
              <a:t>--linguistically </a:t>
            </a:r>
            <a:r>
              <a:rPr lang="en-US" sz="2200" i="1" u="sng" dirty="0"/>
              <a:t>accidental</a:t>
            </a:r>
          </a:p>
          <a:p>
            <a:pPr marL="100440" indent="-100440">
              <a:spcBef>
                <a:spcPts val="300"/>
              </a:spcBef>
              <a:buSzPct val="100000"/>
              <a:buNone/>
            </a:pPr>
            <a:r>
              <a:rPr lang="en-US" sz="2200" i="1" dirty="0"/>
              <a:t>   cp. </a:t>
            </a:r>
            <a:r>
              <a:rPr lang="en-US" sz="2200" dirty="0"/>
              <a:t>French</a:t>
            </a:r>
            <a:r>
              <a:rPr lang="en-US" sz="2200" i="1" dirty="0"/>
              <a:t> </a:t>
            </a:r>
            <a:r>
              <a:rPr lang="en-US" sz="2200" dirty="0" err="1">
                <a:solidFill>
                  <a:srgbClr val="224AFB"/>
                </a:solidFill>
              </a:rPr>
              <a:t>seau</a:t>
            </a:r>
            <a:r>
              <a:rPr lang="en-US" sz="2200" dirty="0">
                <a:solidFill>
                  <a:srgbClr val="224AFB"/>
                </a:solidFill>
              </a:rPr>
              <a:t>/</a:t>
            </a:r>
            <a:r>
              <a:rPr lang="en-US" sz="2200" dirty="0" err="1">
                <a:solidFill>
                  <a:srgbClr val="224AFB"/>
                </a:solidFill>
              </a:rPr>
              <a:t>sceau</a:t>
            </a:r>
            <a:r>
              <a:rPr lang="en-US" sz="2200" dirty="0">
                <a:solidFill>
                  <a:srgbClr val="224AFB"/>
                </a:solidFill>
              </a:rPr>
              <a:t>/</a:t>
            </a:r>
            <a:r>
              <a:rPr lang="en-US" sz="2200" dirty="0" err="1">
                <a:solidFill>
                  <a:srgbClr val="224AFB"/>
                </a:solidFill>
              </a:rPr>
              <a:t>saut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Doesn’t Support Anaphora: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*The banks of the river were nicer than                the ones we robbed.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C00000"/>
                </a:solidFill>
              </a:rPr>
              <a:t>                 </a:t>
            </a:r>
            <a:r>
              <a:rPr lang="en-US" sz="2200" u="sng" dirty="0">
                <a:solidFill>
                  <a:srgbClr val="FF0000"/>
                </a:solidFill>
              </a:rPr>
              <a:t>Polysemy</a:t>
            </a:r>
            <a:r>
              <a:rPr lang="en-US" sz="2200" dirty="0">
                <a:solidFill>
                  <a:srgbClr val="C00000"/>
                </a:solidFill>
              </a:rPr>
              <a:t>  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triangle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window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...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</a:rPr>
              <a:t>    </a:t>
            </a:r>
            <a:r>
              <a:rPr lang="en-US" sz="2200" dirty="0">
                <a:solidFill>
                  <a:srgbClr val="FF0000"/>
                </a:solidFill>
              </a:rPr>
              <a:t>$BANK:INST ⤶  ⤷ $BANK:BLDG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one expression, whose meaning supports a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53B151"/>
                </a:solidFill>
              </a:rPr>
              <a:t>	</a:t>
            </a:r>
            <a:r>
              <a:rPr lang="en-US" sz="2200" dirty="0">
                <a:solidFill>
                  <a:srgbClr val="C00000"/>
                </a:solidFill>
              </a:rPr>
              <a:t>           </a:t>
            </a:r>
            <a:r>
              <a:rPr lang="en-US" sz="2200" i="1" u="sng" dirty="0">
                <a:solidFill>
                  <a:srgbClr val="FF0000"/>
                </a:solidFill>
              </a:rPr>
              <a:t>family</a:t>
            </a:r>
            <a:r>
              <a:rPr lang="en-US" sz="2200" dirty="0">
                <a:solidFill>
                  <a:srgbClr val="FF0000"/>
                </a:solidFill>
              </a:rPr>
              <a:t> of concepts/</a:t>
            </a:r>
            <a:r>
              <a:rPr lang="en-US" sz="2200" dirty="0" err="1">
                <a:solidFill>
                  <a:srgbClr val="FF0000"/>
                </a:solidFill>
              </a:rPr>
              <a:t>subsenses</a:t>
            </a:r>
            <a:endParaRPr lang="en-US" sz="2200" dirty="0">
              <a:solidFill>
                <a:srgbClr val="FF0000"/>
              </a:solidFill>
            </a:endParaRPr>
          </a:p>
          <a:p>
            <a:pPr marL="100440" indent="-100440">
              <a:spcBef>
                <a:spcPts val="1800"/>
              </a:spcBef>
              <a:buSzPct val="100000"/>
              <a:buNone/>
            </a:pPr>
            <a:r>
              <a:rPr lang="en-US" sz="2200" dirty="0"/>
              <a:t>--</a:t>
            </a:r>
            <a:r>
              <a:rPr lang="en-US" sz="2200" i="1" u="sng" dirty="0"/>
              <a:t>not</a:t>
            </a:r>
            <a:r>
              <a:rPr lang="en-US" sz="2200" dirty="0"/>
              <a:t> arbitrary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--often common </a:t>
            </a:r>
            <a:r>
              <a:rPr lang="en-US" sz="2200" i="1" u="sng" dirty="0"/>
              <a:t>across</a:t>
            </a:r>
            <a:r>
              <a:rPr lang="en-US" sz="2200" dirty="0"/>
              <a:t> languages</a:t>
            </a:r>
            <a:endParaRPr lang="en-US" sz="2200" dirty="0">
              <a:solidFill>
                <a:srgbClr val="008000"/>
              </a:solidFill>
            </a:endParaRPr>
          </a:p>
          <a:p>
            <a:pPr marL="100440" indent="-100440">
              <a:spcBef>
                <a:spcPts val="1500"/>
              </a:spcBef>
              <a:buSzPct val="100000"/>
              <a:buNone/>
            </a:pPr>
            <a:r>
              <a:rPr lang="en-US" sz="2200" dirty="0" err="1">
                <a:solidFill>
                  <a:srgbClr val="224AFB"/>
                </a:solidFill>
              </a:rPr>
              <a:t>hold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endParaRPr lang="en-US" sz="2200" baseline="-250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FF0000"/>
                </a:solidFill>
              </a:rPr>
              <a:t>Supports Anaphora in many cases: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 The windows that we cut in the walls were nicer than the ones we installed.</a:t>
            </a:r>
            <a:endParaRPr lang="en-US" sz="2200" dirty="0">
              <a:solidFill>
                <a:srgbClr val="106B2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E838B-9D16-1540-A830-DD35140AEA74}"/>
              </a:ext>
            </a:extLst>
          </p:cNvPr>
          <p:cNvSpPr txBox="1"/>
          <p:nvPr/>
        </p:nvSpPr>
        <p:spPr>
          <a:xfrm>
            <a:off x="7032642" y="4409542"/>
            <a:ext cx="4930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hand, the door, a title, your temper, my calls, so much weight, an opinion,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seminar, a ridge, a course (of due east)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7C1BC-B04C-2742-BC32-86A066DC2D89}"/>
              </a:ext>
            </a:extLst>
          </p:cNvPr>
          <p:cNvSpPr txBox="1"/>
          <p:nvPr/>
        </p:nvSpPr>
        <p:spPr>
          <a:xfrm>
            <a:off x="6095999" y="722968"/>
            <a:ext cx="469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24AF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BOOK:CONTENT ⤶  ⤷ BOOK:CONTAINER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EA57CC-4CAE-394A-B5F9-A00DE95CE357}"/>
              </a:ext>
            </a:extLst>
          </p:cNvPr>
          <p:cNvCxnSpPr>
            <a:cxnSpLocks/>
          </p:cNvCxnSpPr>
          <p:nvPr/>
        </p:nvCxnSpPr>
        <p:spPr>
          <a:xfrm flipV="1">
            <a:off x="5460754" y="722968"/>
            <a:ext cx="0" cy="5916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4590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EE3B7-60E4-EE1D-04B7-0C658F897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A2AA87-ABD2-141A-1538-C8F053EE4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4" y="154810"/>
            <a:ext cx="11430000" cy="5916565"/>
          </a:xfrm>
        </p:spPr>
        <p:txBody>
          <a:bodyPr numCol="2">
            <a:noAutofit/>
          </a:bodyPr>
          <a:lstStyle/>
          <a:p>
            <a:pPr marL="100440" indent="-10044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200" dirty="0">
                <a:solidFill>
                  <a:srgbClr val="000000"/>
                </a:solidFill>
              </a:rPr>
              <a:t>			      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u="sng" dirty="0">
                <a:solidFill>
                  <a:srgbClr val="224AFB"/>
                </a:solidFill>
              </a:rPr>
              <a:t>Homophony</a:t>
            </a:r>
            <a:r>
              <a:rPr lang="en-US" sz="2200" dirty="0">
                <a:solidFill>
                  <a:srgbClr val="0000FF"/>
                </a:solidFill>
              </a:rPr>
              <a:t>	  			</a:t>
            </a:r>
            <a:endParaRPr lang="en-US" sz="2200" dirty="0">
              <a:solidFill>
                <a:srgbClr val="008000"/>
              </a:solidFill>
            </a:endParaRPr>
          </a:p>
          <a:p>
            <a:pPr marL="100440" indent="-100440">
              <a:spcBef>
                <a:spcPts val="1200"/>
              </a:spcBef>
              <a:buSzPct val="100000"/>
              <a:buNone/>
            </a:pPr>
            <a:r>
              <a:rPr lang="en-US" sz="2200" dirty="0"/>
              <a:t>        </a:t>
            </a:r>
            <a:r>
              <a:rPr lang="en-US" sz="2200" dirty="0" err="1"/>
              <a:t>bæŋk</a:t>
            </a:r>
            <a:r>
              <a:rPr lang="en-US" sz="2200" dirty="0"/>
              <a:t>                 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baseline="-25000" dirty="0"/>
              <a:t> </a:t>
            </a:r>
            <a:r>
              <a:rPr lang="en-US" sz="2200" dirty="0">
                <a:solidFill>
                  <a:srgbClr val="224AFB"/>
                </a:solidFill>
              </a:rPr>
              <a:t>←</a:t>
            </a:r>
            <a:r>
              <a:rPr lang="en-US" sz="2200" dirty="0" err="1"/>
              <a:t>b</a:t>
            </a:r>
            <a:r>
              <a:rPr lang="en-US" sz="2200" dirty="0" err="1">
                <a:sym typeface="Symbol"/>
              </a:rPr>
              <a:t></a:t>
            </a:r>
            <a:r>
              <a:rPr lang="en-US" sz="2200" dirty="0" err="1"/>
              <a:t>r</a:t>
            </a:r>
            <a:r>
              <a:rPr lang="en-US" sz="2200" dirty="0">
                <a:solidFill>
                  <a:srgbClr val="224AFB"/>
                </a:solidFill>
              </a:rPr>
              <a:t>→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endParaRPr lang="en-US" sz="2200" baseline="-250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baseline="-25000" dirty="0"/>
              <a:t> </a:t>
            </a:r>
            <a:r>
              <a:rPr lang="en-US" sz="2200" dirty="0"/>
              <a:t>	 </a:t>
            </a:r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>
                <a:solidFill>
                  <a:srgbClr val="224AFB"/>
                </a:solidFill>
              </a:rPr>
              <a:t>↙ ︎ ↘︎   </a:t>
            </a:r>
            <a:r>
              <a:rPr lang="en-US" sz="2200" dirty="0"/>
              <a:t>			                 </a:t>
            </a:r>
            <a:r>
              <a:rPr lang="en-US" sz="2200" dirty="0">
                <a:solidFill>
                  <a:srgbClr val="224AFB"/>
                </a:solidFill>
              </a:rPr>
              <a:t>↓ 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>
                <a:solidFill>
                  <a:srgbClr val="224AFB"/>
                </a:solidFill>
              </a:rPr>
              <a:t> 	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▼</a:t>
            </a:r>
            <a:r>
              <a:rPr lang="en-US" sz="2200" dirty="0">
                <a:solidFill>
                  <a:srgbClr val="224AFB"/>
                </a:solidFill>
              </a:rPr>
              <a:t> </a:t>
            </a:r>
            <a:r>
              <a:rPr lang="en-US" sz="2200" baseline="-25000" dirty="0">
                <a:solidFill>
                  <a:srgbClr val="224AFB"/>
                </a:solidFill>
              </a:rPr>
              <a:t> </a:t>
            </a:r>
            <a:r>
              <a:rPr lang="en-US" sz="2200" dirty="0">
                <a:solidFill>
                  <a:srgbClr val="224AFB"/>
                </a:solidFill>
              </a:rPr>
              <a:t>  </a:t>
            </a:r>
            <a:r>
              <a:rPr lang="en-US" sz="2200" baseline="-25000" dirty="0">
                <a:solidFill>
                  <a:srgbClr val="224AFB"/>
                </a:solidFill>
              </a:rPr>
              <a:t>  ︎                         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</a:t>
            </a:r>
          </a:p>
          <a:p>
            <a:pPr marL="100440" indent="-100440">
              <a:spcBef>
                <a:spcPts val="1200"/>
              </a:spcBef>
              <a:buSzPct val="100000"/>
              <a:buNone/>
            </a:pPr>
            <a:r>
              <a:rPr lang="en-US" sz="2200" dirty="0"/>
              <a:t>one pronunciation,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 two or more expressions</a:t>
            </a:r>
            <a:r>
              <a:rPr lang="en-US" sz="2200" dirty="0"/>
              <a:t>, 	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 each with its own meaning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106B2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600"/>
              </a:spcBef>
              <a:buSzPct val="100000"/>
              <a:buNone/>
            </a:pPr>
            <a:r>
              <a:rPr lang="en-US" sz="2200" dirty="0"/>
              <a:t>		</a:t>
            </a:r>
            <a:r>
              <a:rPr lang="en-US" sz="2200" dirty="0">
                <a:solidFill>
                  <a:srgbClr val="C00000"/>
                </a:solidFill>
              </a:rPr>
              <a:t>                 </a:t>
            </a:r>
            <a:r>
              <a:rPr lang="en-US" sz="2200" u="sng" dirty="0">
                <a:solidFill>
                  <a:srgbClr val="FF0000"/>
                </a:solidFill>
              </a:rPr>
              <a:t>Polysemy</a:t>
            </a:r>
            <a:r>
              <a:rPr lang="en-US" sz="2200" dirty="0">
                <a:solidFill>
                  <a:srgbClr val="C00000"/>
                </a:solidFill>
              </a:rPr>
              <a:t>   </a:t>
            </a: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600"/>
              </a:spcBef>
              <a:buSzPct val="100000"/>
              <a:buNone/>
            </a:pPr>
            <a:endParaRPr lang="en-US" sz="2200" dirty="0">
              <a:solidFill>
                <a:srgbClr val="C00000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>
              <a:solidFill>
                <a:srgbClr val="224AFB"/>
              </a:solidFill>
            </a:endParaRP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224AFB"/>
                </a:solidFill>
              </a:rPr>
              <a:t>    </a:t>
            </a:r>
            <a:r>
              <a:rPr lang="en-US" sz="2200" dirty="0" err="1">
                <a:solidFill>
                  <a:srgbClr val="224AFB"/>
                </a:solidFill>
              </a:rPr>
              <a:t>bare</a:t>
            </a:r>
            <a:r>
              <a:rPr lang="en-US" sz="2200" baseline="-25000" dirty="0" err="1">
                <a:solidFill>
                  <a:srgbClr val="224AFB"/>
                </a:solidFill>
              </a:rPr>
              <a:t>A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bear</a:t>
            </a:r>
            <a:r>
              <a:rPr lang="en-US" sz="2200" baseline="-25000" dirty="0" err="1">
                <a:solidFill>
                  <a:srgbClr val="224AFB"/>
                </a:solidFill>
              </a:rPr>
              <a:t>V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bank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baseline="-25000" dirty="0">
                <a:solidFill>
                  <a:srgbClr val="224AFB"/>
                </a:solidFill>
              </a:rPr>
              <a:t>$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triangle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224AFB"/>
                </a:solidFill>
              </a:rPr>
              <a:t>window</a:t>
            </a:r>
            <a:r>
              <a:rPr lang="en-US" sz="2200" baseline="-25000" dirty="0" err="1">
                <a:solidFill>
                  <a:srgbClr val="224AFB"/>
                </a:solidFill>
              </a:rPr>
              <a:t>N</a:t>
            </a:r>
            <a:r>
              <a:rPr lang="en-US" sz="2200" dirty="0"/>
              <a:t>, ...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B050"/>
                </a:solidFill>
              </a:rPr>
              <a:t>     </a:t>
            </a:r>
            <a:r>
              <a:rPr lang="en-US" sz="2200" dirty="0">
                <a:solidFill>
                  <a:srgbClr val="FF0000"/>
                </a:solidFill>
              </a:rPr>
              <a:t>$BANK:INST ⤶  ⤷ $BANK:BLDG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/>
              <a:t>  one expression, whose meaning supports a </a:t>
            </a:r>
          </a:p>
          <a:p>
            <a:pPr marL="100440" indent="-100440">
              <a:spcBef>
                <a:spcPts val="0"/>
              </a:spcBef>
              <a:buSzPct val="100000"/>
              <a:buNone/>
            </a:pPr>
            <a:r>
              <a:rPr lang="en-US" sz="2200" dirty="0">
                <a:solidFill>
                  <a:srgbClr val="53B151"/>
                </a:solidFill>
              </a:rPr>
              <a:t>	</a:t>
            </a:r>
            <a:r>
              <a:rPr lang="en-US" sz="2200" dirty="0">
                <a:solidFill>
                  <a:srgbClr val="C00000"/>
                </a:solidFill>
              </a:rPr>
              <a:t>           </a:t>
            </a:r>
            <a:r>
              <a:rPr lang="en-US" sz="2200" i="1" u="sng" dirty="0">
                <a:solidFill>
                  <a:srgbClr val="FF0000"/>
                </a:solidFill>
              </a:rPr>
              <a:t>family</a:t>
            </a:r>
            <a:r>
              <a:rPr lang="en-US" sz="2200" dirty="0">
                <a:solidFill>
                  <a:srgbClr val="FF0000"/>
                </a:solidFill>
              </a:rPr>
              <a:t> of concepts/subsenses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58726-717A-A599-9A19-0F36A0D0CDD9}"/>
              </a:ext>
            </a:extLst>
          </p:cNvPr>
          <p:cNvSpPr txBox="1"/>
          <p:nvPr/>
        </p:nvSpPr>
        <p:spPr>
          <a:xfrm>
            <a:off x="5979885" y="795540"/>
            <a:ext cx="469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24AF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BOOK:CONTENT ⤶  ⤷ BOOK:CONTAINER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0ED20B-8165-F0ED-A5BE-68C6B7376E02}"/>
              </a:ext>
            </a:extLst>
          </p:cNvPr>
          <p:cNvCxnSpPr>
            <a:cxnSpLocks/>
          </p:cNvCxnSpPr>
          <p:nvPr/>
        </p:nvCxnSpPr>
        <p:spPr>
          <a:xfrm flipV="1">
            <a:off x="5475268" y="-87085"/>
            <a:ext cx="0" cy="3540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36829-45C5-BF86-1A13-DC62CE344A94}"/>
              </a:ext>
            </a:extLst>
          </p:cNvPr>
          <p:cNvCxnSpPr>
            <a:cxnSpLocks/>
          </p:cNvCxnSpPr>
          <p:nvPr/>
        </p:nvCxnSpPr>
        <p:spPr>
          <a:xfrm>
            <a:off x="0" y="3453211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A1F42B9-8E76-29A5-BD92-CD6C5B30551B}"/>
              </a:ext>
            </a:extLst>
          </p:cNvPr>
          <p:cNvSpPr txBox="1"/>
          <p:nvPr/>
        </p:nvSpPr>
        <p:spPr>
          <a:xfrm>
            <a:off x="316840" y="3612291"/>
            <a:ext cx="116863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If you wonder how words could be(come) polysemous, t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hink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about lexical </a:t>
            </a:r>
            <a:r>
              <a:rPr kumimoji="0" lang="en-US" sz="21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acquisition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K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ids are pretty good at connecting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words with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concepts in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ways that support communication;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aseline="0" dirty="0">
                <a:solidFill>
                  <a:prstClr val="black"/>
                </a:solidFill>
                <a:latin typeface="Calibri"/>
              </a:rPr>
              <a:t>		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see,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e.g.,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Gleitman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and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Trueswell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But if kids adopted a “One Word, One Concept” policy,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		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homophony would be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way more rampant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than it 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Polysemy looks like a by-product of treating homophony as a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last resort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strategy,							with paradigm cases of polysemy (‘book’, ‘window’, ‘circle’) involving concepts that “dovetail.”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	And if kids allow for polysemy to limit homophony,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conceptual equivocality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will become normal.</a:t>
            </a:r>
          </a:p>
        </p:txBody>
      </p:sp>
    </p:spTree>
    <p:extLst>
      <p:ext uri="{BB962C8B-B14F-4D97-AF65-F5344CB8AC3E}">
        <p14:creationId xmlns:p14="http://schemas.microsoft.com/office/powerpoint/2010/main" val="426153790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indoor, food, beverage&#10;&#10;Description automatically generated">
            <a:extLst>
              <a:ext uri="{FF2B5EF4-FFF2-40B4-BE49-F238E27FC236}">
                <a16:creationId xmlns:a16="http://schemas.microsoft.com/office/drawing/2014/main" id="{FAF8E947-AE73-8F45-8095-499037A2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60" y="408742"/>
            <a:ext cx="2730077" cy="18200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46FE50-DE67-6B4C-9444-09DA32815A1E}"/>
              </a:ext>
            </a:extLst>
          </p:cNvPr>
          <p:cNvSpPr txBox="1"/>
          <p:nvPr/>
        </p:nvSpPr>
        <p:spPr>
          <a:xfrm>
            <a:off x="1196857" y="2329532"/>
            <a:ext cx="2429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paint is brown</a:t>
            </a:r>
          </a:p>
        </p:txBody>
      </p:sp>
      <p:pic>
        <p:nvPicPr>
          <p:cNvPr id="20" name="Picture 19" descr="A couple of cows stand in a grassy field&#10;&#10;Description automatically generated with medium confidence">
            <a:extLst>
              <a:ext uri="{FF2B5EF4-FFF2-40B4-BE49-F238E27FC236}">
                <a16:creationId xmlns:a16="http://schemas.microsoft.com/office/drawing/2014/main" id="{53CD6693-412F-5544-882F-D4EC9CA8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002" y="444151"/>
            <a:ext cx="2738524" cy="1749232"/>
          </a:xfrm>
          <a:prstGeom prst="rect">
            <a:avLst/>
          </a:prstGeom>
        </p:spPr>
      </p:pic>
      <p:pic>
        <p:nvPicPr>
          <p:cNvPr id="26" name="Picture 25" descr="A house with a front yard&#10;&#10;Description automatically generated with low confidence">
            <a:extLst>
              <a:ext uri="{FF2B5EF4-FFF2-40B4-BE49-F238E27FC236}">
                <a16:creationId xmlns:a16="http://schemas.microsoft.com/office/drawing/2014/main" id="{55350CEB-6A11-DD4E-B5B7-A7C4D9FF6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502" y="408742"/>
            <a:ext cx="2733791" cy="182005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C8C0C68-2F6D-F349-95AC-E43793EE849E}"/>
              </a:ext>
            </a:extLst>
          </p:cNvPr>
          <p:cNvSpPr txBox="1"/>
          <p:nvPr/>
        </p:nvSpPr>
        <p:spPr>
          <a:xfrm>
            <a:off x="4987812" y="2297888"/>
            <a:ext cx="2429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house is brown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DCB85B-041F-574F-B1D8-A6A6CABB7F77}"/>
              </a:ext>
            </a:extLst>
          </p:cNvPr>
          <p:cNvSpPr txBox="1"/>
          <p:nvPr/>
        </p:nvSpPr>
        <p:spPr>
          <a:xfrm>
            <a:off x="8657045" y="2297887"/>
            <a:ext cx="2429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cow is brown</a:t>
            </a:r>
          </a:p>
        </p:txBody>
      </p:sp>
      <p:pic>
        <p:nvPicPr>
          <p:cNvPr id="19" name="Picture 18" descr="A cow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05E2A383-7BAA-6444-8F79-4F83B0E30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358" y="2908724"/>
            <a:ext cx="2749168" cy="1820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DDC29-2A11-7B48-94F6-721CB4462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312" y="3818750"/>
            <a:ext cx="3956051" cy="782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0FDE8-C521-9047-ACF4-391ED8870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70" y="4629208"/>
            <a:ext cx="1981200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FBE838-F0A0-2942-BC1D-90747A1E8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163" y="4629208"/>
            <a:ext cx="1981200" cy="1981200"/>
          </a:xfrm>
          <a:prstGeom prst="rect">
            <a:avLst/>
          </a:prstGeom>
        </p:spPr>
      </p:pic>
      <p:pic>
        <p:nvPicPr>
          <p:cNvPr id="30" name="Graphic 29" descr="Speech outline">
            <a:extLst>
              <a:ext uri="{FF2B5EF4-FFF2-40B4-BE49-F238E27FC236}">
                <a16:creationId xmlns:a16="http://schemas.microsoft.com/office/drawing/2014/main" id="{DB30BF09-601F-B948-9C46-44587C979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 flipV="1">
            <a:off x="4639823" y="3292258"/>
            <a:ext cx="2749168" cy="24971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0F5DD7-854F-974A-8FD2-BD3C7D34FAA1}"/>
              </a:ext>
            </a:extLst>
          </p:cNvPr>
          <p:cNvCxnSpPr>
            <a:cxnSpLocks/>
          </p:cNvCxnSpPr>
          <p:nvPr/>
        </p:nvCxnSpPr>
        <p:spPr>
          <a:xfrm flipV="1">
            <a:off x="4033207" y="5318439"/>
            <a:ext cx="1397324" cy="229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E73CA2-8064-9F4D-B5D3-3F16A99B7B00}"/>
              </a:ext>
            </a:extLst>
          </p:cNvPr>
          <p:cNvSpPr txBox="1"/>
          <p:nvPr/>
        </p:nvSpPr>
        <p:spPr>
          <a:xfrm>
            <a:off x="5105400" y="379224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used my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 pen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the exam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F6C4EC-9362-3441-BA90-3F78033CD82C}"/>
              </a:ext>
            </a:extLst>
          </p:cNvPr>
          <p:cNvSpPr txBox="1"/>
          <p:nvPr/>
        </p:nvSpPr>
        <p:spPr>
          <a:xfrm>
            <a:off x="5220954" y="5475600"/>
            <a:ext cx="2900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 pen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pen that...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--is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 on the outside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--contains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 ink</a:t>
            </a:r>
          </a:p>
        </p:txBody>
      </p:sp>
    </p:spTree>
    <p:extLst>
      <p:ext uri="{BB962C8B-B14F-4D97-AF65-F5344CB8AC3E}">
        <p14:creationId xmlns:p14="http://schemas.microsoft.com/office/powerpoint/2010/main" val="231309592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60537-97BD-EEBE-9020-87329B93A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575A6-245D-FD75-C798-4F57FFFCF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77"/>
          <a:stretch/>
        </p:blipFill>
        <p:spPr>
          <a:xfrm>
            <a:off x="1636597" y="989849"/>
            <a:ext cx="1202404" cy="2379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DD1194-6988-33A3-1274-631E1B3CE3F2}"/>
              </a:ext>
            </a:extLst>
          </p:cNvPr>
          <p:cNvSpPr txBox="1"/>
          <p:nvPr/>
        </p:nvSpPr>
        <p:spPr>
          <a:xfrm>
            <a:off x="230860" y="3369716"/>
            <a:ext cx="4013878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one on the left has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 ink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one on the right has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blue ink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C5805-3E07-CD26-28D0-6AF83170F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01" y="0"/>
            <a:ext cx="1477502" cy="1335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B08DE-F87A-FF4F-DA99-A25014593B74}"/>
              </a:ext>
            </a:extLst>
          </p:cNvPr>
          <p:cNvSpPr txBox="1"/>
          <p:nvPr/>
        </p:nvSpPr>
        <p:spPr>
          <a:xfrm>
            <a:off x="4782408" y="1339959"/>
            <a:ext cx="374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Jeff utters, fully sincerely,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‘I want the blue pen’.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26CA82-F335-CD33-CB7D-D785310C1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74" t="11140" r="18974" b="18003"/>
          <a:stretch/>
        </p:blipFill>
        <p:spPr>
          <a:xfrm>
            <a:off x="9094838" y="0"/>
            <a:ext cx="1763043" cy="1325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316E2A-8505-266E-C586-97B62059F8B3}"/>
              </a:ext>
            </a:extLst>
          </p:cNvPr>
          <p:cNvSpPr txBox="1"/>
          <p:nvPr/>
        </p:nvSpPr>
        <p:spPr>
          <a:xfrm>
            <a:off x="8383352" y="1325561"/>
            <a:ext cx="374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Michael utters, fully sincerely,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‘I want the red pen’.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ADDAB-B866-23E1-917D-0991E7F9D092}"/>
              </a:ext>
            </a:extLst>
          </p:cNvPr>
          <p:cNvSpPr txBox="1"/>
          <p:nvPr/>
        </p:nvSpPr>
        <p:spPr>
          <a:xfrm>
            <a:off x="4247534" y="2107832"/>
            <a:ext cx="7944466" cy="20313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each know the facts about the pens.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it turns out that they want the </a:t>
            </a:r>
            <a:r>
              <a:rPr kumimoji="0" lang="en-US" sz="21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know this, though you don’t know which pen they both want.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know that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either </a:t>
            </a:r>
            <a:r>
              <a:rPr kumimoji="0" lang="en-US" sz="2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Jeff wants to write in blue and Michael wants the red exterior,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or</a:t>
            </a:r>
            <a:r>
              <a:rPr kumimoji="0" lang="en-US" sz="2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Jeff wants the blue exterior and Michael wants to write in red.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E80318-6AD4-FB92-0C81-566951081E25}"/>
              </a:ext>
            </a:extLst>
          </p:cNvPr>
          <p:cNvCxnSpPr>
            <a:cxnSpLocks/>
          </p:cNvCxnSpPr>
          <p:nvPr/>
        </p:nvCxnSpPr>
        <p:spPr>
          <a:xfrm>
            <a:off x="8178124" y="0"/>
            <a:ext cx="0" cy="20950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FC8663-1508-1026-2F32-B35635C67EAE}"/>
              </a:ext>
            </a:extLst>
          </p:cNvPr>
          <p:cNvSpPr txBox="1"/>
          <p:nvPr/>
        </p:nvSpPr>
        <p:spPr>
          <a:xfrm>
            <a:off x="3120571" y="4316721"/>
            <a:ext cx="907142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(1) Jeff said ‘I want the blue pen’, and Michael said ‘I want the red pen’. 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(2) Jeff wants the blue pen and Michael wants the red one. 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(3) Michael wants the red pen and Jeff wants the blue one. 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(4) Either they both want the blue pen, or they both want the red one. 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      (</a:t>
            </a: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But note: 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a speaker can endorse this last description of the situation,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regardless of which pen </a:t>
            </a:r>
            <a:r>
              <a:rPr kumimoji="0" lang="en-US" sz="2200" b="0" i="1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the speaker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 takes to be the blue one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55BFE-8158-5D17-19E7-7417C291A57E}"/>
              </a:ext>
            </a:extLst>
          </p:cNvPr>
          <p:cNvSpPr txBox="1"/>
          <p:nvPr/>
        </p:nvSpPr>
        <p:spPr>
          <a:xfrm>
            <a:off x="515347" y="4395366"/>
            <a:ext cx="2323654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‘red pen’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‘blue pen’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extensions?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‘red’ and ‘blue have extensions?</a:t>
            </a:r>
          </a:p>
        </p:txBody>
      </p:sp>
    </p:spTree>
    <p:extLst>
      <p:ext uri="{BB962C8B-B14F-4D97-AF65-F5344CB8AC3E}">
        <p14:creationId xmlns:p14="http://schemas.microsoft.com/office/powerpoint/2010/main" val="8417216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57E90-FDFC-0278-3156-D09573972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4093D-E3E7-0626-DFF5-DB79A9659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77"/>
          <a:stretch/>
        </p:blipFill>
        <p:spPr>
          <a:xfrm>
            <a:off x="1636597" y="989849"/>
            <a:ext cx="1202404" cy="2379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71C91-7BB5-54EA-5276-AE9AB621ABC2}"/>
              </a:ext>
            </a:extLst>
          </p:cNvPr>
          <p:cNvSpPr txBox="1"/>
          <p:nvPr/>
        </p:nvSpPr>
        <p:spPr>
          <a:xfrm>
            <a:off x="230860" y="3369716"/>
            <a:ext cx="4013878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one on the left has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 ink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one on the right has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blue ink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B0CAD-A55A-9E1D-A423-A1BB0D35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01" y="0"/>
            <a:ext cx="1477502" cy="1335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84299-0B8F-B0ED-8559-FA4A8736638F}"/>
              </a:ext>
            </a:extLst>
          </p:cNvPr>
          <p:cNvSpPr txBox="1"/>
          <p:nvPr/>
        </p:nvSpPr>
        <p:spPr>
          <a:xfrm>
            <a:off x="4782408" y="1339959"/>
            <a:ext cx="374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Jeff utters, fully sincerely,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‘I want the blue pen’.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2C4E80-D8EB-7A55-C0CC-27E798ECD8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74" t="11140" r="18974" b="18003"/>
          <a:stretch/>
        </p:blipFill>
        <p:spPr>
          <a:xfrm>
            <a:off x="9094838" y="0"/>
            <a:ext cx="1763043" cy="1325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E5C106-16C5-FB4C-E9F4-87C0B46CEEB0}"/>
              </a:ext>
            </a:extLst>
          </p:cNvPr>
          <p:cNvSpPr txBox="1"/>
          <p:nvPr/>
        </p:nvSpPr>
        <p:spPr>
          <a:xfrm>
            <a:off x="8383352" y="1325561"/>
            <a:ext cx="374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Michael utters, fully sincerely,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‘I want the red pen’.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C5CC85-C8AD-D0CB-733F-04421D9F5768}"/>
              </a:ext>
            </a:extLst>
          </p:cNvPr>
          <p:cNvSpPr txBox="1"/>
          <p:nvPr/>
        </p:nvSpPr>
        <p:spPr>
          <a:xfrm>
            <a:off x="4247534" y="2107832"/>
            <a:ext cx="7944466" cy="20313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each know the facts about the pens.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it turns out that they want the </a:t>
            </a:r>
            <a:r>
              <a:rPr kumimoji="0" lang="en-US" sz="21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know this, though you don’t know which pen they both want.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know that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either </a:t>
            </a:r>
            <a:r>
              <a:rPr kumimoji="0" lang="en-US" sz="2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Jeff wants to write in blue and Michael wants the red exterior,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or</a:t>
            </a:r>
            <a:r>
              <a:rPr kumimoji="0" lang="en-US" sz="2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Jeff wants the blue exterior and Michael wants to write in red.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3DA157-1E7E-21ED-1C0E-04E788DE0B03}"/>
              </a:ext>
            </a:extLst>
          </p:cNvPr>
          <p:cNvCxnSpPr>
            <a:cxnSpLocks/>
          </p:cNvCxnSpPr>
          <p:nvPr/>
        </p:nvCxnSpPr>
        <p:spPr>
          <a:xfrm>
            <a:off x="8178124" y="0"/>
            <a:ext cx="0" cy="20950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01EAC76F-A8E2-C60C-A55E-6D46093911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b="-22610"/>
          <a:stretch/>
        </p:blipFill>
        <p:spPr>
          <a:xfrm>
            <a:off x="10068929" y="4303455"/>
            <a:ext cx="2097013" cy="3132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544A08-6644-6E50-B5FC-1E15848D11AE}"/>
              </a:ext>
            </a:extLst>
          </p:cNvPr>
          <p:cNvSpPr txBox="1"/>
          <p:nvPr/>
        </p:nvSpPr>
        <p:spPr>
          <a:xfrm>
            <a:off x="2056129" y="4243427"/>
            <a:ext cx="8118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window he cut in the wall was nicer than the one he installed.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window he installed was nicer than the one he cut in the wall.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E8DF0-27CB-E6B5-3FD7-B29362C49FD8}"/>
              </a:ext>
            </a:extLst>
          </p:cNvPr>
          <p:cNvSpPr txBox="1"/>
          <p:nvPr/>
        </p:nvSpPr>
        <p:spPr>
          <a:xfrm>
            <a:off x="1408858" y="5551843"/>
            <a:ext cx="86600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Note: 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a speaker can endorse this description of the situation without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          knowing whether Click preferred the hole or the filler.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DengXian" panose="02010600030101010101" pitchFamily="2" charset="-122"/>
                <a:cs typeface="Times New Roman" panose="02020603050405020304" pitchFamily="18" charset="0"/>
              </a:rPr>
              <a:t>The speaker might trust Click on such matters; see Pietroski (forthcoming).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8B62A-6E5C-86D0-42E5-FFFF08AB970C}"/>
              </a:ext>
            </a:extLst>
          </p:cNvPr>
          <p:cNvSpPr txBox="1"/>
          <p:nvPr/>
        </p:nvSpPr>
        <p:spPr>
          <a:xfrm>
            <a:off x="2056129" y="5167122"/>
            <a:ext cx="7851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window that Click liked was nicer than the one that Clack liked.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62679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0C3D-6200-4C1A-8E1B-058BDA30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The Good Externalist Line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51906-422C-7384-E7EB-D17F4B30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4687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Big Mistakes Have Been Made: stars, planets, nebulae, quasars, whales, …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Even when we’re right, error remains conceivable: cats are animals, gold has atomic number 79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Often, definitions don’t stay put: melting point of ice (–0.001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); boiling point of water (99.9839 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Typical names like ‘Aristotle’, ‘Shakespeare’, and ‘Russell’ do not abbreviate independent descriptions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Neither do (so-called) kind terms like ‘gold’ and ‘water’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Most lexical items resist analysis, even if a few like ‘bachelor’ and ‘mare’ can be decomposed (somehow)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There’s much to be said for causal conceptions of reference, action, perception, memory, knowledge, …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There are singular concepts (e.g., </a:t>
            </a:r>
            <a:r>
              <a:rPr lang="en-US" sz="2000" baseline="30000" dirty="0"/>
              <a:t>1</a:t>
            </a:r>
            <a:r>
              <a:rPr lang="en-US" sz="2000" cap="small" dirty="0"/>
              <a:t>Aristotle</a:t>
            </a:r>
            <a:r>
              <a:rPr lang="en-US" sz="2000" dirty="0"/>
              <a:t>) and kind concepts (e.g.,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water</a:t>
            </a:r>
            <a:r>
              <a:rPr lang="en-US" sz="2000" dirty="0"/>
              <a:t>) </a:t>
            </a:r>
            <a:endParaRPr lang="en-US" sz="2000" cap="smal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There’s much to be said for idea that </a:t>
            </a:r>
            <a:r>
              <a:rPr lang="en-US" sz="2000" baseline="30000" dirty="0"/>
              <a:t>1</a:t>
            </a:r>
            <a:r>
              <a:rPr lang="en-US" sz="2000" cap="small" dirty="0"/>
              <a:t>Hesperus</a:t>
            </a:r>
            <a:r>
              <a:rPr lang="en-US" sz="2000" dirty="0"/>
              <a:t> and </a:t>
            </a:r>
            <a:r>
              <a:rPr lang="en-US" sz="2000" baseline="30000" dirty="0"/>
              <a:t>1</a:t>
            </a:r>
            <a:r>
              <a:rPr lang="en-US" sz="2000" cap="small" dirty="0"/>
              <a:t>Phosphorus </a:t>
            </a:r>
            <a:r>
              <a:rPr lang="en-US" sz="2000" dirty="0"/>
              <a:t>have the same content (viz., Venus),  and that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woodchuck</a:t>
            </a:r>
            <a:r>
              <a:rPr lang="en-US" sz="2000" cap="small" dirty="0"/>
              <a:t> </a:t>
            </a:r>
            <a:r>
              <a:rPr lang="en-US" sz="2000" dirty="0"/>
              <a:t>has the same content as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groundhog</a:t>
            </a:r>
            <a:endParaRPr lang="en-US" sz="2000" cap="smal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61BBA-03EB-1D73-BCF6-9B8A48407F46}"/>
              </a:ext>
            </a:extLst>
          </p:cNvPr>
          <p:cNvSpPr txBox="1"/>
          <p:nvPr/>
        </p:nvSpPr>
        <p:spPr>
          <a:xfrm>
            <a:off x="2424315" y="6126165"/>
            <a:ext cx="8038122" cy="49244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Aristotle isn’t in your head! Cats are mind-external things!</a:t>
            </a: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A035EFB-21BF-8BDE-EA4D-A973DF1A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091" cy="1408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5B643-F78E-417F-5956-ECB7D49E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" r="1563" b="-4993"/>
          <a:stretch/>
        </p:blipFill>
        <p:spPr>
          <a:xfrm>
            <a:off x="10976501" y="-4616"/>
            <a:ext cx="1215499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368223"/>
            <a:ext cx="11734802" cy="22443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>
                <a:solidFill>
                  <a:srgbClr val="0070C0"/>
                </a:solidFill>
              </a:rPr>
              <a:t>James Atlas on Global Warming (NY Times: Nov 25, 2012), cp. Chomsky (1995)</a:t>
            </a:r>
          </a:p>
          <a:p>
            <a:pPr lvl="0">
              <a:buNone/>
            </a:pPr>
            <a:r>
              <a:rPr lang="en-US" sz="2200" dirty="0"/>
              <a:t>    …a good chance that New York City will sink beneath the sea…</a:t>
            </a:r>
          </a:p>
          <a:p>
            <a:pPr lvl="0">
              <a:buNone/>
            </a:pPr>
            <a:r>
              <a:rPr lang="en-US" sz="2200" dirty="0"/>
              <a:t>       but the city could move to another island, the way Torcello was moved to Venice, stone by stone,</a:t>
            </a:r>
          </a:p>
          <a:p>
            <a:pPr lvl="0">
              <a:buNone/>
              <a:defRPr/>
            </a:pPr>
            <a:r>
              <a:rPr lang="en-US" sz="2200" dirty="0"/>
              <a:t>       after the lagoon turned into a swamp and its citizens succumbed to a plague of malaria. </a:t>
            </a:r>
          </a:p>
          <a:p>
            <a:pPr lvl="0">
              <a:buNone/>
              <a:defRPr/>
            </a:pPr>
            <a:r>
              <a:rPr lang="en-US" sz="2200" dirty="0"/>
              <a:t>       The city managed to survive, if not where it had begun.”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ADBF9-3054-4249-9161-F7943D038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EAB0E-A045-753C-F8B7-6B94BA783B87}"/>
              </a:ext>
            </a:extLst>
          </p:cNvPr>
          <p:cNvSpPr txBox="1"/>
          <p:nvPr/>
        </p:nvSpPr>
        <p:spPr>
          <a:xfrm>
            <a:off x="3483427" y="2716887"/>
            <a:ext cx="3991429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Venice</a:t>
            </a:r>
            <a:r>
              <a:rPr kumimoji="0" lang="en-US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24AF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VENICE:POLIS ⤶  ⤷ VENICE:PLACE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8554A8-4901-7FCA-3C37-C934E757EA5F}"/>
              </a:ext>
            </a:extLst>
          </p:cNvPr>
          <p:cNvSpPr txBox="1">
            <a:spLocks/>
          </p:cNvSpPr>
          <p:nvPr/>
        </p:nvSpPr>
        <p:spPr>
          <a:xfrm>
            <a:off x="765628" y="3745755"/>
            <a:ext cx="6894286" cy="16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Torcello was moved to Venice.</a:t>
            </a:r>
          </a:p>
          <a:p>
            <a:pPr marL="54864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Venice was a better place.</a:t>
            </a:r>
          </a:p>
          <a:p>
            <a:pPr marL="54864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Venice will soon be underwater.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864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Torcello was moved to a place that will soon be underwater.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7D6341-A7EA-B2D2-472E-C066E5EBFC3E}"/>
              </a:ext>
            </a:extLst>
          </p:cNvPr>
          <p:cNvSpPr txBox="1">
            <a:spLocks/>
          </p:cNvSpPr>
          <p:nvPr/>
        </p:nvSpPr>
        <p:spPr>
          <a:xfrm>
            <a:off x="765628" y="5349647"/>
            <a:ext cx="6756400" cy="150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Torcello was moved to Venice.</a:t>
            </a:r>
          </a:p>
          <a:p>
            <a:pPr marL="54864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Venice was a better place.</a:t>
            </a:r>
          </a:p>
          <a:p>
            <a:pPr marL="54864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Venice will have to be moved.</a:t>
            </a:r>
          </a:p>
          <a:p>
            <a:pPr marL="54864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Torcello was moved to a place that will have to be moved.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55CFA-E97B-BB37-77C4-669D0909F19D}"/>
              </a:ext>
            </a:extLst>
          </p:cNvPr>
          <p:cNvSpPr txBox="1"/>
          <p:nvPr/>
        </p:nvSpPr>
        <p:spPr>
          <a:xfrm>
            <a:off x="8158344" y="5846903"/>
            <a:ext cx="1827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inference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seems invalid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224AF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7F88C-197D-BA49-DA7C-9064E1F28937}"/>
              </a:ext>
            </a:extLst>
          </p:cNvPr>
          <p:cNvSpPr txBox="1"/>
          <p:nvPr/>
        </p:nvSpPr>
        <p:spPr>
          <a:xfrm>
            <a:off x="8158344" y="4356101"/>
            <a:ext cx="1692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inference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24AF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seems valid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224AF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62818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D92F-4624-0427-BD1F-6B2709D2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92114"/>
            <a:ext cx="11349038" cy="6329362"/>
          </a:xfrm>
        </p:spPr>
        <p:txBody>
          <a:bodyPr>
            <a:noAutofit/>
          </a:bodyPr>
          <a:lstStyle/>
          <a:p>
            <a:r>
              <a:rPr lang="en-US" sz="2200" b="1" i="1" dirty="0"/>
              <a:t>Propositions</a:t>
            </a:r>
            <a:r>
              <a:rPr lang="en-US" sz="2200" dirty="0"/>
              <a:t> get asked to do a lot of work</a:t>
            </a:r>
          </a:p>
          <a:p>
            <a:pPr lvl="1"/>
            <a:r>
              <a:rPr lang="en-US" sz="2200" dirty="0"/>
              <a:t>values of the variables in a propositional calculus</a:t>
            </a:r>
          </a:p>
          <a:p>
            <a:pPr lvl="1"/>
            <a:r>
              <a:rPr lang="en-US" sz="2200" dirty="0"/>
              <a:t>truth-evaluable things that exhibit logical relations</a:t>
            </a:r>
          </a:p>
          <a:p>
            <a:pPr lvl="1"/>
            <a:r>
              <a:rPr lang="en-US" sz="2200" dirty="0"/>
              <a:t>"objects" of propositional attitudes like believing (endorsing, holding-true)</a:t>
            </a:r>
          </a:p>
          <a:p>
            <a:pPr lvl="1"/>
            <a:r>
              <a:rPr lang="en-US" sz="2200" dirty="0"/>
              <a:t>"contents" of corresponding attitude states, at least relative to contexts</a:t>
            </a:r>
          </a:p>
          <a:p>
            <a:pPr lvl="1"/>
            <a:r>
              <a:rPr lang="en-US" sz="2200" dirty="0"/>
              <a:t>such that the meanings of sentences determine mappings from contexts to them</a:t>
            </a:r>
          </a:p>
          <a:p>
            <a:pPr lvl="1"/>
            <a:r>
              <a:rPr lang="en-US" sz="2200" dirty="0"/>
              <a:t>and maybe still more jobs related to modality (metaphysical and/or epistemic)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But whatever we think about propositions, we can be externalists about the contents of       kind concepts—including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brain</a:t>
            </a:r>
            <a:r>
              <a:rPr lang="en-US" sz="2200" dirty="0"/>
              <a:t> and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pain</a:t>
            </a:r>
            <a:r>
              <a:rPr lang="en-US" sz="2200" dirty="0"/>
              <a:t>—while still thinking that (as it turns out)               brains and pains are located in heads, even if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water</a:t>
            </a:r>
            <a:r>
              <a:rPr lang="en-US" sz="2200" cap="small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doesn’t apply to any stuff on Twin Earth.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Likewise, one can say that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meaning</a:t>
            </a:r>
            <a:r>
              <a:rPr lang="en-US" sz="2200" cap="small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applies to the meanings of ‘water’ and ‘water from a well’, and that these linguistic expressions could be used to talk about stuff on Twin Earth.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There are no good reasons for thinking that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water</a:t>
            </a:r>
            <a:r>
              <a:rPr lang="en-US" sz="2200" dirty="0"/>
              <a:t> is the </a:t>
            </a:r>
            <a:r>
              <a:rPr lang="en-US" sz="2200" i="1" u="sng" dirty="0"/>
              <a:t>only</a:t>
            </a:r>
            <a:r>
              <a:rPr lang="en-US" sz="2200" dirty="0"/>
              <a:t> concept we can express with ‘water’, or that ‘meaning’ </a:t>
            </a:r>
            <a:r>
              <a:rPr lang="en-US" sz="2200" i="1" u="sng" dirty="0"/>
              <a:t>cannot</a:t>
            </a:r>
            <a:r>
              <a:rPr lang="en-US" sz="2200" dirty="0"/>
              <a:t> be used to express a kind concept. Words are polysemous.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Externalists can’t just </a:t>
            </a:r>
            <a:r>
              <a:rPr lang="en-US" sz="2200" i="1" u="sng" dirty="0"/>
              <a:t>assume</a:t>
            </a:r>
            <a:r>
              <a:rPr lang="en-US" sz="2200" dirty="0"/>
              <a:t> that </a:t>
            </a:r>
            <a:r>
              <a:rPr lang="en-US" sz="2200" cap="small" baseline="30000" dirty="0" err="1">
                <a:solidFill>
                  <a:srgbClr val="0070C0"/>
                </a:solidFill>
              </a:rPr>
              <a:t>K</a:t>
            </a:r>
            <a:r>
              <a:rPr lang="en-US" sz="2200" cap="small" dirty="0" err="1">
                <a:solidFill>
                  <a:srgbClr val="0070C0"/>
                </a:solidFill>
              </a:rPr>
              <a:t>meaning</a:t>
            </a:r>
            <a:r>
              <a:rPr lang="en-US" sz="2200" cap="small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applies to meanings that determine extensions.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CD58E-AAE8-6AC0-D87B-056C31B8697A}"/>
              </a:ext>
            </a:extLst>
          </p:cNvPr>
          <p:cNvSpPr txBox="1"/>
          <p:nvPr/>
        </p:nvSpPr>
        <p:spPr>
          <a:xfrm>
            <a:off x="1064418" y="2500311"/>
            <a:ext cx="9894095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"/>
              </a:lnSpc>
            </a:pP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144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73F5630-5DF4-790D-2B5C-62155802EF14}"/>
              </a:ext>
            </a:extLst>
          </p:cNvPr>
          <p:cNvSpPr/>
          <p:nvPr/>
        </p:nvSpPr>
        <p:spPr>
          <a:xfrm>
            <a:off x="4661416" y="4954249"/>
            <a:ext cx="2340639" cy="133446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FE0F0-894D-490C-84CE-E0C5E432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01" t="50418" b="9037"/>
          <a:stretch/>
        </p:blipFill>
        <p:spPr>
          <a:xfrm>
            <a:off x="4961745" y="5177095"/>
            <a:ext cx="1739083" cy="822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051EE4-4550-7FBD-5B74-65C88214BDC1}"/>
              </a:ext>
            </a:extLst>
          </p:cNvPr>
          <p:cNvSpPr txBox="1"/>
          <p:nvPr/>
        </p:nvSpPr>
        <p:spPr>
          <a:xfrm>
            <a:off x="4677043" y="6323525"/>
            <a:ext cx="230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simple universe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417697-B84C-E1CF-1935-F87195C91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126" b="55331"/>
          <a:stretch/>
        </p:blipFill>
        <p:spPr>
          <a:xfrm>
            <a:off x="1061534" y="5295876"/>
            <a:ext cx="1814762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1FDA65-BAC5-5BE1-D8D7-8725A5787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0" r="32126" b="55331"/>
          <a:stretch/>
        </p:blipFill>
        <p:spPr>
          <a:xfrm>
            <a:off x="8305310" y="5333844"/>
            <a:ext cx="888580" cy="914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2727E6-156B-00AB-E44A-38BC4212A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360" b="55331"/>
          <a:stretch/>
        </p:blipFill>
        <p:spPr>
          <a:xfrm>
            <a:off x="9161546" y="5351155"/>
            <a:ext cx="926182" cy="914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4EDB91-A4CC-1D8E-E5AE-337DB5946119}"/>
              </a:ext>
            </a:extLst>
          </p:cNvPr>
          <p:cNvSpPr txBox="1"/>
          <p:nvPr/>
        </p:nvSpPr>
        <p:spPr>
          <a:xfrm>
            <a:off x="1124262" y="6103627"/>
            <a:ext cx="74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Louie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0C911-5667-7B08-AEA2-E7DC87A9C63A}"/>
              </a:ext>
            </a:extLst>
          </p:cNvPr>
          <p:cNvSpPr txBox="1"/>
          <p:nvPr/>
        </p:nvSpPr>
        <p:spPr>
          <a:xfrm>
            <a:off x="1124262" y="6447003"/>
            <a:ext cx="74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60530-7BC3-665E-BDED-980C40A9819F}"/>
              </a:ext>
            </a:extLst>
          </p:cNvPr>
          <p:cNvSpPr txBox="1"/>
          <p:nvPr/>
        </p:nvSpPr>
        <p:spPr>
          <a:xfrm>
            <a:off x="2020004" y="6103627"/>
            <a:ext cx="112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Ralph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1A201-1A9E-5FCB-DE1E-E67C5DC64213}"/>
              </a:ext>
            </a:extLst>
          </p:cNvPr>
          <p:cNvSpPr txBox="1"/>
          <p:nvPr/>
        </p:nvSpPr>
        <p:spPr>
          <a:xfrm>
            <a:off x="1969513" y="6457890"/>
            <a:ext cx="107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Deuce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7B150-6A9A-60B4-E8A9-FBBFF883E956}"/>
              </a:ext>
            </a:extLst>
          </p:cNvPr>
          <p:cNvSpPr txBox="1"/>
          <p:nvPr/>
        </p:nvSpPr>
        <p:spPr>
          <a:xfrm>
            <a:off x="8336050" y="6088423"/>
            <a:ext cx="74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Louie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38470A-E88E-31C6-2FD7-A85918BFA5A4}"/>
              </a:ext>
            </a:extLst>
          </p:cNvPr>
          <p:cNvSpPr txBox="1"/>
          <p:nvPr/>
        </p:nvSpPr>
        <p:spPr>
          <a:xfrm>
            <a:off x="9331895" y="6429659"/>
            <a:ext cx="74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9A5EF-C60C-FD61-D048-B488C4758529}"/>
              </a:ext>
            </a:extLst>
          </p:cNvPr>
          <p:cNvSpPr txBox="1"/>
          <p:nvPr/>
        </p:nvSpPr>
        <p:spPr>
          <a:xfrm>
            <a:off x="9277889" y="6088423"/>
            <a:ext cx="112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Ralph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3726C-383C-0912-2B7F-FDB9B3293583}"/>
              </a:ext>
            </a:extLst>
          </p:cNvPr>
          <p:cNvSpPr txBox="1"/>
          <p:nvPr/>
        </p:nvSpPr>
        <p:spPr>
          <a:xfrm>
            <a:off x="8313735" y="6429659"/>
            <a:ext cx="107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Deuce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1B170-2366-0452-2A77-529C1D706A8B}"/>
              </a:ext>
            </a:extLst>
          </p:cNvPr>
          <p:cNvSpPr txBox="1"/>
          <p:nvPr/>
        </p:nvSpPr>
        <p:spPr>
          <a:xfrm>
            <a:off x="7879358" y="5250104"/>
            <a:ext cx="2528342" cy="1676637"/>
          </a:xfrm>
          <a:prstGeom prst="rect">
            <a:avLst/>
          </a:prstGeom>
          <a:blipFill dpi="0" rotWithShape="1">
            <a:blip r:embed="rId3">
              <a:alphaModFix amt="6706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A3CB9F-4D0D-4E21-C84B-AE388B77B124}"/>
              </a:ext>
            </a:extLst>
          </p:cNvPr>
          <p:cNvSpPr txBox="1"/>
          <p:nvPr/>
        </p:nvSpPr>
        <p:spPr>
          <a:xfrm>
            <a:off x="1671538" y="3314856"/>
            <a:ext cx="306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die landed on the left.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3A4BBA-70DE-0111-7077-570D70D269FB}"/>
              </a:ext>
            </a:extLst>
          </p:cNvPr>
          <p:cNvSpPr txBox="1"/>
          <p:nvPr/>
        </p:nvSpPr>
        <p:spPr>
          <a:xfrm>
            <a:off x="3067196" y="3636627"/>
            <a:ext cx="1967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it ‘Louie’.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B79463-F230-5141-63FE-FFBA982D6B50}"/>
              </a:ext>
            </a:extLst>
          </p:cNvPr>
          <p:cNvSpPr txBox="1"/>
          <p:nvPr/>
        </p:nvSpPr>
        <p:spPr>
          <a:xfrm>
            <a:off x="7179114" y="3396056"/>
            <a:ext cx="360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die landed on the right.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D5730F-FE97-6CAC-C014-319D98C974CD}"/>
              </a:ext>
            </a:extLst>
          </p:cNvPr>
          <p:cNvSpPr txBox="1"/>
          <p:nvPr/>
        </p:nvSpPr>
        <p:spPr>
          <a:xfrm>
            <a:off x="7179114" y="3699759"/>
            <a:ext cx="1967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it ‘Ralph’.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4C5458-1EB0-0AD6-CBF5-2C135CF62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126" b="55331"/>
          <a:stretch/>
        </p:blipFill>
        <p:spPr>
          <a:xfrm>
            <a:off x="5016392" y="2990646"/>
            <a:ext cx="1814763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CB8EFD4-CEA9-8739-C1B3-1B4000EE298C}"/>
              </a:ext>
            </a:extLst>
          </p:cNvPr>
          <p:cNvSpPr/>
          <p:nvPr/>
        </p:nvSpPr>
        <p:spPr>
          <a:xfrm>
            <a:off x="4561498" y="2974340"/>
            <a:ext cx="2617616" cy="1140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15798C-3D9E-278D-25E9-E6B4F1F4E84D}"/>
              </a:ext>
            </a:extLst>
          </p:cNvPr>
          <p:cNvSpPr txBox="1"/>
          <p:nvPr/>
        </p:nvSpPr>
        <p:spPr>
          <a:xfrm>
            <a:off x="4030781" y="2284219"/>
            <a:ext cx="4239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die came up two. Call it ‘Deuce’.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die came up one. Call it ‘Ace’.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B1AE5-56C4-361E-C4FE-E167837F6E66}"/>
              </a:ext>
            </a:extLst>
          </p:cNvPr>
          <p:cNvSpPr txBox="1"/>
          <p:nvPr/>
        </p:nvSpPr>
        <p:spPr>
          <a:xfrm>
            <a:off x="925976" y="4895022"/>
            <a:ext cx="2122497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Possibility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C76F2-3E2C-D103-41D6-6B66EA469141}"/>
              </a:ext>
            </a:extLst>
          </p:cNvPr>
          <p:cNvSpPr txBox="1"/>
          <p:nvPr/>
        </p:nvSpPr>
        <p:spPr>
          <a:xfrm>
            <a:off x="7911814" y="4848966"/>
            <a:ext cx="2340639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Another Possibility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037816-B0CF-1836-AE11-96D35666DBCB}"/>
              </a:ext>
            </a:extLst>
          </p:cNvPr>
          <p:cNvSpPr txBox="1"/>
          <p:nvPr/>
        </p:nvSpPr>
        <p:spPr>
          <a:xfrm>
            <a:off x="5609638" y="4131859"/>
            <a:ext cx="76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⇑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2A82E-5A20-C828-F51A-11009593D35B}"/>
              </a:ext>
            </a:extLst>
          </p:cNvPr>
          <p:cNvSpPr txBox="1"/>
          <p:nvPr/>
        </p:nvSpPr>
        <p:spPr>
          <a:xfrm>
            <a:off x="2575543" y="4901968"/>
            <a:ext cx="1733990" cy="39759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Louie is 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9B50FB-E75C-EC67-9E86-D493569457DB}"/>
              </a:ext>
            </a:extLst>
          </p:cNvPr>
          <p:cNvSpPr txBox="1"/>
          <p:nvPr/>
        </p:nvSpPr>
        <p:spPr>
          <a:xfrm>
            <a:off x="10020007" y="4851478"/>
            <a:ext cx="208287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Louie is Deuce</a:t>
            </a:r>
          </a:p>
        </p:txBody>
      </p:sp>
    </p:spTree>
    <p:extLst>
      <p:ext uri="{BB962C8B-B14F-4D97-AF65-F5344CB8AC3E}">
        <p14:creationId xmlns:p14="http://schemas.microsoft.com/office/powerpoint/2010/main" val="108641768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6" grpId="0" animBg="1"/>
      <p:bldP spid="26" grpId="1" animBg="1"/>
      <p:bldP spid="2" grpId="0" animBg="1"/>
      <p:bldP spid="3" grpId="0" animBg="1"/>
      <p:bldP spid="23" grpId="0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461C2-060A-D67C-BCC9-4DCFB2430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1CEA-3F0D-5388-2459-BD6C88EC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The Good Externalist Line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BAC9E-CB52-D6CA-D3B6-B4C52ACA0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4687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Big Mistakes Have Been Made: stars, planets, nebulae, quasars, whales, …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Even when we’re right, error remains conceivable: cats are animals, gold has atomic number 79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Often, definitions don’t stay put: melting point of ice (–0.001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); boiling point of water (99.9839 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Typical names like ‘Aristotle’, ‘Shakespeare’, and ‘Russell’ do not abbreviate independent descriptions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Neither do (so-called) kind terms like ‘gold’ and ‘water’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Most lexical items resist analysis, even if a few like ‘bachelor’ and ‘mare’ can be decomposed (somehow)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There’s much to be said for causal conceptions of reference, action, perception, memory, knowledge, …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There are singular concepts (e.g., </a:t>
            </a:r>
            <a:r>
              <a:rPr lang="en-US" sz="2000" baseline="30000" dirty="0"/>
              <a:t>1</a:t>
            </a:r>
            <a:r>
              <a:rPr lang="en-US" sz="2000" cap="small" dirty="0"/>
              <a:t>Aristotle</a:t>
            </a:r>
            <a:r>
              <a:rPr lang="en-US" sz="2000" dirty="0"/>
              <a:t>) and kind concepts (e.g.,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water</a:t>
            </a:r>
            <a:r>
              <a:rPr lang="en-US" sz="2000" dirty="0"/>
              <a:t>) </a:t>
            </a:r>
            <a:endParaRPr lang="en-US" sz="2000" cap="smal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There’s much to be said for idea that </a:t>
            </a:r>
            <a:r>
              <a:rPr lang="en-US" sz="2000" baseline="30000" dirty="0"/>
              <a:t>1</a:t>
            </a:r>
            <a:r>
              <a:rPr lang="en-US" sz="2000" cap="small" dirty="0"/>
              <a:t>Hesperus</a:t>
            </a:r>
            <a:r>
              <a:rPr lang="en-US" sz="2000" dirty="0"/>
              <a:t> and </a:t>
            </a:r>
            <a:r>
              <a:rPr lang="en-US" sz="2000" baseline="30000" dirty="0"/>
              <a:t>1</a:t>
            </a:r>
            <a:r>
              <a:rPr lang="en-US" sz="2000" cap="small" dirty="0"/>
              <a:t>Phosphorus </a:t>
            </a:r>
            <a:r>
              <a:rPr lang="en-US" sz="2000" dirty="0"/>
              <a:t>have the same content (viz., Venus),  and that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woodchuck</a:t>
            </a:r>
            <a:r>
              <a:rPr lang="en-US" sz="2000" cap="small" dirty="0"/>
              <a:t> </a:t>
            </a:r>
            <a:r>
              <a:rPr lang="en-US" sz="2000" dirty="0"/>
              <a:t>has the same content as </a:t>
            </a:r>
            <a:r>
              <a:rPr lang="en-US" sz="2000" baseline="30000" dirty="0" err="1"/>
              <a:t>K</a:t>
            </a:r>
            <a:r>
              <a:rPr lang="en-US" sz="2000" cap="small" dirty="0" err="1"/>
              <a:t>groundhog</a:t>
            </a:r>
            <a:endParaRPr lang="en-US" sz="2000" cap="smal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CC68C-1295-94C8-C50E-193CAA4CD33D}"/>
              </a:ext>
            </a:extLst>
          </p:cNvPr>
          <p:cNvSpPr txBox="1"/>
          <p:nvPr/>
        </p:nvSpPr>
        <p:spPr>
          <a:xfrm>
            <a:off x="2424315" y="6126165"/>
            <a:ext cx="8038122" cy="49244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Aristotle isn’t in your head. Cats are mind-external things.</a:t>
            </a: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8697A52-3F41-DF62-737D-5601F8B76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091" cy="1408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02AEC-A96A-8263-F42C-52B3D0CE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" r="1563" b="-4993"/>
          <a:stretch/>
        </p:blipFill>
        <p:spPr>
          <a:xfrm>
            <a:off x="10976501" y="-4616"/>
            <a:ext cx="1215499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ABD5A-1C56-6900-A658-D16A0B04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5669-410C-8789-CCD8-870432D9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Don’t Spoil a Good Thing with Bad Philosophy of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FD74-F8CA-CA32-03F9-62F8731D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2372"/>
            <a:ext cx="11346874" cy="5715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Don’t assume that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each word expresses exactly one concept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each word has an extension…not even if you assume that each concept has an extension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‘Hesperus’ and ‘Phosphorous’ are synonyms if </a:t>
            </a:r>
            <a:r>
              <a:rPr lang="en-US" baseline="30000" dirty="0"/>
              <a:t>1</a:t>
            </a:r>
            <a:r>
              <a:rPr lang="en-US" cap="small" dirty="0"/>
              <a:t>Hesperus</a:t>
            </a:r>
            <a:r>
              <a:rPr lang="en-US" dirty="0"/>
              <a:t> and </a:t>
            </a:r>
            <a:r>
              <a:rPr lang="en-US" baseline="30000" dirty="0"/>
              <a:t>1</a:t>
            </a:r>
            <a:r>
              <a:rPr lang="en-US" cap="small" dirty="0"/>
              <a:t>Phosphorus </a:t>
            </a:r>
            <a:r>
              <a:rPr lang="en-US" dirty="0"/>
              <a:t>have the same content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‘woodchuck’ and ‘groundhog’ are synonyms if </a:t>
            </a:r>
            <a:r>
              <a:rPr lang="en-US" baseline="30000" dirty="0" err="1"/>
              <a:t>K</a:t>
            </a:r>
            <a:r>
              <a:rPr lang="en-US" cap="small" dirty="0" err="1"/>
              <a:t>woodchuck</a:t>
            </a:r>
            <a:r>
              <a:rPr lang="en-US" cap="small" dirty="0"/>
              <a:t> </a:t>
            </a:r>
            <a:r>
              <a:rPr lang="en-US" dirty="0"/>
              <a:t>and </a:t>
            </a:r>
            <a:r>
              <a:rPr lang="en-US" baseline="30000" dirty="0" err="1"/>
              <a:t>K</a:t>
            </a:r>
            <a:r>
              <a:rPr lang="en-US" cap="small" dirty="0" err="1"/>
              <a:t>groundhog</a:t>
            </a:r>
            <a:r>
              <a:rPr lang="en-US" cap="small" dirty="0"/>
              <a:t> </a:t>
            </a:r>
            <a:r>
              <a:rPr lang="en-US" dirty="0"/>
              <a:t>have the same content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Maybe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words are </a:t>
            </a:r>
            <a:r>
              <a:rPr lang="en-US" i="1" u="sng" dirty="0"/>
              <a:t>polysemous</a:t>
            </a:r>
            <a:r>
              <a:rPr lang="en-US" dirty="0"/>
              <a:t> in a way that tells against the idea that each word expresses one concept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‘meaning’ is very polysemous, but sometimes, it gets used to express a kind-concept</a:t>
            </a:r>
            <a:endParaRPr lang="en-US" cap="small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baseline="30000" dirty="0" err="1"/>
              <a:t>K</a:t>
            </a:r>
            <a:r>
              <a:rPr lang="en-US" cap="small" dirty="0" err="1"/>
              <a:t>meaning</a:t>
            </a:r>
            <a:r>
              <a:rPr lang="en-US" cap="small" dirty="0"/>
              <a:t> </a:t>
            </a:r>
            <a:r>
              <a:rPr lang="en-US" dirty="0"/>
              <a:t>applies to human linguistic meanings, which differ importantly from conceptual contents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these meanings turn out to </a:t>
            </a:r>
            <a:r>
              <a:rPr lang="en-US" dirty="0" err="1"/>
              <a:t>internalistic</a:t>
            </a:r>
            <a:r>
              <a:rPr lang="en-US" dirty="0"/>
              <a:t> aspects of linguistic expressions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33D8A-F1EC-24A2-B48D-5ACD22D81711}"/>
              </a:ext>
            </a:extLst>
          </p:cNvPr>
          <p:cNvSpPr txBox="1"/>
          <p:nvPr/>
        </p:nvSpPr>
        <p:spPr>
          <a:xfrm>
            <a:off x="1371305" y="5937606"/>
            <a:ext cx="9823463" cy="76944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Human linguistic expressions have theoretically interesting semantic properties, but</a:t>
            </a:r>
          </a:p>
          <a:p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</a:rPr>
              <a:t>theorists can be badly mistaken about what meanings/languages/</a:t>
            </a:r>
            <a:r>
              <a:rPr lang="en-US" sz="2200" dirty="0">
                <a:solidFill>
                  <a:srgbClr val="0070C0"/>
                </a:solidFill>
              </a:rPr>
              <a:t>stars/nebulae </a:t>
            </a:r>
            <a:r>
              <a:rPr lang="en-US" sz="2200" i="1" u="sng" dirty="0">
                <a:solidFill>
                  <a:srgbClr val="0070C0"/>
                </a:solidFill>
              </a:rPr>
              <a:t>are</a:t>
            </a:r>
            <a:endParaRPr lang="en-US" sz="2200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46BE1-71FF-C1D4-FBB8-755815C1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" r="1563" b="-4993"/>
          <a:stretch/>
        </p:blipFill>
        <p:spPr>
          <a:xfrm>
            <a:off x="11265453" y="5822720"/>
            <a:ext cx="915661" cy="1067937"/>
          </a:xfrm>
          <a:prstGeom prst="rect">
            <a:avLst/>
          </a:prstGeom>
        </p:spPr>
      </p:pic>
      <p:pic>
        <p:nvPicPr>
          <p:cNvPr id="1026" name="Picture 2" descr="Paul Grice - Wikipedia">
            <a:extLst>
              <a:ext uri="{FF2B5EF4-FFF2-40B4-BE49-F238E27FC236}">
                <a16:creationId xmlns:a16="http://schemas.microsoft.com/office/drawing/2014/main" id="{B6AF8A72-2009-E79B-5B23-AB4182F5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147"/>
            <a:ext cx="95885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1AA5DF-9F95-E73B-A5B3-65E9199DA113}"/>
              </a:ext>
            </a:extLst>
          </p:cNvPr>
          <p:cNvSpPr txBox="1"/>
          <p:nvPr/>
        </p:nvSpPr>
        <p:spPr>
          <a:xfrm>
            <a:off x="1878381" y="2608382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circle is green.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D2030-C57A-B788-C6E4-687A3C35A271}"/>
              </a:ext>
            </a:extLst>
          </p:cNvPr>
          <p:cNvSpPr txBox="1"/>
          <p:nvPr/>
        </p:nvSpPr>
        <p:spPr>
          <a:xfrm>
            <a:off x="1448847" y="4608150"/>
            <a:ext cx="68608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circle is a set of points.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More specifically, a circle is a set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of all the points in a plane that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a fixed distance from a fixed point.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(Geometric points are not visible, much less green.)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6FE91-B719-6AB4-610F-B5E9DC2BEE0B}"/>
              </a:ext>
            </a:extLst>
          </p:cNvPr>
          <p:cNvSpPr/>
          <p:nvPr/>
        </p:nvSpPr>
        <p:spPr>
          <a:xfrm>
            <a:off x="1108188" y="1633312"/>
            <a:ext cx="681318" cy="695111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B85AF6-57B7-9915-1D5A-B3E72236C756}"/>
              </a:ext>
            </a:extLst>
          </p:cNvPr>
          <p:cNvSpPr/>
          <p:nvPr/>
        </p:nvSpPr>
        <p:spPr>
          <a:xfrm>
            <a:off x="2153685" y="1633313"/>
            <a:ext cx="681317" cy="69511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AF8E3-72AD-5C95-1D23-9A1684578F95}"/>
              </a:ext>
            </a:extLst>
          </p:cNvPr>
          <p:cNvSpPr/>
          <p:nvPr/>
        </p:nvSpPr>
        <p:spPr>
          <a:xfrm>
            <a:off x="3199181" y="1756406"/>
            <a:ext cx="906449" cy="4635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0FB47E4-81CF-9666-7A52-B97B568EC964}"/>
              </a:ext>
            </a:extLst>
          </p:cNvPr>
          <p:cNvSpPr/>
          <p:nvPr/>
        </p:nvSpPr>
        <p:spPr>
          <a:xfrm>
            <a:off x="4428136" y="1554740"/>
            <a:ext cx="681318" cy="695111"/>
          </a:xfrm>
          <a:prstGeom prst="triangle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B851D-92B7-CBD4-2B11-A676B2A8EA67}"/>
              </a:ext>
            </a:extLst>
          </p:cNvPr>
          <p:cNvSpPr/>
          <p:nvPr/>
        </p:nvSpPr>
        <p:spPr>
          <a:xfrm>
            <a:off x="1108188" y="3274316"/>
            <a:ext cx="681318" cy="69511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224480-EBA5-4D2E-D88C-238BA68E4EC3}"/>
              </a:ext>
            </a:extLst>
          </p:cNvPr>
          <p:cNvSpPr/>
          <p:nvPr/>
        </p:nvSpPr>
        <p:spPr>
          <a:xfrm>
            <a:off x="2153685" y="3274317"/>
            <a:ext cx="681317" cy="69511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3A5304-93E2-4046-393F-EF3C517887F1}"/>
              </a:ext>
            </a:extLst>
          </p:cNvPr>
          <p:cNvSpPr/>
          <p:nvPr/>
        </p:nvSpPr>
        <p:spPr>
          <a:xfrm>
            <a:off x="3199181" y="3397410"/>
            <a:ext cx="906449" cy="4635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C9858F8D-2AE1-5368-FF45-974E19F48363}"/>
              </a:ext>
            </a:extLst>
          </p:cNvPr>
          <p:cNvSpPr/>
          <p:nvPr/>
        </p:nvSpPr>
        <p:spPr>
          <a:xfrm>
            <a:off x="4428136" y="3195744"/>
            <a:ext cx="681318" cy="695111"/>
          </a:xfrm>
          <a:prstGeom prst="triangl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72E8F6-82D0-85B0-3413-61956A151C92}"/>
              </a:ext>
            </a:extLst>
          </p:cNvPr>
          <p:cNvSpPr/>
          <p:nvPr/>
        </p:nvSpPr>
        <p:spPr>
          <a:xfrm>
            <a:off x="6362727" y="5327064"/>
            <a:ext cx="681317" cy="695110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82D37-ABDB-B70B-B4A9-71181534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The Meaning of ‘Circle’</a:t>
            </a:r>
          </a:p>
        </p:txBody>
      </p:sp>
    </p:spTree>
    <p:extLst>
      <p:ext uri="{BB962C8B-B14F-4D97-AF65-F5344CB8AC3E}">
        <p14:creationId xmlns:p14="http://schemas.microsoft.com/office/powerpoint/2010/main" val="45780962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18710D-C6F5-F463-5F69-C989F44490E0}"/>
              </a:ext>
            </a:extLst>
          </p:cNvPr>
          <p:cNvSpPr txBox="1"/>
          <p:nvPr/>
        </p:nvSpPr>
        <p:spPr>
          <a:xfrm>
            <a:off x="261257" y="145833"/>
            <a:ext cx="1114697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from the O.E.D.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circle, 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I.1.a.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c1305)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A perfectly round plane figure. In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Geometry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 defined as a plane figure bounded by a single curved line, called the circumference, which is everywhere equally distant from a point within, called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centre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. But often applied to the circumference alone, without the included space.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 to square the circle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: to find a square of the same area as a given circle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 (a famous problem, incapable of geometrical solution).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B2CD9-835C-121C-E8C4-8FE1E7982453}"/>
              </a:ext>
            </a:extLst>
          </p:cNvPr>
          <p:cNvSpPr txBox="1"/>
          <p:nvPr/>
        </p:nvSpPr>
        <p:spPr>
          <a:xfrm>
            <a:off x="498633" y="3859047"/>
            <a:ext cx="5597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square is blue. The circle is green.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7D6D15-2CB8-465E-544E-C0F03C6B6840}"/>
              </a:ext>
            </a:extLst>
          </p:cNvPr>
          <p:cNvSpPr/>
          <p:nvPr/>
        </p:nvSpPr>
        <p:spPr>
          <a:xfrm>
            <a:off x="701109" y="3122235"/>
            <a:ext cx="681318" cy="695111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C6E8AA-44AF-411F-59AC-954B9550EA68}"/>
              </a:ext>
            </a:extLst>
          </p:cNvPr>
          <p:cNvSpPr/>
          <p:nvPr/>
        </p:nvSpPr>
        <p:spPr>
          <a:xfrm>
            <a:off x="1746606" y="3122236"/>
            <a:ext cx="681317" cy="69511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98262-EB1F-557A-5E58-272DE9ED9E5C}"/>
              </a:ext>
            </a:extLst>
          </p:cNvPr>
          <p:cNvSpPr/>
          <p:nvPr/>
        </p:nvSpPr>
        <p:spPr>
          <a:xfrm>
            <a:off x="2792102" y="3245329"/>
            <a:ext cx="906449" cy="4635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78A8768-E0A6-5332-090B-9F27CA6753DA}"/>
              </a:ext>
            </a:extLst>
          </p:cNvPr>
          <p:cNvSpPr/>
          <p:nvPr/>
        </p:nvSpPr>
        <p:spPr>
          <a:xfrm>
            <a:off x="4021057" y="3043663"/>
            <a:ext cx="681318" cy="695111"/>
          </a:xfrm>
          <a:prstGeom prst="triangle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FDD8A7-EA03-390D-A532-9917A19CBAFA}"/>
              </a:ext>
            </a:extLst>
          </p:cNvPr>
          <p:cNvSpPr/>
          <p:nvPr/>
        </p:nvSpPr>
        <p:spPr>
          <a:xfrm>
            <a:off x="701110" y="4353691"/>
            <a:ext cx="681318" cy="69511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9764C3-57DF-0794-93D7-76F27015353F}"/>
              </a:ext>
            </a:extLst>
          </p:cNvPr>
          <p:cNvSpPr/>
          <p:nvPr/>
        </p:nvSpPr>
        <p:spPr>
          <a:xfrm>
            <a:off x="1746607" y="4353692"/>
            <a:ext cx="681317" cy="69511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0CFCC-A3DE-C175-1186-B14572693A88}"/>
              </a:ext>
            </a:extLst>
          </p:cNvPr>
          <p:cNvSpPr/>
          <p:nvPr/>
        </p:nvSpPr>
        <p:spPr>
          <a:xfrm>
            <a:off x="2792103" y="4476785"/>
            <a:ext cx="906449" cy="4635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73A50E46-046C-7217-C467-D58E450257D3}"/>
              </a:ext>
            </a:extLst>
          </p:cNvPr>
          <p:cNvSpPr/>
          <p:nvPr/>
        </p:nvSpPr>
        <p:spPr>
          <a:xfrm>
            <a:off x="4021058" y="4275119"/>
            <a:ext cx="681318" cy="695111"/>
          </a:xfrm>
          <a:prstGeom prst="triangl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D2406A-B6D2-F4C4-8796-18B692B85908}"/>
              </a:ext>
            </a:extLst>
          </p:cNvPr>
          <p:cNvSpPr txBox="1"/>
          <p:nvPr/>
        </p:nvSpPr>
        <p:spPr>
          <a:xfrm>
            <a:off x="5272746" y="3292847"/>
            <a:ext cx="425268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Area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DD52BF-32B4-DC09-6F36-04BF3C341B71}"/>
              </a:ext>
            </a:extLst>
          </p:cNvPr>
          <p:cNvSpPr txBox="1"/>
          <p:nvPr/>
        </p:nvSpPr>
        <p:spPr>
          <a:xfrm>
            <a:off x="6545582" y="3882281"/>
            <a:ext cx="2844800" cy="10450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9BD076E-BDC4-5CC3-9991-E66AA81951B1}"/>
              </a:ext>
            </a:extLst>
          </p:cNvPr>
          <p:cNvCxnSpPr>
            <a:cxnSpLocks/>
          </p:cNvCxnSpPr>
          <p:nvPr/>
        </p:nvCxnSpPr>
        <p:spPr>
          <a:xfrm>
            <a:off x="6545582" y="4404796"/>
            <a:ext cx="284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090684-5238-F407-8DBE-0216C047E04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7967982" y="3882281"/>
            <a:ext cx="0" cy="1045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9DBB40B-6C16-3581-28E2-54A0B4FA387C}"/>
              </a:ext>
            </a:extLst>
          </p:cNvPr>
          <p:cNvSpPr txBox="1"/>
          <p:nvPr/>
        </p:nvSpPr>
        <p:spPr>
          <a:xfrm>
            <a:off x="6545582" y="3462124"/>
            <a:ext cx="3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Perceptible       Abstract</a:t>
            </a:r>
          </a:p>
        </p:txBody>
      </p:sp>
    </p:spTree>
    <p:extLst>
      <p:ext uri="{BB962C8B-B14F-4D97-AF65-F5344CB8AC3E}">
        <p14:creationId xmlns:p14="http://schemas.microsoft.com/office/powerpoint/2010/main" val="384655347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/>
      <p:bldP spid="36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53699-0EF7-C296-A447-B978585DA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AEA886-6003-90CE-0BBE-9DF668149A99}"/>
              </a:ext>
            </a:extLst>
          </p:cNvPr>
          <p:cNvSpPr/>
          <p:nvPr/>
        </p:nvSpPr>
        <p:spPr>
          <a:xfrm>
            <a:off x="701109" y="3122235"/>
            <a:ext cx="681318" cy="695111"/>
          </a:xfrm>
          <a:custGeom>
            <a:avLst/>
            <a:gdLst>
              <a:gd name="csX0" fmla="*/ 0 w 681318"/>
              <a:gd name="csY0" fmla="*/ 0 h 695111"/>
              <a:gd name="csX1" fmla="*/ 681318 w 681318"/>
              <a:gd name="csY1" fmla="*/ 0 h 695111"/>
              <a:gd name="csX2" fmla="*/ 681318 w 681318"/>
              <a:gd name="csY2" fmla="*/ 695111 h 695111"/>
              <a:gd name="csX3" fmla="*/ 0 w 681318"/>
              <a:gd name="csY3" fmla="*/ 695111 h 695111"/>
              <a:gd name="csX4" fmla="*/ 0 w 681318"/>
              <a:gd name="csY4" fmla="*/ 0 h 6951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81318" h="695111" extrusionOk="0">
                <a:moveTo>
                  <a:pt x="0" y="0"/>
                </a:moveTo>
                <a:cubicBezTo>
                  <a:pt x="256944" y="-1022"/>
                  <a:pt x="449134" y="6292"/>
                  <a:pt x="681318" y="0"/>
                </a:cubicBezTo>
                <a:cubicBezTo>
                  <a:pt x="647590" y="322451"/>
                  <a:pt x="714017" y="529013"/>
                  <a:pt x="681318" y="695111"/>
                </a:cubicBezTo>
                <a:cubicBezTo>
                  <a:pt x="420709" y="667720"/>
                  <a:pt x="152508" y="705743"/>
                  <a:pt x="0" y="695111"/>
                </a:cubicBezTo>
                <a:cubicBezTo>
                  <a:pt x="7167" y="546778"/>
                  <a:pt x="18585" y="207957"/>
                  <a:pt x="0" y="0"/>
                </a:cubicBezTo>
                <a:close/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781767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82707-7B35-F5E5-4F26-A3FDA7D09B0B}"/>
              </a:ext>
            </a:extLst>
          </p:cNvPr>
          <p:cNvSpPr/>
          <p:nvPr/>
        </p:nvSpPr>
        <p:spPr>
          <a:xfrm>
            <a:off x="1746606" y="3122236"/>
            <a:ext cx="681317" cy="695110"/>
          </a:xfrm>
          <a:custGeom>
            <a:avLst/>
            <a:gdLst>
              <a:gd name="csX0" fmla="*/ 0 w 681317"/>
              <a:gd name="csY0" fmla="*/ 347555 h 695110"/>
              <a:gd name="csX1" fmla="*/ 340659 w 681317"/>
              <a:gd name="csY1" fmla="*/ 0 h 695110"/>
              <a:gd name="csX2" fmla="*/ 681318 w 681317"/>
              <a:gd name="csY2" fmla="*/ 347555 h 695110"/>
              <a:gd name="csX3" fmla="*/ 340659 w 681317"/>
              <a:gd name="csY3" fmla="*/ 695110 h 695110"/>
              <a:gd name="csX4" fmla="*/ 0 w 681317"/>
              <a:gd name="csY4" fmla="*/ 347555 h 695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81317" h="695110" extrusionOk="0">
                <a:moveTo>
                  <a:pt x="0" y="347555"/>
                </a:moveTo>
                <a:cubicBezTo>
                  <a:pt x="-36821" y="132894"/>
                  <a:pt x="124242" y="10613"/>
                  <a:pt x="340659" y="0"/>
                </a:cubicBezTo>
                <a:cubicBezTo>
                  <a:pt x="564895" y="7599"/>
                  <a:pt x="642707" y="156834"/>
                  <a:pt x="681318" y="347555"/>
                </a:cubicBezTo>
                <a:cubicBezTo>
                  <a:pt x="660391" y="559940"/>
                  <a:pt x="520664" y="740081"/>
                  <a:pt x="340659" y="695110"/>
                </a:cubicBezTo>
                <a:cubicBezTo>
                  <a:pt x="139213" y="687830"/>
                  <a:pt x="28604" y="553171"/>
                  <a:pt x="0" y="347555"/>
                </a:cubicBezTo>
                <a:close/>
              </a:path>
            </a:pathLst>
          </a:custGeom>
          <a:noFill/>
          <a:ln w="317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576E11-3B1A-4AC6-22F4-2B973BFE4287}"/>
              </a:ext>
            </a:extLst>
          </p:cNvPr>
          <p:cNvSpPr/>
          <p:nvPr/>
        </p:nvSpPr>
        <p:spPr>
          <a:xfrm>
            <a:off x="2792102" y="3245329"/>
            <a:ext cx="906449" cy="463581"/>
          </a:xfrm>
          <a:custGeom>
            <a:avLst/>
            <a:gdLst>
              <a:gd name="csX0" fmla="*/ 0 w 906449"/>
              <a:gd name="csY0" fmla="*/ 0 h 463581"/>
              <a:gd name="csX1" fmla="*/ 426031 w 906449"/>
              <a:gd name="csY1" fmla="*/ 0 h 463581"/>
              <a:gd name="csX2" fmla="*/ 906449 w 906449"/>
              <a:gd name="csY2" fmla="*/ 0 h 463581"/>
              <a:gd name="csX3" fmla="*/ 906449 w 906449"/>
              <a:gd name="csY3" fmla="*/ 463581 h 463581"/>
              <a:gd name="csX4" fmla="*/ 462289 w 906449"/>
              <a:gd name="csY4" fmla="*/ 463581 h 463581"/>
              <a:gd name="csX5" fmla="*/ 0 w 906449"/>
              <a:gd name="csY5" fmla="*/ 463581 h 463581"/>
              <a:gd name="csX6" fmla="*/ 0 w 906449"/>
              <a:gd name="csY6" fmla="*/ 0 h 4635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906449" h="463581" extrusionOk="0">
                <a:moveTo>
                  <a:pt x="0" y="0"/>
                </a:moveTo>
                <a:cubicBezTo>
                  <a:pt x="111412" y="-18264"/>
                  <a:pt x="233826" y="2216"/>
                  <a:pt x="426031" y="0"/>
                </a:cubicBezTo>
                <a:cubicBezTo>
                  <a:pt x="618236" y="-2216"/>
                  <a:pt x="728634" y="-516"/>
                  <a:pt x="906449" y="0"/>
                </a:cubicBezTo>
                <a:cubicBezTo>
                  <a:pt x="904649" y="174636"/>
                  <a:pt x="912541" y="320810"/>
                  <a:pt x="906449" y="463581"/>
                </a:cubicBezTo>
                <a:cubicBezTo>
                  <a:pt x="797939" y="454676"/>
                  <a:pt x="551867" y="461600"/>
                  <a:pt x="462289" y="463581"/>
                </a:cubicBezTo>
                <a:cubicBezTo>
                  <a:pt x="372711" y="465562"/>
                  <a:pt x="106821" y="441017"/>
                  <a:pt x="0" y="463581"/>
                </a:cubicBezTo>
                <a:cubicBezTo>
                  <a:pt x="-1332" y="367900"/>
                  <a:pt x="11667" y="21544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C3A97BF9-EB59-25E6-1AA8-91C773A40B28}"/>
              </a:ext>
            </a:extLst>
          </p:cNvPr>
          <p:cNvSpPr/>
          <p:nvPr/>
        </p:nvSpPr>
        <p:spPr>
          <a:xfrm>
            <a:off x="4021057" y="3043663"/>
            <a:ext cx="681318" cy="695111"/>
          </a:xfrm>
          <a:custGeom>
            <a:avLst/>
            <a:gdLst>
              <a:gd name="csX0" fmla="*/ 0 w 681318"/>
              <a:gd name="csY0" fmla="*/ 695111 h 695111"/>
              <a:gd name="csX1" fmla="*/ 160110 w 681318"/>
              <a:gd name="csY1" fmla="*/ 368409 h 695111"/>
              <a:gd name="csX2" fmla="*/ 340659 w 681318"/>
              <a:gd name="csY2" fmla="*/ 0 h 695111"/>
              <a:gd name="csX3" fmla="*/ 504175 w 681318"/>
              <a:gd name="csY3" fmla="*/ 333653 h 695111"/>
              <a:gd name="csX4" fmla="*/ 681318 w 681318"/>
              <a:gd name="csY4" fmla="*/ 695111 h 695111"/>
              <a:gd name="csX5" fmla="*/ 0 w 681318"/>
              <a:gd name="csY5" fmla="*/ 695111 h 6951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681318" h="695111" extrusionOk="0">
                <a:moveTo>
                  <a:pt x="0" y="695111"/>
                </a:moveTo>
                <a:cubicBezTo>
                  <a:pt x="89575" y="537412"/>
                  <a:pt x="101328" y="455121"/>
                  <a:pt x="160110" y="368409"/>
                </a:cubicBezTo>
                <a:cubicBezTo>
                  <a:pt x="218892" y="281697"/>
                  <a:pt x="288699" y="132819"/>
                  <a:pt x="340659" y="0"/>
                </a:cubicBezTo>
                <a:cubicBezTo>
                  <a:pt x="388898" y="111801"/>
                  <a:pt x="415787" y="194747"/>
                  <a:pt x="504175" y="333653"/>
                </a:cubicBezTo>
                <a:cubicBezTo>
                  <a:pt x="592563" y="472559"/>
                  <a:pt x="657262" y="611191"/>
                  <a:pt x="681318" y="695111"/>
                </a:cubicBezTo>
                <a:cubicBezTo>
                  <a:pt x="486760" y="711286"/>
                  <a:pt x="244440" y="667958"/>
                  <a:pt x="0" y="695111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66223669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0AFB4-BFB2-D9D4-8630-D3A9B166D7BB}"/>
              </a:ext>
            </a:extLst>
          </p:cNvPr>
          <p:cNvSpPr/>
          <p:nvPr/>
        </p:nvSpPr>
        <p:spPr>
          <a:xfrm>
            <a:off x="701110" y="4353691"/>
            <a:ext cx="681318" cy="695111"/>
          </a:xfrm>
          <a:custGeom>
            <a:avLst/>
            <a:gdLst>
              <a:gd name="csX0" fmla="*/ 0 w 681318"/>
              <a:gd name="csY0" fmla="*/ 0 h 695111"/>
              <a:gd name="csX1" fmla="*/ 681318 w 681318"/>
              <a:gd name="csY1" fmla="*/ 0 h 695111"/>
              <a:gd name="csX2" fmla="*/ 681318 w 681318"/>
              <a:gd name="csY2" fmla="*/ 695111 h 695111"/>
              <a:gd name="csX3" fmla="*/ 0 w 681318"/>
              <a:gd name="csY3" fmla="*/ 695111 h 695111"/>
              <a:gd name="csX4" fmla="*/ 0 w 681318"/>
              <a:gd name="csY4" fmla="*/ 0 h 6951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81318" h="695111" fill="none" extrusionOk="0">
                <a:moveTo>
                  <a:pt x="0" y="0"/>
                </a:moveTo>
                <a:cubicBezTo>
                  <a:pt x="196615" y="-24335"/>
                  <a:pt x="430962" y="-9509"/>
                  <a:pt x="681318" y="0"/>
                </a:cubicBezTo>
                <a:cubicBezTo>
                  <a:pt x="668096" y="179162"/>
                  <a:pt x="687228" y="372352"/>
                  <a:pt x="681318" y="695111"/>
                </a:cubicBezTo>
                <a:cubicBezTo>
                  <a:pt x="369107" y="674576"/>
                  <a:pt x="213622" y="713426"/>
                  <a:pt x="0" y="695111"/>
                </a:cubicBezTo>
                <a:cubicBezTo>
                  <a:pt x="-19311" y="435124"/>
                  <a:pt x="-2001" y="239952"/>
                  <a:pt x="0" y="0"/>
                </a:cubicBezTo>
                <a:close/>
              </a:path>
              <a:path w="681318" h="695111" stroke="0" extrusionOk="0">
                <a:moveTo>
                  <a:pt x="0" y="0"/>
                </a:moveTo>
                <a:cubicBezTo>
                  <a:pt x="249283" y="-33730"/>
                  <a:pt x="480372" y="24525"/>
                  <a:pt x="681318" y="0"/>
                </a:cubicBezTo>
                <a:cubicBezTo>
                  <a:pt x="701582" y="209595"/>
                  <a:pt x="704607" y="357160"/>
                  <a:pt x="681318" y="695111"/>
                </a:cubicBezTo>
                <a:cubicBezTo>
                  <a:pt x="371606" y="719466"/>
                  <a:pt x="279459" y="721537"/>
                  <a:pt x="0" y="695111"/>
                </a:cubicBezTo>
                <a:cubicBezTo>
                  <a:pt x="-21402" y="392980"/>
                  <a:pt x="-9052" y="19801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E40411-04FF-58F5-3DA1-D82958C0A0EB}"/>
              </a:ext>
            </a:extLst>
          </p:cNvPr>
          <p:cNvSpPr/>
          <p:nvPr/>
        </p:nvSpPr>
        <p:spPr>
          <a:xfrm>
            <a:off x="1746607" y="4353692"/>
            <a:ext cx="681317" cy="695110"/>
          </a:xfrm>
          <a:custGeom>
            <a:avLst/>
            <a:gdLst>
              <a:gd name="csX0" fmla="*/ 0 w 681317"/>
              <a:gd name="csY0" fmla="*/ 347555 h 695110"/>
              <a:gd name="csX1" fmla="*/ 340659 w 681317"/>
              <a:gd name="csY1" fmla="*/ 0 h 695110"/>
              <a:gd name="csX2" fmla="*/ 681318 w 681317"/>
              <a:gd name="csY2" fmla="*/ 347555 h 695110"/>
              <a:gd name="csX3" fmla="*/ 340659 w 681317"/>
              <a:gd name="csY3" fmla="*/ 695110 h 695110"/>
              <a:gd name="csX4" fmla="*/ 0 w 681317"/>
              <a:gd name="csY4" fmla="*/ 347555 h 695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81317" h="695110" fill="none" extrusionOk="0">
                <a:moveTo>
                  <a:pt x="0" y="347555"/>
                </a:moveTo>
                <a:cubicBezTo>
                  <a:pt x="-53604" y="168204"/>
                  <a:pt x="140599" y="10434"/>
                  <a:pt x="340659" y="0"/>
                </a:cubicBezTo>
                <a:cubicBezTo>
                  <a:pt x="479156" y="-10642"/>
                  <a:pt x="677872" y="148369"/>
                  <a:pt x="681318" y="347555"/>
                </a:cubicBezTo>
                <a:cubicBezTo>
                  <a:pt x="735379" y="546096"/>
                  <a:pt x="504274" y="730603"/>
                  <a:pt x="340659" y="695110"/>
                </a:cubicBezTo>
                <a:cubicBezTo>
                  <a:pt x="155300" y="702689"/>
                  <a:pt x="41275" y="520597"/>
                  <a:pt x="0" y="347555"/>
                </a:cubicBezTo>
                <a:close/>
              </a:path>
              <a:path w="681317" h="695110" stroke="0" extrusionOk="0">
                <a:moveTo>
                  <a:pt x="0" y="347555"/>
                </a:moveTo>
                <a:cubicBezTo>
                  <a:pt x="-14963" y="156160"/>
                  <a:pt x="169720" y="3982"/>
                  <a:pt x="340659" y="0"/>
                </a:cubicBezTo>
                <a:cubicBezTo>
                  <a:pt x="546077" y="19338"/>
                  <a:pt x="673616" y="151427"/>
                  <a:pt x="681318" y="347555"/>
                </a:cubicBezTo>
                <a:cubicBezTo>
                  <a:pt x="689858" y="541708"/>
                  <a:pt x="550343" y="682117"/>
                  <a:pt x="340659" y="695110"/>
                </a:cubicBezTo>
                <a:cubicBezTo>
                  <a:pt x="198838" y="681385"/>
                  <a:pt x="-12895" y="537365"/>
                  <a:pt x="0" y="347555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sd="167040253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C4718B-7F21-FC25-A95F-24976F667B7F}"/>
              </a:ext>
            </a:extLst>
          </p:cNvPr>
          <p:cNvSpPr/>
          <p:nvPr/>
        </p:nvSpPr>
        <p:spPr>
          <a:xfrm>
            <a:off x="2792103" y="4476785"/>
            <a:ext cx="906449" cy="463581"/>
          </a:xfrm>
          <a:custGeom>
            <a:avLst/>
            <a:gdLst>
              <a:gd name="csX0" fmla="*/ 0 w 906449"/>
              <a:gd name="csY0" fmla="*/ 0 h 463581"/>
              <a:gd name="csX1" fmla="*/ 471353 w 906449"/>
              <a:gd name="csY1" fmla="*/ 0 h 463581"/>
              <a:gd name="csX2" fmla="*/ 906449 w 906449"/>
              <a:gd name="csY2" fmla="*/ 0 h 463581"/>
              <a:gd name="csX3" fmla="*/ 906449 w 906449"/>
              <a:gd name="csY3" fmla="*/ 463581 h 463581"/>
              <a:gd name="csX4" fmla="*/ 435096 w 906449"/>
              <a:gd name="csY4" fmla="*/ 463581 h 463581"/>
              <a:gd name="csX5" fmla="*/ 0 w 906449"/>
              <a:gd name="csY5" fmla="*/ 463581 h 463581"/>
              <a:gd name="csX6" fmla="*/ 0 w 906449"/>
              <a:gd name="csY6" fmla="*/ 0 h 4635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906449" h="463581" fill="none" extrusionOk="0">
                <a:moveTo>
                  <a:pt x="0" y="0"/>
                </a:moveTo>
                <a:cubicBezTo>
                  <a:pt x="96843" y="2795"/>
                  <a:pt x="330537" y="4447"/>
                  <a:pt x="471353" y="0"/>
                </a:cubicBezTo>
                <a:cubicBezTo>
                  <a:pt x="612169" y="-4447"/>
                  <a:pt x="696099" y="17199"/>
                  <a:pt x="906449" y="0"/>
                </a:cubicBezTo>
                <a:cubicBezTo>
                  <a:pt x="896638" y="144170"/>
                  <a:pt x="885507" y="272767"/>
                  <a:pt x="906449" y="463581"/>
                </a:cubicBezTo>
                <a:cubicBezTo>
                  <a:pt x="771151" y="477711"/>
                  <a:pt x="579825" y="479054"/>
                  <a:pt x="435096" y="463581"/>
                </a:cubicBezTo>
                <a:cubicBezTo>
                  <a:pt x="290367" y="448108"/>
                  <a:pt x="186087" y="457641"/>
                  <a:pt x="0" y="463581"/>
                </a:cubicBezTo>
                <a:cubicBezTo>
                  <a:pt x="17682" y="331244"/>
                  <a:pt x="-18347" y="198601"/>
                  <a:pt x="0" y="0"/>
                </a:cubicBezTo>
                <a:close/>
              </a:path>
              <a:path w="906449" h="463581" stroke="0" extrusionOk="0">
                <a:moveTo>
                  <a:pt x="0" y="0"/>
                </a:moveTo>
                <a:cubicBezTo>
                  <a:pt x="117702" y="-22829"/>
                  <a:pt x="307027" y="4380"/>
                  <a:pt x="462289" y="0"/>
                </a:cubicBezTo>
                <a:cubicBezTo>
                  <a:pt x="617551" y="-4380"/>
                  <a:pt x="809178" y="7670"/>
                  <a:pt x="906449" y="0"/>
                </a:cubicBezTo>
                <a:cubicBezTo>
                  <a:pt x="907337" y="196799"/>
                  <a:pt x="900903" y="315098"/>
                  <a:pt x="906449" y="463581"/>
                </a:cubicBezTo>
                <a:cubicBezTo>
                  <a:pt x="690830" y="455376"/>
                  <a:pt x="675282" y="456201"/>
                  <a:pt x="453225" y="463581"/>
                </a:cubicBezTo>
                <a:cubicBezTo>
                  <a:pt x="231168" y="470961"/>
                  <a:pt x="167104" y="482795"/>
                  <a:pt x="0" y="463581"/>
                </a:cubicBezTo>
                <a:cubicBezTo>
                  <a:pt x="-16708" y="288051"/>
                  <a:pt x="12143" y="227292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743234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5F4EABF3-4E89-9F02-8FBD-FED4765A6461}"/>
              </a:ext>
            </a:extLst>
          </p:cNvPr>
          <p:cNvSpPr/>
          <p:nvPr/>
        </p:nvSpPr>
        <p:spPr>
          <a:xfrm>
            <a:off x="4021058" y="4275119"/>
            <a:ext cx="681318" cy="695111"/>
          </a:xfrm>
          <a:custGeom>
            <a:avLst/>
            <a:gdLst>
              <a:gd name="csX0" fmla="*/ 0 w 681318"/>
              <a:gd name="csY0" fmla="*/ 695111 h 695111"/>
              <a:gd name="csX1" fmla="*/ 166923 w 681318"/>
              <a:gd name="csY1" fmla="*/ 354507 h 695111"/>
              <a:gd name="csX2" fmla="*/ 340659 w 681318"/>
              <a:gd name="csY2" fmla="*/ 0 h 695111"/>
              <a:gd name="csX3" fmla="*/ 500769 w 681318"/>
              <a:gd name="csY3" fmla="*/ 326702 h 695111"/>
              <a:gd name="csX4" fmla="*/ 681318 w 681318"/>
              <a:gd name="csY4" fmla="*/ 695111 h 695111"/>
              <a:gd name="csX5" fmla="*/ 0 w 681318"/>
              <a:gd name="csY5" fmla="*/ 695111 h 6951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681318" h="695111" fill="none" extrusionOk="0">
                <a:moveTo>
                  <a:pt x="0" y="695111"/>
                </a:moveTo>
                <a:cubicBezTo>
                  <a:pt x="90008" y="536384"/>
                  <a:pt x="105127" y="496419"/>
                  <a:pt x="166923" y="354507"/>
                </a:cubicBezTo>
                <a:cubicBezTo>
                  <a:pt x="228719" y="212595"/>
                  <a:pt x="283738" y="109278"/>
                  <a:pt x="340659" y="0"/>
                </a:cubicBezTo>
                <a:cubicBezTo>
                  <a:pt x="389677" y="140070"/>
                  <a:pt x="431542" y="217043"/>
                  <a:pt x="500769" y="326702"/>
                </a:cubicBezTo>
                <a:cubicBezTo>
                  <a:pt x="569996" y="436362"/>
                  <a:pt x="612062" y="549436"/>
                  <a:pt x="681318" y="695111"/>
                </a:cubicBezTo>
                <a:cubicBezTo>
                  <a:pt x="497677" y="696257"/>
                  <a:pt x="325364" y="690696"/>
                  <a:pt x="0" y="695111"/>
                </a:cubicBezTo>
                <a:close/>
              </a:path>
              <a:path w="681318" h="695111" stroke="0" extrusionOk="0">
                <a:moveTo>
                  <a:pt x="0" y="695111"/>
                </a:moveTo>
                <a:cubicBezTo>
                  <a:pt x="55241" y="552729"/>
                  <a:pt x="115434" y="483617"/>
                  <a:pt x="163516" y="361458"/>
                </a:cubicBezTo>
                <a:cubicBezTo>
                  <a:pt x="211598" y="239299"/>
                  <a:pt x="296670" y="116489"/>
                  <a:pt x="340659" y="0"/>
                </a:cubicBezTo>
                <a:cubicBezTo>
                  <a:pt x="431845" y="141468"/>
                  <a:pt x="455034" y="270052"/>
                  <a:pt x="517802" y="361458"/>
                </a:cubicBezTo>
                <a:cubicBezTo>
                  <a:pt x="580570" y="452864"/>
                  <a:pt x="594475" y="537103"/>
                  <a:pt x="681318" y="695111"/>
                </a:cubicBezTo>
                <a:cubicBezTo>
                  <a:pt x="492135" y="697130"/>
                  <a:pt x="318791" y="669448"/>
                  <a:pt x="0" y="695111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60409553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08F121-A1D5-5B62-067A-EA43D3A760E8}"/>
              </a:ext>
            </a:extLst>
          </p:cNvPr>
          <p:cNvSpPr txBox="1"/>
          <p:nvPr/>
        </p:nvSpPr>
        <p:spPr>
          <a:xfrm>
            <a:off x="5272746" y="3292847"/>
            <a:ext cx="4252685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Area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0B085-0C0D-F606-D87B-5B9AACE9D042}"/>
              </a:ext>
            </a:extLst>
          </p:cNvPr>
          <p:cNvSpPr txBox="1"/>
          <p:nvPr/>
        </p:nvSpPr>
        <p:spPr>
          <a:xfrm>
            <a:off x="6545582" y="3882281"/>
            <a:ext cx="2844800" cy="10450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0ADDFA-3A2F-3830-0E07-FD343560AD36}"/>
              </a:ext>
            </a:extLst>
          </p:cNvPr>
          <p:cNvCxnSpPr>
            <a:cxnSpLocks/>
          </p:cNvCxnSpPr>
          <p:nvPr/>
        </p:nvCxnSpPr>
        <p:spPr>
          <a:xfrm>
            <a:off x="6545582" y="4404796"/>
            <a:ext cx="284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E4145E-7EA1-C142-0CDF-DCD4287A4D8E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7967982" y="3882281"/>
            <a:ext cx="0" cy="1045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273B5A-33C0-67E6-04DC-10CE191EC78F}"/>
              </a:ext>
            </a:extLst>
          </p:cNvPr>
          <p:cNvSpPr txBox="1"/>
          <p:nvPr/>
        </p:nvSpPr>
        <p:spPr>
          <a:xfrm>
            <a:off x="6545582" y="3462124"/>
            <a:ext cx="3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Perceptible       Abstract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BB240-3841-5067-BEE1-21A6A6C34E68}"/>
              </a:ext>
            </a:extLst>
          </p:cNvPr>
          <p:cNvSpPr txBox="1"/>
          <p:nvPr/>
        </p:nvSpPr>
        <p:spPr>
          <a:xfrm>
            <a:off x="498633" y="3859047"/>
            <a:ext cx="5597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square is blue. The circle is green.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DB79C-EC72-6E79-45A7-277EA67C086E}"/>
              </a:ext>
            </a:extLst>
          </p:cNvPr>
          <p:cNvSpPr txBox="1"/>
          <p:nvPr/>
        </p:nvSpPr>
        <p:spPr>
          <a:xfrm>
            <a:off x="4264177" y="5729902"/>
            <a:ext cx="3824339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traffic circles, circles of friends,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circles, crop circles…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circular reasoning, circling wagons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B857B-8E47-491B-8383-591E77FCD93D}"/>
              </a:ext>
            </a:extLst>
          </p:cNvPr>
          <p:cNvSpPr txBox="1"/>
          <p:nvPr/>
        </p:nvSpPr>
        <p:spPr>
          <a:xfrm>
            <a:off x="261257" y="5684468"/>
            <a:ext cx="412205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I.1.b.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c1380)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itchFamily="2" charset="77"/>
                <a:ea typeface="+mn-ea"/>
                <a:cs typeface="+mn-cs"/>
              </a:rPr>
              <a:t>In a vaguer and more general sense.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E8B79-3378-0C8F-33A9-314F4174F006}"/>
              </a:ext>
            </a:extLst>
          </p:cNvPr>
          <p:cNvSpPr txBox="1"/>
          <p:nvPr/>
        </p:nvSpPr>
        <p:spPr>
          <a:xfrm>
            <a:off x="6545582" y="3177431"/>
            <a:ext cx="308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(Imperfect)       (Perfect)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6D664-534C-E1B4-2011-D5C5C09E4790}"/>
              </a:ext>
            </a:extLst>
          </p:cNvPr>
          <p:cNvSpPr txBox="1"/>
          <p:nvPr/>
        </p:nvSpPr>
        <p:spPr>
          <a:xfrm>
            <a:off x="261257" y="145833"/>
            <a:ext cx="1114697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from the O.E.D.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circle, 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I.1.a.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c1305)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A perfectly round plane figure. In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Geometry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 defined as a plane figure bounded by a single curved line, called the circumference, which is everywhere equally distant from a point within, called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centre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 panose="020F0502020204030204" pitchFamily="34" charset="0"/>
                <a:ea typeface="+mn-ea"/>
                <a:cs typeface="+mn-cs"/>
              </a:rPr>
              <a:t>. But often applied to the circumference alone, without the included space.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 to square the circle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: to find a square of the same area as a given circle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 (a famous problem, incapable of geometrical solution).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2BC4A-897D-0B06-C4F5-527B7CD00124}"/>
              </a:ext>
            </a:extLst>
          </p:cNvPr>
          <p:cNvSpPr txBox="1"/>
          <p:nvPr/>
        </p:nvSpPr>
        <p:spPr>
          <a:xfrm>
            <a:off x="9390382" y="3862234"/>
            <a:ext cx="2779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noun ‘circle’ seems to be linked to a family of concepts.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E46968-C6F7-DF2E-1815-DF256E3B2B85}"/>
              </a:ext>
            </a:extLst>
          </p:cNvPr>
          <p:cNvCxnSpPr>
            <a:cxnSpLocks/>
          </p:cNvCxnSpPr>
          <p:nvPr/>
        </p:nvCxnSpPr>
        <p:spPr>
          <a:xfrm>
            <a:off x="11408229" y="4849322"/>
            <a:ext cx="0" cy="5623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1A1C15-74E1-D3FD-F4F7-4D5A2D52B387}"/>
              </a:ext>
            </a:extLst>
          </p:cNvPr>
          <p:cNvSpPr txBox="1"/>
          <p:nvPr/>
        </p:nvSpPr>
        <p:spPr>
          <a:xfrm>
            <a:off x="8182002" y="5285699"/>
            <a:ext cx="4009998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composable mental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that can be used to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about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things in systematically related 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C77E6-15D5-2E41-BFF9-A88204BF62FA}"/>
              </a:ext>
            </a:extLst>
          </p:cNvPr>
          <p:cNvSpPr txBox="1"/>
          <p:nvPr/>
        </p:nvSpPr>
        <p:spPr>
          <a:xfrm>
            <a:off x="6992611" y="3918467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5F9F3-D068-86A5-1105-13A43DB876D8}"/>
              </a:ext>
            </a:extLst>
          </p:cNvPr>
          <p:cNvSpPr txBox="1"/>
          <p:nvPr/>
        </p:nvSpPr>
        <p:spPr>
          <a:xfrm>
            <a:off x="7021398" y="4457296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D6F56-1192-62F5-8163-15655C844580}"/>
              </a:ext>
            </a:extLst>
          </p:cNvPr>
          <p:cNvSpPr txBox="1"/>
          <p:nvPr/>
        </p:nvSpPr>
        <p:spPr>
          <a:xfrm>
            <a:off x="8386235" y="3909605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F9183D-2FEA-B5F6-7131-EBB0ADA40D4F}"/>
              </a:ext>
            </a:extLst>
          </p:cNvPr>
          <p:cNvSpPr txBox="1"/>
          <p:nvPr/>
        </p:nvSpPr>
        <p:spPr>
          <a:xfrm>
            <a:off x="8403413" y="4438323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AD6465-7C1B-1B9D-7097-14D3ACB5635E}"/>
              </a:ext>
            </a:extLst>
          </p:cNvPr>
          <p:cNvSpPr txBox="1"/>
          <p:nvPr/>
        </p:nvSpPr>
        <p:spPr>
          <a:xfrm>
            <a:off x="4161643" y="450257"/>
            <a:ext cx="691903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Thinking about something as a circular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perimeter/circumference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differs from thinking about something as a circular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25273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0" grpId="1"/>
      <p:bldP spid="5" grpId="0"/>
      <p:bldP spid="5" grpId="1"/>
      <p:bldP spid="11" grpId="0"/>
      <p:bldP spid="11" grpId="1"/>
      <p:bldP spid="13" grpId="0"/>
      <p:bldP spid="13" grpId="1"/>
      <p:bldP spid="14" grpId="0"/>
      <p:bldP spid="14" grpId="1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3A0A-F7FB-2741-9CF9-10F58518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meanings of (so-called) kind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9313-C5A3-BD4A-A5A9-48663242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07093"/>
            <a:ext cx="11243733" cy="5429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It is often suggested that </a:t>
            </a:r>
            <a:r>
              <a:rPr lang="en-US" sz="2200" i="1" u="sng" dirty="0"/>
              <a:t>words</a:t>
            </a:r>
            <a:r>
              <a:rPr lang="en-US" sz="2200" dirty="0"/>
              <a:t> like ‘rabbit’ and ‘dog’ and ‘water’ somehow lock onto     natural properties—e.g., being a member of certain biological kind, or being a sample of H</a:t>
            </a:r>
            <a:r>
              <a:rPr lang="en-US" sz="2200" baseline="-25000" dirty="0"/>
              <a:t>2</a:t>
            </a:r>
            <a:r>
              <a:rPr lang="en-US" sz="2200" dirty="0"/>
              <a:t>O modulo trace impurities—and that these properties determine extensions for the words.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But given the biological facts, why think the nouns in ‘a dog chased a rabbit’ have extensions?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87585-3FDA-11E4-7E3C-0755B87F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690" y="1875796"/>
            <a:ext cx="7887115" cy="609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A3E1F-471D-4448-1F3C-03CAC1EE665F}"/>
              </a:ext>
            </a:extLst>
          </p:cNvPr>
          <p:cNvSpPr txBox="1"/>
          <p:nvPr/>
        </p:nvSpPr>
        <p:spPr>
          <a:xfrm>
            <a:off x="7557796" y="2900537"/>
            <a:ext cx="4654260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can have various “kind-concepts”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--the Leporids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solidFill>
                  <a:prstClr val="black"/>
                </a:solidFill>
                <a:latin typeface="Calibri"/>
              </a:rPr>
              <a:t>--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European Rabbits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--the Cottontails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--17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Cottontails, 3 sub-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genuses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4E199-E29D-432F-2C5D-1F8B54646B35}"/>
              </a:ext>
            </a:extLst>
          </p:cNvPr>
          <p:cNvSpPr txBox="1"/>
          <p:nvPr/>
        </p:nvSpPr>
        <p:spPr>
          <a:xfrm>
            <a:off x="7557796" y="4524642"/>
            <a:ext cx="463420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child can have a concept of the sort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psychologists (e.g., Keil and Gelman) describe when talking about innate tendencies to “essentialize”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B5EF3-BE79-A616-0F5D-9BF3AD5C1C96}"/>
              </a:ext>
            </a:extLst>
          </p:cNvPr>
          <p:cNvSpPr txBox="1"/>
          <p:nvPr/>
        </p:nvSpPr>
        <p:spPr>
          <a:xfrm>
            <a:off x="7557795" y="5850907"/>
            <a:ext cx="4634205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Adults can have other concepts of rabbits—e.g., the Lagomorphs minus the pikas, jackrabbits, and any hares.</a:t>
            </a:r>
          </a:p>
        </p:txBody>
      </p:sp>
    </p:spTree>
    <p:extLst>
      <p:ext uri="{BB962C8B-B14F-4D97-AF65-F5344CB8AC3E}">
        <p14:creationId xmlns:p14="http://schemas.microsoft.com/office/powerpoint/2010/main" val="33646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ntactic Structures and Semantic Internalism" id="{8021415D-7FCD-7547-B63C-D2C2D14A6A77}" vid="{EAC823E8-6B4D-F64D-9682-CE5329CF2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24224</TotalTime>
  <Words>5533</Words>
  <Application>Microsoft Macintosh PowerPoint</Application>
  <PresentationFormat>Widescreen</PresentationFormat>
  <Paragraphs>496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inherit</vt:lpstr>
      <vt:lpstr>Times</vt:lpstr>
      <vt:lpstr>Arial</vt:lpstr>
      <vt:lpstr>Calibri</vt:lpstr>
      <vt:lpstr>Lora</vt:lpstr>
      <vt:lpstr>Open Sans</vt:lpstr>
      <vt:lpstr>Symbol</vt:lpstr>
      <vt:lpstr>Times New Roman</vt:lpstr>
      <vt:lpstr>1_Office Theme</vt:lpstr>
      <vt:lpstr>Office Theme</vt:lpstr>
      <vt:lpstr>Externalist Contents, Internalist Meanings  GeorgesFest Feb 27, 2026 UMD </vt:lpstr>
      <vt:lpstr>PowerPoint Presentation</vt:lpstr>
      <vt:lpstr>The Good Externalist Line of Thought</vt:lpstr>
      <vt:lpstr>The Good Externalist Line of Thought</vt:lpstr>
      <vt:lpstr>Don’t Spoil a Good Thing with Bad Philosophy of Language</vt:lpstr>
      <vt:lpstr>The Meaning of ‘Circle’</vt:lpstr>
      <vt:lpstr>PowerPoint Presentation</vt:lpstr>
      <vt:lpstr>PowerPoint Presentation</vt:lpstr>
      <vt:lpstr>The meanings of (so-called) kind terms</vt:lpstr>
      <vt:lpstr>The meanings of (so-called) kind terms</vt:lpstr>
      <vt:lpstr>The meanings of (so-called) kind terms</vt:lpstr>
      <vt:lpstr>PowerPoint Presentation</vt:lpstr>
      <vt:lpstr>In a longer version of the talk…</vt:lpstr>
      <vt:lpstr>PowerPoint Presentation</vt:lpstr>
      <vt:lpstr>PowerPoint Presentation</vt:lpstr>
      <vt:lpstr>PowerPoint Presentation</vt:lpstr>
      <vt:lpstr>Homophony and Polysemy are Distinct Phenomena,  and “Structural Homophony” is limited in theoretically interesting ways</vt:lpstr>
      <vt:lpstr>Homophony and Polysemy are Distinct Phenomena,  and “Structural Homophony” is limited in theoretically interesting ways</vt:lpstr>
      <vt:lpstr>PowerPoint Presentation</vt:lpstr>
      <vt:lpstr>Like most words, ‘language’ is polysemous</vt:lpstr>
      <vt:lpstr>PowerPoint Presentation</vt:lpstr>
      <vt:lpstr>PowerPoint Presentation</vt:lpstr>
      <vt:lpstr>PowerPoint Presentation</vt:lpstr>
      <vt:lpstr>Externalist Contents, Internalist Meanings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(linguistic) meanings,  and what are “theories of meaning” theories of? </dc:title>
  <dc:creator>Paul Pietroski</dc:creator>
  <cp:lastModifiedBy>Paul Pietroski</cp:lastModifiedBy>
  <cp:revision>306</cp:revision>
  <cp:lastPrinted>2025-11-01T15:15:16Z</cp:lastPrinted>
  <dcterms:created xsi:type="dcterms:W3CDTF">2021-02-21T22:53:58Z</dcterms:created>
  <dcterms:modified xsi:type="dcterms:W3CDTF">2026-02-28T14:33:41Z</dcterms:modified>
</cp:coreProperties>
</file>