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30"/>
  </p:notesMasterIdLst>
  <p:sldIdLst>
    <p:sldId id="863" r:id="rId3"/>
    <p:sldId id="1090" r:id="rId4"/>
    <p:sldId id="1093" r:id="rId5"/>
    <p:sldId id="1221" r:id="rId6"/>
    <p:sldId id="1096" r:id="rId7"/>
    <p:sldId id="1107" r:id="rId8"/>
    <p:sldId id="1153" r:id="rId9"/>
    <p:sldId id="1154" r:id="rId10"/>
    <p:sldId id="1099" r:id="rId11"/>
    <p:sldId id="1098" r:id="rId12"/>
    <p:sldId id="1222" r:id="rId13"/>
    <p:sldId id="1188" r:id="rId14"/>
    <p:sldId id="1097" r:id="rId15"/>
    <p:sldId id="1200" r:id="rId16"/>
    <p:sldId id="1201" r:id="rId17"/>
    <p:sldId id="1203" r:id="rId18"/>
    <p:sldId id="1164" r:id="rId19"/>
    <p:sldId id="1204" r:id="rId20"/>
    <p:sldId id="1167" r:id="rId21"/>
    <p:sldId id="1215" r:id="rId22"/>
    <p:sldId id="1226" r:id="rId23"/>
    <p:sldId id="1218" r:id="rId24"/>
    <p:sldId id="1223" r:id="rId25"/>
    <p:sldId id="1227" r:id="rId26"/>
    <p:sldId id="1224" r:id="rId27"/>
    <p:sldId id="1228" r:id="rId28"/>
    <p:sldId id="122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2"/>
    <p:restoredTop sz="96346"/>
  </p:normalViewPr>
  <p:slideViewPr>
    <p:cSldViewPr snapToGrid="0" snapToObjects="1">
      <p:cViewPr varScale="1">
        <p:scale>
          <a:sx n="89" d="100"/>
          <a:sy n="89" d="100"/>
        </p:scale>
        <p:origin x="200" y="10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C2130-6482-7643-9B73-D42C87A8F265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84BA9-C9ED-BD4E-B822-00B9AFDF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74896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215C-403E-0112-F6E8-AA60BF0B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19B96-8B7C-7B04-353A-5C82D1B21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5C2BF-088B-0401-3064-0D25CAEA0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078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9704-C74F-CB48-8CDB-C3D131EAA9E0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3088"/>
      </p:ext>
    </p:extLst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7C35-8947-0449-8F6E-91F387EF8818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10373"/>
      </p:ext>
    </p:extLst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6888-81C3-1744-A646-08A5F3F5D76A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9832"/>
      </p:ext>
    </p:extLst>
  </p:cSld>
  <p:clrMapOvr>
    <a:masterClrMapping/>
  </p:clrMapOvr>
  <p:transition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5A67-DC22-AD43-9EA8-A368D33AA05C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708"/>
      </p:ext>
    </p:extLst>
  </p:cSld>
  <p:clrMapOvr>
    <a:masterClrMapping/>
  </p:clrMapOvr>
  <p:transition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C15C-CE27-BB44-BC66-B73A372EC9EB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51775"/>
      </p:ext>
    </p:extLst>
  </p:cSld>
  <p:clrMapOvr>
    <a:masterClrMapping/>
  </p:clrMapOvr>
  <p:transition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290A-C196-EC4B-8B23-C90641E06988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538"/>
      </p:ext>
    </p:extLst>
  </p:cSld>
  <p:clrMapOvr>
    <a:masterClrMapping/>
  </p:clrMapOvr>
  <p:transition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4426-91B3-6B45-B3F1-138D5697B99D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52853"/>
      </p:ext>
    </p:extLst>
  </p:cSld>
  <p:clrMapOvr>
    <a:masterClrMapping/>
  </p:clrMapOvr>
  <p:transition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9096-933C-1741-A28C-332DF26F95FE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8176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48ED-1C75-084C-BE9A-1E09B7920776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54478"/>
      </p:ext>
    </p:extLst>
  </p:cSld>
  <p:clrMapOvr>
    <a:masterClrMapping/>
  </p:clrMapOvr>
  <p:transition advClick="0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8B1-FA5A-A645-8AC4-1870C7929368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12986"/>
      </p:ext>
    </p:extLst>
  </p:cSld>
  <p:clrMapOvr>
    <a:masterClrMapping/>
  </p:clrMapOvr>
  <p:transition advClick="0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57DB-0A54-364E-98A4-F0749B1832A6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7731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5C90-8327-1447-9756-21174EFCC274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5E11-B858-084E-8881-3CABC4E70AC1}" type="datetime1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99CD4-21F3-DC4D-BDF5-0A628BA3E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042" y="1154525"/>
            <a:ext cx="4016719" cy="3114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bg1"/>
                </a:solidFill>
              </a:rPr>
              <a:t>Externalist Contents, Internalist Meanings (and Propositions?)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8916E399-5869-12BE-18E8-F308EF162626}"/>
              </a:ext>
            </a:extLst>
          </p:cNvPr>
          <p:cNvSpPr txBox="1">
            <a:spLocks/>
          </p:cNvSpPr>
          <p:nvPr/>
        </p:nvSpPr>
        <p:spPr>
          <a:xfrm>
            <a:off x="-1" y="4891254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</a:rPr>
              <a:t>Paul M. Pietroski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Rutgers University</a:t>
            </a:r>
          </a:p>
          <a:p>
            <a:r>
              <a:rPr lang="en-US" sz="2600" b="1" dirty="0" err="1">
                <a:solidFill>
                  <a:srgbClr val="00B0F0"/>
                </a:solidFill>
              </a:rPr>
              <a:t>tinyurl.com</a:t>
            </a:r>
            <a:r>
              <a:rPr lang="en-US" sz="2600" b="1" dirty="0">
                <a:solidFill>
                  <a:srgbClr val="00B0F0"/>
                </a:solidFill>
              </a:rPr>
              <a:t>/</a:t>
            </a:r>
            <a:r>
              <a:rPr lang="en-US" sz="2600" b="1" dirty="0" err="1">
                <a:solidFill>
                  <a:srgbClr val="00B0F0"/>
                </a:solidFill>
              </a:rPr>
              <a:t>pietroski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04E9D49-EA8D-ADCF-6680-BD131EAF6925}"/>
              </a:ext>
            </a:extLst>
          </p:cNvPr>
          <p:cNvSpPr txBox="1">
            <a:spLocks/>
          </p:cNvSpPr>
          <p:nvPr/>
        </p:nvSpPr>
        <p:spPr>
          <a:xfrm>
            <a:off x="8787335" y="4797448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</a:rPr>
              <a:t>Slides available at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2814DE30-6CB5-2DE7-F7C1-19B05D894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078" y="5398719"/>
            <a:ext cx="1459282" cy="14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9313-C5A3-BD4A-A5A9-48663242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7093"/>
            <a:ext cx="11413067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words like ‘rabbit’ and ‘dog’ and ‘water’ are somehow “drawn to”         </a:t>
            </a:r>
            <a:r>
              <a:rPr lang="en-US" sz="2200" b="1" i="1" dirty="0"/>
              <a:t>natural</a:t>
            </a:r>
            <a:r>
              <a:rPr lang="en-US" sz="2200" dirty="0"/>
              <a:t>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But given the biological facts, why think the nouns in ‘a dog chased a rabbit’ have extensions?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34314-FBB4-4D44-B03F-2EDD47BFC846}"/>
              </a:ext>
            </a:extLst>
          </p:cNvPr>
          <p:cNvSpPr txBox="1"/>
          <p:nvPr/>
        </p:nvSpPr>
        <p:spPr>
          <a:xfrm>
            <a:off x="7749914" y="3138720"/>
            <a:ext cx="4442086" cy="35086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Taxonomical distinctions need not correspond to clean genetic distinctions.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latrans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coyotes    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lupus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familiaris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grey           domestic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wolves	   dogs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513551-0F00-7041-90E0-512B395718F8}"/>
              </a:ext>
            </a:extLst>
          </p:cNvPr>
          <p:cNvCxnSpPr/>
          <p:nvPr/>
        </p:nvCxnSpPr>
        <p:spPr>
          <a:xfrm flipV="1">
            <a:off x="8088817" y="4526057"/>
            <a:ext cx="899410" cy="449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C6608A-40D8-604A-8948-333024C04A49}"/>
              </a:ext>
            </a:extLst>
          </p:cNvPr>
          <p:cNvCxnSpPr>
            <a:cxnSpLocks/>
          </p:cNvCxnSpPr>
          <p:nvPr/>
        </p:nvCxnSpPr>
        <p:spPr>
          <a:xfrm flipH="1" flipV="1">
            <a:off x="9000118" y="4526059"/>
            <a:ext cx="1960701" cy="1109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D3DA7D-2F71-BA49-8596-0281912D56E7}"/>
              </a:ext>
            </a:extLst>
          </p:cNvPr>
          <p:cNvCxnSpPr>
            <a:cxnSpLocks/>
          </p:cNvCxnSpPr>
          <p:nvPr/>
        </p:nvCxnSpPr>
        <p:spPr>
          <a:xfrm flipV="1">
            <a:off x="8780863" y="4881645"/>
            <a:ext cx="846068" cy="405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CF9DB7-FB6F-5E4A-9C24-52088DED19AA}"/>
              </a:ext>
            </a:extLst>
          </p:cNvPr>
          <p:cNvCxnSpPr>
            <a:cxnSpLocks/>
          </p:cNvCxnSpPr>
          <p:nvPr/>
        </p:nvCxnSpPr>
        <p:spPr>
          <a:xfrm flipV="1">
            <a:off x="9669398" y="5286850"/>
            <a:ext cx="667352" cy="348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9A06FBF0-A964-62E5-4C2C-2685FA2E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meanings of (so-called) kind terms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1B0C71-BB1D-883B-E871-B3CE12A2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319" y="2006425"/>
            <a:ext cx="7887115" cy="60945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5CA222-6EA8-0EC5-1A83-FDD1794E139F}"/>
              </a:ext>
            </a:extLst>
          </p:cNvPr>
          <p:cNvSpPr txBox="1"/>
          <p:nvPr/>
        </p:nvSpPr>
        <p:spPr>
          <a:xfrm>
            <a:off x="169334" y="3255642"/>
            <a:ext cx="21913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alleged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extension of ’rabbit’</a:t>
            </a:r>
          </a:p>
        </p:txBody>
      </p:sp>
    </p:spTree>
    <p:extLst>
      <p:ext uri="{BB962C8B-B14F-4D97-AF65-F5344CB8AC3E}">
        <p14:creationId xmlns:p14="http://schemas.microsoft.com/office/powerpoint/2010/main" val="24112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8F10-79E1-972C-4F46-5A243499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3555-4FC7-BD59-3AA7-73BE1B1D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meanings of (so-called) kind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55B3-1AC1-9451-BB69-F1ACBF47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7093"/>
            <a:ext cx="11243733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words like ‘rabbit’ and ‘dog’ and ‘water’ are somehow “drawn to” </a:t>
            </a:r>
            <a:r>
              <a:rPr lang="en-US" sz="2200" b="1" i="1" dirty="0"/>
              <a:t>natural</a:t>
            </a:r>
            <a:r>
              <a:rPr lang="en-US" sz="2200" dirty="0"/>
              <a:t>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But given the biological facts, why think the nouns in ‘a dog chased a rabbit’ have extensions?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And ‘water’ is an even worse example.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49CD01-0705-1426-6B4D-C6D8C3676720}"/>
              </a:ext>
            </a:extLst>
          </p:cNvPr>
          <p:cNvSpPr txBox="1">
            <a:spLocks/>
          </p:cNvSpPr>
          <p:nvPr/>
        </p:nvSpPr>
        <p:spPr>
          <a:xfrm>
            <a:off x="1381595" y="3580278"/>
            <a:ext cx="7222760" cy="3067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Percentage of H</a:t>
            </a:r>
            <a:r>
              <a:rPr kumimoji="0" lang="en-US" sz="24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Club Soda: 			99.9		 Coffee:  		  99.39 	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 soda, not cola:  99.8		 Espresso: 		  97.8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Tea: 				99.7		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24AF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 Water: 	  96.5	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 Cola:			99.54     	 Bud Light: 		  95.0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stuff from my well  &lt; 99.4	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Distilled vinegar: 94.78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in New Mexico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22474-F47F-E7CF-3999-28F1B6899C49}"/>
              </a:ext>
            </a:extLst>
          </p:cNvPr>
          <p:cNvSpPr txBox="1"/>
          <p:nvPr/>
        </p:nvSpPr>
        <p:spPr>
          <a:xfrm>
            <a:off x="8249588" y="3390277"/>
            <a:ext cx="3812497" cy="34470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examples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--very high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--but not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examples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--lower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--and yet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why insist that Putnam’s imagined substance, XYZ, couldn’t be described as water?</a:t>
            </a:r>
          </a:p>
        </p:txBody>
      </p:sp>
    </p:spTree>
    <p:extLst>
      <p:ext uri="{BB962C8B-B14F-4D97-AF65-F5344CB8AC3E}">
        <p14:creationId xmlns:p14="http://schemas.microsoft.com/office/powerpoint/2010/main" val="11383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0794-1651-79C9-944B-D87EE93F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2C1F6E-A454-7EA7-5D29-9562418BB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3" t="9283" r="10259" b="31641"/>
          <a:stretch/>
        </p:blipFill>
        <p:spPr>
          <a:xfrm>
            <a:off x="0" y="4065340"/>
            <a:ext cx="2865059" cy="2750457"/>
          </a:xfrm>
          <a:prstGeom prst="rect">
            <a:avLst/>
          </a:prstGeom>
        </p:spPr>
      </p:pic>
      <p:pic>
        <p:nvPicPr>
          <p:cNvPr id="7" name="Picture 6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CF671CBC-BE00-2ED5-65D5-753B167522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13877"/>
          <a:stretch/>
        </p:blipFill>
        <p:spPr>
          <a:xfrm>
            <a:off x="10094987" y="4124439"/>
            <a:ext cx="2097013" cy="3132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6CADA8-3264-422B-7044-6FA3CA024788}"/>
              </a:ext>
            </a:extLst>
          </p:cNvPr>
          <p:cNvSpPr txBox="1"/>
          <p:nvPr/>
        </p:nvSpPr>
        <p:spPr>
          <a:xfrm>
            <a:off x="2865059" y="4124439"/>
            <a:ext cx="7229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cut a window in the wall. Then he bought a window to fill it.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window from the store differed from the window it filled. </a:t>
            </a:r>
          </a:p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original window was nicer than the one he installed.</a:t>
            </a:r>
          </a:p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window he bought didn’t fit. He couldn’t cut it smaller.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he couldn’t cut the original window bigger.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he bought another window, and that one fit the hole in the wall.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1D5E34-B2D6-813D-A54B-7CDBD5072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0"/>
            <a:ext cx="1832360" cy="2728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85395B-0245-7D99-8935-BC378EFC4D80}"/>
              </a:ext>
            </a:extLst>
          </p:cNvPr>
          <p:cNvSpPr txBox="1"/>
          <p:nvPr/>
        </p:nvSpPr>
        <p:spPr>
          <a:xfrm>
            <a:off x="2025790" y="724140"/>
            <a:ext cx="9896579" cy="125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tome, seven novels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--one book, but hard to carry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--seven books by Austen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Pride and Prejudice, Sense and Sensibility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6F94C-3E1C-A386-954F-0BB99B8E7B4D}"/>
              </a:ext>
            </a:extLst>
          </p:cNvPr>
          <p:cNvSpPr txBox="1"/>
          <p:nvPr/>
        </p:nvSpPr>
        <p:spPr>
          <a:xfrm>
            <a:off x="373672" y="2823858"/>
            <a:ext cx="956163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‘book’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BOOK:CONTENT (downloadable), BOOK:CONTAINER (droppable)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‘window’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WINDOW:HOLE, WINDOW:FILLER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7940C-AD5F-3E0F-E93C-2146B6C07D55}"/>
              </a:ext>
            </a:extLst>
          </p:cNvPr>
          <p:cNvSpPr txBox="1"/>
          <p:nvPr/>
        </p:nvSpPr>
        <p:spPr>
          <a:xfrm>
            <a:off x="6096000" y="3371395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, WINDOW:DISPLAY-SPACE, WINDOW:TELLER’S, …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70589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F500-2B57-07BD-089D-831ACBF5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AB416B-68D4-702B-E415-925F733BC03F}"/>
              </a:ext>
            </a:extLst>
          </p:cNvPr>
          <p:cNvSpPr txBox="1"/>
          <p:nvPr/>
        </p:nvSpPr>
        <p:spPr>
          <a:xfrm>
            <a:off x="497987" y="266686"/>
            <a:ext cx="111960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</a:rPr>
              <a:t>     (1) That knowing the meaning of a term is just a matter of being in 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certain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psychological state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 state'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 in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which states of memory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and psychological dispositions are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states’</a:t>
            </a:r>
            <a:r>
              <a:rPr lang="en-US" sz="2000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…)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     (2) That the meaning of a term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intension</a:t>
            </a:r>
            <a:r>
              <a:rPr lang="en-US" sz="2000" i="1" dirty="0">
                <a:latin typeface="Calibri" panose="020F0502020204030204" pitchFamily="34" charset="0"/>
              </a:rPr>
              <a:t>s’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) determines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its extension       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(in the sense that sameness of intension entails sameness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of extension).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I shall argue that these two assumptions are not jointly satisfied by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any notion, let alone any notion of meaning. The traditional concept of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meaning is a concept which rests on a false theory.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E6860-5ECC-166A-4BCF-D7CF8FD0B821}"/>
              </a:ext>
            </a:extLst>
          </p:cNvPr>
          <p:cNvSpPr txBox="1"/>
          <p:nvPr/>
        </p:nvSpPr>
        <p:spPr>
          <a:xfrm>
            <a:off x="324351" y="2759676"/>
            <a:ext cx="118676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In the early pages of the paper, Putnam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granted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that words are typically polysemous, and that (2) is at best a “severe idealization”. But later, 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assumed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(2) in his argument against (1).</a:t>
            </a:r>
          </a:p>
          <a:p>
            <a:pPr>
              <a:lnSpc>
                <a:spcPts val="2400"/>
              </a:lnSpc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He used the Twin-Earth thought experiment to argue against the conjunction of (1) and (2).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But he ignored the possibility that ‘water’ is conceptually equivocal, making (2) the culprit. 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Suppose that (a) ‘water’ can be used to express a kind concept </a:t>
            </a:r>
            <a:r>
              <a:rPr lang="en-US" sz="2400" baseline="30000" dirty="0" err="1"/>
              <a:t>K</a:t>
            </a:r>
            <a:r>
              <a:rPr lang="en-US" sz="2400" cap="small" dirty="0" err="1"/>
              <a:t>water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—which applies only to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samples of 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O, modulo trace impurities, and wouldn’t apply to samples of XYZ—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and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(b) ‘water’ can be used to express a functional concept </a:t>
            </a:r>
            <a:r>
              <a:rPr lang="en-US" sz="2400" baseline="30000" dirty="0" err="1"/>
              <a:t>F</a:t>
            </a:r>
            <a:r>
              <a:rPr lang="en-US" sz="2400" cap="small" dirty="0" err="1"/>
              <a:t>water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that doesn’t apply to Diet Coke, does apply to the stuff from my well, and would apply to samples of XYZ.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     Putnam ignored this possibility even though the early pages of his paper open a door it.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217FD-2D9D-CE59-0535-3A6993A0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" r="1563" b="-4993"/>
          <a:stretch/>
        </p:blipFill>
        <p:spPr>
          <a:xfrm>
            <a:off x="10976501" y="-4616"/>
            <a:ext cx="1215499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44FCF2-AF7C-9CD4-B258-B77B722D41A9}"/>
              </a:ext>
            </a:extLst>
          </p:cNvPr>
          <p:cNvSpPr txBox="1"/>
          <p:nvPr/>
        </p:nvSpPr>
        <p:spPr>
          <a:xfrm>
            <a:off x="5201433" y="2618468"/>
            <a:ext cx="4976699" cy="6617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put the window that he bought into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the window that he cut in the wall.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99670-F964-24BD-9C6C-BE1EE0B09E16}"/>
              </a:ext>
            </a:extLst>
          </p:cNvPr>
          <p:cNvSpPr txBox="1"/>
          <p:nvPr/>
        </p:nvSpPr>
        <p:spPr>
          <a:xfrm>
            <a:off x="594056" y="1227923"/>
            <a:ext cx="3153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circle is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93229-68CC-B9C7-02F0-E56A8D222FE9}"/>
              </a:ext>
            </a:extLst>
          </p:cNvPr>
          <p:cNvSpPr txBox="1"/>
          <p:nvPr/>
        </p:nvSpPr>
        <p:spPr>
          <a:xfrm>
            <a:off x="395152" y="253835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circle is a set of points.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C930A-E2C2-EAB0-17F5-D065F4871CAB}"/>
              </a:ext>
            </a:extLst>
          </p:cNvPr>
          <p:cNvSpPr/>
          <p:nvPr/>
        </p:nvSpPr>
        <p:spPr>
          <a:xfrm>
            <a:off x="358644" y="505926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extrusionOk="0">
                <a:moveTo>
                  <a:pt x="0" y="0"/>
                </a:moveTo>
                <a:cubicBezTo>
                  <a:pt x="131756" y="-28880"/>
                  <a:pt x="370060" y="28583"/>
                  <a:pt x="594486" y="0"/>
                </a:cubicBezTo>
                <a:cubicBezTo>
                  <a:pt x="583286" y="263601"/>
                  <a:pt x="571638" y="478079"/>
                  <a:pt x="594486" y="609599"/>
                </a:cubicBezTo>
                <a:cubicBezTo>
                  <a:pt x="342531" y="626660"/>
                  <a:pt x="215984" y="602978"/>
                  <a:pt x="0" y="609599"/>
                </a:cubicBezTo>
                <a:cubicBezTo>
                  <a:pt x="11008" y="458029"/>
                  <a:pt x="4071" y="265430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A6948F-5A5C-A103-7836-6D08DDC8F46C}"/>
              </a:ext>
            </a:extLst>
          </p:cNvPr>
          <p:cNvSpPr/>
          <p:nvPr/>
        </p:nvSpPr>
        <p:spPr>
          <a:xfrm>
            <a:off x="1404141" y="505927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extrusionOk="0">
                <a:moveTo>
                  <a:pt x="0" y="304799"/>
                </a:moveTo>
                <a:cubicBezTo>
                  <a:pt x="-26066" y="120385"/>
                  <a:pt x="128940" y="1554"/>
                  <a:pt x="297243" y="0"/>
                </a:cubicBezTo>
                <a:cubicBezTo>
                  <a:pt x="501847" y="8514"/>
                  <a:pt x="581378" y="136880"/>
                  <a:pt x="594486" y="304799"/>
                </a:cubicBezTo>
                <a:cubicBezTo>
                  <a:pt x="584710" y="482681"/>
                  <a:pt x="455781" y="640690"/>
                  <a:pt x="297243" y="609598"/>
                </a:cubicBezTo>
                <a:cubicBezTo>
                  <a:pt x="103227" y="593265"/>
                  <a:pt x="33089" y="488945"/>
                  <a:pt x="0" y="304799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C40B4-0458-987A-46D0-39F7DF45AD19}"/>
              </a:ext>
            </a:extLst>
          </p:cNvPr>
          <p:cNvSpPr/>
          <p:nvPr/>
        </p:nvSpPr>
        <p:spPr>
          <a:xfrm>
            <a:off x="2449637" y="600537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371735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403372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extrusionOk="0">
                <a:moveTo>
                  <a:pt x="0" y="0"/>
                </a:moveTo>
                <a:cubicBezTo>
                  <a:pt x="111614" y="-16775"/>
                  <a:pt x="220288" y="16672"/>
                  <a:pt x="371735" y="0"/>
                </a:cubicBezTo>
                <a:cubicBezTo>
                  <a:pt x="523183" y="-16672"/>
                  <a:pt x="616842" y="2674"/>
                  <a:pt x="790925" y="0"/>
                </a:cubicBezTo>
                <a:cubicBezTo>
                  <a:pt x="778266" y="82056"/>
                  <a:pt x="791516" y="285627"/>
                  <a:pt x="790925" y="406552"/>
                </a:cubicBezTo>
                <a:cubicBezTo>
                  <a:pt x="697987" y="408968"/>
                  <a:pt x="512060" y="416087"/>
                  <a:pt x="403372" y="406552"/>
                </a:cubicBezTo>
                <a:cubicBezTo>
                  <a:pt x="294684" y="397017"/>
                  <a:pt x="90039" y="409106"/>
                  <a:pt x="0" y="406552"/>
                </a:cubicBezTo>
                <a:cubicBezTo>
                  <a:pt x="-6595" y="203295"/>
                  <a:pt x="-17390" y="18337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17F2F831-7794-E5AB-A3B6-42DB9A96B87A}"/>
              </a:ext>
            </a:extLst>
          </p:cNvPr>
          <p:cNvSpPr/>
          <p:nvPr/>
        </p:nvSpPr>
        <p:spPr>
          <a:xfrm>
            <a:off x="3678592" y="427354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extrusionOk="0">
                <a:moveTo>
                  <a:pt x="0" y="609599"/>
                </a:moveTo>
                <a:cubicBezTo>
                  <a:pt x="50517" y="435183"/>
                  <a:pt x="155565" y="229216"/>
                  <a:pt x="297243" y="0"/>
                </a:cubicBezTo>
                <a:cubicBezTo>
                  <a:pt x="386455" y="142271"/>
                  <a:pt x="488768" y="418247"/>
                  <a:pt x="594486" y="609599"/>
                </a:cubicBezTo>
                <a:cubicBezTo>
                  <a:pt x="446457" y="587216"/>
                  <a:pt x="159865" y="631984"/>
                  <a:pt x="0" y="609599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A358A-B16D-6342-3F94-08D7243308B9}"/>
              </a:ext>
            </a:extLst>
          </p:cNvPr>
          <p:cNvSpPr/>
          <p:nvPr/>
        </p:nvSpPr>
        <p:spPr>
          <a:xfrm>
            <a:off x="358645" y="1737382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fill="none" extrusionOk="0">
                <a:moveTo>
                  <a:pt x="0" y="0"/>
                </a:moveTo>
                <a:cubicBezTo>
                  <a:pt x="291270" y="-13935"/>
                  <a:pt x="340220" y="14942"/>
                  <a:pt x="594486" y="0"/>
                </a:cubicBezTo>
                <a:cubicBezTo>
                  <a:pt x="594063" y="223144"/>
                  <a:pt x="618562" y="476982"/>
                  <a:pt x="594486" y="609599"/>
                </a:cubicBezTo>
                <a:cubicBezTo>
                  <a:pt x="385320" y="607797"/>
                  <a:pt x="123360" y="625473"/>
                  <a:pt x="0" y="609599"/>
                </a:cubicBezTo>
                <a:cubicBezTo>
                  <a:pt x="15239" y="466090"/>
                  <a:pt x="5647" y="202076"/>
                  <a:pt x="0" y="0"/>
                </a:cubicBezTo>
                <a:close/>
              </a:path>
              <a:path w="594486" h="609599" stroke="0" extrusionOk="0">
                <a:moveTo>
                  <a:pt x="0" y="0"/>
                </a:moveTo>
                <a:cubicBezTo>
                  <a:pt x="153329" y="-3911"/>
                  <a:pt x="324392" y="-20413"/>
                  <a:pt x="594486" y="0"/>
                </a:cubicBezTo>
                <a:cubicBezTo>
                  <a:pt x="579310" y="207451"/>
                  <a:pt x="612655" y="459207"/>
                  <a:pt x="594486" y="609599"/>
                </a:cubicBezTo>
                <a:cubicBezTo>
                  <a:pt x="461560" y="580564"/>
                  <a:pt x="129891" y="635744"/>
                  <a:pt x="0" y="609599"/>
                </a:cubicBezTo>
                <a:cubicBezTo>
                  <a:pt x="-17654" y="394910"/>
                  <a:pt x="-13527" y="15402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974ED1-4B45-5F76-CD58-59D7F5951230}"/>
              </a:ext>
            </a:extLst>
          </p:cNvPr>
          <p:cNvSpPr/>
          <p:nvPr/>
        </p:nvSpPr>
        <p:spPr>
          <a:xfrm>
            <a:off x="1404142" y="1737383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fill="none" extrusionOk="0">
                <a:moveTo>
                  <a:pt x="0" y="304799"/>
                </a:moveTo>
                <a:cubicBezTo>
                  <a:pt x="-14747" y="139929"/>
                  <a:pt x="106622" y="23163"/>
                  <a:pt x="297243" y="0"/>
                </a:cubicBezTo>
                <a:cubicBezTo>
                  <a:pt x="418260" y="-9249"/>
                  <a:pt x="575499" y="96585"/>
                  <a:pt x="594486" y="304799"/>
                </a:cubicBezTo>
                <a:cubicBezTo>
                  <a:pt x="638201" y="478465"/>
                  <a:pt x="448951" y="627622"/>
                  <a:pt x="297243" y="609598"/>
                </a:cubicBezTo>
                <a:cubicBezTo>
                  <a:pt x="135221" y="615432"/>
                  <a:pt x="39010" y="455265"/>
                  <a:pt x="0" y="304799"/>
                </a:cubicBezTo>
                <a:close/>
              </a:path>
              <a:path w="594485" h="609598" stroke="0" extrusionOk="0">
                <a:moveTo>
                  <a:pt x="0" y="304799"/>
                </a:moveTo>
                <a:cubicBezTo>
                  <a:pt x="-39710" y="137934"/>
                  <a:pt x="161439" y="6564"/>
                  <a:pt x="297243" y="0"/>
                </a:cubicBezTo>
                <a:cubicBezTo>
                  <a:pt x="484336" y="25665"/>
                  <a:pt x="581818" y="129590"/>
                  <a:pt x="594486" y="304799"/>
                </a:cubicBezTo>
                <a:cubicBezTo>
                  <a:pt x="613037" y="477923"/>
                  <a:pt x="482018" y="597166"/>
                  <a:pt x="297243" y="609598"/>
                </a:cubicBezTo>
                <a:cubicBezTo>
                  <a:pt x="164510" y="600285"/>
                  <a:pt x="-21320" y="469598"/>
                  <a:pt x="0" y="304799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F9E6BC-BE1E-3C04-385F-5F3279371A3A}"/>
              </a:ext>
            </a:extLst>
          </p:cNvPr>
          <p:cNvSpPr/>
          <p:nvPr/>
        </p:nvSpPr>
        <p:spPr>
          <a:xfrm>
            <a:off x="2449638" y="1831993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411281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379644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fill="none" extrusionOk="0">
                <a:moveTo>
                  <a:pt x="0" y="0"/>
                </a:moveTo>
                <a:cubicBezTo>
                  <a:pt x="83301" y="10373"/>
                  <a:pt x="224292" y="10923"/>
                  <a:pt x="411281" y="0"/>
                </a:cubicBezTo>
                <a:cubicBezTo>
                  <a:pt x="598270" y="-10923"/>
                  <a:pt x="704721" y="1699"/>
                  <a:pt x="790925" y="0"/>
                </a:cubicBezTo>
                <a:cubicBezTo>
                  <a:pt x="805393" y="186767"/>
                  <a:pt x="799815" y="317840"/>
                  <a:pt x="790925" y="406552"/>
                </a:cubicBezTo>
                <a:cubicBezTo>
                  <a:pt x="690689" y="391766"/>
                  <a:pt x="511884" y="401409"/>
                  <a:pt x="379644" y="406552"/>
                </a:cubicBezTo>
                <a:cubicBezTo>
                  <a:pt x="247404" y="411695"/>
                  <a:pt x="106996" y="402087"/>
                  <a:pt x="0" y="406552"/>
                </a:cubicBezTo>
                <a:cubicBezTo>
                  <a:pt x="-3092" y="304348"/>
                  <a:pt x="-2736" y="123156"/>
                  <a:pt x="0" y="0"/>
                </a:cubicBezTo>
                <a:close/>
              </a:path>
              <a:path w="790925" h="406552" stroke="0" extrusionOk="0">
                <a:moveTo>
                  <a:pt x="0" y="0"/>
                </a:moveTo>
                <a:cubicBezTo>
                  <a:pt x="173840" y="9072"/>
                  <a:pt x="238994" y="-10087"/>
                  <a:pt x="403372" y="0"/>
                </a:cubicBezTo>
                <a:cubicBezTo>
                  <a:pt x="567750" y="10087"/>
                  <a:pt x="664087" y="2872"/>
                  <a:pt x="790925" y="0"/>
                </a:cubicBezTo>
                <a:cubicBezTo>
                  <a:pt x="797219" y="105033"/>
                  <a:pt x="785731" y="244954"/>
                  <a:pt x="790925" y="406552"/>
                </a:cubicBezTo>
                <a:cubicBezTo>
                  <a:pt x="605874" y="389769"/>
                  <a:pt x="529156" y="394148"/>
                  <a:pt x="395463" y="406552"/>
                </a:cubicBezTo>
                <a:cubicBezTo>
                  <a:pt x="261770" y="418956"/>
                  <a:pt x="93148" y="398436"/>
                  <a:pt x="0" y="406552"/>
                </a:cubicBezTo>
                <a:cubicBezTo>
                  <a:pt x="-2291" y="263435"/>
                  <a:pt x="17610" y="17265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F6BEFAD-E792-7761-E404-C6B77CA86DE3}"/>
              </a:ext>
            </a:extLst>
          </p:cNvPr>
          <p:cNvSpPr/>
          <p:nvPr/>
        </p:nvSpPr>
        <p:spPr>
          <a:xfrm>
            <a:off x="3678593" y="1658810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fill="none" extrusionOk="0">
                <a:moveTo>
                  <a:pt x="0" y="609599"/>
                </a:moveTo>
                <a:cubicBezTo>
                  <a:pt x="101704" y="453782"/>
                  <a:pt x="167168" y="262236"/>
                  <a:pt x="297243" y="0"/>
                </a:cubicBezTo>
                <a:cubicBezTo>
                  <a:pt x="392837" y="119925"/>
                  <a:pt x="519041" y="433666"/>
                  <a:pt x="594486" y="609599"/>
                </a:cubicBezTo>
                <a:cubicBezTo>
                  <a:pt x="438447" y="628067"/>
                  <a:pt x="140180" y="587682"/>
                  <a:pt x="0" y="609599"/>
                </a:cubicBezTo>
                <a:close/>
              </a:path>
              <a:path w="594486" h="609599" stroke="0" extrusionOk="0">
                <a:moveTo>
                  <a:pt x="0" y="609599"/>
                </a:moveTo>
                <a:cubicBezTo>
                  <a:pt x="154453" y="332896"/>
                  <a:pt x="132081" y="277280"/>
                  <a:pt x="297243" y="0"/>
                </a:cubicBezTo>
                <a:cubicBezTo>
                  <a:pt x="379865" y="144493"/>
                  <a:pt x="463796" y="307680"/>
                  <a:pt x="594486" y="609599"/>
                </a:cubicBezTo>
                <a:cubicBezTo>
                  <a:pt x="419724" y="595485"/>
                  <a:pt x="219412" y="606826"/>
                  <a:pt x="0" y="609599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2EF0B-CA83-C4D2-876D-298A6C73E27F}"/>
              </a:ext>
            </a:extLst>
          </p:cNvPr>
          <p:cNvSpPr txBox="1"/>
          <p:nvPr/>
        </p:nvSpPr>
        <p:spPr>
          <a:xfrm>
            <a:off x="4577168" y="555690"/>
            <a:ext cx="542755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typical word is linked to distinct concepts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concepts of the same thing or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typical word is linked to two (or more) concepts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extensionally equivalent.</a:t>
            </a: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5EB09F-BA6B-20BB-B6C6-EC41F89B6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2" t="9283" r="23065" b="52082"/>
          <a:stretch/>
        </p:blipFill>
        <p:spPr>
          <a:xfrm>
            <a:off x="10068217" y="1530092"/>
            <a:ext cx="2123783" cy="19745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A8C953-420A-5321-9E0A-27D9C1E0CC79}"/>
              </a:ext>
            </a:extLst>
          </p:cNvPr>
          <p:cNvCxnSpPr/>
          <p:nvPr/>
        </p:nvCxnSpPr>
        <p:spPr>
          <a:xfrm>
            <a:off x="0" y="363024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03D945D-B041-4367-041F-8F2171087DD1}"/>
              </a:ext>
            </a:extLst>
          </p:cNvPr>
          <p:cNvSpPr txBox="1"/>
          <p:nvPr/>
        </p:nvSpPr>
        <p:spPr>
          <a:xfrm>
            <a:off x="6700887" y="3770109"/>
            <a:ext cx="530594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word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get linked to distinct concepts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concepts of the same thing or things.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BD44E-CD1F-4A35-E7E1-AEE611ABE680}"/>
              </a:ext>
            </a:extLst>
          </p:cNvPr>
          <p:cNvSpPr/>
          <p:nvPr/>
        </p:nvSpPr>
        <p:spPr>
          <a:xfrm>
            <a:off x="3505217" y="3826567"/>
            <a:ext cx="2841888" cy="2514712"/>
          </a:xfrm>
          <a:prstGeom prst="rect">
            <a:avLst/>
          </a:prstGeom>
          <a:gradFill flip="none" rotWithShape="1">
            <a:gsLst>
              <a:gs pos="2000">
                <a:schemeClr val="tx1"/>
              </a:gs>
              <a:gs pos="91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6FCEE-F80F-B1D9-3FD1-158E39A59F09}"/>
              </a:ext>
            </a:extLst>
          </p:cNvPr>
          <p:cNvSpPr/>
          <p:nvPr/>
        </p:nvSpPr>
        <p:spPr>
          <a:xfrm rot="10800000">
            <a:off x="23171" y="3802639"/>
            <a:ext cx="2841887" cy="253863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47584B-9F1F-E792-4126-57A3ED1D45F6}"/>
              </a:ext>
            </a:extLst>
          </p:cNvPr>
          <p:cNvSpPr/>
          <p:nvPr/>
        </p:nvSpPr>
        <p:spPr>
          <a:xfrm flipV="1">
            <a:off x="6072829" y="4432541"/>
            <a:ext cx="131973" cy="1603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557F6-0F16-01F9-B0C2-C9E3049B0E0A}"/>
              </a:ext>
            </a:extLst>
          </p:cNvPr>
          <p:cNvSpPr txBox="1"/>
          <p:nvPr/>
        </p:nvSpPr>
        <p:spPr>
          <a:xfrm>
            <a:off x="2838141" y="4454297"/>
            <a:ext cx="71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 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199ECD-2808-1D37-0EB0-9ECB01457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29" y="5408457"/>
            <a:ext cx="636674" cy="9242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2F109A-A10A-1C19-3833-E632564B5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57" y="5417074"/>
            <a:ext cx="636675" cy="9242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3A8FE2-39BF-9463-10D8-3AA99B225F14}"/>
              </a:ext>
            </a:extLst>
          </p:cNvPr>
          <p:cNvSpPr txBox="1"/>
          <p:nvPr/>
        </p:nvSpPr>
        <p:spPr>
          <a:xfrm>
            <a:off x="0" y="4537925"/>
            <a:ext cx="305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‘Lo, Hesperus…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fact, it is the planet Venus’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918AE-945B-AC7A-E70F-9633B4881008}"/>
              </a:ext>
            </a:extLst>
          </p:cNvPr>
          <p:cNvSpPr txBox="1"/>
          <p:nvPr/>
        </p:nvSpPr>
        <p:spPr>
          <a:xfrm>
            <a:off x="3507433" y="4561852"/>
            <a:ext cx="29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‘Lo, Phosphorus…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fact, it is the planet Venus’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848D49-4C5E-5351-7CB4-709C92D1CE71}"/>
              </a:ext>
            </a:extLst>
          </p:cNvPr>
          <p:cNvSpPr/>
          <p:nvPr/>
        </p:nvSpPr>
        <p:spPr>
          <a:xfrm>
            <a:off x="335408" y="4110200"/>
            <a:ext cx="145143" cy="13062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B2D430-EA36-1357-3C8C-48FD35C97899}"/>
              </a:ext>
            </a:extLst>
          </p:cNvPr>
          <p:cNvSpPr txBox="1"/>
          <p:nvPr/>
        </p:nvSpPr>
        <p:spPr>
          <a:xfrm>
            <a:off x="7404936" y="4623200"/>
            <a:ext cx="3897846" cy="163121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'Hesperus’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HESPERUS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‘Phosphorus’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PHOSPHORUS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‘Venus’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VEN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C1AF56-6C00-0695-DD60-EE80C67A48BC}"/>
              </a:ext>
            </a:extLst>
          </p:cNvPr>
          <p:cNvSpPr txBox="1"/>
          <p:nvPr/>
        </p:nvSpPr>
        <p:spPr>
          <a:xfrm>
            <a:off x="9546365" y="4885887"/>
            <a:ext cx="63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↕︎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DC0BDF-658F-900D-8464-4D23101146D1}"/>
              </a:ext>
            </a:extLst>
          </p:cNvPr>
          <p:cNvSpPr txBox="1"/>
          <p:nvPr/>
        </p:nvSpPr>
        <p:spPr>
          <a:xfrm>
            <a:off x="9546365" y="5492757"/>
            <a:ext cx="6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↕︎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861FC1-EC2A-7D39-76BC-EC1ADFAA9027}"/>
              </a:ext>
            </a:extLst>
          </p:cNvPr>
          <p:cNvSpPr txBox="1"/>
          <p:nvPr/>
        </p:nvSpPr>
        <p:spPr>
          <a:xfrm>
            <a:off x="6700887" y="6254416"/>
            <a:ext cx="565367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this is a special case of conceptual equivocality.</a:t>
            </a:r>
          </a:p>
        </p:txBody>
      </p:sp>
    </p:spTree>
    <p:extLst>
      <p:ext uri="{BB962C8B-B14F-4D97-AF65-F5344CB8AC3E}">
        <p14:creationId xmlns:p14="http://schemas.microsoft.com/office/powerpoint/2010/main" val="420054534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 animBg="1"/>
      <p:bldP spid="20" grpId="0" animBg="1"/>
      <p:bldP spid="21" grpId="0" animBg="1"/>
      <p:bldP spid="22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F27B9-9BEC-B637-9B50-0FE6C087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17B54-CABD-9C4B-66DC-671683E6B933}"/>
              </a:ext>
            </a:extLst>
          </p:cNvPr>
          <p:cNvSpPr txBox="1"/>
          <p:nvPr/>
        </p:nvSpPr>
        <p:spPr>
          <a:xfrm>
            <a:off x="5201433" y="2618468"/>
            <a:ext cx="4976699" cy="6617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put the window that he bought into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the window that he cut in the wall.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0A9F2-DD0B-4675-99E7-84DA1574E832}"/>
              </a:ext>
            </a:extLst>
          </p:cNvPr>
          <p:cNvSpPr txBox="1"/>
          <p:nvPr/>
        </p:nvSpPr>
        <p:spPr>
          <a:xfrm>
            <a:off x="594056" y="1227923"/>
            <a:ext cx="3153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circle is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A2054-1EE9-3F7A-7831-847808866102}"/>
              </a:ext>
            </a:extLst>
          </p:cNvPr>
          <p:cNvSpPr txBox="1"/>
          <p:nvPr/>
        </p:nvSpPr>
        <p:spPr>
          <a:xfrm>
            <a:off x="395152" y="253835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circle is a set of points.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D5312-0274-4F9C-5FC7-0C64D4C52A24}"/>
              </a:ext>
            </a:extLst>
          </p:cNvPr>
          <p:cNvSpPr/>
          <p:nvPr/>
        </p:nvSpPr>
        <p:spPr>
          <a:xfrm>
            <a:off x="358644" y="505926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extrusionOk="0">
                <a:moveTo>
                  <a:pt x="0" y="0"/>
                </a:moveTo>
                <a:cubicBezTo>
                  <a:pt x="131756" y="-28880"/>
                  <a:pt x="370060" y="28583"/>
                  <a:pt x="594486" y="0"/>
                </a:cubicBezTo>
                <a:cubicBezTo>
                  <a:pt x="583286" y="263601"/>
                  <a:pt x="571638" y="478079"/>
                  <a:pt x="594486" y="609599"/>
                </a:cubicBezTo>
                <a:cubicBezTo>
                  <a:pt x="342531" y="626660"/>
                  <a:pt x="215984" y="602978"/>
                  <a:pt x="0" y="609599"/>
                </a:cubicBezTo>
                <a:cubicBezTo>
                  <a:pt x="11008" y="458029"/>
                  <a:pt x="4071" y="265430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EEE1A3-650B-2427-377C-1D346C2FED79}"/>
              </a:ext>
            </a:extLst>
          </p:cNvPr>
          <p:cNvSpPr/>
          <p:nvPr/>
        </p:nvSpPr>
        <p:spPr>
          <a:xfrm>
            <a:off x="1404141" y="505927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extrusionOk="0">
                <a:moveTo>
                  <a:pt x="0" y="304799"/>
                </a:moveTo>
                <a:cubicBezTo>
                  <a:pt x="-26066" y="120385"/>
                  <a:pt x="128940" y="1554"/>
                  <a:pt x="297243" y="0"/>
                </a:cubicBezTo>
                <a:cubicBezTo>
                  <a:pt x="501847" y="8514"/>
                  <a:pt x="581378" y="136880"/>
                  <a:pt x="594486" y="304799"/>
                </a:cubicBezTo>
                <a:cubicBezTo>
                  <a:pt x="584710" y="482681"/>
                  <a:pt x="455781" y="640690"/>
                  <a:pt x="297243" y="609598"/>
                </a:cubicBezTo>
                <a:cubicBezTo>
                  <a:pt x="103227" y="593265"/>
                  <a:pt x="33089" y="488945"/>
                  <a:pt x="0" y="304799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34316-100A-2FA4-7D45-A02DA5592F51}"/>
              </a:ext>
            </a:extLst>
          </p:cNvPr>
          <p:cNvSpPr/>
          <p:nvPr/>
        </p:nvSpPr>
        <p:spPr>
          <a:xfrm>
            <a:off x="2449637" y="600537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371735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403372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extrusionOk="0">
                <a:moveTo>
                  <a:pt x="0" y="0"/>
                </a:moveTo>
                <a:cubicBezTo>
                  <a:pt x="111614" y="-16775"/>
                  <a:pt x="220288" y="16672"/>
                  <a:pt x="371735" y="0"/>
                </a:cubicBezTo>
                <a:cubicBezTo>
                  <a:pt x="523183" y="-16672"/>
                  <a:pt x="616842" y="2674"/>
                  <a:pt x="790925" y="0"/>
                </a:cubicBezTo>
                <a:cubicBezTo>
                  <a:pt x="778266" y="82056"/>
                  <a:pt x="791516" y="285627"/>
                  <a:pt x="790925" y="406552"/>
                </a:cubicBezTo>
                <a:cubicBezTo>
                  <a:pt x="697987" y="408968"/>
                  <a:pt x="512060" y="416087"/>
                  <a:pt x="403372" y="406552"/>
                </a:cubicBezTo>
                <a:cubicBezTo>
                  <a:pt x="294684" y="397017"/>
                  <a:pt x="90039" y="409106"/>
                  <a:pt x="0" y="406552"/>
                </a:cubicBezTo>
                <a:cubicBezTo>
                  <a:pt x="-6595" y="203295"/>
                  <a:pt x="-17390" y="18337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DCE4ACC-0431-19B4-D0FA-A152D5CED1F7}"/>
              </a:ext>
            </a:extLst>
          </p:cNvPr>
          <p:cNvSpPr/>
          <p:nvPr/>
        </p:nvSpPr>
        <p:spPr>
          <a:xfrm>
            <a:off x="3678592" y="427354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extrusionOk="0">
                <a:moveTo>
                  <a:pt x="0" y="609599"/>
                </a:moveTo>
                <a:cubicBezTo>
                  <a:pt x="50517" y="435183"/>
                  <a:pt x="155565" y="229216"/>
                  <a:pt x="297243" y="0"/>
                </a:cubicBezTo>
                <a:cubicBezTo>
                  <a:pt x="386455" y="142271"/>
                  <a:pt x="488768" y="418247"/>
                  <a:pt x="594486" y="609599"/>
                </a:cubicBezTo>
                <a:cubicBezTo>
                  <a:pt x="446457" y="587216"/>
                  <a:pt x="159865" y="631984"/>
                  <a:pt x="0" y="609599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396998-9505-164A-5847-D3466F651421}"/>
              </a:ext>
            </a:extLst>
          </p:cNvPr>
          <p:cNvSpPr/>
          <p:nvPr/>
        </p:nvSpPr>
        <p:spPr>
          <a:xfrm>
            <a:off x="358645" y="1737382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fill="none" extrusionOk="0">
                <a:moveTo>
                  <a:pt x="0" y="0"/>
                </a:moveTo>
                <a:cubicBezTo>
                  <a:pt x="291270" y="-13935"/>
                  <a:pt x="340220" y="14942"/>
                  <a:pt x="594486" y="0"/>
                </a:cubicBezTo>
                <a:cubicBezTo>
                  <a:pt x="594063" y="223144"/>
                  <a:pt x="618562" y="476982"/>
                  <a:pt x="594486" y="609599"/>
                </a:cubicBezTo>
                <a:cubicBezTo>
                  <a:pt x="385320" y="607797"/>
                  <a:pt x="123360" y="625473"/>
                  <a:pt x="0" y="609599"/>
                </a:cubicBezTo>
                <a:cubicBezTo>
                  <a:pt x="15239" y="466090"/>
                  <a:pt x="5647" y="202076"/>
                  <a:pt x="0" y="0"/>
                </a:cubicBezTo>
                <a:close/>
              </a:path>
              <a:path w="594486" h="609599" stroke="0" extrusionOk="0">
                <a:moveTo>
                  <a:pt x="0" y="0"/>
                </a:moveTo>
                <a:cubicBezTo>
                  <a:pt x="153329" y="-3911"/>
                  <a:pt x="324392" y="-20413"/>
                  <a:pt x="594486" y="0"/>
                </a:cubicBezTo>
                <a:cubicBezTo>
                  <a:pt x="579310" y="207451"/>
                  <a:pt x="612655" y="459207"/>
                  <a:pt x="594486" y="609599"/>
                </a:cubicBezTo>
                <a:cubicBezTo>
                  <a:pt x="461560" y="580564"/>
                  <a:pt x="129891" y="635744"/>
                  <a:pt x="0" y="609599"/>
                </a:cubicBezTo>
                <a:cubicBezTo>
                  <a:pt x="-17654" y="394910"/>
                  <a:pt x="-13527" y="15402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DBFE99-EDEF-804D-7706-B2710AA73EA3}"/>
              </a:ext>
            </a:extLst>
          </p:cNvPr>
          <p:cNvSpPr/>
          <p:nvPr/>
        </p:nvSpPr>
        <p:spPr>
          <a:xfrm>
            <a:off x="1404142" y="1737383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fill="none" extrusionOk="0">
                <a:moveTo>
                  <a:pt x="0" y="304799"/>
                </a:moveTo>
                <a:cubicBezTo>
                  <a:pt x="-14747" y="139929"/>
                  <a:pt x="106622" y="23163"/>
                  <a:pt x="297243" y="0"/>
                </a:cubicBezTo>
                <a:cubicBezTo>
                  <a:pt x="418260" y="-9249"/>
                  <a:pt x="575499" y="96585"/>
                  <a:pt x="594486" y="304799"/>
                </a:cubicBezTo>
                <a:cubicBezTo>
                  <a:pt x="638201" y="478465"/>
                  <a:pt x="448951" y="627622"/>
                  <a:pt x="297243" y="609598"/>
                </a:cubicBezTo>
                <a:cubicBezTo>
                  <a:pt x="135221" y="615432"/>
                  <a:pt x="39010" y="455265"/>
                  <a:pt x="0" y="304799"/>
                </a:cubicBezTo>
                <a:close/>
              </a:path>
              <a:path w="594485" h="609598" stroke="0" extrusionOk="0">
                <a:moveTo>
                  <a:pt x="0" y="304799"/>
                </a:moveTo>
                <a:cubicBezTo>
                  <a:pt x="-39710" y="137934"/>
                  <a:pt x="161439" y="6564"/>
                  <a:pt x="297243" y="0"/>
                </a:cubicBezTo>
                <a:cubicBezTo>
                  <a:pt x="484336" y="25665"/>
                  <a:pt x="581818" y="129590"/>
                  <a:pt x="594486" y="304799"/>
                </a:cubicBezTo>
                <a:cubicBezTo>
                  <a:pt x="613037" y="477923"/>
                  <a:pt x="482018" y="597166"/>
                  <a:pt x="297243" y="609598"/>
                </a:cubicBezTo>
                <a:cubicBezTo>
                  <a:pt x="164510" y="600285"/>
                  <a:pt x="-21320" y="469598"/>
                  <a:pt x="0" y="304799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E6F81-B66E-B2AF-2EF1-A6D8E559B3A3}"/>
              </a:ext>
            </a:extLst>
          </p:cNvPr>
          <p:cNvSpPr/>
          <p:nvPr/>
        </p:nvSpPr>
        <p:spPr>
          <a:xfrm>
            <a:off x="2449638" y="1831993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411281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379644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fill="none" extrusionOk="0">
                <a:moveTo>
                  <a:pt x="0" y="0"/>
                </a:moveTo>
                <a:cubicBezTo>
                  <a:pt x="83301" y="10373"/>
                  <a:pt x="224292" y="10923"/>
                  <a:pt x="411281" y="0"/>
                </a:cubicBezTo>
                <a:cubicBezTo>
                  <a:pt x="598270" y="-10923"/>
                  <a:pt x="704721" y="1699"/>
                  <a:pt x="790925" y="0"/>
                </a:cubicBezTo>
                <a:cubicBezTo>
                  <a:pt x="805393" y="186767"/>
                  <a:pt x="799815" y="317840"/>
                  <a:pt x="790925" y="406552"/>
                </a:cubicBezTo>
                <a:cubicBezTo>
                  <a:pt x="690689" y="391766"/>
                  <a:pt x="511884" y="401409"/>
                  <a:pt x="379644" y="406552"/>
                </a:cubicBezTo>
                <a:cubicBezTo>
                  <a:pt x="247404" y="411695"/>
                  <a:pt x="106996" y="402087"/>
                  <a:pt x="0" y="406552"/>
                </a:cubicBezTo>
                <a:cubicBezTo>
                  <a:pt x="-3092" y="304348"/>
                  <a:pt x="-2736" y="123156"/>
                  <a:pt x="0" y="0"/>
                </a:cubicBezTo>
                <a:close/>
              </a:path>
              <a:path w="790925" h="406552" stroke="0" extrusionOk="0">
                <a:moveTo>
                  <a:pt x="0" y="0"/>
                </a:moveTo>
                <a:cubicBezTo>
                  <a:pt x="173840" y="9072"/>
                  <a:pt x="238994" y="-10087"/>
                  <a:pt x="403372" y="0"/>
                </a:cubicBezTo>
                <a:cubicBezTo>
                  <a:pt x="567750" y="10087"/>
                  <a:pt x="664087" y="2872"/>
                  <a:pt x="790925" y="0"/>
                </a:cubicBezTo>
                <a:cubicBezTo>
                  <a:pt x="797219" y="105033"/>
                  <a:pt x="785731" y="244954"/>
                  <a:pt x="790925" y="406552"/>
                </a:cubicBezTo>
                <a:cubicBezTo>
                  <a:pt x="605874" y="389769"/>
                  <a:pt x="529156" y="394148"/>
                  <a:pt x="395463" y="406552"/>
                </a:cubicBezTo>
                <a:cubicBezTo>
                  <a:pt x="261770" y="418956"/>
                  <a:pt x="93148" y="398436"/>
                  <a:pt x="0" y="406552"/>
                </a:cubicBezTo>
                <a:cubicBezTo>
                  <a:pt x="-2291" y="263435"/>
                  <a:pt x="17610" y="17265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DB1CE3D-3ACE-AB38-8D6E-5C297BA33D2E}"/>
              </a:ext>
            </a:extLst>
          </p:cNvPr>
          <p:cNvSpPr/>
          <p:nvPr/>
        </p:nvSpPr>
        <p:spPr>
          <a:xfrm>
            <a:off x="3678593" y="1658810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fill="none" extrusionOk="0">
                <a:moveTo>
                  <a:pt x="0" y="609599"/>
                </a:moveTo>
                <a:cubicBezTo>
                  <a:pt x="101704" y="453782"/>
                  <a:pt x="167168" y="262236"/>
                  <a:pt x="297243" y="0"/>
                </a:cubicBezTo>
                <a:cubicBezTo>
                  <a:pt x="392837" y="119925"/>
                  <a:pt x="519041" y="433666"/>
                  <a:pt x="594486" y="609599"/>
                </a:cubicBezTo>
                <a:cubicBezTo>
                  <a:pt x="438447" y="628067"/>
                  <a:pt x="140180" y="587682"/>
                  <a:pt x="0" y="609599"/>
                </a:cubicBezTo>
                <a:close/>
              </a:path>
              <a:path w="594486" h="609599" stroke="0" extrusionOk="0">
                <a:moveTo>
                  <a:pt x="0" y="609599"/>
                </a:moveTo>
                <a:cubicBezTo>
                  <a:pt x="154453" y="332896"/>
                  <a:pt x="132081" y="277280"/>
                  <a:pt x="297243" y="0"/>
                </a:cubicBezTo>
                <a:cubicBezTo>
                  <a:pt x="379865" y="144493"/>
                  <a:pt x="463796" y="307680"/>
                  <a:pt x="594486" y="609599"/>
                </a:cubicBezTo>
                <a:cubicBezTo>
                  <a:pt x="419724" y="595485"/>
                  <a:pt x="219412" y="606826"/>
                  <a:pt x="0" y="609599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FB375-7CFE-C507-9015-8DF6997C4C8C}"/>
              </a:ext>
            </a:extLst>
          </p:cNvPr>
          <p:cNvSpPr txBox="1"/>
          <p:nvPr/>
        </p:nvSpPr>
        <p:spPr>
          <a:xfrm>
            <a:off x="4577168" y="555690"/>
            <a:ext cx="542755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typical word is linked to distinct concepts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concepts of the same thing or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typical word is linked to two (or more) concepts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extensionally equivalent.</a:t>
            </a: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2C585A-2560-E76A-580F-035FCEA21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2" t="9283" r="23065" b="52082"/>
          <a:stretch/>
        </p:blipFill>
        <p:spPr>
          <a:xfrm>
            <a:off x="10068217" y="1530092"/>
            <a:ext cx="2123783" cy="19745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52C9E6-220C-00AF-347F-2E5F66E8A7BA}"/>
              </a:ext>
            </a:extLst>
          </p:cNvPr>
          <p:cNvCxnSpPr/>
          <p:nvPr/>
        </p:nvCxnSpPr>
        <p:spPr>
          <a:xfrm>
            <a:off x="0" y="363024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A3ABA5-EA1A-EA86-6A35-A9A51C580BFB}"/>
              </a:ext>
            </a:extLst>
          </p:cNvPr>
          <p:cNvSpPr txBox="1"/>
          <p:nvPr/>
        </p:nvSpPr>
        <p:spPr>
          <a:xfrm>
            <a:off x="6700887" y="3770109"/>
            <a:ext cx="530594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word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get linked to distinct concepts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concepts of the same thing or things.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B521E2-5A98-071F-447A-EB081A8D98D6}"/>
              </a:ext>
            </a:extLst>
          </p:cNvPr>
          <p:cNvSpPr/>
          <p:nvPr/>
        </p:nvSpPr>
        <p:spPr>
          <a:xfrm>
            <a:off x="3505217" y="3826567"/>
            <a:ext cx="2841888" cy="2514712"/>
          </a:xfrm>
          <a:prstGeom prst="rect">
            <a:avLst/>
          </a:prstGeom>
          <a:gradFill flip="none" rotWithShape="1">
            <a:gsLst>
              <a:gs pos="2000">
                <a:schemeClr val="tx1"/>
              </a:gs>
              <a:gs pos="91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88FCC-9F21-3D00-67C2-B0956DB2843A}"/>
              </a:ext>
            </a:extLst>
          </p:cNvPr>
          <p:cNvSpPr/>
          <p:nvPr/>
        </p:nvSpPr>
        <p:spPr>
          <a:xfrm rot="10800000">
            <a:off x="23171" y="3802639"/>
            <a:ext cx="2841887" cy="253863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79ABC8-F7B3-6A87-6CB7-7A6221D1C137}"/>
              </a:ext>
            </a:extLst>
          </p:cNvPr>
          <p:cNvSpPr/>
          <p:nvPr/>
        </p:nvSpPr>
        <p:spPr>
          <a:xfrm flipV="1">
            <a:off x="6072829" y="4432541"/>
            <a:ext cx="131973" cy="1603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85BFE6-9015-5009-BADB-BE6DC3AFDB2E}"/>
              </a:ext>
            </a:extLst>
          </p:cNvPr>
          <p:cNvSpPr txBox="1"/>
          <p:nvPr/>
        </p:nvSpPr>
        <p:spPr>
          <a:xfrm>
            <a:off x="2838141" y="4454297"/>
            <a:ext cx="71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 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1545B31-0EAB-325C-601A-4A0F4021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29" y="5408457"/>
            <a:ext cx="636674" cy="9242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65F10B-E199-DFC9-C548-C7D139FF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57" y="5417074"/>
            <a:ext cx="636675" cy="92420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BE7C791-511D-74D4-3686-3BEF9BB14824}"/>
              </a:ext>
            </a:extLst>
          </p:cNvPr>
          <p:cNvSpPr/>
          <p:nvPr/>
        </p:nvSpPr>
        <p:spPr>
          <a:xfrm>
            <a:off x="335408" y="4110200"/>
            <a:ext cx="145143" cy="13062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29743-4A65-73A9-67B6-294DC5CDF0DA}"/>
              </a:ext>
            </a:extLst>
          </p:cNvPr>
          <p:cNvSpPr txBox="1"/>
          <p:nvPr/>
        </p:nvSpPr>
        <p:spPr>
          <a:xfrm>
            <a:off x="199375" y="4513369"/>
            <a:ext cx="252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‘Lo, a groundhog…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also called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whistlepig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764AF-FEFB-8189-C744-7FC94ACA119F}"/>
              </a:ext>
            </a:extLst>
          </p:cNvPr>
          <p:cNvSpPr txBox="1"/>
          <p:nvPr/>
        </p:nvSpPr>
        <p:spPr>
          <a:xfrm>
            <a:off x="3677058" y="4499360"/>
            <a:ext cx="29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‘Lo, a woodchuck,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also called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whistlepig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03A2A9-F698-E243-6AFB-E250EAF767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9" r="24150"/>
          <a:stretch/>
        </p:blipFill>
        <p:spPr>
          <a:xfrm>
            <a:off x="30373" y="5722714"/>
            <a:ext cx="676806" cy="6463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BEFB32-87B0-9E6D-831E-4A86DDB14A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020"/>
          <a:stretch/>
        </p:blipFill>
        <p:spPr>
          <a:xfrm>
            <a:off x="5871861" y="5794908"/>
            <a:ext cx="500031" cy="5450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89621-DACA-2100-C674-0CD3B0E021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020"/>
          <a:stretch/>
        </p:blipFill>
        <p:spPr>
          <a:xfrm>
            <a:off x="8694118" y="4499360"/>
            <a:ext cx="1016523" cy="11079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BA72EBB-275D-117E-B076-1D37E93402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9" r="24150"/>
          <a:stretch/>
        </p:blipFill>
        <p:spPr>
          <a:xfrm>
            <a:off x="7310254" y="4468206"/>
            <a:ext cx="1147408" cy="109574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AB3BD9-BDF3-768D-E272-3E0B64D282F9}"/>
              </a:ext>
            </a:extLst>
          </p:cNvPr>
          <p:cNvSpPr txBox="1"/>
          <p:nvPr/>
        </p:nvSpPr>
        <p:spPr>
          <a:xfrm>
            <a:off x="7086147" y="5517577"/>
            <a:ext cx="4226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‘groundhog’  ‘woodchuck’  ‘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whistlepig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CONCEPT-1    CONCEPT-2   CONCEPT-3                       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DF3577-FC94-0F7B-B29A-F2C4FB3837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447" r="15697"/>
          <a:stretch/>
        </p:blipFill>
        <p:spPr>
          <a:xfrm>
            <a:off x="10004723" y="4493324"/>
            <a:ext cx="1107447" cy="111243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1379DD0-72DA-A0FE-6FAC-16962D1085B3}"/>
              </a:ext>
            </a:extLst>
          </p:cNvPr>
          <p:cNvSpPr txBox="1"/>
          <p:nvPr/>
        </p:nvSpPr>
        <p:spPr>
          <a:xfrm>
            <a:off x="6700887" y="6254416"/>
            <a:ext cx="565367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this is a special case of conceptual equivocality.</a:t>
            </a:r>
          </a:p>
        </p:txBody>
      </p:sp>
    </p:spTree>
    <p:extLst>
      <p:ext uri="{BB962C8B-B14F-4D97-AF65-F5344CB8AC3E}">
        <p14:creationId xmlns:p14="http://schemas.microsoft.com/office/powerpoint/2010/main" val="2887152158"/>
      </p:ext>
    </p:extLst>
  </p:cSld>
  <p:clrMapOvr>
    <a:masterClrMapping/>
  </p:clrMapOvr>
  <p:transition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EE23E-AFAD-A93A-434F-B7D8B566B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8D45BE-427D-B71E-3C55-6AAA81EE687D}"/>
              </a:ext>
            </a:extLst>
          </p:cNvPr>
          <p:cNvSpPr txBox="1"/>
          <p:nvPr/>
        </p:nvSpPr>
        <p:spPr>
          <a:xfrm>
            <a:off x="5201433" y="2618468"/>
            <a:ext cx="4976699" cy="6617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put the window that he bought into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the window that he cut in the wall.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CC391-E73B-3394-0DEE-5BAC829FB866}"/>
              </a:ext>
            </a:extLst>
          </p:cNvPr>
          <p:cNvSpPr txBox="1"/>
          <p:nvPr/>
        </p:nvSpPr>
        <p:spPr>
          <a:xfrm>
            <a:off x="594056" y="1227923"/>
            <a:ext cx="3153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circle is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0CA42-C03B-2AD2-A836-5CB6BC6A8660}"/>
              </a:ext>
            </a:extLst>
          </p:cNvPr>
          <p:cNvSpPr txBox="1"/>
          <p:nvPr/>
        </p:nvSpPr>
        <p:spPr>
          <a:xfrm>
            <a:off x="395152" y="253835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circle is a set of points.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7C766-9145-FEEC-B155-83B13685EB5D}"/>
              </a:ext>
            </a:extLst>
          </p:cNvPr>
          <p:cNvSpPr/>
          <p:nvPr/>
        </p:nvSpPr>
        <p:spPr>
          <a:xfrm>
            <a:off x="358644" y="505926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extrusionOk="0">
                <a:moveTo>
                  <a:pt x="0" y="0"/>
                </a:moveTo>
                <a:cubicBezTo>
                  <a:pt x="131756" y="-28880"/>
                  <a:pt x="370060" y="28583"/>
                  <a:pt x="594486" y="0"/>
                </a:cubicBezTo>
                <a:cubicBezTo>
                  <a:pt x="583286" y="263601"/>
                  <a:pt x="571638" y="478079"/>
                  <a:pt x="594486" y="609599"/>
                </a:cubicBezTo>
                <a:cubicBezTo>
                  <a:pt x="342531" y="626660"/>
                  <a:pt x="215984" y="602978"/>
                  <a:pt x="0" y="609599"/>
                </a:cubicBezTo>
                <a:cubicBezTo>
                  <a:pt x="11008" y="458029"/>
                  <a:pt x="4071" y="265430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5BA1FA-0B13-E7EE-9FA1-917A216EE879}"/>
              </a:ext>
            </a:extLst>
          </p:cNvPr>
          <p:cNvSpPr/>
          <p:nvPr/>
        </p:nvSpPr>
        <p:spPr>
          <a:xfrm>
            <a:off x="1404141" y="505927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extrusionOk="0">
                <a:moveTo>
                  <a:pt x="0" y="304799"/>
                </a:moveTo>
                <a:cubicBezTo>
                  <a:pt x="-26066" y="120385"/>
                  <a:pt x="128940" y="1554"/>
                  <a:pt x="297243" y="0"/>
                </a:cubicBezTo>
                <a:cubicBezTo>
                  <a:pt x="501847" y="8514"/>
                  <a:pt x="581378" y="136880"/>
                  <a:pt x="594486" y="304799"/>
                </a:cubicBezTo>
                <a:cubicBezTo>
                  <a:pt x="584710" y="482681"/>
                  <a:pt x="455781" y="640690"/>
                  <a:pt x="297243" y="609598"/>
                </a:cubicBezTo>
                <a:cubicBezTo>
                  <a:pt x="103227" y="593265"/>
                  <a:pt x="33089" y="488945"/>
                  <a:pt x="0" y="304799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B13FBB-2E88-69AA-1EB0-C1B615D6401E}"/>
              </a:ext>
            </a:extLst>
          </p:cNvPr>
          <p:cNvSpPr/>
          <p:nvPr/>
        </p:nvSpPr>
        <p:spPr>
          <a:xfrm>
            <a:off x="2449637" y="600537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371735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403372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extrusionOk="0">
                <a:moveTo>
                  <a:pt x="0" y="0"/>
                </a:moveTo>
                <a:cubicBezTo>
                  <a:pt x="111614" y="-16775"/>
                  <a:pt x="220288" y="16672"/>
                  <a:pt x="371735" y="0"/>
                </a:cubicBezTo>
                <a:cubicBezTo>
                  <a:pt x="523183" y="-16672"/>
                  <a:pt x="616842" y="2674"/>
                  <a:pt x="790925" y="0"/>
                </a:cubicBezTo>
                <a:cubicBezTo>
                  <a:pt x="778266" y="82056"/>
                  <a:pt x="791516" y="285627"/>
                  <a:pt x="790925" y="406552"/>
                </a:cubicBezTo>
                <a:cubicBezTo>
                  <a:pt x="697987" y="408968"/>
                  <a:pt x="512060" y="416087"/>
                  <a:pt x="403372" y="406552"/>
                </a:cubicBezTo>
                <a:cubicBezTo>
                  <a:pt x="294684" y="397017"/>
                  <a:pt x="90039" y="409106"/>
                  <a:pt x="0" y="406552"/>
                </a:cubicBezTo>
                <a:cubicBezTo>
                  <a:pt x="-6595" y="203295"/>
                  <a:pt x="-17390" y="18337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7D1C2C1-40FE-B989-8191-BA30D7874616}"/>
              </a:ext>
            </a:extLst>
          </p:cNvPr>
          <p:cNvSpPr/>
          <p:nvPr/>
        </p:nvSpPr>
        <p:spPr>
          <a:xfrm>
            <a:off x="3678592" y="427354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extrusionOk="0">
                <a:moveTo>
                  <a:pt x="0" y="609599"/>
                </a:moveTo>
                <a:cubicBezTo>
                  <a:pt x="50517" y="435183"/>
                  <a:pt x="155565" y="229216"/>
                  <a:pt x="297243" y="0"/>
                </a:cubicBezTo>
                <a:cubicBezTo>
                  <a:pt x="386455" y="142271"/>
                  <a:pt x="488768" y="418247"/>
                  <a:pt x="594486" y="609599"/>
                </a:cubicBezTo>
                <a:cubicBezTo>
                  <a:pt x="446457" y="587216"/>
                  <a:pt x="159865" y="631984"/>
                  <a:pt x="0" y="609599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B4E8C-88A4-9483-0900-3BD6576E7C4E}"/>
              </a:ext>
            </a:extLst>
          </p:cNvPr>
          <p:cNvSpPr/>
          <p:nvPr/>
        </p:nvSpPr>
        <p:spPr>
          <a:xfrm>
            <a:off x="358645" y="1737382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fill="none" extrusionOk="0">
                <a:moveTo>
                  <a:pt x="0" y="0"/>
                </a:moveTo>
                <a:cubicBezTo>
                  <a:pt x="291270" y="-13935"/>
                  <a:pt x="340220" y="14942"/>
                  <a:pt x="594486" y="0"/>
                </a:cubicBezTo>
                <a:cubicBezTo>
                  <a:pt x="594063" y="223144"/>
                  <a:pt x="618562" y="476982"/>
                  <a:pt x="594486" y="609599"/>
                </a:cubicBezTo>
                <a:cubicBezTo>
                  <a:pt x="385320" y="607797"/>
                  <a:pt x="123360" y="625473"/>
                  <a:pt x="0" y="609599"/>
                </a:cubicBezTo>
                <a:cubicBezTo>
                  <a:pt x="15239" y="466090"/>
                  <a:pt x="5647" y="202076"/>
                  <a:pt x="0" y="0"/>
                </a:cubicBezTo>
                <a:close/>
              </a:path>
              <a:path w="594486" h="609599" stroke="0" extrusionOk="0">
                <a:moveTo>
                  <a:pt x="0" y="0"/>
                </a:moveTo>
                <a:cubicBezTo>
                  <a:pt x="153329" y="-3911"/>
                  <a:pt x="324392" y="-20413"/>
                  <a:pt x="594486" y="0"/>
                </a:cubicBezTo>
                <a:cubicBezTo>
                  <a:pt x="579310" y="207451"/>
                  <a:pt x="612655" y="459207"/>
                  <a:pt x="594486" y="609599"/>
                </a:cubicBezTo>
                <a:cubicBezTo>
                  <a:pt x="461560" y="580564"/>
                  <a:pt x="129891" y="635744"/>
                  <a:pt x="0" y="609599"/>
                </a:cubicBezTo>
                <a:cubicBezTo>
                  <a:pt x="-17654" y="394910"/>
                  <a:pt x="-13527" y="15402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4B72C-6073-4924-0CA1-F9046CEAA398}"/>
              </a:ext>
            </a:extLst>
          </p:cNvPr>
          <p:cNvSpPr/>
          <p:nvPr/>
        </p:nvSpPr>
        <p:spPr>
          <a:xfrm>
            <a:off x="1404142" y="1737383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fill="none" extrusionOk="0">
                <a:moveTo>
                  <a:pt x="0" y="304799"/>
                </a:moveTo>
                <a:cubicBezTo>
                  <a:pt x="-14747" y="139929"/>
                  <a:pt x="106622" y="23163"/>
                  <a:pt x="297243" y="0"/>
                </a:cubicBezTo>
                <a:cubicBezTo>
                  <a:pt x="418260" y="-9249"/>
                  <a:pt x="575499" y="96585"/>
                  <a:pt x="594486" y="304799"/>
                </a:cubicBezTo>
                <a:cubicBezTo>
                  <a:pt x="638201" y="478465"/>
                  <a:pt x="448951" y="627622"/>
                  <a:pt x="297243" y="609598"/>
                </a:cubicBezTo>
                <a:cubicBezTo>
                  <a:pt x="135221" y="615432"/>
                  <a:pt x="39010" y="455265"/>
                  <a:pt x="0" y="304799"/>
                </a:cubicBezTo>
                <a:close/>
              </a:path>
              <a:path w="594485" h="609598" stroke="0" extrusionOk="0">
                <a:moveTo>
                  <a:pt x="0" y="304799"/>
                </a:moveTo>
                <a:cubicBezTo>
                  <a:pt x="-39710" y="137934"/>
                  <a:pt x="161439" y="6564"/>
                  <a:pt x="297243" y="0"/>
                </a:cubicBezTo>
                <a:cubicBezTo>
                  <a:pt x="484336" y="25665"/>
                  <a:pt x="581818" y="129590"/>
                  <a:pt x="594486" y="304799"/>
                </a:cubicBezTo>
                <a:cubicBezTo>
                  <a:pt x="613037" y="477923"/>
                  <a:pt x="482018" y="597166"/>
                  <a:pt x="297243" y="609598"/>
                </a:cubicBezTo>
                <a:cubicBezTo>
                  <a:pt x="164510" y="600285"/>
                  <a:pt x="-21320" y="469598"/>
                  <a:pt x="0" y="304799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83A45-BFEF-9CE8-AE10-FF65A37723E2}"/>
              </a:ext>
            </a:extLst>
          </p:cNvPr>
          <p:cNvSpPr/>
          <p:nvPr/>
        </p:nvSpPr>
        <p:spPr>
          <a:xfrm>
            <a:off x="2449638" y="1831993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411281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379644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fill="none" extrusionOk="0">
                <a:moveTo>
                  <a:pt x="0" y="0"/>
                </a:moveTo>
                <a:cubicBezTo>
                  <a:pt x="83301" y="10373"/>
                  <a:pt x="224292" y="10923"/>
                  <a:pt x="411281" y="0"/>
                </a:cubicBezTo>
                <a:cubicBezTo>
                  <a:pt x="598270" y="-10923"/>
                  <a:pt x="704721" y="1699"/>
                  <a:pt x="790925" y="0"/>
                </a:cubicBezTo>
                <a:cubicBezTo>
                  <a:pt x="805393" y="186767"/>
                  <a:pt x="799815" y="317840"/>
                  <a:pt x="790925" y="406552"/>
                </a:cubicBezTo>
                <a:cubicBezTo>
                  <a:pt x="690689" y="391766"/>
                  <a:pt x="511884" y="401409"/>
                  <a:pt x="379644" y="406552"/>
                </a:cubicBezTo>
                <a:cubicBezTo>
                  <a:pt x="247404" y="411695"/>
                  <a:pt x="106996" y="402087"/>
                  <a:pt x="0" y="406552"/>
                </a:cubicBezTo>
                <a:cubicBezTo>
                  <a:pt x="-3092" y="304348"/>
                  <a:pt x="-2736" y="123156"/>
                  <a:pt x="0" y="0"/>
                </a:cubicBezTo>
                <a:close/>
              </a:path>
              <a:path w="790925" h="406552" stroke="0" extrusionOk="0">
                <a:moveTo>
                  <a:pt x="0" y="0"/>
                </a:moveTo>
                <a:cubicBezTo>
                  <a:pt x="173840" y="9072"/>
                  <a:pt x="238994" y="-10087"/>
                  <a:pt x="403372" y="0"/>
                </a:cubicBezTo>
                <a:cubicBezTo>
                  <a:pt x="567750" y="10087"/>
                  <a:pt x="664087" y="2872"/>
                  <a:pt x="790925" y="0"/>
                </a:cubicBezTo>
                <a:cubicBezTo>
                  <a:pt x="797219" y="105033"/>
                  <a:pt x="785731" y="244954"/>
                  <a:pt x="790925" y="406552"/>
                </a:cubicBezTo>
                <a:cubicBezTo>
                  <a:pt x="605874" y="389769"/>
                  <a:pt x="529156" y="394148"/>
                  <a:pt x="395463" y="406552"/>
                </a:cubicBezTo>
                <a:cubicBezTo>
                  <a:pt x="261770" y="418956"/>
                  <a:pt x="93148" y="398436"/>
                  <a:pt x="0" y="406552"/>
                </a:cubicBezTo>
                <a:cubicBezTo>
                  <a:pt x="-2291" y="263435"/>
                  <a:pt x="17610" y="17265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EDB980B-10A7-8E11-BE1F-894D94C0D297}"/>
              </a:ext>
            </a:extLst>
          </p:cNvPr>
          <p:cNvSpPr/>
          <p:nvPr/>
        </p:nvSpPr>
        <p:spPr>
          <a:xfrm>
            <a:off x="3678593" y="1658810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fill="none" extrusionOk="0">
                <a:moveTo>
                  <a:pt x="0" y="609599"/>
                </a:moveTo>
                <a:cubicBezTo>
                  <a:pt x="101704" y="453782"/>
                  <a:pt x="167168" y="262236"/>
                  <a:pt x="297243" y="0"/>
                </a:cubicBezTo>
                <a:cubicBezTo>
                  <a:pt x="392837" y="119925"/>
                  <a:pt x="519041" y="433666"/>
                  <a:pt x="594486" y="609599"/>
                </a:cubicBezTo>
                <a:cubicBezTo>
                  <a:pt x="438447" y="628067"/>
                  <a:pt x="140180" y="587682"/>
                  <a:pt x="0" y="609599"/>
                </a:cubicBezTo>
                <a:close/>
              </a:path>
              <a:path w="594486" h="609599" stroke="0" extrusionOk="0">
                <a:moveTo>
                  <a:pt x="0" y="609599"/>
                </a:moveTo>
                <a:cubicBezTo>
                  <a:pt x="154453" y="332896"/>
                  <a:pt x="132081" y="277280"/>
                  <a:pt x="297243" y="0"/>
                </a:cubicBezTo>
                <a:cubicBezTo>
                  <a:pt x="379865" y="144493"/>
                  <a:pt x="463796" y="307680"/>
                  <a:pt x="594486" y="609599"/>
                </a:cubicBezTo>
                <a:cubicBezTo>
                  <a:pt x="419724" y="595485"/>
                  <a:pt x="219412" y="606826"/>
                  <a:pt x="0" y="609599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09B4A-5569-FAC1-0F1C-4EF556F59D1B}"/>
              </a:ext>
            </a:extLst>
          </p:cNvPr>
          <p:cNvSpPr txBox="1"/>
          <p:nvPr/>
        </p:nvSpPr>
        <p:spPr>
          <a:xfrm>
            <a:off x="4577168" y="555690"/>
            <a:ext cx="542755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typical word is linked to distinct concepts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concepts of the same thing or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typical word is linked to two (or more) concepts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extensionally equivalent.</a:t>
            </a: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3F03CD-457E-872D-20A7-B863B95C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2" t="9283" r="23065" b="52082"/>
          <a:stretch/>
        </p:blipFill>
        <p:spPr>
          <a:xfrm>
            <a:off x="10068217" y="1530092"/>
            <a:ext cx="2123783" cy="19745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30F2EE-A0C0-C740-8077-66267CCCDD10}"/>
              </a:ext>
            </a:extLst>
          </p:cNvPr>
          <p:cNvCxnSpPr/>
          <p:nvPr/>
        </p:nvCxnSpPr>
        <p:spPr>
          <a:xfrm>
            <a:off x="0" y="363024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9D5A3-2A52-A6A3-261D-234B66397D4D}"/>
              </a:ext>
            </a:extLst>
          </p:cNvPr>
          <p:cNvSpPr/>
          <p:nvPr/>
        </p:nvSpPr>
        <p:spPr>
          <a:xfrm rot="10800000">
            <a:off x="23171" y="3802639"/>
            <a:ext cx="2841887" cy="253863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D14F03-1F2D-2CC3-24FA-6F14C0AB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29" y="5408457"/>
            <a:ext cx="636674" cy="92420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28634DF-2CB6-DAF7-6FE0-9B44A4B3E280}"/>
              </a:ext>
            </a:extLst>
          </p:cNvPr>
          <p:cNvSpPr/>
          <p:nvPr/>
        </p:nvSpPr>
        <p:spPr>
          <a:xfrm>
            <a:off x="335408" y="4110200"/>
            <a:ext cx="145143" cy="13062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DA10D-769C-76C5-BBFD-B34823C4BE28}"/>
              </a:ext>
            </a:extLst>
          </p:cNvPr>
          <p:cNvSpPr txBox="1"/>
          <p:nvPr/>
        </p:nvSpPr>
        <p:spPr>
          <a:xfrm>
            <a:off x="199375" y="4513369"/>
            <a:ext cx="252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‘Lo, a groundhog…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also called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whistlepig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8AE909-FF30-242D-DA2E-3E43CF123AF9}"/>
              </a:ext>
            </a:extLst>
          </p:cNvPr>
          <p:cNvSpPr txBox="1"/>
          <p:nvPr/>
        </p:nvSpPr>
        <p:spPr>
          <a:xfrm>
            <a:off x="6396473" y="6407801"/>
            <a:ext cx="559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The groundhog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Marmota monax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) is a rodent.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B986C5-A93B-2C7D-A3DB-294E464F30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9" r="24150"/>
          <a:stretch/>
        </p:blipFill>
        <p:spPr>
          <a:xfrm>
            <a:off x="7265336" y="4318567"/>
            <a:ext cx="1147408" cy="109574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5170E7B-3E79-5B8F-783A-49060CE995D8}"/>
              </a:ext>
            </a:extLst>
          </p:cNvPr>
          <p:cNvSpPr txBox="1"/>
          <p:nvPr/>
        </p:nvSpPr>
        <p:spPr>
          <a:xfrm>
            <a:off x="9020543" y="3804919"/>
            <a:ext cx="2618832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Kingdom: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Animalia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              …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Order: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Rodentia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Family: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Sciuridae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Genus: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Marmota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Species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Monax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CF3BB5-F136-BF48-90AD-F6035A4A9CDB}"/>
              </a:ext>
            </a:extLst>
          </p:cNvPr>
          <p:cNvSpPr txBox="1"/>
          <p:nvPr/>
        </p:nvSpPr>
        <p:spPr>
          <a:xfrm>
            <a:off x="7081060" y="5312058"/>
            <a:ext cx="4226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‘groundhog’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CONCEPT-1	          CONCEPT-1A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(individual)                            (kind)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2D43C3-0BA2-C47A-22D6-E440A71B9B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69" r="24150"/>
          <a:stretch/>
        </p:blipFill>
        <p:spPr>
          <a:xfrm>
            <a:off x="30373" y="5722714"/>
            <a:ext cx="676806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7370"/>
      </p:ext>
    </p:extLst>
  </p:cSld>
  <p:clrMapOvr>
    <a:masterClrMapping/>
  </p:clrMapOvr>
  <p:transition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D7099-AFAD-00C1-E8C2-A79C7E0CC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826-95B2-F833-7FCE-F386F4F8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147" y="32211"/>
            <a:ext cx="5628419" cy="85983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Bad Idea: Polysemy is Homophony</a:t>
            </a:r>
          </a:p>
        </p:txBody>
      </p:sp>
      <p:pic>
        <p:nvPicPr>
          <p:cNvPr id="7" name="Picture 6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5974A37F-2223-D414-AE91-E673ECDB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13877"/>
          <a:stretch/>
        </p:blipFill>
        <p:spPr>
          <a:xfrm>
            <a:off x="4414924" y="1862933"/>
            <a:ext cx="2097013" cy="3132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C04C41-6964-71D0-9342-62E9B0BFEE28}"/>
              </a:ext>
            </a:extLst>
          </p:cNvPr>
          <p:cNvSpPr txBox="1"/>
          <p:nvPr/>
        </p:nvSpPr>
        <p:spPr>
          <a:xfrm>
            <a:off x="6730256" y="1960046"/>
            <a:ext cx="51747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put the  window  that he bought into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the  window  that he cut in the wall.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1A866-72D2-29DD-0CDE-2408EA2B3DDE}"/>
              </a:ext>
            </a:extLst>
          </p:cNvPr>
          <p:cNvSpPr txBox="1"/>
          <p:nvPr/>
        </p:nvSpPr>
        <p:spPr>
          <a:xfrm>
            <a:off x="469044" y="2682044"/>
            <a:ext cx="2814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circle   is  green.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343A7-7263-3ECE-EC42-04E2E17C650E}"/>
              </a:ext>
            </a:extLst>
          </p:cNvPr>
          <p:cNvSpPr txBox="1"/>
          <p:nvPr/>
        </p:nvSpPr>
        <p:spPr>
          <a:xfrm>
            <a:off x="270140" y="399247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 circle   is a set of points.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9BB4B0-D76E-10C6-70FA-566ABFE66B14}"/>
              </a:ext>
            </a:extLst>
          </p:cNvPr>
          <p:cNvSpPr/>
          <p:nvPr/>
        </p:nvSpPr>
        <p:spPr>
          <a:xfrm>
            <a:off x="233632" y="1960046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extrusionOk="0">
                <a:moveTo>
                  <a:pt x="0" y="0"/>
                </a:moveTo>
                <a:cubicBezTo>
                  <a:pt x="131756" y="-28880"/>
                  <a:pt x="370060" y="28583"/>
                  <a:pt x="594486" y="0"/>
                </a:cubicBezTo>
                <a:cubicBezTo>
                  <a:pt x="583286" y="263601"/>
                  <a:pt x="571638" y="478079"/>
                  <a:pt x="594486" y="609599"/>
                </a:cubicBezTo>
                <a:cubicBezTo>
                  <a:pt x="342531" y="626660"/>
                  <a:pt x="215984" y="602978"/>
                  <a:pt x="0" y="609599"/>
                </a:cubicBezTo>
                <a:cubicBezTo>
                  <a:pt x="11008" y="458029"/>
                  <a:pt x="4071" y="265430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2D090C-AB2A-4F6D-B0AC-8E952074B608}"/>
              </a:ext>
            </a:extLst>
          </p:cNvPr>
          <p:cNvSpPr/>
          <p:nvPr/>
        </p:nvSpPr>
        <p:spPr>
          <a:xfrm>
            <a:off x="1279129" y="1960047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extrusionOk="0">
                <a:moveTo>
                  <a:pt x="0" y="304799"/>
                </a:moveTo>
                <a:cubicBezTo>
                  <a:pt x="-26066" y="120385"/>
                  <a:pt x="128940" y="1554"/>
                  <a:pt x="297243" y="0"/>
                </a:cubicBezTo>
                <a:cubicBezTo>
                  <a:pt x="501847" y="8514"/>
                  <a:pt x="581378" y="136880"/>
                  <a:pt x="594486" y="304799"/>
                </a:cubicBezTo>
                <a:cubicBezTo>
                  <a:pt x="584710" y="482681"/>
                  <a:pt x="455781" y="640690"/>
                  <a:pt x="297243" y="609598"/>
                </a:cubicBezTo>
                <a:cubicBezTo>
                  <a:pt x="103227" y="593265"/>
                  <a:pt x="33089" y="488945"/>
                  <a:pt x="0" y="304799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89E116-5148-16BE-7738-C1ED5E1A68B4}"/>
              </a:ext>
            </a:extLst>
          </p:cNvPr>
          <p:cNvSpPr/>
          <p:nvPr/>
        </p:nvSpPr>
        <p:spPr>
          <a:xfrm>
            <a:off x="2324625" y="2054657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371735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403372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extrusionOk="0">
                <a:moveTo>
                  <a:pt x="0" y="0"/>
                </a:moveTo>
                <a:cubicBezTo>
                  <a:pt x="111614" y="-16775"/>
                  <a:pt x="220288" y="16672"/>
                  <a:pt x="371735" y="0"/>
                </a:cubicBezTo>
                <a:cubicBezTo>
                  <a:pt x="523183" y="-16672"/>
                  <a:pt x="616842" y="2674"/>
                  <a:pt x="790925" y="0"/>
                </a:cubicBezTo>
                <a:cubicBezTo>
                  <a:pt x="778266" y="82056"/>
                  <a:pt x="791516" y="285627"/>
                  <a:pt x="790925" y="406552"/>
                </a:cubicBezTo>
                <a:cubicBezTo>
                  <a:pt x="697987" y="408968"/>
                  <a:pt x="512060" y="416087"/>
                  <a:pt x="403372" y="406552"/>
                </a:cubicBezTo>
                <a:cubicBezTo>
                  <a:pt x="294684" y="397017"/>
                  <a:pt x="90039" y="409106"/>
                  <a:pt x="0" y="406552"/>
                </a:cubicBezTo>
                <a:cubicBezTo>
                  <a:pt x="-6595" y="203295"/>
                  <a:pt x="-17390" y="18337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F949F67E-ED33-925B-2102-0E14D18D47D0}"/>
              </a:ext>
            </a:extLst>
          </p:cNvPr>
          <p:cNvSpPr/>
          <p:nvPr/>
        </p:nvSpPr>
        <p:spPr>
          <a:xfrm>
            <a:off x="3553580" y="1881474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extrusionOk="0">
                <a:moveTo>
                  <a:pt x="0" y="609599"/>
                </a:moveTo>
                <a:cubicBezTo>
                  <a:pt x="50517" y="435183"/>
                  <a:pt x="155565" y="229216"/>
                  <a:pt x="297243" y="0"/>
                </a:cubicBezTo>
                <a:cubicBezTo>
                  <a:pt x="386455" y="142271"/>
                  <a:pt x="488768" y="418247"/>
                  <a:pt x="594486" y="609599"/>
                </a:cubicBezTo>
                <a:cubicBezTo>
                  <a:pt x="446457" y="587216"/>
                  <a:pt x="159865" y="631984"/>
                  <a:pt x="0" y="609599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092B35-BFE7-13C1-FA23-A8AE357AE070}"/>
              </a:ext>
            </a:extLst>
          </p:cNvPr>
          <p:cNvSpPr/>
          <p:nvPr/>
        </p:nvSpPr>
        <p:spPr>
          <a:xfrm>
            <a:off x="233633" y="3191502"/>
            <a:ext cx="594486" cy="609599"/>
          </a:xfrm>
          <a:custGeom>
            <a:avLst/>
            <a:gdLst>
              <a:gd name="connsiteX0" fmla="*/ 0 w 594486"/>
              <a:gd name="connsiteY0" fmla="*/ 0 h 609599"/>
              <a:gd name="connsiteX1" fmla="*/ 594486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  <a:gd name="connsiteX4" fmla="*/ 0 w 594486"/>
              <a:gd name="connsiteY4" fmla="*/ 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6" h="609599" fill="none" extrusionOk="0">
                <a:moveTo>
                  <a:pt x="0" y="0"/>
                </a:moveTo>
                <a:cubicBezTo>
                  <a:pt x="291270" y="-13935"/>
                  <a:pt x="340220" y="14942"/>
                  <a:pt x="594486" y="0"/>
                </a:cubicBezTo>
                <a:cubicBezTo>
                  <a:pt x="594063" y="223144"/>
                  <a:pt x="618562" y="476982"/>
                  <a:pt x="594486" y="609599"/>
                </a:cubicBezTo>
                <a:cubicBezTo>
                  <a:pt x="385320" y="607797"/>
                  <a:pt x="123360" y="625473"/>
                  <a:pt x="0" y="609599"/>
                </a:cubicBezTo>
                <a:cubicBezTo>
                  <a:pt x="15239" y="466090"/>
                  <a:pt x="5647" y="202076"/>
                  <a:pt x="0" y="0"/>
                </a:cubicBezTo>
                <a:close/>
              </a:path>
              <a:path w="594486" h="609599" stroke="0" extrusionOk="0">
                <a:moveTo>
                  <a:pt x="0" y="0"/>
                </a:moveTo>
                <a:cubicBezTo>
                  <a:pt x="153329" y="-3911"/>
                  <a:pt x="324392" y="-20413"/>
                  <a:pt x="594486" y="0"/>
                </a:cubicBezTo>
                <a:cubicBezTo>
                  <a:pt x="579310" y="207451"/>
                  <a:pt x="612655" y="459207"/>
                  <a:pt x="594486" y="609599"/>
                </a:cubicBezTo>
                <a:cubicBezTo>
                  <a:pt x="461560" y="580564"/>
                  <a:pt x="129891" y="635744"/>
                  <a:pt x="0" y="609599"/>
                </a:cubicBezTo>
                <a:cubicBezTo>
                  <a:pt x="-17654" y="394910"/>
                  <a:pt x="-13527" y="15402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CDCAAC1-9A0F-986D-2805-9B49271A464D}"/>
              </a:ext>
            </a:extLst>
          </p:cNvPr>
          <p:cNvSpPr/>
          <p:nvPr/>
        </p:nvSpPr>
        <p:spPr>
          <a:xfrm>
            <a:off x="1279130" y="3191503"/>
            <a:ext cx="594485" cy="609598"/>
          </a:xfrm>
          <a:custGeom>
            <a:avLst/>
            <a:gdLst>
              <a:gd name="connsiteX0" fmla="*/ 0 w 594485"/>
              <a:gd name="connsiteY0" fmla="*/ 304799 h 609598"/>
              <a:gd name="connsiteX1" fmla="*/ 297243 w 594485"/>
              <a:gd name="connsiteY1" fmla="*/ 0 h 609598"/>
              <a:gd name="connsiteX2" fmla="*/ 594486 w 594485"/>
              <a:gd name="connsiteY2" fmla="*/ 304799 h 609598"/>
              <a:gd name="connsiteX3" fmla="*/ 297243 w 594485"/>
              <a:gd name="connsiteY3" fmla="*/ 609598 h 609598"/>
              <a:gd name="connsiteX4" fmla="*/ 0 w 594485"/>
              <a:gd name="connsiteY4" fmla="*/ 304799 h 6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485" h="609598" fill="none" extrusionOk="0">
                <a:moveTo>
                  <a:pt x="0" y="304799"/>
                </a:moveTo>
                <a:cubicBezTo>
                  <a:pt x="-14747" y="139929"/>
                  <a:pt x="106622" y="23163"/>
                  <a:pt x="297243" y="0"/>
                </a:cubicBezTo>
                <a:cubicBezTo>
                  <a:pt x="418260" y="-9249"/>
                  <a:pt x="575499" y="96585"/>
                  <a:pt x="594486" y="304799"/>
                </a:cubicBezTo>
                <a:cubicBezTo>
                  <a:pt x="638201" y="478465"/>
                  <a:pt x="448951" y="627622"/>
                  <a:pt x="297243" y="609598"/>
                </a:cubicBezTo>
                <a:cubicBezTo>
                  <a:pt x="135221" y="615432"/>
                  <a:pt x="39010" y="455265"/>
                  <a:pt x="0" y="304799"/>
                </a:cubicBezTo>
                <a:close/>
              </a:path>
              <a:path w="594485" h="609598" stroke="0" extrusionOk="0">
                <a:moveTo>
                  <a:pt x="0" y="304799"/>
                </a:moveTo>
                <a:cubicBezTo>
                  <a:pt x="-39710" y="137934"/>
                  <a:pt x="161439" y="6564"/>
                  <a:pt x="297243" y="0"/>
                </a:cubicBezTo>
                <a:cubicBezTo>
                  <a:pt x="484336" y="25665"/>
                  <a:pt x="581818" y="129590"/>
                  <a:pt x="594486" y="304799"/>
                </a:cubicBezTo>
                <a:cubicBezTo>
                  <a:pt x="613037" y="477923"/>
                  <a:pt x="482018" y="597166"/>
                  <a:pt x="297243" y="609598"/>
                </a:cubicBezTo>
                <a:cubicBezTo>
                  <a:pt x="164510" y="600285"/>
                  <a:pt x="-21320" y="469598"/>
                  <a:pt x="0" y="304799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699132-DCAC-3021-C985-7D9C40ED92BB}"/>
              </a:ext>
            </a:extLst>
          </p:cNvPr>
          <p:cNvSpPr/>
          <p:nvPr/>
        </p:nvSpPr>
        <p:spPr>
          <a:xfrm>
            <a:off x="2324626" y="3286113"/>
            <a:ext cx="790925" cy="406552"/>
          </a:xfrm>
          <a:custGeom>
            <a:avLst/>
            <a:gdLst>
              <a:gd name="connsiteX0" fmla="*/ 0 w 790925"/>
              <a:gd name="connsiteY0" fmla="*/ 0 h 406552"/>
              <a:gd name="connsiteX1" fmla="*/ 411281 w 790925"/>
              <a:gd name="connsiteY1" fmla="*/ 0 h 406552"/>
              <a:gd name="connsiteX2" fmla="*/ 790925 w 790925"/>
              <a:gd name="connsiteY2" fmla="*/ 0 h 406552"/>
              <a:gd name="connsiteX3" fmla="*/ 790925 w 790925"/>
              <a:gd name="connsiteY3" fmla="*/ 406552 h 406552"/>
              <a:gd name="connsiteX4" fmla="*/ 379644 w 790925"/>
              <a:gd name="connsiteY4" fmla="*/ 406552 h 406552"/>
              <a:gd name="connsiteX5" fmla="*/ 0 w 790925"/>
              <a:gd name="connsiteY5" fmla="*/ 406552 h 406552"/>
              <a:gd name="connsiteX6" fmla="*/ 0 w 790925"/>
              <a:gd name="connsiteY6" fmla="*/ 0 h 40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925" h="406552" fill="none" extrusionOk="0">
                <a:moveTo>
                  <a:pt x="0" y="0"/>
                </a:moveTo>
                <a:cubicBezTo>
                  <a:pt x="83301" y="10373"/>
                  <a:pt x="224292" y="10923"/>
                  <a:pt x="411281" y="0"/>
                </a:cubicBezTo>
                <a:cubicBezTo>
                  <a:pt x="598270" y="-10923"/>
                  <a:pt x="704721" y="1699"/>
                  <a:pt x="790925" y="0"/>
                </a:cubicBezTo>
                <a:cubicBezTo>
                  <a:pt x="805393" y="186767"/>
                  <a:pt x="799815" y="317840"/>
                  <a:pt x="790925" y="406552"/>
                </a:cubicBezTo>
                <a:cubicBezTo>
                  <a:pt x="690689" y="391766"/>
                  <a:pt x="511884" y="401409"/>
                  <a:pt x="379644" y="406552"/>
                </a:cubicBezTo>
                <a:cubicBezTo>
                  <a:pt x="247404" y="411695"/>
                  <a:pt x="106996" y="402087"/>
                  <a:pt x="0" y="406552"/>
                </a:cubicBezTo>
                <a:cubicBezTo>
                  <a:pt x="-3092" y="304348"/>
                  <a:pt x="-2736" y="123156"/>
                  <a:pt x="0" y="0"/>
                </a:cubicBezTo>
                <a:close/>
              </a:path>
              <a:path w="790925" h="406552" stroke="0" extrusionOk="0">
                <a:moveTo>
                  <a:pt x="0" y="0"/>
                </a:moveTo>
                <a:cubicBezTo>
                  <a:pt x="173840" y="9072"/>
                  <a:pt x="238994" y="-10087"/>
                  <a:pt x="403372" y="0"/>
                </a:cubicBezTo>
                <a:cubicBezTo>
                  <a:pt x="567750" y="10087"/>
                  <a:pt x="664087" y="2872"/>
                  <a:pt x="790925" y="0"/>
                </a:cubicBezTo>
                <a:cubicBezTo>
                  <a:pt x="797219" y="105033"/>
                  <a:pt x="785731" y="244954"/>
                  <a:pt x="790925" y="406552"/>
                </a:cubicBezTo>
                <a:cubicBezTo>
                  <a:pt x="605874" y="389769"/>
                  <a:pt x="529156" y="394148"/>
                  <a:pt x="395463" y="406552"/>
                </a:cubicBezTo>
                <a:cubicBezTo>
                  <a:pt x="261770" y="418956"/>
                  <a:pt x="93148" y="398436"/>
                  <a:pt x="0" y="406552"/>
                </a:cubicBezTo>
                <a:cubicBezTo>
                  <a:pt x="-2291" y="263435"/>
                  <a:pt x="17610" y="172656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9A0F4A53-704B-D540-5649-DA808D191CFC}"/>
              </a:ext>
            </a:extLst>
          </p:cNvPr>
          <p:cNvSpPr/>
          <p:nvPr/>
        </p:nvSpPr>
        <p:spPr>
          <a:xfrm>
            <a:off x="3553581" y="3112930"/>
            <a:ext cx="594486" cy="609599"/>
          </a:xfrm>
          <a:custGeom>
            <a:avLst/>
            <a:gdLst>
              <a:gd name="connsiteX0" fmla="*/ 0 w 594486"/>
              <a:gd name="connsiteY0" fmla="*/ 609599 h 609599"/>
              <a:gd name="connsiteX1" fmla="*/ 297243 w 594486"/>
              <a:gd name="connsiteY1" fmla="*/ 0 h 609599"/>
              <a:gd name="connsiteX2" fmla="*/ 594486 w 594486"/>
              <a:gd name="connsiteY2" fmla="*/ 609599 h 609599"/>
              <a:gd name="connsiteX3" fmla="*/ 0 w 594486"/>
              <a:gd name="connsiteY3" fmla="*/ 609599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486" h="609599" fill="none" extrusionOk="0">
                <a:moveTo>
                  <a:pt x="0" y="609599"/>
                </a:moveTo>
                <a:cubicBezTo>
                  <a:pt x="101704" y="453782"/>
                  <a:pt x="167168" y="262236"/>
                  <a:pt x="297243" y="0"/>
                </a:cubicBezTo>
                <a:cubicBezTo>
                  <a:pt x="392837" y="119925"/>
                  <a:pt x="519041" y="433666"/>
                  <a:pt x="594486" y="609599"/>
                </a:cubicBezTo>
                <a:cubicBezTo>
                  <a:pt x="438447" y="628067"/>
                  <a:pt x="140180" y="587682"/>
                  <a:pt x="0" y="609599"/>
                </a:cubicBezTo>
                <a:close/>
              </a:path>
              <a:path w="594486" h="609599" stroke="0" extrusionOk="0">
                <a:moveTo>
                  <a:pt x="0" y="609599"/>
                </a:moveTo>
                <a:cubicBezTo>
                  <a:pt x="154453" y="332896"/>
                  <a:pt x="132081" y="277280"/>
                  <a:pt x="297243" y="0"/>
                </a:cubicBezTo>
                <a:cubicBezTo>
                  <a:pt x="379865" y="144493"/>
                  <a:pt x="463796" y="307680"/>
                  <a:pt x="594486" y="609599"/>
                </a:cubicBezTo>
                <a:cubicBezTo>
                  <a:pt x="419724" y="595485"/>
                  <a:pt x="219412" y="606826"/>
                  <a:pt x="0" y="609599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18FD6E-8953-B4C0-296F-7858DC12A79A}"/>
              </a:ext>
            </a:extLst>
          </p:cNvPr>
          <p:cNvSpPr txBox="1"/>
          <p:nvPr/>
        </p:nvSpPr>
        <p:spPr>
          <a:xfrm>
            <a:off x="6645118" y="3226414"/>
            <a:ext cx="5546882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word can be linked to two or more concepts that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extensionally equivalent.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94DB2-6B0A-BF94-EF0B-4B44B9EA6446}"/>
              </a:ext>
            </a:extLst>
          </p:cNvPr>
          <p:cNvSpPr txBox="1"/>
          <p:nvPr/>
        </p:nvSpPr>
        <p:spPr>
          <a:xfrm>
            <a:off x="6870429" y="2913180"/>
            <a:ext cx="1646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word-sound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155F2-9814-23C9-34AB-13756FABDBEE}"/>
              </a:ext>
            </a:extLst>
          </p:cNvPr>
          <p:cNvSpPr txBox="1"/>
          <p:nvPr/>
        </p:nvSpPr>
        <p:spPr>
          <a:xfrm flipH="1">
            <a:off x="1601143" y="2853884"/>
            <a:ext cx="27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1BFDDE-B170-42D0-6C8F-3C7007FC8503}"/>
              </a:ext>
            </a:extLst>
          </p:cNvPr>
          <p:cNvSpPr txBox="1"/>
          <p:nvPr/>
        </p:nvSpPr>
        <p:spPr>
          <a:xfrm flipH="1">
            <a:off x="1151011" y="4121725"/>
            <a:ext cx="75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730527-BEBF-2442-3591-32E69957788A}"/>
              </a:ext>
            </a:extLst>
          </p:cNvPr>
          <p:cNvSpPr txBox="1"/>
          <p:nvPr/>
        </p:nvSpPr>
        <p:spPr>
          <a:xfrm flipH="1">
            <a:off x="8923210" y="2006298"/>
            <a:ext cx="27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941CE-81DC-0DDB-9C3F-AF554A34B7A1}"/>
              </a:ext>
            </a:extLst>
          </p:cNvPr>
          <p:cNvSpPr txBox="1"/>
          <p:nvPr/>
        </p:nvSpPr>
        <p:spPr>
          <a:xfrm flipH="1">
            <a:off x="8923210" y="2306407"/>
            <a:ext cx="27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B146F-F9B6-85F9-2F9A-822861A12707}"/>
              </a:ext>
            </a:extLst>
          </p:cNvPr>
          <p:cNvSpPr txBox="1"/>
          <p:nvPr/>
        </p:nvSpPr>
        <p:spPr>
          <a:xfrm>
            <a:off x="431544" y="1352127"/>
            <a:ext cx="2814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circle   is 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5B582-71BC-17EB-500F-6ABA23312118}"/>
              </a:ext>
            </a:extLst>
          </p:cNvPr>
          <p:cNvSpPr txBox="1"/>
          <p:nvPr/>
        </p:nvSpPr>
        <p:spPr>
          <a:xfrm flipH="1">
            <a:off x="1572847" y="1523023"/>
            <a:ext cx="6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3A1E8-8E23-73F3-E19C-C2BB639D7C6C}"/>
              </a:ext>
            </a:extLst>
          </p:cNvPr>
          <p:cNvSpPr txBox="1"/>
          <p:nvPr/>
        </p:nvSpPr>
        <p:spPr>
          <a:xfrm>
            <a:off x="11027395" y="2935000"/>
            <a:ext cx="1010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3719A4-CFBB-1E4A-980C-B3517B2125CC}"/>
              </a:ext>
            </a:extLst>
          </p:cNvPr>
          <p:cNvSpPr txBox="1"/>
          <p:nvPr/>
        </p:nvSpPr>
        <p:spPr>
          <a:xfrm>
            <a:off x="9059445" y="5010110"/>
            <a:ext cx="1785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trike="dblStrike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1B3A32-4783-114B-7554-C6690E8B6206}"/>
              </a:ext>
            </a:extLst>
          </p:cNvPr>
          <p:cNvSpPr txBox="1"/>
          <p:nvPr/>
        </p:nvSpPr>
        <p:spPr>
          <a:xfrm>
            <a:off x="6949146" y="3324019"/>
            <a:ext cx="7857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"/>
              </a:lnSpc>
            </a:pPr>
            <a:r>
              <a:rPr lang="en-US" dirty="0">
                <a:solidFill>
                  <a:srgbClr val="FF0000"/>
                </a:solidFill>
              </a:rPr>
              <a:t>____</a:t>
            </a:r>
          </a:p>
          <a:p>
            <a:pPr>
              <a:lnSpc>
                <a:spcPts val="300"/>
              </a:lnSpc>
            </a:pPr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87B14-1805-3449-B7F7-92AAE0A3F9FA}"/>
              </a:ext>
            </a:extLst>
          </p:cNvPr>
          <p:cNvSpPr txBox="1"/>
          <p:nvPr/>
        </p:nvSpPr>
        <p:spPr>
          <a:xfrm>
            <a:off x="10845383" y="3344067"/>
            <a:ext cx="127683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"/>
              </a:lnSpc>
            </a:pPr>
            <a:r>
              <a:rPr lang="en-US" dirty="0">
                <a:solidFill>
                  <a:srgbClr val="FF0000"/>
                </a:solidFill>
              </a:rPr>
              <a:t>_________</a:t>
            </a:r>
          </a:p>
          <a:p>
            <a:pPr>
              <a:lnSpc>
                <a:spcPts val="300"/>
              </a:lnSpc>
            </a:pPr>
            <a:r>
              <a:rPr lang="en-US" dirty="0">
                <a:solidFill>
                  <a:srgbClr val="FF0000"/>
                </a:solidFill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341952402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5" grpId="0"/>
      <p:bldP spid="28" grpId="0"/>
      <p:bldP spid="29" grpId="0"/>
      <p:bldP spid="30" grpId="0"/>
      <p:bldP spid="4" grpId="0"/>
      <p:bldP spid="6" grpId="0"/>
      <p:bldP spid="6" grpId="1"/>
      <p:bldP spid="5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1109" y="241896"/>
            <a:ext cx="11430000" cy="6616104"/>
          </a:xfrm>
        </p:spPr>
        <p:txBody>
          <a:bodyPr numCol="2">
            <a:noAutofit/>
          </a:bodyPr>
          <a:lstStyle/>
          <a:p>
            <a:pPr marL="100440" indent="-10044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			      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u="sng" dirty="0">
                <a:solidFill>
                  <a:srgbClr val="224AFB"/>
                </a:solidFill>
              </a:rPr>
              <a:t>Homophony</a:t>
            </a:r>
            <a:r>
              <a:rPr lang="en-US" sz="2200" dirty="0">
                <a:solidFill>
                  <a:srgbClr val="0000FF"/>
                </a:solidFill>
              </a:rPr>
              <a:t>	  			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        </a:t>
            </a:r>
            <a:r>
              <a:rPr lang="en-US" sz="2200" dirty="0" err="1"/>
              <a:t>bæŋk</a:t>
            </a:r>
            <a:r>
              <a:rPr lang="en-US" sz="2200" dirty="0"/>
              <a:t>             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baseline="-25000" dirty="0"/>
              <a:t> </a:t>
            </a:r>
            <a:r>
              <a:rPr lang="en-US" sz="2200" dirty="0">
                <a:solidFill>
                  <a:srgbClr val="224AFB"/>
                </a:solidFill>
              </a:rPr>
              <a:t>←</a:t>
            </a:r>
            <a:r>
              <a:rPr lang="en-US" sz="2200" dirty="0" err="1"/>
              <a:t>b</a:t>
            </a:r>
            <a:r>
              <a:rPr lang="en-US" sz="2200" dirty="0" err="1">
                <a:sym typeface="Symbol"/>
              </a:rPr>
              <a:t></a:t>
            </a:r>
            <a:r>
              <a:rPr lang="en-US" sz="2200" dirty="0" err="1"/>
              <a:t>r</a:t>
            </a:r>
            <a:r>
              <a:rPr lang="en-US" sz="2200" dirty="0">
                <a:solidFill>
                  <a:srgbClr val="224AFB"/>
                </a:solidFill>
              </a:rPr>
              <a:t>→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baseline="-25000" dirty="0"/>
              <a:t> </a:t>
            </a:r>
            <a:r>
              <a:rPr lang="en-US" sz="2200" dirty="0"/>
              <a:t>	 </a:t>
            </a:r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224AFB"/>
                </a:solidFill>
              </a:rPr>
              <a:t>↙ ︎ ↘︎   </a:t>
            </a:r>
            <a:r>
              <a:rPr lang="en-US" sz="2200" dirty="0"/>
              <a:t>			               </a:t>
            </a:r>
            <a:r>
              <a:rPr lang="en-US" sz="2200" dirty="0">
                <a:solidFill>
                  <a:srgbClr val="224AFB"/>
                </a:solidFill>
              </a:rPr>
              <a:t>↓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>
                <a:solidFill>
                  <a:srgbClr val="224AFB"/>
                </a:solidFill>
              </a:rPr>
              <a:t> 	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▼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baseline="-25000" dirty="0">
                <a:solidFill>
                  <a:srgbClr val="224AFB"/>
                </a:solidFill>
              </a:rPr>
              <a:t>  ︎                      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one pronunciation,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two or more expressions</a:t>
            </a:r>
            <a:r>
              <a:rPr lang="en-US" sz="2200" dirty="0"/>
              <a:t>, 	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 each with its own meaning</a:t>
            </a:r>
            <a:endParaRPr lang="en-US" sz="2200" dirty="0">
              <a:solidFill>
                <a:srgbClr val="106B20"/>
              </a:solidFill>
            </a:endParaRPr>
          </a:p>
          <a:p>
            <a:pPr marL="100440" indent="-100440">
              <a:spcBef>
                <a:spcPts val="1500"/>
              </a:spcBef>
              <a:buSzPct val="100000"/>
              <a:buNone/>
            </a:pPr>
            <a:r>
              <a:rPr lang="en-US" sz="2200" dirty="0"/>
              <a:t>--typically </a:t>
            </a:r>
            <a:r>
              <a:rPr lang="en-US" sz="2200" i="1" u="sng" dirty="0"/>
              <a:t>arbitrary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224AFB"/>
                </a:solidFill>
              </a:rPr>
              <a:t>you/ewe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224AFB"/>
                </a:solidFill>
              </a:rPr>
              <a:t> die/dye</a:t>
            </a:r>
            <a:r>
              <a:rPr lang="en-US" sz="2200" dirty="0"/>
              <a:t>, 							 </a:t>
            </a:r>
            <a:r>
              <a:rPr lang="en-US" sz="2200" dirty="0">
                <a:solidFill>
                  <a:srgbClr val="224AFB"/>
                </a:solidFill>
              </a:rPr>
              <a:t>no/know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224AFB"/>
                </a:solidFill>
              </a:rPr>
              <a:t> so/sew</a:t>
            </a:r>
          </a:p>
          <a:p>
            <a:pPr marL="100440" indent="-100440">
              <a:spcBef>
                <a:spcPts val="1800"/>
              </a:spcBef>
              <a:buSzPct val="100000"/>
              <a:buNone/>
            </a:pPr>
            <a:r>
              <a:rPr lang="en-US" sz="2200" dirty="0"/>
              <a:t>--linguistically </a:t>
            </a:r>
            <a:r>
              <a:rPr lang="en-US" sz="2200" i="1" u="sng" dirty="0"/>
              <a:t>accidental</a:t>
            </a:r>
          </a:p>
          <a:p>
            <a:pPr marL="100440" indent="-100440">
              <a:spcBef>
                <a:spcPts val="300"/>
              </a:spcBef>
              <a:buSzPct val="100000"/>
              <a:buNone/>
            </a:pPr>
            <a:r>
              <a:rPr lang="en-US" sz="2200" i="1" dirty="0"/>
              <a:t>   cp. </a:t>
            </a:r>
            <a:r>
              <a:rPr lang="en-US" sz="2200" dirty="0"/>
              <a:t>French</a:t>
            </a:r>
            <a:r>
              <a:rPr lang="en-US" sz="2200" i="1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seau</a:t>
            </a:r>
            <a:r>
              <a:rPr lang="en-US" sz="2200" dirty="0">
                <a:solidFill>
                  <a:srgbClr val="224AFB"/>
                </a:solidFill>
              </a:rPr>
              <a:t>/</a:t>
            </a:r>
            <a:r>
              <a:rPr lang="en-US" sz="2200" dirty="0" err="1">
                <a:solidFill>
                  <a:srgbClr val="224AFB"/>
                </a:solidFill>
              </a:rPr>
              <a:t>sceau</a:t>
            </a:r>
            <a:r>
              <a:rPr lang="en-US" sz="2200" dirty="0">
                <a:solidFill>
                  <a:srgbClr val="224AFB"/>
                </a:solidFill>
              </a:rPr>
              <a:t>/</a:t>
            </a:r>
            <a:r>
              <a:rPr lang="en-US" sz="2200" dirty="0" err="1">
                <a:solidFill>
                  <a:srgbClr val="224AFB"/>
                </a:solidFill>
              </a:rPr>
              <a:t>saut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Doesn’t Support Anaphora: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*The banks of the river were nicer than                the ones we robbed.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C00000"/>
                </a:solidFill>
              </a:rPr>
              <a:t>                 </a:t>
            </a:r>
            <a:r>
              <a:rPr lang="en-US" sz="2200" u="sng" dirty="0">
                <a:solidFill>
                  <a:srgbClr val="FF0000"/>
                </a:solidFill>
              </a:rPr>
              <a:t>Polysemy</a:t>
            </a:r>
            <a:r>
              <a:rPr lang="en-US" sz="2200" dirty="0">
                <a:solidFill>
                  <a:srgbClr val="C00000"/>
                </a:solidFill>
              </a:rPr>
              <a:t> 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triangle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window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...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</a:rPr>
              <a:t>    </a:t>
            </a:r>
            <a:r>
              <a:rPr lang="en-US" sz="2200" dirty="0">
                <a:solidFill>
                  <a:srgbClr val="FF0000"/>
                </a:solidFill>
              </a:rPr>
              <a:t>$BANK:INST ⤶  ⤷ $BANK:BLDG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one expression, whose meaning supports a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53B151"/>
                </a:solidFill>
              </a:rPr>
              <a:t>	</a:t>
            </a:r>
            <a:r>
              <a:rPr lang="en-US" sz="2200" dirty="0">
                <a:solidFill>
                  <a:srgbClr val="C00000"/>
                </a:solidFill>
              </a:rPr>
              <a:t>           </a:t>
            </a:r>
            <a:r>
              <a:rPr lang="en-US" sz="2200" i="1" u="sng" dirty="0">
                <a:solidFill>
                  <a:srgbClr val="FF0000"/>
                </a:solidFill>
              </a:rPr>
              <a:t>family</a:t>
            </a:r>
            <a:r>
              <a:rPr lang="en-US" sz="2200" dirty="0">
                <a:solidFill>
                  <a:srgbClr val="FF0000"/>
                </a:solidFill>
              </a:rPr>
              <a:t> of concepts/</a:t>
            </a:r>
            <a:r>
              <a:rPr lang="en-US" sz="2200" dirty="0" err="1">
                <a:solidFill>
                  <a:srgbClr val="FF0000"/>
                </a:solidFill>
              </a:rPr>
              <a:t>subsenses</a:t>
            </a:r>
            <a:endParaRPr lang="en-US" sz="2200" dirty="0">
              <a:solidFill>
                <a:srgbClr val="FF0000"/>
              </a:solidFill>
            </a:endParaRPr>
          </a:p>
          <a:p>
            <a:pPr marL="100440" indent="-100440">
              <a:spcBef>
                <a:spcPts val="1800"/>
              </a:spcBef>
              <a:buSzPct val="100000"/>
              <a:buNone/>
            </a:pPr>
            <a:r>
              <a:rPr lang="en-US" sz="2200" dirty="0"/>
              <a:t>--</a:t>
            </a:r>
            <a:r>
              <a:rPr lang="en-US" sz="2200" i="1" u="sng" dirty="0"/>
              <a:t>not</a:t>
            </a:r>
            <a:r>
              <a:rPr lang="en-US" sz="2200" dirty="0"/>
              <a:t> arbitrary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--often common </a:t>
            </a:r>
            <a:r>
              <a:rPr lang="en-US" sz="2200" i="1" u="sng" dirty="0"/>
              <a:t>across</a:t>
            </a:r>
            <a:r>
              <a:rPr lang="en-US" sz="2200" dirty="0"/>
              <a:t> languages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50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hold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FF0000"/>
                </a:solidFill>
              </a:rPr>
              <a:t>Supports Anaphora in many cases: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 The windows that we cut in the walls were nicer than the ones we installed.</a:t>
            </a:r>
            <a:endParaRPr lang="en-US" sz="2200" dirty="0">
              <a:solidFill>
                <a:srgbClr val="106B2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E838B-9D16-1540-A830-DD35140AEA74}"/>
              </a:ext>
            </a:extLst>
          </p:cNvPr>
          <p:cNvSpPr txBox="1"/>
          <p:nvPr/>
        </p:nvSpPr>
        <p:spPr>
          <a:xfrm>
            <a:off x="7032642" y="4409542"/>
            <a:ext cx="4930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hand, the door, a title, your temper, my calls, so much weight, an opinion,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seminar, a ridge, a course (of due east)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7C1BC-B04C-2742-BC32-86A066DC2D89}"/>
              </a:ext>
            </a:extLst>
          </p:cNvPr>
          <p:cNvSpPr txBox="1"/>
          <p:nvPr/>
        </p:nvSpPr>
        <p:spPr>
          <a:xfrm>
            <a:off x="6095999" y="722968"/>
            <a:ext cx="469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24AF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BOOK:CONTENT ⤶  ⤷ BOOK:CONTAINER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EA57CC-4CAE-394A-B5F9-A00DE95CE357}"/>
              </a:ext>
            </a:extLst>
          </p:cNvPr>
          <p:cNvCxnSpPr>
            <a:cxnSpLocks/>
          </p:cNvCxnSpPr>
          <p:nvPr/>
        </p:nvCxnSpPr>
        <p:spPr>
          <a:xfrm flipV="1">
            <a:off x="5460754" y="722968"/>
            <a:ext cx="0" cy="5916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4590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EE3B7-60E4-EE1D-04B7-0C658F897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A2AA87-ABD2-141A-1538-C8F053EE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4" y="154810"/>
            <a:ext cx="11430000" cy="5916565"/>
          </a:xfrm>
        </p:spPr>
        <p:txBody>
          <a:bodyPr numCol="2">
            <a:noAutofit/>
          </a:bodyPr>
          <a:lstStyle/>
          <a:p>
            <a:pPr marL="100440" indent="-10044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			      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u="sng" dirty="0">
                <a:solidFill>
                  <a:srgbClr val="224AFB"/>
                </a:solidFill>
              </a:rPr>
              <a:t>Homophony</a:t>
            </a:r>
            <a:r>
              <a:rPr lang="en-US" sz="2200" dirty="0">
                <a:solidFill>
                  <a:srgbClr val="0000FF"/>
                </a:solidFill>
              </a:rPr>
              <a:t>	  			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        </a:t>
            </a:r>
            <a:r>
              <a:rPr lang="en-US" sz="2200" dirty="0" err="1"/>
              <a:t>bæŋk</a:t>
            </a:r>
            <a:r>
              <a:rPr lang="en-US" sz="2200" dirty="0"/>
              <a:t>               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baseline="-25000" dirty="0"/>
              <a:t> </a:t>
            </a:r>
            <a:r>
              <a:rPr lang="en-US" sz="2200" dirty="0">
                <a:solidFill>
                  <a:srgbClr val="224AFB"/>
                </a:solidFill>
              </a:rPr>
              <a:t>←</a:t>
            </a:r>
            <a:r>
              <a:rPr lang="en-US" sz="2200" dirty="0" err="1"/>
              <a:t>b</a:t>
            </a:r>
            <a:r>
              <a:rPr lang="en-US" sz="2200" dirty="0" err="1">
                <a:sym typeface="Symbol"/>
              </a:rPr>
              <a:t></a:t>
            </a:r>
            <a:r>
              <a:rPr lang="en-US" sz="2200" dirty="0" err="1"/>
              <a:t>r</a:t>
            </a:r>
            <a:r>
              <a:rPr lang="en-US" sz="2200" dirty="0">
                <a:solidFill>
                  <a:srgbClr val="224AFB"/>
                </a:solidFill>
              </a:rPr>
              <a:t>→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baseline="-25000" dirty="0"/>
              <a:t> </a:t>
            </a:r>
            <a:r>
              <a:rPr lang="en-US" sz="2200" dirty="0"/>
              <a:t>	 </a:t>
            </a:r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224AFB"/>
                </a:solidFill>
              </a:rPr>
              <a:t>↙ ︎ ↘︎   </a:t>
            </a:r>
            <a:r>
              <a:rPr lang="en-US" sz="2200" dirty="0"/>
              <a:t>			                 </a:t>
            </a:r>
            <a:r>
              <a:rPr lang="en-US" sz="2200" dirty="0">
                <a:solidFill>
                  <a:srgbClr val="224AFB"/>
                </a:solidFill>
              </a:rPr>
              <a:t>↓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>
                <a:solidFill>
                  <a:srgbClr val="224AFB"/>
                </a:solidFill>
              </a:rPr>
              <a:t> 	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▼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baseline="-25000" dirty="0">
                <a:solidFill>
                  <a:srgbClr val="224AFB"/>
                </a:solidFill>
              </a:rPr>
              <a:t>  ︎                         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</a:t>
            </a: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one pronunciation,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two or more expressions</a:t>
            </a:r>
            <a:r>
              <a:rPr lang="en-US" sz="2200" dirty="0"/>
              <a:t>, 	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 each with its own meaning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106B2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C00000"/>
                </a:solidFill>
              </a:rPr>
              <a:t>                 </a:t>
            </a:r>
            <a:r>
              <a:rPr lang="en-US" sz="2200" u="sng" dirty="0">
                <a:solidFill>
                  <a:srgbClr val="FF0000"/>
                </a:solidFill>
              </a:rPr>
              <a:t>Polysemy</a:t>
            </a:r>
            <a:r>
              <a:rPr lang="en-US" sz="2200" dirty="0">
                <a:solidFill>
                  <a:srgbClr val="C00000"/>
                </a:solidFill>
              </a:rPr>
              <a:t>  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triangle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window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...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</a:rPr>
              <a:t>     </a:t>
            </a:r>
            <a:r>
              <a:rPr lang="en-US" sz="2200" dirty="0">
                <a:solidFill>
                  <a:srgbClr val="FF0000"/>
                </a:solidFill>
              </a:rPr>
              <a:t>$BANK:INST ⤶  ⤷ $BANK:BLDG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one expression, whose meaning supports a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53B151"/>
                </a:solidFill>
              </a:rPr>
              <a:t>	</a:t>
            </a:r>
            <a:r>
              <a:rPr lang="en-US" sz="2200" dirty="0">
                <a:solidFill>
                  <a:srgbClr val="C00000"/>
                </a:solidFill>
              </a:rPr>
              <a:t>           </a:t>
            </a:r>
            <a:r>
              <a:rPr lang="en-US" sz="2200" i="1" u="sng" dirty="0">
                <a:solidFill>
                  <a:srgbClr val="FF0000"/>
                </a:solidFill>
              </a:rPr>
              <a:t>family</a:t>
            </a:r>
            <a:r>
              <a:rPr lang="en-US" sz="2200" dirty="0">
                <a:solidFill>
                  <a:srgbClr val="FF0000"/>
                </a:solidFill>
              </a:rPr>
              <a:t> of concepts/subsenses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58726-717A-A599-9A19-0F36A0D0CDD9}"/>
              </a:ext>
            </a:extLst>
          </p:cNvPr>
          <p:cNvSpPr txBox="1"/>
          <p:nvPr/>
        </p:nvSpPr>
        <p:spPr>
          <a:xfrm>
            <a:off x="5979885" y="795540"/>
            <a:ext cx="469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24AF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BOOK:CONTENT ⤶  ⤷ BOOK:CONTAINER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0ED20B-8165-F0ED-A5BE-68C6B7376E02}"/>
              </a:ext>
            </a:extLst>
          </p:cNvPr>
          <p:cNvCxnSpPr>
            <a:cxnSpLocks/>
          </p:cNvCxnSpPr>
          <p:nvPr/>
        </p:nvCxnSpPr>
        <p:spPr>
          <a:xfrm flipV="1">
            <a:off x="5475268" y="-87085"/>
            <a:ext cx="0" cy="35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36829-45C5-BF86-1A13-DC62CE344A94}"/>
              </a:ext>
            </a:extLst>
          </p:cNvPr>
          <p:cNvCxnSpPr>
            <a:cxnSpLocks/>
          </p:cNvCxnSpPr>
          <p:nvPr/>
        </p:nvCxnSpPr>
        <p:spPr>
          <a:xfrm>
            <a:off x="0" y="3453211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1F42B9-8E76-29A5-BD92-CD6C5B30551B}"/>
              </a:ext>
            </a:extLst>
          </p:cNvPr>
          <p:cNvSpPr txBox="1"/>
          <p:nvPr/>
        </p:nvSpPr>
        <p:spPr>
          <a:xfrm>
            <a:off x="316840" y="3612291"/>
            <a:ext cx="116863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Think about lexical </a:t>
            </a:r>
            <a:r>
              <a:rPr kumimoji="0" lang="en-US" sz="21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acquisition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Luckily, kids are pretty good at connecting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words with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concepts in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ways that support communication;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aseline="0" dirty="0">
                <a:solidFill>
                  <a:prstClr val="black"/>
                </a:solidFill>
                <a:latin typeface="Calibri"/>
              </a:rPr>
              <a:t>		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see,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e.g.,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Gleitman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and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Trueswell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But if kids adopted a “One Word, One Concept” policy,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		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homophony would be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way more rampant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than it 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Polysemy looks like a by-product of kids treating homophony as a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last resort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strategy,						with paradigm cases of polysemy (‘book’, ‘window’, ‘circle’) involving concepts that “dovetail.”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And if kids allow for polysemy to limit homophony,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conceptual equivocality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will become normal.</a:t>
            </a:r>
          </a:p>
        </p:txBody>
      </p:sp>
    </p:spTree>
    <p:extLst>
      <p:ext uri="{BB962C8B-B14F-4D97-AF65-F5344CB8AC3E}">
        <p14:creationId xmlns:p14="http://schemas.microsoft.com/office/powerpoint/2010/main" val="426153790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396933-45B7-9776-108D-CEAFA0F2FE23}"/>
              </a:ext>
            </a:extLst>
          </p:cNvPr>
          <p:cNvSpPr txBox="1"/>
          <p:nvPr/>
        </p:nvSpPr>
        <p:spPr>
          <a:xfrm>
            <a:off x="497988" y="2037786"/>
            <a:ext cx="11196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</a:rPr>
              <a:t>     (1) That knowing the meaning of a term is just a matter of being in 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certain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psychological state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 state’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 in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which states of 		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memory and psychological dispositions are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states’</a:t>
            </a:r>
            <a:r>
              <a:rPr lang="en-US" sz="2000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… )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     (2) That the meaning of a term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intension</a:t>
            </a:r>
            <a:r>
              <a:rPr lang="en-US" sz="2000" i="1" dirty="0">
                <a:latin typeface="Calibri" panose="020F0502020204030204" pitchFamily="34" charset="0"/>
              </a:rPr>
              <a:t>s’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) determines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its extension       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(in the sense that sameness of intension entails sameness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of extension).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I shall argue that these two assumptions are not jointly satisfied by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any notion, let alone any notion of meaning. The traditional concept of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meaning is a concept which rests on a false theory.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4BD8A-A40C-C473-7734-82D2347831E7}"/>
              </a:ext>
            </a:extLst>
          </p:cNvPr>
          <p:cNvSpPr txBox="1"/>
          <p:nvPr/>
        </p:nvSpPr>
        <p:spPr>
          <a:xfrm>
            <a:off x="429282" y="203039"/>
            <a:ext cx="9917875" cy="83099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</a:rPr>
              <a:t>Cut the pie any way you like, ‘meanings’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just </a:t>
            </a:r>
            <a:r>
              <a:rPr lang="en-US" sz="2400" i="1" dirty="0" err="1">
                <a:latin typeface="Calibri" panose="020F0502020204030204" pitchFamily="34" charset="0"/>
              </a:rPr>
              <a:t>ain't</a:t>
            </a:r>
            <a:r>
              <a:rPr lang="en-US" sz="2400" i="1" dirty="0">
                <a:latin typeface="Calibri" panose="020F0502020204030204" pitchFamily="34" charset="0"/>
              </a:rPr>
              <a:t> in the head!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                                        </a:t>
            </a:r>
            <a:r>
              <a:rPr lang="en-US" sz="2400" dirty="0">
                <a:latin typeface="Calibri" panose="020F0502020204030204" pitchFamily="34" charset="0"/>
              </a:rPr>
              <a:t>--Hilary Putnam, “The Meaning of ‘Meaning’ 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3F6E2-6D96-C1C0-550C-B7011D3FE3A7}"/>
              </a:ext>
            </a:extLst>
          </p:cNvPr>
          <p:cNvSpPr txBox="1"/>
          <p:nvPr/>
        </p:nvSpPr>
        <p:spPr>
          <a:xfrm>
            <a:off x="429283" y="1136371"/>
            <a:ext cx="670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Like many dramatic slogans, this one isn’t true.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But underneath the rhetoric was an important point.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681A5-B31C-C54D-2B85-11D277A33D07}"/>
              </a:ext>
            </a:extLst>
          </p:cNvPr>
          <p:cNvSpPr txBox="1"/>
          <p:nvPr/>
        </p:nvSpPr>
        <p:spPr>
          <a:xfrm>
            <a:off x="324351" y="4549676"/>
            <a:ext cx="11867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Putnam highlighted a good externalist line of thought that tells against conjoining (1) with (2).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It tells against the (old) idea that the meaning of a word is a corresponding concept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the (newer) idea that the meaning of a word is—or at least determines—an extension.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Given earlier insights from Chomsky, this line of thought tells against (2) and favors (1).     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      We need to distinguish words and their meanings from concepts and their contents.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C8C4A6-4C50-369F-8102-F75C4DD13B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" r="1563" b="-4993"/>
          <a:stretch/>
        </p:blipFill>
        <p:spPr>
          <a:xfrm>
            <a:off x="10976501" y="0"/>
            <a:ext cx="1215499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14EF-FEFB-3507-4B3F-B17D343D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4" y="1257301"/>
            <a:ext cx="11198225" cy="53435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the duck is ready to eat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00B050"/>
                </a:solidFill>
              </a:rPr>
              <a:t>the duck is ready/prepared to eat something (that is suitable for a duck)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the duck is ready/suitable to be eaten (by relevant parties)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00B050"/>
                </a:solidFill>
              </a:rPr>
              <a:t>	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200" dirty="0"/>
              <a:t>the duck is eager to eat					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00B050"/>
                </a:solidFill>
              </a:rPr>
              <a:t> the duck is eager to eat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B050"/>
                </a:solidFill>
              </a:rPr>
              <a:t>something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 </a:t>
            </a:r>
            <a:r>
              <a:rPr lang="en-US" sz="2200" dirty="0">
                <a:solidFill>
                  <a:srgbClr val="FF0000"/>
                </a:solidFill>
              </a:rPr>
              <a:t>the duck is eager to be eaten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the duck is easy to eat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FF0000"/>
                </a:solidFill>
              </a:rPr>
              <a:t>it is easy for the duck to eat something 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it is easy for the duck to be eaten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08F29B-B7BE-39FC-ECFB-29A98FDD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Homophony and Polysemy are Distinct Phenomena, </a:t>
            </a: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and “Structural Homophony” is </a:t>
            </a:r>
            <a:r>
              <a:rPr lang="en-US" sz="2600" i="1" u="sng" dirty="0">
                <a:solidFill>
                  <a:srgbClr val="0070C0"/>
                </a:solidFill>
              </a:rPr>
              <a:t>limited</a:t>
            </a:r>
            <a:r>
              <a:rPr lang="en-US" sz="2600" dirty="0">
                <a:solidFill>
                  <a:srgbClr val="0070C0"/>
                </a:solidFill>
              </a:rPr>
              <a:t> in theoretically interesting 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1E676-43DB-ACD2-1B60-1059ED68FF95}"/>
              </a:ext>
            </a:extLst>
          </p:cNvPr>
          <p:cNvSpPr txBox="1"/>
          <p:nvPr/>
        </p:nvSpPr>
        <p:spPr>
          <a:xfrm>
            <a:off x="6943726" y="3971925"/>
            <a:ext cx="4214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i="1" u="sng" dirty="0"/>
              <a:t>the duck</a:t>
            </a:r>
            <a:r>
              <a:rPr lang="en-US" sz="2200" dirty="0"/>
              <a:t> is eager [</a:t>
            </a:r>
            <a:r>
              <a:rPr lang="en-US" sz="2200" i="1" u="sng" dirty="0">
                <a:solidFill>
                  <a:srgbClr val="00B050"/>
                </a:solidFill>
              </a:rPr>
              <a:t>A</a:t>
            </a:r>
            <a:r>
              <a:rPr lang="en-US" sz="2200" dirty="0"/>
              <a:t> to eat </a:t>
            </a:r>
            <a:r>
              <a:rPr lang="en-US" sz="2200" i="1" u="sng" dirty="0">
                <a:solidFill>
                  <a:srgbClr val="FF0000"/>
                </a:solidFill>
              </a:rPr>
              <a:t>P</a:t>
            </a:r>
            <a:r>
              <a:rPr lang="en-US" sz="2200" dirty="0"/>
              <a:t>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2D19D-1CA0-7968-9675-F29FD8C7D97D}"/>
              </a:ext>
            </a:extLst>
          </p:cNvPr>
          <p:cNvSpPr txBox="1"/>
          <p:nvPr/>
        </p:nvSpPr>
        <p:spPr>
          <a:xfrm>
            <a:off x="6943726" y="5499555"/>
            <a:ext cx="4214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i="1" u="sng" dirty="0"/>
              <a:t>the duck</a:t>
            </a:r>
            <a:r>
              <a:rPr lang="en-US" sz="2200" dirty="0"/>
              <a:t> is easy [</a:t>
            </a:r>
            <a:r>
              <a:rPr lang="en-US" sz="2200" i="1" u="sng" dirty="0">
                <a:solidFill>
                  <a:srgbClr val="FF0000"/>
                </a:solidFill>
              </a:rPr>
              <a:t>A</a:t>
            </a:r>
            <a:r>
              <a:rPr lang="en-US" sz="2200" dirty="0"/>
              <a:t> to eat </a:t>
            </a:r>
            <a:r>
              <a:rPr lang="en-US" sz="2200" i="1" u="sng" dirty="0">
                <a:solidFill>
                  <a:srgbClr val="00B050"/>
                </a:solidFill>
              </a:rPr>
              <a:t>P</a:t>
            </a:r>
            <a:r>
              <a:rPr lang="en-US" sz="2200" dirty="0"/>
              <a:t>]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339B3-D771-A45A-B67E-354F7DA46554}"/>
              </a:ext>
            </a:extLst>
          </p:cNvPr>
          <p:cNvSpPr txBox="1"/>
          <p:nvPr/>
        </p:nvSpPr>
        <p:spPr>
          <a:xfrm>
            <a:off x="6943726" y="2659738"/>
            <a:ext cx="4214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i="1" u="sng" dirty="0"/>
              <a:t>the duck</a:t>
            </a:r>
            <a:r>
              <a:rPr lang="en-US" sz="2200" dirty="0"/>
              <a:t> is ready [</a:t>
            </a:r>
            <a:r>
              <a:rPr lang="en-US" sz="2200" i="1" u="sng" dirty="0">
                <a:solidFill>
                  <a:srgbClr val="00B050"/>
                </a:solidFill>
              </a:rPr>
              <a:t>A</a:t>
            </a:r>
            <a:r>
              <a:rPr lang="en-US" sz="2200" dirty="0"/>
              <a:t> to eat </a:t>
            </a:r>
            <a:r>
              <a:rPr lang="en-US" sz="2200" i="1" u="sng" dirty="0">
                <a:solidFill>
                  <a:srgbClr val="00B050"/>
                </a:solidFill>
              </a:rPr>
              <a:t>P</a:t>
            </a:r>
            <a:r>
              <a:rPr lang="en-US" sz="2200" dirty="0"/>
              <a:t>] </a:t>
            </a:r>
          </a:p>
        </p:txBody>
      </p:sp>
      <p:pic>
        <p:nvPicPr>
          <p:cNvPr id="10" name="Picture 9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F26D5EEE-3323-5260-A0EE-F08D5BDC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0" y="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46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788A4-0650-BF58-9A78-0908B8A4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CB6E-6BDF-37C2-77F6-2C5A00382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1371600"/>
            <a:ext cx="11612563" cy="4271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Mary saw the boy walking towards the railway station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00B050"/>
                </a:solidFill>
              </a:rPr>
              <a:t>Mary saw the boy while she was walking towards the railway station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Mary saw the boy who was walking towards the railway station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Mary saw the boy walk towards the railway station</a:t>
            </a:r>
          </a:p>
          <a:p>
            <a:pPr>
              <a:spcBef>
                <a:spcPts val="3000"/>
              </a:spcBef>
            </a:pPr>
            <a:r>
              <a:rPr lang="en-US" sz="2200" dirty="0"/>
              <a:t>	 this is the railway station that Mary saw the boy walking towards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		 this is the railway station such that </a:t>
            </a:r>
            <a:r>
              <a:rPr lang="en-US" sz="2200" dirty="0">
                <a:solidFill>
                  <a:srgbClr val="FF0000"/>
                </a:solidFill>
              </a:rPr>
              <a:t>Mary saw the boy while she was walking towards it</a:t>
            </a: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		 </a:t>
            </a:r>
            <a:r>
              <a:rPr lang="en-US" sz="2200" dirty="0"/>
              <a:t>this is the railway station such that </a:t>
            </a:r>
            <a:r>
              <a:rPr lang="en-US" sz="2200" dirty="0">
                <a:solidFill>
                  <a:srgbClr val="FF0000"/>
                </a:solidFill>
              </a:rPr>
              <a:t>Mary saw the boy who was walking towards it</a:t>
            </a: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		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this is the railway station such that </a:t>
            </a:r>
            <a:r>
              <a:rPr lang="en-US" sz="2200" dirty="0">
                <a:solidFill>
                  <a:srgbClr val="00B050"/>
                </a:solidFill>
              </a:rPr>
              <a:t>Mary saw the boy walk towards it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7ABBE2-7444-FD4E-B4B8-FE3C4C5B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Homophony and Polysemy are Distinct Phenomena, </a:t>
            </a: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and “Structural Homophony” is </a:t>
            </a:r>
            <a:r>
              <a:rPr lang="en-US" sz="2600" i="1" u="sng" dirty="0">
                <a:solidFill>
                  <a:srgbClr val="0070C0"/>
                </a:solidFill>
              </a:rPr>
              <a:t>limited</a:t>
            </a:r>
            <a:r>
              <a:rPr lang="en-US" sz="2600" dirty="0">
                <a:solidFill>
                  <a:srgbClr val="0070C0"/>
                </a:solidFill>
              </a:rPr>
              <a:t> in theoretically interesting ways</a:t>
            </a:r>
          </a:p>
        </p:txBody>
      </p:sp>
      <p:pic>
        <p:nvPicPr>
          <p:cNvPr id="2" name="Picture 1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58497EE0-9048-85A5-ED26-0DA381FB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0" y="0"/>
            <a:ext cx="1028700" cy="102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C3D87-69E0-54FD-C266-021D11616355}"/>
              </a:ext>
            </a:extLst>
          </p:cNvPr>
          <p:cNvSpPr txBox="1"/>
          <p:nvPr/>
        </p:nvSpPr>
        <p:spPr>
          <a:xfrm>
            <a:off x="5700712" y="5872163"/>
            <a:ext cx="4443413" cy="414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[saw [the boy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towards </a:t>
            </a:r>
            <a:r>
              <a:rPr lang="en-US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it]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087B4-F8E9-8E71-F050-CED033D44DBA}"/>
              </a:ext>
            </a:extLst>
          </p:cNvPr>
          <p:cNvSpPr txBox="1"/>
          <p:nvPr/>
        </p:nvSpPr>
        <p:spPr>
          <a:xfrm>
            <a:off x="5067300" y="4231392"/>
            <a:ext cx="6777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[[saw the boy]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she was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towards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it]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B60D-DE3D-D269-3CB2-029CF8B4CF5C}"/>
              </a:ext>
            </a:extLst>
          </p:cNvPr>
          <p:cNvSpPr txBox="1"/>
          <p:nvPr/>
        </p:nvSpPr>
        <p:spPr>
          <a:xfrm>
            <a:off x="5310186" y="5005179"/>
            <a:ext cx="6777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[saw [the [boy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was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towards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it]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]]] </a:t>
            </a:r>
          </a:p>
        </p:txBody>
      </p:sp>
    </p:spTree>
    <p:extLst>
      <p:ext uri="{BB962C8B-B14F-4D97-AF65-F5344CB8AC3E}">
        <p14:creationId xmlns:p14="http://schemas.microsoft.com/office/powerpoint/2010/main" val="277299626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C21E4-DE10-86E8-E611-1F3D38F3D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09" y="1166018"/>
            <a:ext cx="11582400" cy="5691982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I-languages (</a:t>
            </a:r>
            <a:r>
              <a:rPr lang="en-US" sz="2200" i="1" u="sng" dirty="0">
                <a:latin typeface="+mj-lt"/>
              </a:rPr>
              <a:t>procedures that generate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expressions) </a:t>
            </a:r>
          </a:p>
          <a:p>
            <a:r>
              <a:rPr lang="en-US" sz="2200" dirty="0">
                <a:latin typeface="+mj-lt"/>
              </a:rPr>
              <a:t>E-languages (</a:t>
            </a:r>
            <a:r>
              <a:rPr lang="en-US" sz="2200" i="1" u="sng" dirty="0">
                <a:latin typeface="+mj-lt"/>
              </a:rPr>
              <a:t>sets of </a:t>
            </a:r>
            <a:r>
              <a:rPr lang="en-US" sz="2200" i="1" u="sng" dirty="0"/>
              <a:t>generable</a:t>
            </a:r>
            <a:r>
              <a:rPr lang="en-US" sz="2200" dirty="0"/>
              <a:t> expressions)</a:t>
            </a:r>
          </a:p>
          <a:p>
            <a:r>
              <a:rPr lang="en-US" sz="2200" dirty="0"/>
              <a:t>E*-languages (any things we count as languages, apart from I-languages)</a:t>
            </a:r>
          </a:p>
          <a:p>
            <a:pPr>
              <a:spcBef>
                <a:spcPts val="1200"/>
              </a:spcBef>
              <a:buNone/>
            </a:pPr>
            <a:r>
              <a:rPr lang="en-US" sz="2200" dirty="0">
                <a:solidFill>
                  <a:srgbClr val="FF0000"/>
                </a:solidFill>
              </a:rPr>
              <a:t> 			</a:t>
            </a:r>
            <a:r>
              <a:rPr lang="en-US" sz="2200" dirty="0"/>
              <a:t>F(x) = |x – 1|	 											    G(x) =  </a:t>
            </a:r>
            <a:r>
              <a:rPr lang="en-US" sz="2200" baseline="30000" dirty="0" err="1"/>
              <a:t>nonneg</a:t>
            </a:r>
            <a:r>
              <a:rPr lang="en-US" sz="2200" dirty="0"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ea typeface="Arial" charset="0"/>
                <a:cs typeface="Arial" charset="0"/>
              </a:rPr>
              <a:t>2</a:t>
            </a:r>
            <a:r>
              <a:rPr lang="en-US" sz="2200" dirty="0">
                <a:ea typeface="Arial" charset="0"/>
                <a:cs typeface="Arial" charset="0"/>
              </a:rPr>
              <a:t> – 2x + 1)</a:t>
            </a:r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endParaRPr lang="en-US" sz="2200" dirty="0"/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200" dirty="0">
                <a:ea typeface="Arial" charset="0"/>
                <a:cs typeface="Arial" charset="0"/>
              </a:rPr>
              <a:t>							    same extension, different procedures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1266"/>
              </a:spcAft>
              <a:buNone/>
            </a:pP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				        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1266"/>
              </a:spcAft>
              <a:buNone/>
            </a:pPr>
            <a:endParaRPr lang="en-US" sz="22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0" indent="0">
              <a:buNone/>
            </a:pPr>
            <a:endParaRPr lang="en-US" sz="2200" dirty="0">
              <a:latin typeface="+mj-lt"/>
            </a:endParaRPr>
          </a:p>
          <a:p>
            <a:pPr marL="0" indent="0">
              <a:buNone/>
            </a:pPr>
            <a:endParaRPr lang="en-US" sz="2200" dirty="0">
              <a:latin typeface="+mj-lt"/>
            </a:endParaRPr>
          </a:p>
          <a:p>
            <a:r>
              <a:rPr lang="en-US" sz="2200" dirty="0"/>
              <a:t>Empirical claims that externalists can’t deny on ”philosophical” grounds (cp. deference to experts)</a:t>
            </a:r>
          </a:p>
          <a:p>
            <a:pPr lvl="1"/>
            <a:r>
              <a:rPr lang="en-US" sz="2200" dirty="0">
                <a:latin typeface="+mj-lt"/>
              </a:rPr>
              <a:t>humans naturally acquire I-languages that are individuated </a:t>
            </a:r>
            <a:r>
              <a:rPr lang="en-US" sz="2200" dirty="0" err="1">
                <a:latin typeface="+mj-lt"/>
              </a:rPr>
              <a:t>internalistically</a:t>
            </a:r>
            <a:endParaRPr lang="en-US" sz="2200" dirty="0">
              <a:latin typeface="+mj-lt"/>
            </a:endParaRPr>
          </a:p>
          <a:p>
            <a:pPr lvl="1"/>
            <a:r>
              <a:rPr lang="en-US" sz="2200" dirty="0">
                <a:latin typeface="+mj-lt"/>
              </a:rPr>
              <a:t>these </a:t>
            </a:r>
            <a:r>
              <a:rPr lang="en-US" sz="2200" dirty="0"/>
              <a:t>I-languages generate expressions that have pronunciations and meanings</a:t>
            </a:r>
            <a:endParaRPr lang="en-US" sz="2200" dirty="0">
              <a:latin typeface="+mj-lt"/>
            </a:endParaRPr>
          </a:p>
          <a:p>
            <a:pPr lvl="1"/>
            <a:r>
              <a:rPr lang="en-US" sz="2200" dirty="0">
                <a:latin typeface="+mj-lt"/>
              </a:rPr>
              <a:t>theorists can have kind concepts (</a:t>
            </a:r>
            <a:r>
              <a:rPr lang="en-US" sz="2200" baseline="30000" dirty="0" err="1">
                <a:latin typeface="+mj-lt"/>
              </a:rPr>
              <a:t>K</a:t>
            </a:r>
            <a:r>
              <a:rPr lang="en-US" sz="2200" cap="small" dirty="0" err="1">
                <a:latin typeface="+mj-lt"/>
              </a:rPr>
              <a:t>language</a:t>
            </a:r>
            <a:r>
              <a:rPr lang="en-US" sz="2200" dirty="0">
                <a:latin typeface="+mj-lt"/>
              </a:rPr>
              <a:t> and </a:t>
            </a:r>
            <a:r>
              <a:rPr lang="en-US" sz="2200" baseline="30000" dirty="0" err="1"/>
              <a:t>K</a:t>
            </a:r>
            <a:r>
              <a:rPr lang="en-US" sz="2200" cap="small" dirty="0" err="1"/>
              <a:t>meaning</a:t>
            </a:r>
            <a:r>
              <a:rPr lang="en-US" sz="2200" cap="small" dirty="0"/>
              <a:t>) </a:t>
            </a:r>
            <a:r>
              <a:rPr lang="en-US" sz="2200" i="1" dirty="0">
                <a:latin typeface="+mj-lt"/>
              </a:rPr>
              <a:t>of</a:t>
            </a:r>
            <a:r>
              <a:rPr lang="en-US" sz="2200" dirty="0">
                <a:latin typeface="+mj-lt"/>
              </a:rPr>
              <a:t> these </a:t>
            </a:r>
            <a:r>
              <a:rPr lang="en-US" sz="2200" dirty="0"/>
              <a:t>languages and meanings</a:t>
            </a:r>
            <a:endParaRPr lang="en-US" sz="22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4ACF1D-AD17-0784-6582-D3F4A15C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844337" cy="137001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The Polysemous Meanings of ‘language’ and ‘meaning’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3ACF1-0ECD-52BD-6E57-725CDB48891C}"/>
              </a:ext>
            </a:extLst>
          </p:cNvPr>
          <p:cNvSpPr txBox="1"/>
          <p:nvPr/>
        </p:nvSpPr>
        <p:spPr>
          <a:xfrm>
            <a:off x="986631" y="3583712"/>
            <a:ext cx="10495756" cy="126188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#[Dx &amp; Bx] &gt; #[Dx</a:t>
            </a:r>
            <a:r>
              <a:rPr lang="en-US" sz="2200" dirty="0">
                <a:sym typeface="Symbol" pitchFamily="1" charset="2"/>
              </a:rPr>
              <a:t>]/2	</a:t>
            </a:r>
            <a:r>
              <a:rPr lang="en-US" sz="2200" i="1" dirty="0">
                <a:sym typeface="Symbol" pitchFamily="1" charset="2"/>
              </a:rPr>
              <a:t>   	      </a:t>
            </a:r>
            <a:r>
              <a:rPr lang="en-US" sz="2200" i="1" dirty="0"/>
              <a:t>Imagine </a:t>
            </a:r>
            <a:r>
              <a:rPr lang="en-US" sz="2200" dirty="0"/>
              <a:t>15 </a:t>
            </a:r>
            <a:r>
              <a:rPr lang="en-US" sz="2200" i="1" dirty="0"/>
              <a:t>dots, </a:t>
            </a:r>
            <a:r>
              <a:rPr lang="en-US" sz="2200" dirty="0"/>
              <a:t>		          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/>
              <a:t> &gt; 15/2</a:t>
            </a:r>
            <a:r>
              <a:rPr lang="en-US" sz="2200" dirty="0">
                <a:sym typeface="Symbol" pitchFamily="1" charset="2"/>
              </a:rPr>
              <a:t> 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#[Dx &amp; Bx] &gt; #[Dx &amp; </a:t>
            </a:r>
            <a:r>
              <a:rPr lang="en-US" sz="2200" dirty="0">
                <a:sym typeface="Symbol" pitchFamily="1" charset="2"/>
              </a:rPr>
              <a:t>Bx]            	            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/>
              <a:t> </a:t>
            </a:r>
            <a:r>
              <a:rPr lang="en-US" sz="2200" i="1" dirty="0"/>
              <a:t>of which</a:t>
            </a:r>
            <a:r>
              <a:rPr lang="en-US" sz="2200" dirty="0"/>
              <a:t> 		          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/>
              <a:t> &gt; 6</a:t>
            </a:r>
            <a:endParaRPr lang="en-US" sz="2200" dirty="0">
              <a:sym typeface="Symbol" pitchFamily="1" charset="2"/>
            </a:endParaRPr>
          </a:p>
          <a:p>
            <a:pPr>
              <a:spcAft>
                <a:spcPts val="600"/>
              </a:spcAft>
            </a:pPr>
            <a:r>
              <a:rPr lang="en-US" sz="2200" dirty="0"/>
              <a:t>#[Dx &amp; Bx] &gt; #[Dx] – #[Dx &amp; Bx]	</a:t>
            </a:r>
            <a:r>
              <a:rPr lang="en-US" sz="2200" dirty="0">
                <a:sym typeface="Symbol" pitchFamily="1" charset="2"/>
              </a:rPr>
              <a:t>              </a:t>
            </a:r>
            <a:r>
              <a:rPr lang="en-US" sz="2200" i="1" dirty="0"/>
              <a:t>are blue</a:t>
            </a:r>
            <a:r>
              <a:rPr lang="en-US" sz="2200" i="1" dirty="0">
                <a:sym typeface="Symbol" pitchFamily="1" charset="2"/>
              </a:rPr>
              <a:t>			          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/>
              <a:t> &gt; 15 –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>
                <a:sym typeface="Symbol" pitchFamily="1" charset="2"/>
              </a:rPr>
              <a:t> 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B908E-26DD-75E4-6F67-46A4A02BB3C7}"/>
              </a:ext>
            </a:extLst>
          </p:cNvPr>
          <p:cNvSpPr txBox="1"/>
          <p:nvPr/>
        </p:nvSpPr>
        <p:spPr>
          <a:xfrm>
            <a:off x="3331369" y="2476863"/>
            <a:ext cx="4841081" cy="43088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{ … , (-2, 3), (-1, 2), (0, 1), (1, 0), (2, 1), … }</a:t>
            </a:r>
          </a:p>
        </p:txBody>
      </p:sp>
    </p:spTree>
    <p:extLst>
      <p:ext uri="{BB962C8B-B14F-4D97-AF65-F5344CB8AC3E}">
        <p14:creationId xmlns:p14="http://schemas.microsoft.com/office/powerpoint/2010/main" val="397909986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9B27-7109-31AD-1D73-1D844B6B1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166018"/>
            <a:ext cx="1147286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Putnam-style externalists should treat this as a question on a par with: </a:t>
            </a:r>
            <a:r>
              <a:rPr lang="en-US" sz="2200" cap="small" dirty="0">
                <a:solidFill>
                  <a:srgbClr val="0070C0"/>
                </a:solidFill>
              </a:rPr>
              <a:t>what is a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star</a:t>
            </a:r>
            <a:r>
              <a:rPr lang="en-US" sz="2200" dirty="0">
                <a:solidFill>
                  <a:srgbClr val="0070C0"/>
                </a:solidFill>
              </a:rPr>
              <a:t>? 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We can describe the meanings and pronunciations of human linguistic expressions as     semantic and phonological properties of expressions that are generated by distinctive procedures (I-languages) that human children regularly acquire (in conditions that vary </a:t>
            </a:r>
            <a:r>
              <a:rPr lang="en-US" sz="2200" i="1" u="sng" dirty="0"/>
              <a:t>a lot</a:t>
            </a:r>
            <a:r>
              <a:rPr lang="en-US" sz="2200" dirty="0"/>
              <a:t>).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The meaning-pronunciation connections turn out to be theoretically interesting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Homophony: distinct expressions can share a pronunciation but have distinct meanings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Polysemy: the meaning of a single expression can allow for related but distinct senses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analytic </a:t>
            </a:r>
            <a:r>
              <a:rPr lang="en-US" sz="2200" i="1" u="sng" dirty="0"/>
              <a:t>biconditionals</a:t>
            </a:r>
            <a:r>
              <a:rPr lang="en-US" sz="2200" dirty="0"/>
              <a:t> are rare (maybe ‘lawyer/attorney’, ‘mare/mature female horse’,  etc.)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but endlessly many </a:t>
            </a:r>
            <a:r>
              <a:rPr lang="en-US" sz="2200" i="1" u="sng" dirty="0"/>
              <a:t>one-way inferences</a:t>
            </a:r>
            <a:r>
              <a:rPr lang="en-US" sz="2200" dirty="0"/>
              <a:t> are intuitively compelling 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200" dirty="0">
                <a:solidFill>
                  <a:srgbClr val="0070C0"/>
                </a:solidFill>
              </a:rPr>
              <a:t>    Miss Scarlet drew a green circle with a pencil in the library; so she drew a green circle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200" dirty="0">
                <a:solidFill>
                  <a:srgbClr val="0070C0"/>
                </a:solidFill>
              </a:rPr>
              <a:t>    Miss Scarlet melted some chocolate, some chocolate melted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200" dirty="0">
                <a:solidFill>
                  <a:srgbClr val="0070C0"/>
                </a:solidFill>
              </a:rPr>
              <a:t>    Miss Scarlet did something and some chocolate melted, so some chocolate melted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The meanings in question are also somehow composable. 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Human Linguistic Meanings, whatever they are, fit this (perhaps surprising) profile.</a:t>
            </a:r>
          </a:p>
          <a:p>
            <a:pPr>
              <a:spcBef>
                <a:spcPts val="600"/>
              </a:spcBef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D7894A-024F-9EB8-3A24-6096EB00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844337" cy="1370014"/>
          </a:xfrm>
        </p:spPr>
        <p:txBody>
          <a:bodyPr>
            <a:normAutofit/>
          </a:bodyPr>
          <a:lstStyle/>
          <a:p>
            <a:r>
              <a:rPr lang="en-US" sz="3000" dirty="0"/>
              <a:t>What are Meanings? Or more precisely: </a:t>
            </a:r>
            <a:r>
              <a:rPr lang="en-US" sz="3000" cap="small" dirty="0">
                <a:solidFill>
                  <a:srgbClr val="0070C0"/>
                </a:solidFill>
              </a:rPr>
              <a:t>what is a </a:t>
            </a:r>
            <a:r>
              <a:rPr lang="en-US" sz="30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3000" cap="small" dirty="0" err="1">
                <a:solidFill>
                  <a:srgbClr val="0070C0"/>
                </a:solidFill>
              </a:rPr>
              <a:t>meaning</a:t>
            </a:r>
            <a:r>
              <a:rPr lang="en-US" sz="30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264927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3679-9C6A-7CEA-8B32-F77C3624F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1751-5FE9-8BB2-FE5B-2DA93CFC6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166018"/>
            <a:ext cx="1147286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Putnam-style externalists should treat this as a question on a par with: </a:t>
            </a:r>
            <a:r>
              <a:rPr lang="en-US" sz="2200" cap="small" dirty="0">
                <a:solidFill>
                  <a:srgbClr val="0070C0"/>
                </a:solidFill>
              </a:rPr>
              <a:t>what is a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star</a:t>
            </a:r>
            <a:r>
              <a:rPr lang="en-US" sz="2200" dirty="0">
                <a:solidFill>
                  <a:srgbClr val="0070C0"/>
                </a:solidFill>
              </a:rPr>
              <a:t>? 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What are the (composable) semantic properties that I-language expressions connect with pronunciations in ways that result in…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Homophony: distinct expressions can share a pronunciation but have distinct meanings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Polysemy: the meaning of a single expression can allow for related but distinct senses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endlessly many intuitively compelling </a:t>
            </a:r>
            <a:r>
              <a:rPr lang="en-US" sz="2200" i="1" u="sng" dirty="0">
                <a:solidFill>
                  <a:srgbClr val="0070C0"/>
                </a:solidFill>
              </a:rPr>
              <a:t>one-way inferences</a:t>
            </a:r>
            <a:r>
              <a:rPr lang="en-US" sz="2200" dirty="0">
                <a:solidFill>
                  <a:srgbClr val="0070C0"/>
                </a:solidFill>
              </a:rPr>
              <a:t> (as in cases of conjunct reduction)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There are parallel questions we can ask about pronunciations. Here’s an idea I like…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pronunciations are like instructions that a choreographer ca give to some dancers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the phonological properties of expressions are (biologically implementable) 		 “choreographic scores” that can be executed via vocal tracts and produced in related ways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Maybe the meanings of Human Linguistic Expressions are instructions of another kind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like recipes for making cakes/cocktails given a stock of available ingredients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maybe the semantic properties of expressions are (biologically implementable) 		       instructions for how to access and assemble concepts in certain limited ways</a:t>
            </a:r>
          </a:p>
          <a:p>
            <a:pPr lvl="1">
              <a:spcBef>
                <a:spcPts val="600"/>
              </a:spcBef>
            </a:pPr>
            <a:endParaRPr lang="en-US" sz="2200" dirty="0"/>
          </a:p>
          <a:p>
            <a:pPr lvl="1">
              <a:spcBef>
                <a:spcPts val="600"/>
              </a:spcBef>
            </a:pPr>
            <a:endParaRPr lang="en-US" sz="2200" dirty="0"/>
          </a:p>
          <a:p>
            <a:pPr>
              <a:spcBef>
                <a:spcPts val="600"/>
              </a:spcBef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91AB2-A7A5-448E-0A5E-69FCDC32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844337" cy="1370014"/>
          </a:xfrm>
        </p:spPr>
        <p:txBody>
          <a:bodyPr>
            <a:normAutofit/>
          </a:bodyPr>
          <a:lstStyle/>
          <a:p>
            <a:r>
              <a:rPr lang="en-US" sz="3000" dirty="0"/>
              <a:t>What are Meanings? Or more precisely: </a:t>
            </a:r>
            <a:r>
              <a:rPr lang="en-US" sz="3000" cap="small" dirty="0">
                <a:solidFill>
                  <a:srgbClr val="0070C0"/>
                </a:solidFill>
              </a:rPr>
              <a:t>what is a </a:t>
            </a:r>
            <a:r>
              <a:rPr lang="en-US" sz="30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3000" cap="small" dirty="0" err="1">
                <a:solidFill>
                  <a:srgbClr val="0070C0"/>
                </a:solidFill>
              </a:rPr>
              <a:t>meaning</a:t>
            </a:r>
            <a:r>
              <a:rPr lang="en-US" sz="30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30F4E3-444E-2087-6A63-AAAE29EA32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656"/>
          <a:stretch>
            <a:fillRect/>
          </a:stretch>
        </p:blipFill>
        <p:spPr>
          <a:xfrm>
            <a:off x="10966450" y="3694365"/>
            <a:ext cx="1225550" cy="1158622"/>
          </a:xfrm>
          <a:prstGeom prst="rect">
            <a:avLst/>
          </a:prstGeom>
        </p:spPr>
      </p:pic>
      <p:pic>
        <p:nvPicPr>
          <p:cNvPr id="5" name="Picture 4" descr="A book cover of a book&#10;&#10;AI-generated content may be incorrect.">
            <a:extLst>
              <a:ext uri="{FF2B5EF4-FFF2-40B4-BE49-F238E27FC236}">
                <a16:creationId xmlns:a16="http://schemas.microsoft.com/office/drawing/2014/main" id="{EC99E3D0-D356-3707-D6DC-F0EF3FE8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205" y="5687162"/>
            <a:ext cx="774107" cy="1179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E43EA-7888-BA36-B58C-41282F186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03" t="-742" r="6146" b="742"/>
          <a:stretch>
            <a:fillRect/>
          </a:stretch>
        </p:blipFill>
        <p:spPr>
          <a:xfrm>
            <a:off x="11263312" y="5678407"/>
            <a:ext cx="1004887" cy="11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192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D92F-4624-0427-BD1F-6B2709D2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92114"/>
            <a:ext cx="11349038" cy="6329362"/>
          </a:xfrm>
        </p:spPr>
        <p:txBody>
          <a:bodyPr>
            <a:noAutofit/>
          </a:bodyPr>
          <a:lstStyle/>
          <a:p>
            <a:r>
              <a:rPr lang="en-US" sz="2200" b="1" i="1" dirty="0"/>
              <a:t>Propositions</a:t>
            </a:r>
            <a:r>
              <a:rPr lang="en-US" sz="2200" dirty="0"/>
              <a:t> get asked to do a lot of work</a:t>
            </a:r>
          </a:p>
          <a:p>
            <a:pPr lvl="1"/>
            <a:r>
              <a:rPr lang="en-US" sz="2200" dirty="0"/>
              <a:t>values of the variables in a propositional calculus</a:t>
            </a:r>
          </a:p>
          <a:p>
            <a:pPr lvl="1"/>
            <a:r>
              <a:rPr lang="en-US" sz="2200" dirty="0"/>
              <a:t>truth-evaluable things that exhibit logical relations</a:t>
            </a:r>
          </a:p>
          <a:p>
            <a:pPr lvl="1"/>
            <a:r>
              <a:rPr lang="en-US" sz="2200" dirty="0"/>
              <a:t>"objects" of propositional attitudes like believing (endorsing, holding-true)</a:t>
            </a:r>
          </a:p>
          <a:p>
            <a:pPr lvl="1"/>
            <a:r>
              <a:rPr lang="en-US" sz="2200" dirty="0"/>
              <a:t>"contents" of corresponding attitude states, at least relative to contexts</a:t>
            </a:r>
          </a:p>
          <a:p>
            <a:pPr lvl="1"/>
            <a:r>
              <a:rPr lang="en-US" sz="2200" dirty="0"/>
              <a:t>such that the meanings of sentences determine mappings from contexts to them</a:t>
            </a:r>
          </a:p>
          <a:p>
            <a:pPr lvl="1"/>
            <a:r>
              <a:rPr lang="en-US" sz="2200" dirty="0"/>
              <a:t>and maybe still more jobs related to modality (metaphysical and/or epistemic)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But whatever we think about propositions, we can be externalists about the contents of       kind concepts—including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brain</a:t>
            </a:r>
            <a:r>
              <a:rPr lang="en-US" sz="2200" dirty="0"/>
              <a:t> and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pain</a:t>
            </a:r>
            <a:r>
              <a:rPr lang="en-US" sz="2200" dirty="0"/>
              <a:t>—while still thinking that (as it turns out)               brains and pains are located in heads, even if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water</a:t>
            </a:r>
            <a:r>
              <a:rPr lang="en-US" sz="2200" cap="small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doesn’t apply to any stuff on Twin Earth.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Likewise, one can say that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meaning</a:t>
            </a:r>
            <a:r>
              <a:rPr lang="en-US" sz="2200" cap="small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applies to the meanings of ‘water’ and ‘water from a well’, and that these linguistic expressions could be used to talk about stuff on Twin Earth.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There are no good reasons for thinking that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water</a:t>
            </a:r>
            <a:r>
              <a:rPr lang="en-US" sz="2200" dirty="0"/>
              <a:t> is the </a:t>
            </a:r>
            <a:r>
              <a:rPr lang="en-US" sz="2200" i="1" u="sng" dirty="0"/>
              <a:t>only</a:t>
            </a:r>
            <a:r>
              <a:rPr lang="en-US" sz="2200" dirty="0"/>
              <a:t> concept we can express with ‘water’, or that ‘meaning’ </a:t>
            </a:r>
            <a:r>
              <a:rPr lang="en-US" sz="2200" i="1" u="sng" dirty="0"/>
              <a:t>cannot</a:t>
            </a:r>
            <a:r>
              <a:rPr lang="en-US" sz="2200" dirty="0"/>
              <a:t> be used to express a kind concept. Words are polysemous.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Externalists can’t just </a:t>
            </a:r>
            <a:r>
              <a:rPr lang="en-US" sz="2200" i="1" u="sng" dirty="0"/>
              <a:t>assume</a:t>
            </a:r>
            <a:r>
              <a:rPr lang="en-US" sz="2200" dirty="0"/>
              <a:t> that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meaning</a:t>
            </a:r>
            <a:r>
              <a:rPr lang="en-US" sz="2200" cap="small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applies to meanings that determine extensions.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CD58E-AAE8-6AC0-D87B-056C31B8697A}"/>
              </a:ext>
            </a:extLst>
          </p:cNvPr>
          <p:cNvSpPr txBox="1"/>
          <p:nvPr/>
        </p:nvSpPr>
        <p:spPr>
          <a:xfrm>
            <a:off x="1064418" y="2500311"/>
            <a:ext cx="9894095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"/>
              </a:lnSpc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9538330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E6436-ED40-2799-B913-C717AA21B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BFAB40-684A-48EA-CF74-D888A4A312ED}"/>
              </a:ext>
            </a:extLst>
          </p:cNvPr>
          <p:cNvSpPr txBox="1"/>
          <p:nvPr/>
        </p:nvSpPr>
        <p:spPr>
          <a:xfrm>
            <a:off x="497988" y="2037786"/>
            <a:ext cx="11196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</a:rPr>
              <a:t>     (1) That knowing the meaning of a term is just a matter of being in 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certain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psychological state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 state’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 in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which states of 		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memory and psychological dispositions are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states’</a:t>
            </a:r>
            <a:r>
              <a:rPr lang="en-US" sz="2000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… )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     (2) That the meaning of a term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intension</a:t>
            </a:r>
            <a:r>
              <a:rPr lang="en-US" sz="2000" i="1" dirty="0">
                <a:latin typeface="Calibri" panose="020F0502020204030204" pitchFamily="34" charset="0"/>
              </a:rPr>
              <a:t>s’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) determines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its extension       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(in the sense that sameness of intension entails sameness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of extension).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I shall argue that these two assumptions are not jointly satisfied by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any notion, let alone any notion of meaning. The traditional concept of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meaning is a concept which rests on a false theory.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1AEC2-15DD-742B-E9E2-970F1CFEA528}"/>
              </a:ext>
            </a:extLst>
          </p:cNvPr>
          <p:cNvSpPr txBox="1"/>
          <p:nvPr/>
        </p:nvSpPr>
        <p:spPr>
          <a:xfrm>
            <a:off x="429282" y="203039"/>
            <a:ext cx="9917875" cy="83099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</a:rPr>
              <a:t>Cut the pie any way you like, ‘meanings’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just </a:t>
            </a:r>
            <a:r>
              <a:rPr lang="en-US" sz="2400" i="1" dirty="0" err="1">
                <a:latin typeface="Calibri" panose="020F0502020204030204" pitchFamily="34" charset="0"/>
              </a:rPr>
              <a:t>ain't</a:t>
            </a:r>
            <a:r>
              <a:rPr lang="en-US" sz="2400" i="1" dirty="0">
                <a:latin typeface="Calibri" panose="020F0502020204030204" pitchFamily="34" charset="0"/>
              </a:rPr>
              <a:t> in the head!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                                        </a:t>
            </a:r>
            <a:r>
              <a:rPr lang="en-US" sz="2400" dirty="0">
                <a:latin typeface="Calibri" panose="020F0502020204030204" pitchFamily="34" charset="0"/>
              </a:rPr>
              <a:t>--Hilary Putnam, “The Meaning of ‘Meaning’ 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CB116-19BF-32BD-385E-4B8313DFE652}"/>
              </a:ext>
            </a:extLst>
          </p:cNvPr>
          <p:cNvSpPr txBox="1"/>
          <p:nvPr/>
        </p:nvSpPr>
        <p:spPr>
          <a:xfrm>
            <a:off x="429283" y="1136371"/>
            <a:ext cx="670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Like many dramatic slogans, this one isn’t true.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But underneath the rhetoric was an important point.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C564C-C2B7-71A1-4D8A-ADBC8C87440A}"/>
              </a:ext>
            </a:extLst>
          </p:cNvPr>
          <p:cNvSpPr txBox="1"/>
          <p:nvPr/>
        </p:nvSpPr>
        <p:spPr>
          <a:xfrm>
            <a:off x="324351" y="4549676"/>
            <a:ext cx="118676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Putnam highlighted a good externalist line of thought that tells against conjoining (1) with (2).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But given earlier insights from Chomsky, this line of thought tells against (2) and favors (1).     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      We need to distinguish words and their meanings from concepts and their contents.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888B82-94BD-0EAE-C06A-1598EF47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" r="1563" b="-4993"/>
          <a:stretch/>
        </p:blipFill>
        <p:spPr>
          <a:xfrm>
            <a:off x="10976501" y="0"/>
            <a:ext cx="1215499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E9AD5-4435-C757-4506-C59808537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A37150E-4BFB-4540-E81E-7875B8087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26D90-A467-D1F2-041B-712228250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042" y="1154525"/>
            <a:ext cx="4016719" cy="3114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bg1"/>
                </a:solidFill>
              </a:rPr>
              <a:t>Externalist Contents, Internalist Meanings (and Propositions?)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3C94FE-FEB3-291C-CC1E-CD744F6B2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400138-C86C-D836-6D67-9C887025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F24C165-05DC-9E39-195E-E43092791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54156A-BA70-BDC4-CFF8-52AD87468C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45D9CAC-BC61-DB94-57DF-2B36BF790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78D235-B6EF-87B3-14D5-67A22A3E6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2754D0E-80A6-6821-410F-3F7D76E230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8AA17C-B873-EE57-0895-0F1537FED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9405022-4065-EE46-96B1-2F9721D25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B7E17BF-7AE2-35A7-BA39-0C31030543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97E8AA4-C388-8F8B-BB1B-365C2036D8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E34B90-B75F-6365-5B64-DF45CC6A0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D85DDF-37C5-38A4-6515-88963968C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917D470-0FC5-E024-9480-05AEEE9B6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E5F7141D-2410-6A03-CBF6-F89804C45EDD}"/>
              </a:ext>
            </a:extLst>
          </p:cNvPr>
          <p:cNvSpPr txBox="1">
            <a:spLocks/>
          </p:cNvSpPr>
          <p:nvPr/>
        </p:nvSpPr>
        <p:spPr>
          <a:xfrm>
            <a:off x="-1" y="4891254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M. Pietroski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Rutgers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tinyurl.com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pietroski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14D8E5-AE83-9B79-DB36-5DEB1D03F781}"/>
              </a:ext>
            </a:extLst>
          </p:cNvPr>
          <p:cNvSpPr txBox="1">
            <a:spLocks/>
          </p:cNvSpPr>
          <p:nvPr/>
        </p:nvSpPr>
        <p:spPr>
          <a:xfrm>
            <a:off x="8787335" y="4797448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available at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6B7B5CA-4FE9-055C-E5E8-3D162C55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078" y="5398719"/>
            <a:ext cx="1459282" cy="14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0C3D-6200-4C1A-8E1B-058BDA30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The Good Externalist Line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51906-422C-7384-E7EB-D17F4B30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4687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Big Mistakes Have Been Made: stars, planets, nebulae, whales, …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Even when we’re right, error is conceivable: cats are animals, gold has atomic number 79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Often, definitions don’t stay put: melting point of ice (–0.001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); boiling point of water (99.9839 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Typical names like ‘Aristotle’, ‘Shakespeare’, and ‘Russell’ do not abbreviate independent descriptions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Neither do (so-called) kind terms like ‘gold’ and ‘water’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Most lexical items resist analysis, even if a few like ‘bachelor’ and ‘mare’ can be decomposed (somehow)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There’s much to be said for causal conceptions of reference, action, perception, memory, knowledge, …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There are singular concepts like </a:t>
            </a:r>
            <a:r>
              <a:rPr lang="en-US" sz="2000" baseline="30000" dirty="0"/>
              <a:t>1</a:t>
            </a:r>
            <a:r>
              <a:rPr lang="en-US" sz="2000" cap="small" dirty="0"/>
              <a:t>Aristotle</a:t>
            </a:r>
            <a:r>
              <a:rPr lang="en-US" sz="2000" dirty="0"/>
              <a:t> and kind concepts like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water</a:t>
            </a:r>
            <a:endParaRPr lang="en-US" sz="2000" cap="smal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There’s much to be said for idea that </a:t>
            </a:r>
            <a:r>
              <a:rPr lang="en-US" sz="2000" baseline="30000" dirty="0"/>
              <a:t>1</a:t>
            </a:r>
            <a:r>
              <a:rPr lang="en-US" sz="2000" cap="small" dirty="0"/>
              <a:t>Hesperus</a:t>
            </a:r>
            <a:r>
              <a:rPr lang="en-US" sz="2000" dirty="0"/>
              <a:t> and </a:t>
            </a:r>
            <a:r>
              <a:rPr lang="en-US" sz="2000" baseline="30000" dirty="0"/>
              <a:t>1</a:t>
            </a:r>
            <a:r>
              <a:rPr lang="en-US" sz="2000" cap="small" dirty="0"/>
              <a:t>Phosphorus </a:t>
            </a:r>
            <a:r>
              <a:rPr lang="en-US" sz="2000" dirty="0"/>
              <a:t>have the same content (viz., Venus),  and that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woodchuck</a:t>
            </a:r>
            <a:r>
              <a:rPr lang="en-US" sz="2000" cap="small" dirty="0"/>
              <a:t> </a:t>
            </a:r>
            <a:r>
              <a:rPr lang="en-US" sz="2000" dirty="0"/>
              <a:t>has the same content as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groundhog</a:t>
            </a:r>
            <a:endParaRPr lang="en-US" sz="2000" cap="smal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61BBA-03EB-1D73-BCF6-9B8A48407F46}"/>
              </a:ext>
            </a:extLst>
          </p:cNvPr>
          <p:cNvSpPr txBox="1"/>
          <p:nvPr/>
        </p:nvSpPr>
        <p:spPr>
          <a:xfrm>
            <a:off x="1324099" y="6090919"/>
            <a:ext cx="9491540" cy="49244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The contents of singular concepts and kind concepts </a:t>
            </a:r>
            <a:r>
              <a:rPr lang="en-US" sz="26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ain't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 in the head!</a:t>
            </a: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A035EFB-21BF-8BDE-EA4D-A973DF1A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091" cy="1408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5B643-F78E-417F-5956-ECB7D49E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" r="1563" b="-4993"/>
          <a:stretch/>
        </p:blipFill>
        <p:spPr>
          <a:xfrm>
            <a:off x="10976501" y="-4616"/>
            <a:ext cx="1215499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78AC0-B265-1DF6-2F71-F3A28C2C9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8A5F-DC1D-DEB1-4885-D2228A7D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The Good (but undramatic) Externalist Line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6D9BE-B2CA-7862-69F6-E33A105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4687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Big Mistakes Have Been Made: stars, planets, nebulae, whales, …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Even when we’re right, error is conceivable: cats are animals, gold has atomic number 79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Often, definitions don’t stay put: melting point of ice (–0.001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); boiling point of water (99.9839 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Typical names like ‘Aristotle’, ‘Shakespeare’, and ‘Russell’ do not abbreviate independent descriptions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Neither do (so-called) kind terms like ‘gold’ and ‘water’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Most lexical items resist analysis, even if a few like ‘bachelor’ and ‘mare’ can be decomposed (somehow)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There’s much to be said for causal conceptions of reference, action, perception, memory, knowledge, …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There are singular concepts like </a:t>
            </a:r>
            <a:r>
              <a:rPr lang="en-US" sz="2000" baseline="30000" dirty="0"/>
              <a:t>1</a:t>
            </a:r>
            <a:r>
              <a:rPr lang="en-US" sz="2000" cap="small" dirty="0"/>
              <a:t>Aristotle</a:t>
            </a:r>
            <a:r>
              <a:rPr lang="en-US" sz="2000" dirty="0"/>
              <a:t> and kind concepts like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water</a:t>
            </a:r>
            <a:endParaRPr lang="en-US" sz="2000" cap="smal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There’s much to be said for idea that </a:t>
            </a:r>
            <a:r>
              <a:rPr lang="en-US" sz="2000" baseline="30000" dirty="0"/>
              <a:t>1</a:t>
            </a:r>
            <a:r>
              <a:rPr lang="en-US" sz="2000" cap="small" dirty="0"/>
              <a:t>Hesperus</a:t>
            </a:r>
            <a:r>
              <a:rPr lang="en-US" sz="2000" dirty="0"/>
              <a:t> and </a:t>
            </a:r>
            <a:r>
              <a:rPr lang="en-US" sz="2000" baseline="30000" dirty="0"/>
              <a:t>1</a:t>
            </a:r>
            <a:r>
              <a:rPr lang="en-US" sz="2000" cap="small" dirty="0"/>
              <a:t>Phosphorus </a:t>
            </a:r>
            <a:r>
              <a:rPr lang="en-US" sz="2000" dirty="0"/>
              <a:t>have the same content (viz., Venus),  and that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woodchuck</a:t>
            </a:r>
            <a:r>
              <a:rPr lang="en-US" sz="2000" cap="small" dirty="0"/>
              <a:t> </a:t>
            </a:r>
            <a:r>
              <a:rPr lang="en-US" sz="2000" dirty="0"/>
              <a:t>has the same content as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groundhog</a:t>
            </a:r>
            <a:endParaRPr lang="en-US" sz="2000" cap="smal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A1A8E-C205-7682-8C9C-223DF37851F7}"/>
              </a:ext>
            </a:extLst>
          </p:cNvPr>
          <p:cNvSpPr txBox="1"/>
          <p:nvPr/>
        </p:nvSpPr>
        <p:spPr>
          <a:xfrm>
            <a:off x="1680575" y="6077894"/>
            <a:ext cx="8830850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The contents of singular concepts and kind concepts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ain't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in the head.</a:t>
            </a: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991E759-333D-1474-9D35-44CF6DE2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091" cy="1408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4EE09-1EEE-0559-50ED-C4026EB3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" r="1563" b="-4993"/>
          <a:stretch/>
        </p:blipFill>
        <p:spPr>
          <a:xfrm>
            <a:off x="10976501" y="-4616"/>
            <a:ext cx="1215499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BD5A-1C56-6900-A658-D16A0B04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5669-410C-8789-CCD8-870432D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Don’t Spoil a Good Thing with Bad Philosophy of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FD74-F8CA-CA32-03F9-62F8731D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1346874" cy="5715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Don’t assume that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each word expresses exactly one concept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each word has an extension…not even if you assume that each concept has an extension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‘Hesperus’ and ‘Phosphorous’ are synonyms if </a:t>
            </a:r>
            <a:r>
              <a:rPr lang="en-US" baseline="30000" dirty="0"/>
              <a:t>1</a:t>
            </a:r>
            <a:r>
              <a:rPr lang="en-US" cap="small" dirty="0"/>
              <a:t>Hesperus</a:t>
            </a:r>
            <a:r>
              <a:rPr lang="en-US" dirty="0"/>
              <a:t> and </a:t>
            </a:r>
            <a:r>
              <a:rPr lang="en-US" baseline="30000" dirty="0"/>
              <a:t>1</a:t>
            </a:r>
            <a:r>
              <a:rPr lang="en-US" cap="small" dirty="0"/>
              <a:t>Phosphorus </a:t>
            </a:r>
            <a:r>
              <a:rPr lang="en-US" dirty="0"/>
              <a:t>have the same content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‘woodchuck’ and ‘groundhog’ are synonyms if </a:t>
            </a:r>
            <a:r>
              <a:rPr lang="en-US" baseline="30000" dirty="0" err="1"/>
              <a:t>K</a:t>
            </a:r>
            <a:r>
              <a:rPr lang="en-US" cap="small" dirty="0" err="1"/>
              <a:t>woodchuck</a:t>
            </a:r>
            <a:r>
              <a:rPr lang="en-US" cap="small" dirty="0"/>
              <a:t> </a:t>
            </a:r>
            <a:r>
              <a:rPr lang="en-US" dirty="0"/>
              <a:t>and </a:t>
            </a:r>
            <a:r>
              <a:rPr lang="en-US" baseline="30000" dirty="0" err="1"/>
              <a:t>K</a:t>
            </a:r>
            <a:r>
              <a:rPr lang="en-US" cap="small" dirty="0" err="1"/>
              <a:t>groundhog</a:t>
            </a:r>
            <a:r>
              <a:rPr lang="en-US" cap="small" dirty="0"/>
              <a:t> </a:t>
            </a:r>
            <a:r>
              <a:rPr lang="en-US" dirty="0"/>
              <a:t>have the same content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Maybe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words are </a:t>
            </a:r>
            <a:r>
              <a:rPr lang="en-US" i="1" dirty="0"/>
              <a:t>polysemous</a:t>
            </a:r>
            <a:r>
              <a:rPr lang="en-US" dirty="0"/>
              <a:t> in a way that tells against the idea that each word expresses one concept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‘meaning’ is very polysemous, but sometimes, it gets used to express a kind-concept</a:t>
            </a:r>
            <a:endParaRPr lang="en-US" cap="small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aseline="30000" dirty="0" err="1"/>
              <a:t>K</a:t>
            </a:r>
            <a:r>
              <a:rPr lang="en-US" cap="small" dirty="0" err="1"/>
              <a:t>meaning</a:t>
            </a:r>
            <a:r>
              <a:rPr lang="en-US" cap="small" dirty="0"/>
              <a:t> </a:t>
            </a:r>
            <a:r>
              <a:rPr lang="en-US" dirty="0"/>
              <a:t>applies to human linguistic meanings, which differ importantly from conceptual contents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these meanings turn out to </a:t>
            </a:r>
            <a:r>
              <a:rPr lang="en-US" dirty="0" err="1"/>
              <a:t>internalistic</a:t>
            </a:r>
            <a:r>
              <a:rPr lang="en-US" dirty="0"/>
              <a:t> aspects of linguistic expressions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33D8A-F1EC-24A2-B48D-5ACD22D81711}"/>
              </a:ext>
            </a:extLst>
          </p:cNvPr>
          <p:cNvSpPr txBox="1"/>
          <p:nvPr/>
        </p:nvSpPr>
        <p:spPr>
          <a:xfrm>
            <a:off x="1306500" y="6027003"/>
            <a:ext cx="9823463" cy="76944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Human linguistic expressions have theoretically interesting semantic properties, but</a:t>
            </a:r>
          </a:p>
          <a:p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theorists can be badly mistaken about what meanings/languages/</a:t>
            </a:r>
            <a:r>
              <a:rPr lang="en-US" sz="2200" dirty="0">
                <a:solidFill>
                  <a:srgbClr val="0070C0"/>
                </a:solidFill>
              </a:rPr>
              <a:t>stars/nebulae </a:t>
            </a:r>
            <a:r>
              <a:rPr lang="en-US" sz="2200" i="1" u="sng" dirty="0">
                <a:solidFill>
                  <a:srgbClr val="0070C0"/>
                </a:solidFill>
              </a:rPr>
              <a:t>are</a:t>
            </a:r>
            <a:endParaRPr lang="en-US" sz="2200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2" end="6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1AA5DF-9F95-E73B-A5B3-65E9199DA113}"/>
              </a:ext>
            </a:extLst>
          </p:cNvPr>
          <p:cNvSpPr txBox="1"/>
          <p:nvPr/>
        </p:nvSpPr>
        <p:spPr>
          <a:xfrm>
            <a:off x="1878381" y="2608382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circle is green.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D2030-C57A-B788-C6E4-687A3C35A271}"/>
              </a:ext>
            </a:extLst>
          </p:cNvPr>
          <p:cNvSpPr txBox="1"/>
          <p:nvPr/>
        </p:nvSpPr>
        <p:spPr>
          <a:xfrm>
            <a:off x="1448847" y="4608150"/>
            <a:ext cx="68608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circle is a set of points.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More specifically, a circle is a set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of all the points in a plane that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a fixed distance from a fixed 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(Geometric points are not visible, much less green.)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6FE91-B719-6AB4-610F-B5E9DC2BEE0B}"/>
              </a:ext>
            </a:extLst>
          </p:cNvPr>
          <p:cNvSpPr/>
          <p:nvPr/>
        </p:nvSpPr>
        <p:spPr>
          <a:xfrm>
            <a:off x="1108188" y="1633312"/>
            <a:ext cx="681318" cy="695111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B85AF6-57B7-9915-1D5A-B3E72236C756}"/>
              </a:ext>
            </a:extLst>
          </p:cNvPr>
          <p:cNvSpPr/>
          <p:nvPr/>
        </p:nvSpPr>
        <p:spPr>
          <a:xfrm>
            <a:off x="2153685" y="1633313"/>
            <a:ext cx="681317" cy="69511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AF8E3-72AD-5C95-1D23-9A1684578F95}"/>
              </a:ext>
            </a:extLst>
          </p:cNvPr>
          <p:cNvSpPr/>
          <p:nvPr/>
        </p:nvSpPr>
        <p:spPr>
          <a:xfrm>
            <a:off x="3199181" y="1756406"/>
            <a:ext cx="906449" cy="4635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0FB47E4-81CF-9666-7A52-B97B568EC964}"/>
              </a:ext>
            </a:extLst>
          </p:cNvPr>
          <p:cNvSpPr/>
          <p:nvPr/>
        </p:nvSpPr>
        <p:spPr>
          <a:xfrm>
            <a:off x="4428136" y="1554740"/>
            <a:ext cx="681318" cy="695111"/>
          </a:xfrm>
          <a:prstGeom prst="triangle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B851D-92B7-CBD4-2B11-A676B2A8EA67}"/>
              </a:ext>
            </a:extLst>
          </p:cNvPr>
          <p:cNvSpPr/>
          <p:nvPr/>
        </p:nvSpPr>
        <p:spPr>
          <a:xfrm>
            <a:off x="1108188" y="3274316"/>
            <a:ext cx="681318" cy="69511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224480-EBA5-4D2E-D88C-238BA68E4EC3}"/>
              </a:ext>
            </a:extLst>
          </p:cNvPr>
          <p:cNvSpPr/>
          <p:nvPr/>
        </p:nvSpPr>
        <p:spPr>
          <a:xfrm>
            <a:off x="2153685" y="3274317"/>
            <a:ext cx="681317" cy="69511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A5304-93E2-4046-393F-EF3C517887F1}"/>
              </a:ext>
            </a:extLst>
          </p:cNvPr>
          <p:cNvSpPr/>
          <p:nvPr/>
        </p:nvSpPr>
        <p:spPr>
          <a:xfrm>
            <a:off x="3199181" y="3397410"/>
            <a:ext cx="906449" cy="4635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C9858F8D-2AE1-5368-FF45-974E19F48363}"/>
              </a:ext>
            </a:extLst>
          </p:cNvPr>
          <p:cNvSpPr/>
          <p:nvPr/>
        </p:nvSpPr>
        <p:spPr>
          <a:xfrm>
            <a:off x="4428136" y="3195744"/>
            <a:ext cx="681318" cy="695111"/>
          </a:xfrm>
          <a:prstGeom prst="triangl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72E8F6-82D0-85B0-3413-61956A151C92}"/>
              </a:ext>
            </a:extLst>
          </p:cNvPr>
          <p:cNvSpPr/>
          <p:nvPr/>
        </p:nvSpPr>
        <p:spPr>
          <a:xfrm>
            <a:off x="6362727" y="5327064"/>
            <a:ext cx="681317" cy="695110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82D37-ABDB-B70B-B4A9-71181534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The Meaning of ‘Circle’</a:t>
            </a:r>
          </a:p>
        </p:txBody>
      </p:sp>
    </p:spTree>
    <p:extLst>
      <p:ext uri="{BB962C8B-B14F-4D97-AF65-F5344CB8AC3E}">
        <p14:creationId xmlns:p14="http://schemas.microsoft.com/office/powerpoint/2010/main" val="45780962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18710D-C6F5-F463-5F69-C989F44490E0}"/>
              </a:ext>
            </a:extLst>
          </p:cNvPr>
          <p:cNvSpPr txBox="1"/>
          <p:nvPr/>
        </p:nvSpPr>
        <p:spPr>
          <a:xfrm>
            <a:off x="261257" y="145833"/>
            <a:ext cx="1114697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from the O.E.D.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circle, 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I.1.a.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c1305)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A perfectly round plane figure. In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Geometry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 defined as a plane figure bounded by a single curved line, called the circumference, which is everywhere equally distant from a point within, called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centre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. But often applied to the circumference alone, without the included space.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to square the circle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 to find a square of the same area as a given circle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(a famous problem, incapable of geometrical solution).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B2CD9-835C-121C-E8C4-8FE1E7982453}"/>
              </a:ext>
            </a:extLst>
          </p:cNvPr>
          <p:cNvSpPr txBox="1"/>
          <p:nvPr/>
        </p:nvSpPr>
        <p:spPr>
          <a:xfrm>
            <a:off x="498633" y="3859047"/>
            <a:ext cx="5597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square is blue. The circle is green.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7D6D15-2CB8-465E-544E-C0F03C6B6840}"/>
              </a:ext>
            </a:extLst>
          </p:cNvPr>
          <p:cNvSpPr/>
          <p:nvPr/>
        </p:nvSpPr>
        <p:spPr>
          <a:xfrm>
            <a:off x="701109" y="3122235"/>
            <a:ext cx="681318" cy="695111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C6E8AA-44AF-411F-59AC-954B9550EA68}"/>
              </a:ext>
            </a:extLst>
          </p:cNvPr>
          <p:cNvSpPr/>
          <p:nvPr/>
        </p:nvSpPr>
        <p:spPr>
          <a:xfrm>
            <a:off x="1746606" y="3122236"/>
            <a:ext cx="681317" cy="69511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98262-EB1F-557A-5E58-272DE9ED9E5C}"/>
              </a:ext>
            </a:extLst>
          </p:cNvPr>
          <p:cNvSpPr/>
          <p:nvPr/>
        </p:nvSpPr>
        <p:spPr>
          <a:xfrm>
            <a:off x="2792102" y="3245329"/>
            <a:ext cx="906449" cy="4635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78A8768-E0A6-5332-090B-9F27CA6753DA}"/>
              </a:ext>
            </a:extLst>
          </p:cNvPr>
          <p:cNvSpPr/>
          <p:nvPr/>
        </p:nvSpPr>
        <p:spPr>
          <a:xfrm>
            <a:off x="4021057" y="3043663"/>
            <a:ext cx="681318" cy="695111"/>
          </a:xfrm>
          <a:prstGeom prst="triangle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FDD8A7-EA03-390D-A532-9917A19CBAFA}"/>
              </a:ext>
            </a:extLst>
          </p:cNvPr>
          <p:cNvSpPr/>
          <p:nvPr/>
        </p:nvSpPr>
        <p:spPr>
          <a:xfrm>
            <a:off x="701110" y="4353691"/>
            <a:ext cx="681318" cy="69511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9764C3-57DF-0794-93D7-76F27015353F}"/>
              </a:ext>
            </a:extLst>
          </p:cNvPr>
          <p:cNvSpPr/>
          <p:nvPr/>
        </p:nvSpPr>
        <p:spPr>
          <a:xfrm>
            <a:off x="1746607" y="4353692"/>
            <a:ext cx="681317" cy="69511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0CFCC-A3DE-C175-1186-B14572693A88}"/>
              </a:ext>
            </a:extLst>
          </p:cNvPr>
          <p:cNvSpPr/>
          <p:nvPr/>
        </p:nvSpPr>
        <p:spPr>
          <a:xfrm>
            <a:off x="2792103" y="4476785"/>
            <a:ext cx="906449" cy="4635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73A50E46-046C-7217-C467-D58E450257D3}"/>
              </a:ext>
            </a:extLst>
          </p:cNvPr>
          <p:cNvSpPr/>
          <p:nvPr/>
        </p:nvSpPr>
        <p:spPr>
          <a:xfrm>
            <a:off x="4021058" y="4275119"/>
            <a:ext cx="681318" cy="695111"/>
          </a:xfrm>
          <a:prstGeom prst="triangl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D2406A-B6D2-F4C4-8796-18B692B85908}"/>
              </a:ext>
            </a:extLst>
          </p:cNvPr>
          <p:cNvSpPr txBox="1"/>
          <p:nvPr/>
        </p:nvSpPr>
        <p:spPr>
          <a:xfrm>
            <a:off x="5272746" y="3292847"/>
            <a:ext cx="425268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Area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DD52BF-32B4-DC09-6F36-04BF3C341B71}"/>
              </a:ext>
            </a:extLst>
          </p:cNvPr>
          <p:cNvSpPr txBox="1"/>
          <p:nvPr/>
        </p:nvSpPr>
        <p:spPr>
          <a:xfrm>
            <a:off x="6545582" y="3882281"/>
            <a:ext cx="2844800" cy="10450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9BD076E-BDC4-5CC3-9991-E66AA81951B1}"/>
              </a:ext>
            </a:extLst>
          </p:cNvPr>
          <p:cNvCxnSpPr>
            <a:cxnSpLocks/>
          </p:cNvCxnSpPr>
          <p:nvPr/>
        </p:nvCxnSpPr>
        <p:spPr>
          <a:xfrm>
            <a:off x="6545582" y="4404796"/>
            <a:ext cx="284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090684-5238-F407-8DBE-0216C047E04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7967982" y="3882281"/>
            <a:ext cx="0" cy="1045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9DBB40B-6C16-3581-28E2-54A0B4FA387C}"/>
              </a:ext>
            </a:extLst>
          </p:cNvPr>
          <p:cNvSpPr txBox="1"/>
          <p:nvPr/>
        </p:nvSpPr>
        <p:spPr>
          <a:xfrm>
            <a:off x="6545582" y="3462124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Perceptible       Abstract</a:t>
            </a:r>
          </a:p>
        </p:txBody>
      </p:sp>
    </p:spTree>
    <p:extLst>
      <p:ext uri="{BB962C8B-B14F-4D97-AF65-F5344CB8AC3E}">
        <p14:creationId xmlns:p14="http://schemas.microsoft.com/office/powerpoint/2010/main" val="384655347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/>
      <p:bldP spid="36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3699-0EF7-C296-A447-B978585D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AEA886-6003-90CE-0BBE-9DF668149A99}"/>
              </a:ext>
            </a:extLst>
          </p:cNvPr>
          <p:cNvSpPr/>
          <p:nvPr/>
        </p:nvSpPr>
        <p:spPr>
          <a:xfrm>
            <a:off x="701109" y="3122235"/>
            <a:ext cx="681318" cy="695111"/>
          </a:xfrm>
          <a:custGeom>
            <a:avLst/>
            <a:gdLst>
              <a:gd name="connsiteX0" fmla="*/ 0 w 681318"/>
              <a:gd name="connsiteY0" fmla="*/ 0 h 695111"/>
              <a:gd name="connsiteX1" fmla="*/ 681318 w 681318"/>
              <a:gd name="connsiteY1" fmla="*/ 0 h 695111"/>
              <a:gd name="connsiteX2" fmla="*/ 681318 w 681318"/>
              <a:gd name="connsiteY2" fmla="*/ 695111 h 695111"/>
              <a:gd name="connsiteX3" fmla="*/ 0 w 681318"/>
              <a:gd name="connsiteY3" fmla="*/ 695111 h 695111"/>
              <a:gd name="connsiteX4" fmla="*/ 0 w 681318"/>
              <a:gd name="connsiteY4" fmla="*/ 0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8" h="695111" extrusionOk="0">
                <a:moveTo>
                  <a:pt x="0" y="0"/>
                </a:moveTo>
                <a:cubicBezTo>
                  <a:pt x="256944" y="-1022"/>
                  <a:pt x="449134" y="6292"/>
                  <a:pt x="681318" y="0"/>
                </a:cubicBezTo>
                <a:cubicBezTo>
                  <a:pt x="647590" y="322451"/>
                  <a:pt x="714017" y="529013"/>
                  <a:pt x="681318" y="695111"/>
                </a:cubicBezTo>
                <a:cubicBezTo>
                  <a:pt x="420709" y="667720"/>
                  <a:pt x="152508" y="705743"/>
                  <a:pt x="0" y="695111"/>
                </a:cubicBezTo>
                <a:cubicBezTo>
                  <a:pt x="7167" y="546778"/>
                  <a:pt x="18585" y="207957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82707-7B35-F5E5-4F26-A3FDA7D09B0B}"/>
              </a:ext>
            </a:extLst>
          </p:cNvPr>
          <p:cNvSpPr/>
          <p:nvPr/>
        </p:nvSpPr>
        <p:spPr>
          <a:xfrm>
            <a:off x="1746606" y="3122236"/>
            <a:ext cx="681317" cy="695110"/>
          </a:xfrm>
          <a:custGeom>
            <a:avLst/>
            <a:gdLst>
              <a:gd name="connsiteX0" fmla="*/ 0 w 681317"/>
              <a:gd name="connsiteY0" fmla="*/ 347555 h 695110"/>
              <a:gd name="connsiteX1" fmla="*/ 340659 w 681317"/>
              <a:gd name="connsiteY1" fmla="*/ 0 h 695110"/>
              <a:gd name="connsiteX2" fmla="*/ 681318 w 681317"/>
              <a:gd name="connsiteY2" fmla="*/ 347555 h 695110"/>
              <a:gd name="connsiteX3" fmla="*/ 340659 w 681317"/>
              <a:gd name="connsiteY3" fmla="*/ 695110 h 695110"/>
              <a:gd name="connsiteX4" fmla="*/ 0 w 681317"/>
              <a:gd name="connsiteY4" fmla="*/ 347555 h 6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7" h="695110" extrusionOk="0">
                <a:moveTo>
                  <a:pt x="0" y="347555"/>
                </a:moveTo>
                <a:cubicBezTo>
                  <a:pt x="-36821" y="132894"/>
                  <a:pt x="124242" y="10613"/>
                  <a:pt x="340659" y="0"/>
                </a:cubicBezTo>
                <a:cubicBezTo>
                  <a:pt x="564895" y="7599"/>
                  <a:pt x="642707" y="156834"/>
                  <a:pt x="681318" y="347555"/>
                </a:cubicBezTo>
                <a:cubicBezTo>
                  <a:pt x="660391" y="559940"/>
                  <a:pt x="520664" y="740081"/>
                  <a:pt x="340659" y="695110"/>
                </a:cubicBezTo>
                <a:cubicBezTo>
                  <a:pt x="139213" y="687830"/>
                  <a:pt x="28604" y="553171"/>
                  <a:pt x="0" y="347555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576E11-3B1A-4AC6-22F4-2B973BFE4287}"/>
              </a:ext>
            </a:extLst>
          </p:cNvPr>
          <p:cNvSpPr/>
          <p:nvPr/>
        </p:nvSpPr>
        <p:spPr>
          <a:xfrm>
            <a:off x="2792102" y="3245329"/>
            <a:ext cx="906449" cy="463581"/>
          </a:xfrm>
          <a:custGeom>
            <a:avLst/>
            <a:gdLst>
              <a:gd name="connsiteX0" fmla="*/ 0 w 906449"/>
              <a:gd name="connsiteY0" fmla="*/ 0 h 463581"/>
              <a:gd name="connsiteX1" fmla="*/ 426031 w 906449"/>
              <a:gd name="connsiteY1" fmla="*/ 0 h 463581"/>
              <a:gd name="connsiteX2" fmla="*/ 906449 w 906449"/>
              <a:gd name="connsiteY2" fmla="*/ 0 h 463581"/>
              <a:gd name="connsiteX3" fmla="*/ 906449 w 906449"/>
              <a:gd name="connsiteY3" fmla="*/ 463581 h 463581"/>
              <a:gd name="connsiteX4" fmla="*/ 462289 w 906449"/>
              <a:gd name="connsiteY4" fmla="*/ 463581 h 463581"/>
              <a:gd name="connsiteX5" fmla="*/ 0 w 906449"/>
              <a:gd name="connsiteY5" fmla="*/ 463581 h 463581"/>
              <a:gd name="connsiteX6" fmla="*/ 0 w 906449"/>
              <a:gd name="connsiteY6" fmla="*/ 0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449" h="463581" extrusionOk="0">
                <a:moveTo>
                  <a:pt x="0" y="0"/>
                </a:moveTo>
                <a:cubicBezTo>
                  <a:pt x="111412" y="-18264"/>
                  <a:pt x="233826" y="2216"/>
                  <a:pt x="426031" y="0"/>
                </a:cubicBezTo>
                <a:cubicBezTo>
                  <a:pt x="618236" y="-2216"/>
                  <a:pt x="728634" y="-516"/>
                  <a:pt x="906449" y="0"/>
                </a:cubicBezTo>
                <a:cubicBezTo>
                  <a:pt x="904649" y="174636"/>
                  <a:pt x="912541" y="320810"/>
                  <a:pt x="906449" y="463581"/>
                </a:cubicBezTo>
                <a:cubicBezTo>
                  <a:pt x="797939" y="454676"/>
                  <a:pt x="551867" y="461600"/>
                  <a:pt x="462289" y="463581"/>
                </a:cubicBezTo>
                <a:cubicBezTo>
                  <a:pt x="372711" y="465562"/>
                  <a:pt x="106821" y="441017"/>
                  <a:pt x="0" y="463581"/>
                </a:cubicBezTo>
                <a:cubicBezTo>
                  <a:pt x="-1332" y="367900"/>
                  <a:pt x="11667" y="21544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C3A97BF9-EB59-25E6-1AA8-91C773A40B28}"/>
              </a:ext>
            </a:extLst>
          </p:cNvPr>
          <p:cNvSpPr/>
          <p:nvPr/>
        </p:nvSpPr>
        <p:spPr>
          <a:xfrm>
            <a:off x="4021057" y="3043663"/>
            <a:ext cx="681318" cy="695111"/>
          </a:xfrm>
          <a:custGeom>
            <a:avLst/>
            <a:gdLst>
              <a:gd name="connsiteX0" fmla="*/ 0 w 681318"/>
              <a:gd name="connsiteY0" fmla="*/ 695111 h 695111"/>
              <a:gd name="connsiteX1" fmla="*/ 160110 w 681318"/>
              <a:gd name="connsiteY1" fmla="*/ 368409 h 695111"/>
              <a:gd name="connsiteX2" fmla="*/ 340659 w 681318"/>
              <a:gd name="connsiteY2" fmla="*/ 0 h 695111"/>
              <a:gd name="connsiteX3" fmla="*/ 504175 w 681318"/>
              <a:gd name="connsiteY3" fmla="*/ 333653 h 695111"/>
              <a:gd name="connsiteX4" fmla="*/ 681318 w 681318"/>
              <a:gd name="connsiteY4" fmla="*/ 695111 h 695111"/>
              <a:gd name="connsiteX5" fmla="*/ 0 w 681318"/>
              <a:gd name="connsiteY5" fmla="*/ 695111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318" h="695111" extrusionOk="0">
                <a:moveTo>
                  <a:pt x="0" y="695111"/>
                </a:moveTo>
                <a:cubicBezTo>
                  <a:pt x="89575" y="537412"/>
                  <a:pt x="101328" y="455121"/>
                  <a:pt x="160110" y="368409"/>
                </a:cubicBezTo>
                <a:cubicBezTo>
                  <a:pt x="218892" y="281697"/>
                  <a:pt x="288699" y="132819"/>
                  <a:pt x="340659" y="0"/>
                </a:cubicBezTo>
                <a:cubicBezTo>
                  <a:pt x="388898" y="111801"/>
                  <a:pt x="415787" y="194747"/>
                  <a:pt x="504175" y="333653"/>
                </a:cubicBezTo>
                <a:cubicBezTo>
                  <a:pt x="592563" y="472559"/>
                  <a:pt x="657262" y="611191"/>
                  <a:pt x="681318" y="695111"/>
                </a:cubicBezTo>
                <a:cubicBezTo>
                  <a:pt x="486760" y="711286"/>
                  <a:pt x="244440" y="667958"/>
                  <a:pt x="0" y="695111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0AFB4-BFB2-D9D4-8630-D3A9B166D7BB}"/>
              </a:ext>
            </a:extLst>
          </p:cNvPr>
          <p:cNvSpPr/>
          <p:nvPr/>
        </p:nvSpPr>
        <p:spPr>
          <a:xfrm>
            <a:off x="701110" y="4353691"/>
            <a:ext cx="681318" cy="695111"/>
          </a:xfrm>
          <a:custGeom>
            <a:avLst/>
            <a:gdLst>
              <a:gd name="connsiteX0" fmla="*/ 0 w 681318"/>
              <a:gd name="connsiteY0" fmla="*/ 0 h 695111"/>
              <a:gd name="connsiteX1" fmla="*/ 681318 w 681318"/>
              <a:gd name="connsiteY1" fmla="*/ 0 h 695111"/>
              <a:gd name="connsiteX2" fmla="*/ 681318 w 681318"/>
              <a:gd name="connsiteY2" fmla="*/ 695111 h 695111"/>
              <a:gd name="connsiteX3" fmla="*/ 0 w 681318"/>
              <a:gd name="connsiteY3" fmla="*/ 695111 h 695111"/>
              <a:gd name="connsiteX4" fmla="*/ 0 w 681318"/>
              <a:gd name="connsiteY4" fmla="*/ 0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8" h="695111" fill="none" extrusionOk="0">
                <a:moveTo>
                  <a:pt x="0" y="0"/>
                </a:moveTo>
                <a:cubicBezTo>
                  <a:pt x="196615" y="-24335"/>
                  <a:pt x="430962" y="-9509"/>
                  <a:pt x="681318" y="0"/>
                </a:cubicBezTo>
                <a:cubicBezTo>
                  <a:pt x="668096" y="179162"/>
                  <a:pt x="687228" y="372352"/>
                  <a:pt x="681318" y="695111"/>
                </a:cubicBezTo>
                <a:cubicBezTo>
                  <a:pt x="369107" y="674576"/>
                  <a:pt x="213622" y="713426"/>
                  <a:pt x="0" y="695111"/>
                </a:cubicBezTo>
                <a:cubicBezTo>
                  <a:pt x="-19311" y="435124"/>
                  <a:pt x="-2001" y="239952"/>
                  <a:pt x="0" y="0"/>
                </a:cubicBezTo>
                <a:close/>
              </a:path>
              <a:path w="681318" h="695111" stroke="0" extrusionOk="0">
                <a:moveTo>
                  <a:pt x="0" y="0"/>
                </a:moveTo>
                <a:cubicBezTo>
                  <a:pt x="249283" y="-33730"/>
                  <a:pt x="480372" y="24525"/>
                  <a:pt x="681318" y="0"/>
                </a:cubicBezTo>
                <a:cubicBezTo>
                  <a:pt x="701582" y="209595"/>
                  <a:pt x="704607" y="357160"/>
                  <a:pt x="681318" y="695111"/>
                </a:cubicBezTo>
                <a:cubicBezTo>
                  <a:pt x="371606" y="719466"/>
                  <a:pt x="279459" y="721537"/>
                  <a:pt x="0" y="695111"/>
                </a:cubicBezTo>
                <a:cubicBezTo>
                  <a:pt x="-21402" y="392980"/>
                  <a:pt x="-9052" y="19801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E40411-04FF-58F5-3DA1-D82958C0A0EB}"/>
              </a:ext>
            </a:extLst>
          </p:cNvPr>
          <p:cNvSpPr/>
          <p:nvPr/>
        </p:nvSpPr>
        <p:spPr>
          <a:xfrm>
            <a:off x="1746607" y="4353692"/>
            <a:ext cx="681317" cy="695110"/>
          </a:xfrm>
          <a:custGeom>
            <a:avLst/>
            <a:gdLst>
              <a:gd name="connsiteX0" fmla="*/ 0 w 681317"/>
              <a:gd name="connsiteY0" fmla="*/ 347555 h 695110"/>
              <a:gd name="connsiteX1" fmla="*/ 340659 w 681317"/>
              <a:gd name="connsiteY1" fmla="*/ 0 h 695110"/>
              <a:gd name="connsiteX2" fmla="*/ 681318 w 681317"/>
              <a:gd name="connsiteY2" fmla="*/ 347555 h 695110"/>
              <a:gd name="connsiteX3" fmla="*/ 340659 w 681317"/>
              <a:gd name="connsiteY3" fmla="*/ 695110 h 695110"/>
              <a:gd name="connsiteX4" fmla="*/ 0 w 681317"/>
              <a:gd name="connsiteY4" fmla="*/ 347555 h 6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17" h="695110" fill="none" extrusionOk="0">
                <a:moveTo>
                  <a:pt x="0" y="347555"/>
                </a:moveTo>
                <a:cubicBezTo>
                  <a:pt x="-53604" y="168204"/>
                  <a:pt x="140599" y="10434"/>
                  <a:pt x="340659" y="0"/>
                </a:cubicBezTo>
                <a:cubicBezTo>
                  <a:pt x="479156" y="-10642"/>
                  <a:pt x="677872" y="148369"/>
                  <a:pt x="681318" y="347555"/>
                </a:cubicBezTo>
                <a:cubicBezTo>
                  <a:pt x="735379" y="546096"/>
                  <a:pt x="504274" y="730603"/>
                  <a:pt x="340659" y="695110"/>
                </a:cubicBezTo>
                <a:cubicBezTo>
                  <a:pt x="155300" y="702689"/>
                  <a:pt x="41275" y="520597"/>
                  <a:pt x="0" y="347555"/>
                </a:cubicBezTo>
                <a:close/>
              </a:path>
              <a:path w="681317" h="695110" stroke="0" extrusionOk="0">
                <a:moveTo>
                  <a:pt x="0" y="347555"/>
                </a:moveTo>
                <a:cubicBezTo>
                  <a:pt x="-14963" y="156160"/>
                  <a:pt x="169720" y="3982"/>
                  <a:pt x="340659" y="0"/>
                </a:cubicBezTo>
                <a:cubicBezTo>
                  <a:pt x="546077" y="19338"/>
                  <a:pt x="673616" y="151427"/>
                  <a:pt x="681318" y="347555"/>
                </a:cubicBezTo>
                <a:cubicBezTo>
                  <a:pt x="689858" y="541708"/>
                  <a:pt x="550343" y="682117"/>
                  <a:pt x="340659" y="695110"/>
                </a:cubicBezTo>
                <a:cubicBezTo>
                  <a:pt x="198838" y="681385"/>
                  <a:pt x="-12895" y="537365"/>
                  <a:pt x="0" y="347555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C4718B-7F21-FC25-A95F-24976F667B7F}"/>
              </a:ext>
            </a:extLst>
          </p:cNvPr>
          <p:cNvSpPr/>
          <p:nvPr/>
        </p:nvSpPr>
        <p:spPr>
          <a:xfrm>
            <a:off x="2792103" y="4476785"/>
            <a:ext cx="906449" cy="463581"/>
          </a:xfrm>
          <a:custGeom>
            <a:avLst/>
            <a:gdLst>
              <a:gd name="connsiteX0" fmla="*/ 0 w 906449"/>
              <a:gd name="connsiteY0" fmla="*/ 0 h 463581"/>
              <a:gd name="connsiteX1" fmla="*/ 471353 w 906449"/>
              <a:gd name="connsiteY1" fmla="*/ 0 h 463581"/>
              <a:gd name="connsiteX2" fmla="*/ 906449 w 906449"/>
              <a:gd name="connsiteY2" fmla="*/ 0 h 463581"/>
              <a:gd name="connsiteX3" fmla="*/ 906449 w 906449"/>
              <a:gd name="connsiteY3" fmla="*/ 463581 h 463581"/>
              <a:gd name="connsiteX4" fmla="*/ 435096 w 906449"/>
              <a:gd name="connsiteY4" fmla="*/ 463581 h 463581"/>
              <a:gd name="connsiteX5" fmla="*/ 0 w 906449"/>
              <a:gd name="connsiteY5" fmla="*/ 463581 h 463581"/>
              <a:gd name="connsiteX6" fmla="*/ 0 w 906449"/>
              <a:gd name="connsiteY6" fmla="*/ 0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449" h="463581" fill="none" extrusionOk="0">
                <a:moveTo>
                  <a:pt x="0" y="0"/>
                </a:moveTo>
                <a:cubicBezTo>
                  <a:pt x="96843" y="2795"/>
                  <a:pt x="330537" y="4447"/>
                  <a:pt x="471353" y="0"/>
                </a:cubicBezTo>
                <a:cubicBezTo>
                  <a:pt x="612169" y="-4447"/>
                  <a:pt x="696099" y="17199"/>
                  <a:pt x="906449" y="0"/>
                </a:cubicBezTo>
                <a:cubicBezTo>
                  <a:pt x="896638" y="144170"/>
                  <a:pt x="885507" y="272767"/>
                  <a:pt x="906449" y="463581"/>
                </a:cubicBezTo>
                <a:cubicBezTo>
                  <a:pt x="771151" y="477711"/>
                  <a:pt x="579825" y="479054"/>
                  <a:pt x="435096" y="463581"/>
                </a:cubicBezTo>
                <a:cubicBezTo>
                  <a:pt x="290367" y="448108"/>
                  <a:pt x="186087" y="457641"/>
                  <a:pt x="0" y="463581"/>
                </a:cubicBezTo>
                <a:cubicBezTo>
                  <a:pt x="17682" y="331244"/>
                  <a:pt x="-18347" y="198601"/>
                  <a:pt x="0" y="0"/>
                </a:cubicBezTo>
                <a:close/>
              </a:path>
              <a:path w="906449" h="463581" stroke="0" extrusionOk="0">
                <a:moveTo>
                  <a:pt x="0" y="0"/>
                </a:moveTo>
                <a:cubicBezTo>
                  <a:pt x="117702" y="-22829"/>
                  <a:pt x="307027" y="4380"/>
                  <a:pt x="462289" y="0"/>
                </a:cubicBezTo>
                <a:cubicBezTo>
                  <a:pt x="617551" y="-4380"/>
                  <a:pt x="809178" y="7670"/>
                  <a:pt x="906449" y="0"/>
                </a:cubicBezTo>
                <a:cubicBezTo>
                  <a:pt x="907337" y="196799"/>
                  <a:pt x="900903" y="315098"/>
                  <a:pt x="906449" y="463581"/>
                </a:cubicBezTo>
                <a:cubicBezTo>
                  <a:pt x="690830" y="455376"/>
                  <a:pt x="675282" y="456201"/>
                  <a:pt x="453225" y="463581"/>
                </a:cubicBezTo>
                <a:cubicBezTo>
                  <a:pt x="231168" y="470961"/>
                  <a:pt x="167104" y="482795"/>
                  <a:pt x="0" y="463581"/>
                </a:cubicBezTo>
                <a:cubicBezTo>
                  <a:pt x="-16708" y="288051"/>
                  <a:pt x="12143" y="227292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5F4EABF3-4E89-9F02-8FBD-FED4765A6461}"/>
              </a:ext>
            </a:extLst>
          </p:cNvPr>
          <p:cNvSpPr/>
          <p:nvPr/>
        </p:nvSpPr>
        <p:spPr>
          <a:xfrm>
            <a:off x="4021058" y="4275119"/>
            <a:ext cx="681318" cy="695111"/>
          </a:xfrm>
          <a:custGeom>
            <a:avLst/>
            <a:gdLst>
              <a:gd name="connsiteX0" fmla="*/ 0 w 681318"/>
              <a:gd name="connsiteY0" fmla="*/ 695111 h 695111"/>
              <a:gd name="connsiteX1" fmla="*/ 166923 w 681318"/>
              <a:gd name="connsiteY1" fmla="*/ 354507 h 695111"/>
              <a:gd name="connsiteX2" fmla="*/ 340659 w 681318"/>
              <a:gd name="connsiteY2" fmla="*/ 0 h 695111"/>
              <a:gd name="connsiteX3" fmla="*/ 500769 w 681318"/>
              <a:gd name="connsiteY3" fmla="*/ 326702 h 695111"/>
              <a:gd name="connsiteX4" fmla="*/ 681318 w 681318"/>
              <a:gd name="connsiteY4" fmla="*/ 695111 h 695111"/>
              <a:gd name="connsiteX5" fmla="*/ 0 w 681318"/>
              <a:gd name="connsiteY5" fmla="*/ 695111 h 6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318" h="695111" fill="none" extrusionOk="0">
                <a:moveTo>
                  <a:pt x="0" y="695111"/>
                </a:moveTo>
                <a:cubicBezTo>
                  <a:pt x="90008" y="536384"/>
                  <a:pt x="105127" y="496419"/>
                  <a:pt x="166923" y="354507"/>
                </a:cubicBezTo>
                <a:cubicBezTo>
                  <a:pt x="228719" y="212595"/>
                  <a:pt x="283738" y="109278"/>
                  <a:pt x="340659" y="0"/>
                </a:cubicBezTo>
                <a:cubicBezTo>
                  <a:pt x="389677" y="140070"/>
                  <a:pt x="431542" y="217043"/>
                  <a:pt x="500769" y="326702"/>
                </a:cubicBezTo>
                <a:cubicBezTo>
                  <a:pt x="569996" y="436362"/>
                  <a:pt x="612062" y="549436"/>
                  <a:pt x="681318" y="695111"/>
                </a:cubicBezTo>
                <a:cubicBezTo>
                  <a:pt x="497677" y="696257"/>
                  <a:pt x="325364" y="690696"/>
                  <a:pt x="0" y="695111"/>
                </a:cubicBezTo>
                <a:close/>
              </a:path>
              <a:path w="681318" h="695111" stroke="0" extrusionOk="0">
                <a:moveTo>
                  <a:pt x="0" y="695111"/>
                </a:moveTo>
                <a:cubicBezTo>
                  <a:pt x="55241" y="552729"/>
                  <a:pt x="115434" y="483617"/>
                  <a:pt x="163516" y="361458"/>
                </a:cubicBezTo>
                <a:cubicBezTo>
                  <a:pt x="211598" y="239299"/>
                  <a:pt x="296670" y="116489"/>
                  <a:pt x="340659" y="0"/>
                </a:cubicBezTo>
                <a:cubicBezTo>
                  <a:pt x="431845" y="141468"/>
                  <a:pt x="455034" y="270052"/>
                  <a:pt x="517802" y="361458"/>
                </a:cubicBezTo>
                <a:cubicBezTo>
                  <a:pt x="580570" y="452864"/>
                  <a:pt x="594475" y="537103"/>
                  <a:pt x="681318" y="695111"/>
                </a:cubicBezTo>
                <a:cubicBezTo>
                  <a:pt x="492135" y="697130"/>
                  <a:pt x="318791" y="669448"/>
                  <a:pt x="0" y="695111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08F121-A1D5-5B62-067A-EA43D3A760E8}"/>
              </a:ext>
            </a:extLst>
          </p:cNvPr>
          <p:cNvSpPr txBox="1"/>
          <p:nvPr/>
        </p:nvSpPr>
        <p:spPr>
          <a:xfrm>
            <a:off x="5272746" y="3292847"/>
            <a:ext cx="425268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Area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0B085-0C0D-F606-D87B-5B9AACE9D042}"/>
              </a:ext>
            </a:extLst>
          </p:cNvPr>
          <p:cNvSpPr txBox="1"/>
          <p:nvPr/>
        </p:nvSpPr>
        <p:spPr>
          <a:xfrm>
            <a:off x="6545582" y="3882281"/>
            <a:ext cx="2844800" cy="10450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ADDFA-3A2F-3830-0E07-FD343560AD36}"/>
              </a:ext>
            </a:extLst>
          </p:cNvPr>
          <p:cNvCxnSpPr>
            <a:cxnSpLocks/>
          </p:cNvCxnSpPr>
          <p:nvPr/>
        </p:nvCxnSpPr>
        <p:spPr>
          <a:xfrm>
            <a:off x="6545582" y="4404796"/>
            <a:ext cx="284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E4145E-7EA1-C142-0CDF-DCD4287A4D8E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7967982" y="3882281"/>
            <a:ext cx="0" cy="1045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273B5A-33C0-67E6-04DC-10CE191EC78F}"/>
              </a:ext>
            </a:extLst>
          </p:cNvPr>
          <p:cNvSpPr txBox="1"/>
          <p:nvPr/>
        </p:nvSpPr>
        <p:spPr>
          <a:xfrm>
            <a:off x="6545582" y="3462124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Perceptible       Abstract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B240-3841-5067-BEE1-21A6A6C34E68}"/>
              </a:ext>
            </a:extLst>
          </p:cNvPr>
          <p:cNvSpPr txBox="1"/>
          <p:nvPr/>
        </p:nvSpPr>
        <p:spPr>
          <a:xfrm>
            <a:off x="498633" y="3859047"/>
            <a:ext cx="5597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square is blue. The circle is green.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DB79C-EC72-6E79-45A7-277EA67C086E}"/>
              </a:ext>
            </a:extLst>
          </p:cNvPr>
          <p:cNvSpPr txBox="1"/>
          <p:nvPr/>
        </p:nvSpPr>
        <p:spPr>
          <a:xfrm>
            <a:off x="4264177" y="5729902"/>
            <a:ext cx="3824339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traffic circles, circles of friends,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circles, crop circles…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circular reasoning, circling wagons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B857B-8E47-491B-8383-591E77FCD93D}"/>
              </a:ext>
            </a:extLst>
          </p:cNvPr>
          <p:cNvSpPr txBox="1"/>
          <p:nvPr/>
        </p:nvSpPr>
        <p:spPr>
          <a:xfrm>
            <a:off x="261257" y="5684468"/>
            <a:ext cx="412205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I.1.b.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c1380)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itchFamily="2" charset="77"/>
                <a:ea typeface="+mn-ea"/>
                <a:cs typeface="+mn-cs"/>
              </a:rPr>
              <a:t>In a vaguer and more general sense.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E8B79-3378-0C8F-33A9-314F4174F006}"/>
              </a:ext>
            </a:extLst>
          </p:cNvPr>
          <p:cNvSpPr txBox="1"/>
          <p:nvPr/>
        </p:nvSpPr>
        <p:spPr>
          <a:xfrm>
            <a:off x="6545582" y="3177431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(Imperfect)       (Perfect)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6D664-534C-E1B4-2011-D5C5C09E4790}"/>
              </a:ext>
            </a:extLst>
          </p:cNvPr>
          <p:cNvSpPr txBox="1"/>
          <p:nvPr/>
        </p:nvSpPr>
        <p:spPr>
          <a:xfrm>
            <a:off x="261257" y="145833"/>
            <a:ext cx="1114697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from the O.E.D.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circle, 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I.1.a.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c1305)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A perfectly round plane figure. In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Geometry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 defined as a plane figure bounded by a single curved line, called the circumference, which is everywhere equally distant from a point within, called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centre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. But often applied to the circumference alone, without the included space.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to square the circle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 to find a square of the same area as a given circle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(a famous problem, incapable of geometrical solution).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2BC4A-897D-0B06-C4F5-527B7CD00124}"/>
              </a:ext>
            </a:extLst>
          </p:cNvPr>
          <p:cNvSpPr txBox="1"/>
          <p:nvPr/>
        </p:nvSpPr>
        <p:spPr>
          <a:xfrm>
            <a:off x="9390382" y="3862234"/>
            <a:ext cx="277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noun ‘circle’ seems to be linked to a family of concepts.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46968-C6F7-DF2E-1815-DF256E3B2B85}"/>
              </a:ext>
            </a:extLst>
          </p:cNvPr>
          <p:cNvCxnSpPr>
            <a:cxnSpLocks/>
          </p:cNvCxnSpPr>
          <p:nvPr/>
        </p:nvCxnSpPr>
        <p:spPr>
          <a:xfrm>
            <a:off x="11408229" y="4849322"/>
            <a:ext cx="0" cy="5623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1A1C15-74E1-D3FD-F4F7-4D5A2D52B387}"/>
              </a:ext>
            </a:extLst>
          </p:cNvPr>
          <p:cNvSpPr txBox="1"/>
          <p:nvPr/>
        </p:nvSpPr>
        <p:spPr>
          <a:xfrm>
            <a:off x="8182002" y="5285699"/>
            <a:ext cx="4009998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composable mental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that can be used to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about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things in systematically related 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C77E6-15D5-2E41-BFF9-A88204BF62FA}"/>
              </a:ext>
            </a:extLst>
          </p:cNvPr>
          <p:cNvSpPr txBox="1"/>
          <p:nvPr/>
        </p:nvSpPr>
        <p:spPr>
          <a:xfrm>
            <a:off x="6992611" y="3918467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5F9F3-D068-86A5-1105-13A43DB876D8}"/>
              </a:ext>
            </a:extLst>
          </p:cNvPr>
          <p:cNvSpPr txBox="1"/>
          <p:nvPr/>
        </p:nvSpPr>
        <p:spPr>
          <a:xfrm>
            <a:off x="7021398" y="4457296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D6F56-1192-62F5-8163-15655C844580}"/>
              </a:ext>
            </a:extLst>
          </p:cNvPr>
          <p:cNvSpPr txBox="1"/>
          <p:nvPr/>
        </p:nvSpPr>
        <p:spPr>
          <a:xfrm>
            <a:off x="8386235" y="3909605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F9183D-2FEA-B5F6-7131-EBB0ADA40D4F}"/>
              </a:ext>
            </a:extLst>
          </p:cNvPr>
          <p:cNvSpPr txBox="1"/>
          <p:nvPr/>
        </p:nvSpPr>
        <p:spPr>
          <a:xfrm>
            <a:off x="8403413" y="4438323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AD6465-7C1B-1B9D-7097-14D3ACB5635E}"/>
              </a:ext>
            </a:extLst>
          </p:cNvPr>
          <p:cNvSpPr txBox="1"/>
          <p:nvPr/>
        </p:nvSpPr>
        <p:spPr>
          <a:xfrm>
            <a:off x="4161643" y="450257"/>
            <a:ext cx="691903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Thinking about something as a circular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perimeter/circumference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differs from thinking about something as a circular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25273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0" grpId="1"/>
      <p:bldP spid="5" grpId="0"/>
      <p:bldP spid="5" grpId="1"/>
      <p:bldP spid="11" grpId="0"/>
      <p:bldP spid="11" grpId="1"/>
      <p:bldP spid="13" grpId="0"/>
      <p:bldP spid="13" grpId="1"/>
      <p:bldP spid="14" grpId="0"/>
      <p:bldP spid="14" grpId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3A0A-F7FB-2741-9CF9-10F58518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meanings of (so-called) kind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9313-C5A3-BD4A-A5A9-48663242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7093"/>
            <a:ext cx="11243733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words like ‘rabbit’ and ‘dog’ and ‘water’ are somehow “drawn to” </a:t>
            </a:r>
            <a:r>
              <a:rPr lang="en-US" sz="2200" b="1" i="1" dirty="0"/>
              <a:t>natural</a:t>
            </a:r>
            <a:r>
              <a:rPr lang="en-US" sz="2200" dirty="0"/>
              <a:t>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But given the biological facts, why think the nouns in ‘a dog chased a rabbit’ have extensions?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87585-3FDA-11E4-7E3C-0755B87F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319" y="2006425"/>
            <a:ext cx="7887115" cy="609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A3E1F-471D-4448-1F3C-03CAC1EE665F}"/>
              </a:ext>
            </a:extLst>
          </p:cNvPr>
          <p:cNvSpPr txBox="1"/>
          <p:nvPr/>
        </p:nvSpPr>
        <p:spPr>
          <a:xfrm>
            <a:off x="7557796" y="2900537"/>
            <a:ext cx="4654260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can have various “kind-concepts”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--a concept of the Leporids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--a concept of the European Rabbits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--a concept of the Cottontails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--a concept of </a:t>
            </a:r>
            <a:r>
              <a:rPr lang="en-US" sz="2000" noProof="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local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Cottontails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4E199-E29D-432F-2C5D-1F8B54646B35}"/>
              </a:ext>
            </a:extLst>
          </p:cNvPr>
          <p:cNvSpPr txBox="1"/>
          <p:nvPr/>
        </p:nvSpPr>
        <p:spPr>
          <a:xfrm>
            <a:off x="7557796" y="4524642"/>
            <a:ext cx="463420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child can have a concept of the sort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psychologists (e.g., Keil and Gelman) describe when talking about innate tendencies to “essentialize”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B5EF3-BE79-A616-0F5D-9BF3AD5C1C96}"/>
              </a:ext>
            </a:extLst>
          </p:cNvPr>
          <p:cNvSpPr txBox="1"/>
          <p:nvPr/>
        </p:nvSpPr>
        <p:spPr>
          <a:xfrm>
            <a:off x="7557795" y="5850907"/>
            <a:ext cx="4634205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Adults can have other concepts of rabbits—e.g., the Lagomorphs minus the pikas, jackrabbits, and any hares.</a:t>
            </a:r>
          </a:p>
        </p:txBody>
      </p:sp>
    </p:spTree>
    <p:extLst>
      <p:ext uri="{BB962C8B-B14F-4D97-AF65-F5344CB8AC3E}">
        <p14:creationId xmlns:p14="http://schemas.microsoft.com/office/powerpoint/2010/main" val="33646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ntactic Structures and Semantic Internalism" id="{8021415D-7FCD-7547-B63C-D2C2D14A6A77}" vid="{EAC823E8-6B4D-F64D-9682-CE5329CF2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20752</TotalTime>
  <Words>4610</Words>
  <Application>Microsoft Macintosh PowerPoint</Application>
  <PresentationFormat>Widescreen</PresentationFormat>
  <Paragraphs>427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inherit</vt:lpstr>
      <vt:lpstr>Arial</vt:lpstr>
      <vt:lpstr>Calibri</vt:lpstr>
      <vt:lpstr>Lora</vt:lpstr>
      <vt:lpstr>Open Sans</vt:lpstr>
      <vt:lpstr>Roboto</vt:lpstr>
      <vt:lpstr>Symbol</vt:lpstr>
      <vt:lpstr>Times New Roman</vt:lpstr>
      <vt:lpstr>Verdana</vt:lpstr>
      <vt:lpstr>1_Office Theme</vt:lpstr>
      <vt:lpstr>Office Theme</vt:lpstr>
      <vt:lpstr>Externalist Contents, Internalist Meanings (and Propositions?) </vt:lpstr>
      <vt:lpstr>PowerPoint Presentation</vt:lpstr>
      <vt:lpstr>The Good Externalist Line of Thought</vt:lpstr>
      <vt:lpstr>The Good (but undramatic) Externalist Line of Thought</vt:lpstr>
      <vt:lpstr>Don’t Spoil a Good Thing with Bad Philosophy of Language</vt:lpstr>
      <vt:lpstr>The Meaning of ‘Circle’</vt:lpstr>
      <vt:lpstr>PowerPoint Presentation</vt:lpstr>
      <vt:lpstr>PowerPoint Presentation</vt:lpstr>
      <vt:lpstr>The meanings of (so-called) kind terms</vt:lpstr>
      <vt:lpstr>The meanings of (so-called) kind terms</vt:lpstr>
      <vt:lpstr>The meanings of (so-called) kind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Bad Idea: Polysemy is Homophony</vt:lpstr>
      <vt:lpstr>PowerPoint Presentation</vt:lpstr>
      <vt:lpstr>PowerPoint Presentation</vt:lpstr>
      <vt:lpstr>Homophony and Polysemy are Distinct Phenomena,  and “Structural Homophony” is limited in theoretically interesting ways</vt:lpstr>
      <vt:lpstr>Homophony and Polysemy are Distinct Phenomena,  and “Structural Homophony” is limited in theoretically interesting ways</vt:lpstr>
      <vt:lpstr>The Polysemous Meanings of ‘language’ and ‘meaning’</vt:lpstr>
      <vt:lpstr>What are Meanings? Or more precisely: what is a Kmeaning?</vt:lpstr>
      <vt:lpstr>What are Meanings? Or more precisely: what is a Kmeaning?</vt:lpstr>
      <vt:lpstr>PowerPoint Presentation</vt:lpstr>
      <vt:lpstr>PowerPoint Presentation</vt:lpstr>
      <vt:lpstr>Externalist Contents, Internalist Meanings (and Propositions?)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(linguistic) meanings,  and what are “theories of meaning” theories of? </dc:title>
  <dc:creator>Paul Pietroski</dc:creator>
  <cp:lastModifiedBy>Paul Pietroski</cp:lastModifiedBy>
  <cp:revision>220</cp:revision>
  <cp:lastPrinted>2025-11-01T15:15:16Z</cp:lastPrinted>
  <dcterms:created xsi:type="dcterms:W3CDTF">2021-02-21T22:53:58Z</dcterms:created>
  <dcterms:modified xsi:type="dcterms:W3CDTF">2025-11-14T19:06:13Z</dcterms:modified>
</cp:coreProperties>
</file>