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1089" r:id="rId2"/>
    <p:sldId id="1266" r:id="rId3"/>
    <p:sldId id="1231" r:id="rId4"/>
    <p:sldId id="1232" r:id="rId5"/>
    <p:sldId id="1233" r:id="rId6"/>
    <p:sldId id="1110" r:id="rId7"/>
    <p:sldId id="1264" r:id="rId8"/>
    <p:sldId id="1099" r:id="rId9"/>
    <p:sldId id="1095" r:id="rId10"/>
    <p:sldId id="863" r:id="rId11"/>
    <p:sldId id="1212" r:id="rId12"/>
    <p:sldId id="1222" r:id="rId13"/>
    <p:sldId id="1210" r:id="rId14"/>
    <p:sldId id="1258" r:id="rId15"/>
    <p:sldId id="1238" r:id="rId16"/>
    <p:sldId id="1239" r:id="rId17"/>
    <p:sldId id="1234" r:id="rId18"/>
    <p:sldId id="1253" r:id="rId19"/>
    <p:sldId id="1206" r:id="rId20"/>
    <p:sldId id="1235" r:id="rId21"/>
    <p:sldId id="1254" r:id="rId22"/>
    <p:sldId id="1255" r:id="rId23"/>
    <p:sldId id="1259" r:id="rId24"/>
    <p:sldId id="1257" r:id="rId25"/>
    <p:sldId id="1000" r:id="rId26"/>
    <p:sldId id="1065" r:id="rId27"/>
    <p:sldId id="1066" r:id="rId28"/>
    <p:sldId id="1263" r:id="rId29"/>
    <p:sldId id="1252" r:id="rId30"/>
    <p:sldId id="1213" r:id="rId31"/>
    <p:sldId id="1246" r:id="rId32"/>
    <p:sldId id="1260" r:id="rId33"/>
    <p:sldId id="1261" r:id="rId34"/>
    <p:sldId id="1262" r:id="rId35"/>
    <p:sldId id="1251" r:id="rId36"/>
    <p:sldId id="1240" r:id="rId37"/>
    <p:sldId id="1230" r:id="rId38"/>
    <p:sldId id="1265" r:id="rId39"/>
    <p:sldId id="1242" r:id="rId40"/>
    <p:sldId id="1243" r:id="rId41"/>
    <p:sldId id="1244" r:id="rId42"/>
    <p:sldId id="1247" r:id="rId43"/>
    <p:sldId id="1248" r:id="rId44"/>
    <p:sldId id="1250" r:id="rId45"/>
    <p:sldId id="1249" r:id="rId46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 Landre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FF"/>
    <a:srgbClr val="3399FF"/>
    <a:srgbClr val="1F1D1E"/>
    <a:srgbClr val="FF9999"/>
    <a:srgbClr val="FF0000"/>
    <a:srgbClr val="CC00FF"/>
    <a:srgbClr val="FF00FF"/>
    <a:srgbClr val="CC6600"/>
    <a:srgbClr val="FE0238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136" autoAdjust="0"/>
    <p:restoredTop sz="87741" autoAdjust="0"/>
  </p:normalViewPr>
  <p:slideViewPr>
    <p:cSldViewPr snapToGrid="0">
      <p:cViewPr varScale="1">
        <p:scale>
          <a:sx n="121" d="100"/>
          <a:sy n="121" d="100"/>
        </p:scale>
        <p:origin x="184" y="5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3168650" cy="48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>
            <a:lvl1pPr defTabSz="95133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6" y="2"/>
            <a:ext cx="3168650" cy="48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>
            <a:lvl1pPr algn="r" defTabSz="95133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19138"/>
            <a:ext cx="6399212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120188"/>
            <a:ext cx="31686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b" anchorCtr="0" compatLnSpc="1">
            <a:prstTxWarp prst="textNoShape">
              <a:avLst/>
            </a:prstTxWarp>
          </a:bodyPr>
          <a:lstStyle>
            <a:lvl1pPr defTabSz="95133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b" anchorCtr="0" compatLnSpc="1">
            <a:prstTxWarp prst="textNoShape">
              <a:avLst/>
            </a:prstTxWarp>
          </a:bodyPr>
          <a:lstStyle>
            <a:lvl1pPr algn="r" defTabSz="951338">
              <a:defRPr sz="1500">
                <a:latin typeface="Arial" charset="0"/>
              </a:defRPr>
            </a:lvl1pPr>
          </a:lstStyle>
          <a:p>
            <a:fld id="{B07E1C42-B18E-4FE4-AA28-B904AE26AC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76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=CJ_OBoEs3uU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2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in an email from Alan on Sept 23, 2023, titled “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current voxels picture”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58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46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created using m20160506_01_W7X_illustrationForBDISTRIBTalk.m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41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m20160512_01_nescoutTo3DCoil.m</a:t>
            </a:r>
          </a:p>
          <a:p>
            <a:r>
              <a:rPr lang="de-DE" dirty="0"/>
              <a:t>NESCOIL </a:t>
            </a:r>
            <a:r>
              <a:rPr lang="de-DE" dirty="0" err="1"/>
              <a:t>runs</a:t>
            </a:r>
            <a:r>
              <a:rPr lang="de-DE" dirty="0"/>
              <a:t> on </a:t>
            </a:r>
            <a:r>
              <a:rPr lang="de-DE" dirty="0" err="1"/>
              <a:t>nersc</a:t>
            </a:r>
            <a:r>
              <a:rPr lang="de-DE" dirty="0"/>
              <a:t> in </a:t>
            </a:r>
            <a:r>
              <a:rPr lang="en-US" dirty="0"/>
              <a:t>20160512-01-IllustrationOfCoilComplexityIncreasingWithSeparation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66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m20160512_01_nescoutTo3DCoils.m</a:t>
            </a:r>
          </a:p>
          <a:p>
            <a:r>
              <a:rPr lang="de-DE" dirty="0"/>
              <a:t>NESCOIL </a:t>
            </a:r>
            <a:r>
              <a:rPr lang="de-DE" dirty="0" err="1"/>
              <a:t>runs</a:t>
            </a:r>
            <a:r>
              <a:rPr lang="de-DE" dirty="0"/>
              <a:t> on </a:t>
            </a:r>
            <a:r>
              <a:rPr lang="de-DE" dirty="0" err="1"/>
              <a:t>nersc</a:t>
            </a:r>
            <a:r>
              <a:rPr lang="de-DE" dirty="0"/>
              <a:t> in </a:t>
            </a:r>
            <a:r>
              <a:rPr lang="en-US" dirty="0"/>
              <a:t>20160512-01-IllustrationOfCoilComplexityIncreasingWithSeparation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21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pick the z direction along B, and pick the x direction along </a:t>
            </a:r>
            <a:r>
              <a:rPr lang="en-US" dirty="0" err="1"/>
              <a:t>grad_perp</a:t>
            </a:r>
            <a:r>
              <a:rPr lang="en-US" dirty="0"/>
              <a:t> |B|. Then Phi_{</a:t>
            </a:r>
            <a:r>
              <a:rPr lang="en-US" dirty="0" err="1"/>
              <a:t>yz</a:t>
            </a:r>
            <a:r>
              <a:rPr lang="en-US"/>
              <a:t>} = 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39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Scale_lengths.png</a:t>
            </a:r>
            <a:r>
              <a:rPr lang="en-US" dirty="0"/>
              <a:t> from John’s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2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m20210604_01_plotVMECWout_withFieldlineSeamAtBottom.m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27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20221103-01-plot_Kappel_results_grad_B_tensor.pdf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7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20221103-01-plot_Kappel_results_grad_B_tensor.pdf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26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media.cnn.com</a:t>
            </a:r>
            <a:r>
              <a:rPr lang="en-US" dirty="0"/>
              <a:t>/</a:t>
            </a:r>
            <a:r>
              <a:rPr lang="en-US" dirty="0" err="1"/>
              <a:t>api</a:t>
            </a:r>
            <a:r>
              <a:rPr lang="en-US" dirty="0"/>
              <a:t>/v1/images/stellar/prod/220705075914-01-large-hadron-collider-file.jpg?c=original</a:t>
            </a:r>
          </a:p>
          <a:p>
            <a:r>
              <a:rPr lang="en-US" dirty="0"/>
              <a:t>https://</a:t>
            </a:r>
            <a:r>
              <a:rPr lang="en-US" dirty="0" err="1"/>
              <a:t>www.lhc-closer.es</a:t>
            </a:r>
            <a:r>
              <a:rPr lang="en-US" dirty="0"/>
              <a:t>/webapp/files/1435504063_7a5913ddba2ffceaacc3026f44c4b624.jpg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85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20221103-01-plot_Kappel_results_grad_B_tensor.pdf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05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m20221101_01_plot_regcoil_coils_and_current_density.m</a:t>
            </a:r>
          </a:p>
          <a:p>
            <a:r>
              <a:rPr lang="en-US" dirty="0"/>
              <a:t>m20221031_02_plotRegcoilCurrentDensity3D.m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20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pick the z direction along B, and pick the x direction along </a:t>
            </a:r>
            <a:r>
              <a:rPr lang="en-US" dirty="0" err="1"/>
              <a:t>grad_perp</a:t>
            </a:r>
            <a:r>
              <a:rPr lang="en-US" dirty="0"/>
              <a:t> |B|. Then Phi_{</a:t>
            </a:r>
            <a:r>
              <a:rPr lang="en-US" dirty="0" err="1"/>
              <a:t>yz</a:t>
            </a:r>
            <a:r>
              <a:rPr lang="en-US"/>
              <a:t>} = 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07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20221030-01-mayavi_wire_for_grad_B_talk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51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scale.png</a:t>
            </a:r>
            <a:r>
              <a:rPr lang="en-US" dirty="0"/>
              <a:t>” in an email from John Kappel on 2022-11-05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15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20221103-01-plot_Kappel_results_grad_B_tensor.pdf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256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20221103-01-plot_Kappel_results_grad_B_tensor.pdf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551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20221105-01-plot_Kappel_results_grad_mod_B.pdf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95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20221105-01-plot_Kappel_results_grad_mod_B.pdf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media.cnn.com</a:t>
            </a:r>
            <a:r>
              <a:rPr lang="en-US" dirty="0"/>
              <a:t>/</a:t>
            </a:r>
            <a:r>
              <a:rPr lang="en-US" dirty="0" err="1"/>
              <a:t>api</a:t>
            </a:r>
            <a:r>
              <a:rPr lang="en-US" dirty="0"/>
              <a:t>/v1/images/stellar/prod/220705075914-01-large-hadron-collider-file.jpg?c=original</a:t>
            </a:r>
          </a:p>
          <a:p>
            <a:r>
              <a:rPr lang="en-US" dirty="0"/>
              <a:t>https://</a:t>
            </a:r>
            <a:r>
              <a:rPr lang="en-US" dirty="0" err="1"/>
              <a:t>www.lhc-closer.es</a:t>
            </a:r>
            <a:r>
              <a:rPr lang="en-US" dirty="0"/>
              <a:t>/webapp/files/1435504063_7a5913ddba2ffceaacc3026f44c4b624.jpg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00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www.directradiology.com.au</a:t>
            </a:r>
            <a:r>
              <a:rPr lang="en-US" dirty="0"/>
              <a:t>/media/jl3df5fy/capitol-radiology-76.jpg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3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www.epj-conferences.org</a:t>
            </a:r>
            <a:r>
              <a:rPr lang="en-US" dirty="0"/>
              <a:t>/articles/</a:t>
            </a:r>
            <a:r>
              <a:rPr lang="en-US" dirty="0" err="1"/>
              <a:t>epjconf</a:t>
            </a:r>
            <a:r>
              <a:rPr lang="en-US" dirty="0"/>
              <a:t>/pdf/2020/22/epjconf_lnes2020_00013.pdf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/profile/Gary-Taylor-4/publication/280601072/figure/fig4/AS:284555547299848@1444854737441/Free-boundary-vacuum-calculations-of-some-of-the-achievable-plasma-configurations-in-MAST.png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95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m20200814_01_W7XIllustrationWithCoils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2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m20200814_01_W7XIllustrationWithCoils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33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created using m20160506_01_W7X_illustrationForBDISTRIBTalk.m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6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m20221031_01_plot_regcoil_coils_and_surfaces.png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3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4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01E237-152F-402C-96BF-04C6CB5207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4B448-EB00-4A43-812C-BB9C259613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"/>
            <a:ext cx="2209800" cy="45946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"/>
            <a:ext cx="6477000" cy="45946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547A9-C9B2-444E-8C91-789B2A1C3C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6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4922044"/>
            <a:ext cx="533400" cy="221456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0D8FC85-2876-4327-A5D2-567485914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4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0D84F-550A-4082-9B61-E5BDBCCD8B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3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14871-D7DE-4FC6-BFD3-656115DD5D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4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965DC-1C41-4E04-98A3-ADB00AA77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2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93" y="20548"/>
            <a:ext cx="9061807" cy="557213"/>
          </a:xfrm>
        </p:spPr>
        <p:txBody>
          <a:bodyPr/>
          <a:lstStyle>
            <a:lvl1pPr algn="l">
              <a:lnSpc>
                <a:spcPct val="8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6120" y="4846416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8D92E8B8-8643-42CF-A4B0-4D51A000E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2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56120" y="4834223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E0AF1618-2E5F-4190-8AE2-15D7E6CCE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9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03814-5979-4F24-B786-0A1B93AD1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86C06-F71C-4256-AB73-5EDC3544EE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2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1"/>
            <a:ext cx="9144000" cy="583406"/>
            <a:chOff x="0" y="0"/>
            <a:chExt cx="5760" cy="7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72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0" y="672"/>
              <a:ext cx="5760" cy="48"/>
            </a:xfrm>
            <a:prstGeom prst="rect">
              <a:avLst/>
            </a:prstGeom>
            <a:gradFill rotWithShape="1">
              <a:gsLst>
                <a:gs pos="0">
                  <a:srgbClr val="CC0000">
                    <a:gamma/>
                    <a:shade val="50980"/>
                    <a:invGamma/>
                  </a:srgbClr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C6FBD5D2-536E-446D-8C53-94191405B42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20.png"/><Relationship Id="rId7" Type="http://schemas.openxmlformats.org/officeDocument/2006/relationships/image" Target="../media/image8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0.png"/><Relationship Id="rId5" Type="http://schemas.openxmlformats.org/officeDocument/2006/relationships/image" Target="../media/image860.png"/><Relationship Id="rId4" Type="http://schemas.openxmlformats.org/officeDocument/2006/relationships/image" Target="../media/image8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6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2.png"/><Relationship Id="rId7" Type="http://schemas.openxmlformats.org/officeDocument/2006/relationships/image" Target="../media/image48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70.png"/><Relationship Id="rId7" Type="http://schemas.openxmlformats.org/officeDocument/2006/relationships/image" Target="../media/image5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1.png"/><Relationship Id="rId4" Type="http://schemas.openxmlformats.org/officeDocument/2006/relationships/image" Target="../media/image5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4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image" Target="../media/image88.png"/><Relationship Id="rId5" Type="http://schemas.openxmlformats.org/officeDocument/2006/relationships/image" Target="../media/image88.png"/><Relationship Id="rId10" Type="http://schemas.openxmlformats.org/officeDocument/2006/relationships/image" Target="../media/image94.png"/><Relationship Id="rId4" Type="http://schemas.openxmlformats.org/officeDocument/2006/relationships/image" Target="../media/image881.png"/><Relationship Id="rId9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15.jp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D8B639-CE7E-B686-34C3-A225C5FFEEB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457814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Matt Landreman</a:t>
            </a:r>
            <a:r>
              <a:rPr lang="en-US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Alan Kaptanoglu</a:t>
            </a:r>
            <a:r>
              <a:rPr lang="en-US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John Kappel</a:t>
            </a:r>
            <a:r>
              <a:rPr lang="en-US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Gabriel Langlois</a:t>
            </a:r>
            <a:r>
              <a:rPr lang="en-US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Dhairya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Malhotra</a:t>
            </a:r>
            <a:r>
              <a:rPr lang="en-US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1. University of Maryland    2. NYU Courant    3. Flatiron Institute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title"/>
          </p:nvPr>
        </p:nvSpPr>
        <p:spPr>
          <a:xfrm>
            <a:off x="213991" y="-155511"/>
            <a:ext cx="8462211" cy="1477239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tx1"/>
                </a:solidFill>
              </a:rPr>
              <a:t>Inverse magnetostatics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its application to stellarator optimization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60B479-53C0-E98D-1D8F-B5553778A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17" y="1057580"/>
            <a:ext cx="5579302" cy="35707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840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Calculating the currents that produce a given B is an ill-posed inverse problem: solution is not unique.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 descr="m20160506_01_W7X_illustrationForBDISTRIBTal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7"/>
          <a:stretch/>
        </p:blipFill>
        <p:spPr>
          <a:xfrm>
            <a:off x="1820050" y="2886375"/>
            <a:ext cx="5645912" cy="2253527"/>
          </a:xfrm>
          <a:prstGeom prst="rect">
            <a:avLst/>
          </a:prstGeom>
        </p:spPr>
      </p:pic>
      <p:pic>
        <p:nvPicPr>
          <p:cNvPr id="6" name="Picture 5" descr="m20160506_01_W7X_illustrationForBDISTRIBTal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7"/>
          <a:stretch/>
        </p:blipFill>
        <p:spPr>
          <a:xfrm>
            <a:off x="1820050" y="603382"/>
            <a:ext cx="5645912" cy="2253527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3103121" y="4292593"/>
            <a:ext cx="1515716" cy="563732"/>
          </a:xfrm>
          <a:custGeom>
            <a:avLst/>
            <a:gdLst>
              <a:gd name="connsiteX0" fmla="*/ 0 w 246256"/>
              <a:gd name="connsiteY0" fmla="*/ 0 h 203024"/>
              <a:gd name="connsiteX1" fmla="*/ 220312 w 246256"/>
              <a:gd name="connsiteY1" fmla="*/ 103672 h 203024"/>
              <a:gd name="connsiteX2" fmla="*/ 220312 w 246256"/>
              <a:gd name="connsiteY2" fmla="*/ 112311 h 203024"/>
              <a:gd name="connsiteX3" fmla="*/ 25919 w 246256"/>
              <a:gd name="connsiteY3" fmla="*/ 203024 h 203024"/>
              <a:gd name="connsiteX0" fmla="*/ 0 w 251266"/>
              <a:gd name="connsiteY0" fmla="*/ 0 h 203354"/>
              <a:gd name="connsiteX1" fmla="*/ 220312 w 251266"/>
              <a:gd name="connsiteY1" fmla="*/ 103672 h 203354"/>
              <a:gd name="connsiteX2" fmla="*/ 228951 w 251266"/>
              <a:gd name="connsiteY2" fmla="*/ 190065 h 203354"/>
              <a:gd name="connsiteX3" fmla="*/ 25919 w 251266"/>
              <a:gd name="connsiteY3" fmla="*/ 203024 h 203354"/>
              <a:gd name="connsiteX0" fmla="*/ 0 w 255974"/>
              <a:gd name="connsiteY0" fmla="*/ 0 h 205995"/>
              <a:gd name="connsiteX1" fmla="*/ 228952 w 255974"/>
              <a:gd name="connsiteY1" fmla="*/ 51836 h 205995"/>
              <a:gd name="connsiteX2" fmla="*/ 228951 w 255974"/>
              <a:gd name="connsiteY2" fmla="*/ 190065 h 205995"/>
              <a:gd name="connsiteX3" fmla="*/ 25919 w 255974"/>
              <a:gd name="connsiteY3" fmla="*/ 203024 h 205995"/>
              <a:gd name="connsiteX0" fmla="*/ 0 w 228951"/>
              <a:gd name="connsiteY0" fmla="*/ 0 h 205995"/>
              <a:gd name="connsiteX1" fmla="*/ 228951 w 228951"/>
              <a:gd name="connsiteY1" fmla="*/ 190065 h 205995"/>
              <a:gd name="connsiteX2" fmla="*/ 25919 w 228951"/>
              <a:gd name="connsiteY2" fmla="*/ 203024 h 205995"/>
              <a:gd name="connsiteX0" fmla="*/ 0 w 231896"/>
              <a:gd name="connsiteY0" fmla="*/ 0 h 235627"/>
              <a:gd name="connsiteX1" fmla="*/ 228951 w 231896"/>
              <a:gd name="connsiteY1" fmla="*/ 190065 h 235627"/>
              <a:gd name="connsiteX2" fmla="*/ 25919 w 231896"/>
              <a:gd name="connsiteY2" fmla="*/ 203024 h 235627"/>
              <a:gd name="connsiteX0" fmla="*/ 77757 w 307327"/>
              <a:gd name="connsiteY0" fmla="*/ 0 h 191802"/>
              <a:gd name="connsiteX1" fmla="*/ 306708 w 307327"/>
              <a:gd name="connsiteY1" fmla="*/ 190065 h 191802"/>
              <a:gd name="connsiteX2" fmla="*/ 0 w 307327"/>
              <a:gd name="connsiteY2" fmla="*/ 99352 h 191802"/>
              <a:gd name="connsiteX0" fmla="*/ 77757 w 234236"/>
              <a:gd name="connsiteY0" fmla="*/ 0 h 103706"/>
              <a:gd name="connsiteX1" fmla="*/ 233270 w 234236"/>
              <a:gd name="connsiteY1" fmla="*/ 95032 h 103706"/>
              <a:gd name="connsiteX2" fmla="*/ 0 w 234236"/>
              <a:gd name="connsiteY2" fmla="*/ 99352 h 103706"/>
              <a:gd name="connsiteX0" fmla="*/ 77757 w 234236"/>
              <a:gd name="connsiteY0" fmla="*/ 0 h 128508"/>
              <a:gd name="connsiteX1" fmla="*/ 233270 w 234236"/>
              <a:gd name="connsiteY1" fmla="*/ 95032 h 128508"/>
              <a:gd name="connsiteX2" fmla="*/ 0 w 234236"/>
              <a:gd name="connsiteY2" fmla="*/ 99352 h 128508"/>
              <a:gd name="connsiteX0" fmla="*/ 51838 w 233646"/>
              <a:gd name="connsiteY0" fmla="*/ 0 h 89822"/>
              <a:gd name="connsiteX1" fmla="*/ 233270 w 233646"/>
              <a:gd name="connsiteY1" fmla="*/ 82073 h 89822"/>
              <a:gd name="connsiteX2" fmla="*/ 0 w 233646"/>
              <a:gd name="connsiteY2" fmla="*/ 86393 h 89822"/>
              <a:gd name="connsiteX0" fmla="*/ 51838 w 233695"/>
              <a:gd name="connsiteY0" fmla="*/ 0 h 89822"/>
              <a:gd name="connsiteX1" fmla="*/ 233270 w 233695"/>
              <a:gd name="connsiteY1" fmla="*/ 82073 h 89822"/>
              <a:gd name="connsiteX2" fmla="*/ 0 w 233695"/>
              <a:gd name="connsiteY2" fmla="*/ 86393 h 89822"/>
              <a:gd name="connsiteX0" fmla="*/ 51838 w 243247"/>
              <a:gd name="connsiteY0" fmla="*/ 28470 h 120151"/>
              <a:gd name="connsiteX1" fmla="*/ 185754 w 243247"/>
              <a:gd name="connsiteY1" fmla="*/ 2552 h 120151"/>
              <a:gd name="connsiteX2" fmla="*/ 233270 w 243247"/>
              <a:gd name="connsiteY2" fmla="*/ 110543 h 120151"/>
              <a:gd name="connsiteX3" fmla="*/ 0 w 243247"/>
              <a:gd name="connsiteY3" fmla="*/ 114863 h 120151"/>
              <a:gd name="connsiteX0" fmla="*/ 51838 w 242224"/>
              <a:gd name="connsiteY0" fmla="*/ 112492 h 204173"/>
              <a:gd name="connsiteX1" fmla="*/ 86398 w 242224"/>
              <a:gd name="connsiteY1" fmla="*/ 181 h 204173"/>
              <a:gd name="connsiteX2" fmla="*/ 185754 w 242224"/>
              <a:gd name="connsiteY2" fmla="*/ 86574 h 204173"/>
              <a:gd name="connsiteX3" fmla="*/ 233270 w 242224"/>
              <a:gd name="connsiteY3" fmla="*/ 194565 h 204173"/>
              <a:gd name="connsiteX4" fmla="*/ 0 w 242224"/>
              <a:gd name="connsiteY4" fmla="*/ 198885 h 204173"/>
              <a:gd name="connsiteX0" fmla="*/ 0 w 1862161"/>
              <a:gd name="connsiteY0" fmla="*/ 10 h 778517"/>
              <a:gd name="connsiteX1" fmla="*/ 1706335 w 1862161"/>
              <a:gd name="connsiteY1" fmla="*/ 574525 h 778517"/>
              <a:gd name="connsiteX2" fmla="*/ 1805691 w 1862161"/>
              <a:gd name="connsiteY2" fmla="*/ 660918 h 778517"/>
              <a:gd name="connsiteX3" fmla="*/ 1853207 w 1862161"/>
              <a:gd name="connsiteY3" fmla="*/ 768909 h 778517"/>
              <a:gd name="connsiteX4" fmla="*/ 1619937 w 1862161"/>
              <a:gd name="connsiteY4" fmla="*/ 773229 h 778517"/>
              <a:gd name="connsiteX0" fmla="*/ 0 w 1862161"/>
              <a:gd name="connsiteY0" fmla="*/ 17 h 778524"/>
              <a:gd name="connsiteX1" fmla="*/ 1114518 w 1862161"/>
              <a:gd name="connsiteY1" fmla="*/ 345590 h 778524"/>
              <a:gd name="connsiteX2" fmla="*/ 1805691 w 1862161"/>
              <a:gd name="connsiteY2" fmla="*/ 660925 h 778524"/>
              <a:gd name="connsiteX3" fmla="*/ 1853207 w 1862161"/>
              <a:gd name="connsiteY3" fmla="*/ 768916 h 778524"/>
              <a:gd name="connsiteX4" fmla="*/ 1619937 w 1862161"/>
              <a:gd name="connsiteY4" fmla="*/ 773236 h 778524"/>
              <a:gd name="connsiteX0" fmla="*/ 0 w 1862161"/>
              <a:gd name="connsiteY0" fmla="*/ 17 h 778524"/>
              <a:gd name="connsiteX1" fmla="*/ 1114518 w 1862161"/>
              <a:gd name="connsiteY1" fmla="*/ 345590 h 778524"/>
              <a:gd name="connsiteX2" fmla="*/ 1805691 w 1862161"/>
              <a:gd name="connsiteY2" fmla="*/ 660925 h 778524"/>
              <a:gd name="connsiteX3" fmla="*/ 1853207 w 1862161"/>
              <a:gd name="connsiteY3" fmla="*/ 768916 h 778524"/>
              <a:gd name="connsiteX4" fmla="*/ 1619937 w 1862161"/>
              <a:gd name="connsiteY4" fmla="*/ 773236 h 778524"/>
              <a:gd name="connsiteX0" fmla="*/ 0 w 1862161"/>
              <a:gd name="connsiteY0" fmla="*/ 17 h 778524"/>
              <a:gd name="connsiteX1" fmla="*/ 1114518 w 1862161"/>
              <a:gd name="connsiteY1" fmla="*/ 345590 h 778524"/>
              <a:gd name="connsiteX2" fmla="*/ 1805691 w 1862161"/>
              <a:gd name="connsiteY2" fmla="*/ 660925 h 778524"/>
              <a:gd name="connsiteX3" fmla="*/ 1853207 w 1862161"/>
              <a:gd name="connsiteY3" fmla="*/ 768916 h 778524"/>
              <a:gd name="connsiteX4" fmla="*/ 1619937 w 1862161"/>
              <a:gd name="connsiteY4" fmla="*/ 773236 h 778524"/>
              <a:gd name="connsiteX0" fmla="*/ 0 w 1862161"/>
              <a:gd name="connsiteY0" fmla="*/ 64 h 778571"/>
              <a:gd name="connsiteX1" fmla="*/ 1114518 w 1862161"/>
              <a:gd name="connsiteY1" fmla="*/ 345637 h 778571"/>
              <a:gd name="connsiteX2" fmla="*/ 1805691 w 1862161"/>
              <a:gd name="connsiteY2" fmla="*/ 660972 h 778571"/>
              <a:gd name="connsiteX3" fmla="*/ 1853207 w 1862161"/>
              <a:gd name="connsiteY3" fmla="*/ 768963 h 778571"/>
              <a:gd name="connsiteX4" fmla="*/ 1619937 w 1862161"/>
              <a:gd name="connsiteY4" fmla="*/ 773283 h 778571"/>
              <a:gd name="connsiteX0" fmla="*/ 0 w 1862161"/>
              <a:gd name="connsiteY0" fmla="*/ 64 h 778571"/>
              <a:gd name="connsiteX1" fmla="*/ 1114518 w 1862161"/>
              <a:gd name="connsiteY1" fmla="*/ 345637 h 778571"/>
              <a:gd name="connsiteX2" fmla="*/ 1805691 w 1862161"/>
              <a:gd name="connsiteY2" fmla="*/ 660972 h 778571"/>
              <a:gd name="connsiteX3" fmla="*/ 1853207 w 1862161"/>
              <a:gd name="connsiteY3" fmla="*/ 768963 h 778571"/>
              <a:gd name="connsiteX4" fmla="*/ 1619937 w 1862161"/>
              <a:gd name="connsiteY4" fmla="*/ 773283 h 778571"/>
              <a:gd name="connsiteX0" fmla="*/ 0 w 1875848"/>
              <a:gd name="connsiteY0" fmla="*/ 64 h 778571"/>
              <a:gd name="connsiteX1" fmla="*/ 1114518 w 1875848"/>
              <a:gd name="connsiteY1" fmla="*/ 345637 h 778571"/>
              <a:gd name="connsiteX2" fmla="*/ 1805691 w 1875848"/>
              <a:gd name="connsiteY2" fmla="*/ 660972 h 778571"/>
              <a:gd name="connsiteX3" fmla="*/ 1853207 w 1875848"/>
              <a:gd name="connsiteY3" fmla="*/ 768963 h 778571"/>
              <a:gd name="connsiteX4" fmla="*/ 1619937 w 1875848"/>
              <a:gd name="connsiteY4" fmla="*/ 773283 h 778571"/>
              <a:gd name="connsiteX0" fmla="*/ 86396 w 2087618"/>
              <a:gd name="connsiteY0" fmla="*/ 64 h 799871"/>
              <a:gd name="connsiteX1" fmla="*/ 1200914 w 2087618"/>
              <a:gd name="connsiteY1" fmla="*/ 345637 h 799871"/>
              <a:gd name="connsiteX2" fmla="*/ 1892087 w 2087618"/>
              <a:gd name="connsiteY2" fmla="*/ 660972 h 799871"/>
              <a:gd name="connsiteX3" fmla="*/ 1939603 w 2087618"/>
              <a:gd name="connsiteY3" fmla="*/ 768963 h 799871"/>
              <a:gd name="connsiteX4" fmla="*/ 0 w 2087618"/>
              <a:gd name="connsiteY4" fmla="*/ 86458 h 799871"/>
              <a:gd name="connsiteX0" fmla="*/ 86396 w 2010701"/>
              <a:gd name="connsiteY0" fmla="*/ 64 h 780024"/>
              <a:gd name="connsiteX1" fmla="*/ 1200914 w 2010701"/>
              <a:gd name="connsiteY1" fmla="*/ 345637 h 780024"/>
              <a:gd name="connsiteX2" fmla="*/ 1892087 w 2010701"/>
              <a:gd name="connsiteY2" fmla="*/ 660972 h 780024"/>
              <a:gd name="connsiteX3" fmla="*/ 1939603 w 2010701"/>
              <a:gd name="connsiteY3" fmla="*/ 768963 h 780024"/>
              <a:gd name="connsiteX4" fmla="*/ 1041080 w 2010701"/>
              <a:gd name="connsiteY4" fmla="*/ 393154 h 780024"/>
              <a:gd name="connsiteX5" fmla="*/ 0 w 2010701"/>
              <a:gd name="connsiteY5" fmla="*/ 86458 h 780024"/>
              <a:gd name="connsiteX0" fmla="*/ 86396 w 2010701"/>
              <a:gd name="connsiteY0" fmla="*/ 64 h 780024"/>
              <a:gd name="connsiteX1" fmla="*/ 1200914 w 2010701"/>
              <a:gd name="connsiteY1" fmla="*/ 345637 h 780024"/>
              <a:gd name="connsiteX2" fmla="*/ 1892087 w 2010701"/>
              <a:gd name="connsiteY2" fmla="*/ 660972 h 780024"/>
              <a:gd name="connsiteX3" fmla="*/ 1939603 w 2010701"/>
              <a:gd name="connsiteY3" fmla="*/ 768963 h 780024"/>
              <a:gd name="connsiteX4" fmla="*/ 1041080 w 2010701"/>
              <a:gd name="connsiteY4" fmla="*/ 393154 h 780024"/>
              <a:gd name="connsiteX5" fmla="*/ 0 w 2010701"/>
              <a:gd name="connsiteY5" fmla="*/ 86458 h 780024"/>
              <a:gd name="connsiteX0" fmla="*/ 86396 w 2010701"/>
              <a:gd name="connsiteY0" fmla="*/ 64 h 780024"/>
              <a:gd name="connsiteX1" fmla="*/ 1200914 w 2010701"/>
              <a:gd name="connsiteY1" fmla="*/ 345637 h 780024"/>
              <a:gd name="connsiteX2" fmla="*/ 1892087 w 2010701"/>
              <a:gd name="connsiteY2" fmla="*/ 660972 h 780024"/>
              <a:gd name="connsiteX3" fmla="*/ 1939603 w 2010701"/>
              <a:gd name="connsiteY3" fmla="*/ 768963 h 780024"/>
              <a:gd name="connsiteX4" fmla="*/ 1041080 w 2010701"/>
              <a:gd name="connsiteY4" fmla="*/ 393154 h 780024"/>
              <a:gd name="connsiteX5" fmla="*/ 0 w 2010701"/>
              <a:gd name="connsiteY5" fmla="*/ 86458 h 780024"/>
              <a:gd name="connsiteX0" fmla="*/ 86396 w 2010701"/>
              <a:gd name="connsiteY0" fmla="*/ 64 h 780024"/>
              <a:gd name="connsiteX1" fmla="*/ 1200914 w 2010701"/>
              <a:gd name="connsiteY1" fmla="*/ 345637 h 780024"/>
              <a:gd name="connsiteX2" fmla="*/ 1892087 w 2010701"/>
              <a:gd name="connsiteY2" fmla="*/ 660972 h 780024"/>
              <a:gd name="connsiteX3" fmla="*/ 1939603 w 2010701"/>
              <a:gd name="connsiteY3" fmla="*/ 768963 h 780024"/>
              <a:gd name="connsiteX4" fmla="*/ 1041080 w 2010701"/>
              <a:gd name="connsiteY4" fmla="*/ 393154 h 780024"/>
              <a:gd name="connsiteX5" fmla="*/ 0 w 2010701"/>
              <a:gd name="connsiteY5" fmla="*/ 86458 h 780024"/>
              <a:gd name="connsiteX0" fmla="*/ 86396 w 2004022"/>
              <a:gd name="connsiteY0" fmla="*/ 64 h 778762"/>
              <a:gd name="connsiteX1" fmla="*/ 1200914 w 2004022"/>
              <a:gd name="connsiteY1" fmla="*/ 345637 h 778762"/>
              <a:gd name="connsiteX2" fmla="*/ 1892087 w 2004022"/>
              <a:gd name="connsiteY2" fmla="*/ 660972 h 778762"/>
              <a:gd name="connsiteX3" fmla="*/ 1939603 w 2004022"/>
              <a:gd name="connsiteY3" fmla="*/ 768963 h 778762"/>
              <a:gd name="connsiteX4" fmla="*/ 1131797 w 2004022"/>
              <a:gd name="connsiteY4" fmla="*/ 414753 h 778762"/>
              <a:gd name="connsiteX5" fmla="*/ 0 w 2004022"/>
              <a:gd name="connsiteY5" fmla="*/ 86458 h 778762"/>
              <a:gd name="connsiteX0" fmla="*/ 77756 w 2004022"/>
              <a:gd name="connsiteY0" fmla="*/ 28 h 757128"/>
              <a:gd name="connsiteX1" fmla="*/ 1200914 w 2004022"/>
              <a:gd name="connsiteY1" fmla="*/ 324003 h 757128"/>
              <a:gd name="connsiteX2" fmla="*/ 1892087 w 2004022"/>
              <a:gd name="connsiteY2" fmla="*/ 639338 h 757128"/>
              <a:gd name="connsiteX3" fmla="*/ 1939603 w 2004022"/>
              <a:gd name="connsiteY3" fmla="*/ 747329 h 757128"/>
              <a:gd name="connsiteX4" fmla="*/ 1131797 w 2004022"/>
              <a:gd name="connsiteY4" fmla="*/ 393119 h 757128"/>
              <a:gd name="connsiteX5" fmla="*/ 0 w 2004022"/>
              <a:gd name="connsiteY5" fmla="*/ 64824 h 757128"/>
              <a:gd name="connsiteX0" fmla="*/ 77756 w 2004022"/>
              <a:gd name="connsiteY0" fmla="*/ 40 h 757140"/>
              <a:gd name="connsiteX1" fmla="*/ 1200914 w 2004022"/>
              <a:gd name="connsiteY1" fmla="*/ 324015 h 757140"/>
              <a:gd name="connsiteX2" fmla="*/ 1892087 w 2004022"/>
              <a:gd name="connsiteY2" fmla="*/ 639350 h 757140"/>
              <a:gd name="connsiteX3" fmla="*/ 1939603 w 2004022"/>
              <a:gd name="connsiteY3" fmla="*/ 747341 h 757140"/>
              <a:gd name="connsiteX4" fmla="*/ 1131797 w 2004022"/>
              <a:gd name="connsiteY4" fmla="*/ 393131 h 757140"/>
              <a:gd name="connsiteX5" fmla="*/ 0 w 2004022"/>
              <a:gd name="connsiteY5" fmla="*/ 64836 h 757140"/>
              <a:gd name="connsiteX0" fmla="*/ 77756 w 2004022"/>
              <a:gd name="connsiteY0" fmla="*/ 54 h 757154"/>
              <a:gd name="connsiteX1" fmla="*/ 1200914 w 2004022"/>
              <a:gd name="connsiteY1" fmla="*/ 324029 h 757154"/>
              <a:gd name="connsiteX2" fmla="*/ 1892087 w 2004022"/>
              <a:gd name="connsiteY2" fmla="*/ 639364 h 757154"/>
              <a:gd name="connsiteX3" fmla="*/ 1939603 w 2004022"/>
              <a:gd name="connsiteY3" fmla="*/ 747355 h 757154"/>
              <a:gd name="connsiteX4" fmla="*/ 1131797 w 2004022"/>
              <a:gd name="connsiteY4" fmla="*/ 393145 h 757154"/>
              <a:gd name="connsiteX5" fmla="*/ 0 w 2004022"/>
              <a:gd name="connsiteY5" fmla="*/ 64850 h 757154"/>
              <a:gd name="connsiteX0" fmla="*/ 77756 w 2004022"/>
              <a:gd name="connsiteY0" fmla="*/ 72 h 757172"/>
              <a:gd name="connsiteX1" fmla="*/ 1200914 w 2004022"/>
              <a:gd name="connsiteY1" fmla="*/ 324047 h 757172"/>
              <a:gd name="connsiteX2" fmla="*/ 1892087 w 2004022"/>
              <a:gd name="connsiteY2" fmla="*/ 639382 h 757172"/>
              <a:gd name="connsiteX3" fmla="*/ 1939603 w 2004022"/>
              <a:gd name="connsiteY3" fmla="*/ 747373 h 757172"/>
              <a:gd name="connsiteX4" fmla="*/ 1131797 w 2004022"/>
              <a:gd name="connsiteY4" fmla="*/ 393163 h 757172"/>
              <a:gd name="connsiteX5" fmla="*/ 0 w 2004022"/>
              <a:gd name="connsiteY5" fmla="*/ 64868 h 757172"/>
              <a:gd name="connsiteX0" fmla="*/ 77756 w 2004022"/>
              <a:gd name="connsiteY0" fmla="*/ 90 h 757190"/>
              <a:gd name="connsiteX1" fmla="*/ 1200914 w 2004022"/>
              <a:gd name="connsiteY1" fmla="*/ 324065 h 757190"/>
              <a:gd name="connsiteX2" fmla="*/ 1892087 w 2004022"/>
              <a:gd name="connsiteY2" fmla="*/ 639400 h 757190"/>
              <a:gd name="connsiteX3" fmla="*/ 1939603 w 2004022"/>
              <a:gd name="connsiteY3" fmla="*/ 747391 h 757190"/>
              <a:gd name="connsiteX4" fmla="*/ 1131797 w 2004022"/>
              <a:gd name="connsiteY4" fmla="*/ 393181 h 757190"/>
              <a:gd name="connsiteX5" fmla="*/ 0 w 2004022"/>
              <a:gd name="connsiteY5" fmla="*/ 64886 h 757190"/>
              <a:gd name="connsiteX0" fmla="*/ 77756 w 2013508"/>
              <a:gd name="connsiteY0" fmla="*/ 90 h 755238"/>
              <a:gd name="connsiteX1" fmla="*/ 1200914 w 2013508"/>
              <a:gd name="connsiteY1" fmla="*/ 324065 h 755238"/>
              <a:gd name="connsiteX2" fmla="*/ 1892087 w 2013508"/>
              <a:gd name="connsiteY2" fmla="*/ 639400 h 755238"/>
              <a:gd name="connsiteX3" fmla="*/ 1939603 w 2013508"/>
              <a:gd name="connsiteY3" fmla="*/ 747391 h 755238"/>
              <a:gd name="connsiteX4" fmla="*/ 1131797 w 2013508"/>
              <a:gd name="connsiteY4" fmla="*/ 393181 h 755238"/>
              <a:gd name="connsiteX5" fmla="*/ 0 w 2013508"/>
              <a:gd name="connsiteY5" fmla="*/ 64886 h 755238"/>
              <a:gd name="connsiteX0" fmla="*/ 77756 w 2020954"/>
              <a:gd name="connsiteY0" fmla="*/ 90 h 751643"/>
              <a:gd name="connsiteX1" fmla="*/ 1200914 w 2020954"/>
              <a:gd name="connsiteY1" fmla="*/ 324065 h 751643"/>
              <a:gd name="connsiteX2" fmla="*/ 1892087 w 2020954"/>
              <a:gd name="connsiteY2" fmla="*/ 639400 h 751643"/>
              <a:gd name="connsiteX3" fmla="*/ 1939603 w 2020954"/>
              <a:gd name="connsiteY3" fmla="*/ 747391 h 751643"/>
              <a:gd name="connsiteX4" fmla="*/ 1131797 w 2020954"/>
              <a:gd name="connsiteY4" fmla="*/ 393181 h 751643"/>
              <a:gd name="connsiteX5" fmla="*/ 0 w 2020954"/>
              <a:gd name="connsiteY5" fmla="*/ 64886 h 75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0954" h="751643">
                <a:moveTo>
                  <a:pt x="77756" y="90"/>
                </a:moveTo>
                <a:cubicBezTo>
                  <a:pt x="87116" y="-2790"/>
                  <a:pt x="1054039" y="62006"/>
                  <a:pt x="1200914" y="324065"/>
                </a:cubicBezTo>
                <a:cubicBezTo>
                  <a:pt x="1347789" y="586124"/>
                  <a:pt x="1767532" y="622842"/>
                  <a:pt x="1892087" y="639400"/>
                </a:cubicBezTo>
                <a:cubicBezTo>
                  <a:pt x="2016642" y="655958"/>
                  <a:pt x="2083597" y="775468"/>
                  <a:pt x="1939603" y="747391"/>
                </a:cubicBezTo>
                <a:cubicBezTo>
                  <a:pt x="1795609" y="719314"/>
                  <a:pt x="1256351" y="658120"/>
                  <a:pt x="1131797" y="393181"/>
                </a:cubicBezTo>
                <a:cubicBezTo>
                  <a:pt x="1007243" y="128242"/>
                  <a:pt x="136075" y="113842"/>
                  <a:pt x="0" y="64886"/>
                </a:cubicBezTo>
              </a:path>
            </a:pathLst>
          </a:custGeom>
          <a:noFill/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156081" y="4568040"/>
            <a:ext cx="268910" cy="10367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055646" y="4811021"/>
            <a:ext cx="288348" cy="9719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03" y="2619988"/>
            <a:ext cx="383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Some kind of regularization is needed to exclude solutions like this: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7661FE-266A-99DF-4A88-8D7DE54C3B9A}"/>
              </a:ext>
            </a:extLst>
          </p:cNvPr>
          <p:cNvSpPr txBox="1"/>
          <p:nvPr/>
        </p:nvSpPr>
        <p:spPr>
          <a:xfrm>
            <a:off x="1458017" y="651440"/>
            <a:ext cx="6369978" cy="830997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Actually a good thing: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There is a lot of freedom in coil design</a:t>
            </a:r>
          </a:p>
        </p:txBody>
      </p:sp>
    </p:spTree>
    <p:extLst>
      <p:ext uri="{BB962C8B-B14F-4D97-AF65-F5344CB8AC3E}">
        <p14:creationId xmlns:p14="http://schemas.microsoft.com/office/powerpoint/2010/main" val="161376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73E7758E-60BF-819B-1AC8-FDD6C1323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08" y="1105875"/>
            <a:ext cx="3788441" cy="2172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46D159-249B-09E6-1F51-3E71DF803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878"/>
            <a:ext cx="88392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Current potential methods: REGCOIL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E6BF3-0997-A9C8-8D34-C80DF535D4ED}"/>
                  </a:ext>
                </a:extLst>
              </p:cNvPr>
              <p:cNvSpPr txBox="1"/>
              <p:nvPr/>
            </p:nvSpPr>
            <p:spPr>
              <a:xfrm>
                <a:off x="23527" y="4006203"/>
                <a:ext cx="5848837" cy="1012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Pros:</a:t>
                </a:r>
              </a:p>
              <a:p>
                <a:pPr marL="122238" indent="-122238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17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Linear</a:t>
                </a:r>
                <a:r>
                  <a:rPr 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least-squares: no local optima besides the global one.</a:t>
                </a:r>
              </a:p>
              <a:p>
                <a:pPr marL="122238" indent="-122238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Only 2 parameters to vary: coil-to-plasma distance and </a:t>
                </a:r>
                <a14:m>
                  <m:oMath xmlns:m="http://schemas.openxmlformats.org/officeDocument/2006/math">
                    <m:r>
                      <a:rPr lang="en-US" sz="1700" i="1" smtClean="0">
                        <a:solidFill>
                          <a:srgbClr val="E3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E6BF3-0997-A9C8-8D34-C80DF535D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7" y="4006203"/>
                <a:ext cx="5848837" cy="1012521"/>
              </a:xfrm>
              <a:prstGeom prst="rect">
                <a:avLst/>
              </a:prstGeom>
              <a:blipFill>
                <a:blip r:embed="rId4"/>
                <a:stretch>
                  <a:fillRect l="-433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859AF3-F329-90D0-D495-7D0295E0158F}"/>
                  </a:ext>
                </a:extLst>
              </p:cNvPr>
              <p:cNvSpPr txBox="1"/>
              <p:nvPr/>
            </p:nvSpPr>
            <p:spPr>
              <a:xfrm>
                <a:off x="68044" y="2244209"/>
                <a:ext cx="4800545" cy="7629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l-G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𝑩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nor/>
                                                    </m:rPr>
                                                    <a:rPr lang="en-US" i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libri" panose="020F0502020204030204" pitchFamily="34" charset="0"/>
                                                      <a:cs typeface="Calibri" panose="020F0502020204030204" pitchFamily="34" charset="0"/>
                                                    </a:rPr>
                                                    <m:t>target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r>
                                            <a:rPr lang="en-US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solidFill>
                                    <a:srgbClr val="E383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 smtClean="0">
                                      <a:solidFill>
                                        <a:srgbClr val="9467B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9467B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9467B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9467B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solidFill>
                                        <a:srgbClr val="9467BD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9467BD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 smtClean="0">
                                              <a:solidFill>
                                                <a:srgbClr val="9467BD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rgbClr val="9467BD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𝑲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9467BD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859AF3-F329-90D0-D495-7D0295E01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4" y="2244209"/>
                <a:ext cx="4800545" cy="762901"/>
              </a:xfrm>
              <a:prstGeom prst="rect">
                <a:avLst/>
              </a:prstGeom>
              <a:blipFill>
                <a:blip r:embed="rId5"/>
                <a:stretch>
                  <a:fillRect l="-8179" t="-142623" b="-20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7C9238-5A3D-8EC3-B74C-5E6A1D007D2F}"/>
              </a:ext>
            </a:extLst>
          </p:cNvPr>
          <p:cNvSpPr txBox="1"/>
          <p:nvPr/>
        </p:nvSpPr>
        <p:spPr>
          <a:xfrm>
            <a:off x="6783239" y="664197"/>
            <a:ext cx="2208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ML, Nuclear Fusion (2017).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0C645-FC7B-66F0-8614-693CAF414C50}"/>
              </a:ext>
            </a:extLst>
          </p:cNvPr>
          <p:cNvSpPr txBox="1"/>
          <p:nvPr/>
        </p:nvSpPr>
        <p:spPr>
          <a:xfrm>
            <a:off x="213764" y="644135"/>
            <a:ext cx="5658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Regcoil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Consider sheet current on a </a:t>
            </a:r>
            <a:r>
              <a:rPr lang="en-US" dirty="0">
                <a:solidFill>
                  <a:srgbClr val="2CA1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“coil winding surface”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0BDF4C-8DAC-A4D1-F224-994FCE5D24EA}"/>
                  </a:ext>
                </a:extLst>
              </p:cNvPr>
              <p:cNvSpPr txBox="1"/>
              <p:nvPr/>
            </p:nvSpPr>
            <p:spPr>
              <a:xfrm>
                <a:off x="1286999" y="980409"/>
                <a:ext cx="14627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9467BD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2CA12C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l-GR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0BDF4C-8DAC-A4D1-F224-994FCE5D2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999" y="980409"/>
                <a:ext cx="1462773" cy="400110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D8CAA27-0448-3F2C-3866-E7398FA46719}"/>
              </a:ext>
            </a:extLst>
          </p:cNvPr>
          <p:cNvSpPr txBox="1"/>
          <p:nvPr/>
        </p:nvSpPr>
        <p:spPr>
          <a:xfrm>
            <a:off x="153451" y="1303423"/>
            <a:ext cx="1463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46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current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AE058F-6918-90D4-4946-EB341284BEC9}"/>
              </a:ext>
            </a:extLst>
          </p:cNvPr>
          <p:cNvSpPr txBox="1"/>
          <p:nvPr/>
        </p:nvSpPr>
        <p:spPr>
          <a:xfrm>
            <a:off x="789194" y="1606569"/>
            <a:ext cx="2385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CA1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 to winding surface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6E6814-79C6-8C47-D76B-EA91F7EBBCC8}"/>
              </a:ext>
            </a:extLst>
          </p:cNvPr>
          <p:cNvSpPr txBox="1"/>
          <p:nvPr/>
        </p:nvSpPr>
        <p:spPr>
          <a:xfrm>
            <a:off x="2349566" y="1317581"/>
            <a:ext cx="1822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“current potential”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16191A-51C8-28E9-0816-D5C91F812C1C}"/>
              </a:ext>
            </a:extLst>
          </p:cNvPr>
          <p:cNvCxnSpPr>
            <a:cxnSpLocks/>
          </p:cNvCxnSpPr>
          <p:nvPr/>
        </p:nvCxnSpPr>
        <p:spPr>
          <a:xfrm flipH="1">
            <a:off x="1838225" y="1316613"/>
            <a:ext cx="175788" cy="367052"/>
          </a:xfrm>
          <a:prstGeom prst="line">
            <a:avLst/>
          </a:prstGeom>
          <a:ln>
            <a:solidFill>
              <a:srgbClr val="2CA1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FEFFD1-9AEF-35CD-83BC-68DA6CF42E03}"/>
              </a:ext>
            </a:extLst>
          </p:cNvPr>
          <p:cNvCxnSpPr>
            <a:cxnSpLocks/>
          </p:cNvCxnSpPr>
          <p:nvPr/>
        </p:nvCxnSpPr>
        <p:spPr>
          <a:xfrm flipH="1">
            <a:off x="1071323" y="1249667"/>
            <a:ext cx="303570" cy="165307"/>
          </a:xfrm>
          <a:prstGeom prst="line">
            <a:avLst/>
          </a:prstGeom>
          <a:ln>
            <a:solidFill>
              <a:srgbClr val="946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090742-5D0B-1709-3017-B1FA04CC3C96}"/>
              </a:ext>
            </a:extLst>
          </p:cNvPr>
          <p:cNvCxnSpPr>
            <a:cxnSpLocks/>
          </p:cNvCxnSpPr>
          <p:nvPr/>
        </p:nvCxnSpPr>
        <p:spPr>
          <a:xfrm>
            <a:off x="2583579" y="1302455"/>
            <a:ext cx="176860" cy="112519"/>
          </a:xfrm>
          <a:prstGeom prst="line">
            <a:avLst/>
          </a:prstGeom>
          <a:ln>
            <a:solidFill>
              <a:srgbClr val="1F76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87E633D-B7C1-018F-56D2-244E7DA1C514}"/>
              </a:ext>
            </a:extLst>
          </p:cNvPr>
          <p:cNvSpPr txBox="1"/>
          <p:nvPr/>
        </p:nvSpPr>
        <p:spPr>
          <a:xfrm>
            <a:off x="1170177" y="2955929"/>
            <a:ext cx="1183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field error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9842AD-C53A-6605-E9EB-EA16CEA4D567}"/>
              </a:ext>
            </a:extLst>
          </p:cNvPr>
          <p:cNvSpPr txBox="1"/>
          <p:nvPr/>
        </p:nvSpPr>
        <p:spPr>
          <a:xfrm>
            <a:off x="1741451" y="3345580"/>
            <a:ext cx="2292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E38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Regularization parameter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7595AD-C8C1-4134-9AC9-418696E0D41B}"/>
              </a:ext>
            </a:extLst>
          </p:cNvPr>
          <p:cNvSpPr txBox="1"/>
          <p:nvPr/>
        </p:nvSpPr>
        <p:spPr>
          <a:xfrm>
            <a:off x="3660533" y="3003476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46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9E10001-71F4-1C0B-A430-164218C32B2B}"/>
                  </a:ext>
                </a:extLst>
              </p:cNvPr>
              <p:cNvSpPr txBox="1"/>
              <p:nvPr/>
            </p:nvSpPr>
            <p:spPr>
              <a:xfrm>
                <a:off x="6230590" y="3273645"/>
                <a:ext cx="17138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6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l-G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contours = coils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9E10001-71F4-1C0B-A430-164218C32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90" y="3273645"/>
                <a:ext cx="1713867" cy="338554"/>
              </a:xfrm>
              <a:prstGeom prst="rect">
                <a:avLst/>
              </a:prstGeom>
              <a:blipFill>
                <a:blip r:embed="rId7"/>
                <a:stretch>
                  <a:fillRect t="-3571" r="-735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E50298-7FF4-9243-F926-3ADF322B1792}"/>
              </a:ext>
            </a:extLst>
          </p:cNvPr>
          <p:cNvCxnSpPr>
            <a:cxnSpLocks/>
          </p:cNvCxnSpPr>
          <p:nvPr/>
        </p:nvCxnSpPr>
        <p:spPr>
          <a:xfrm>
            <a:off x="5920943" y="980409"/>
            <a:ext cx="430952" cy="296483"/>
          </a:xfrm>
          <a:prstGeom prst="line">
            <a:avLst/>
          </a:prstGeom>
          <a:ln>
            <a:solidFill>
              <a:srgbClr val="2CA1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16EE7E4-B1D0-CFF5-79E2-09D25AF9D795}"/>
              </a:ext>
            </a:extLst>
          </p:cNvPr>
          <p:cNvSpPr txBox="1"/>
          <p:nvPr/>
        </p:nvSpPr>
        <p:spPr>
          <a:xfrm>
            <a:off x="676113" y="2731347"/>
            <a:ext cx="638508" cy="326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</a:t>
            </a:r>
          </a:p>
          <a:p>
            <a:pPr>
              <a:lnSpc>
                <a:spcPct val="60000"/>
              </a:lnSpc>
            </a:pP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7E1207-4FB0-805C-5A15-1734A1246E33}"/>
              </a:ext>
            </a:extLst>
          </p:cNvPr>
          <p:cNvSpPr txBox="1"/>
          <p:nvPr/>
        </p:nvSpPr>
        <p:spPr>
          <a:xfrm>
            <a:off x="3679391" y="2761966"/>
            <a:ext cx="638508" cy="326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200" dirty="0">
                <a:solidFill>
                  <a:srgbClr val="946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</a:t>
            </a:r>
          </a:p>
          <a:p>
            <a:pPr>
              <a:lnSpc>
                <a:spcPct val="60000"/>
              </a:lnSpc>
            </a:pPr>
            <a:r>
              <a:rPr lang="en-US" sz="1200" dirty="0">
                <a:solidFill>
                  <a:srgbClr val="946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F855A5-ACA5-2D5E-8DC6-492B38C6D3F8}"/>
              </a:ext>
            </a:extLst>
          </p:cNvPr>
          <p:cNvCxnSpPr>
            <a:cxnSpLocks/>
          </p:cNvCxnSpPr>
          <p:nvPr/>
        </p:nvCxnSpPr>
        <p:spPr>
          <a:xfrm flipH="1">
            <a:off x="3039533" y="2731347"/>
            <a:ext cx="457750" cy="729661"/>
          </a:xfrm>
          <a:prstGeom prst="line">
            <a:avLst/>
          </a:prstGeom>
          <a:ln>
            <a:solidFill>
              <a:srgbClr val="E38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8EFCFBF-F9E5-0DB0-4B2B-B6D0A0735166}"/>
                  </a:ext>
                </a:extLst>
              </p:cNvPr>
              <p:cNvSpPr txBox="1"/>
              <p:nvPr/>
            </p:nvSpPr>
            <p:spPr>
              <a:xfrm>
                <a:off x="5705157" y="3555373"/>
                <a:ext cx="33337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9467BD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600" b="0" i="1" smtClean="0">
                        <a:solidFill>
                          <a:srgbClr val="9467BD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600" i="1" smtClean="0">
                            <a:solidFill>
                              <a:srgbClr val="9467B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rgbClr val="9467BD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d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distance between coils</a:t>
                </a:r>
                <a:endParaRPr lang="en-US" sz="1600" dirty="0">
                  <a:solidFill>
                    <a:srgbClr val="2CA12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8EFCFBF-F9E5-0DB0-4B2B-B6D0A0735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157" y="3555373"/>
                <a:ext cx="3333798" cy="338554"/>
              </a:xfrm>
              <a:prstGeom prst="rect">
                <a:avLst/>
              </a:prstGeom>
              <a:blipFill>
                <a:blip r:embed="rId8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8EE68C0-297D-ADEC-E5C2-C66BCE8184D5}"/>
              </a:ext>
            </a:extLst>
          </p:cNvPr>
          <p:cNvSpPr txBox="1"/>
          <p:nvPr/>
        </p:nvSpPr>
        <p:spPr>
          <a:xfrm>
            <a:off x="5698281" y="4016358"/>
            <a:ext cx="5848837" cy="1012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Cons:</a:t>
            </a:r>
          </a:p>
          <a:p>
            <a:pPr marL="122238" indent="-1222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Neglects ripple from discrete coils.</a:t>
            </a:r>
          </a:p>
          <a:p>
            <a:pPr marL="122238" indent="-1222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Limited flexibility in 3</a:t>
            </a:r>
            <a:r>
              <a:rPr lang="en-US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dimension.</a:t>
            </a:r>
          </a:p>
        </p:txBody>
      </p:sp>
    </p:spTree>
    <p:extLst>
      <p:ext uri="{BB962C8B-B14F-4D97-AF65-F5344CB8AC3E}">
        <p14:creationId xmlns:p14="http://schemas.microsoft.com/office/powerpoint/2010/main" val="369293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  <p:bldP spid="12" grpId="0"/>
      <p:bldP spid="13" grpId="0"/>
      <p:bldP spid="22" grpId="0"/>
      <p:bldP spid="23" grpId="0"/>
      <p:bldP spid="24" grpId="0"/>
      <p:bldP spid="25" grpId="0"/>
      <p:bldP spid="29" grpId="0"/>
      <p:bldP spid="30" grpId="0"/>
      <p:bldP spid="3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7B40-FE4D-9AC4-E37B-BCC0DC2B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 stage-2 coil optimization, there is a trade-off between </a:t>
            </a:r>
            <a:br>
              <a:rPr lang="en-US" sz="2400" dirty="0"/>
            </a:br>
            <a:r>
              <a:rPr lang="en-US" sz="2400" dirty="0"/>
              <a:t>field accuracy and coil simplicity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D4FEA-A309-8BEA-444C-8D298342C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58DD5-67C6-948E-84E2-DCDD46522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913"/>
          <a:stretch/>
        </p:blipFill>
        <p:spPr>
          <a:xfrm>
            <a:off x="3359427" y="587701"/>
            <a:ext cx="2097155" cy="2248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F72A1-D415-CD6E-51F8-1D69FC7CB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0"/>
          <a:stretch/>
        </p:blipFill>
        <p:spPr>
          <a:xfrm>
            <a:off x="5959881" y="587700"/>
            <a:ext cx="2192477" cy="2248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8E8D7F-5DB3-2A94-AA30-03609451D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457"/>
          <a:stretch/>
        </p:blipFill>
        <p:spPr>
          <a:xfrm>
            <a:off x="3359427" y="2846334"/>
            <a:ext cx="2054342" cy="2268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2AC74-E350-A704-549F-F977D6DDB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90"/>
          <a:stretch/>
        </p:blipFill>
        <p:spPr>
          <a:xfrm>
            <a:off x="5972886" y="2874117"/>
            <a:ext cx="2166466" cy="2268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26A33B-4857-B917-A562-D96A4C31D497}"/>
              </a:ext>
            </a:extLst>
          </p:cNvPr>
          <p:cNvSpPr txBox="1"/>
          <p:nvPr/>
        </p:nvSpPr>
        <p:spPr>
          <a:xfrm>
            <a:off x="267095" y="874643"/>
            <a:ext cx="2812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regularization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Simpler coils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large field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6B0188-A523-A9DD-B81B-B0A764E9FDEB}"/>
              </a:ext>
            </a:extLst>
          </p:cNvPr>
          <p:cNvSpPr txBox="1"/>
          <p:nvPr/>
        </p:nvSpPr>
        <p:spPr>
          <a:xfrm>
            <a:off x="267095" y="3091123"/>
            <a:ext cx="2812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 regularization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Complicated coils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small field error</a:t>
            </a:r>
          </a:p>
        </p:txBody>
      </p:sp>
    </p:spTree>
    <p:extLst>
      <p:ext uri="{BB962C8B-B14F-4D97-AF65-F5344CB8AC3E}">
        <p14:creationId xmlns:p14="http://schemas.microsoft.com/office/powerpoint/2010/main" val="2166645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B60ED-63B2-B150-7D48-4C8A1D27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Filament coil optimization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0E798-CF53-9878-D4DB-1B051FCD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384F7-B9C9-0C24-02F2-260190A0FE19}"/>
              </a:ext>
            </a:extLst>
          </p:cNvPr>
          <p:cNvSpPr txBox="1"/>
          <p:nvPr/>
        </p:nvSpPr>
        <p:spPr>
          <a:xfrm>
            <a:off x="247650" y="819150"/>
            <a:ext cx="563782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Coils represented as space curves.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Design variables: Fourier modes of Cartesian components.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40424-4E18-AF3E-3D67-5E6A18ACE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70" y="1374011"/>
            <a:ext cx="4152900" cy="876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B699E-F73D-8706-F422-4E1F28C1C2DA}"/>
              </a:ext>
            </a:extLst>
          </p:cNvPr>
          <p:cNvSpPr txBox="1"/>
          <p:nvPr/>
        </p:nvSpPr>
        <p:spPr>
          <a:xfrm>
            <a:off x="247650" y="4310399"/>
            <a:ext cx="7832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Does account for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ripple from discreteness of coils.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Non-convex, so there are multiple local minima. May need good initial guess.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94035-2E6F-16A5-FF8C-0A759D198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19" y="1168974"/>
            <a:ext cx="3159426" cy="202203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B2C9CF-F1CD-9711-E9EF-11B22982FAEA}"/>
                  </a:ext>
                </a:extLst>
              </p:cNvPr>
              <p:cNvSpPr txBox="1"/>
              <p:nvPr/>
            </p:nvSpPr>
            <p:spPr>
              <a:xfrm>
                <a:off x="786575" y="3130204"/>
                <a:ext cx="5603951" cy="59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eqArr>
                          <m:eqArr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brk m:alnAt="24"/>
                              </m:r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𝑙𝑎𝑠𝑚𝑎</m:t>
                            </m:r>
                          </m:e>
                          <m:e>
                            <m:r>
                              <m:rPr>
                                <m:brk m:alnAt="24"/>
                              </m:r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𝑢𝑟𝑓</m:t>
                            </m:r>
                          </m:e>
                        </m:eqArr>
                      </m:sub>
                      <m:sup/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𝑡𝑎𝑟𝑔𝑒𝑡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𝑙𝑒𝑛𝑔𝑡h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𝑡𝑎𝑟𝑔𝑒𝑡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+…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B2C9CF-F1CD-9711-E9EF-11B22982F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75" y="3130204"/>
                <a:ext cx="5603951" cy="593496"/>
              </a:xfrm>
              <a:prstGeom prst="rect">
                <a:avLst/>
              </a:prstGeom>
              <a:blipFill>
                <a:blip r:embed="rId4"/>
                <a:stretch>
                  <a:fillRect t="-64583" b="-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AC5A3A95-F654-E286-BB63-042F8B747060}"/>
              </a:ext>
            </a:extLst>
          </p:cNvPr>
          <p:cNvSpPr/>
          <p:nvPr/>
        </p:nvSpPr>
        <p:spPr>
          <a:xfrm rot="5400000">
            <a:off x="2363327" y="2564504"/>
            <a:ext cx="182629" cy="236482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576C84B1-7D91-C623-AC1D-40DCD943E963}"/>
              </a:ext>
            </a:extLst>
          </p:cNvPr>
          <p:cNvSpPr/>
          <p:nvPr/>
        </p:nvSpPr>
        <p:spPr>
          <a:xfrm rot="5400000">
            <a:off x="4948634" y="2493067"/>
            <a:ext cx="178739" cy="2449346"/>
          </a:xfrm>
          <a:prstGeom prst="rightBrac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3666E4-CDA9-623D-8BDF-046F86F109C2}"/>
              </a:ext>
            </a:extLst>
          </p:cNvPr>
          <p:cNvSpPr txBox="1"/>
          <p:nvPr/>
        </p:nvSpPr>
        <p:spPr>
          <a:xfrm>
            <a:off x="1959591" y="3777655"/>
            <a:ext cx="1109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target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8A8AF0-8FF6-6FA2-5B49-E3180B691727}"/>
              </a:ext>
            </a:extLst>
          </p:cNvPr>
          <p:cNvSpPr txBox="1"/>
          <p:nvPr/>
        </p:nvSpPr>
        <p:spPr>
          <a:xfrm>
            <a:off x="4711465" y="3830925"/>
            <a:ext cx="1070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82656-134C-2637-3F8F-92BE2C4ECDC7}"/>
              </a:ext>
            </a:extLst>
          </p:cNvPr>
          <p:cNvSpPr txBox="1"/>
          <p:nvPr/>
        </p:nvSpPr>
        <p:spPr>
          <a:xfrm>
            <a:off x="5929787" y="600253"/>
            <a:ext cx="3214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Zhu, Hudson, et al, Nuclear Fusion (2018).</a:t>
            </a:r>
          </a:p>
        </p:txBody>
      </p:sp>
    </p:spTree>
    <p:extLst>
      <p:ext uri="{BB962C8B-B14F-4D97-AF65-F5344CB8AC3E}">
        <p14:creationId xmlns:p14="http://schemas.microsoft.com/office/powerpoint/2010/main" val="12060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  <p:bldP spid="10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5CA6-3C20-3E0B-9632-C8FFFC4D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89C5-1460-6E60-EAA2-DE03E308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766"/>
            <a:ext cx="8229600" cy="3491220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Background &amp; previous approaches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Current voxels: topology optimization for electromagnets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	</a:t>
            </a:r>
            <a:r>
              <a:rPr lang="en-US" sz="1800" i="1" dirty="0">
                <a:solidFill>
                  <a:srgbClr val="FF0000"/>
                </a:solidFill>
              </a:rPr>
              <a:t>A A </a:t>
            </a:r>
            <a:r>
              <a:rPr lang="en-US" sz="1800" i="1" dirty="0" err="1">
                <a:solidFill>
                  <a:srgbClr val="FF0000"/>
                </a:solidFill>
              </a:rPr>
              <a:t>Kaptanoglu</a:t>
            </a:r>
            <a:r>
              <a:rPr lang="en-US" sz="1800" i="1" dirty="0">
                <a:solidFill>
                  <a:srgbClr val="FF0000"/>
                </a:solidFill>
              </a:rPr>
              <a:t>, G P Langlois, &amp; ML, Comp Meth Appl Mech Engr (2023)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Bounding the distance to the coils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bg2"/>
                </a:solidFill>
              </a:rPr>
              <a:t>	J Kappel, ML, &amp; D Malhotra, arXiv:2309.11342 (2023)</a:t>
            </a:r>
            <a:endParaRPr lang="en-US" sz="2400" i="1" dirty="0">
              <a:solidFill>
                <a:schemeClr val="bg2"/>
              </a:solidFill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CCA6-528E-8302-3BB4-2E7DFDFD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A12858-BD0B-87F1-B684-0D52943B8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00" y="2799283"/>
            <a:ext cx="4911607" cy="223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9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69725-EA45-8734-D3CA-36CF398ED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Current voxels: topology optimization for inverse magnetostatics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3CA2E6-3283-3496-9CED-A7B8498E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33D893-35C4-789C-07AA-93E35D87C11E}"/>
              </a:ext>
            </a:extLst>
          </p:cNvPr>
          <p:cNvSpPr txBox="1"/>
          <p:nvPr/>
        </p:nvSpPr>
        <p:spPr>
          <a:xfrm>
            <a:off x="359596" y="941651"/>
            <a:ext cx="8196731" cy="1660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Coil topology is an output rather than input.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Generalize REGCOIL to lift restriction that currents lie on specified surface.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Preserve REGCOIL advantages of linearity/convexity as far as possible.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6C085-00F3-CC82-7CF6-441E05EC7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707" y="2323134"/>
            <a:ext cx="2722129" cy="2462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82320-53A2-D124-EA9B-4A35C4E14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502" y="2644565"/>
            <a:ext cx="2813566" cy="1855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EDBF09-4952-9E9F-644A-CE0E7FFDAE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58"/>
          <a:stretch/>
        </p:blipFill>
        <p:spPr>
          <a:xfrm>
            <a:off x="82193" y="2613081"/>
            <a:ext cx="3071973" cy="1759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74A69D-B439-1454-B303-05BAA788922C}"/>
              </a:ext>
            </a:extLst>
          </p:cNvPr>
          <p:cNvSpPr txBox="1"/>
          <p:nvPr/>
        </p:nvSpPr>
        <p:spPr>
          <a:xfrm>
            <a:off x="4027469" y="4731705"/>
            <a:ext cx="1499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Yamaguchi (2019)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54995-AD0B-2363-6C4A-48684C4A4C6A}"/>
              </a:ext>
            </a:extLst>
          </p:cNvPr>
          <p:cNvSpPr txBox="1"/>
          <p:nvPr/>
        </p:nvSpPr>
        <p:spPr>
          <a:xfrm>
            <a:off x="676381" y="628386"/>
            <a:ext cx="461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Kaptanoglu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Langlois, &amp; ML, arXiv:2306.12555 (2023)</a:t>
            </a:r>
          </a:p>
        </p:txBody>
      </p:sp>
    </p:spTree>
    <p:extLst>
      <p:ext uri="{BB962C8B-B14F-4D97-AF65-F5344CB8AC3E}">
        <p14:creationId xmlns:p14="http://schemas.microsoft.com/office/powerpoint/2010/main" val="181979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B21EA-926D-3530-FA7B-C6F43D3A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New topology optimization method for electromagnetic coils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8BE684-7934-B263-798A-5D81F866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8B114-80D7-CECB-E2A8-547919A255B9}"/>
              </a:ext>
            </a:extLst>
          </p:cNvPr>
          <p:cNvSpPr txBox="1"/>
          <p:nvPr/>
        </p:nvSpPr>
        <p:spPr>
          <a:xfrm>
            <a:off x="52389" y="653418"/>
            <a:ext cx="45196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Pre-define grid of voxels where current might flow.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Current density 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each voxel represented by basis of 5 divergence-free functions. Amplitudes are the design variables.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Charge conservation at each cell face gives linear equality constraints.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AFC5E-1C45-96A6-52C0-8B934993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830" y="637291"/>
            <a:ext cx="4371975" cy="30819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050810-4CB6-2A26-FC10-362A4B4141A9}"/>
              </a:ext>
            </a:extLst>
          </p:cNvPr>
          <p:cNvSpPr txBox="1"/>
          <p:nvPr/>
        </p:nvSpPr>
        <p:spPr>
          <a:xfrm>
            <a:off x="52389" y="4439866"/>
            <a:ext cx="84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Alternative: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Design variables are the fluxes through faces. Linear constraints enforce 0 net flux in each volume.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468950-408D-004A-2BA9-6DE375E01F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90181" y="1974150"/>
            <a:ext cx="3294803" cy="10434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58145B-8D4C-1F18-6738-43BA75933310}"/>
              </a:ext>
            </a:extLst>
          </p:cNvPr>
          <p:cNvSpPr/>
          <p:nvPr/>
        </p:nvSpPr>
        <p:spPr>
          <a:xfrm>
            <a:off x="2227152" y="3719279"/>
            <a:ext cx="823866" cy="823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B4B8F5-BCC8-4D1A-1904-EB75AB71D1BF}"/>
              </a:ext>
            </a:extLst>
          </p:cNvPr>
          <p:cNvSpPr/>
          <p:nvPr/>
        </p:nvSpPr>
        <p:spPr>
          <a:xfrm>
            <a:off x="3051018" y="3719279"/>
            <a:ext cx="823866" cy="823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0251F5-8CED-0474-3637-1CFB922838E7}"/>
              </a:ext>
            </a:extLst>
          </p:cNvPr>
          <p:cNvGrpSpPr/>
          <p:nvPr/>
        </p:nvGrpSpPr>
        <p:grpSpPr>
          <a:xfrm>
            <a:off x="2915138" y="3835000"/>
            <a:ext cx="135880" cy="605639"/>
            <a:chOff x="2915138" y="3834227"/>
            <a:chExt cx="135880" cy="60563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D43F74E-142A-11B7-B1CA-344E731BD38A}"/>
                </a:ext>
              </a:extLst>
            </p:cNvPr>
            <p:cNvCxnSpPr>
              <a:cxnSpLocks/>
            </p:cNvCxnSpPr>
            <p:nvPr/>
          </p:nvCxnSpPr>
          <p:spPr>
            <a:xfrm>
              <a:off x="2915138" y="4137047"/>
              <a:ext cx="13588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9524728-1907-63E5-EE76-954ACC74881E}"/>
                </a:ext>
              </a:extLst>
            </p:cNvPr>
            <p:cNvCxnSpPr>
              <a:cxnSpLocks/>
            </p:cNvCxnSpPr>
            <p:nvPr/>
          </p:nvCxnSpPr>
          <p:spPr>
            <a:xfrm>
              <a:off x="2915138" y="4439866"/>
              <a:ext cx="13588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84C5B5-214D-4963-3781-6913BDE52175}"/>
                </a:ext>
              </a:extLst>
            </p:cNvPr>
            <p:cNvCxnSpPr>
              <a:cxnSpLocks/>
            </p:cNvCxnSpPr>
            <p:nvPr/>
          </p:nvCxnSpPr>
          <p:spPr>
            <a:xfrm>
              <a:off x="2915138" y="3834227"/>
              <a:ext cx="13588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83CA9B-B198-CCB3-1CF4-DB1414EA619A}"/>
              </a:ext>
            </a:extLst>
          </p:cNvPr>
          <p:cNvGrpSpPr/>
          <p:nvPr/>
        </p:nvGrpSpPr>
        <p:grpSpPr>
          <a:xfrm>
            <a:off x="3069993" y="3835000"/>
            <a:ext cx="135880" cy="605639"/>
            <a:chOff x="2915138" y="3834227"/>
            <a:chExt cx="135880" cy="60563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9C86D65-E636-912A-329B-93FE40FDA9B1}"/>
                </a:ext>
              </a:extLst>
            </p:cNvPr>
            <p:cNvCxnSpPr>
              <a:cxnSpLocks/>
            </p:cNvCxnSpPr>
            <p:nvPr/>
          </p:nvCxnSpPr>
          <p:spPr>
            <a:xfrm>
              <a:off x="2915138" y="4137047"/>
              <a:ext cx="13588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D283CD0-2FD5-92D5-88FF-6491814A48CA}"/>
                </a:ext>
              </a:extLst>
            </p:cNvPr>
            <p:cNvCxnSpPr>
              <a:cxnSpLocks/>
            </p:cNvCxnSpPr>
            <p:nvPr/>
          </p:nvCxnSpPr>
          <p:spPr>
            <a:xfrm>
              <a:off x="2915138" y="4439866"/>
              <a:ext cx="13588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25D31A8-A49C-01FA-6F7D-6554C77213B9}"/>
                </a:ext>
              </a:extLst>
            </p:cNvPr>
            <p:cNvCxnSpPr>
              <a:cxnSpLocks/>
            </p:cNvCxnSpPr>
            <p:nvPr/>
          </p:nvCxnSpPr>
          <p:spPr>
            <a:xfrm>
              <a:off x="2915138" y="3834227"/>
              <a:ext cx="13588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45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B21EA-926D-3530-FA7B-C6F43D3A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New topology optimization method for electromagnetic coils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8BE684-7934-B263-798A-5D81F866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8B114-80D7-CECB-E2A8-547919A255B9}"/>
              </a:ext>
            </a:extLst>
          </p:cNvPr>
          <p:cNvSpPr txBox="1"/>
          <p:nvPr/>
        </p:nvSpPr>
        <p:spPr>
          <a:xfrm>
            <a:off x="52390" y="653418"/>
            <a:ext cx="410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Given basis functions, 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can be computed by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Biot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-Savart Law: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AFC5E-1C45-96A6-52C0-8B934993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830" y="637291"/>
            <a:ext cx="4371975" cy="3081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BD491D-131E-066B-DB99-97508F4EB235}"/>
              </a:ext>
            </a:extLst>
          </p:cNvPr>
          <p:cNvSpPr txBox="1"/>
          <p:nvPr/>
        </p:nvSpPr>
        <p:spPr>
          <a:xfrm>
            <a:off x="4929185" y="3871899"/>
            <a:ext cx="4005264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Without sparsity-promoting terms, problem is linear.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ℓ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sparsity, problem remains convex.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ℓ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sparsity, good algorithms exist.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0143C2-ACF8-6D6B-09E5-FE0409583FEB}"/>
                  </a:ext>
                </a:extLst>
              </p:cNvPr>
              <p:cNvSpPr txBox="1"/>
              <p:nvPr/>
            </p:nvSpPr>
            <p:spPr>
              <a:xfrm>
                <a:off x="606539" y="1327369"/>
                <a:ext cx="3427643" cy="818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0143C2-ACF8-6D6B-09E5-FE0409583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39" y="1327369"/>
                <a:ext cx="3427643" cy="818814"/>
              </a:xfrm>
              <a:prstGeom prst="rect">
                <a:avLst/>
              </a:prstGeom>
              <a:blipFill>
                <a:blip r:embed="rId3"/>
                <a:stretch>
                  <a:fillRect t="-132308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70496F-9EF7-2009-AADE-9C7407F426DF}"/>
                  </a:ext>
                </a:extLst>
              </p:cNvPr>
              <p:cNvSpPr txBox="1"/>
              <p:nvPr/>
            </p:nvSpPr>
            <p:spPr>
              <a:xfrm>
                <a:off x="28545" y="2469489"/>
                <a:ext cx="4629344" cy="10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24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𝑙𝑎𝑠𝑚𝑎</m:t>
                              </m:r>
                            </m:e>
                            <m:e>
                              <m:r>
                                <m:rPr>
                                  <m:brk m:alnAt="24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𝑢𝑟𝑓</m:t>
                              </m:r>
                            </m:e>
                          </m:eqArr>
                        </m:sub>
                        <m:sup/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𝑜𝑥𝑒𝑙𝑠</m:t>
                          </m:r>
                        </m:sub>
                        <m:sup/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𝑱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𝑱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𝑱</m:t>
                              </m:r>
                            </m:e>
                          </m:d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70496F-9EF7-2009-AADE-9C7407F42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5" y="2469489"/>
                <a:ext cx="4629344" cy="1050929"/>
              </a:xfrm>
              <a:prstGeom prst="rect">
                <a:avLst/>
              </a:prstGeom>
              <a:blipFill>
                <a:blip r:embed="rId4"/>
                <a:stretch>
                  <a:fillRect l="-2740" t="-80723" b="-108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FE2E155E-699E-0529-E189-910727561DAE}"/>
              </a:ext>
            </a:extLst>
          </p:cNvPr>
          <p:cNvSpPr/>
          <p:nvPr/>
        </p:nvSpPr>
        <p:spPr>
          <a:xfrm rot="5400000">
            <a:off x="1192837" y="2870795"/>
            <a:ext cx="92305" cy="126489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70D6F899-9B18-D7C4-2EB1-A2F2675B2FC5}"/>
              </a:ext>
            </a:extLst>
          </p:cNvPr>
          <p:cNvSpPr/>
          <p:nvPr/>
        </p:nvSpPr>
        <p:spPr>
          <a:xfrm rot="5400000">
            <a:off x="3210336" y="2192490"/>
            <a:ext cx="178739" cy="2449346"/>
          </a:xfrm>
          <a:prstGeom prst="rightBrac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5C581E-99D7-A32C-F76B-D0D662E645FD}"/>
              </a:ext>
            </a:extLst>
          </p:cNvPr>
          <p:cNvSpPr txBox="1"/>
          <p:nvPr/>
        </p:nvSpPr>
        <p:spPr>
          <a:xfrm>
            <a:off x="684061" y="3558828"/>
            <a:ext cx="1419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target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1CA4C-4222-C733-31E0-E33B6103BB71}"/>
              </a:ext>
            </a:extLst>
          </p:cNvPr>
          <p:cNvSpPr txBox="1"/>
          <p:nvPr/>
        </p:nvSpPr>
        <p:spPr>
          <a:xfrm>
            <a:off x="2788235" y="3530348"/>
            <a:ext cx="1368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6683C1-7225-8A25-9A0D-8AF5F1AE8D4F}"/>
              </a:ext>
            </a:extLst>
          </p:cNvPr>
          <p:cNvSpPr txBox="1"/>
          <p:nvPr/>
        </p:nvSpPr>
        <p:spPr>
          <a:xfrm>
            <a:off x="52389" y="2346152"/>
            <a:ext cx="451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Minimize objective:</a:t>
            </a:r>
          </a:p>
        </p:txBody>
      </p:sp>
    </p:spTree>
    <p:extLst>
      <p:ext uri="{BB962C8B-B14F-4D97-AF65-F5344CB8AC3E}">
        <p14:creationId xmlns:p14="http://schemas.microsoft.com/office/powerpoint/2010/main" val="123599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FDB7-7CEE-C5A8-ACAF-8B192E6A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</a:t>
            </a:r>
            <a:r>
              <a:rPr lang="en-US" sz="2400" i="1" dirty="0"/>
              <a:t>ℓ</a:t>
            </a:r>
            <a:r>
              <a:rPr lang="en-US" sz="2400" baseline="-25000" dirty="0"/>
              <a:t>0</a:t>
            </a:r>
            <a:r>
              <a:rPr lang="en-US" sz="2400" dirty="0"/>
              <a:t>-regularized problem is solved using the “relax &amp; split” method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ECA95-C590-09D6-7896-13ECB9398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2BACA-BAFF-CA85-8E9D-658D35638585}"/>
              </a:ext>
            </a:extLst>
          </p:cNvPr>
          <p:cNvSpPr txBox="1"/>
          <p:nvPr/>
        </p:nvSpPr>
        <p:spPr>
          <a:xfrm>
            <a:off x="398352" y="697119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Original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1E00BC-7DA2-75DC-DD86-50A74123985C}"/>
                  </a:ext>
                </a:extLst>
              </p:cNvPr>
              <p:cNvSpPr txBox="1"/>
              <p:nvPr/>
            </p:nvSpPr>
            <p:spPr>
              <a:xfrm>
                <a:off x="2326740" y="623026"/>
                <a:ext cx="6174464" cy="504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sup>
                            </m:sSubSup>
                          </m:e>
                        </m:d>
                      </m:e>
                    </m:func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s.t.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1E00BC-7DA2-75DC-DD86-50A741239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740" y="623026"/>
                <a:ext cx="6174464" cy="504818"/>
              </a:xfrm>
              <a:prstGeom prst="rect">
                <a:avLst/>
              </a:prstGeom>
              <a:blipFill>
                <a:blip r:embed="rId2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20247D6-FAD5-1DC3-CBB7-4B51195C509F}"/>
              </a:ext>
            </a:extLst>
          </p:cNvPr>
          <p:cNvSpPr txBox="1"/>
          <p:nvPr/>
        </p:nvSpPr>
        <p:spPr>
          <a:xfrm>
            <a:off x="398352" y="1461488"/>
            <a:ext cx="182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Relaxed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8694BD-3DE7-207D-A63D-6480B6CF3694}"/>
                  </a:ext>
                </a:extLst>
              </p:cNvPr>
              <p:cNvSpPr txBox="1"/>
              <p:nvPr/>
            </p:nvSpPr>
            <p:spPr>
              <a:xfrm>
                <a:off x="2326740" y="1393452"/>
                <a:ext cx="6371873" cy="522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lim>
                                </m:limLow>
                              </m:fNam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𝐺</m:t>
                                    </m:r>
                                  </m:sup>
                                </m:sSubSup>
                              </m:e>
                            </m:func>
                          </m:e>
                        </m:d>
                      </m:e>
                    </m:func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s.t.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8694BD-3DE7-207D-A63D-6480B6CF3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740" y="1393452"/>
                <a:ext cx="6371873" cy="522644"/>
              </a:xfrm>
              <a:prstGeom prst="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E9E6FD1-E1DE-02DD-CB59-41F1CF381F58}"/>
              </a:ext>
            </a:extLst>
          </p:cNvPr>
          <p:cNvSpPr txBox="1"/>
          <p:nvPr/>
        </p:nvSpPr>
        <p:spPr>
          <a:xfrm>
            <a:off x="398352" y="2472992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Iterate: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BDDB64-C456-21E1-F2AA-AA7B95068E37}"/>
                  </a:ext>
                </a:extLst>
              </p:cNvPr>
              <p:cNvSpPr txBox="1"/>
              <p:nvPr/>
            </p:nvSpPr>
            <p:spPr>
              <a:xfrm>
                <a:off x="1877683" y="2366168"/>
                <a:ext cx="6156109" cy="582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</m:func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s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.t.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BDDB64-C456-21E1-F2AA-AA7B95068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683" y="2366168"/>
                <a:ext cx="6156109" cy="5829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58FC5F-FE94-0916-0317-8F2F1ED57A45}"/>
                  </a:ext>
                </a:extLst>
              </p:cNvPr>
              <p:cNvSpPr txBox="1"/>
              <p:nvPr/>
            </p:nvSpPr>
            <p:spPr>
              <a:xfrm>
                <a:off x="1807322" y="3529576"/>
                <a:ext cx="4304640" cy="681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58FC5F-FE94-0916-0317-8F2F1ED57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322" y="3529576"/>
                <a:ext cx="4304640" cy="681982"/>
              </a:xfrm>
              <a:prstGeom prst="rect">
                <a:avLst/>
              </a:prstGeom>
              <a:blipFill>
                <a:blip r:embed="rId5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70361D8-8E7B-716A-95E0-F2FD05997094}"/>
              </a:ext>
            </a:extLst>
          </p:cNvPr>
          <p:cNvSpPr txBox="1"/>
          <p:nvPr/>
        </p:nvSpPr>
        <p:spPr>
          <a:xfrm>
            <a:off x="2589292" y="2961898"/>
            <a:ext cx="677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Linear least-squares with linear constraints.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Solved with MINRES + approximate Schur complement preconditioner.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856EA1-395B-4FBC-7FE8-82C873FDB9E7}"/>
                  </a:ext>
                </a:extLst>
              </p:cNvPr>
              <p:cNvSpPr txBox="1"/>
              <p:nvPr/>
            </p:nvSpPr>
            <p:spPr>
              <a:xfrm>
                <a:off x="2589292" y="4173656"/>
                <a:ext cx="6771992" cy="605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Equivalent to a proximal operator.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Solved exactly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𝑘</m:t>
                            </m:r>
                          </m:e>
                        </m:d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but with small entries set to 0.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856EA1-395B-4FBC-7FE8-82C873FDB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292" y="4173656"/>
                <a:ext cx="6771992" cy="605871"/>
              </a:xfrm>
              <a:prstGeom prst="rect">
                <a:avLst/>
              </a:prstGeom>
              <a:blipFill>
                <a:blip r:embed="rId6"/>
                <a:stretch>
                  <a:fillRect l="-562" t="-2041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EA2B173-CE1B-7DD7-8E34-D556BCA388E4}"/>
              </a:ext>
            </a:extLst>
          </p:cNvPr>
          <p:cNvSpPr txBox="1"/>
          <p:nvPr/>
        </p:nvSpPr>
        <p:spPr>
          <a:xfrm>
            <a:off x="0" y="4838541"/>
            <a:ext cx="8938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Zheng, </a:t>
            </a:r>
            <a:r>
              <a:rPr lang="en-US" sz="14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Askham</a:t>
            </a:r>
            <a:r>
              <a:rPr lang="en-US" sz="14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Brunton, </a:t>
            </a:r>
            <a:r>
              <a:rPr lang="en-US" sz="14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Kutz</a:t>
            </a:r>
            <a:r>
              <a:rPr lang="en-US" sz="14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Aravkin</a:t>
            </a:r>
            <a:r>
              <a:rPr lang="en-US" sz="14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IEEE Access (2019),  Champion, Zheng, </a:t>
            </a:r>
            <a:r>
              <a:rPr lang="en-US" sz="14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Aravkin</a:t>
            </a:r>
            <a:r>
              <a:rPr lang="en-US" sz="14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Brunton, </a:t>
            </a:r>
            <a:r>
              <a:rPr lang="en-US" sz="14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Kutz</a:t>
            </a:r>
            <a:r>
              <a:rPr lang="en-US" sz="14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IEEE Access (2020)</a:t>
            </a:r>
          </a:p>
          <a:p>
            <a:endParaRPr lang="en-US" sz="1400"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18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858681-208C-613F-5D7E-6306615BEF58}"/>
              </a:ext>
            </a:extLst>
          </p:cNvPr>
          <p:cNvSpPr/>
          <p:nvPr/>
        </p:nvSpPr>
        <p:spPr>
          <a:xfrm>
            <a:off x="0" y="577761"/>
            <a:ext cx="9144000" cy="456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BE52B-68B1-CB61-E120-3ABE518C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48"/>
            <a:ext cx="9144000" cy="557213"/>
          </a:xfrm>
        </p:spPr>
        <p:txBody>
          <a:bodyPr/>
          <a:lstStyle/>
          <a:p>
            <a:r>
              <a:rPr lang="en-US" sz="2300" dirty="0"/>
              <a:t>In </a:t>
            </a:r>
            <a:r>
              <a:rPr lang="en-US" sz="2300" dirty="0" err="1"/>
              <a:t>axisymmetry</a:t>
            </a:r>
            <a:r>
              <a:rPr lang="en-US" sz="2300" dirty="0"/>
              <a:t>, without sparsity terms, expected currents are recovered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D88F7-D043-3970-39AD-ECC66E5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C2DC5-1EE5-5A45-9271-33F334121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66" y="599262"/>
            <a:ext cx="6194669" cy="454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3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A90933-F1E2-6C67-A732-F3CBCAA2788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59DC3F-73FA-40BA-B654-193F30FC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1618-2E5F-4190-8AE2-15D7E6CCE53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307B7-DE5B-DBEA-D136-33C26DA52970}"/>
              </a:ext>
            </a:extLst>
          </p:cNvPr>
          <p:cNvSpPr txBox="1"/>
          <p:nvPr/>
        </p:nvSpPr>
        <p:spPr>
          <a:xfrm>
            <a:off x="389298" y="253496"/>
            <a:ext cx="867367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Inverse magnetostatics:</a:t>
            </a:r>
            <a:endParaRPr lang="en-US" sz="1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want a certain magnetic field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a region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Find an arrangement of electric currents outside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that produce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E6377F-EA7E-78D8-5DF9-7E8D28E2C6CE}"/>
              </a:ext>
            </a:extLst>
          </p:cNvPr>
          <p:cNvSpPr txBox="1"/>
          <p:nvPr/>
        </p:nvSpPr>
        <p:spPr>
          <a:xfrm>
            <a:off x="389298" y="3164675"/>
            <a:ext cx="410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invert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Biot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-Savart Law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DB0CB2-FA6D-F3B5-F859-2EEE2147DE40}"/>
                  </a:ext>
                </a:extLst>
              </p:cNvPr>
              <p:cNvSpPr txBox="1"/>
              <p:nvPr/>
            </p:nvSpPr>
            <p:spPr>
              <a:xfrm>
                <a:off x="4264134" y="2926588"/>
                <a:ext cx="4581118" cy="106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DB0CB2-FA6D-F3B5-F859-2EEE2147D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134" y="2926588"/>
                <a:ext cx="4581118" cy="1060931"/>
              </a:xfrm>
              <a:prstGeom prst="rect">
                <a:avLst/>
              </a:prstGeom>
              <a:blipFill>
                <a:blip r:embed="rId3"/>
                <a:stretch>
                  <a:fillRect t="-140476" b="-195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560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DDFF09-5B1D-7C1A-A843-3CA3A944EB1A}"/>
              </a:ext>
            </a:extLst>
          </p:cNvPr>
          <p:cNvSpPr/>
          <p:nvPr/>
        </p:nvSpPr>
        <p:spPr>
          <a:xfrm>
            <a:off x="0" y="577761"/>
            <a:ext cx="9144000" cy="456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BE52B-68B1-CB61-E120-3ABE518C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With sparsity objective included, currents coalesce into discrete coils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D88F7-D043-3970-39AD-ECC66E5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D51E1-C53F-97F9-F881-F2F6C00A6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" t="1796" r="1472" b="1595"/>
          <a:stretch/>
        </p:blipFill>
        <p:spPr>
          <a:xfrm>
            <a:off x="1717964" y="668977"/>
            <a:ext cx="5299363" cy="440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87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7B1016-5328-A3BA-025F-283D86896310}"/>
              </a:ext>
            </a:extLst>
          </p:cNvPr>
          <p:cNvSpPr/>
          <p:nvPr/>
        </p:nvSpPr>
        <p:spPr>
          <a:xfrm>
            <a:off x="-1" y="0"/>
            <a:ext cx="9162645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50FF1A-1691-1C4D-1B7F-D3236E94D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B5DDA-CDE4-BAF8-3AB4-84B2E4086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5829" cy="2788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BBE21D-7F38-BD90-3887-61226E13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314" y="2664250"/>
            <a:ext cx="3219786" cy="248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A2B690-772B-7EE9-E131-43AF515FD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513" y="0"/>
            <a:ext cx="3113313" cy="2640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9F83F5-88D3-7AF0-2AB5-B20D30C3E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100" y="2635072"/>
            <a:ext cx="4029545" cy="250842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9DBCFE-1A7B-627E-D8B5-C9C9EA4BA241}"/>
              </a:ext>
            </a:extLst>
          </p:cNvPr>
          <p:cNvCxnSpPr/>
          <p:nvPr/>
        </p:nvCxnSpPr>
        <p:spPr>
          <a:xfrm>
            <a:off x="7641771" y="459207"/>
            <a:ext cx="849086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71AD871-AC8A-EB45-911A-83A259389B8F}"/>
              </a:ext>
            </a:extLst>
          </p:cNvPr>
          <p:cNvSpPr txBox="1"/>
          <p:nvPr/>
        </p:nvSpPr>
        <p:spPr>
          <a:xfrm>
            <a:off x="7147872" y="459207"/>
            <a:ext cx="207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 l0 coefficient</a:t>
            </a:r>
          </a:p>
        </p:txBody>
      </p:sp>
    </p:spTree>
    <p:extLst>
      <p:ext uri="{BB962C8B-B14F-4D97-AF65-F5344CB8AC3E}">
        <p14:creationId xmlns:p14="http://schemas.microsoft.com/office/powerpoint/2010/main" val="205851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7B1016-5328-A3BA-025F-283D86896310}"/>
              </a:ext>
            </a:extLst>
          </p:cNvPr>
          <p:cNvSpPr/>
          <p:nvPr/>
        </p:nvSpPr>
        <p:spPr>
          <a:xfrm>
            <a:off x="-1" y="0"/>
            <a:ext cx="9162645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50FF1A-1691-1C4D-1B7F-D3236E94D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9DBCFE-1A7B-627E-D8B5-C9C9EA4BA241}"/>
              </a:ext>
            </a:extLst>
          </p:cNvPr>
          <p:cNvCxnSpPr/>
          <p:nvPr/>
        </p:nvCxnSpPr>
        <p:spPr>
          <a:xfrm>
            <a:off x="7641771" y="459207"/>
            <a:ext cx="849086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71AD871-AC8A-EB45-911A-83A259389B8F}"/>
              </a:ext>
            </a:extLst>
          </p:cNvPr>
          <p:cNvSpPr txBox="1"/>
          <p:nvPr/>
        </p:nvSpPr>
        <p:spPr>
          <a:xfrm>
            <a:off x="7147872" y="459207"/>
            <a:ext cx="207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 l0 coefficient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FA1635-CD41-D1B6-6E7A-DE801B7B9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3" y="0"/>
            <a:ext cx="3103001" cy="254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ADC713-9C40-AB1F-5B03-897D89D3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596" y="2496328"/>
            <a:ext cx="3230638" cy="2652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4FB19D-0F11-F510-FDCB-4EB968A1C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701" y="-1"/>
            <a:ext cx="3316033" cy="2491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66DEA4-3F28-043B-8994-2EC2415E5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263" y="2648435"/>
            <a:ext cx="3549737" cy="2192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671C8C-B378-FF01-0E6D-D06D0DC4612A}"/>
              </a:ext>
            </a:extLst>
          </p:cNvPr>
          <p:cNvSpPr txBox="1"/>
          <p:nvPr/>
        </p:nvSpPr>
        <p:spPr>
          <a:xfrm>
            <a:off x="1382486" y="2062046"/>
            <a:ext cx="657497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new current voxel for inverse magnetostatics enables topologically unconstrained 3D solutions with quadratic, convex, or structured objectives.</a:t>
            </a:r>
          </a:p>
        </p:txBody>
      </p:sp>
    </p:spTree>
    <p:extLst>
      <p:ext uri="{BB962C8B-B14F-4D97-AF65-F5344CB8AC3E}">
        <p14:creationId xmlns:p14="http://schemas.microsoft.com/office/powerpoint/2010/main" val="809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5CA6-3C20-3E0B-9632-C8FFFC4D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89C5-1460-6E60-EAA2-DE03E308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766"/>
            <a:ext cx="8229600" cy="3491220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Background &amp; previous approaches</a:t>
            </a:r>
          </a:p>
          <a:p>
            <a:r>
              <a:rPr lang="en-US" sz="2000" dirty="0"/>
              <a:t>Current voxels: topology optimization for electromagnets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800" i="1" dirty="0">
                <a:solidFill>
                  <a:schemeClr val="bg2"/>
                </a:solidFill>
              </a:rPr>
              <a:t>A A </a:t>
            </a:r>
            <a:r>
              <a:rPr lang="en-US" sz="1800" i="1" dirty="0" err="1">
                <a:solidFill>
                  <a:schemeClr val="bg2"/>
                </a:solidFill>
              </a:rPr>
              <a:t>Kaptanoglu</a:t>
            </a:r>
            <a:r>
              <a:rPr lang="en-US" sz="1800" i="1" dirty="0">
                <a:solidFill>
                  <a:schemeClr val="bg2"/>
                </a:solidFill>
              </a:rPr>
              <a:t>, G P Langlois, &amp; ML, Comp Meth Appl Mech Engr (2023)</a:t>
            </a:r>
            <a:endParaRPr lang="en-US" sz="2000" i="1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Bounding the distance to the coils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FF0000"/>
                </a:solidFill>
              </a:rPr>
              <a:t>	J Kappel, ML, &amp; D Malhotra, arXiv:2309.11342 (2023)</a:t>
            </a:r>
            <a:endParaRPr lang="en-US" sz="2400" i="1" dirty="0">
              <a:solidFill>
                <a:srgbClr val="FF0000"/>
              </a:solidFill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CCA6-528E-8302-3BB4-2E7DFDFD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A12858-BD0B-87F1-B684-0D52943B8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00" y="2799283"/>
            <a:ext cx="4911607" cy="223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8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BE82B-C6EF-A418-794F-052F141E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far away can the magnets be?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625BF8-8D8D-3642-A3A9-ADCA1170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49AE5BE-308E-1B97-BE54-DAF255AF3384}"/>
              </a:ext>
            </a:extLst>
          </p:cNvPr>
          <p:cNvCxnSpPr/>
          <p:nvPr/>
        </p:nvCxnSpPr>
        <p:spPr>
          <a:xfrm flipH="1">
            <a:off x="2844830" y="3193931"/>
            <a:ext cx="425233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1FA230-6589-8D38-71A2-603C50D7E330}"/>
              </a:ext>
            </a:extLst>
          </p:cNvPr>
          <p:cNvCxnSpPr/>
          <p:nvPr/>
        </p:nvCxnSpPr>
        <p:spPr>
          <a:xfrm>
            <a:off x="2125125" y="3193931"/>
            <a:ext cx="425233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049666D-57E5-848C-CE88-C1814A4E3443}"/>
              </a:ext>
            </a:extLst>
          </p:cNvPr>
          <p:cNvGrpSpPr/>
          <p:nvPr/>
        </p:nvGrpSpPr>
        <p:grpSpPr>
          <a:xfrm>
            <a:off x="1712334" y="1276824"/>
            <a:ext cx="7431666" cy="4110437"/>
            <a:chOff x="1712334" y="1170808"/>
            <a:chExt cx="6288667" cy="3478247"/>
          </a:xfrm>
        </p:grpSpPr>
        <p:pic>
          <p:nvPicPr>
            <p:cNvPr id="7" name="Picture 6" descr="m20160506_01_W7X_illustrationForBDISTRIBTalk.png">
              <a:extLst>
                <a:ext uri="{FF2B5EF4-FFF2-40B4-BE49-F238E27FC236}">
                  <a16:creationId xmlns:a16="http://schemas.microsoft.com/office/drawing/2014/main" id="{9C694686-ABE5-3C45-F959-96F70C450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831"/>
            <a:stretch/>
          </p:blipFill>
          <p:spPr>
            <a:xfrm>
              <a:off x="1712334" y="1170808"/>
              <a:ext cx="6288667" cy="3478247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16914BE-23B6-8B47-A110-7758F5DB3633}"/>
                </a:ext>
              </a:extLst>
            </p:cNvPr>
            <p:cNvCxnSpPr/>
            <p:nvPr/>
          </p:nvCxnSpPr>
          <p:spPr>
            <a:xfrm flipH="1">
              <a:off x="2670651" y="2793062"/>
              <a:ext cx="359832" cy="0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776F4CC-A22A-653C-28B0-B43ADDFDA950}"/>
                </a:ext>
              </a:extLst>
            </p:cNvPr>
            <p:cNvCxnSpPr/>
            <p:nvPr/>
          </p:nvCxnSpPr>
          <p:spPr>
            <a:xfrm>
              <a:off x="2061637" y="2793062"/>
              <a:ext cx="359832" cy="0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5576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804"/>
          <a:stretch/>
        </p:blipFill>
        <p:spPr>
          <a:xfrm>
            <a:off x="1142999" y="586184"/>
            <a:ext cx="6905477" cy="456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2000" dirty="0"/>
              <a:t>The small coil-to-plasma separation in stellarators is a headache for engineering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4035504"/>
            <a:ext cx="9276522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“Lesson 1: A lack of generous</a:t>
            </a: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margins, clearances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and reasonable tolerance levels implies an unnecessary increase of the complexity and leads to late design changes. This has a strong impact on schedule, budget, man-power and potentially sours the relationship to funding bodies.”</a:t>
            </a:r>
          </a:p>
          <a:p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Klinger et al, Fusion Engineering &amp; Design (2013)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4B1B7B-4415-C14C-BB01-C5F0462C8D3E}"/>
              </a:ext>
            </a:extLst>
          </p:cNvPr>
          <p:cNvCxnSpPr/>
          <p:nvPr/>
        </p:nvCxnSpPr>
        <p:spPr>
          <a:xfrm flipH="1">
            <a:off x="2606287" y="2717010"/>
            <a:ext cx="425233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297A32-61B5-0C44-863D-5B5D7EA9D586}"/>
              </a:ext>
            </a:extLst>
          </p:cNvPr>
          <p:cNvCxnSpPr/>
          <p:nvPr/>
        </p:nvCxnSpPr>
        <p:spPr>
          <a:xfrm>
            <a:off x="1992604" y="2716853"/>
            <a:ext cx="425233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06EE006-5F79-FD23-228C-8BFAB1CE490D}"/>
              </a:ext>
            </a:extLst>
          </p:cNvPr>
          <p:cNvSpPr txBox="1"/>
          <p:nvPr/>
        </p:nvSpPr>
        <p:spPr>
          <a:xfrm>
            <a:off x="232061" y="8164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W7-X</a:t>
            </a:r>
          </a:p>
        </p:txBody>
      </p:sp>
    </p:spTree>
    <p:extLst>
      <p:ext uri="{BB962C8B-B14F-4D97-AF65-F5344CB8AC3E}">
        <p14:creationId xmlns:p14="http://schemas.microsoft.com/office/powerpoint/2010/main" val="235617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2" y="0"/>
            <a:ext cx="9011478" cy="557213"/>
          </a:xfrm>
        </p:spPr>
        <p:txBody>
          <a:bodyPr/>
          <a:lstStyle/>
          <a:p>
            <a:r>
              <a:rPr lang="en-US" sz="2000" dirty="0"/>
              <a:t>In a reactor, must fit ~ 1.5m “blanket” between plasma and coils to absorb neutrons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827" y="1078573"/>
            <a:ext cx="486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Coils offset a uniform distance from W7-X plasma: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166" y="3381226"/>
            <a:ext cx="3528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 we must scale everything up: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9707" t="980" r="10100" b="3021"/>
          <a:stretch/>
        </p:blipFill>
        <p:spPr>
          <a:xfrm>
            <a:off x="1511832" y="3839113"/>
            <a:ext cx="1404044" cy="94381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3426545" y="3961896"/>
            <a:ext cx="604252" cy="4096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0076" y="435996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$$$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10EEC9-9E0D-1E44-9F08-91E7E6EC01D6}"/>
              </a:ext>
            </a:extLst>
          </p:cNvPr>
          <p:cNvSpPr txBox="1"/>
          <p:nvPr/>
        </p:nvSpPr>
        <p:spPr>
          <a:xfrm>
            <a:off x="132521" y="652950"/>
            <a:ext cx="90114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at fixed plasma shape &amp; size, coils shapes become impractical if they are too far away: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D381AB4-B050-4E47-916F-3407690A2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235" y="1526555"/>
            <a:ext cx="2782241" cy="1765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1F49DA-CF70-3949-B828-86A726C71B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73"/>
          <a:stretch/>
        </p:blipFill>
        <p:spPr>
          <a:xfrm>
            <a:off x="5990662" y="1446105"/>
            <a:ext cx="3088862" cy="19464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8CBAA1-9EE8-0844-8609-F27DB44FF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24" y="1581118"/>
            <a:ext cx="2585768" cy="16564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D56B90-2D12-3E4E-94DB-13C9C51D0EF3}"/>
              </a:ext>
            </a:extLst>
          </p:cNvPr>
          <p:cNvSpPr txBox="1"/>
          <p:nvPr/>
        </p:nvSpPr>
        <p:spPr>
          <a:xfrm>
            <a:off x="691682" y="1358280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25cm separation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B2E141-DF3B-234F-8B7C-9F9A41E334D8}"/>
              </a:ext>
            </a:extLst>
          </p:cNvPr>
          <p:cNvSpPr txBox="1"/>
          <p:nvPr/>
        </p:nvSpPr>
        <p:spPr>
          <a:xfrm>
            <a:off x="3506254" y="1327700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50cm separation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58663E-1089-6346-A8E5-43F8100E7B8F}"/>
              </a:ext>
            </a:extLst>
          </p:cNvPr>
          <p:cNvSpPr txBox="1"/>
          <p:nvPr/>
        </p:nvSpPr>
        <p:spPr>
          <a:xfrm>
            <a:off x="6120303" y="1263239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65cm separation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9707" t="980" r="10100" b="3021"/>
          <a:stretch/>
        </p:blipFill>
        <p:spPr>
          <a:xfrm>
            <a:off x="4544730" y="3252756"/>
            <a:ext cx="2761379" cy="18562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20588" y="4352675"/>
            <a:ext cx="8290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$$$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1073D-774C-65E7-D850-9F6F6A0A7E6B}"/>
              </a:ext>
            </a:extLst>
          </p:cNvPr>
          <p:cNvSpPr txBox="1"/>
          <p:nvPr/>
        </p:nvSpPr>
        <p:spPr>
          <a:xfrm>
            <a:off x="7162519" y="4594879"/>
            <a:ext cx="1894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Najmabadi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 (2008),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Lion et al (2021)</a:t>
            </a:r>
          </a:p>
        </p:txBody>
      </p:sp>
    </p:spTree>
    <p:extLst>
      <p:ext uri="{BB962C8B-B14F-4D97-AF65-F5344CB8AC3E}">
        <p14:creationId xmlns:p14="http://schemas.microsoft.com/office/powerpoint/2010/main" val="262159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 animBg="1"/>
      <p:bldP spid="21" grpId="0"/>
      <p:bldP spid="28" grpId="0"/>
      <p:bldP spid="29" grpId="0"/>
      <p:bldP spid="30" grpId="0"/>
      <p:bldP spid="2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7B5C3F-548E-F54E-999B-E005A32AE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235" y="1526555"/>
            <a:ext cx="2782241" cy="1765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CCA3C-60A2-DC4F-8695-A744CA310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73"/>
          <a:stretch/>
        </p:blipFill>
        <p:spPr>
          <a:xfrm>
            <a:off x="5990662" y="1446105"/>
            <a:ext cx="3088862" cy="1946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EB9AD2-EBE1-EB4E-A21A-2F67ACB49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24" y="1581118"/>
            <a:ext cx="2585768" cy="1656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2" y="0"/>
            <a:ext cx="9011478" cy="557213"/>
          </a:xfrm>
        </p:spPr>
        <p:txBody>
          <a:bodyPr/>
          <a:lstStyle/>
          <a:p>
            <a:r>
              <a:rPr lang="en-US" sz="2000" dirty="0"/>
              <a:t>In a reactor, must fit ~ 1.5m “blanket” between plasma and coils to absorb neutrons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1682" y="1358280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25cm separation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6254" y="1327700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50cm separation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0303" y="1263239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65cm separation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827" y="1078573"/>
            <a:ext cx="486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Coils offset a uniform distance from W7-X plasma: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521" y="652950"/>
            <a:ext cx="90114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at fixed plasma shape &amp; size, coils shapes become impractical if they are too far away: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91E467-B5F4-821D-4F4E-6BF167530D7F}"/>
              </a:ext>
            </a:extLst>
          </p:cNvPr>
          <p:cNvSpPr txBox="1"/>
          <p:nvPr/>
        </p:nvSpPr>
        <p:spPr>
          <a:xfrm>
            <a:off x="185021" y="3707395"/>
            <a:ext cx="8082277" cy="88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Hypothesis: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coil-to-plasma distance scale for which coils are feasible is ~ the 𝛁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scale length </a:t>
            </a:r>
          </a:p>
        </p:txBody>
      </p:sp>
    </p:spTree>
    <p:extLst>
      <p:ext uri="{BB962C8B-B14F-4D97-AF65-F5344CB8AC3E}">
        <p14:creationId xmlns:p14="http://schemas.microsoft.com/office/powerpoint/2010/main" val="2585740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CF38B6-2753-E54B-BD58-53DEDDDB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557213"/>
          </a:xfrm>
        </p:spPr>
        <p:txBody>
          <a:bodyPr/>
          <a:lstStyle/>
          <a:p>
            <a:r>
              <a:rPr lang="en-US" sz="2100" b="0" dirty="0"/>
              <a:t>At any point, a magnetic field has multiple gradient length scales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240F50-ABB5-54D8-8C7D-7D7941208968}"/>
                  </a:ext>
                </a:extLst>
              </p:cNvPr>
              <p:cNvSpPr txBox="1"/>
              <p:nvPr/>
            </p:nvSpPr>
            <p:spPr>
              <a:xfrm>
                <a:off x="44008" y="641429"/>
                <a:ext cx="9502473" cy="428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rad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eigenvalues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∇∇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240F50-ABB5-54D8-8C7D-7D7941208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8" y="641429"/>
                <a:ext cx="9502473" cy="428131"/>
              </a:xfrm>
              <a:prstGeom prst="rect">
                <a:avLst/>
              </a:prstGeom>
              <a:blipFill>
                <a:blip r:embed="rId3"/>
                <a:stretch>
                  <a:fillRect t="-588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D048FA-442D-FDD9-941B-95B7D70C0B05}"/>
                  </a:ext>
                </a:extLst>
              </p:cNvPr>
              <p:cNvSpPr txBox="1"/>
              <p:nvPr/>
            </p:nvSpPr>
            <p:spPr>
              <a:xfrm>
                <a:off x="1037024" y="1031031"/>
                <a:ext cx="22667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D048FA-442D-FDD9-941B-95B7D70C0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024" y="1031031"/>
                <a:ext cx="2266774" cy="369332"/>
              </a:xfrm>
              <a:prstGeom prst="rect">
                <a:avLst/>
              </a:prstGeom>
              <a:blipFill>
                <a:blip r:embed="rId4"/>
                <a:stretch>
                  <a:fillRect l="-2222" t="-6667" r="-55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86DA464-9ECA-0711-3992-C027E49F4885}"/>
              </a:ext>
            </a:extLst>
          </p:cNvPr>
          <p:cNvSpPr txBox="1"/>
          <p:nvPr/>
        </p:nvSpPr>
        <p:spPr>
          <a:xfrm>
            <a:off x="3652849" y="941863"/>
            <a:ext cx="16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Frobenius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norm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4B42AB5-C495-31B3-DE1A-BD5A43460129}"/>
              </a:ext>
            </a:extLst>
          </p:cNvPr>
          <p:cNvSpPr/>
          <p:nvPr/>
        </p:nvSpPr>
        <p:spPr>
          <a:xfrm>
            <a:off x="3468756" y="601267"/>
            <a:ext cx="2206487" cy="86931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FF0EF5-ABED-A156-E106-428EBB2035AA}"/>
                  </a:ext>
                </a:extLst>
              </p:cNvPr>
              <p:cNvSpPr txBox="1"/>
              <p:nvPr/>
            </p:nvSpPr>
            <p:spPr>
              <a:xfrm>
                <a:off x="1435384" y="1484128"/>
                <a:ext cx="62908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smoothly captures largest gradient ⟹ shortest length scale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FF0EF5-ABED-A156-E106-428EBB203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384" y="1484128"/>
                <a:ext cx="6290825" cy="369332"/>
              </a:xfrm>
              <a:prstGeom prst="rect">
                <a:avLst/>
              </a:prstGeom>
              <a:blipFill>
                <a:blip r:embed="rId5"/>
                <a:stretch>
                  <a:fillRect t="-6667" r="-6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A92281F-0082-8ECB-8BA2-E0EAC1852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089" y="1945193"/>
            <a:ext cx="3952260" cy="314005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409FD5-314D-996D-5E9D-ECC699E2DEE3}"/>
              </a:ext>
            </a:extLst>
          </p:cNvPr>
          <p:cNvCxnSpPr>
            <a:cxnSpLocks/>
          </p:cNvCxnSpPr>
          <p:nvPr/>
        </p:nvCxnSpPr>
        <p:spPr>
          <a:xfrm flipH="1">
            <a:off x="4323577" y="4950609"/>
            <a:ext cx="234009" cy="1864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520054B-716A-D53E-DADD-28E9DE5873B1}"/>
              </a:ext>
            </a:extLst>
          </p:cNvPr>
          <p:cNvSpPr txBox="1"/>
          <p:nvPr/>
        </p:nvSpPr>
        <p:spPr>
          <a:xfrm>
            <a:off x="4404089" y="4505513"/>
            <a:ext cx="195250" cy="314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D72EFC-1B47-7530-DE21-DC48BDF4D7A3}"/>
              </a:ext>
            </a:extLst>
          </p:cNvPr>
          <p:cNvCxnSpPr>
            <a:cxnSpLocks/>
          </p:cNvCxnSpPr>
          <p:nvPr/>
        </p:nvCxnSpPr>
        <p:spPr>
          <a:xfrm flipH="1" flipV="1">
            <a:off x="6735447" y="2740976"/>
            <a:ext cx="190219" cy="161729"/>
          </a:xfrm>
          <a:prstGeom prst="straightConnector1">
            <a:avLst/>
          </a:prstGeom>
          <a:ln w="76200">
            <a:solidFill>
              <a:srgbClr val="00C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0FB4B6-D3A0-4546-7E59-C8CB32C53D66}"/>
              </a:ext>
            </a:extLst>
          </p:cNvPr>
          <p:cNvCxnSpPr>
            <a:cxnSpLocks/>
          </p:cNvCxnSpPr>
          <p:nvPr/>
        </p:nvCxnSpPr>
        <p:spPr>
          <a:xfrm flipH="1" flipV="1">
            <a:off x="7068402" y="2550253"/>
            <a:ext cx="190219" cy="161729"/>
          </a:xfrm>
          <a:prstGeom prst="straightConnector1">
            <a:avLst/>
          </a:prstGeom>
          <a:ln w="76200">
            <a:solidFill>
              <a:srgbClr val="00C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115BF2-5979-1963-5C54-E0AC2C085A8A}"/>
              </a:ext>
            </a:extLst>
          </p:cNvPr>
          <p:cNvCxnSpPr>
            <a:cxnSpLocks/>
          </p:cNvCxnSpPr>
          <p:nvPr/>
        </p:nvCxnSpPr>
        <p:spPr>
          <a:xfrm flipH="1" flipV="1">
            <a:off x="7315000" y="2367382"/>
            <a:ext cx="190219" cy="161729"/>
          </a:xfrm>
          <a:prstGeom prst="straightConnector1">
            <a:avLst/>
          </a:prstGeom>
          <a:ln w="76200">
            <a:solidFill>
              <a:srgbClr val="00C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890752-EBF2-7A3C-0A53-F41B3F6197F6}"/>
              </a:ext>
            </a:extLst>
          </p:cNvPr>
          <p:cNvCxnSpPr>
            <a:cxnSpLocks/>
          </p:cNvCxnSpPr>
          <p:nvPr/>
        </p:nvCxnSpPr>
        <p:spPr>
          <a:xfrm flipH="1" flipV="1">
            <a:off x="7516304" y="2215077"/>
            <a:ext cx="190219" cy="161729"/>
          </a:xfrm>
          <a:prstGeom prst="straightConnector1">
            <a:avLst/>
          </a:prstGeom>
          <a:ln w="76200">
            <a:solidFill>
              <a:srgbClr val="00C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B318857-FAF4-0E02-7A49-3AA97607A6A3}"/>
              </a:ext>
            </a:extLst>
          </p:cNvPr>
          <p:cNvSpPr txBox="1"/>
          <p:nvPr/>
        </p:nvSpPr>
        <p:spPr>
          <a:xfrm>
            <a:off x="7611413" y="1945193"/>
            <a:ext cx="275765" cy="362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C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361968-56A3-12F3-5222-3225C4ED2295}"/>
              </a:ext>
            </a:extLst>
          </p:cNvPr>
          <p:cNvCxnSpPr>
            <a:cxnSpLocks/>
          </p:cNvCxnSpPr>
          <p:nvPr/>
        </p:nvCxnSpPr>
        <p:spPr>
          <a:xfrm>
            <a:off x="6421257" y="3632048"/>
            <a:ext cx="562333" cy="654012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563DD6C-F8B7-7759-1F88-9AF4E8FF42F7}"/>
                  </a:ext>
                </a:extLst>
              </p:cNvPr>
              <p:cNvSpPr txBox="1"/>
              <p:nvPr/>
            </p:nvSpPr>
            <p:spPr>
              <a:xfrm>
                <a:off x="6928234" y="4279783"/>
                <a:ext cx="996831" cy="314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br>
                  <a:rPr lang="en-US" sz="2000" b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563DD6C-F8B7-7759-1F88-9AF4E8FF4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234" y="4279783"/>
                <a:ext cx="996831" cy="314061"/>
              </a:xfrm>
              <a:prstGeom prst="rect">
                <a:avLst/>
              </a:prstGeom>
              <a:blipFill>
                <a:blip r:embed="rId7"/>
                <a:stretch>
                  <a:fillRect r="-6329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B4A6D235-1829-9FDD-0AE9-51A5F8046AD7}"/>
              </a:ext>
            </a:extLst>
          </p:cNvPr>
          <p:cNvSpPr/>
          <p:nvPr/>
        </p:nvSpPr>
        <p:spPr>
          <a:xfrm>
            <a:off x="6970449" y="4261370"/>
            <a:ext cx="101208" cy="1012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847E29-A3D6-4C41-0007-36921C70707A}"/>
                  </a:ext>
                </a:extLst>
              </p:cNvPr>
              <p:cNvSpPr txBox="1"/>
              <p:nvPr/>
            </p:nvSpPr>
            <p:spPr>
              <a:xfrm>
                <a:off x="2017528" y="2918939"/>
                <a:ext cx="1460097" cy="722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847E29-A3D6-4C41-0007-36921C707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528" y="2918939"/>
                <a:ext cx="1460097" cy="722073"/>
              </a:xfrm>
              <a:prstGeom prst="rect">
                <a:avLst/>
              </a:prstGeom>
              <a:blipFill>
                <a:blip r:embed="rId8"/>
                <a:stretch>
                  <a:fillRect l="-862" r="-16379" b="-2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114C9FA6-403A-7701-061D-7A0742B30023}"/>
              </a:ext>
            </a:extLst>
          </p:cNvPr>
          <p:cNvSpPr txBox="1"/>
          <p:nvPr/>
        </p:nvSpPr>
        <p:spPr>
          <a:xfrm>
            <a:off x="162732" y="2307951"/>
            <a:ext cx="3952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Normalize so scale length gives the distance to an infinite straight wire:</a:t>
            </a:r>
          </a:p>
        </p:txBody>
      </p:sp>
    </p:spTree>
    <p:extLst>
      <p:ext uri="{BB962C8B-B14F-4D97-AF65-F5344CB8AC3E}">
        <p14:creationId xmlns:p14="http://schemas.microsoft.com/office/powerpoint/2010/main" val="28927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9" grpId="0"/>
      <p:bldP spid="20" grpId="0"/>
      <p:bldP spid="22" grpId="0"/>
      <p:bldP spid="23" grpId="0" animBg="1"/>
      <p:bldP spid="24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03B8F7B-1BD6-0B84-FB46-2DBEBA939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 t="17586" r="9053" b="66163"/>
          <a:stretch/>
        </p:blipFill>
        <p:spPr>
          <a:xfrm>
            <a:off x="13979" y="687462"/>
            <a:ext cx="9050725" cy="16996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CFF59B-1C0A-3767-A835-B7D31DF18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 t="49781" r="35431" b="33968"/>
          <a:stretch/>
        </p:blipFill>
        <p:spPr>
          <a:xfrm>
            <a:off x="1429535" y="2565138"/>
            <a:ext cx="6013501" cy="1699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8C7E29-9E04-4FAC-465D-B41157D95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817"/>
            <a:ext cx="88392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 different </a:t>
            </a:r>
            <a:r>
              <a:rPr lang="en-US" sz="2400" b="1" dirty="0"/>
              <a:t>B</a:t>
            </a:r>
            <a:r>
              <a:rPr lang="en-US" sz="2400" dirty="0"/>
              <a:t> scale lengths are not identical, but have similarities,</a:t>
            </a:r>
            <a:br>
              <a:rPr lang="en-US" sz="2400" dirty="0"/>
            </a:br>
            <a:r>
              <a:rPr lang="en-US" sz="2400" dirty="0"/>
              <a:t>e.g. all are small on the inside of concave regions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E7FA8-CC56-4C3B-94ED-6CEC05EF4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29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A2046D-282F-5E57-1AC9-54C75D3B355F}"/>
                  </a:ext>
                </a:extLst>
              </p:cNvPr>
              <p:cNvSpPr txBox="1"/>
              <p:nvPr/>
            </p:nvSpPr>
            <p:spPr>
              <a:xfrm>
                <a:off x="730106" y="1225178"/>
                <a:ext cx="786304" cy="713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A2046D-282F-5E57-1AC9-54C75D3B3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06" y="1225178"/>
                <a:ext cx="786304" cy="713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62B04B-E2E0-8DF1-787B-320369400C89}"/>
                  </a:ext>
                </a:extLst>
              </p:cNvPr>
              <p:cNvSpPr txBox="1"/>
              <p:nvPr/>
            </p:nvSpPr>
            <p:spPr>
              <a:xfrm>
                <a:off x="7042442" y="1196345"/>
                <a:ext cx="679993" cy="6480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62B04B-E2E0-8DF1-787B-320369400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442" y="1196345"/>
                <a:ext cx="679993" cy="6480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F365B4-0AE0-0B4D-99A1-AF66DF9FBEC5}"/>
                  </a:ext>
                </a:extLst>
              </p:cNvPr>
              <p:cNvSpPr txBox="1"/>
              <p:nvPr/>
            </p:nvSpPr>
            <p:spPr>
              <a:xfrm>
                <a:off x="3824097" y="1194357"/>
                <a:ext cx="968727" cy="649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F365B4-0AE0-0B4D-99A1-AF66DF9FB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097" y="1194357"/>
                <a:ext cx="968727" cy="6499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EF0769-5F2F-30A1-9D55-20B5731F27FF}"/>
                  </a:ext>
                </a:extLst>
              </p:cNvPr>
              <p:cNvSpPr txBox="1"/>
              <p:nvPr/>
            </p:nvSpPr>
            <p:spPr>
              <a:xfrm>
                <a:off x="5208334" y="2987406"/>
                <a:ext cx="993990" cy="778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/>
                              </m:limLow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EF0769-5F2F-30A1-9D55-20B5731F2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334" y="2987406"/>
                <a:ext cx="993990" cy="7787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963C68-87FF-927F-DD2C-C7FDF79A67F1}"/>
                  </a:ext>
                </a:extLst>
              </p:cNvPr>
              <p:cNvSpPr txBox="1"/>
              <p:nvPr/>
            </p:nvSpPr>
            <p:spPr>
              <a:xfrm>
                <a:off x="2018851" y="2969879"/>
                <a:ext cx="998863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den>
                          </m:f>
                        </m:e>
                      </m:ra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963C68-87FF-927F-DD2C-C7FDF79A6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851" y="2969879"/>
                <a:ext cx="998863" cy="910699"/>
              </a:xfrm>
              <a:prstGeom prst="rect">
                <a:avLst/>
              </a:prstGeom>
              <a:blipFill>
                <a:blip r:embed="rId8"/>
                <a:stretch>
                  <a:fillRect b="-56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B4C1D0-165A-A2A6-F881-3C7B1B22D9AB}"/>
                  </a:ext>
                </a:extLst>
              </p:cNvPr>
              <p:cNvSpPr txBox="1"/>
              <p:nvPr/>
            </p:nvSpPr>
            <p:spPr>
              <a:xfrm>
                <a:off x="6329237" y="4621198"/>
                <a:ext cx="2227597" cy="358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eigenvalues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B4C1D0-165A-A2A6-F881-3C7B1B22D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37" y="4621198"/>
                <a:ext cx="2227597" cy="358368"/>
              </a:xfrm>
              <a:prstGeom prst="rect">
                <a:avLst/>
              </a:prstGeom>
              <a:blipFill>
                <a:blip r:embed="rId9"/>
                <a:stretch>
                  <a:fillRect t="-333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010BBD5-64DD-E4D9-63AF-ED229A8FED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25" b="9375"/>
          <a:stretch/>
        </p:blipFill>
        <p:spPr>
          <a:xfrm>
            <a:off x="0" y="4445477"/>
            <a:ext cx="5662569" cy="7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A90933-F1E2-6C67-A732-F3CBCAA2788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76B7A7-863C-82B6-28C1-7229D2697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0586"/>
            <a:ext cx="4430308" cy="249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59DC3F-73FA-40BA-B654-193F30FC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1618-2E5F-4190-8AE2-15D7E6CCE53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75D2AB-71F5-89A3-5175-7F64272326FC}"/>
              </a:ext>
            </a:extLst>
          </p:cNvPr>
          <p:cNvSpPr txBox="1"/>
          <p:nvPr/>
        </p:nvSpPr>
        <p:spPr>
          <a:xfrm>
            <a:off x="389298" y="1919134"/>
            <a:ext cx="2982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Example: Particle accelerators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55EBAB-131D-63D9-3904-F47FBAF6A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08" y="1842746"/>
            <a:ext cx="4717032" cy="32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1307B7-DE5B-DBEA-D136-33C26DA52970}"/>
              </a:ext>
            </a:extLst>
          </p:cNvPr>
          <p:cNvSpPr txBox="1"/>
          <p:nvPr/>
        </p:nvSpPr>
        <p:spPr>
          <a:xfrm>
            <a:off x="389298" y="253496"/>
            <a:ext cx="867367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Inverse magnetostatics:</a:t>
            </a:r>
            <a:endParaRPr lang="en-US" sz="1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want a certain magnetic field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a region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Find an arrangement of electric currents outside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that produce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37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3D69B-C3BD-18DE-A5D0-C07EA87D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9"/>
            <a:ext cx="91440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/>
              <a:t>To test hypothesis that 𝛁</a:t>
            </a:r>
            <a:r>
              <a:rPr lang="en-US" sz="2200" b="1" dirty="0"/>
              <a:t>B</a:t>
            </a:r>
            <a:r>
              <a:rPr lang="en-US" sz="2200" dirty="0"/>
              <a:t> is related to coil-plasma distance, scale length will be compared to “real” coil designs for a diverse set of ~45 configurations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AA316B-DEE9-CD9A-2E82-7AAE95EA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30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BFFF7-284C-7B37-F7A4-D4CC670CDB8C}"/>
              </a:ext>
            </a:extLst>
          </p:cNvPr>
          <p:cNvSpPr txBox="1"/>
          <p:nvPr/>
        </p:nvSpPr>
        <p:spPr>
          <a:xfrm>
            <a:off x="1803746" y="4736046"/>
            <a:ext cx="529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scaled to same minor radius (1.7 m) and ⟨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⟩ = 5.9 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B8EEE-3877-031C-82A9-52F0AF5A9659}"/>
              </a:ext>
            </a:extLst>
          </p:cNvPr>
          <p:cNvSpPr txBox="1"/>
          <p:nvPr/>
        </p:nvSpPr>
        <p:spPr>
          <a:xfrm>
            <a:off x="1803746" y="714879"/>
            <a:ext cx="5960758" cy="402116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NCSX (li383 &amp; c09r00)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ARIES-CS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HSX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W7-X (std, high-mirror, …)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LHD, R=3.5, 3.6, 3.75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CFQS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ML+Paul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QA, QH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ML, Buller,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Drevlak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QA, QH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Near-axis QH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Jorge et al QI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Goodman et al QIs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ESTELL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ITER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CNT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CTH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TJ-II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QPS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ATF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CIEMAT-QI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Garabedian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QA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Henneberg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 QA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Wistell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-A, B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Wechsung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 QA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Giuliani et al QA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Ku &amp; Boozer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nfp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=4 QH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Nuhrenberg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&amp; Zille QH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Drevlak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QH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FA8A0-C703-CC83-B180-C5332256F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511" y="1906091"/>
            <a:ext cx="1297976" cy="956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B7CF19-F78C-FC6C-5975-AE5D3055C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237" y="2972986"/>
            <a:ext cx="1527826" cy="1007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0E466F-9464-E984-75A2-197A9A7E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0" y="721910"/>
            <a:ext cx="1433540" cy="930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0AC394-0172-F99D-379E-4ED754DBF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37" y="1807006"/>
            <a:ext cx="1353190" cy="841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97FAA-BBFF-3C40-2DA2-42A9D7DBA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37" y="2922189"/>
            <a:ext cx="1383878" cy="930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85129A-4106-2D90-B8BA-240A27F2D6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7949" y="666237"/>
            <a:ext cx="1515433" cy="1140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0A895-DB87-DF48-502D-02E54468A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98" y="3918119"/>
            <a:ext cx="1408587" cy="1006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C56DF6-A64C-DB0B-9AEA-BF2B6C87D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4511" y="4059096"/>
            <a:ext cx="1462756" cy="91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36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B55F-6AA5-3F2F-BF5E-0765741E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Methodology: Apply REGCOIL, adjust regularization </a:t>
            </a:r>
            <a:r>
              <a:rPr lang="el-GR" sz="2000" i="1" dirty="0"/>
              <a:t>λ</a:t>
            </a:r>
            <a:r>
              <a:rPr lang="en-US" sz="2000" dirty="0"/>
              <a:t> and coil-to-plasma separation to match </a:t>
            </a:r>
            <a:r>
              <a:rPr lang="en-US" sz="2000" b="1" i="1" dirty="0"/>
              <a:t>B</a:t>
            </a:r>
            <a:r>
              <a:rPr lang="en-US" sz="2000" dirty="0"/>
              <a:t> error and coil current density between configurations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EFAF91-49F0-C82E-B9FE-B9648E3C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31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E19DA2-B9A7-4F01-5B88-0582E60D1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67362"/>
            <a:ext cx="320040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D6F109-48B5-BA94-8DE5-5E8CD719EAFF}"/>
                  </a:ext>
                </a:extLst>
              </p:cNvPr>
              <p:cNvSpPr txBox="1"/>
              <p:nvPr/>
            </p:nvSpPr>
            <p:spPr>
              <a:xfrm>
                <a:off x="76199" y="789391"/>
                <a:ext cx="42092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At fixed coil-to-plasma separation,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E3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600" i="1" smtClean="0">
                        <a:solidFill>
                          <a:srgbClr val="E3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trades off between </a:t>
                </a:r>
                <a:r>
                  <a:rPr lang="en-US" sz="16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field error and coil complexity.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D6F109-48B5-BA94-8DE5-5E8CD719E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" y="789391"/>
                <a:ext cx="4209292" cy="584775"/>
              </a:xfrm>
              <a:prstGeom prst="rect">
                <a:avLst/>
              </a:prstGeom>
              <a:blipFill>
                <a:blip r:embed="rId3"/>
                <a:stretch>
                  <a:fillRect l="-601" t="-2083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787B17-CD97-D8A7-3A52-4CD61780F8C5}"/>
                  </a:ext>
                </a:extLst>
              </p:cNvPr>
              <p:cNvSpPr txBox="1"/>
              <p:nvPr/>
            </p:nvSpPr>
            <p:spPr>
              <a:xfrm>
                <a:off x="951390" y="1565067"/>
                <a:ext cx="728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E3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400" i="1" smtClean="0">
                          <a:solidFill>
                            <a:srgbClr val="E3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787B17-CD97-D8A7-3A52-4CD61780F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390" y="1565067"/>
                <a:ext cx="72834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5702C4-3E99-24AE-1536-CF10C64A8DA6}"/>
                  </a:ext>
                </a:extLst>
              </p:cNvPr>
              <p:cNvSpPr txBox="1"/>
              <p:nvPr/>
            </p:nvSpPr>
            <p:spPr>
              <a:xfrm>
                <a:off x="2365324" y="3153215"/>
                <a:ext cx="6754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E3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400" i="1" smtClean="0">
                          <a:solidFill>
                            <a:srgbClr val="E3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5702C4-3E99-24AE-1536-CF10C64A8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324" y="3153215"/>
                <a:ext cx="675441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A6198EE-333D-96A7-A69A-00326490DBAF}"/>
              </a:ext>
            </a:extLst>
          </p:cNvPr>
          <p:cNvSpPr txBox="1"/>
          <p:nvPr/>
        </p:nvSpPr>
        <p:spPr>
          <a:xfrm>
            <a:off x="1230539" y="3909453"/>
            <a:ext cx="1405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(Coil complexity)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6126AF-B06B-8661-BE62-08A9E6B8EFB9}"/>
              </a:ext>
            </a:extLst>
          </p:cNvPr>
          <p:cNvSpPr/>
          <p:nvPr/>
        </p:nvSpPr>
        <p:spPr>
          <a:xfrm>
            <a:off x="2575420" y="2499920"/>
            <a:ext cx="79695" cy="796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80710" name="Picture 6">
            <a:extLst>
              <a:ext uri="{FF2B5EF4-FFF2-40B4-BE49-F238E27FC236}">
                <a16:creationId xmlns:a16="http://schemas.microsoft.com/office/drawing/2014/main" id="{9799BD39-B3F5-AF0D-7AD7-9D4CA6FD6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23889" r="3012" b="11735"/>
          <a:stretch/>
        </p:blipFill>
        <p:spPr bwMode="auto">
          <a:xfrm>
            <a:off x="4782310" y="1367362"/>
            <a:ext cx="3853795" cy="254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2D31EB-893E-7A58-148E-89C86DFEF42F}"/>
              </a:ext>
            </a:extLst>
          </p:cNvPr>
          <p:cNvSpPr txBox="1"/>
          <p:nvPr/>
        </p:nvSpPr>
        <p:spPr>
          <a:xfrm>
            <a:off x="8077200" y="2687099"/>
            <a:ext cx="707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8545B63-8167-799E-A44E-AD4C55BD0357}"/>
              </a:ext>
            </a:extLst>
          </p:cNvPr>
          <p:cNvSpPr/>
          <p:nvPr/>
        </p:nvSpPr>
        <p:spPr>
          <a:xfrm>
            <a:off x="6709207" y="2958540"/>
            <a:ext cx="79695" cy="796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73B281-52B2-5973-8F9E-F14C2FE8B02A}"/>
              </a:ext>
            </a:extLst>
          </p:cNvPr>
          <p:cNvSpPr txBox="1"/>
          <p:nvPr/>
        </p:nvSpPr>
        <p:spPr>
          <a:xfrm>
            <a:off x="5136784" y="765331"/>
            <a:ext cx="3853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 the target 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field error, coil complexity increases with coil-to-plasma separation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4DAE2E-DF01-D600-84F1-2680AFB81955}"/>
              </a:ext>
            </a:extLst>
          </p:cNvPr>
          <p:cNvSpPr txBox="1"/>
          <p:nvPr/>
        </p:nvSpPr>
        <p:spPr>
          <a:xfrm>
            <a:off x="980645" y="2446047"/>
            <a:ext cx="707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33277F-D66E-8158-FB30-1DF35A7304D8}"/>
              </a:ext>
            </a:extLst>
          </p:cNvPr>
          <p:cNvSpPr txBox="1"/>
          <p:nvPr/>
        </p:nvSpPr>
        <p:spPr>
          <a:xfrm>
            <a:off x="4053636" y="1528757"/>
            <a:ext cx="1160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Max K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[A/m]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(Coil complexity)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C57E1B-FD8F-83FD-DF6B-D988B4DC3D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273"/>
          <a:stretch/>
        </p:blipFill>
        <p:spPr>
          <a:xfrm>
            <a:off x="7641966" y="4209666"/>
            <a:ext cx="1502034" cy="9465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F76580-999A-7BA7-7C8D-F1DC788BF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866" y="4252809"/>
            <a:ext cx="1257392" cy="8054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902BBD-D98B-9D24-70DF-3DF106ADD7F4}"/>
              </a:ext>
            </a:extLst>
          </p:cNvPr>
          <p:cNvSpPr txBox="1"/>
          <p:nvPr/>
        </p:nvSpPr>
        <p:spPr>
          <a:xfrm>
            <a:off x="5819353" y="3836653"/>
            <a:ext cx="2185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Coil-to-plasma distance [m]</a:t>
            </a:r>
          </a:p>
        </p:txBody>
      </p:sp>
    </p:spTree>
    <p:extLst>
      <p:ext uri="{BB962C8B-B14F-4D97-AF65-F5344CB8AC3E}">
        <p14:creationId xmlns:p14="http://schemas.microsoft.com/office/powerpoint/2010/main" val="58361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18" grpId="0"/>
      <p:bldP spid="18" grpId="1"/>
      <p:bldP spid="21" grpId="0"/>
      <p:bldP spid="2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7A16-9D35-C155-0512-4A2E21DE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Main result: 𝛁</a:t>
            </a:r>
            <a:r>
              <a:rPr lang="en-US" sz="2600" b="1" dirty="0"/>
              <a:t>B</a:t>
            </a:r>
            <a:r>
              <a:rPr lang="en-US" sz="2600" dirty="0"/>
              <a:t> length is well correlated with real coil designs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43FD7-CFA8-CECE-C425-04A875C8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32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CF83C-F692-22D9-BAFD-214226FA2004}"/>
                  </a:ext>
                </a:extLst>
              </p:cNvPr>
              <p:cNvSpPr txBox="1"/>
              <p:nvPr/>
            </p:nvSpPr>
            <p:spPr>
              <a:xfrm>
                <a:off x="408639" y="868094"/>
                <a:ext cx="1788023" cy="10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/>
                          </m:limLow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[m]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CF83C-F692-22D9-BAFD-214226FA2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39" y="868094"/>
                <a:ext cx="1788023" cy="1089850"/>
              </a:xfrm>
              <a:prstGeom prst="rect">
                <a:avLst/>
              </a:prstGeom>
              <a:blipFill>
                <a:blip r:embed="rId3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D8C1398-F583-0BF9-BAA5-758F588AF5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9189" b="3860"/>
          <a:stretch/>
        </p:blipFill>
        <p:spPr>
          <a:xfrm>
            <a:off x="1956264" y="686848"/>
            <a:ext cx="4935658" cy="4116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02F45B-CCE7-179F-756F-B0ADB32181E2}"/>
              </a:ext>
            </a:extLst>
          </p:cNvPr>
          <p:cNvSpPr txBox="1"/>
          <p:nvPr/>
        </p:nvSpPr>
        <p:spPr>
          <a:xfrm>
            <a:off x="2509608" y="4814382"/>
            <a:ext cx="412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Coil-to-plasma distance from REGCOIL [m]</a:t>
            </a:r>
          </a:p>
        </p:txBody>
      </p:sp>
    </p:spTree>
    <p:extLst>
      <p:ext uri="{BB962C8B-B14F-4D97-AF65-F5344CB8AC3E}">
        <p14:creationId xmlns:p14="http://schemas.microsoft.com/office/powerpoint/2010/main" val="2534086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628AF9-C616-6CCF-38DC-06261FAD74A0}"/>
                  </a:ext>
                </a:extLst>
              </p:cNvPr>
              <p:cNvSpPr txBox="1"/>
              <p:nvPr/>
            </p:nvSpPr>
            <p:spPr>
              <a:xfrm>
                <a:off x="408639" y="868094"/>
                <a:ext cx="1788023" cy="10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/>
                          </m:limLow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[m]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628AF9-C616-6CCF-38DC-06261FAD7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39" y="868094"/>
                <a:ext cx="1788023" cy="1089850"/>
              </a:xfrm>
              <a:prstGeom prst="rect">
                <a:avLst/>
              </a:prstGeom>
              <a:blipFill>
                <a:blip r:embed="rId3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9C29696-CD80-173E-A8B8-DFF6702DA6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9189" b="3860"/>
          <a:stretch/>
        </p:blipFill>
        <p:spPr>
          <a:xfrm>
            <a:off x="1956264" y="686848"/>
            <a:ext cx="4935658" cy="41160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FFEFC-5A2A-12CF-4BDF-8B8719EFEA7E}"/>
              </a:ext>
            </a:extLst>
          </p:cNvPr>
          <p:cNvSpPr txBox="1"/>
          <p:nvPr/>
        </p:nvSpPr>
        <p:spPr>
          <a:xfrm>
            <a:off x="2509608" y="4814382"/>
            <a:ext cx="412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Coil-to-plasma distance from REGCOIL [m]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37A16-9D35-C155-0512-4A2E21DE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Main result: 𝛁</a:t>
            </a:r>
            <a:r>
              <a:rPr lang="en-US" sz="2600" b="1" dirty="0"/>
              <a:t>B</a:t>
            </a:r>
            <a:r>
              <a:rPr lang="en-US" sz="2600" dirty="0"/>
              <a:t> length is well correlated with real coil designs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43FD7-CFA8-CECE-C425-04A875C8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C0B0B-1F3B-FB79-8C76-AA1AA4D79191}"/>
              </a:ext>
            </a:extLst>
          </p:cNvPr>
          <p:cNvSpPr txBox="1"/>
          <p:nvPr/>
        </p:nvSpPr>
        <p:spPr>
          <a:xfrm>
            <a:off x="2134897" y="3443557"/>
            <a:ext cx="601190" cy="75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ROSE nfp5 QH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F26986-5975-6332-B981-D7FBD278D4D4}"/>
              </a:ext>
            </a:extLst>
          </p:cNvPr>
          <p:cNvSpPr txBox="1"/>
          <p:nvPr/>
        </p:nvSpPr>
        <p:spPr>
          <a:xfrm>
            <a:off x="6687413" y="555000"/>
            <a:ext cx="1191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Jorge nfp1 QI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49B49-F0BB-67D2-F155-1BF688208370}"/>
              </a:ext>
            </a:extLst>
          </p:cNvPr>
          <p:cNvSpPr txBox="1"/>
          <p:nvPr/>
        </p:nvSpPr>
        <p:spPr>
          <a:xfrm>
            <a:off x="3658738" y="1715520"/>
            <a:ext cx="1007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HSX with ripple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F1011-25F1-84DE-0454-EDFA43718C72}"/>
              </a:ext>
            </a:extLst>
          </p:cNvPr>
          <p:cNvSpPr txBox="1"/>
          <p:nvPr/>
        </p:nvSpPr>
        <p:spPr>
          <a:xfrm>
            <a:off x="4699648" y="2110444"/>
            <a:ext cx="1225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HSX without ripple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6EA859-4002-E9ED-AAE7-34495A410572}"/>
              </a:ext>
            </a:extLst>
          </p:cNvPr>
          <p:cNvSpPr txBox="1"/>
          <p:nvPr/>
        </p:nvSpPr>
        <p:spPr>
          <a:xfrm>
            <a:off x="3658738" y="3088495"/>
            <a:ext cx="100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38F0A-6E7C-ACE5-2B50-F90A79E96793}"/>
              </a:ext>
            </a:extLst>
          </p:cNvPr>
          <p:cNvSpPr txBox="1"/>
          <p:nvPr/>
        </p:nvSpPr>
        <p:spPr>
          <a:xfrm>
            <a:off x="3027431" y="3506766"/>
            <a:ext cx="601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W7-X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D41CCE-D6FC-D4DD-066A-6629FE953C8B}"/>
              </a:ext>
            </a:extLst>
          </p:cNvPr>
          <p:cNvCxnSpPr>
            <a:cxnSpLocks/>
          </p:cNvCxnSpPr>
          <p:nvPr/>
        </p:nvCxnSpPr>
        <p:spPr>
          <a:xfrm flipV="1">
            <a:off x="4326867" y="2158162"/>
            <a:ext cx="410802" cy="218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0EC45CA-89D0-0BF2-29B7-9A8F499678BB}"/>
              </a:ext>
            </a:extLst>
          </p:cNvPr>
          <p:cNvSpPr txBox="1"/>
          <p:nvPr/>
        </p:nvSpPr>
        <p:spPr>
          <a:xfrm>
            <a:off x="2283128" y="4095738"/>
            <a:ext cx="452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Ku QH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DB4D40-3128-AFA9-B994-FBB97B223A85}"/>
              </a:ext>
            </a:extLst>
          </p:cNvPr>
          <p:cNvSpPr txBox="1"/>
          <p:nvPr/>
        </p:nvSpPr>
        <p:spPr>
          <a:xfrm>
            <a:off x="4466972" y="1400956"/>
            <a:ext cx="83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QAs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867F45-707C-88D8-E5C2-7D8AA54BF200}"/>
              </a:ext>
            </a:extLst>
          </p:cNvPr>
          <p:cNvSpPr txBox="1"/>
          <p:nvPr/>
        </p:nvSpPr>
        <p:spPr>
          <a:xfrm>
            <a:off x="2565172" y="3215464"/>
            <a:ext cx="569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NCSX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12CFF-007D-B5DA-BC24-9C771BBD7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944" y="1628378"/>
            <a:ext cx="1199338" cy="843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E88F15-C89C-AD17-5C4A-0126ADD0A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918" y="838673"/>
            <a:ext cx="1191736" cy="8768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F21BBD-6E97-0AED-FDCA-A3C11A9BB7EF}"/>
              </a:ext>
            </a:extLst>
          </p:cNvPr>
          <p:cNvSpPr txBox="1"/>
          <p:nvPr/>
        </p:nvSpPr>
        <p:spPr>
          <a:xfrm>
            <a:off x="6022797" y="1203663"/>
            <a:ext cx="108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Goodman nfp1 QI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E91241-BA18-8028-8C20-DA35917774AC}"/>
              </a:ext>
            </a:extLst>
          </p:cNvPr>
          <p:cNvSpPr txBox="1"/>
          <p:nvPr/>
        </p:nvSpPr>
        <p:spPr>
          <a:xfrm>
            <a:off x="3632749" y="3604712"/>
            <a:ext cx="100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643652-473B-D6E6-0F6D-19EA9DDC16B0}"/>
              </a:ext>
            </a:extLst>
          </p:cNvPr>
          <p:cNvSpPr txBox="1"/>
          <p:nvPr/>
        </p:nvSpPr>
        <p:spPr>
          <a:xfrm>
            <a:off x="2850090" y="2447180"/>
            <a:ext cx="1059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W7-X with ripple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99362C-19DF-7D2D-FF54-EFBCE995CDE6}"/>
              </a:ext>
            </a:extLst>
          </p:cNvPr>
          <p:cNvSpPr txBox="1"/>
          <p:nvPr/>
        </p:nvSpPr>
        <p:spPr>
          <a:xfrm>
            <a:off x="2620768" y="3990816"/>
            <a:ext cx="100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Wistell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</a:t>
            </a:r>
          </a:p>
        </p:txBody>
      </p:sp>
    </p:spTree>
    <p:extLst>
      <p:ext uri="{BB962C8B-B14F-4D97-AF65-F5344CB8AC3E}">
        <p14:creationId xmlns:p14="http://schemas.microsoft.com/office/powerpoint/2010/main" val="12650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7A16-9D35-C155-0512-4A2E21DE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Other scale lengths can be reasonably well correlated as well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43FD7-CFA8-CECE-C425-04A875C8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34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89844D-F4A0-8282-156F-31F08872E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6" y="1510922"/>
            <a:ext cx="2860135" cy="2402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51140B-4F76-105B-FCCB-24C78243D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28" y="1510922"/>
            <a:ext cx="2855603" cy="2402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2BEDDC-03CD-81DB-3417-E49FD8DE3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88" y="1510922"/>
            <a:ext cx="2864668" cy="24023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CC39AA-B03C-3D00-0251-3A5600DE17BE}"/>
              </a:ext>
            </a:extLst>
          </p:cNvPr>
          <p:cNvSpPr txBox="1"/>
          <p:nvPr/>
        </p:nvSpPr>
        <p:spPr>
          <a:xfrm>
            <a:off x="156754" y="1045579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Field line radius of curvature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368D3C-0C30-67B4-9C85-7F89355C02D2}"/>
              </a:ext>
            </a:extLst>
          </p:cNvPr>
          <p:cNvSpPr txBox="1"/>
          <p:nvPr/>
        </p:nvSpPr>
        <p:spPr>
          <a:xfrm>
            <a:off x="6777679" y="1045579"/>
            <a:ext cx="19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Largest eigenvalue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846B8A-0C0C-31FC-2E48-AC7E8E3954BE}"/>
              </a:ext>
            </a:extLst>
          </p:cNvPr>
          <p:cNvSpPr txBox="1"/>
          <p:nvPr/>
        </p:nvSpPr>
        <p:spPr>
          <a:xfrm>
            <a:off x="3653121" y="1045579"/>
            <a:ext cx="201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Gradient of scalar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7203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37E26A-07C3-7B7C-E105-65CB32337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006" y="935288"/>
            <a:ext cx="3851705" cy="4175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49EDC-D263-6DC1-2C05-BA4FCA44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2000" dirty="0"/>
              <a:t>The location of limiting 𝛁B length and coil complexity are also correlated </a:t>
            </a:r>
            <a:r>
              <a:rPr lang="en-US" sz="2000" i="1" dirty="0"/>
              <a:t>spatially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75C12-78A6-2304-7F13-51EDFD1E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35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59BD0-E587-DDA0-F470-3C7E8E885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1273953"/>
            <a:ext cx="3486150" cy="3646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07461E-0506-E3BC-ED4F-42EDB2793138}"/>
              </a:ext>
            </a:extLst>
          </p:cNvPr>
          <p:cNvSpPr txBox="1"/>
          <p:nvPr/>
        </p:nvSpPr>
        <p:spPr>
          <a:xfrm>
            <a:off x="5397137" y="620972"/>
            <a:ext cx="260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Current density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[MA/m]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36157-8B6D-4FD9-3052-6F7BD3F0A6DA}"/>
                  </a:ext>
                </a:extLst>
              </p:cNvPr>
              <p:cNvSpPr txBox="1"/>
              <p:nvPr/>
            </p:nvSpPr>
            <p:spPr>
              <a:xfrm>
                <a:off x="1143474" y="557213"/>
                <a:ext cx="2019848" cy="718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[m]</a:t>
                </a:r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36157-8B6D-4FD9-3052-6F7BD3F0A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474" y="557213"/>
                <a:ext cx="2019848" cy="718787"/>
              </a:xfrm>
              <a:prstGeom prst="rect">
                <a:avLst/>
              </a:prstGeom>
              <a:blipFill>
                <a:blip r:embed="rId5"/>
                <a:stretch>
                  <a:fillRect l="-1250" r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DEB5B7B-1561-4BD5-156B-82AD944FACD7}"/>
              </a:ext>
            </a:extLst>
          </p:cNvPr>
          <p:cNvSpPr txBox="1"/>
          <p:nvPr/>
        </p:nvSpPr>
        <p:spPr>
          <a:xfrm>
            <a:off x="3533775" y="986877"/>
            <a:ext cx="2114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Limiting coil-to-coil distance occurs where scale length is smallest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5FA06E-80CD-7658-0713-1C0B8A9A8E0D}"/>
              </a:ext>
            </a:extLst>
          </p:cNvPr>
          <p:cNvCxnSpPr>
            <a:cxnSpLocks/>
          </p:cNvCxnSpPr>
          <p:nvPr/>
        </p:nvCxnSpPr>
        <p:spPr>
          <a:xfrm>
            <a:off x="5648325" y="1273953"/>
            <a:ext cx="1724025" cy="7929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549BEF-A3BC-F155-8728-E4DD6E5B6D21}"/>
              </a:ext>
            </a:extLst>
          </p:cNvPr>
          <p:cNvCxnSpPr>
            <a:cxnSpLocks/>
          </p:cNvCxnSpPr>
          <p:nvPr/>
        </p:nvCxnSpPr>
        <p:spPr>
          <a:xfrm flipH="1" flipV="1">
            <a:off x="3381375" y="1800225"/>
            <a:ext cx="219075" cy="161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7396508-6899-ADB2-75C4-8A8D7DDD07DD}"/>
              </a:ext>
            </a:extLst>
          </p:cNvPr>
          <p:cNvSpPr txBox="1"/>
          <p:nvPr/>
        </p:nvSpPr>
        <p:spPr>
          <a:xfrm>
            <a:off x="1397096" y="3869547"/>
            <a:ext cx="1427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Plasma surface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BA561-166D-CC6B-7092-D3EFF4BF4EB8}"/>
              </a:ext>
            </a:extLst>
          </p:cNvPr>
          <p:cNvSpPr txBox="1"/>
          <p:nvPr/>
        </p:nvSpPr>
        <p:spPr>
          <a:xfrm>
            <a:off x="5555593" y="4373360"/>
            <a:ext cx="1852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Coil winding surface</a:t>
            </a:r>
          </a:p>
        </p:txBody>
      </p:sp>
    </p:spTree>
    <p:extLst>
      <p:ext uri="{BB962C8B-B14F-4D97-AF65-F5344CB8AC3E}">
        <p14:creationId xmlns:p14="http://schemas.microsoft.com/office/powerpoint/2010/main" val="401129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A8F94E-162D-6073-F74F-FCDE6B962F7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A6AB24-41A3-E51B-5F09-86FEFB195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1EB58-35A2-0EF9-E3B7-E81DDF3C3EBB}"/>
              </a:ext>
            </a:extLst>
          </p:cNvPr>
          <p:cNvSpPr txBox="1"/>
          <p:nvPr/>
        </p:nvSpPr>
        <p:spPr>
          <a:xfrm>
            <a:off x="97967" y="13986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Conclusions: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2F9FF6-85A9-EF8B-38FA-A7264A1F63F8}"/>
                  </a:ext>
                </a:extLst>
              </p:cNvPr>
              <p:cNvSpPr txBox="1"/>
              <p:nvPr/>
            </p:nvSpPr>
            <p:spPr>
              <a:xfrm>
                <a:off x="65309" y="456014"/>
                <a:ext cx="572588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new current voxel for inverse magnetostatics enables topologically unconstrained 3D solutions with quadratic, convex, or structured objectives.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maximum coil separation can be understood from the scale length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∇</m:t>
                        </m:r>
                        <m: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2F9FF6-85A9-EF8B-38FA-A7264A1F6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9" y="456014"/>
                <a:ext cx="5725889" cy="1631216"/>
              </a:xfrm>
              <a:prstGeom prst="rect">
                <a:avLst/>
              </a:prstGeom>
              <a:blipFill>
                <a:blip r:embed="rId2"/>
                <a:stretch>
                  <a:fillRect l="-885" t="-2326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A627842-2229-F7E2-9675-A95BC397D151}"/>
              </a:ext>
            </a:extLst>
          </p:cNvPr>
          <p:cNvSpPr txBox="1"/>
          <p:nvPr/>
        </p:nvSpPr>
        <p:spPr>
          <a:xfrm>
            <a:off x="97967" y="2116066"/>
            <a:ext cx="120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4C030B-E56F-118E-A013-2A8CAFAF1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42"/>
          <a:stretch/>
        </p:blipFill>
        <p:spPr>
          <a:xfrm>
            <a:off x="5934885" y="-30267"/>
            <a:ext cx="3254835" cy="2493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356105-105F-937E-9925-0A4C1AD011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03" b="24102"/>
          <a:stretch/>
        </p:blipFill>
        <p:spPr>
          <a:xfrm>
            <a:off x="6444468" y="2513416"/>
            <a:ext cx="2699532" cy="2272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16449F-78A7-9C0A-FFF8-7B3359748B5B}"/>
                  </a:ext>
                </a:extLst>
              </p:cNvPr>
              <p:cNvSpPr txBox="1"/>
              <p:nvPr/>
            </p:nvSpPr>
            <p:spPr>
              <a:xfrm>
                <a:off x="65310" y="2424164"/>
                <a:ext cx="6717344" cy="207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there a more efficient solver for the current voxel system?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Can the current voxel method be generalized for more flexible geometry (tetrahedra?)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∇</m:t>
                        </m:r>
                        <m: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useful objective function to enable larger coil separation?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Besides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∇</m:t>
                        </m:r>
                        <m: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are there other metrics to predict coil separation?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16449F-78A7-9C0A-FFF8-7B3359748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0" y="2424164"/>
                <a:ext cx="6717344" cy="2077492"/>
              </a:xfrm>
              <a:prstGeom prst="rect">
                <a:avLst/>
              </a:prstGeom>
              <a:blipFill>
                <a:blip r:embed="rId5"/>
                <a:stretch>
                  <a:fillRect l="-755" t="-1829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B14251C-BF99-1C84-3BD3-DA256CC92231}"/>
              </a:ext>
            </a:extLst>
          </p:cNvPr>
          <p:cNvSpPr txBox="1"/>
          <p:nvPr/>
        </p:nvSpPr>
        <p:spPr>
          <a:xfrm>
            <a:off x="1150614" y="4470423"/>
            <a:ext cx="6433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Improvements in algorithms for inverse magnetostatics can translate to significant benefits for fusion, accelerators, MRI, etc.</a:t>
            </a:r>
          </a:p>
        </p:txBody>
      </p:sp>
    </p:spTree>
    <p:extLst>
      <p:ext uri="{BB962C8B-B14F-4D97-AF65-F5344CB8AC3E}">
        <p14:creationId xmlns:p14="http://schemas.microsoft.com/office/powerpoint/2010/main" val="19225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4" grpId="0" uiExpand="1" build="p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03A9-C546-ADB9-7407-E49FEE202F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F41B7-CCFB-D50A-7226-2B198219B4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29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A7492-D06E-3C90-94B3-0C0D4AE27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7EF8FF-BAFA-F98D-100D-5A90FF87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17B07F-8870-C726-D742-D1568949F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84" y="912599"/>
            <a:ext cx="7525431" cy="429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CC217E-FAE4-B6BA-0F11-F6F974C652F9}"/>
              </a:ext>
            </a:extLst>
          </p:cNvPr>
          <p:cNvSpPr txBox="1"/>
          <p:nvPr/>
        </p:nvSpPr>
        <p:spPr>
          <a:xfrm>
            <a:off x="1055914" y="564643"/>
            <a:ext cx="687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 basis functions per cell, 12 degrees of freedom, 11 unique constraints</a:t>
            </a:r>
          </a:p>
        </p:txBody>
      </p:sp>
    </p:spTree>
    <p:extLst>
      <p:ext uri="{BB962C8B-B14F-4D97-AF65-F5344CB8AC3E}">
        <p14:creationId xmlns:p14="http://schemas.microsoft.com/office/powerpoint/2010/main" val="1668593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CF38B6-2753-E54B-BD58-53DEDDDB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557213"/>
          </a:xfrm>
        </p:spPr>
        <p:txBody>
          <a:bodyPr/>
          <a:lstStyle/>
          <a:p>
            <a:r>
              <a:rPr lang="en-US" sz="2100" b="0" dirty="0"/>
              <a:t>At any point, a magnetic field has multiple gradient length scales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240F50-ABB5-54D8-8C7D-7D7941208968}"/>
                  </a:ext>
                </a:extLst>
              </p:cNvPr>
              <p:cNvSpPr txBox="1"/>
              <p:nvPr/>
            </p:nvSpPr>
            <p:spPr>
              <a:xfrm>
                <a:off x="44008" y="641429"/>
                <a:ext cx="9502473" cy="428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rad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eigenvalues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∇∇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240F50-ABB5-54D8-8C7D-7D7941208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8" y="641429"/>
                <a:ext cx="9502473" cy="428131"/>
              </a:xfrm>
              <a:prstGeom prst="rect">
                <a:avLst/>
              </a:prstGeom>
              <a:blipFill>
                <a:blip r:embed="rId3"/>
                <a:stretch>
                  <a:fillRect t="-588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D048FA-442D-FDD9-941B-95B7D70C0B05}"/>
                  </a:ext>
                </a:extLst>
              </p:cNvPr>
              <p:cNvSpPr txBox="1"/>
              <p:nvPr/>
            </p:nvSpPr>
            <p:spPr>
              <a:xfrm>
                <a:off x="6724826" y="1062783"/>
                <a:ext cx="22667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D048FA-442D-FDD9-941B-95B7D70C0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826" y="1062783"/>
                <a:ext cx="2266774" cy="369332"/>
              </a:xfrm>
              <a:prstGeom prst="rect">
                <a:avLst/>
              </a:prstGeom>
              <a:blipFill>
                <a:blip r:embed="rId4"/>
                <a:stretch>
                  <a:fillRect l="-2235" t="-6667" r="-55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C2463EC-53DF-C1B0-E55E-F6EE38C032C0}"/>
              </a:ext>
            </a:extLst>
          </p:cNvPr>
          <p:cNvSpPr txBox="1"/>
          <p:nvPr/>
        </p:nvSpPr>
        <p:spPr>
          <a:xfrm>
            <a:off x="1573014" y="2108455"/>
            <a:ext cx="595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We can get some insights by considering vacuum fields: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EE97A9-F3FA-5AAD-BF02-AAA9DA18D204}"/>
                  </a:ext>
                </a:extLst>
              </p:cNvPr>
              <p:cNvSpPr txBox="1"/>
              <p:nvPr/>
            </p:nvSpPr>
            <p:spPr>
              <a:xfrm>
                <a:off x="437890" y="2665567"/>
                <a:ext cx="84992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∇∇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a symmetric 3×3 matrix    ⟹  6 degrees of freedom.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EE97A9-F3FA-5AAD-BF02-AAA9DA18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90" y="2665567"/>
                <a:ext cx="8499250" cy="400110"/>
              </a:xfrm>
              <a:prstGeom prst="rect">
                <a:avLst/>
              </a:prstGeom>
              <a:blipFill>
                <a:blip r:embed="rId5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07025D-8605-4D93-ECB4-2DA607E75938}"/>
                  </a:ext>
                </a:extLst>
              </p:cNvPr>
              <p:cNvSpPr txBox="1"/>
              <p:nvPr/>
            </p:nvSpPr>
            <p:spPr>
              <a:xfrm>
                <a:off x="2733261" y="3128716"/>
                <a:ext cx="3495509" cy="1098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sz="20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𝑦𝑧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sz="20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𝑧𝑦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sz="20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07025D-8605-4D93-ECB4-2DA607E75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261" y="3128716"/>
                <a:ext cx="3495509" cy="1098249"/>
              </a:xfrm>
              <a:prstGeom prst="rect">
                <a:avLst/>
              </a:prstGeom>
              <a:blipFill>
                <a:blip r:embed="rId6"/>
                <a:stretch>
                  <a:fillRect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A8569-3D3F-9871-DAA0-91FAD0592C8B}"/>
                  </a:ext>
                </a:extLst>
              </p:cNvPr>
              <p:cNvSpPr txBox="1"/>
              <p:nvPr/>
            </p:nvSpPr>
            <p:spPr>
              <a:xfrm>
                <a:off x="171482" y="4260833"/>
                <a:ext cx="41910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-1 degree of freedom since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A8569-3D3F-9871-DAA0-91FAD0592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82" y="4260833"/>
                <a:ext cx="4191019" cy="400110"/>
              </a:xfrm>
              <a:prstGeom prst="rect">
                <a:avLst/>
              </a:prstGeom>
              <a:blipFill>
                <a:blip r:embed="rId7"/>
                <a:stretch>
                  <a:fillRect l="-1511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86DA464-9ECA-0711-3992-C027E49F4885}"/>
              </a:ext>
            </a:extLst>
          </p:cNvPr>
          <p:cNvSpPr txBox="1"/>
          <p:nvPr/>
        </p:nvSpPr>
        <p:spPr>
          <a:xfrm>
            <a:off x="3652849" y="941863"/>
            <a:ext cx="16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Frobenius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norm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4B42AB5-C495-31B3-DE1A-BD5A43460129}"/>
              </a:ext>
            </a:extLst>
          </p:cNvPr>
          <p:cNvSpPr/>
          <p:nvPr/>
        </p:nvSpPr>
        <p:spPr>
          <a:xfrm>
            <a:off x="3468756" y="601267"/>
            <a:ext cx="2206487" cy="86931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FF0EF5-ABED-A156-E106-428EBB2035AA}"/>
                  </a:ext>
                </a:extLst>
              </p:cNvPr>
              <p:cNvSpPr txBox="1"/>
              <p:nvPr/>
            </p:nvSpPr>
            <p:spPr>
              <a:xfrm>
                <a:off x="2017528" y="1503988"/>
                <a:ext cx="54201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captures largest gradient ⟹ shortest length scale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FF0EF5-ABED-A156-E106-428EBB203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528" y="1503988"/>
                <a:ext cx="5420138" cy="369332"/>
              </a:xfrm>
              <a:prstGeom prst="rect">
                <a:avLst/>
              </a:prstGeom>
              <a:blipFill>
                <a:blip r:embed="rId8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C3F817A-2F78-6254-D4F1-F31AE2582122}"/>
              </a:ext>
            </a:extLst>
          </p:cNvPr>
          <p:cNvSpPr txBox="1"/>
          <p:nvPr/>
        </p:nvSpPr>
        <p:spPr>
          <a:xfrm>
            <a:off x="171482" y="4650364"/>
            <a:ext cx="779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Some entries can be made to vanish by rotating the coordinate system.</a:t>
            </a:r>
          </a:p>
        </p:txBody>
      </p:sp>
    </p:spTree>
    <p:extLst>
      <p:ext uri="{BB962C8B-B14F-4D97-AF65-F5344CB8AC3E}">
        <p14:creationId xmlns:p14="http://schemas.microsoft.com/office/powerpoint/2010/main" val="1344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8" grpId="0" animBg="1"/>
      <p:bldP spid="1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A90933-F1E2-6C67-A732-F3CBCAA2788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59DC3F-73FA-40BA-B654-193F30FC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1618-2E5F-4190-8AE2-15D7E6CCE53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DDE7D-E89E-B838-B26B-BC9614FF96FB}"/>
              </a:ext>
            </a:extLst>
          </p:cNvPr>
          <p:cNvSpPr txBox="1"/>
          <p:nvPr/>
        </p:nvSpPr>
        <p:spPr>
          <a:xfrm>
            <a:off x="389298" y="253496"/>
            <a:ext cx="867367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Inverse magnetostatics:</a:t>
            </a:r>
            <a:endParaRPr lang="en-US" sz="1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want a certain magnetic field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a region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Find an arrangement of electric currents outside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that produce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E1E46E1-A8FD-50C4-4D8A-1C920E34E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9" y="2665213"/>
            <a:ext cx="3696250" cy="246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BB4D6E-DC26-2A3A-297E-3C4B7F605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515" y="3096540"/>
            <a:ext cx="5060889" cy="2046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68ABE-1BE3-0814-BB08-6C1EFDDD24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53" b="5668"/>
          <a:stretch/>
        </p:blipFill>
        <p:spPr>
          <a:xfrm>
            <a:off x="5432083" y="1696478"/>
            <a:ext cx="1787003" cy="1538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D8B4E5-DCE0-A96E-D902-41A8B0D88BB8}"/>
              </a:ext>
            </a:extLst>
          </p:cNvPr>
          <p:cNvSpPr txBox="1"/>
          <p:nvPr/>
        </p:nvSpPr>
        <p:spPr>
          <a:xfrm>
            <a:off x="389298" y="1919134"/>
            <a:ext cx="37910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Example: Magnetic resonance imaging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8D56F3-2B1E-291E-BB43-D9306981D317}"/>
              </a:ext>
            </a:extLst>
          </p:cNvPr>
          <p:cNvSpPr txBox="1"/>
          <p:nvPr/>
        </p:nvSpPr>
        <p:spPr>
          <a:xfrm>
            <a:off x="7452209" y="2665213"/>
            <a:ext cx="1610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Poole &amp; Bowtell (2007)</a:t>
            </a:r>
          </a:p>
        </p:txBody>
      </p:sp>
    </p:spTree>
    <p:extLst>
      <p:ext uri="{BB962C8B-B14F-4D97-AF65-F5344CB8AC3E}">
        <p14:creationId xmlns:p14="http://schemas.microsoft.com/office/powerpoint/2010/main" val="1878178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841EE-921D-1A3D-7A9E-10D9E7315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The 𝛁</a:t>
            </a:r>
            <a:r>
              <a:rPr lang="en-US" sz="2000" b="1" dirty="0"/>
              <a:t>B</a:t>
            </a:r>
            <a:r>
              <a:rPr lang="en-US" sz="2000" dirty="0"/>
              <a:t> scale lengths can be normalized so that in the case of an infinite straight wire, they give the distance to the wire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83ACE7-E94E-7389-2949-B4EFC74C0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40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4A333-89C8-EA71-1EC8-C0F7648BD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466" y="682885"/>
            <a:ext cx="5035943" cy="400103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4B121F-5F89-188A-C327-AF5DA4913FE5}"/>
              </a:ext>
            </a:extLst>
          </p:cNvPr>
          <p:cNvCxnSpPr>
            <a:cxnSpLocks/>
          </p:cNvCxnSpPr>
          <p:nvPr/>
        </p:nvCxnSpPr>
        <p:spPr>
          <a:xfrm flipH="1">
            <a:off x="3448878" y="4512366"/>
            <a:ext cx="298173" cy="2375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0A04E3B-4D45-B20F-64D9-F0AAA0AE8344}"/>
              </a:ext>
            </a:extLst>
          </p:cNvPr>
          <p:cNvSpPr txBox="1"/>
          <p:nvPr/>
        </p:nvSpPr>
        <p:spPr>
          <a:xfrm>
            <a:off x="3551466" y="3945227"/>
            <a:ext cx="24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2B552A9-7D96-4FAD-A2EB-E41105C6B33A}"/>
              </a:ext>
            </a:extLst>
          </p:cNvPr>
          <p:cNvCxnSpPr>
            <a:cxnSpLocks/>
          </p:cNvCxnSpPr>
          <p:nvPr/>
        </p:nvCxnSpPr>
        <p:spPr>
          <a:xfrm flipH="1" flipV="1">
            <a:off x="6522066" y="1696866"/>
            <a:ext cx="242376" cy="206074"/>
          </a:xfrm>
          <a:prstGeom prst="straightConnector1">
            <a:avLst/>
          </a:prstGeom>
          <a:ln w="76200">
            <a:solidFill>
              <a:srgbClr val="00C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3447E2-DD2E-FEF4-CD94-71D062A9FB7E}"/>
              </a:ext>
            </a:extLst>
          </p:cNvPr>
          <p:cNvCxnSpPr>
            <a:cxnSpLocks/>
          </p:cNvCxnSpPr>
          <p:nvPr/>
        </p:nvCxnSpPr>
        <p:spPr>
          <a:xfrm flipH="1" flipV="1">
            <a:off x="6946315" y="1453849"/>
            <a:ext cx="242376" cy="206074"/>
          </a:xfrm>
          <a:prstGeom prst="straightConnector1">
            <a:avLst/>
          </a:prstGeom>
          <a:ln w="76200">
            <a:solidFill>
              <a:srgbClr val="00C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F9D2F6-98F9-6D2D-4B08-195157F7BE81}"/>
              </a:ext>
            </a:extLst>
          </p:cNvPr>
          <p:cNvCxnSpPr>
            <a:cxnSpLocks/>
          </p:cNvCxnSpPr>
          <p:nvPr/>
        </p:nvCxnSpPr>
        <p:spPr>
          <a:xfrm flipH="1" flipV="1">
            <a:off x="7260529" y="1220836"/>
            <a:ext cx="242376" cy="206074"/>
          </a:xfrm>
          <a:prstGeom prst="straightConnector1">
            <a:avLst/>
          </a:prstGeom>
          <a:ln w="76200">
            <a:solidFill>
              <a:srgbClr val="00C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8E1778-65D1-3051-B62E-F4BD8C4F48EE}"/>
              </a:ext>
            </a:extLst>
          </p:cNvPr>
          <p:cNvCxnSpPr>
            <a:cxnSpLocks/>
          </p:cNvCxnSpPr>
          <p:nvPr/>
        </p:nvCxnSpPr>
        <p:spPr>
          <a:xfrm flipH="1" flipV="1">
            <a:off x="7517029" y="1026769"/>
            <a:ext cx="242376" cy="206074"/>
          </a:xfrm>
          <a:prstGeom prst="straightConnector1">
            <a:avLst/>
          </a:prstGeom>
          <a:ln w="76200">
            <a:solidFill>
              <a:srgbClr val="00C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4C27DEE-D698-8D72-0BD6-2758A2FD4AC4}"/>
              </a:ext>
            </a:extLst>
          </p:cNvPr>
          <p:cNvSpPr txBox="1"/>
          <p:nvPr/>
        </p:nvSpPr>
        <p:spPr>
          <a:xfrm>
            <a:off x="7638217" y="68288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C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3DDD69B-5643-E451-4259-27BEC1C40E26}"/>
              </a:ext>
            </a:extLst>
          </p:cNvPr>
          <p:cNvCxnSpPr>
            <a:cxnSpLocks/>
          </p:cNvCxnSpPr>
          <p:nvPr/>
        </p:nvCxnSpPr>
        <p:spPr>
          <a:xfrm>
            <a:off x="6121728" y="2832264"/>
            <a:ext cx="716521" cy="83333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D5B8AAD-997A-66B4-CA34-A49E4C85BEFE}"/>
                  </a:ext>
                </a:extLst>
              </p:cNvPr>
              <p:cNvSpPr txBox="1"/>
              <p:nvPr/>
            </p:nvSpPr>
            <p:spPr>
              <a:xfrm>
                <a:off x="6767714" y="3657604"/>
                <a:ext cx="1270156" cy="400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br>
                  <a:rPr lang="en-US" sz="2000" b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D5B8AAD-997A-66B4-CA34-A49E4C85B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714" y="3657604"/>
                <a:ext cx="1270156" cy="4001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20242B8A-4A74-8165-69F0-701F14DC4D85}"/>
              </a:ext>
            </a:extLst>
          </p:cNvPr>
          <p:cNvSpPr/>
          <p:nvPr/>
        </p:nvSpPr>
        <p:spPr>
          <a:xfrm>
            <a:off x="6821504" y="3634142"/>
            <a:ext cx="128958" cy="1289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BEFC04-E0BB-61FE-C5B8-8C8405DF14F3}"/>
                  </a:ext>
                </a:extLst>
              </p:cNvPr>
              <p:cNvSpPr txBox="1"/>
              <p:nvPr/>
            </p:nvSpPr>
            <p:spPr>
              <a:xfrm>
                <a:off x="1124424" y="1165849"/>
                <a:ext cx="1860446" cy="920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BEFC04-E0BB-61FE-C5B8-8C8405DF1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424" y="1165849"/>
                <a:ext cx="1860446" cy="9200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9114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314C919-3C65-C9A2-6D64-4E3AEAD6B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9" t="63459" r="21203" b="16548"/>
          <a:stretch/>
        </p:blipFill>
        <p:spPr>
          <a:xfrm>
            <a:off x="70071" y="804333"/>
            <a:ext cx="2858242" cy="1966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4B419A-D19E-D3E5-CADB-EB84ACE2A7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63459" r="44670" b="16548"/>
          <a:stretch/>
        </p:blipFill>
        <p:spPr>
          <a:xfrm>
            <a:off x="2901136" y="2716658"/>
            <a:ext cx="2858242" cy="19664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515850-F5C6-4AC2-7917-1AAE911B0D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9" t="63459" r="21203" b="16548"/>
          <a:stretch/>
        </p:blipFill>
        <p:spPr>
          <a:xfrm>
            <a:off x="5759081" y="2716658"/>
            <a:ext cx="2858242" cy="19664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FD922-D728-03C4-B54E-429E75510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9" t="25418" r="21203" b="55175"/>
          <a:stretch/>
        </p:blipFill>
        <p:spPr>
          <a:xfrm>
            <a:off x="5658072" y="861360"/>
            <a:ext cx="2959251" cy="1924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160789-9C92-3D7D-EB18-9236A9DD0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5" t="25418" r="44593" b="55175"/>
          <a:stretch/>
        </p:blipFill>
        <p:spPr>
          <a:xfrm>
            <a:off x="2901433" y="861360"/>
            <a:ext cx="2860876" cy="19246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CF9C5E-2B1E-1F26-3D4C-A0AC1A360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5418" r="67976" b="55175"/>
          <a:stretch/>
        </p:blipFill>
        <p:spPr>
          <a:xfrm>
            <a:off x="-2960753" y="1112822"/>
            <a:ext cx="2860876" cy="1673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0F7D58-1CA6-F0EE-B8D8-E8C13AC375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63459" r="67851" b="16548"/>
          <a:stretch/>
        </p:blipFill>
        <p:spPr>
          <a:xfrm>
            <a:off x="43191" y="2716658"/>
            <a:ext cx="2858242" cy="1966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8C7E29-9E04-4FAC-465D-B41157D95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817"/>
            <a:ext cx="88392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 different </a:t>
            </a:r>
            <a:r>
              <a:rPr lang="en-US" sz="2400" b="1" dirty="0"/>
              <a:t>B</a:t>
            </a:r>
            <a:r>
              <a:rPr lang="en-US" sz="2400" dirty="0"/>
              <a:t> scale lengths are not identical, but have similarities,</a:t>
            </a:r>
            <a:br>
              <a:rPr lang="en-US" sz="2400" dirty="0"/>
            </a:br>
            <a:r>
              <a:rPr lang="en-US" sz="2400" dirty="0"/>
              <a:t>e.g. all are small on the inside of concave regions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E7FA8-CC56-4C3B-94ED-6CEC05EF4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41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A2046D-282F-5E57-1AC9-54C75D3B355F}"/>
                  </a:ext>
                </a:extLst>
              </p:cNvPr>
              <p:cNvSpPr txBox="1"/>
              <p:nvPr/>
            </p:nvSpPr>
            <p:spPr>
              <a:xfrm>
                <a:off x="947821" y="1382428"/>
                <a:ext cx="858248" cy="782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A2046D-282F-5E57-1AC9-54C75D3B3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21" y="1382428"/>
                <a:ext cx="858248" cy="7820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62B04B-E2E0-8DF1-787B-320369400C89}"/>
                  </a:ext>
                </a:extLst>
              </p:cNvPr>
              <p:cNvSpPr txBox="1"/>
              <p:nvPr/>
            </p:nvSpPr>
            <p:spPr>
              <a:xfrm>
                <a:off x="3913042" y="1418560"/>
                <a:ext cx="738599" cy="709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62B04B-E2E0-8DF1-787B-320369400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042" y="1418560"/>
                <a:ext cx="738599" cy="7098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F365B4-0AE0-0B4D-99A1-AF66DF9FBEC5}"/>
                  </a:ext>
                </a:extLst>
              </p:cNvPr>
              <p:cNvSpPr txBox="1"/>
              <p:nvPr/>
            </p:nvSpPr>
            <p:spPr>
              <a:xfrm>
                <a:off x="893398" y="3306724"/>
                <a:ext cx="1060547" cy="711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F365B4-0AE0-0B4D-99A1-AF66DF9FB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398" y="3306724"/>
                <a:ext cx="1060547" cy="7117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EF0769-5F2F-30A1-9D55-20B5731F27FF}"/>
                  </a:ext>
                </a:extLst>
              </p:cNvPr>
              <p:cNvSpPr txBox="1"/>
              <p:nvPr/>
            </p:nvSpPr>
            <p:spPr>
              <a:xfrm>
                <a:off x="3780554" y="3272856"/>
                <a:ext cx="1088247" cy="855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/>
                              </m:limLow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EF0769-5F2F-30A1-9D55-20B5731F2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554" y="3272856"/>
                <a:ext cx="1088247" cy="8551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963C68-87FF-927F-DD2C-C7FDF79A67F1}"/>
                  </a:ext>
                </a:extLst>
              </p:cNvPr>
              <p:cNvSpPr txBox="1"/>
              <p:nvPr/>
            </p:nvSpPr>
            <p:spPr>
              <a:xfrm>
                <a:off x="6526986" y="3201101"/>
                <a:ext cx="1093504" cy="100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den>
                          </m:f>
                        </m:e>
                      </m:ra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963C68-87FF-927F-DD2C-C7FDF79A6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986" y="3201101"/>
                <a:ext cx="1093504" cy="1001684"/>
              </a:xfrm>
              <a:prstGeom prst="rect">
                <a:avLst/>
              </a:prstGeom>
              <a:blipFill>
                <a:blip r:embed="rId8"/>
                <a:stretch>
                  <a:fillRect b="-6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B4C1D0-165A-A2A6-F881-3C7B1B22D9AB}"/>
                  </a:ext>
                </a:extLst>
              </p:cNvPr>
              <p:cNvSpPr txBox="1"/>
              <p:nvPr/>
            </p:nvSpPr>
            <p:spPr>
              <a:xfrm>
                <a:off x="4778646" y="4755285"/>
                <a:ext cx="2227597" cy="358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eigenvalues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B4C1D0-165A-A2A6-F881-3C7B1B22D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646" y="4755285"/>
                <a:ext cx="2227597" cy="358368"/>
              </a:xfrm>
              <a:prstGeom prst="rect">
                <a:avLst/>
              </a:prstGeom>
              <a:blipFill>
                <a:blip r:embed="rId9"/>
                <a:stretch>
                  <a:fillRect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F776F4-F35D-BC09-5188-950E1726E28F}"/>
                  </a:ext>
                </a:extLst>
              </p:cNvPr>
              <p:cNvSpPr txBox="1"/>
              <p:nvPr/>
            </p:nvSpPr>
            <p:spPr>
              <a:xfrm>
                <a:off x="6304880" y="1382428"/>
                <a:ext cx="1841979" cy="830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/>
                              </m:limLow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0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F776F4-F35D-BC09-5188-950E1726E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880" y="1382428"/>
                <a:ext cx="1841979" cy="8308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69DE242-1F22-D0C9-349A-4A71B76E57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2" t="18152" r="13981" b="8262"/>
          <a:stretch/>
        </p:blipFill>
        <p:spPr>
          <a:xfrm>
            <a:off x="8610605" y="643790"/>
            <a:ext cx="499533" cy="44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39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E3574-57F0-A2E7-1DFD-A19E3B4650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3215"/>
          <a:stretch/>
        </p:blipFill>
        <p:spPr>
          <a:xfrm>
            <a:off x="1782147" y="710439"/>
            <a:ext cx="6356612" cy="443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37A16-9D35-C155-0512-4A2E21DE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Main result: 𝛁</a:t>
            </a:r>
            <a:r>
              <a:rPr lang="en-US" sz="2600" b="1" dirty="0"/>
              <a:t>B</a:t>
            </a:r>
            <a:r>
              <a:rPr lang="en-US" sz="2600" dirty="0"/>
              <a:t> length is well correlated with real coil designs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43FD7-CFA8-CECE-C425-04A875C8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42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CF83C-F692-22D9-BAFD-214226FA2004}"/>
                  </a:ext>
                </a:extLst>
              </p:cNvPr>
              <p:cNvSpPr txBox="1"/>
              <p:nvPr/>
            </p:nvSpPr>
            <p:spPr>
              <a:xfrm>
                <a:off x="213938" y="710439"/>
                <a:ext cx="1788023" cy="10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/>
                          </m:limLow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[m]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CF83C-F692-22D9-BAFD-214226FA2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38" y="710439"/>
                <a:ext cx="1788023" cy="1089850"/>
              </a:xfrm>
              <a:prstGeom prst="rect">
                <a:avLst/>
              </a:prstGeom>
              <a:blipFill>
                <a:blip r:embed="rId4"/>
                <a:stretch>
                  <a:fillRect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ABE8E82-DFD9-37A8-B6D3-1C8FC1C238E8}"/>
              </a:ext>
            </a:extLst>
          </p:cNvPr>
          <p:cNvSpPr txBox="1"/>
          <p:nvPr/>
        </p:nvSpPr>
        <p:spPr>
          <a:xfrm>
            <a:off x="5623797" y="3841981"/>
            <a:ext cx="249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All configurations scaled to same minor radius</a:t>
            </a:r>
          </a:p>
        </p:txBody>
      </p:sp>
    </p:spTree>
    <p:extLst>
      <p:ext uri="{BB962C8B-B14F-4D97-AF65-F5344CB8AC3E}">
        <p14:creationId xmlns:p14="http://schemas.microsoft.com/office/powerpoint/2010/main" val="2750963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E3574-57F0-A2E7-1DFD-A19E3B4650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3215"/>
          <a:stretch/>
        </p:blipFill>
        <p:spPr>
          <a:xfrm>
            <a:off x="1782147" y="710439"/>
            <a:ext cx="6356612" cy="443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37A16-9D35-C155-0512-4A2E21DE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Main result: 𝛁</a:t>
            </a:r>
            <a:r>
              <a:rPr lang="en-US" sz="2600" b="1" dirty="0"/>
              <a:t>B</a:t>
            </a:r>
            <a:r>
              <a:rPr lang="en-US" sz="2600" dirty="0"/>
              <a:t> length is well correlated with real coil designs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43FD7-CFA8-CECE-C425-04A875C8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453ED0-DE9F-336A-0DFA-A18EF21E5F03}"/>
                  </a:ext>
                </a:extLst>
              </p:cNvPr>
              <p:cNvSpPr txBox="1"/>
              <p:nvPr/>
            </p:nvSpPr>
            <p:spPr>
              <a:xfrm>
                <a:off x="213938" y="710439"/>
                <a:ext cx="1788023" cy="10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/>
                          </m:limLow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[m]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453ED0-DE9F-336A-0DFA-A18EF21E5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38" y="710439"/>
                <a:ext cx="1788023" cy="1089850"/>
              </a:xfrm>
              <a:prstGeom prst="rect">
                <a:avLst/>
              </a:prstGeom>
              <a:blipFill>
                <a:blip r:embed="rId4"/>
                <a:stretch>
                  <a:fillRect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92C0B0B-1F3B-FB79-8C76-AA1AA4D79191}"/>
              </a:ext>
            </a:extLst>
          </p:cNvPr>
          <p:cNvSpPr txBox="1"/>
          <p:nvPr/>
        </p:nvSpPr>
        <p:spPr>
          <a:xfrm>
            <a:off x="2696246" y="4049571"/>
            <a:ext cx="839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Wistell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F26986-5975-6332-B981-D7FBD278D4D4}"/>
              </a:ext>
            </a:extLst>
          </p:cNvPr>
          <p:cNvSpPr txBox="1"/>
          <p:nvPr/>
        </p:nvSpPr>
        <p:spPr>
          <a:xfrm>
            <a:off x="7738325" y="935540"/>
            <a:ext cx="1191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Jorge nfp1 QI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F21BBD-6E97-0AED-FDCA-A3C11A9BB7EF}"/>
              </a:ext>
            </a:extLst>
          </p:cNvPr>
          <p:cNvSpPr txBox="1"/>
          <p:nvPr/>
        </p:nvSpPr>
        <p:spPr>
          <a:xfrm>
            <a:off x="7047951" y="1496582"/>
            <a:ext cx="108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Goodman nfp1 QI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49B49-F0BB-67D2-F155-1BF688208370}"/>
              </a:ext>
            </a:extLst>
          </p:cNvPr>
          <p:cNvSpPr txBox="1"/>
          <p:nvPr/>
        </p:nvSpPr>
        <p:spPr>
          <a:xfrm>
            <a:off x="4236690" y="1758597"/>
            <a:ext cx="1007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HSX with ripple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F1011-25F1-84DE-0454-EDFA43718C72}"/>
              </a:ext>
            </a:extLst>
          </p:cNvPr>
          <p:cNvSpPr txBox="1"/>
          <p:nvPr/>
        </p:nvSpPr>
        <p:spPr>
          <a:xfrm>
            <a:off x="5381174" y="2158162"/>
            <a:ext cx="1225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HSX without ripple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8AB3B3-8FC8-CC5E-917F-57C6522D516E}"/>
              </a:ext>
            </a:extLst>
          </p:cNvPr>
          <p:cNvSpPr txBox="1"/>
          <p:nvPr/>
        </p:nvSpPr>
        <p:spPr>
          <a:xfrm>
            <a:off x="4625577" y="2848941"/>
            <a:ext cx="100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ESTELL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6EA859-4002-E9ED-AAE7-34495A410572}"/>
              </a:ext>
            </a:extLst>
          </p:cNvPr>
          <p:cNvSpPr txBox="1"/>
          <p:nvPr/>
        </p:nvSpPr>
        <p:spPr>
          <a:xfrm>
            <a:off x="4069080" y="3156718"/>
            <a:ext cx="100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6203DA-CCFE-DC34-8A0B-DF571963F2CA}"/>
              </a:ext>
            </a:extLst>
          </p:cNvPr>
          <p:cNvSpPr txBox="1"/>
          <p:nvPr/>
        </p:nvSpPr>
        <p:spPr>
          <a:xfrm>
            <a:off x="2750379" y="2969157"/>
            <a:ext cx="846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Wistell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B7FC9D-7E58-BE79-5D45-3FAE1C7B3A6A}"/>
              </a:ext>
            </a:extLst>
          </p:cNvPr>
          <p:cNvCxnSpPr>
            <a:cxnSpLocks/>
          </p:cNvCxnSpPr>
          <p:nvPr/>
        </p:nvCxnSpPr>
        <p:spPr>
          <a:xfrm>
            <a:off x="3530600" y="3123045"/>
            <a:ext cx="34925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A538F0A-6E7C-ACE5-2B50-F90A79E96793}"/>
              </a:ext>
            </a:extLst>
          </p:cNvPr>
          <p:cNvSpPr txBox="1"/>
          <p:nvPr/>
        </p:nvSpPr>
        <p:spPr>
          <a:xfrm>
            <a:off x="3254666" y="2723968"/>
            <a:ext cx="601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W7-X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D41CCE-D6FC-D4DD-066A-6629FE953C8B}"/>
              </a:ext>
            </a:extLst>
          </p:cNvPr>
          <p:cNvCxnSpPr>
            <a:cxnSpLocks/>
          </p:cNvCxnSpPr>
          <p:nvPr/>
        </p:nvCxnSpPr>
        <p:spPr>
          <a:xfrm flipV="1">
            <a:off x="4840155" y="2207623"/>
            <a:ext cx="560989" cy="437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0EC45CA-89D0-0BF2-29B7-9A8F499678BB}"/>
              </a:ext>
            </a:extLst>
          </p:cNvPr>
          <p:cNvSpPr txBox="1"/>
          <p:nvPr/>
        </p:nvSpPr>
        <p:spPr>
          <a:xfrm>
            <a:off x="2050602" y="3353547"/>
            <a:ext cx="728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ROSE nfp5 QH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DB4D40-3128-AFA9-B994-FBB97B223A85}"/>
              </a:ext>
            </a:extLst>
          </p:cNvPr>
          <p:cNvSpPr txBox="1"/>
          <p:nvPr/>
        </p:nvSpPr>
        <p:spPr>
          <a:xfrm>
            <a:off x="5423737" y="1467383"/>
            <a:ext cx="83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QA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867F45-707C-88D8-E5C2-7D8AA54BF200}"/>
              </a:ext>
            </a:extLst>
          </p:cNvPr>
          <p:cNvSpPr txBox="1"/>
          <p:nvPr/>
        </p:nvSpPr>
        <p:spPr>
          <a:xfrm>
            <a:off x="2720554" y="3382781"/>
            <a:ext cx="569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NCSX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98C913-77E7-4C8E-A2D4-04D335F7CD34}"/>
              </a:ext>
            </a:extLst>
          </p:cNvPr>
          <p:cNvSpPr txBox="1"/>
          <p:nvPr/>
        </p:nvSpPr>
        <p:spPr>
          <a:xfrm>
            <a:off x="5623797" y="3841981"/>
            <a:ext cx="249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All configurations scaled to same minor radius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12CFF-007D-B5DA-BC24-9C771BBD7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963" y="1977130"/>
            <a:ext cx="1199338" cy="843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E88F15-C89C-AD17-5C4A-0126ADD0A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830" y="1219213"/>
            <a:ext cx="1191736" cy="87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7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2D8333-ACB2-A6DC-776F-C6CB3D9F5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t="2633" r="1628" b="2880"/>
          <a:stretch/>
        </p:blipFill>
        <p:spPr>
          <a:xfrm>
            <a:off x="1659071" y="671791"/>
            <a:ext cx="6384254" cy="4441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37A16-9D35-C155-0512-4A2E21DE8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817"/>
            <a:ext cx="88392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 err="1"/>
              <a:t>Regcoil</a:t>
            </a:r>
            <a:r>
              <a:rPr lang="en-US" sz="2600" dirty="0"/>
              <a:t> coil-to-plasma distance is actually well correlated with other definitions of B length scale too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43FD7-CFA8-CECE-C425-04A875C8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44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6F4473-49C1-B14B-C49A-3047274728D2}"/>
              </a:ext>
            </a:extLst>
          </p:cNvPr>
          <p:cNvSpPr txBox="1"/>
          <p:nvPr/>
        </p:nvSpPr>
        <p:spPr>
          <a:xfrm>
            <a:off x="5623797" y="3841981"/>
            <a:ext cx="249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All configurations scaled to same minor radius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360CC2-9B1D-BDC5-B5CC-C024957F4C78}"/>
                  </a:ext>
                </a:extLst>
              </p:cNvPr>
              <p:cNvSpPr txBox="1"/>
              <p:nvPr/>
            </p:nvSpPr>
            <p:spPr>
              <a:xfrm>
                <a:off x="55122" y="694253"/>
                <a:ext cx="3009090" cy="960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/>
                        </m:limLow>
                      </m:fName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den>
                        </m:f>
                      </m:e>
                    </m:func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[m]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360CC2-9B1D-BDC5-B5CC-C024957F4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2" y="694253"/>
                <a:ext cx="3009090" cy="960584"/>
              </a:xfrm>
              <a:prstGeom prst="rect">
                <a:avLst/>
              </a:prstGeom>
              <a:blipFill>
                <a:blip r:embed="rId4"/>
                <a:stretch>
                  <a:fillRect l="-2101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64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F39733-6023-DF97-5F98-654DECECE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2799" r="1851" b="2551"/>
          <a:stretch/>
        </p:blipFill>
        <p:spPr>
          <a:xfrm>
            <a:off x="1794931" y="680767"/>
            <a:ext cx="6231469" cy="43484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37A16-9D35-C155-0512-4A2E21DE8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817"/>
            <a:ext cx="88392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 err="1"/>
              <a:t>Regcoil</a:t>
            </a:r>
            <a:r>
              <a:rPr lang="en-US" sz="2600" dirty="0"/>
              <a:t> coil-to-plasma distance is actually well correlated with other definitions of B length scale too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43FD7-CFA8-CECE-C425-04A875C8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45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CC683A-DEFC-19E7-92FC-B5248925F527}"/>
                  </a:ext>
                </a:extLst>
              </p:cNvPr>
              <p:cNvSpPr txBox="1"/>
              <p:nvPr/>
            </p:nvSpPr>
            <p:spPr>
              <a:xfrm>
                <a:off x="81113" y="717116"/>
                <a:ext cx="1245141" cy="959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/>
                        </m:limLow>
                      </m:fName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</m:d>
                          </m:den>
                        </m:f>
                      </m:e>
                    </m:func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[m]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CC683A-DEFC-19E7-92FC-B5248925F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3" y="717116"/>
                <a:ext cx="1245141" cy="959622"/>
              </a:xfrm>
              <a:prstGeom prst="rect">
                <a:avLst/>
              </a:prstGeom>
              <a:blipFill>
                <a:blip r:embed="rId4"/>
                <a:stretch>
                  <a:fillRect l="-5051" r="-2020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A6F4473-49C1-B14B-C49A-3047274728D2}"/>
              </a:ext>
            </a:extLst>
          </p:cNvPr>
          <p:cNvSpPr txBox="1"/>
          <p:nvPr/>
        </p:nvSpPr>
        <p:spPr>
          <a:xfrm>
            <a:off x="5623797" y="3841981"/>
            <a:ext cx="249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All configurations scaled to same minor radius</a:t>
            </a:r>
          </a:p>
        </p:txBody>
      </p:sp>
    </p:spTree>
    <p:extLst>
      <p:ext uri="{BB962C8B-B14F-4D97-AF65-F5344CB8AC3E}">
        <p14:creationId xmlns:p14="http://schemas.microsoft.com/office/powerpoint/2010/main" val="365345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A90933-F1E2-6C67-A732-F3CBCAA2788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59DC3F-73FA-40BA-B654-193F30FC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1618-2E5F-4190-8AE2-15D7E6CCE53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DDE7D-E89E-B838-B26B-BC9614FF96FB}"/>
              </a:ext>
            </a:extLst>
          </p:cNvPr>
          <p:cNvSpPr txBox="1"/>
          <p:nvPr/>
        </p:nvSpPr>
        <p:spPr>
          <a:xfrm>
            <a:off x="389298" y="253496"/>
            <a:ext cx="867367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Inverse magnetostatics:</a:t>
            </a:r>
            <a:endParaRPr lang="en-US" sz="1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want a certain magnetic field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a region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Find an arrangement of electric currents outside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that produce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8B4E5-DCE0-A96E-D902-41A8B0D88BB8}"/>
              </a:ext>
            </a:extLst>
          </p:cNvPr>
          <p:cNvSpPr txBox="1"/>
          <p:nvPr/>
        </p:nvSpPr>
        <p:spPr>
          <a:xfrm>
            <a:off x="389298" y="1919134"/>
            <a:ext cx="38527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Example: Magnetic confinement fusion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472EA-ED84-911F-CDB2-2FB8D6844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983" y="1808911"/>
            <a:ext cx="2610677" cy="3425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6CF7A6-6BFA-B67E-E5A3-1497D871B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8" y="2681622"/>
            <a:ext cx="4444219" cy="2062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02216D-40BF-0F21-99F5-134E016BED5A}"/>
              </a:ext>
            </a:extLst>
          </p:cNvPr>
          <p:cNvSpPr txBox="1"/>
          <p:nvPr/>
        </p:nvSpPr>
        <p:spPr>
          <a:xfrm>
            <a:off x="2310341" y="2350946"/>
            <a:ext cx="1338939" cy="22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Electromagnetic coils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E09856-BC1A-1B62-92AF-311BF84D112F}"/>
              </a:ext>
            </a:extLst>
          </p:cNvPr>
          <p:cNvCxnSpPr/>
          <p:nvPr/>
        </p:nvCxnSpPr>
        <p:spPr>
          <a:xfrm flipV="1">
            <a:off x="2040497" y="2507634"/>
            <a:ext cx="321393" cy="272918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5B06F1C-5FAF-0A6E-8975-2D0DC1542542}"/>
              </a:ext>
            </a:extLst>
          </p:cNvPr>
          <p:cNvSpPr txBox="1"/>
          <p:nvPr/>
        </p:nvSpPr>
        <p:spPr>
          <a:xfrm>
            <a:off x="955875" y="474422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A89CCD-6501-8759-D1A3-96948207B27D}"/>
              </a:ext>
            </a:extLst>
          </p:cNvPr>
          <p:cNvCxnSpPr>
            <a:cxnSpLocks/>
          </p:cNvCxnSpPr>
          <p:nvPr/>
        </p:nvCxnSpPr>
        <p:spPr>
          <a:xfrm flipH="1">
            <a:off x="1678914" y="4544406"/>
            <a:ext cx="128476" cy="2948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D585BE5-B7A4-5002-88D4-FE0963072111}"/>
              </a:ext>
            </a:extLst>
          </p:cNvPr>
          <p:cNvSpPr txBox="1"/>
          <p:nvPr/>
        </p:nvSpPr>
        <p:spPr>
          <a:xfrm>
            <a:off x="3210825" y="4725391"/>
            <a:ext cx="1243597" cy="22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Magnetic field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B165E2-A9E7-D223-6925-56C96493CBDC}"/>
              </a:ext>
            </a:extLst>
          </p:cNvPr>
          <p:cNvCxnSpPr/>
          <p:nvPr/>
        </p:nvCxnSpPr>
        <p:spPr>
          <a:xfrm flipH="1" flipV="1">
            <a:off x="3085204" y="4544406"/>
            <a:ext cx="147565" cy="2595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997479-0263-F0E1-6E43-F47AC7C213F4}"/>
              </a:ext>
            </a:extLst>
          </p:cNvPr>
          <p:cNvCxnSpPr>
            <a:cxnSpLocks/>
          </p:cNvCxnSpPr>
          <p:nvPr/>
        </p:nvCxnSpPr>
        <p:spPr>
          <a:xfrm>
            <a:off x="1277933" y="4486522"/>
            <a:ext cx="400981" cy="3527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34B8B78-6F2D-F7C8-DEFC-5DBB916D9B75}"/>
              </a:ext>
            </a:extLst>
          </p:cNvPr>
          <p:cNvSpPr txBox="1"/>
          <p:nvPr/>
        </p:nvSpPr>
        <p:spPr>
          <a:xfrm>
            <a:off x="1894420" y="3712921"/>
            <a:ext cx="115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Stellarator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9592CD-28C0-1D60-E01F-B8BF0C62E182}"/>
              </a:ext>
            </a:extLst>
          </p:cNvPr>
          <p:cNvSpPr txBox="1"/>
          <p:nvPr/>
        </p:nvSpPr>
        <p:spPr>
          <a:xfrm>
            <a:off x="4982367" y="2534896"/>
            <a:ext cx="121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Tokamak→</a:t>
            </a:r>
          </a:p>
        </p:txBody>
      </p:sp>
    </p:spTree>
    <p:extLst>
      <p:ext uri="{BB962C8B-B14F-4D97-AF65-F5344CB8AC3E}">
        <p14:creationId xmlns:p14="http://schemas.microsoft.com/office/powerpoint/2010/main" val="269196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5CA6-3C20-3E0B-9632-C8FFFC4D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89C5-1460-6E60-EAA2-DE03E308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766"/>
            <a:ext cx="8229600" cy="3491220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Background &amp; previous approaches</a:t>
            </a:r>
          </a:p>
          <a:p>
            <a:r>
              <a:rPr lang="en-US" sz="2000" dirty="0"/>
              <a:t>Current voxels: topology optimization for electromagnets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800" i="1" dirty="0">
                <a:solidFill>
                  <a:schemeClr val="bg2"/>
                </a:solidFill>
              </a:rPr>
              <a:t>A A </a:t>
            </a:r>
            <a:r>
              <a:rPr lang="en-US" sz="1800" i="1" dirty="0" err="1">
                <a:solidFill>
                  <a:schemeClr val="bg2"/>
                </a:solidFill>
              </a:rPr>
              <a:t>Kaptanoglu</a:t>
            </a:r>
            <a:r>
              <a:rPr lang="en-US" sz="1800" i="1" dirty="0">
                <a:solidFill>
                  <a:schemeClr val="bg2"/>
                </a:solidFill>
              </a:rPr>
              <a:t>, G P Langlois, &amp; ML, Comp Meth Appl Mech Engr (2023)</a:t>
            </a:r>
            <a:endParaRPr lang="en-US" sz="2000" i="1" dirty="0">
              <a:solidFill>
                <a:schemeClr val="bg2"/>
              </a:solidFill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Bounding the distance to the coils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bg2"/>
                </a:solidFill>
              </a:rPr>
              <a:t>	J Kappel, ML, &amp; D Malhotra, arXiv:2309.11342 (2023)</a:t>
            </a:r>
            <a:endParaRPr lang="en-US" sz="2400" i="1" dirty="0">
              <a:solidFill>
                <a:schemeClr val="bg2"/>
              </a:solidFill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CCA6-528E-8302-3BB4-2E7DFDFD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A12858-BD0B-87F1-B684-0D52943B8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00" y="2799283"/>
            <a:ext cx="4911607" cy="223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23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5CA6-3C20-3E0B-9632-C8FFFC4D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89C5-1460-6E60-EAA2-DE03E308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766"/>
            <a:ext cx="8229600" cy="3491220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&amp; previous approaches</a:t>
            </a:r>
          </a:p>
          <a:p>
            <a:r>
              <a:rPr lang="en-US" sz="2000" dirty="0"/>
              <a:t>Current voxels: topology optimization for electromagnets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800" i="1" dirty="0">
                <a:solidFill>
                  <a:schemeClr val="bg2"/>
                </a:solidFill>
              </a:rPr>
              <a:t>A A </a:t>
            </a:r>
            <a:r>
              <a:rPr lang="en-US" sz="1800" i="1" dirty="0" err="1">
                <a:solidFill>
                  <a:schemeClr val="bg2"/>
                </a:solidFill>
              </a:rPr>
              <a:t>Kaptanoglu</a:t>
            </a:r>
            <a:r>
              <a:rPr lang="en-US" sz="1800" i="1" dirty="0">
                <a:solidFill>
                  <a:schemeClr val="bg2"/>
                </a:solidFill>
              </a:rPr>
              <a:t>, G P Langlois, &amp; ML, Comp Meth Appl Mech Engr (2023)</a:t>
            </a:r>
            <a:endParaRPr lang="en-US" sz="2000" i="1" dirty="0">
              <a:solidFill>
                <a:schemeClr val="bg2"/>
              </a:solidFill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Bounding the distance to the coils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bg2"/>
                </a:solidFill>
              </a:rPr>
              <a:t>	J Kappel, ML, &amp; D Malhotra, arXiv:2309.11342 (2023)</a:t>
            </a:r>
            <a:endParaRPr lang="en-US" sz="2400" i="1" dirty="0">
              <a:solidFill>
                <a:schemeClr val="bg2"/>
              </a:solidFill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CCA6-528E-8302-3BB4-2E7DFDFD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A12858-BD0B-87F1-B684-0D52943B8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00" y="2799283"/>
            <a:ext cx="4911607" cy="223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72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100" dirty="0"/>
              <a:t>Most transport-optimized stellarators have used 2 sequential optimization stages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8" y="596827"/>
            <a:ext cx="7050998" cy="1875055"/>
          </a:xfrm>
        </p:spPr>
        <p:txBody>
          <a:bodyPr/>
          <a:lstStyle/>
          <a:p>
            <a:pPr marL="514350" indent="-514350">
              <a:spcBef>
                <a:spcPts val="1680"/>
              </a:spcBef>
              <a:buAutoNum type="arabicPeriod"/>
            </a:pPr>
            <a:r>
              <a:rPr lang="en-US" sz="2000" dirty="0"/>
              <a:t>Parameters = shape of boundary </a:t>
            </a:r>
            <a:r>
              <a:rPr lang="en-US" sz="2000" dirty="0" err="1"/>
              <a:t>toroidal</a:t>
            </a:r>
            <a:r>
              <a:rPr lang="en-US" sz="2000" dirty="0"/>
              <a:t> surface. Objective = physics (confinement, stability, etc.)</a:t>
            </a:r>
          </a:p>
          <a:p>
            <a:pPr marL="514350" indent="-514350">
              <a:spcBef>
                <a:spcPts val="1680"/>
              </a:spcBef>
              <a:buAutoNum type="arabicPeriod"/>
            </a:pPr>
            <a:r>
              <a:rPr lang="en-US" sz="2000" dirty="0"/>
              <a:t>Parameters = coil shapes.                                                       Objective = error in </a:t>
            </a:r>
            <a:r>
              <a:rPr lang="en-US" sz="2000" b="1" dirty="0"/>
              <a:t>B</a:t>
            </a:r>
            <a:r>
              <a:rPr lang="en-US" sz="2000" dirty="0"/>
              <a:t> on boundary shape from stage 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D995E4-8908-3B41-B616-6C45097C9C99}"/>
              </a:ext>
            </a:extLst>
          </p:cNvPr>
          <p:cNvSpPr txBox="1"/>
          <p:nvPr/>
        </p:nvSpPr>
        <p:spPr>
          <a:xfrm>
            <a:off x="375943" y="2385898"/>
            <a:ext cx="7440907" cy="677108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of a toroidal boundary surface (+ pressure &amp; current vs </a:t>
            </a:r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inside, &amp; total 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flux) determines 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everywhere inside: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368BAEA-346C-C442-8A49-8FD78428DF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413569"/>
              </p:ext>
            </p:extLst>
          </p:nvPr>
        </p:nvGraphicFramePr>
        <p:xfrm>
          <a:off x="1191833" y="3185422"/>
          <a:ext cx="6397626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37000" imgH="203200" progId="Equation.DSMT4">
                  <p:embed/>
                </p:oleObj>
              </mc:Choice>
              <mc:Fallback>
                <p:oleObj name="Equation" r:id="rId3" imgW="3937000" imgH="2032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675E11E9-D59E-AB41-A442-A8FD74ECAB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833" y="3185422"/>
                        <a:ext cx="6397626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BD08FEC-2051-9E48-B771-259FE29C2B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504336"/>
              </p:ext>
            </p:extLst>
          </p:nvPr>
        </p:nvGraphicFramePr>
        <p:xfrm>
          <a:off x="3194050" y="3520391"/>
          <a:ext cx="239395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73200" imgH="215900" progId="Equation.DSMT4">
                  <p:embed/>
                </p:oleObj>
              </mc:Choice>
              <mc:Fallback>
                <p:oleObj name="Equation" r:id="rId5" imgW="1473200" imgH="2159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368BAEA-346C-C442-8A49-8FD78428DF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94050" y="3520391"/>
                        <a:ext cx="2393950" cy="35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FA407E7-E697-BC41-A28F-03157C4362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081199"/>
              </p:ext>
            </p:extLst>
          </p:nvPr>
        </p:nvGraphicFramePr>
        <p:xfrm>
          <a:off x="2409825" y="3921521"/>
          <a:ext cx="396240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38400" imgH="203200" progId="Equation.DSMT4">
                  <p:embed/>
                </p:oleObj>
              </mc:Choice>
              <mc:Fallback>
                <p:oleObj name="Equation" r:id="rId7" imgW="2438400" imgH="203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BD08FEC-2051-9E48-B771-259FE29C2B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09825" y="3921521"/>
                        <a:ext cx="3962400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43E4EB3-997F-F34C-93D8-13B5119396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240471"/>
              </p:ext>
            </p:extLst>
          </p:nvPr>
        </p:nvGraphicFramePr>
        <p:xfrm>
          <a:off x="2409825" y="4316733"/>
          <a:ext cx="540702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327400" imgH="431800" progId="Equation.DSMT4">
                  <p:embed/>
                </p:oleObj>
              </mc:Choice>
              <mc:Fallback>
                <p:oleObj name="Equation" r:id="rId9" imgW="3327400" imgH="431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FA407E7-E697-BC41-A28F-03157C4362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09825" y="4316733"/>
                        <a:ext cx="5407025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7516108C-1835-AA41-AFE4-0779422598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72" y="589045"/>
            <a:ext cx="1584960" cy="7884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5E5AC1-D93A-594C-B30C-1D5B57ACEB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46" y="1375088"/>
            <a:ext cx="1816488" cy="98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0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100" dirty="0"/>
              <a:t>Most transport-optimized stellarators have used 2 sequential optimization stages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200" y="2664352"/>
            <a:ext cx="3139691" cy="2317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639"/>
          <a:stretch/>
        </p:blipFill>
        <p:spPr>
          <a:xfrm>
            <a:off x="4445534" y="2602097"/>
            <a:ext cx="3092643" cy="25414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4747" y="2250155"/>
            <a:ext cx="17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W7-X (Germany)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9629" y="2215799"/>
            <a:ext cx="329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CFQS (China), under construction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90115E-257C-CB40-86DD-AFE4E515504E}"/>
              </a:ext>
            </a:extLst>
          </p:cNvPr>
          <p:cNvSpPr txBox="1">
            <a:spLocks/>
          </p:cNvSpPr>
          <p:nvPr/>
        </p:nvSpPr>
        <p:spPr bwMode="auto">
          <a:xfrm>
            <a:off x="40548" y="596827"/>
            <a:ext cx="7050998" cy="187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spcBef>
                <a:spcPts val="1680"/>
              </a:spcBef>
              <a:buFontTx/>
              <a:buAutoNum type="arabicPeriod"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Parameters = shape of boundary toroidal surface. Objective = physics (confinement, stability, etc.)</a:t>
            </a:r>
          </a:p>
          <a:p>
            <a:pPr marL="514350" indent="-514350">
              <a:spcBef>
                <a:spcPts val="1680"/>
              </a:spcBef>
              <a:buFontTx/>
              <a:buAutoNum type="arabicPeriod"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Parameters = coil shapes.                                                       Objective = error in 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on boundary shape from stage 1.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CE8A3F-CC5F-FC43-A2BB-4E3FA0304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72" y="589045"/>
            <a:ext cx="1584960" cy="788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D4B0F3-FC9B-7440-8FB7-6BA7C34D5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46" y="1375088"/>
            <a:ext cx="1816488" cy="98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749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8C94403-21ED-5D4E-9723-8A4BAADD29B0}">
  <we:reference id="wa104381909" version="3.12.0.0" store="en-US" storeType="OMEX"/>
  <we:alternateReferences>
    <we:reference id="wa104381909" version="3.12.0.0" store="en-US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fenced&gt;&lt;mtable&gt;&lt;mtr&gt;&lt;mtd&gt;&lt;mn&gt;1&lt;/mn&gt;&lt;/mtd&gt;&lt;/mtr&gt;&lt;mtr&gt;&lt;mtd&gt;&lt;mn&gt;0&lt;/mn&gt;&lt;/mtd&gt;&lt;/mtr&gt;&lt;mtr&gt;&lt;mtd&gt;&lt;mn&gt;0&lt;/mn&gt;&lt;/mtd&gt;&lt;/mtr&gt;&lt;/mtable&gt;&lt;/mfenced&gt;&lt;mo&gt;,&lt;/mo&gt;&lt;mo&gt;&amp;#xA0;&lt;/mo&gt;&lt;mo&gt;&amp;#xA0;&lt;/mo&gt;&lt;mfenced&gt;&lt;mtable&gt;&lt;mtr&gt;&lt;mtd&gt;&lt;mn&gt;1&lt;/mn&gt;&lt;/mtd&gt;&lt;/mtr&gt;&lt;mtr&gt;&lt;mtd&gt;&lt;mn&gt;0&lt;/mn&gt;&lt;/mtd&gt;&lt;/mtr&gt;&lt;mtr&gt;&lt;mtd&gt;&lt;mn&gt;0&lt;/mn&gt;&lt;/mtd&gt;&lt;/mtr&gt;&lt;/mtable&gt;&lt;/mfenced&gt;&lt;mo&gt;,&lt;/mo&gt;&lt;mo&gt;&amp;#xA0;&lt;/mo&gt;&lt;mo&gt;&amp;#xA0;&lt;/mo&gt;&lt;mfenced&gt;&lt;mtable&gt;&lt;mtr&gt;&lt;mtd&gt;&lt;mn&gt;1&lt;/mn&gt;&lt;/mtd&gt;&lt;/mtr&gt;&lt;mtr&gt;&lt;mtd&gt;&lt;mn&gt;0&lt;/mn&gt;&lt;/mtd&gt;&lt;/mtr&gt;&lt;mtr&gt;&lt;mtd&gt;&lt;mn&gt;0&lt;/mn&gt;&lt;/mtd&gt;&lt;/mtr&gt;&lt;/mtable&gt;&lt;/mfenced&gt;&lt;mo&gt;,&lt;/mo&gt;&lt;mo&gt;&amp;#xA0;&lt;/mo&gt;&lt;mo&gt;&amp;#xA0;&lt;/mo&gt;&lt;mfenced&gt;&lt;mtable&gt;&lt;mtr&gt;&lt;mtd&gt;&lt;mi&gt;x&lt;/mi&gt;&lt;/mtd&gt;&lt;/mtr&gt;&lt;mtr&gt;&lt;mtd&gt;&lt;mo&gt;-&lt;/mo&gt;&lt;mi&gt;y&lt;/mi&gt;&lt;/mtd&gt;&lt;/mtr&gt;&lt;mtr&gt;&lt;mtd&gt;&lt;mn&gt;0&lt;/mn&gt;&lt;/mtd&gt;&lt;/mtr&gt;&lt;/mtable&gt;&lt;/mfenced&gt;&lt;mo&gt;,&lt;/mo&gt;&lt;mo&gt;&amp;#xA0;&lt;/mo&gt;&lt;mo&gt;&amp;#xA0;&lt;/mo&gt;&lt;mfenced&gt;&lt;mtable&gt;&lt;mtr&gt;&lt;mtd&gt;&lt;mi&gt;x&lt;/mi&gt;&lt;/mtd&gt;&lt;/mtr&gt;&lt;mtr&gt;&lt;mtd&gt;&lt;mn&gt;0&lt;/mn&gt;&lt;/mtd&gt;&lt;/mtr&gt;&lt;mtr&gt;&lt;mtd&gt;&lt;mo&gt;-&lt;/mo&gt;&lt;mi&gt;z&lt;/mi&gt;&lt;/mtd&gt;&lt;/mtr&gt;&lt;/mtable&gt;&lt;/mfenced&gt;&lt;/mstyle&gt;&lt;/math&gt;\&quot;,\&quot;base64Image\&quot;:\&quot;iVBORw0KGgoAAAANSUhEUgAABd8AAAHcCAYAAAAnTdN0AAAACXBIWXMAAA7EAAAOxAGVKw4bAAAABGJhU0UAAAEHR1s2fAAAU6tJREFUeNrt3QHkVff/P/C35CP5iGQymZFJMhMzk0xiJplJJEmSkSQzE5lJJiMzM5NIMpnEJJOZmEkyM5LJTEYmySSSJB+J7/+c3739+/Tp3vM+9/O599z3Oefx4Ph9f1t97t37+TrP+7nn3ve9IQAAANBUB7Ljf9OOE5aEFjs643z4zJKg20GPAwAAwKD2z3iCeiU75lsWWiyf/z9mnBefWhZ0O+hxAAAAKGvvjCem97LjFcsCYVl23J1xfnxsWdDtoMfbylaa9Nnygb5B34C+0TeQju0z5jc/PrAs8P990OMc2WlZ0O2gx9vGVpp6sOUDfYO+AX2jbyAN7/d4MvqNZYEXfNPjXHnfsqDbQY+3ha009WLLB/oGfQP6Rt/AeK3JjkczZvav7JiwNPCC/EXWP2ecL/n5s9bSoNtBjzedrTT1ZMsH+gZ9A/pG38B4LM+OOzNmdSo7Vlka6GtF9zyZ+cL4a5YG3Q56vKlspak3Wz7QN+gb0Df6Bqq1ODv+6TGnn1gaiNrX49y5kR1LLA26HfR409hKU3+2fKBv0Degb/QNVGdedvza40nnZUsDpfU6hy4F38mCbgc93iC20jSHLR/oG/QN6Bt9A9XotTPjYbd/gHLy7/i43+NcOmZp0O2gx5vAVprmseUDfYO+Qd/oG30Do9XruyR8MTDMzp4+59MuS4NuBz1eZ7bSNJctH+gb9A36Rt/oGxiNfAfNox7z+LulgVm72OOcync9vWFp0O2gx+vKVprmsuUDfYO+Qd/oG30DwzcZeu+seRJ8rBXMRf5RYo97nFs3Q2dHG+h20OO1YitN89nygb5B36Bv9I2+geE63WcGD1samLNDfc6vc5YG3Q56vE5spWkPWz7QN+gb9A36Boaj3wt8/2bHAssDczYROt/n0es822150O2gx+vAVpp2seUDfYO+Qd+gb2Du8o+uetDnyeQHlgeGZmOf8yx/gX2F5UG3gx5Pna007WPLB/oGfYO+Qd/A3FzuM3MXLA0M3fk+59sflgbdDno8ZbbStJMtH+gb9A36Bn0Ds/dJn1nLd9estDwwdPm7kR/3Oe8OWh50O+jxVP+jbaVpL1v30DfoG/QN+gZm1zNTfWbtG8sDI/Nl6H9h1EfKodtBjyfHVhps3UPfoG/QN+gbGMzFPjN2PzuWWB4YmUXZcbfP+efL1NHtoMeTYisNOVv30DfoG/QN+gbK+7DPbOXHZ5YHxvZYnx97LQ+6HfR4Kk9IbKXhKVv30DfoG/QN+gbiFof+79b6L/hOCajC/Oy42ec8vBe8QxndDno8AbbSMJ2te+gb9A36Bn0DccdC/3dq7bM8UJmdBefiCcuDbgc9Pk620tCLrXvoG/QN+gZ9A/29XjBP+bu35lkiqNT1gnPyTcuDbgc9Pg620tCPrXvoG/QN+gZ9A/1dLHiCuMfyQOV2FJyTv1kedDvo8XGwlYYitu6hb9A36Bv0Dbzo/eCdkZCiondNbrE86HbQ41WylYa5Dr2te+gb9A36Bn1DG/0VvMgHKdpVcG7+4/cAdDvo8SrZSkMZtu6hb9A36Bv0DTxTtHsi/2irCUsEY5NflLlZcI7utkTodtDjVbCVhkHYuoe+Qd+gb9A30OmRfwtm56AlgrHbX3CO3vL7ALod9HgVbKVhELbuoW/QN+gb9A2E8GHB3EwFX9oLKViYHQ/8ToBuBz0+LrbSMChb99A36Bv0DfoGMxPCjYKZOWaJIBlfBrvh0O2gx8dUKrbSMBu27qFv0DfoG/QNbba9YF7yY6UlgmS8Gjlfd1kidDvo8VGwlYbZsnUPfYO+Qd+gb2izPwtm5VfLA8n5seCcvW550O2gx4fNVhrmytY99A36Bn2DvqGN1oXid19ttkSQnPWR83ajJdLtuh30+DDZSjN7i7PjcHYcb/k62LqHvtE3+gZ9o2/0DW30c8GM3A5epIFUFb1Af9Hy6HbdDnp8mGylGdyi7DiUHQ+76/TAkti6h77RN/oGfaNv9A2tsiIUv0Bz2BJBsj4NXqRHt4Mer4CtNIOZDJ0vZ7s/Y508ObV1D32jb/QN+kbf6Bva5evIfCy3RJCsl7PjScH5e9QS6XbdDnp8GGylKSf/0q3PsuNen7Xy5LTD1j30jb7RN+gbfaNvaIP52XG3YDYuWSKo9e8L+S6wBZZIt+t20ONzYStNXB7S/kj5enL6jK176Bt9o2/QN/pG39AGOyNz8aElguRtjZzHuy2RbtftoMfnwlaa/iay45Ps+C+yRp6cPs/WPfSNvtE36Bt9o29og18LZuJx6HycE5C2/F3OjwrO5d8skW7X7aDH53LnbKXpvS4fD/Ck1JPTF9m6h77RN/oGfaNv9A1N9krk3DlniaA2TkXO59cskW7X7aDHZ8NWmufln/26LztuDfik1JPTF9m6h77RN/oGfaNv9A1NdjAyD1ssEdTG+5Hz+XNLpNt1O+jx2bCV5tmT0j3ZcbP7355vKb6cHSey46vQ2Z7gyelgbN1D3+gbfYO+0Tf6hib7K9I1E5YIavWY+aDgnP7HEul23Q56fFC20jzzd/e/+Up2fJQdL/X4Myc9OR2YrXvoG32jb9A3+kbf0ESrInPwgyWC2vkucl6vtkS63RKBHh+ErTTPHOqWbJGlnpwOzNY99I2+0TfoG32jb2iizyNzsN0SQe1sipzXRyyRbrdEoMcHYSvN4P725HQgtu6hb/SNvkHf6Bt9Q9u6Jv+Ip8WWCGpnfvd3hX7n9nVLpNstEejxsmylmZ0fPTkdmK176Bt9o2/QN/pG39AkKyL5X7JEUFvnI+f3Skuk2wE9XoatNLNzzpPTgdm6h77RN/oGfaNv9A1N8kkk/wOWCGprX+T83m+JdDugx8uwlcaT06rYuoe+0Tf6Bn2jb/QNTXIhcs68aYmgtmLvfr5oiXQ7oMfneidspfHkdNhs3VN6+kbf6Bv0jb7RNzRB/sLLk4Lc71oiqL0bofjF/IWWSLcDeryIrTSenFbN1r320jf6Rt+gb/SNvqFJYh85dMYSQe3FvtdjkyXS7YAeL2IrjSenVbN1r730jb7RN+gbfaNvaJJvI7nvskRQe1sj5/kxS6TbAT3ej600npyOi6177aNv9I2+Qd/oG31D0/wZOV9es0S1My871mXHoew4mx23suNR6Hyvwy/Z8eocf37+s/N3zd7r/sw72fF1diyx9MlaGjnP/7JEuh2drtP1eD+20nhyOi627rWPvtE3+gZ9o2/0DU0yGcnbC331kb9ou7n7+PAwkuu/3exn88T/58gT/wWiSNaNyFz4Enfdjk7X6Xq8J1tpPDkdF1v32kff6Bt9g77RN/qGJtkcvNBXd+9kx8nQeRfk/wY4PhvwdvKPOrtT4ud+LJJkfR/JbrMl0u3odJ2ux3uxlcaT03Gxda999I2+0TfoG32jb2iSryJ5f2SJkrUl9H4H3FQod6Hm5gC3tSY77pf8uadFk6wdkey+tkS6HZ2u0/X4TLbSeHI6brbutYe+0Tf6Bn2jb/SNvmmaXyNZr7NEydoZOp/N+2N27MuOt0Pnc4GfPo4cLnFR5e0St7MydD4HuOy7L12oSdfqSHaXLJFuR6frdD0+k600npyOm6177aFv9I2+Qd/oG32jb5okf1Jf9I66J9Oe+JOe/Ivw5kf+zA+Rc/lQ5O+/FDrvphzkow/2iqa25/xj57xuR6frdD0+k600npyOm6177aFv9I2+Qd/oG32jb5ok9u6pq5ao8Rn/EnmCf3HGn321+8/zd1ee7DMzvpwvbbF3RL9liXQ7Ol2n6/FBbtBWGk9Ox11+tu61p+D0jb7RN+gbfaNvqJPtkZxPWaJG+Kcg4/zdc/3eITf9heB+HzuQf3zBN9lxNjs+DZ2PRiBtJyLn/XZLpNvR6Tpdjz9lK40npymwdU/O+kbf6Bv0jb7RN9TRsch5sscSNcLRSM6re/ydDdP+/XlL2CixC7MnLZFuR6ejx5+ylcaT01TYutd8+kbf6Bv0jb7RN/qmaX6OZLzREjVC7HtEts348/lnAt/p/ru/gnc+Ns3ayDz8aol0OzodPf6UrTSenKbC1r3m0zf6Rt+gb/SNvtE3TfMwkrEn6M2wKJLzdzP+/E/df57PxwrL1zgTkXl4ZIl0OzodPf6UrTSenNblQomte/Wnb/SNvkHf6Bt9o2+aZNI50irXQ7kdVTun/fMPLVtj3Y6c/4stkW5Hp6PHc7bSeHKaClv3mk/f6Bt9g77RN/pG3zTJxki+FyxRo3wfir9LZH52vJwd97r/7GdL1urHSL9r6HZ0Onr8/9hK48lpKmzdaz59o2/0DfpG3+gbfdMkO4KPuJL3s+Pd8OyjCfJ+XGbJGi32sWI7LJFuR6ejx22l8eQ0NbbuNZe+0Tf6Bn2jb/SNvmmabyLZfmyJGuX1SN6/TPvf+yxX4+2MzMMxS6Tb0enocVtpPDmt2zrauldf+kbf6Bv0jb6xjvqmac5Est1kiRrnUSTzmZ8VTHNtiszBGUuk29Hp6HFbaTw5TY2te82lb/SNvkHf6Bt9o2+a5vdItu9Yosb5McQv1Ky2TK2wKrhgp9vR6ejxCFtpPDlNja17zaVv9I2+Qd/oG32jb5om9v0SE5aocQ5GMj9hiVpjfmQWHloi3Y5OR4/bSuPJaWps3WsufaNv9A36Rt/oG33TJPMiuU5ZokaKfbTZB5aoVWIfWTHPEul2dDrt7nFbaTw5TY2te82lb/SNvkHf6Bt9o2+a5LVIrv9aokbK3/H6pCD33ZaoVf6M9MAqS6Tb0em0u8dtpfHkNDW27jWXvtE3+gZ9o2/0jb5pkg2RXM9bolY+Ufe9Iu0S+7zoDZZIt6PTaW+P20rjyWmqbN1rHn2jb/QN+kbf6Bt90zRbIpmetkSNVfQlytcsT6t8H+mBLZZIt6PTaW+P20rjyWmqbN1rHn2jb/QN+kbf6Bt90zS7Ipket0SNtTWS/SJL1BrHIrOwyxLpdnQ67e1xW2k8OU2VrXvNo2/0jb5B3+gbfaNvmubLSKYHLFFj7Qm+oI+ODyOz8I0l0u3odNrb47bSeHKaKlv3mkff6Bt9g77RN/pG3zTNyUim2y1RI73S7b6i7L+2TK2xPTILJy2Rbken094et5XGk9NU2brXPPpG3+gb9I2+0Tf6pmlORzLdbIka6bdI7v/r/hnaYXPwor9uR6ejx/uwlcaT01TZutc8+kbf6Bv0jb7RN/qmaWIfJbTREjXOwWn5PinIPv938y1XK2yM9MA5S6Tb0em0t8dtpfHkNFW27jWPvtE3+gZ9o2/0jb5pmp8imb5riRrlrfDs4kzefTuC73Ggc54XzcFPlki3o9Npb4/bSuPJaaps3WsefaNv9A36Rt/oG33TNJcjmb5liRpjYXb8My3bbdkxLzseF+R/yLK1wvJID1y1RLodnU57e9xWGk9OU2XrXvPoG32jb9A3+kbf6JumuRvJdNISNcb0XVUnpv3zCwX5X7BsrTAZ6YG7lki3o9Npb4/bSuPJaaps3WsefaNv9A36Rt/oG33TNPcjmS6wRI2waVqmf83I9WBB/lOh805Kmm0i0gP3LZFuR6fT3h63lcaT01TZutc8+kbf6Bv0jb7RN/qmaR5GMp2wRLW3NDx7F2ye94oZ/359ZAbWWsLGm+9xUrej09Hj/dhK48lpqmzdax59o2/0DfpG3+gbfdM0U5FMqb9fpuW5o88T9qLPCP7EErZCUQ9MWR7djk6nvT1uK40np6myda959I2+0TfoG32jb/RN07hA02wfh3JfiHypYAbOlryt10Lny/w8RtWTi++6HZ2u0/V4T7bSeHKaKlv3mkff6Bt9g77RN/rGWjaNCzTN9fq0fP8JxbumviiYgUclbit/XPqz++c3WfpacvFdt6PTdboeVyienBp8/AKjb9A3+sby6Bt9Q0V56pv6yt+p+Pe08/KNyJ/fGJmD2N8/FuLvxKS+XfDE8uh2dDrt7XFPTj059eSUqugbfaNv0Df6Bn3Tpjz1TX2dmpbhnhJ/fn73iXm/Ofio4O9u6/6ZW9mxyNLrAuSJTqdZ570np56cenJKVfSNvtE36Bt9g77xRI1xWZwdG7JjZeTPfTYtvx8G+PmXC+bgtz5/583Q+QiD/M+sF5EuQJ7odJp33isUT07rOvi27ikyfaNv9A36Rt/oG/QNZezNjsfTcsk/fmB3jz/3ybQ/828Y7F2LX0Vm4e0Zfz7/Mr7/uv/uCxHpAuSJTqeZ571C8eTUAx7y1DeYT3mib8wn8myqtQX5XM+O/dnxQXacmdFrrw94O+9GZuFmdqzq/tnN2XGn+88vikgXIE90Os097xWKJ6ce8JCnvsF8yhN9Yz6RZ1N9VyKnmcfGWdzOvOy4N+Dt5O/EXCIiXYA80ek097xXKMN13pNTD3jIU9+YT+SpbzCf8pRnMk6HwS6ebJ/DbX09wO3k75JcLh5dgDzR6TT7vFcow3Xdk1MPeMhT35hP5KlvMJ/ylGcyPgnlLpzknx+8bY63tSw7Hpa4rfxzgd8QjS5Anuh0mn/eK5ThWRg6X5IV+xKteZbKfMpTnvrGfCJPfWM+zac8qcSC7Pg9xD+7950h3d62yG1dzo6XxaILkCc6nXac9wpleD4M5V59W2+pzKc85alvzCfy1Dfm03zKk8rMD513S/6WHY+yYyp0du38kh0fZcfEkG/v7ez4sXsbT2/rbOh8CSC6AHmi02nRea9QhmMyO26UfHL6i+Uyn/KUp74xn8hT35hP8ylPQBcgT6DZ571Cmbul2XEpDPaFD0eD7dnmU57y1DfmE3nqG/NpPuUJ6ALkCTT2vFcos7M4O97vPsks8+ULvY5/s+NQdrwXhr8lxuAjT32jb8ynPOWpb8wn8gR0AfIExnjeK5Ry1obOtxffC53Pd/rfCI6p7s/Pb2eLJTef8tQ3+sZ8Ik99Yz6RJ6ALkCdQ3/NeoZTz7oiekPY7dlhy8ylPfaNvzCfy1DfmE3kCugB5AvU97xUKHvCQJ5hPeYL5RJ6ALkCe4Lx38R2Dbz7lCeYTeWI+kSegC5AnkPZ5r1DwgIc8wXzKE8wn8gR0AfIE572L7xh88ylPMJ/IE/OJPAFdgDyBtM97hYIHPOQJ5lOeYD6RJ6ALkCc47118x+CbT3mC+USemE/kCegC5Amkfd4rFDzgIU8wn/IE84k8AV2APMF57+I7Bt98yhPMJ/LEfCJPQBcgTyDt816h4AEPeYL5lCeYT+QJ6ALkCc57F98x+OZTnmA+kSfmE3kCugB5Ammf9woFD3jIE8ynPMF8Ik9AFyBPcN67+I7BN5/yBPOJPDGfyBPQBcgTSPu8Vyh4wEOeYD7lCeYTeQK6AHmC897Fdwy++ZQnmE/kiflEnoAuQJ5A2ue9QsEDHvIE8ylPMJ/IE9AFyBOc9y6+Y/DNpzzBfCJPzCfyBHQB8gTSPu8VCh7wkCeYT3mC+USegC5AnuC8d/Edg28+5QnmE3liPpEnoAuQJ5D2ea9Q8ICHPMF8yhPMJ/IEdAHyBOe9i+8YfPMpTzCfyBPziTwBXYA8gbTPe4WCBzzkCeZTnmA+kSegC5AnOO9dfMfgm095gvlEnphP5AnoAuQJpH3eKxQ84CFPMJ/yBPOJPAFdgDzBee/iOwbffMoTzCfyxHwiT0AXIE8g7fNeoeABD3mC+ZQnmE/kCegC5AnOexffMfjmU55gPpEn5hN5AroAeQJpn/cKBQ94yBPMpzzBfCJPQBcgT3Deu/iOwTef8gTziTwxn8gT0AXIE0j7vFcoeMBDnmA+5QnmE3kCugB5gvPexXcMvvmUJ5hP5In5RJ6ALkCeQNrnvULBAx7yBPMpTzCfyBPQBcgTnPcuvmPwzac8wXwiT8wn8gR0AfIE0j7vFQoe8JAnmE95gvlEnoAuQJ7gvHfxHYNvPuUJ5hN5Yj6RJ6ALkCeQ9nmvUPCAhzzBfMoTzCfyBHQB8gTnvYvvGHzzKU8wn8gT84k8AV2APIG0z3uFggc85AnmU55gPpEnoAuQJzjvXXzH4JtPeYL5RJ6YT+QJ6ALkCaR93isUPOAhTzCf8gTziTwBXYA8wXnv4jsG33zKE8wn8sR8Ik9AFyBPIO3zXqHgAQ95gvmUJ5hP5AnoAuQJznsX3zH45lOeYD6RJ+YTeQK6AHkCaZ/3CgUPeMgTzKc8wXwiT0AXIE9w3rv4jsE3n/IE84k8MZ/IE9AFyBNI+7xXKHjAQ55gPuUJ5hN5AroAeYLz3sV3DL75lCeYT+SJ+USegC5AnkDa571CwQMe8gTzKU8wn8gT0AXIE5z3Lr5j8M2nPMF8Ik/MJ/IEdAHyBNI+7xUKHvCQJ5hPeYL5RJ6ALkCe4Lx38R2Dbz7lCeYTeWI+kSegC5AnkPZ5r1DwgIc8wXzKE8wn8gR0AfIE572L7xh88ylPMJ/IE/OJPAFdgDyBtM97hYIHPOQJ5lOeYD6RJ6ALkCc47118x+CbT3mC+USemE/kCegC5Amkfd4rFDzgIU8wn/IE84k8AV2APMF57+I7Bt98yhPMJ/LEfCJPQBcgTyDt816h4AEPeYL5lCeYT+QJ6ALkCc57F98x+OZTnmA+kSfmE3kCugB5Ammf9woFD3jIE8ynPMF8Ik9AFyBPcN67+I7BN5/yBPOJPDGfyBPQBcgTSPu8Vyh4wEOeYD7lCeYTeQK6AHmC897Fdwy++ZQnmE/kiflEnoAuQJ5A2ue9QsEDHvIE8ylPMJ/IE9AFyBOc9y6+Y/DNpzzBfCJPzCfyBHQB8gTSPu8VCh7wkCeYT3mC+USegC5AnuC8d/Edg28+5QnmE3liPpEnoAuQJ5D2ea9Q8ICHPMF8yhPMJ/IEdAHyBOe9i+8YfPMpTzCfyBPziTwBXYA8gbTPe4WCBzzkCeZTnmA+kSegC5AnOO9dfMfgm095gvlEnphP5AnoAuQJpH3eKxQ84CFPMJ/yBPOJPAFdgDzBee/iOwbffMoTzCfyxHwiT0AXIE8g7fNeoeABD3mC+ZQnmE/kCegC5AnOexffMfjmU55gPpEn5hN5AroAeQJpn/cKBQ94yBPMpzzBfCJPQBcgT3Deu/iOwTef8gTziTwxn8gT0AXIE0j7vFcoeMBDnmA+5QnmE3kCugB5gvPexXcMvvmUJ5hP5In5RJ6ALkCeQNrnvULBAx7yBPMpTzCfyBPQBcgTnPcuvmPwzac8wXwiT8wn8gR0AfIE0j7vFQoe8JAnmE95gvlEnoAuQJ7gvHfxHYNvPuUJ5hN5Yj6RJ6ALkCeQ9nmvUPCAhzzBfMoTzCfyBHQB8gTnvYvvGHzzKU8wn8gT84k8AV2APIG0z3uFggc85AnmU55gPpEnoAuQJzjvXXzH4JtPeYL5RJ6YT+QJ6ALkCaR93isUPOAhTzCf8gTziTwBXYA8wXnv4jsG33zKE8wn8sR8Ik9AFyBPIO3zXqHgAQ95gvmUJ5hP5AnoAuQJznsX3zH45lOeYD6RJ+YTeQK6AHkCaZ/3CgUPeMgTzKc8wXwiT0AXIE9w3rv4jsE3n/IE84k8MZ/IE9AFyBNI+7xXKHjAQ55gPuUJ5hN5AroAeYLz3sV3DL75lCeYT+SJ+USegC5AngzFquz4KDtOZ8eV7LifHVPZ8Tg7HmXHnew4lx1fZse72THPkjnvFQoGH3mC+ZSnPDGfyBPQBciTFy3KjgPZcb1E5jOPu9nxRXa8bBmd9woFg488wXzKU56YT+QJ6ALkSUd+0f1+Qcb5v/sldN4FP1Xw5/J3xR8M3gnvvFcoGHzkCeZTnvLEfCJPQBcgzxZbkR1/9sn1v+zYnx1Le/y9N7Ljq9D/QvzV7FhueZ33CgWDjzzBfMoTzCfyBHQB8mybDdnxoE+m57NjcYmfkV9g/6PPz7iXHe9YZue9QsHgI08wn/IE84k8AV2APNtia3Y86ZPnqQF/1oLsuBD6fwzNesvtvFcoeMBDnmA+5QnmE3kCugB5Nt2mgiwvzfJnTmbHtT4/M393/ZuW3XmvUPCAhzzBfMoTzCfyBHQB8myqNaHzbvReOT7MjmVz+Nkrs+Nxn599OztesvzOe4UyPKuy46PsOB0634ScfyvyVPckzE/yO9lxLju+zI53g29BNp/ylKe+MZ/IU9+YT/MpT0AXIE9GJb/4/V9BjgeGcBuHC37+BRE47xXK3CzqnqjXS6zjzONudnyRHS9bRvMpT3nqG/OJPPWN+TSf8gR0AfJkqH4qyDC/KL9gCLeRf/zM/YLb2S0G571CmZ0DkZMr/3e/hM67xKYK/lz+rrGDwTvFzKc85alvzCfy1Dfm03zKE9AFyJNh2BbJ8NAQb+tIwe3cy44l4mj3ea9QBrMiO/4M/V81258dS3v8vTey46uCJ6pXs2O55TWf8kTfmE/kqW/MJ/IEdAHyZNbyd7TfKsjvSZjbZ73P9GpkXo6LpN3nvUIpb0PofGNxr3U6nx2LS/yM/AnoH6H/q2HvWGbzKU/0jflEnvrGfCJPQBcgT2bl00h+v47gNi+F4ov9K8TS3vNeoZSztXuy9FqjUwP+rPwVuAuh/zbt9ZbbfMpT3+gb84k89Y35RJ6ALkCeDGR+dtyJ5LdnBLe7L3KbJ0TT3vNeocRtKlifS7P8mfkXMlzr8zPzd5+9adnNpzz1jb4xn8hT35hP5AnoAuRJabtK5LdsBLf7WuQ2H4feH+NIC857hVJsTei8W6vX2jyc4wm7snvy9frZt7PjJctvPuWpb/SN+USe+sZ8Ik9AFyBPSrkcye7GCG/7ZuS2D4qnnee9Qukvf3L4X8HaHBjCbRwu+PkXzL35lKe+0TfmE3nqG/OJPAFdgDyJeqVEdqdGePunI7f9j4jaed4rlP5+KliX/EnrgiHcRr49+37B7ew2+OZTnvpG35hP5KlvzCfyBHQB8qTQvhLZ7Rzh7e8ucftvial9571C6W1bZF0ODfG2jhTczr3sWGLwzac89Y2+MZ/IU9+YT+QJ6ALkSV/nS2S3doS3v77E7R8WU/vOe4XyovwdX7cK1uRJGO6XM7wayeC4wTef8tQ3+sZ8Ik99Yz6RJ6ALkCc9zcuOqUhuT7p/blQmSszOFVG177xXKC/6NLImv47gNi9FymGFwTef8tQ3+sZ8Ik99Yz6RJ6ALkCcvWFMit9sV3I/7If4CwKS42nXeK5Tnzc+OO5E12TOC2419LtUJg28+5alv9I35RJ76xnwiT0AXIE9esLdEbucruB8/lbgfH4irXee9QnnerhJrsmwEt/ta5DYfZ8dSg+8BT576Rt+YT+Spb8wn8gR0AfLkOadL5HaqgvvxffC57857hVLocmQ9bozwtm9GbvugwfeAJ099o2/MJ/LUN+YTeUIPK7NjU3bsD52LP7+Fzucf/zLE29gaOp9XnL94+jA7fsyO1ZZeF8iTBPxeIrdDFdyPIyXuxzlxteu8VyjPvBLG+ypZ7FW6fwy+Bzx56ht9Yz6Rp74xn8iTVsu/0G9j6Hy0V36R/WroXAwvmsOtQ7jdoo8S2yEWXSBPxmyqRG7bK7gfO0rcj1viatd5r1DK/TLx9Ng5wtvfXeL23zL4HvDkqW/0jflEnvrGfCJPWiX/7o6zofNlgf+bxfHnHG9/XnY8CMVfILhKF+gCeTImC0t2YRWftb65xP140u1VWnLeK5RnzpdYj7UjvP31wedCmU956ht9Yz6Rp74xn8gTnpe/2/1R6HyEzLnucTGUe6fnMLp+VYmff1IX6AJ5MibrSvbghgruy8aS92Wl2Npz3iuUjnklfnEZ9StTEyXyuGLwPeDJU9/oG/OJPPWN+USe0O3v/CNlbpaYxe/mcDuTJX7+XV2gC+TJmGwK5S54v1PBfUnphQASOe8VSseaEmtxu4L7cb/EE+RJg+8BT576Rt+YT+Spb8wn8oSuJaHz2e9Fs5h/LvzCOdzGpRI/XxfoAnkyDttDuQveVfy+uajkfdkitvac9wqlY2+JtThfwf34KaTxGVUe8JCnvtE3+kae+kbfmE/kSX3kX7D9IDKPu+bw818OnS/J7vezH+kCXSBPxuTDUO6C90QF92VByfuyU2ztOe8VSsfpEmtxqoL78X3wuajmU576Rt+YT+Spb8wn8oTB7Y/M489z/PmLu48bo/hSV12APJmtr0O5C95VfMnpRMn7clhs7TnvFUrH7yXW4lAF9+NIiftxzuB7wJOnvtE35hN56hvziTxhhvyiz51Q/DFfS4ZwO+9nx70ZP/u0LtAF8mRMToRyF7xTmZ/8OCa29pz3CqWjzLfEb6/gfuwocT9uGXwPePLUN/rGfCJPfWM+kSf0cDgykx8O6XY+mPFz9+gCXSBPxqSOF99PiK09571C6XzpTJkTo4rPIt1c4n7k71aYZ/A94MlT3+gb84k89Y35RJ4ww6thtB8989S8GT93pS7QBfJkTFx8J+nzXqGEsK7kibGhgvuyseR9WWnwPeDJU9/oG/OJPPWN+USe0MOlgpl8HDov0M7V9IvvNyy5LpAnY+TiO0mf9wolhE0lT4x3WvZE2QMe8tQ3+kbfyFPf6BvziTypnz2Rudw6hNtYMe3nfW3JdYE8GaPjwcV3Ej7vFUrns07LnBiTFdyXRSXvyxaD7wFPnvpG35hP5KlvzCfyhB5eiszlmSHcxtZpP+9NS64L5MkYHQ31u/h+VGztOe8VSucLZ8qcGBMV3JcFJe/LToPvAU+e+kbfmE/kqW/MJ/KEPoo+euZhmPv3bJzp/qxrlloXyJMx2x3qd/H9kNjac94rlM4WuTInRhVfAjZR8r4cNvge8OSpb/SN+USe+sZ8Is9Elf383boeEzXI4JPIf8O6Ofzs+aFzAf9/3dtBF8iTcdqRUHeX/b13p9jac94rlHp+McMxg+8BT576Rt+YT+Spb8wn8qx5B7n4PjorI/8NX8zhZ+8Mz768dZEa0AXyZMw2l+zuhRXcl4XBxy067xVKI56cnjD4HvDkqW/0jflEnvrGfCLPmneQi++jdaPgv+GPOfzcy92fcVwF6AJ5koANJbt7RQX35aWS92WD2Npz3isUT0494CFPfaNvzKc89Y2+MZ/Icxwd5OL7+HJ4Emb3rvXV037GKhWgC+RJAhaX7O73Krgv60vel+Via895r1A8OfWAhzz1jb4xn/LUN/rGfCLPcXSQi++jtSny37F5Fj/z6Ret/ur01wXyJCFPSuT2fgX34/0S9yO/r/NE1p7zXqF0tsp5cuoBD3nqG32jb+Spb/SN+USew+Hiexrmh+ILUoN+bMz0z5Ff5/TXBfIkIX+VyG1rBfdjS4n7cVNc7TrvFUoIR2v45PSowfeAJ099o2/MJ/LUN+YTeSbKxfd0XCz477g24M86Heb+efG6AHkyCmdK5La3gvvxYYn7cVZc7TrvFUoIu2v45PSQwfeAJ099o2/MJ/LUN+YTeULEwciMTpb8OatCtR/doAuQJ4M4FNLYZVnmxefPxdWu816hhLAjpPPuhomS92WnwfeAJ099o2/MJ/LUN+YTeULEO2E4n4F8vvvnr1hSXSBPElTms9bPVHA/zoU0PnuehM57hdL5kpkyTwgXVnBfFpa8L1sMvgc8eeobfWM+kae+MZ/IEyLyL/WbCnPbdbR22p9/z5LqAnmSoMkSuV2t4H5cCfEvW10ornad9wolhA0lnxCuqOC+vFTyvmww+B7w5Klv9I35RJ76xnwiTyjhfJjbZw9f7f7Z3y2lLpCnPBN2LZLbVAX3YSqM/wUAEjvvFUoIi0s+IaziFf71Je/LcoPvAU+e+kbfmE/kqW/MJ/KEEg4UzOidyN/dNu3PrrGUukCe8kzY12P+fXN5ids/Iqb2nfcKpeNJSOMzmcp8RlV+X+cZfA948tQ3+sZ8Ik99Yz6RJ5TwdmROF/X5e/l3dtzs/pnzllEXyFOeiVtXIrvNI7z9LSVu34uYLTzvFUrHXyXWYmsF96PMiXrT4HvAk6e+0TfmE3nqG/OJPKGk2Oe+93sh9lB49gLpKsuoC+Qpzxp03d1Idl+N8Pa/idz2bRG187xXKB1nSqzF3grux4cl7sdZg+8BT576Rt+YT+Spb8wn8oQBFH3u+/4ef35Zdjzq/vvjlk8XyFOeNfFtJLtLI7zt38P4LvyT8HmvUDoOlViLExXcjxMl7sfnBt8Dnjz1jb4xn8hT35hP5AkD+KxgTs/0+POnu//uYXa8bPl0gTzlWROrQ/yjDidGcLuTIf6Rj3YQtfS8VygdZT6L9EwF9+NcSOOzWT3gIU99o2/0jTz1jb4xn8iT5ij68usbM/7sO9P+3WeWThfIU541czWS36YR3ObWyG1eFkt7z3uF0jFZYi2uVnA/roT4K3QLDb4HPHnqG31jPpGnvjGfyBMGMD8Uvyvz6TtB889MfvqdIf+G0bxDVBcgT0ZpZyS/UyO4zdibTTaLpb3nvUJ55lpkLaYquA9TCTxB9oCHPPWNvtE38tQ3+sZ8Ik+ap+jziN/r/plPpv2zDyyZLpCnPGsofxHxVkF++fdZDPOFxSXZ8bjg9q6LpN3nvUJ55usS67F8hLe/vMTtHzH4HvDkqW/0jflEnvrGfCJPmIWjBbO6LzuWZseD7v9/wXLpAnnKs8b2RDLcM8Tb2h+5rW3iaPd5r1CeWVdiPUa5TWRLidtfY/CHOp952f7S/QXzcff//tL9xXOB3vELjL4xn/pGnvpG3+gb9A0NUtTJ34fORzH8r9sdr1ku3S5P3V5j+bvf/wyjfzd6/pFeNwtu5w9ROO8VyvMn5t3Ienw1wtv/JnLbtw3+0ObzpW4BxtZ7ne7xC4y+MZ/6Rp76Rt/oG/QNDbE80g9P//fnlkq3y1O3N8DqUPxdF7uGcBtF73rPXyhbJQbnvUJ53reR9bg0wtv+fYxPjNs2+L+U+NlPi/I9/eMXGH1jPvWNPPWNvtE36Bsa4lFkZm8E76TW7ej25vi4IMc7ofN57bP1cnj2UV29jo8tv/NeobxodWQ98lfMRvFt75Oh+NW4/Fhl8Icyn2+V/OXl6XEvO5bpIL/A6BvzqW/0jb7RN/oGfUMD/BSZWRdwdTu6vWm+K8jy/Cx/Zr679GLBzz1p2Z33CqW/q5E12TSC29wauc3LBn9o87lrwF9g8uOEDvILjL4xn/pG3+gbfaNv0Dc0QNGXrp62PLod3d5QPxTkeXwWP+9Mwc87a7md9wql2M7ImpwawW2eC+P7IrS2Df6eMPgvMPkWPlsv/QKjb8ynvtE3+kbf6Bv0DXW3LYzm4xd0gW6XJ6kr+ijG/IL54hI/Y2l2XCj4OUcts/NeocTlW0duFaxJ/hl5w9yavaT7ADnqb2A2+B1bw+C/wOTH+3rILzD6xnzqG32jb/SNvkHfUHMb+szqNkuj29HtLZB33f0+ud7Njk+z45Uefy//wupDBX83/+z37ZbXea9Qyou9wrxniLe1P3Jb2wz+UOczvxjwcBa/wOzUQ36B0TfmU9/oG32jb/QN+oaaW9xjTn+0LLod3d4i+RelnopknF9Mv9g9HkT+bP4RNL5vwXmvUAaUvzvszzD6d2vNz46bBbfzh8EfyXzmT/ifhMF+gdmvh/wCo2/Mp77RN/pG3+gb9A01Nxle/JLOpZZFt6PbW2hldhwL8Yvr/XaN5p8V/7pldN4rlNlbHXmQ2zWE2yh6V1i+VXuVwR/ZfK7qFmV+oWGqxG3t0kN+gdE35lPfyFPf6Bt9g76h5jbOmNEtlkS3o9tbLn+DynvZ8UXofGfRP6Gz62Sqe+T/+0b33x3p/tl5ls15r1CG4+OCtZnrF9Lk21yKXl372PKPbT7zEj3jl1K/wOgb86lv5Klv9I2+Qd/QMNO/cPB7y6Hb0e3AaM97hRL3XcH6nJ/DA+TFgp970rKPfT53zLitFeLwC4y+MZ/6Rp76Rt/oG/QNNZZ/3vvTzxC/2f3/0e3odsDF97H7oWCNjs/i550p+HlnLXcS83lk2u3cEoVfYPSN+dQ38tQ3+kbfoG+oudPTZnON5dDt6HZg9Oe9Qinv28gTyjLvGsi/yOZCwc85apmTmc/fpt3Ol6LwC4y+MZ/6Rp76Rt/oG/QNNbZz2lweshy6Hd0OVHPeK5TB5N80fr/PWt3Njk+z45Uef2959xecfn83/2zU7ZY3mflcPe028i+le1UUfoHRN+ZT38hT3+gbfYO+oaZWhmcfN3PRcuh2dDtQ3XmvUAaXf5HYqci6Pej+UnMxFH/pWH7kW7SXWdak5nP659V+Iwa/wOgb86lv5Klv9I2+Qd9QU5PZ8U949qXaSy2Jbke3A9Wd9wpl9vJ3Dxwr8eSz1/EodD5L9XXLmNx8fjLt5+e/nPoSIr/A6BvzqW/kqW/0jb5B31BXZ8Ozd0Wvsxy6Hd0OVHveK5S5m5cd72XHF9lxLnTeVZBv6ZvqHvn/vtH9d0e6f3aeZUtyPt+f8fPfFYFfYPSN+dQ38tQ3+kbfoG+oqf3TZvEjy6Hb0e1A9ee9QsEDXseG0HnH3tOf/anl9wsM5lPfyBP0DfqGmtowbQ6/sxy6Hd0OjOe8Vyh4wAthZ+hsw/RZeX6BwXzqG3mCvkHfUHevZce97gxezo75lkS3o9uB8Zz3CoU2P+Dl2+O/nfEzD1t2v8BgPvWNPEHfoG+oqfwLVW925y//eLCXLIluR7cD4zvvFQptfcBbkR1Xp/2s/Ivltllyv8BgPvWNPEHfoG9IxGR2HMyO86HzHRuHsmNJwZ/PL7T/HZ59AeerllC3o9uB8Z73CoW2PuB9PO3n/JQdyyy3X2Awn/pGnqBv0DckIr/I/nePmcovqq/p8edfyY7r3T+Tf+TMakuo29HtwPjPe4VCWx/w8m17P2THesvsFxjQN/IEfYO+ITFfF8xV/mWb+QXZie6xNzz7jPf8XdFrLJ9uR7cDaZz3CgUPeMgTzKc8wXwiT9Jyp8R8zTzyC/BrLZ0uQJ5AOue9QsEDHvIE8ylPMJ/Ik7RMhcEuvOcX69+0bLoAeQJpnfcKBQ94yBPMpzzBfCJP0vJXKH/h/VrofOY7ugB5Aomd9woFD3jIE8ynPMF8Ik/Ssj+Uu/B+OjsmLZcuQJ5Amue9QsEDHvIE8ylPMJ/Ik7TkX7L5c8Fs3cqOzZZJFyBPIO3zXqHgAQ95gvmUJ5hP5Ema9mbH5ex41D0udf/ZhKXRBcgTSP+8Vyh4wEOeYD7lCeYTeQK6AHmC897Fdwy++ZQnmE/kiflEnoAuQJ5A2ue9QsEDHvIE8ylPMJ/IE9AFyBOc9y6+Y/DNpzzBfCJPzCfyBHQB8gTSPu8VCh7wkCeYT3mC+USegC5AnuC8d/Edg28+5QnmE3liPpEnoAuQJ5D2ea9Q8ICHPMF8yhPMJ/IEdAHyBOe9i+8YfPMpTzCfyBPziTwBXYA8gbTPe4WCBzzkCeZTnmA+kSegC5AnOO9dfMfgm095gvlEnphP5AnoAuQJpH3eKxQ84CFPMJ/yBPOJPAFdgDzBee/iOwbffMoTzCfyxHwiT0AXIE8g7fNeoeABD3mC+ZQnmE/kCegC5AnOexffMfjmU55gPpEn5hN5AroAeQJpn/cKBQ94yBPMpzzBfCJPQBcgT3Deu/iOwTef8gTziTwxn8gT0AXIE0j7vFcoeMBDnmA+5QnmE3kCugB5gvPexXcMvvmUJ5hP5In5RJ6ALkCeQNrnvULBAx7yBPMpTzCfyBPQBcgTnPcuvmPwzac8wXwiT8wn8gR0AfIE0j7vFQoe8JAnmE95gvlEnoAuQJ7gvHfxHYNvPuUJ5hN5Yj6RJ6ALkCeQ9nmvUPCAhzzBfMoTzCfyBHQB8gTnvYvvGHzzKU8wn8gT84k8AV2APIG0z3uFggc85AnmU55gPpEnoAuQJzjvXXzH4JtPeYL5RJ6YT+QJ6ALkCaR93isUPOAhTzCf8gTziTwBXYA8wXnv4jsG33zKE8wn8sR8Ik9AFyBPIO3zXqHgAQ95gvmUJ5hP5AnoAuQJznsX3zH45lOeYD6RJ+YTeQK6AHkCaZ/3CgUPeMgTzKc8wXwiT0AXIE9w3rv4jsE3n/IE84k8MZ/IE9AFyBNI+7xXKHjAQ55gPuUJ5hN5AroAeYLz3sV3DL75lCeYT+SJ+USegC5AnkDa571CwQMe8gTzKU8wn8gT0AXIE5z3Lr5j8M2nPMF8Ik/MJ/IEdAHyBNI+7xUKHvCQJ5hPeYL5RJ6ALkCe4Lx38R2Dbz7lCeYTeWI+kSegC5AnkPZ5r1DwgIc8wXzKE8wn8gR0AfIE572L7xh88ylPMJ/IE/OJPAFdgDyBtM97hYIHPOQJ5lOeYD6RJ6ALkCc47118x+CbT3mC+USemE/kCegC5Amkfd4rFDzgIU8wn/IE84k8AV2APMF57+I7Bt98yhPMJ/LEfCJPQBcgTyDt816h4AEPeYL5lCeYT+QJ6ALkCc57F98x+OZTnmA+kSfmE3kCugB5Ammf9woFD3jIE8ynPMF8Ik9AFyBPcN67+I7BN5/yBPOJPDGfyBPQBcgTSPu8Vyh4wEOeYD7lCeYTeQK6AHmC897Fdwy++ZQnmE/kiflEnoAuQJ5A2ue9QsEDHvIE8ylPMJ/IE9AFyBOc9y6+Y/DNpzzBfCJPzCfyBHQB8gTSPu8VCh7wkCeYT3mC+USegC5AnuC8d/Edg28+5QnmE3liPpEnoAuQJ5D2ea9Q8ICHPMF8yhPMJ/IEdAHyBOe9i+8YfPMpTzCfyBPziTwBXYA8gbTPe4WCBzzkCeZTnmA+kSegC5AnOO9dfMfgm095gvlEnphP5AnoAuQJpH3eKxQ84CFPMJ/yBPOJPAFdgDzBee/iOwbffMoTzCfyxHwiT0AXIE8g7fNeoeABD3mC+ZQnmE/kCegC5AnOexffMfjmU55gPpEn5hN5AroAeQJpn/cKBQ94yBPMpzzBfCJPQBcgT3Deu/iOwTef8gTziTwxn8gT0AXIE0j7vFcoeMBDnmA+5QnmE3kCugB5gvPexXcMvvmUJ5hP5In5RJ6ALkCeQNrnvULBAx7yBPMpTzCfyBPQBcgTnPcuvmPwzac8wXwiT8wn8gR0AfIE0j7vFQoe8JAnmE95gvlEnoAuQJ7gvHfxHYNvPuUJ5hN5Yj6RJ6ALkCeQ9nmvUPCAhzzBfMoTzCfyBHQB8gTnvYvvGHzzKU8wn8gT84k8AV2APIG0z3uFggc85AnmU55gPpEnoAuQJzjvXXzH4JtPeYL5RJ6YT+QJ6ALkCaR93isUPOAhTzCf8gTziTwBXYA8wXnv4jsG33zKE8wn8sR8Ik9AFyBPIO3zXqHgAQ95gvmUJ5hP5AnoAuQJznsX3zH45lOeYD6RJ+YTeQK6AHkCaZ/3CgUPeMgTzKc8wXwiT0AXIE9w3rv4jsE3n/IE84k8MZ/IE9AFyBNI+7xXKHjAQ55gPuUJ5hN5MphV2fFRdpzOjivZcT87prLjcXY8yo472XEuO77MjnezY54l0wXIE2jfea9Q8ICHPMF8yhPMJ/IkblF2HMiO6yWyn3nczY4vsuNly6gLkCfQnvNeoeABD3mC+ZQnmE/kSbH8ovv9gqzzf/dL6LwLfqrgz+Xvij8YvBNeFyBPoBXnvULBAx7yBPMpTzCfyJPeVmTHn33y/S879mfH0h5/743s+Cr0vxB/NTuWW15dgDyBZp/3CgUPeMgTzKc8wXwiT160ITse9Mn2fHYsLvEz8gvsf/T5Gfey4x3LrAuQJ9Dc816h4AEPeYL5lCeYT+TJ87Zmx5M+uZ4a8GctyI4Lof/H0Ky33LoAeQLNPO8VCh7wkCeYT3mC+USePLOpINNLs/yZk9lxrc/PzN9d/6Zl1wXIE2jeea9Q8ICHPMF8yhPMJ/KkY03ovBu9V54Ps2PZHH72yux43Odn386Olyy/LkCeQLPOe4UyHKuy46PsOB06326ff9P9VPcXq/wXtzvZcS47vsyOd4Nvtjef8pSnvjGfyFPfmE/zKU9Sk1/8/q8gzwNDuI3DBT//ggh0AfIEmnXeK5TZW9T95et6iXWcedzNji+y42XLaD7lKU99Yz6Rp74xn+ZTniThp4Is84vyC4ZwG/nHz9wvuJ3dYtAFyBNoznmvUGbnQOQXpvzf/RI67xKbKvhz+bvGDgbvFDOf8pSnvjGfyFPfmE/zKU/GaVsky0NDvK0jBbdzLzuWiEMXIE+gGee9QhnMiuz4M/R/J8T+7Fja4++9kR1fFTxRvZodyy2v+ZQn+sZ8Ik99Yz6RJ5XL39F+qyDHJ2Fun/U+06uRuTkuEl2APIFmnPcKpbwNofMt9L3W6Xx2LC7xM/InoH+E/u9weMcym095om/MJ/LUN+YTeVKpTyM5/jqC27wUii/2rxCLLkCeQP3Pe4VSztbuL0C91ujUgD8rf1fFhdB/m/Z6y20+5alv9I35RJ76xnwiTyoxP3S+QLooxz0juN19kds8IRpdgDyB+p/3CiVuU8H6XJrlz8y/ZOdan5+Zv/vsTctuPuWpb/SN+USe+sZ8Ik9GbleJHJeN4HZfi9zm49D7I7/QBcgTqNF5r1CKrQmdd2v1WpuHc/wlbGX3F6peP/t2drxk+c2nPPWNvjGfyFPfmE/kyUhdjmR4Y4S3fTNy2wfFowuQJ1Dv816h9Jc/OfyvYG0ODOE2Dhf8/Avm3nzKU9/oG/OJPPWN+USejMwrJTI8NcLbPx257X9EpAuQJ1Dv816h9PdTwbrkT1oXDOE28u3Z9wtuZ7fBN5/y1Df6xnwiT31jPpEnI7GvRIY7R3j7u0vc/lti0gXIE6jvea9QetsWWZdDQ7ytIwW3cy87lhh88ylPfaNvzCfy1DfmE3kydOdLZLh2hLe/vsTtHxaTLkCeQH3Pe4XyovwdX7cK1uRJGO4X7rwayeC4wTef8tQ3+sZ8Ik99Yz6RJ0M1LzumIvk96f65UZkoMUNXRKULkCdQ3/Neobzo08ia/DqC27wU+YVvhcE3n/LUN/rGfCJPfWM+kSdDs6ZEfrcruB/3Q/wFgElx6QLkCdTzvFcoz5ufHXcia7JnBLcb+6zBEwbffMpT3+gb84k89Y35RJ4Mzd4S+Z2v4H78VOJ+fCAuXYA8gXqe9wrlebtKrMmyEdzua5HbfJwdSw2+Bzx56ht9Yz6Rp74xn8iToThdIr9TFdyP74PPfW96FzyxPLodaG+PK5TnXY6sx40R3vbNyG0fNPge8OSpb/SN+USe+sZ8kpQpedbW7yXOx0MV3I8jJe7HOXHVutunLI9uB9rb4375f+aVMN53PsTeefGPwfeAJ099o2/MJ/LUN+aTpLhA09zs8mN7BfdjR4n7cUtcte52F991O8zG2yUeH4Z9tPnFXhffK7CvxHrsHOHt7y5x+28ZfFv3XGzQN/pG36Bv9I2+wQUa5mRhyYsQVXzW+uYS9yPvhnlia+dFG3Q7rXUoVH/xfZseH36PK5RnzpcYwrUjvP31wWf9+QXGLzD6Rt/oG/SNvtE31MmDSKYumKZpXcmLEBsquC8bS96XlWJL1kQkuweWSLfDLFwM1V54P9jitR5pj3ty2jGvxFqM+t0GEyVOhCuenHpyWmP6Rt/oG/SNvtE3+qZp7kUynbBESdpU8kLEOxXcl5ReCGB2FkSyu2+JdDsMaGH39/SqLryf1uOj63FPTjvWlBjE2xXcj/slniBPenLqyWlN6Rt9o2/QN/pG3+ibprkTyXShJUrS9pIXI6ropkUl78sWsSUrluFdS6TbYUBlPpJsWMfl7Jivx0fX47bSdOwtMYznK7gfP4U0PncwBbbuNY++0Tf6Bn2jb/SNvmmaC5FMl1miJH1Y8oJEFe9uXVDyvuwUW7LeiGR31RLpdhjQiVDNhfd/s2OJ5R5tj9tK03G6xECequB+fB98LmrZX0Jt3asffaNv9A36Rt/oG33TNLEXl9ZZoiR9XfKiRBUv1k6UvC+HxZas9yLZ/WSJdDsM6EZ48WNh8nfDvxbm9i71XdN+5r3uz2PEPW4rTcfvJX7ZOVTB/ThS4n6ca0kmtu41j77RN/oGfaNv9I2+aZpzwed011HZdxRWpcx9OSa2ZL3vMU63wxCtmDZr/2XHm0P6ufn3mDwOzz72cb2lrqbHbaXpiH02bH5sr+B+7ChxP261JBNb95pH3+gbfYO+0Tf6Rt80TWyHyQeWKEl1vPh+QmzJin0282lLpNthAHu6c/YwO1YN6We+Gp5/g9Iuy1xdj9tK03n3W5lfdj5IIOynr0614bNqbd1rHn2jb/QN+kbf6Bt90zQnI5lutURJcvGdYYp9ge9JS6TbYQBPd14cGNLPy788/K9p83vEElfb47bSdJ6Al/llp4q12FjyvqxsQS627jX3AUTf6Bt9g77RN/pG3zTFweBLMuvIxXeGaX8ku28skW6HkvI3o+S7V/OPmxnW91RNf2PSj5a4+h63lSaETSV/2XmnZU+Ux83WvebRN/pG36Bv9I2+0TdNE/tYpW8tUZKOBxffGZ7Yizk+3kG3Q1n5571fC50XgIbhy2lz+0d2LLDE1fe4rTTxrQVPj8kK7suikvdli1xs3ashfaNv9A36Rt/oG33TNLEXur6zREk6Gup38f2o2JJ1xuObbocETX8R6XZ2LLUk4+lxW2lC+LDkLzsTFdyXBSXvSxtysXWvefSNvtE36Bt9o2/0TdPEPsf/rCVK0u5Qv4vvh8SWrPPBzi7dDmlZmx2Pu/P6IAzvi1v1+CzYShPC1yV/2aniS8AmSt6Xwy3Ixda95tE3+kbfoG/0jb7RN02zNJLpb5aolo8TVb5AWbYjfcZ0uv6NZOeil25vy+8xdT8mGpLTsuy4E7wAmEyP20pTzy/bOdaCXGzdax59o2/0DfpG3+gbfdM08yKZPrBESYp9/8LTY2EF92Vh8NFcdTcVxv9CN7o9pd8vXXwfn/wx5c9p/037nM7j73FbaXzTfaps3WsefaNv9A36Rt/oG33TRA8KMn0SXHhL0YaSvbSigvvyUvCl1HUW27ngBTjd3sbfL118H58fg+8KSa7HbaXx5DRVtu41j77RN/oGfaNv9I2+aaJfI7kut0TJWVyyl96r4L6sL3lfzFGa1kZyu2qJdHsLf7908X08Pp/23/KzUzidHreVxpPTVNm61zz6Rt/oG/SNvtE3+qaJYh8ntNESJelJiV56v4L78X6J+2EHRbpiH2F0xhLp9hb+funie/W2TvvvuJYdk07htHq87Vtpjntymhxb95pL3+gbfYO+0Tf6Rt80zeFItjssUZL+KtFLWyu4H1tK3I+b4krWx5HsfOyDbm8SF9/T9FZ2POr+N+RftLrM6Ztej7d9K83RGj45bfoDuK17zaVv9I2+Qd/oG32jb5pmayTbby1RkmLvas2PvRXcjw9L3I+z4krWqeACrW5vDxff0/NydvzXvf/5Bfg3nbpp9njbt9LsruGT00MNz8TWvfY+ydE3+kbfoG/0jb6hbt6JZHvOEiXpUEhjR06Zi1mfiytZF4KPJtHtMB4LsuPKtJncZEnS7fG2b6XZEdJ5BWyi5H3Z2fBMbN1rLn2jb/QN+kbf6Bt90zSxGf/bEiWpzGetV/Gi2LmQxmfPMzsPI9kttkS6HUbkh2nzeMBypN3jbd9KE3sX0tNjYQX3ZWHJ+7Kl4ZnYutdc+kbf6Bv0jb7RN/qmie4FX5ZZN5MleqmKj4O6EuJftrpQXElaHMnuoSXS7TAi03dvnbQc6fd427fSbCj5hHBFBfflpZL3ZUPDM7F1r7n0jb7RN+gbfaNv9E0Txd69vNoSJelaJLepCu7DVPB9EHW1MZLdr5ZIt8MIbJo2gxezY74lSb/H276VJvYqx9PjvQruy/qS96XpXxJn615z6Rt9o2/QN/pG3+ibJvoyku9WS5Skr8fcTctL3P4RMSXrozD+7wxAt9Mu+Qs+j7rzd93vj/Xq8bZvpXkS0vicvTKfO9j0PGzdaz59o2/0DfpG3+gbfdM0W0K7P+qqrtaV6KfNY5yb/FgjpmSdjmS33RLpdhiifDfp7e7s3QnNf+NK43q87Vtp/irxS08Vr2iW+eXrZsOzsHWv+fSNvtE36Bt9o2/0TdPE3sH8syVKUv6i391Idl+N8Pa/idz2bRElLfaxRW9ZIt0OQ5Lv6v0tPPtItLWWpH493vatNGdKPCncW8H9+LDE/Tjb8Cxs3Ws+faNv9A36Rt/oG33TRI8KMn5keZL1beT8vDTC2/49jO/CP3OTf8Zy0Q6zx8GXcep2GJ7vg101te/xtm+lOVTiSWEVT4pOlLgfnzc8C1v3mk/f6Bt9g77RN/pG3zTRj2H8X3DM4FaH+MdiTYzgdidD/OPBVoknWe9GsrtsiXQ7DMmBafN20HLUt8fbvpWmzGeRnqngfpwLaXw26zjZutd8+kbf6Bv0jb7RN/qmiQ5Gct5iiZJ1NZLdphHc5tbg4m2dfRzJ72tLpNthyL/Pn7Ec9e/xNm+lmSzxpPBqBffjSoi/62Jhg3Owda899I2+0TfoG32jb/RN08Q+2/+4JUrWzkh2p0Zwm7EXJjeLJWln5afbdTsj9np2POjOWf557xOWpP493vatNLF3JE1VcB+mEniCPE627rWHvtE3+gZ9o2/0jb5pmtgLLdcsUbLyF8BuheIXa4d50WNJ6Lzw1u/2roskefcj3b7YEul2mIOXsuNmd8b+7f7/NKDH276V5usQf3fY8hHe/vISt3+k4RnYutce+kbf6Bv0jb7RN/qmiS6H4l0eCyxRsvZEztU9Q7yt/ZHb2iaOpK2M5PeXJdLtMAfzp83cvW7n0JAeb/tWmnUlnhyOcuvYlhK3v6bhGdi61x76Rt/oG/SNvtE3+qaJvgjVf3Y4w5G/+/3PMPp3o+cXVW4W3M4fokje7sh5fswS6XaYg+/Csxd21luOZvV427fS5L9s3Y0s/lcjvP1vIrd9uwXDb+tee+gbfaNv0Df6Rt/omyaKfczQt5Yoaasjjxm7hnAbRe96zz+KZpUYkvdDcCFWt+t2RuOT8PwXrE5akub1eNu30nwbWfxLI7zt38f4xDgFtu61j77RN/oGfaNv9A1Nk7/gVfRZ3j4bOH1FHxV1J3Q+r322Xg7Pvjyv1/Gx5a+FB8FHkOh23c7wbejTKVey4/PQ/O+qak2Pt30rzerIf38ewCi+XXgyFL/DIj+a/g4IW/faR9/oG32DvtE3+oYmOhfJ/WVLlLzvCvI7P8ufmV+8u1jwc09a9lp4O3J+X7REuh1mIb+wHtstmR+/dn+3p8Y9bitNCFfH8AR9a+Q2L7dg3W3dax99o2/0DfpG3+gbmij2ost2S1T783c23xdypuDnnbXctXEocn4fsES6HQaUfwThjRC/8D79+Nyy1bfHbaUJYWckhFMjuM3YK6ht+CIuW/faR9/oG32DvtE3+oYmejky+2csUW0UfWzX2VDuOxuWZseFgp9z1DLXSuzj1FZaIt0OAz5P+TUMduH96XGu+/dnY1nofJnrfD0+nh5v+1aafHBvFfz3PwrD3Zq9JHJB4HoLBt/WvfbSN/pG36Bv9I2+oW1P7B7N4cky1dsW+n8UQP6F1p9mxys9/t7y0Hl3Xb+/m784552y9bI00uvXLZFut0QM6HiY3YX3p8fpAW8v/1jI6Tu78t/Xj+jx6nvcVpoQ9kTWYM8Qb2t/5La2tWC9bd1rL32jb/QN+kbf6BuaKHYOvGeJaiV/gfZUJNP8YvrF7vEgxN8hu8yy1s6HkVy/sES63RIxgL1hbhfeZ/M75dk+P+NTPV5tj9tK03m18s8w+ldC8u0dNwtu54+WDL+te+1+IqNv9I2+Qd/oG31D07wayf+4Jaql/LzNvyg5dnG937ti89xft4y19VMkY1+CqNt1O2VN/06qS93Hln3ZcSI7fg7FO0h7HetK3OaKgr9/Q49X3+O20nQW/EnBOuwawm0UvWqan2irWrDOtu6hb/SNvkHf6Bt9QxP9VjADdyxPreWPF/k7XPN3yOUfa/ZPdjzMjqnu8bB7ISP/d0e6f9bHUdTbZOTx8x9LpNt1OwPIvwskf0NKvxdk8zezbA2dC/NlLr7nHy+5KHKbGyO/o+vxitlK0/FxpFSXzOFn5+/AK3rHxMctWWNb99A3+kbfoG/0jb6hbeda2XepAWnYETmfP7dEul23M4D8QnnZF2XzN8/E3rFdZifvkoK/+58er77HbaV55ruCdTg/y5+Zn2AXC37uyRatr6176Bt9o2/QN/pG39BEL4Xid1h9a4mgMb3+miXS7bqdEXsnFH+EZH7snmWXteH39CR73FaaZ34Y8hP1MwU/72yL1tXWPfSNvtE36Bt9o29osvMFs3Av+CgSqIPYxdbfLJFu1+1UKP9s+Pt95i/vqqLdvOv6/J2mfyxksj1uK83zvo08oVxc4mfkn/95oeDnHG3Zmtq6h77RN/oGfaNv9A1NtikyDxstESRvX5jbO03R7TBs+e/fJ0P/77La1Ofvzevx5z/V4+PrcVtpXrQt9H916W53YF/p8feWZ8ehgr+bfzbq9haup6176Bt9o2/QN/pG39Bk+ZPc28GuEKizPwrO4fzLdRdYIt2u2xmT/AtbzxfM4frsmJj2u/vMC/aH9Pj4e9xWmhflXyR2KvKkKn+yebF7PAjxL0RY5uKHrXvoG32jb9A3+kbf0EifF8zE41BuhwkwHqsij3c+31u363ZS8EbofKfT4xD/Ytb8yD87/h09nkaP20rT38rsOFbiyWe/LSD5Z6m+3uL1s3UPfaNv9A36Rt/oG9og3zlS9KLMR5YIkvVVpNdXWSLdrttJSP7dQ/nO0++z46/u7+dT4dmbaL7JjrV6PK0et5Wm3BrlX2bwRXacC50v0XrYHe6p7v++0f13R7p/1pdv2LqHvtE3+gZ9o2/0De1R9IXE1ywPJGl+6Hz8Wr9z91dLpNt1O+jxYbCVhmGzdQ99g75B36BvaJO3I/Ox1hJBcnYGO+XQ7aDHK2ArDcNm6x76Bn2DvkHf0Da/F8zH95YHkvNbwTl73fKg20GPD5OtNAyLrXvoG/QN+gZ9Qxu9XzAj+YuBSy0RJGN1KH5BdZclQreDHh8mW2kYFlv30DfoG/QN+oa2+qtgTg5ZHkjGyYJz9WbwPSfodtDjI2ArDcNg6x76Bn2DvkHf0FZbC2blTnZMWCIYu5dD8UfT7bNE6HbQ46NgKw1zZese+gZ9g75B39B2fxfMy17LA2N3uOAcvRW86x3dDnp8hGylYS5s3UPfoG/QN+gb2m5zwcz8Y3lgrBZmx72Cc3S3JUK3gx4fJVtpmC1b99A36Bv0DfoGOq4UzM12ywNjcyC4gIpuBz0+ZrbSMBu27qFv0DfoG/QNdKwrmJ1rlgfGIn+x/U7BubnZEqHbQY9XwVYaBmXrHvoGfYO+Qd/A884XzM8WywOV+6TgnPzN8qDbQY9XyVYaBmHrHvoGfYO+Qd/A81aE/h9b5B2SUK383ZL/FfT6m5YI3Q56vEq20jDI8Nu6h75B36Bv0Dfwoi8L5mir5YHKFL2getLyoNtBj4+DrTSUYese+gZ9g75B30Bvk9lxO/TfQeF7A6Ca87Dfx4jdz44llgjdDnp8HGylIcbWPfQN+gZ9g76BYtsK5mmf5YGRK/rybF+6jm4HPT5WttJQxNY99A36Bn2DvoG4n/vMVP5Cz6TlgZF5OTse9jn/frc86HbQ4+NmKw1Fs2HrHvoGfYO+Qd9A3CsFTxw/tzwwMif6nHePs2OV5UG3gx5Pga009GLrHvoGfYO+Qd9Aefv6zNZU6FzAAYbr9YJOP2h50O2gx1NiKw3T2bqHvkHfoG/QNzC4X/rM2A+WBobucp/z7YqlQbeDHk+NrTRMZ+se+gZ9g75B38DseqffRxuttzwwNP12uOWP+yssD7od9HiKbKUhZ+se+gZ9g75B38Dsbekza38H3zkBw1D03S67LQ+6HfR4ymylwdY99A36Bn2DvoG5ORW82AOj8pXHdXQ76PG6spWm3WzdQ9+gb9A36BuYu4XZ8VfovetmueWBWVvVp9NvZMciy4NuBz1eB7bStJOte+gb9A36Bn0Dw5O/uNPreycuWhqYtT9D7wufb1gadDvo8TqxlaZ9bN1D36Bv0DfoGxiurcGLPzAs+/ucT7ssDbod9Hjd2ErTLrZ8oG/QN+gb9A2MRq8Xge5nxzJLA6Wt6D5ezzyXjlkadDvo8Toviq007WDLB/oGfYO+Qd/A6PT64udfLAuU9nuPc+hSdsy3NOh20ON1ZitN89nygb5B36Bv9I2+gdFanB3Xe8zkXksDUQd6nDv/ZMcSS4NuBz3eBLbSNJctH+gb9A36Rt/oG6jGq9lxZ8ZcPurOLNDb6z06/W7wcXHodtDjDWMrTTPZ8oG+Qd+gb/SNvoHqvJUdD2bM5zXzCT0tyI6/w4sXNddaGnQ76PGmsZWmeWz5QN+gb9A3+kbfQPXe6zGn31gWeMG3Pc6VDywLuh30eFPZStMctnygb9A3oG/0DYzPNk9GodAHPc6RnZYF3Q56vOlspak/Wz7QN+gb0Df6BsZvz4yZvZcdr1gW+L/z4N6M8+MTy4JuBz3eFrbS1JstH+gb9A3oG30Dafh4xtz+EbzwR7vl839lxnnxmWVBt4MebxtbaerJlg/0DfoG9I2+gbTsnzG/JywJLXY8uGCDbgc9zv+xlaZebPlA36BvQN/oGwAAgJqwlaYebPlA36BvQN/oGwAAgJqxlSZ9tnygb9A3oG/0DQAAwDT/D1XvFeOKRwsBAAADqHRFWHRNYXRoTUwAPG1hdGggeG1sbnM9Imh0dHA6Ly93d3cudzMub3JnLzE5OTgvTWF0aC9NYXRoTUwiPjxtc3R5bGUgbWF0aHNpemU9IjE2cHgiPjxtZmVuY2VkPjxtdGFibGU+PG10cj48bXRkPjxtbj4xPC9tbj48L210ZD48L210cj48bXRyPjxtdGQ+PG1uPjA8L21uPjwvbXRkPjwvbXRyPjxtdHI+PG10ZD48bW4+MDwvbW4+PC9tdGQ+PC9tdHI+PC9tdGFibGU+PC9tZmVuY2VkPjxtbz4sPC9tbz48bW8+JiN4QTA7PC9tbz48bW8+JiN4QTA7PC9tbz48bWZlbmNlZD48bXRhYmxlPjxtdHI+PG10ZD48bW4+MTwvbW4+PC9tdGQ+PC9tdHI+PG10cj48bXRkPjxtbj4wPC9tbj48L210ZD48L210cj48bXRyPjxtdGQ+PG1uPjA8L21uPjwvbXRkPjwvbXRyPjwvbXRhYmxlPjwvbWZlbmNlZD48bW8+LDwvbW8+PG1vPiYjeEEwOzwvbW8+PG1vPiYjeEEwOzwvbW8+PG1mZW5jZWQ+PG10YWJsZT48bXRyPjxtdGQ+PG1uPjE8L21uPjwvbXRkPjwvbXRyPjxtdHI+PG10ZD48bW4+MDwvbW4+PC9tdGQ+PC9tdHI+PG10cj48bXRkPjxtbj4wPC9tbj48L210ZD48L210cj48L210YWJsZT48L21mZW5jZWQ+PG1vPiw8L21vPjxtbz4mI3hBMDs8L21vPjxtbz4mI3hBMDs8L21vPjxtZmVuY2VkPjxtdGFibGU+PG10cj48bXRkPjxtaT54PC9taT48L210ZD48L210cj48bXRyPjxtdGQ+PG1vPi08L21vPjxtaT55PC9taT48L210ZD48L210cj48bXRyPjxtdGQ+PG1uPjA8L21uPjwvbXRkPjwvbXRyPjwvbXRhYmxlPjwvbWZlbmNlZD48bW8+LDwvbW8+PG1vPiYjeEEwOzwvbW8+PG1vPiYjeEEwOzwvbW8+PG1mZW5jZWQ+PG10YWJsZT48bXRyPjxtdGQ+PG1pPng8L21pPjwvbXRkPjwvbXRyPjxtdHI+PG10ZD48bW4+MDwvbW4+PC9tdGQ+PC9tdHI+PG10cj48bXRkPjxtbz4tPC9tbz48bWk+ejwvbWk+PC9tdGQ+PC9tdHI+PC9tdGFibGU+PC9tZmVuY2VkPjwvbXN0eWxlPjwvbWF0aD6HtQ76AAAAAElFTkSuQmCC\&quot;,\&quot;slideId\&quot;:1239,\&quot;accessibleText\&quot;:\&quot;open parentheses table row 1 row 0 row 0 end table close parentheses comma space space open parentheses table row 1 row 0 row 0 end table close parentheses comma space space open parentheses table row 1 row 0 row 0 end table close parentheses comma space space open parentheses table row x row cell negative y end cell row 0 end table close parentheses comma space space open parentheses table row x row 0 row cell negative z end cell end table close parentheses\&quot;,\&quot;imageHeight\&quot;:51.45945945945946},{\&quot;mathml\&quot;:\&quot;&lt;math style=\\\&quot;font-family:stix;font-size:16px;\\\&quot; xmlns=\\\&quot;http://www.w3.org/1998/Math/MathML\\\&quot;&gt;&lt;mstyle mathsize=\\\&quot;16px\\\&quot;&gt;&lt;mfenced&gt;&lt;mtable&gt;&lt;mtr&gt;&lt;mtd&gt;&lt;mn&gt;1&lt;/mn&gt;&lt;/mtd&gt;&lt;/mtr&gt;&lt;mtr&gt;&lt;mtd&gt;&lt;mn&gt;0&lt;/mn&gt;&lt;/mtd&gt;&lt;/mtr&gt;&lt;mtr&gt;&lt;mtd&gt;&lt;mn&gt;0&lt;/mn&gt;&lt;/mtd&gt;&lt;/mtr&gt;&lt;/mtable&gt;&lt;/mfenced&gt;&lt;mo&gt;,&lt;/mo&gt;&lt;mo&gt;&amp;#xA0;&lt;/mo&gt;&lt;mo&gt;&amp;#xA0;&lt;/mo&gt;&lt;mfenced&gt;&lt;mtable&gt;&lt;mtr&gt;&lt;mtd&gt;&lt;mn&gt;0&lt;/mn&gt;&lt;/mtd&gt;&lt;/mtr&gt;&lt;mtr&gt;&lt;mtd&gt;&lt;mn&gt;1&lt;/mn&gt;&lt;/mtd&gt;&lt;/mtr&gt;&lt;mtr&gt;&lt;mtd&gt;&lt;mn&gt;0&lt;/mn&gt;&lt;/mtd&gt;&lt;/mtr&gt;&lt;/mtable&gt;&lt;/mfenced&gt;&lt;mo&gt;,&lt;/mo&gt;&lt;mo&gt;&amp;#xA0;&lt;/mo&gt;&lt;mo&gt;&amp;#xA0;&lt;/mo&gt;&lt;mfenced&gt;&lt;mtable&gt;&lt;mtr&gt;&lt;mtd&gt;&lt;mn&gt;0&lt;/mn&gt;&lt;/mtd&gt;&lt;/mtr&gt;&lt;mtr&gt;&lt;mtd&gt;&lt;mn&gt;0&lt;/mn&gt;&lt;/mtd&gt;&lt;/mtr&gt;&lt;mtr&gt;&lt;mtd&gt;&lt;mn&gt;1&lt;/mn&gt;&lt;/mtd&gt;&lt;/mtr&gt;&lt;/mtable&gt;&lt;/mfenced&gt;&lt;mo&gt;,&lt;/mo&gt;&lt;mo&gt;&amp;#xA0;&lt;/mo&gt;&lt;mo&gt;&amp;#xA0;&lt;/mo&gt;&lt;mfenced&gt;&lt;mtable&gt;&lt;mtr&gt;&lt;mtd&gt;&lt;mi&gt;x&lt;/mi&gt;&lt;/mtd&gt;&lt;/mtr&gt;&lt;mtr&gt;&lt;mtd&gt;&lt;mo&gt;-&lt;/mo&gt;&lt;mi&gt;y&lt;/mi&gt;&lt;/mtd&gt;&lt;/mtr&gt;&lt;mtr&gt;&lt;mtd&gt;&lt;mn&gt;0&lt;/mn&gt;&lt;/mtd&gt;&lt;/mtr&gt;&lt;/mtable&gt;&lt;/mfenced&gt;&lt;mo&gt;,&lt;/mo&gt;&lt;mo&gt;&amp;#xA0;&lt;/mo&gt;&lt;mo&gt;&amp;#xA0;&lt;/mo&gt;&lt;mfenced&gt;&lt;mtable&gt;&lt;mtr&gt;&lt;mtd&gt;&lt;mi&gt;x&lt;/mi&gt;&lt;/mtd&gt;&lt;/mtr&gt;&lt;mtr&gt;&lt;mtd&gt;&lt;mn&gt;0&lt;/mn&gt;&lt;/mtd&gt;&lt;/mtr&gt;&lt;mtr&gt;&lt;mtd&gt;&lt;mo&gt;-&lt;/mo&gt;&lt;mi&gt;z&lt;/mi&gt;&lt;/mtd&gt;&lt;/mtr&gt;&lt;/mtable&gt;&lt;/mfenced&gt;&lt;/mstyle&gt;&lt;/math&gt;\&quot;,\&quot;base64Image\&quot;:\&quot;iVBORw0KGgoAAAANSUhEUgAABd8AAAHcCAYAAAAnTdN0AAAACXBIWXMAAA7EAAAOxAGVKw4bAAAABGJhU0UAAAEHR1s2fAAAWgFJREFUeNrs3Q/E1ef/P/BLcksSyWQyI5NkJmY+ZiYxk5lJJEmSkczMTMx85DYZmZmZGZNMJjHJZCZmksyMZGZmRibJJJJJbonP7339zul73927z/u6zn2f8z7vP48Hb7/v77M653S9Xtfzfc51zvV+hwAAAEBbvVsc/5tzHDckdNhn8+bDfw0Jsh3kOAAAAAzr8LwPqJeLY7lhocNi//88b168Z1iQ7SDHAQAAINcb8z6Y3i6OJwwLhPXFcWve/HjbsCDbQY53la009WfLB/IGeQPyRt5Afeyd17/xeM2wwP95bYE5st+wINtBjneNrTTNYMsH8gZ5A/JG3kA9vLrAh9FPDAv8yycLzJVXDQuyHeR4V9hK0yy2fCBvkDcgb+QNTNbzxXFvXs/+VhxThgb+JX7J+su8+RLnzwuGBtkOcrztbKVpJls+kDfIG5A38gYmY0Nx3JzXqzPFsdnQwEAb+/Nk/hfjTxkaZDvI8baylabZbPlA3iBvQN7IG6jWmuL4c4E+fcfQQNKbC8ydq8Wx1tAg20GOt42tNM1nywfyBnkD8kbeQHWWFccPC3zovGRoINtCc+hicE8WZDvI8RaxlaY9bPlA3iBvQN7IG6jGQjsz7vbzB8gT7/FxZ4G59LmhQbaDHG8DW2nax5YP5A3yBnkjb+QNjNdC95JwY2BYnEMD5tMBQ4NsBzneZLbStJctH8gb5A3yRt7IGxiPuIPm3gL9+JOhgUW7sMCciruenjE0yHaQ401lK0172fKBvEHeIG/kjbyB0VsVFt5Z8yC4rBUsRbyU2P0F5ta10NvRBrId5Hij2ErTfrZ8IG+QN8gbeSNvYLRODejBo4YGlmx6wPw6a2iQ7SDHm8RWmu6w5QN5g7xB3iBvYDQGfcH3V3GsMDywZFOhdz+PhebZQcODbAc53gS20nSLLR/IG+QN8gZ5A0sXL131z4APk68ZHhiZVwbMs/gF+0bDg2wHOV53ttJ0jy0fyBvkDfIGeQNLc2lAz503NDBy5wbMt58NDbId5Hid2UrTTbZ8IG+QN8gb5A0s3jsDei3urtlkeGDk4q+R7w+Yd0cMD7Id5Hhd/9G20nSXrXvIG+QN8gZ5A4vLmZkBvfaJ4YGx+TAMXhh1STlkO8jx2rGVBlv3kDfIG+QN8gaGc2FAj90pjrWGB8ZmdXHcGjD/3Ewd2Q5yvFZspSGydQ95g7xB3iBvIN/rA3orHv81PDCxc3083jA8yHaQ43X5QGIrDQ/Zuoe8Qd4gb5A3kLYmDP611t/BPSWgCsuL49qAeXg7+IUysh3keA3YSsNctu4hb5A3yBvkDaR9Hgb/UutNwwOV2V8yF48bHmQ7yPFJspWGhdi6h7xB3iBvkDcw2NMl/RR/vbXMEEGl/iiZk88aHmQ7yPFJsJWGQWzdQ94gb5A3yBsY7ELJB8RDhgcqt69kTv5oeJDtIMcnwVYayti6h7xB3iBvkDfwb68Gv4yEOir71eQuw4NsBzleJVtpWGrT27qHvEHeIG+QN3TRb8GXfFBHB0rm5p/eByDbQY5XyVYacti6h7xB3iBvkDcwq2z3RLy01ZQhgomJizLXSuboQUOEbAc5XgVbaRiGrXvIG+QN8gZ5A70c+aukd44YIpi4wyVz9Lr3A8h2kONVsJWGYdi6h7xB3iBvkDcQwuslfTMT3LQX6mBlcfzjPQGyHeT4pNhKw7Bs3UPeIG+QN8gb9EwIV0t65nNDBLXxYbAbDtkOcnxCoWIrDYth6x7yBnmDvEHe0GV7S/olHpsMEdTGk4n5esAQIdtBjo+DrTQslq17yBvkDfIGeUOX/VLSKz8YHqidb0rm7B+GB9kOcnzUbKVhqWzdQ94gb5A3yBu6aGso//XVTkMEtbMtMW9fMUSyXbaDHB8lW2kWb01xHC2OLzo+DrbuIW+QN8gb5A1d9F1Jj9wIvqSBuir7gv6C4ZHtsh3k+CjZSjO81cUxXRx3++P0jyGxdQ95s0Sbi+Ot4jhVHJeL407oXRbjfnHcK46bxXE29H6J+VLH3/DJG+SNvJE31MHGUP4FzVFDBLX1XvAlPbId5HgFbKUZzqrQuznbnXnjZPHd1j3kzWLEL/LeDb0FnP8Nedwqjg+K43F5I2+QN/JG3jARHyf6Y4MhgtqK57QHJfP3M0Mk22U7yPFRsJUmT7zp1n+L4/aAsbL43mPrHvImX1wEu1MyJvG/fR96v0qdKflz8VeqRzo4fvIGeSNv5A2TtDz0vpga1BsXDRE0+v1C3OW+whDJdtkOcnwpbKVJi0U6nAhfi++zbN1D3uSNxaDLYfzdz5x1C/y9Z4rjozB4YexK6NavMOQN8kbeyBsmaX+iL143RFB7uxPz+KAhku2yHeT4UthKM9hUcbzT/2Casx3b4nuPrXvIm3Lb+3mx0BicC72bOKfEsfp5wGPE3Tkvyht5I2/kjbyRN4zdDyU9Ee+fsMoQQe3FXznfK5nLPxoi2S7bQY4v5cXZSrPwuLwd8hfdLb7/m617yJuFxW9kBy3enBzyseI8Oh8GXxZim7yRN/JG3sgbecPYPJH4bHDWEEFjnEzM56cMkWyX7SDHF8NWmkfFa5e+WRzXw/A3IbP4/u8P/LbuIW8etSOMfjEw/uri15JMelbeyBt5I2/kjbxhLI4k+mGXIYLGeDUxn983RLJdtoMcXwxbaXriovuh4rjW/7fHX4ldKo7joXet0x+Dxfdh2bqHvHnU8yVzIv5acv0SHntTfwwH3VTyMXmDvJE38kbeMHK/JbJmyhBBo9YE/imZ038aItku20GOD8tWmlm/9//Nl4vjrQEfHE8Ei+/DsnUPedMTM6XsMlbvjuA5jpY8/nl5I2/kjbyRN/KGkdqc6IOvDRE0zpeJeb3FEMl2QwRyfBi20sya7odsmXXB4vuwbN1D3vR8W/Jvj4tko7hGcPwl753Q3UshyBvkjbyRN1Tp/UQf7DVE0Dg7EvP6mCGS7YYI5PgwbKUZ3u/B4vswbN1D3oSwJ5Eb0yN8rmMlz3O7ONbKG+SNvJE38oaxZ028hOUaQwSNszwMvrRaPP4wRLLdEIEcz2UrzeJ8Eyy+D8vWPbqcN/EXptcTb+DWj/D5nkyM9RfyBnkjb+SNvGHJNibqf9EQQWOdS8zvTYZItgNyPIetNItzNlh8H5ate3Q5b95L/Nt/GMNzXgzli28b5Q3yRt7IG3nDkryTqP+7hgga683E/D5siGQ7IMdz2EqzOBbfh2frHl3Nm9j7NxOZcWgCJ5rj8gZ5I2/kjbxhSc4nev9ZQwSNlfr18wVDJNsBOb7UF2ErzWAW3xfH1j2h18W8ORDSN2leP4bnfSrxnHGxaJ28Qd7IG3kjb1iU+MXLg5K63zJE0HhXQ/mX+SsNkWwH5HgZW2kWz+L74ti6111dzptLiX/71TE+97XEcx+RN8gbeSNv5A2Lkrrk0GlDBI2Xuq/HDkMk2wE5XsZWmsWz+L44tu51V1fz5omQ/hXqyTE+/6nEc/8pb5A38kbeyBsW5dNE3Q8YImi83Yl5/rkhku2AHB/EVpqlsfi+eLbudU+X8yb1a8h47B/j8x/MeP7n5A3yRt7IG3nD0H5J9PtThqhxlhXH1uKYLo4zxXG9OO6F3qWzvi+OJ5f4+PGx469mb/cfM96j4+PiWGvoa2tdYp7/ZohkOzJdpsvxQWylWRqL74tn6173dDlvUtcBjscLY3z+bRnPf1TeIG/kjbyRNwxlVaLefsjUHPFL253988PdRF3/6td+MR/8v0t88F+hFLV1NdEXawyRbEemy3Q5vhBbaZbG4vvi2brXPV3Nm/hN+0zi3/6g/+fGZSqkF8MuyxvkjbyRN/KGoewMfsjUdC8Wx4nQ+xXk/4Y4/jvk88RLnd3MeNy3laS2vkrUbqchku3IdJkuxxdiK83SWHxfPFv3uqerefN8xkn5RgWv405IL8itkjfIG3kjb+QN2T5K1PstQ1Rbu8LCv4BLfYH58Lg2ZDbfyXzcU0pTW/sStfvYEMl2ZLpMl+Pz2UqzdBbfl8bWve7oct68kXFSPlfB6/g243W8Jm+QN/JG3sgbsv2QqPVWQ1Rb8d4X8dq834TevTL+E2Z3BcXzyNGMHPtPxvNsCr3rAOf++tJCTX1tSdTuoiGS7ch0mS7H57OVZuksvi+NrXvd0eW8OZVxUj5Zg/nW9uswyxt5I2/kjbxhlFKXeRr3JZ5YmngjvOWJP/N1Yi5PJ/7+Y6H3a8phLn3whtI0ds7fN+dlOzJdpsvx+WylWTqL70tj6153dDlvfso4KU9X8DqOZbyOs/IGeSNv5I28IUvq11NXDFHra/x94gP+hXl/9sn+/x5/XXliQM+4OV+9pX4R/Zwhku3IdJkux4d5Qltp0iy+jzf8bN3rTsC1OW9yrjO3t4LXsS/jdVyXN8gbeSNv5A1Z9obJ7zJh/P4sqfFMGPwLublfBA+67EC8fMEnxXGmON4L7b0XRpscr8E5FtmOTKchOW4rzWhYfB9vH9q61406tzlvVoa87WhVXPt4Z8braHMt5I28kTfyRt4wSp8nevyQIWqFzxJ13rLA39keqr3PBtVJLcyeMESyHZmOHH/IVprRsPi+dLbutV+X82ZryFsM217Ba3kl87VskjfIG3kjb+QNSd8lavyKIWqF1JeJe+b9+XhN4Jv9//Zb8MvHtnkh0Q8/GCLZjkxHjj9kK81oWHxfOlv32q/LebMj5C1AvVjBa6nTwpy8Qd7IG3lD091N1NgH9HZYnajzl/P+/Lf9/z32x0bD1zpTiX64Z4hkOzIdOf6QrTSjYfF9/Asltu41X5fzJtXfVb6JW535WnbJG+SNvJE38oZSq3wG6JQ/Qt6Oqv1z/vfXDVtr3UjM/zWGSLYj05Hjka00o2Hxfels3Wu/LufN6yFvAWqqgteyIvO17Jc3yBt5I2/kDaVSl1Y6b4ha5atQfv+K5cXxeHHc7v9v3xmyTq8BWEuR7ch05Pj/ZytNNQWz+J5m6177dTlvPg55C1DLajDXHh5H5Q3yRt7IG3lDqX3BJTzVe/Z4KcxemiB+/ltvyFotdVmxfYZItiPTkeO20oyOxffRsHWvvbqeN6lQf3hUJee1fC5vkDfyRt7IG0p9kqjt24aoVZ5O1Pv7Of/3m4ar9fZ3/Nwm25HpyPEMttKMjsX3asbR1r3m6nreNHEx7Li8Qd7IG3kjbyh1OlHbHYaode5lZNoVw9QJqRucnzZEsh2Zjhy3laa6D1UW30ezYGDrXnN1PW8shskb5I28kTfypn1+StT2RUPUOt9kZNoWw9QJm4MFO9mOTEeOJ9hKMzoW30fD1r326nreWAyTN8gbeSNv5E37pO4vMWWIWudIx/OMWcsTvXDXEMl2ZDpy3Faa0bH4Phq27rVX1/Pmi2AxTN4gb+SNvJE3bbIsUdcZQ9RKqUubvWaIOiV1yYplhki2I9Ppdo7bSjM6Ft9Hw9a99up63nwWmrcY9pm8Qd7IG3kjbxjoqURd/zJErRR/8fqgpO4HDVGn/JLIgc2GSLYj0+l2jttKMzoW30fD1r326nreHAzNWwybljfIG3kjb+QNA21P1PWcIerkB3X3TeuW1PWitxsi2Y5Mp7s5bivNaFl8Hx1b99pH3qRvAFnlouBU5mvZL2/kjbyRN/JG3jDQrkRNTxmi1iq7t8avhqdTvkrkwC5DJNuR6XQ3x22lGS2L76Nj6177yJsQdoa8BaiVFbyWlZmvZZe8kTfyRt7IG3nDQAcSNf3CELXW7kTtVxuizvg80QsHDJFsR6bT3Ry3lWa0LL6Pjq177SNv0mPw8NhYwWt5LPO1bJc38kbeyBt5I28Y6MNETd81RK11KLhBHz2vJ3rhE0Mk25HpdDfHbaUZLYvvo2PrXvvImxDWhLwFqJcreC3bMl/LBnkjb+SNvJE38oaBTiRqutcQtdIT/c92ZbX/2DB1xt5EL5wwRLIdmU53c9xWmtGy+D46tu61j7zpeRDSC1CvVvA6Xs14HfG1LpM38kbeyBt5I28Y6FSipjsNUSv9mJFrPxqmzkhd6s2PGmU7Mp0O57itNKNl8X10bN1rH3nT81vGiX13Ba9jV8bruCZv5I28kTfyRt5QKnUpoVcMUescCY9+cVj2peJyw9UJryRy4Kwhku3IdLqb47bSjJbF99Gxda995E3P6ZBehHqjgtfxesbrOCNv5I28kTfyRt5Q6ttETV8yRK3yXJhdnImf7fYF93GgN8/L+uBbQyTbkel0N8dtpRkti++jY+te+8ibnumQXoQ6XsHrOJ7xOt6XN/JG3sgbeSNvKHUpUdPnDFFrrCyOP+fUdk/oXS7rfkn9pw1bJ2xI5MAVQyTbkel0N8dtpRkti++jY+te+8ibnpxrH5+uQV5VdS1oeYO8kTfyRt402a1ETVcZotaYu6tq7heX50vqf96wdcKqRA7cMkSyHZlOd3PcVppqP1xafM9n6177yJu8UK/q1zGXQ/rmhyvljbyRN/JG3sgbSt1J1HSFIWqFHXNq+tu8uh4pqf9M6MbNpLtuKpEDdwyRbEem090ct5VmtCy+j46te+0jb2b9mhiLmQpew4w5Jm/kjbyRN/KGJbubqOmUIWq8dWH2V7Cx3hvn/fdtiR54wRC23nLrALIdmY4cH8RWmtGy+D46tu61j7yZ9XFI/xp1wxiff0PG8x+TN/JG3sgbeSNvSEp9uUTzfT+nnvsGfGAvu0bwO4awEyb9RTeyHZlOTXPcVprRsvg+OrbutY+8mbU1pBejxnlDyF0Zz/+8vJE38kbeyBt5Q5IFmnZ7O+TdEPliSQ+cyXyup0LvZn4+gzeTxXfZjkyX6XJ8QbbSjJbF99Gxda995M2seJ241C9zPxrj83+SeO4b8kbeyBt5I2/kDVks0LTX03Pq+2co3zX1QUkP3Mt4rnhe+qX/53cY+kay+C7bkekyXY4LlApYfPcGBnmT69PEeFwc43P/FCa3ECdvkDfyRt7Im67U0+ep5oq/VPx9zrx8JvHnX0n0Qervfx7Sv8SkuVnwwPDIdmQ63c1xH05Hy+K7D6fIm1xbMsJ9HL/OXdV/7LLn3ixv5I28kTfyRt6w5Hr6PNVcJ+fU8FDGn1+eyLu3Sv7unv6fuV4cqw29LEA9kem0a977cDpaFt99OEXeDONKYkzGsUVtd+I5L8kbeSNv5I28kTdM/oMaI7emOLYXx6bEn/vvnPp9PcTjXyrpgx8H/J1nQ+8SBvHPbFMiWYB6ItNp37wXKKNl8b26xrd1T5C1wf7EmJycQE7t1J/yRt7IG3kjb5A3LfNGcdyfU5d4+YGDC/y5d+b8mb/CcL9a/CjRC/+Z9+fjzfj+7v+3D5RIFqCeyHTaOe8FSrUfMi2+60/1VM+54o0Qr4fym7mM8lIQa+e9SZl//KE/9ad6yht5oz9Rz5Z5IZFFh4vjteI4Pe9z29NDPs9LiV64FmYvtRW/fLzZ/98vKJEsQD2R6bR33guU0bL47oSHeg7rUGJcDo3wuQ4nnmuP/tSf6ilv5I3+RD1b5suMOs0/XlnE88QvOW8P+Tzxl5hrlUgWoJ7IdNo77wXKaJ0LFt+d8FDP4U/qv4Tx/zo03jTmWsnz/Kw/9ad6yht5oz9RzxY6NeTiyd4lPNfHQzxP/JXkBuWRBagnMp12z3uBMlp/BIvvTnio5/C2hPK7qR8YwXOU/Qo1Xhpis/7Un+opb+SN/kQ9W+idzIWTmE9L3ZWzvjjuZjxXvC7wM0ojC1BPZDrtn/cCZXRWJj7MPryJ1jJDpT/VUz0X8HYo/xZ9KdvXHg+9L/8GPf7bhl9/qqe8kTf6E/VsqRXF8VNIX7v3xRE9357Ec13qZyWyAPVEptOBeS9QRuf1kPft2zZDpT/VUz0HKLt+3blFPmb8wu9CyeOeMOz6Uz3ljbzRn6hny8XLYcVfS/4YejeYngm9Lwq/L463wmhvOB39pzi+6T/Hw+c6E3o3AUQWoJ7IdDo07wXKaKwqjqshb/H9e8OlP9VTPUt8XTJGXyzi8U6XPN4Zw60/1VPeyBv9iXoCsgD1BPPe4ntdrSuOi2G4Gz58Flx+Rn+qp3oO9mkoX8Bak5lN5xM5hP5UT+SN/kQ9AVmAeoJ5b/G9VuIH0Vf7HyZzbr6w0PFXcUwXx8th9FtiND7q2Xzx2nJ3BozVreJ4rzieWODvbehny6C/G7fI7TW8+lM9kTf6E/UEZAHqCYx33guUPC+E3t2Lb4fe9Z3+N4Zjpv/48Xl2GXL9qZ6E3o1bTibGLS5uXegf/yT+bLwkxHrDqj/VE3mjP1FPQBagnsD4571AyfNSGM+C+6BjnyHXn+rJHJuK4/OQXuxa6Ig3oInXbn7aMOpP9VRPeaM/UU9AFqCeQHXzXqDghId6Nke8V0S8VNUHxXG2OP4MvUtfzfSP+H9f7f+3Y/0/6/4S+lM91VPe6E/UE5AFqCcwgX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GdXbS6Ot4rjVHFcLo47xTFTHPeL415x3CyOs8XxYXG8VBzLDJl5L1DQ+Kgn6E/1VE/0J+oJyALUk39bXRzvFscfGTWff9wqjg+K43HDaN4LFDQ+6gn6Uz3VE/2JegKyAPWkJy663ympcfxv34fer+BnSv5c/FX8keCX8Oa9QEHjo56gP9VTPdGfqCcgC1DPDttYHL8MqOvfxXG4ONYt8PeeKY6PwuCF+CvFscHwmvcCBY2PeoL+VE/Qn6gnIAtQz67ZXhz/DKjpueJYk/EYcYH95wGPcbs4XjTM5r1AQeOjnqA/1RP0J+oJyALUsyt2F8eDAfU8OeRjrSiO82HwZWi2GW7zXqDghId6gv5UT9CfqCcgC1DPtttRUsuLi3zMVcXx64DHjL+uf9awm/cCBSc81LOd4la5o8XxhaHQn+qpnuhP1BOQBahnhz0fer9GX6iOd4tj/RIee1Nx3B/w2DeK4zHDb94LlNHZXBxvFcep0LsTcrwr8kx/EsZJfrM4zhbHh8XxUnAXZP2pnuo5equLY7r/BuLht+3oT/VUT+9v9CfqCcgC1LOL4uL33yV1fHcEz3G05PHPK4F5L1CWZnV/ov6RMY7zj1vF8UFxPG4Y9ad6qucSxe1uR0JvUWz+Vjf0p3qqp/c3+hP1BGQB6tlF35bUMC7KrxjR5/E7Jc9zUBnMe4GyOO8mJlf8b9+H3q/EZkr+XPzVWFw080sx/ameDGtlcfw39O6oPug6c+hP9VRP72/0J+oJyALUs2v2JGo4PcLnOlbyPPHz+lrl6Pa8FyjD2Vgcv4TB35odLo51C/y9Z4rjo5IPqleKY4Ph1Z/qSYYV/ay5lRhPi+/6Uz3V0/sb/Yl6ArIA9eziZ+brJfV7EJZ2rff5nkz0i/uxdXzeC5R820NvMWuhcToXejc5TIkfQH8Og78Ne9Ew60/1ZICp4ngnlF+zzuK7/kQ9vb/Rn6gnIAtQzy57L1G/H8bwnBdD+WL/RmXp7rwXKHl29yfLQmN0csjHit/AnQ+Dt2lvM9z6Uz2ZY3lxvB3yF90tvutP1NP7G/2JegKyAPXs6ufnm4n6HRrD876ZeM7jStPdeS9Q0naUjM/FRT5mvCHDr2Hwgtmzhl1/qmfnLeufwK+H4W96aPFdf6qnenp/oz9RT0AWoJ5dcyCjfuvH8LxPJZ7zflj4Mo50YN4LlHLPh96vtRYam7tLnLCb+pNvoce+URyPGX79qZ6dFBfd4zfx18LsFrVLofdNeby28o/B4rv+RD29v9GfqCcgC1BP5ruUqN3VMT73tcRzH1Gebs57gTJY/HBYdpmHd0fwHEdLHv+8vtef6tlJv/fH43JxvBUWXqg6ESy+60/U0/sb/Yl6ArIA9eShJzJqd3KMz38q8dx/KlE3571AGezbknGJH1pXjOA54vbsOyXPc1Dj60/17Jzp4tic+DPrgsV3/Yl6en+jP1FPQBagnjz0Zkbt9o/x+Q9mPP9zytS9eS9QFrYnMS7TI3yuYyXPc7s41mp8/ameLOD3YPFdf6Ke3t/oT9QTkAWoJ9G5jNq9MMbn35bx/EeVqXvzXqD8W/zFV9kNDuP1l0d5c4YnEzX4QuPrT/VkAd8Ei+/6E/X0/kZ/op6ALEA9ifdOm0nU7UH/z43LVEbvXFaq7s17gfJv7yXG5IcxPOfFRDhs1Pj6Uz2Z52yw+K4/UU/vb/Qn6gnIAtST5zPqdqOC13EnpL8AWKVc3Zr3AuVRy4vjZmJMDo3heVPXpTqu8fWnejKPxXf9iXp6f6M/UU9AFqCehPBGRt3OVfA6vs14Ha8pV7fmvUB51IGMMVk/hud9KvGc90PvBosa3wlPPXnI4rv+RD29v9GfqCcgC1BPQjiVUbeTFbyOr4Lrvpv3AqXUpcR4XB3jc19LPPcRje+Ep57MYfFdf6Ke3t/oT9QTHtpUHDuK43DoLf78GHrXP/5+hM+xO/SuVxy/PL0bevcg2mLoZYF6UgM/ZdRtuoLXcSzjdZxVrm7Ne4Ey64kw2W/JUt/S/anxnfDUkzksvutP1NP7G/2JetI98YZ+r4Tepb3iIvuV0FsML+vD3SN43rJLie1TFlmgnkzYTEbd9lbwOvZlvI7rytWteS9Q8t5MPDz2j/H5D2Y8/3Ma3wlPPemz+K4/UU/vb/Qn6kk3xHt3nAm9mwX+bxHHL0t8/mX995ZlNxDcLAtkgXoyISszs7CKa63vzHgdD/q5SkfmvUCZdS5jPF4Y4/NvC64LpT/Vk3wW3/Un6un9jf5EPemG+Gv3e6F3CZmz/eNCyPul5yiyfnPG45+QBbJAPZmQrZk5uL2C1/JK5mvZpGzdmfcCpWdZxhuXcX8zNZVRj8sa3wlPPemz+K4/UU/vb/Qn6km3xfyOl5S5ltGLXy7heVZlPP4tWSAL1JMJ2RHyFrxfrOC11OmLAGoy7wVKz/MZY3GjgtdxJ+MD8iqN74SnngSL7/oT9fT+Rn+intCzNvSu/V7Wi/G68CuX8BwXMx5fFsgC9WQS9oa8Be8q3m+uznwtu5StO/NeoPS8kTEW5yp4Hd+GelyjygkP9aw/i+/6E/X0/kZ/op7w0BOh/Lrs8TiwhMd/PPRukj3ose/JAlmgnkzI6yFvwXuqgteyIvO17Fe27sx7gdJzKmMsTlbwOr4KrouqP9WTPBbf9Sfq6f2N/kQ9Ya7DiX78bomPv6Z/3hjHTV1lAerJYn0c8ha8q7jJ6VTmazmqbN2Z9wKl56eMsZiu4HUcy3gdZzW+E556Eiy+60/U0/sb/Yl6wqPios/NUH6Zr7UjeJ5Xi+P2vMc+JQtkgXoyIcdD3oJ3XfonHp8rW3fmvUDpyblL/N4KXse+jNdxXeM74aknweK7/kQ9vb/Rn6gn/NvRRE++PqLneW3e4x6SBbJAPZmQJi6+H1e27sx7gdK76UzOxKjiWqQ7M15H/LXCMo3vhKeenWfxXX+int7f6E/UE+Z7Moz30jMPLZv3uJtkgSxQTybE4ju1nvcCJYStmRNjewWv5ZXM17JJ4zvhqWfnWXzXn6in9zf6E/WEhVws6cn7ofcF7VLNXXy/ashlgXoyQRbfqfW8Fygh7MicGC927IOyEx7qWW8W3/Un6un9jf5EPWEhhxJ9uXsEz7FxzuN9bMhlgXoyQV8Ei+/UeN4LlN61TnMmxqoKXsvqzNeyS+M74aln51l815+op/c3+hP1hIU8lujL0yN4jt1zHu9ZQy4L1JMJ+iw0b/H9M2XrzrwXKL0bzuRMjKkKXsuKzNeyX+M74aln51l815+op/c3+hP1hEHKLj1zNyz9Phun+4/1q6GWBerJhB0MzVt8n1a27sx7gdLbIpczMaq4CdhU5ms5qvGd8NSz8yy+60/U0/sb/Yl61lXu9Xebekw1oAbvJP4NW5fw2MtDbwH/f/3nQRaoJ5O0r0bZnfu+d7+ydWfeC5Rm3pjhc43vhKeenWfxXX+int7f6E/Us+kZZPF9fDYl/g0fLOGx94fZm7euFgOyQD2ZsJ2Z2b2ygteyMrjconkvUFrx4fS4xnfCU8/Os/iuP1FP72/0J+rZ9Ayy+D5eV0v+DT8v4XEv9R/jCxEgC9STGtiemd0bK3gtj2W+lu3K1p15L1B8OHXCQz2byeK7/kQ9vb/Rn6hn0zPI4vvk6vAgLO5X61vmPMZmESAL1JMaWJOZ3S9X8Fq2Zb6WDcrWnXkvUHw4dcJDPZvJ4rv+RD29v9GfqGfTM8ji+3jtSPw7di7iMR/eaPUH018WqCc18iCjbq9W8DpezXgd8bUuU7LuzHuB0tsq58OpEx7q2TQW3/Un6un9jf5EPevK4ns9LA/lC1LDXjZm7nXkt5r+skA9qZHfMuq2u4LXsSvjdVxTrm7Ne4ESwmcN/HD6mcZ3wlPPzrP4rj9RT+9v9CfqWVcW3+vjQsm/49chH+tUWPr14mUB6sk4nM6o2xsVvI7XM17HGeXq1rwXKCEcbOCH02mN74Snnp1n8V1/op7e3+hP1BNSjiR6dFXm42wO1V66QRagngxjOtRjl2XOl8/vK1e35r1ACWFfqM+vG6YyX8t+je+Ep56dZ/Fdf6Ke3t/oT9QTUl4Mo7kG8rn+n79sSGWBelJDOddaP12Dz+m+wOzgvBcovZvM5HwgXFnBa1mZ+Vp2aXwnPPXsPIvv+hP19P5Gf6KekBJv6jcTlrbr6IU5f/5lQyoL1JMaWpVRtysVvI7LIX2z1ZXK1a15L1BC2J75gXBjBa/lsczXsl3jO+GpZ+dZfNefqKf3N/oT9YQc58LSrj18pf9nfzKUskA91bPGfk3UbaaC1zATJv8FADWb9wIlhDWZHwir+IZ/W+Zr2aDxnfDUs/MsvutP1NP7G/2JekKOd0t69Gbi7+6Z82efN5SyQD3Vs8Y+nvD7zQ0Zz39Mmbo37wVKz4NQj2sy5VyjKr7WZRrfCU89O8/iu/5EPb2/0Z+oJ+T4T6JPVw/4e/GeHdf6f+acYZQF6qmeNbc1o3Y7x/j8uzKe35eYHZz3AqXnt4yx2F3B68iZqNc0vhOeehIsvutP1NP7G/2JekKe1HXfB30ROx1mvyDdbBhlgXqqZwOy7laidh+N8fk/STz3DSXq5rwXKD2nM8bijQpex+sZr+OMxnfCU0+CxXf9iXp6f6M/UU/IV3bd98ML/Pn1xXGv/9+/MHyyQD3VsyE+TdTu4hif+6cwuYV/ajzvBUrPdMZYHK/gdRzPeB3va3wnPPUkWHzXn6in9zf6E/WEfP8t6dPTC/z5U/3/drc4Hjd8skA91bMhtoT0pQ6nxvC8q0L6ko92EHV03guUnpxrkZ6u4HWcDfW4NqsTHupZfxbf9Sfq6f2N/kQ9IVfZza+vzvuzL875b/81dLJAPdWzYa4k6rdjDM+5O/Gcl5Slu/NeoPSsyhiLKxW8jssh/Q3dSo3vhKeeBIvv+hP19P5Gf6KekG95KP9V5sNfgsZrJj+8Z8hfYTy/EJUFqCfjtD9Rv5MT+Hy+U1m6O+8FyqxfE2MxU8FrmKnBB2QnPNSzGSy+60/U0/sb/Yl6wjDKrkf8cv/PvDPnf3vNkMkC9VTPBopfIl4vqV+8n8Uov1hcWxz3S57vDyXp9rwXKLM+zhiPDWN8/g0Zz39M4zvhqSd9Ft/1J+rp/Y3+RD1hGJ+V9OqbxbGu/x4y/v/PGy5ZoJ7q2WCHEjU8NMLnOpx4rj3K0e15L1Bmbc0Yj3FuE9mV8fzPa/yR9mcM2+/7bzDv9//f7/tvPFfIHW9gas7iu7xB3nh/oz/ljbyBUWXyV6F3KYb/9bPjKcMl29VTtjdY/PX7L2H8v0aPl/S6VvI8PyuFeS9QHp2YtxLj8dEYn/+TxHPf0Pgj68/H+gGYGu+tsscbmBqz+C5vkDfe3+hPeSNvYBgbEvnw8P9+31DJdvWU7S2wJZTf6+LACJ6j7Ffv8Yuyzcpg3guUR32aGI+LY3zunyb4wbhrjf99xmM/DMqX5Y83MDVl8V3eIG+8v9Gf8kbewLDuJXr2avBLatmObG+Pt0vqeDP0rte+WI+H2Ut1LXS8bfjNe4Hyb1sS4xG/MRvH3d5XhfJv4+KxWeOPpD+fy3zz8vC4XRzrZZA3MDVk8V3eIG+8v9Gf8kbewLC+TfSsBVzZjmxvmy9LanlukY8Zd5deKHncE4bdvBcog11JjMmOMTzn7sRzXtL4I+vPA0O+gYnHcRnkDUwNWXyXN8gb72/0p7yRNzCsspuunjI8sh3Z3lJfl9Tzi0U83umSxztjuM17gVJuf2JMTo7hOVOLaDs1/sj681AY/g1M3MJn66U3MHVj8V3eIG+8v9Gf8kbewLD2hPFcfkEWyHb1pO7KLsUYF8zXZDzGuuI4X/I4nxlm816gpMWtI9dLxiReI2+UW7PX9k+Q474Ds8bv2R2GfwMTj1flkDcwNWPxXd4gb7y/0Z/yRt7AsLYP6NU9hka2I9s7IGbdnQF1vVUc7xXHEwv8vXjD6umSvxs/f+81vOa9QMmX+ob50Aif63DiufZo/JH2Z1wMuLuINzD75ZA3MDVj8V3eIG+8v9Gf8kbewLDWLNCn3xgW2Y5s75B4o9STGZ+nL/SPfxJ/Nl6Cxv0WzHuBMqT467Bfwvh/rbW8OK6VPM/PGn8s/Rk/8D8Iw72BOSyHvIGpmXPB4ru8Qd54f6M/5Y28geGsCv++Sec6wyLbke0dtKk4Pg/pxfVBu0bjteKfNozmvUBZvC2Jk9yBETxH2a/C4lbtzRp/bP25uR+UcaFhJuO5Dsghb2Bq5o9g8V3eIG+8v9Gf8kbewHBemdejuwyJbEe2d1z8gcrLxfFB6O0w/zP0dp3M9I/4f1/t/7dj/T+7zLCZ9wJlNN4uGZul3pAmbnMp+3btbcM/sf6MIXram1JvYGpsZUj/AuaBNwTyRj3ljfc3+lPeyBuYZ+4NB78yHLId2Q6Md94LlLQvS8bn3BJOkBdKHveEYZ94f+6b91wblcMbmBp5PeRthdtmqOSNesob72/0p7yRN9AXr/f+8Bri1/r/f2Q7sh2w+D5xX5eM0ReLeLzTJY93xnDXoj+PzXme60rhDUyNxOt0Xg15i+/fGy55o57yxvsb/Slv5A30nZrTm88bDtmObAfGP+8FSr5PEx8oc341EG9kc77kcT4zzLXpzx/nPM+HSuENTE3EDLkYhrsRTMwVl5+RN+opb7y/0Z/yRt7Qbfvn9OW04ZDtyHagmnkvUIYT7zR+Z8BY3SqO94rjiQX+3ob+G5xBfzdeG3Wv4a1Nf24Jj143+0ml8AZmguLC16uht3h1Nwx/F/Z4/NXPoHhjmClDKm/UE+9v5I28kTd0yqY57yMvGA7ZjmwHqpv3AmV48UZiJxPj9k//Tc2FUH7TsXjELdrrDWut+nPu9Wo/UQZvYCr2QnH8XRy3Q+/O6v8bwzHTf/z4PG7IJG/UE+9v5A3yhvaKlyz8M8zeVHudIZHtyHagunkvUBYv/nrg84wPnwsd90LvWqpPG8ba9ec7cx4/vjl1EyJvYKr2UhjPgvugY58hlzfqifc38gZ5Q2udCbO/it5qOGQ7sh2odt4LlKWL11KOl3L4oDjOht6vCuKWvpn+Ef/vq/3/dqz/Z11/uZ79+eq8x39JCbyBQX/KG/X0/sb7G3mDvKGhDs/pxbcMh2xHtgPVz3uBghNez/bQ+8Xew8d+z/B7A4P+lDfqCfIGeUNDbZ/Th18aDtmObAcmM+8FCk54IewPvW2YrpXnDQz6U96oJ8gb5A1N91To3d8n9uCl4lhuSGQ7sh2YzLwXKHT5hBe3x3867zGPGnZvYNCf8kY9Qd4gb2ioeEPVa/3+i5cHe8yQyHZkOzC5eS9Q6OoJb2NxXJnzWPHGcnsMuTcw6E95o54gb5A31MSq4jhSHOdC7x4b08WxtuTPx4X238PsDTifNISyHdkOTHbeCxS6esJ7e87jfFsc6w23NzDoT3mjniBvkDfURFxk/32BnoqL6s8v8OefKI4/+n8mXnJmiyGU7ch2YPLzXqDQ1RNe3Lb3dXFsM8zewIC8UU+QN8gbaubjkr6KN9uMC7JT/eONMHuN9/ir6OcNn2xHtgP1mPcCBSc81BP0p3qC/kQ9qZebGf01/4gL8C8YOlmAegL1mfcCBSc81BP0p3qC/kQ9qZeZMNzCe1ysf9awyQLUE6jXvBcoOOGhnqA/1RP0J+pJvfwW8hfefw29a74jC1BPoGbzXqDghId6gv5UT9CfqCf1cjjkLbyfKo5VhksWoJ5APee9QMEJD/UE/ameoD9RT+ol3mTzu5Leul4cOw2TLEA9gXrPe4GCEx7qCfpTPUF/op7U0xvFcak47vWPi/3/bcrQyALUE6j/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rJcDYXx1vFcao4LhfHneKYKY77xXGvOG4Wx9ni+LA4XiqOZYZMFqCeQPfmvUDBCQ/1BP2pnqA/UU/SVhfHu8XxR0bt5x+3iuOD4njcMMoC1BPozrwXKDjhoZ6gP9UT9CfqSbm46H6npNbxv30fer+Cnyn5c/FX8UeCX8LLAtQT6MS8Fyg44aGeoD/VE/Qn6snCNhbHLwPq+3dxHC6OdQv8vWeK46MweCH+SnFsMLyyAPUE2j3vBQpOeKgn6E/1BP2JevJv24vjnwG1PVccazIeIy6w/zzgMW4Xx4uGWRagnkB7571AwQkP9QT9qZ6gP1FPHrW7OB4MqOvJIR9rRXGcD4MvQ7PNcMsC1BNo57wXKDjhoZ6gP9UT9CfqyawdJTW9uMjHXFUcvw54zPjr+mcNuyxAPYH2zXuBghMe6gn6Uz1ZjHi5haPF8YWh0J/qqZ4t8nzo/Rp9oXreLY71S3jsTcVxf8Bj3yiOxwy/LEA9gXbNe4EyGpuL463iOBV6d7ePd7qf6b+xim/cbhbH2eL4sDheCu5srz/VUz3ljf5EPZtrdXFMh94i1MNfbKI/1VM92yAufv9dUs93R/AcR0se/7wSyALUE2jXvBcoS/vgGd98/ZExjvOPW8XxQXE8bhj1p3qqp7zRn6hnQ8RLJhwJvS/95l8uAf2pnurZBt+W1DIuyq8YUZbeKXmeg8ogC1BPoD3zXqAszruJN0zxv30fer9KnSn5c/f6H2L9MlV/qifyRn+innW1sjj+Wxy3w+BrFaM/1VM9m25PopbTI3yuYyXPE7N2rXLIAtQTaMe8FyjD2Vgcv4TBv4Q4XBzrFvh7zxTHR2HwwtiV4thgePWneiJv9CfqWSMr+llzKzGeFt/1p3qqZxvy7npJHR+EpV3rfb4nE33jXhqyAPUEWjLvBUq+7f0PlwuN07nQu+lYSlzw+jkM/oXDi4ZZf6on8kZ/op4TNlUc74Ty6x5bfNefqGebvJeo4w9jeM6LoXyxf6OyyALUE2j+vBcoeXb33wAtNEYnh3ys+KuK82HwZSG2GW79qZ7yRt7oT9RzApYXx9shf9Hd4rv+RD3bkn03E3U8NIbnfTPxnMeVRhagnkDz571ASdtRMj4XF/mY8SY7v5Z8gH3WsOtP9ZQ38kZ/op4VifeCiItA18PwN3W2+K4/1VM9m+5ARh3Xj+F5n0o85/2w8CUGkQWoJ9CgeS9Qyj0fer8OXWhs7i7xTdim/huqhR77RnE8Zvj1p3rKG3mjP1HPMYqL7vHXnNfC7GUOLoXery3jvSN+DBbf9Sfq2X6XEjW8OsbnvpZ47iPKIwtQT6DZ816gDBYXo8q2Xb87guc4WvL45/W9/lRPeSNv9CfqOUa/98fjcnG8FRb+Iu5EsPiuP1HP9noio4Ynx/j8pxLP/acSyQLUE2j2vBcog31bMi5xkWzFCJ4jXg7iTsnzHNT4+lM95Y280Z+o55hMF8fmxJ9ZFyy+60/Us73ezKjh/jE+/8GM539OmWQB6gk0d94LlIXtSYzL9Aif61jJ89wujrUaX3+qp7yRN/oT9Zyg34PFd/2JerbTuYwavjDG59+W8fxHlUkWoJ5Ac+e9QPm3+AvTshuOxeuhjvKGO08mavCFxtef6ilv5I3+RD0n6Jtg8V1/op7tE+97MZOo34P+nxuXqYweuqxUsgD1BJo77wXKv72XGJMfxvCcFxNv+DZqfP2pnvJG3uhP1HNCzgaL7/oT9Wyf5zPqd6OC13EnpL8AWKVcsgD1BJo57wXKo5YXx83EmBwaw/OmrjV4XOPrT/WUN/JGf6KeE2LxXX+inm30Rkb9zlXwOr7NeB2vKZcsQD2BZs57gfKoAxljsn4Mz/tU4jnvh94NzzS+E556yht5oz9Rz6pZfNefqGcbncqo38kKXsdXwXXf254FDwyPbAe6m+MC5VGXEuNxdYzPfS3x3Ec0vhOeesobeaM/Uc8JsPiuPxlsRj0b66eM+Thdwes4lvE6zipXo7N9xvDIdqC7Oe7N/6wnwmR/+ZD65cWfGt8JTz3ljbzRn6jnBFh8158MZoGmvbWLx94KXse+jNdxXbkane0W32U7LMZ/Ms4Poz66/GWvxfcKvJkxHvvH+PwHM57/OY1v657FBnkjb+QN8qZiFt/lDRZo2mZl5iJEFdda35nxOmI2LFO2xma7xXfZDosxHapffN8jx0ef4wJl1rmMJnxhjM+/LbjWnzcw3sDIG3kjb5A39WPxXd4w2D+JmlowraetmYsQ2yt4La9kvpZNylZbU86Tsh3G4EKoduH9SIfHeqw57sNpz7KMsRj3rw2mMibCZR9OfThtMHkjb+QN8qaZLL7LGwa7najplCGqpR2ZCxEvVvBa6vRFAIuzIlG7O4ZItsOQVvbXBapaeD8lx8eX4z6c9jyf0Yg3Kngdd0J6QW6VD6c+nDaUvJE38gZ500wW3+UNg91M1HSlIaqlvZmLEVW8F1qd+Vp2KVttpWp4yxDJdhhSziXJRnVcKo7lcnx8OW4rTc8bGc14roLX8W2ox3UH68DWvfaRN/JG3iBvmsniu7xhsPOJmq43RLX0euaCRBW/bl2R+Vr2K1ttPZOo3RVDJNthSMdDNQvvfxXHWsM93hy3labnVEZDnqzgdXwVXIc5902orXvNI2/kjbxB3jSTxXd5w2CpL7O3GqJa+jhzUaKKL2unMl/LUWWrrZcTtfvWEMl2GNLV8O/LwsRfwz8VlvYr9QNzHvN2//EYc47bStPzU8abnekKXsexjNdxtiM1sXWvfeSNvJE3yJtmsvgub1j8/HCd7nrK/UVhVXJey+fKVluvek8t22GENs7ptb+L49kRPW68j8n9MHuZ2W2Gupoct5WmJ3Vt2HjsreB17Mt4Hdc7UhNb99pH3sgbeYO8aecHUIvv8qbLUjvaXjNEtdTExffjylZbqWsznzJEsh2GcKjfZ3eLY/OIHvPJ8OgPlA4Y5upy3Faa3q/fct7svFaDYj/8dqoL16q1da995I28kTfIm2ay+C5vGOxEoqa7DVEtWXxnlFI38D1hiGQ7LOK997sjerx48/Df5vTvMUNcbY7bStP7AJ7zZqeKsXgl87Vs6kBdbN1r7wlE3sgbeYO8add4WnyXN112JLhJZhNZfGeUDidq94khku2QKf74Le6Wj5ebGdV9qub+MOkbQ1x9jttKE8KOzDc7L1bwWuq0MDdptu61j7yRN/IGedNMFt/lDYOlLuP2qSGqpS+CxXdGJ/Vljss7yHbIFa/3/mvofQE0Ch/O6dufi2OFIa4+x22lSW8teHisquC1rM58LbvUxda9BpI38kbeIG+ayeK7vGGw1BfrXxqiWvosNG/x/TNlq63T3k/LdqihuV8i3SiOdYZkMjluK00Ir2e+2Zmq4LWsyHwtXaiLrXvtI2/kjbxB3jSTxXd5w2Cp6/ifMUS1dDA0b/F9Wtlq61ywk1S2Q728UBz357xX32xIJpfjttKE8HHmm50qbjo4lflajnagLrbutY+8kTfyBnnTTBbf5Q2DrUvU9EdD1MjzRJU/iMh9T+aL4/r6K1E7i16yvSvvY5p+TLWkTuuL42bwBWBtctxWmmbebOfzDtTF1r32kTfyRt4gb5rJ4ru8YbBl5kcjpe6/8PBYWcFrWRlcCrDpZsLkf1iDbK/T51mL75MTzym/zPk3vWk6Tz7HbaVxp/u6snWvfeSNvJE3yJtmsvgubyj3T0lNHwQLb3W0PfN90MYKXstjma9FPtRTaueCc6Rs7+LnWYvvk/NNcK+Q2uW4rTQWw+rK1r32kTfyRt4gb5rJ4ru8odwPibpuMES1sybzfdDLFbyWbZmvRR/V0wuJul0xRLK9g59nLb5Pxvtz/i3fmcL1yXFbaSyG1ZWte+0jb+SNvEHeNJPFd3lDudTlhF4xRLX0ION90KsVvI5XM16HHRT1lbqE0WlDJNs7+HnW4nv1ds/5d/xaHKtM4XrleNe30nwRLIbVja177SVv5I28Qd40j8V3eUO5o4na7jNEtfRbxvug3RW8jl0Zr+OactXW24naueyDbG8Ti+/19Fxx3Ov/G+KNVtebvvXL8a5vpfksNG8xrO0ncFv32kveyBt5g7xpHovv8oZyuxO1/dQQ1VLqV63xeKOC1/F6xutwr5L6Ohks0Mr27rD4Xj+PF8ff/dcfF+CfNXXrmeNd30pzMDRvMWy65TWxda+7H3LkjbyRN8ib+rH4Lm8o92KitmcNUS1Nh3rsAMxZzHpfuWrrvPcbsh0mZEVxXJ7TkzsMSX1zvOtbafaF+nwDNpX5Wva3vCa27rWXvJE38gZ50zwW3+UNSzun/m6IainnWutVfCl2NtTj2vMszt1E7dYYItkOY/L1nH5813DUO8e7vpUm9Sukh8fKCl7LyszXsqvlNbF1r73kjbyRN8ib5rH4Lm9Iux3cZ6JpVmW8D6riclCXQ/pmqyuVq5bWJGp31xDJdhiTubu3ThiO+ud417fSbA95C1AbK3gtj2W+lu0tr4mte+0lb+SNvEHeNI/Fd3nD0ufJFkNUS78m6jZTwWuYCe4H0VSvJGr3gyGS7TAGO+b04IXiWG5I6p/jXd9Kk/qW4+HxcgWvZVvma2n7TeJs3WsveSNv5A3ypn0fPC2+yxtC+DBR392GqJY+nvB7oQ0Zz39MmWrrrTD5ewYg2+mW+IXPvX7//eH9Y7NyvOtbaR6EelxnL+e6g22vh6177Sdv5I28Qd40i8V3eUParuBSV020NeP90M4J9k08nlem2jqVqN1eQyTbYYTi7vUb/d67Gdr/Q7nW5XjXt9L8lvGmp4pvNHPefF1reS1s3Ws/eSNv5A3ypl3jaPFd3pD+BfN3hqiW4pewtxK1+2iMz/9J4rlvKFGtpS5b9Jwhku0wInFX749h9pJoLxiS5uV417fSnA7pRag3Kngdr2e8jjMtr4Wte+0nb+SNvEHeNIvFd3lDnnslNb5neGrr08T8vDjG5/4pTG7hn6WJ11gu29F6P9hhJ9thdL4KdtU0Pse7vpVmOqQXoar4UHQ843W83/Ja2LrXfvJG3sgb5E2zWHyXN+T5Jkz+huoMb0tIX4ZvagzPuyqkL0e4WXlq66VE7S4ZItkOI/LunH47Yjiam+Nd30qTc+3j0zX4cFvVtaAnyda99pM38kbeIG+axeK7vCHPkUSddxmi2rqSqN2OMTzn7mDxtsneTtTvY0Mk22HE6wenDUfzc7zLW2lWhfQi1JUKXsflkP7VxcoW18HWve6QN/JG3iBvmsPiu7whT+ra/l8Yotran6jdyQlk605lqbUz6ifbZTtj9nT/fXbss3i99ylD0vwc7/pWmtQvkmYqeA0zYfILcpNk6153yBt5I2+QN81h8V3ekCf1Rcuvhqi24hdg10P5l7WjXPRYG3pfvA16vj+UpPbuJLJ9jSGS7bAEjxXHtX6P/dX//9OCHO/6VpqPQ/rXqBvG+PwbMp7/WMtrYOted8gbeSNvkDfNYfFd3pDvUijfVbbCENXWocRcPTTC5zqceK49ylFrmxL1+80QyXZYguVzeu52P3NoSY53fSvN1pBejBrn1rFdGc//fMtrYOted8gbeSNvkDfNYfFd3pDvg1D9tcMZjfjr91/C+H+NHhdVrpU8z89KUXsHE/P8c0Mk22EJvgyzX+xsMxztyvGub6WJb7ZuJQb/ozE+/yeJ577Rgea3da875I28kTfIm+aw+C5vyJe6zNCnhqjWtiTOGQdG8Bxlv3qPl6LZrAy193WwECvbZTvj8U549AarqwxJ+3K861tpPk0M/sUxPvdPYXILcXVg6173yBt5I2+QN81g8V3ekC9+wV52LW9f+NVf2aWibobe9doX6/Ewe/O8hY63DX8j/ON9hWyX7YzB9gGZcrk43g/uVdWaHO/6VpotiX9/LMA47i68KpT/wiIebf8FhK173SNv5I28Qd40g8V3ecNo58zjhqj2viyp37lFPmZcvLtQ8rgnDHsj/Ccxvy8YItkOixAX1lO7JePxQ38tgQbnuK00IVyZwAf03YnnvNSBcbd1r3vkjbyRN8ibdnzYtPgub3hU6kuXvYao8fN3MfcLOV3yeGcMd2NMJ+b3u4ZItsOQ4iUIr4b0wvvc433D1twct5UmhP2JIpycwIfaLtyIy9a97pE38kbeIG+aweK7vGE4jyfmzGlD1Bhllwk8E/Lu2bCuOM6XPM5nhrlRUpdv3GSIZDsM+TnlhzDcwvvD42z/7y/G+tC7metyOT6ZHO/6VprYuNdL/v33wmgvBbE2sSDwRwca39a97pI38kbeIG+aP3YW3+UNw32wu7eED8tUb08YfCmAW8XxXnE8scDf2xB6v667U5KdfinbLOsSuf6HIZLthoghfREWt/D+8Dg15PPFy9DO3dkV1weOyfHqc9xWmhAOJcbg0Aif63DiufZ0YLxt3esueSNv5A3ypv4svssbRn/OfdkQNUr8gvZkRhZe6B//hPQvZNcb1sZ5PVHXDwyRbDdEDOGNsLSF98W8pzwz4DHek+PV5ritNL1vK38J4/8mJG7vuFbyPD93pPlt3ev2Bxl5I2/kDfKm3s4Fi+/yhmE9maj/F4aokeK8/TykF9cH/So21v1pw9hY3yZq7CaIsl22k2vuPaku9s8tbxbH8eL4LpTvWF/o2JrxnBtL/v5VOV59jttK0xvwByXjcGAEz1H2rWmcaJs7MM627iFv5I28Qd7U2x/B4ru8YTF+LOmBm4an0eL5Iv7CNf5CLu4O+rM47hbHTP+421/IiP/tWP/POsc026rE+/U/DZFsl+0MId4LJP4AbtAXsvHHc7tDb2E+Z/E9Xs52deI5X0msCcjxitlK0/N2IlTXLuGxHw/lv5h4uyNjbOse8kbeyBvkTX2tTLxJfXjjUItK8obhzu25v1ID6mFfYj6/b4hku2xnCKuHeP8cf6yX+sV2zk7etSV/9285Xn2O20oz68uScTi3yMeME+xCyeOe6ND42rqHvJE38gZ5U1+pReSHxzZDJW/4l8dC+ZdXnxoiaE2uP2WIZLtsZ8xeDOWXrI3HwUVmWRfWBWqZ47bSzPp6xB/UT5c83pkOjaute8gbeSNvkDf1njdXQ97i+/eGS96woLJ7JtwOdo1AE6QWW380RLJdtlOheG34O2HwjtSy3bxbB/ydtl+GtrY5bivNoz4N5QtYazIeI17/83zJ43zWsTG1dQ95I2/kDfKmnmKG5F5jcm6u+LApb3jUjkQ/vGKIoPbeDEv7pSmyHcbxXv1EGHwvqx0D/t6yBf78e3J8cjluK82/7QmDv1261W/YJxb4exuKY7rk78ZrMe/t4Hjauoe8kTfyBnlTH/GLvVdDbxH9bhhu4f3h8Vc/g+IvbqY6Oo7yhvkfcm8Eu9CgyX4umcPxfLnCEMl22c6ExBu2nivpw21z3pPHtYL5C/bTcnzyOW4rzb/FGxeeTHyoiotbF/rHPyF9Q4T1Fj9s3UPeyBt5g7yp2Auhd3Ol+G+eCYtbbE8dM/3Hj8+zS97Im456v6Qn7oe8HW3AZGxOnOdc31u2y3bq4JnQu4fc/cz36PHa8S/K8XrkuK00g20qjs9DerFr0BaQeO3mpzs8frbuIW/kjbxB3kzWS2E8C+6Djn3yRt50VNypVvalzFuGCGrro0SubzZEsl22UyPx3kNxp/tXxfFbfz1gJsz+aO+T0PsBjhyvUY7bSpM3RnFr9QfFcTb0bqJ1t9/cM/3/+2r/vx3r/1nXQ7V1D3kjb+QN8gZ5Q3eU3QD9V8MDtbQ89C73OGju/mCIZLtsBzk+CrbSMGq27iFvkDfIG+QNXfKfRH+8YIigdvYHO+WQ7SDHK2ArDaNm6x7yBnmDvEHe0DU/lfTHV4YHaufHkjn7h+FBtoMcHyVbaRgVW/eQN8gb5A3yhi56taRH4peB6wwR1MaWUP6F6gFDhGwHOT5KttIwKrbuIW+QN8gb5A1d9VtJn0wbHqiNEyVz9VpwXyVkO8jxMbCVhlGwdQ95g7xB3iBv6KrdJb1yszimDBFM3OOh/NJ0bxoiZDvI8XGwlYalsnUPeYO8Qd4gb+i630v65Q3DAxN3tGSOXg9+9Y5sBzk+RrbSsBS27iFvkDfIG+QNXbezpGf+NDwwUSuL43bJHD1oiJDtIMfHyVYaFsvWPeQN8gZ5g7yBnsslfbPX8MDEvBssoCLbQY5PmK00LIate8gb5A3yBnkDPVtLeudXwwMTEb9sv1kyN3caImQ7yPEq2ErDsGzdQ94gb5A3yBt41LmS/tlleKBy75TMyR8ND7Id5HiVbKVhGLbuIW+QN8gb5A08amMYfNkiv5CEasVfS/5dkuvPGiJkO8jxKtlKwzDNb+se8gZ5g7xB3sC/fVjSR7sND1Sm7AvVE4YH2Q5yfBJspSGHrXvIG+QN8gZ5AwtbVRw3wuAdFO4bANXMw0GXEbtTHGsNEbId5Pgk2EpDiq17yBvkDfIGeQPl9pT005uGB8au7ObZbrqObAc5PlG20lDG1j3kDfIGeYO8gbTvBvRU/KJnleGBsXm8OO4OmH8/GR5kO8jxSbOVhrLesHUPeYO8Qd4gbyDtiZIPju8bHhib4wPm3f3i2Gx4kO0gx+vAVhoWYuse8gZ5g7xB3kC+Nwf01kzoLeAAo/V0SaYfMTzIdpDjdWIrDXPZuoe8Qd4gb5A3MLzvB/TY14YGRu7SgPl22dAg20GO142tNMxl6x7yBnmDvEHewOJyZ9CljbYZHhiZQTvc4nl/o+FBtoMcryNbaYhs3UPeIG+QN8gbWLxdA3rt9+CeEzAKZfd2OWh4kO0gx+vMVhps3UPeIG+QN8gbWJqTwZc9MC4fOa8j20GON5WtNN1m6x7yBnmDvEHewNKtLI7fwsK7bjYYHli0zQMy/WpxrDY8yHaQ401gK0032bqHvEHeIG+QN/D/2rtblQiDKADDXzBYxShiM4nNZDduFZPYxCSyYPAmxCCIl2IQkwgGMYh4ByIsYjA7u2yQ2VEX2b+ZeR6YGzjMvOIuR0en++VO6v9OXBsN/NtDk/7gc91o0HbQ8ZxYpamP1T30Br1Bb9AbGK3txpc/MCrtH97TntGg7aDjubFKUxcrH+gNeoPeoDcwHqkvgd7DWTIaGNpq/+d1/JbOjQZtBx3PeShWaepg5QO9QW/QG/QGxif1j5+vjAWGdpt4QzfhzBkN2g46njOrNOWz8oHeoDfojd7oDYzXQjjPiTt5YDTwp+PE23kJZ9Fo0HbQ8RJYpSmXlQ/0Br1Bb/RGb2AyVsJ5je7lZ//OAmlriaa/Nf5cHNoOOl4YqzRlsvKB3qA36I3e6A1MzkY4H9H9fHQ/IWk+nKdm8EPNTaNB20HHS2OVpjxWPtAb9Aa90Ru9gcnbStzTU2OBAWeJt9IyFrQddLxUVmnKYeUDvUFvQG/0BqZnxy+j8KtW4o3sGgvaDjpeOqs0+bPygd6gN6A3egPTtx/d2U44y8YCvXfQid7HkbGg7aDjtbBKkzcrH+gNegN6ozcwGw6je3vX+OKPunXv/330Lk6MBW0HHa+NVZo8WflAb9Ab0Bu9gdnSju7vpZFQsYvGBzZoO+g4PVZp8mLlA71Bb0Bv9AYAACATVmnyYOUDvUFvQG/0BgAAIDNWaWaflQ/0Br0BvdEbAACAb74AHG8V4wzUdIoAAAOodEVYdE1hdGhNTAA8bWF0aCB4bWxucz0iaHR0cDovL3d3dy53My5vcmcvMTk5OC9NYXRoL01hdGhNTCI+PG1zdHlsZSBtYXRoc2l6ZT0iMTZweCI+PG1mZW5jZWQ+PG10YWJsZT48bXRyPjxtdGQ+PG1uPjE8L21uPjwvbXRkPjwvbXRyPjxtdHI+PG10ZD48bW4+MDwvbW4+PC9tdGQ+PC9tdHI+PG10cj48bXRkPjxtbj4wPC9tbj48L210ZD48L210cj48L210YWJsZT48L21mZW5jZWQ+PG1vPiw8L21vPjxtbz4mI3hBMDs8L21vPjxtbz4mI3hBMDs8L21vPjxtZmVuY2VkPjxtdGFibGU+PG10cj48bXRkPjxtbj4wPC9tbj48L210ZD48L210cj48bXRyPjxtdGQ+PG1uPjE8L21uPjwvbXRkPjwvbXRyPjxtdHI+PG10ZD48bW4+MDwvbW4+PC9tdGQ+PC9tdHI+PC9tdGFibGU+PC9tZmVuY2VkPjxtbz4sPC9tbz48bW8+JiN4QTA7PC9tbz48bW8+JiN4QTA7PC9tbz48bWZlbmNlZD48bXRhYmxlPjxtdHI+PG10ZD48bW4+MDwvbW4+PC9tdGQ+PC9tdHI+PG10cj48bXRkPjxtbj4wPC9tbj48L210ZD48L210cj48bXRyPjxtdGQ+PG1uPjE8L21uPjwvbXRkPjwvbXRyPjwvbXRhYmxlPjwvbWZlbmNlZD48bW8+LDwvbW8+PG1vPiYjeEEwOzwvbW8+PG1vPiYjeEEwOzwvbW8+PG1mZW5jZWQ+PG10YWJsZT48bXRyPjxtdGQ+PG1pPng8L21pPjwvbXRkPjwvbXRyPjxtdHI+PG10ZD48bW8+LTwvbW8+PG1pPnk8L21pPjwvbXRkPjwvbXRyPjxtdHI+PG10ZD48bW4+MDwvbW4+PC9tdGQ+PC9tdHI+PC9tdGFibGU+PC9tZmVuY2VkPjxtbz4sPC9tbz48bW8+JiN4QTA7PC9tbz48bW8+JiN4QTA7PC9tbz48bWZlbmNlZD48bXRhYmxlPjxtdHI+PG10ZD48bWk+eDwvbWk+PC9tdGQ+PC9tdHI+PG10cj48bXRkPjxtbj4wPC9tbj48L210ZD48L210cj48bXRyPjxtdGQ+PG1vPi08L21vPjxtaT56PC9taT48L210ZD48L210cj48L210YWJsZT48L21mZW5jZWQ+PC9tc3R5bGU+PC9tYXRoPsIWcCwAAAAASUVORK5CYII=\&quot;,\&quot;slideId\&quot;:1239,\&quot;accessibleText\&quot;:\&quot;open parentheses table row 1 row 0 row 0 end table close parentheses comma space space open parentheses table row 0 row 1 row 0 end table close parentheses comma space space open parentheses table row 0 row 0 row 1 end table close parentheses comma space space open parentheses table row x row cell negative y end cell row 0 end table close parentheses comma space space open parentheses table row x row 0 row cell negative z end cell end table close parentheses\&quot;,\&quot;imageHeight\&quot;:51.45945945945946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502879</TotalTime>
  <Words>2794</Words>
  <Application>Microsoft Macintosh PowerPoint</Application>
  <PresentationFormat>On-screen Show (16:9)</PresentationFormat>
  <Paragraphs>440</Paragraphs>
  <Slides>45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Arial Black</vt:lpstr>
      <vt:lpstr>Calibri</vt:lpstr>
      <vt:lpstr>Cambria Math</vt:lpstr>
      <vt:lpstr>Google Sans</vt:lpstr>
      <vt:lpstr>Monaco</vt:lpstr>
      <vt:lpstr>Times New Roman</vt:lpstr>
      <vt:lpstr>Default Design</vt:lpstr>
      <vt:lpstr>Equation</vt:lpstr>
      <vt:lpstr>Inverse magnetostatics &amp; its application to stellarator optimization</vt:lpstr>
      <vt:lpstr>PowerPoint Presentation</vt:lpstr>
      <vt:lpstr>PowerPoint Presentation</vt:lpstr>
      <vt:lpstr>PowerPoint Presentation</vt:lpstr>
      <vt:lpstr>PowerPoint Presentation</vt:lpstr>
      <vt:lpstr>Outline</vt:lpstr>
      <vt:lpstr>Outline</vt:lpstr>
      <vt:lpstr>Most transport-optimized stellarators have used 2 sequential optimization stages</vt:lpstr>
      <vt:lpstr>Most transport-optimized stellarators have used 2 sequential optimization stages</vt:lpstr>
      <vt:lpstr>Calculating the currents that produce a given B is an ill-posed inverse problem: solution is not unique.</vt:lpstr>
      <vt:lpstr>Current potential methods: REGCOIL</vt:lpstr>
      <vt:lpstr>In stage-2 coil optimization, there is a trade-off between  field accuracy and coil simplicity</vt:lpstr>
      <vt:lpstr>Filament coil optimization</vt:lpstr>
      <vt:lpstr>Outline</vt:lpstr>
      <vt:lpstr>Current voxels: topology optimization for inverse magnetostatics</vt:lpstr>
      <vt:lpstr>New topology optimization method for electromagnetic coils</vt:lpstr>
      <vt:lpstr>New topology optimization method for electromagnetic coils</vt:lpstr>
      <vt:lpstr>The ℓ0-regularized problem is solved using the “relax &amp; split” method</vt:lpstr>
      <vt:lpstr>In axisymmetry, without sparsity terms, expected currents are recovered</vt:lpstr>
      <vt:lpstr>With sparsity objective included, currents coalesce into discrete coils</vt:lpstr>
      <vt:lpstr>PowerPoint Presentation</vt:lpstr>
      <vt:lpstr>PowerPoint Presentation</vt:lpstr>
      <vt:lpstr>Outline</vt:lpstr>
      <vt:lpstr>How far away can the magnets be?</vt:lpstr>
      <vt:lpstr>The small coil-to-plasma separation in stellarators is a headache for engineering</vt:lpstr>
      <vt:lpstr>In a reactor, must fit ~ 1.5m “blanket” between plasma and coils to absorb neutrons</vt:lpstr>
      <vt:lpstr>In a reactor, must fit ~ 1.5m “blanket” between plasma and coils to absorb neutrons</vt:lpstr>
      <vt:lpstr>At any point, a magnetic field has multiple gradient length scales</vt:lpstr>
      <vt:lpstr>The different B scale lengths are not identical, but have similarities, e.g. all are small on the inside of concave regions</vt:lpstr>
      <vt:lpstr>To test hypothesis that 𝛁B is related to coil-plasma distance, scale length will be compared to “real” coil designs for a diverse set of ~45 configurations</vt:lpstr>
      <vt:lpstr>Methodology: Apply REGCOIL, adjust regularization λ and coil-to-plasma separation to match B error and coil current density between configurations</vt:lpstr>
      <vt:lpstr>Main result: 𝛁B length is well correlated with real coil designs </vt:lpstr>
      <vt:lpstr>Main result: 𝛁B length is well correlated with real coil designs </vt:lpstr>
      <vt:lpstr>Other scale lengths can be reasonably well correlated as well</vt:lpstr>
      <vt:lpstr>The location of limiting 𝛁B length and coil complexity are also correlated spatially</vt:lpstr>
      <vt:lpstr>PowerPoint Presentation</vt:lpstr>
      <vt:lpstr>Extra slides</vt:lpstr>
      <vt:lpstr>2D example</vt:lpstr>
      <vt:lpstr>At any point, a magnetic field has multiple gradient length scales</vt:lpstr>
      <vt:lpstr>The 𝛁B scale lengths can be normalized so that in the case of an infinite straight wire, they give the distance to the wire</vt:lpstr>
      <vt:lpstr>The different B scale lengths are not identical, but have similarities, e.g. all are small on the inside of concave regions</vt:lpstr>
      <vt:lpstr>Main result: 𝛁B length is well correlated with real coil designs </vt:lpstr>
      <vt:lpstr>Main result: 𝛁B length is well correlated with real coil designs </vt:lpstr>
      <vt:lpstr>Regcoil coil-to-plasma distance is actually well correlated with other definitions of B length scale too</vt:lpstr>
      <vt:lpstr>Regcoil coil-to-plasma distance is actually well correlated with other definitions of B length scale too</vt:lpstr>
    </vt:vector>
  </TitlesOfParts>
  <Manager/>
  <Company>Plasma Science &amp; Fusion Center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the equilibrium radial electric field on zonal flow in tokamaks &amp; quasisymmetric stellarators</dc:title>
  <dc:subject/>
  <dc:creator>Matt Landreman</dc:creator>
  <cp:keywords/>
  <dc:description/>
  <cp:lastModifiedBy>Microsoft Office User</cp:lastModifiedBy>
  <cp:revision>1716</cp:revision>
  <cp:lastPrinted>2015-04-22T02:04:26Z</cp:lastPrinted>
  <dcterms:created xsi:type="dcterms:W3CDTF">2009-10-15T15:26:47Z</dcterms:created>
  <dcterms:modified xsi:type="dcterms:W3CDTF">2023-10-17T09:52:10Z</dcterms:modified>
  <cp:category/>
</cp:coreProperties>
</file>