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1089" r:id="rId2"/>
    <p:sldId id="1079" r:id="rId3"/>
    <p:sldId id="1101" r:id="rId4"/>
    <p:sldId id="1224" r:id="rId5"/>
    <p:sldId id="1103" r:id="rId6"/>
    <p:sldId id="1104" r:id="rId7"/>
    <p:sldId id="1067" r:id="rId8"/>
    <p:sldId id="1107" r:id="rId9"/>
    <p:sldId id="1099" r:id="rId10"/>
    <p:sldId id="1095" r:id="rId11"/>
    <p:sldId id="1110" r:id="rId12"/>
    <p:sldId id="997" r:id="rId13"/>
    <p:sldId id="1040" r:id="rId14"/>
    <p:sldId id="1096" r:id="rId15"/>
    <p:sldId id="1127" r:id="rId16"/>
    <p:sldId id="1094" r:id="rId17"/>
    <p:sldId id="1111" r:id="rId18"/>
    <p:sldId id="1024" r:id="rId19"/>
    <p:sldId id="1075" r:id="rId20"/>
    <p:sldId id="1216" r:id="rId21"/>
    <p:sldId id="1226" r:id="rId22"/>
    <p:sldId id="1098" r:id="rId23"/>
    <p:sldId id="1082" r:id="rId24"/>
    <p:sldId id="1229" r:id="rId25"/>
    <p:sldId id="1203" r:id="rId26"/>
    <p:sldId id="1228" r:id="rId27"/>
    <p:sldId id="1227" r:id="rId28"/>
    <p:sldId id="263" r:id="rId29"/>
    <p:sldId id="268" r:id="rId30"/>
    <p:sldId id="1219" r:id="rId31"/>
    <p:sldId id="1109" r:id="rId32"/>
    <p:sldId id="1217" r:id="rId33"/>
    <p:sldId id="1221" r:id="rId34"/>
    <p:sldId id="1218" r:id="rId35"/>
    <p:sldId id="1209" r:id="rId36"/>
    <p:sldId id="1211" r:id="rId37"/>
    <p:sldId id="863" r:id="rId38"/>
    <p:sldId id="899" r:id="rId39"/>
    <p:sldId id="1212" r:id="rId40"/>
    <p:sldId id="1222" r:id="rId41"/>
    <p:sldId id="1210" r:id="rId42"/>
    <p:sldId id="1069" r:id="rId43"/>
    <p:sldId id="1220" r:id="rId44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Landre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FF"/>
    <a:srgbClr val="3399FF"/>
    <a:srgbClr val="1F1D1E"/>
    <a:srgbClr val="FF9999"/>
    <a:srgbClr val="FF0000"/>
    <a:srgbClr val="CC00FF"/>
    <a:srgbClr val="FF00FF"/>
    <a:srgbClr val="CC6600"/>
    <a:srgbClr val="FE0238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6" autoAdjust="0"/>
    <p:restoredTop sz="87741" autoAdjust="0"/>
  </p:normalViewPr>
  <p:slideViewPr>
    <p:cSldViewPr snapToGrid="0">
      <p:cViewPr varScale="1">
        <p:scale>
          <a:sx n="141" d="100"/>
          <a:sy n="141" d="100"/>
        </p:scale>
        <p:origin x="92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6" y="2"/>
            <a:ext cx="3168650" cy="4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19138"/>
            <a:ext cx="639921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1" y="4562476"/>
            <a:ext cx="5851526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defTabSz="951338">
              <a:defRPr sz="15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6" y="9120188"/>
            <a:ext cx="316865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9" tIns="47575" rIns="95149" bIns="47575" numCol="1" anchor="b" anchorCtr="0" compatLnSpc="1">
            <a:prstTxWarp prst="textNoShape">
              <a:avLst/>
            </a:prstTxWarp>
          </a:bodyPr>
          <a:lstStyle>
            <a:lvl1pPr algn="r" defTabSz="951338">
              <a:defRPr sz="1500">
                <a:latin typeface="Arial" charset="0"/>
              </a:defRPr>
            </a:lvl1pPr>
          </a:lstStyle>
          <a:p>
            <a:fld id="{B07E1C42-B18E-4FE4-AA28-B904AE26AC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76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orus_illustration.pn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=CJ_OBoEs3uU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2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m20230807_01_illustrationOfGuidingCenterDrift.m – flip horizontally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8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m20200812_02_orbitsInATokamak.m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61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https://commons.wikimedia.org/wiki/</a:t>
            </a:r>
            <a:r>
              <a:rPr lang="en-US">
                <a:hlinkClick r:id="rId3"/>
              </a:rPr>
              <a:t>File:Torus_illustration.png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4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m20200812_02_3TypesOfOptimizedStellarator_gif.m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8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4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2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11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created using m20160506_01_W7X_illustrationForBDISTRIBTalk.m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m20221031_01_plot_regcoil_coils_and_surfaces.png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@(</a:t>
            </a:r>
            <a:r>
              <a:rPr lang="en-US" dirty="0" err="1"/>
              <a:t>x,y</a:t>
            </a:r>
            <a:r>
              <a:rPr lang="en-US" dirty="0"/>
              <a:t>) x.*exp(-x.^2-y.^2)+(x.^2+y.^2)/20;</a:t>
            </a:r>
          </a:p>
          <a:p>
            <a:r>
              <a:rPr lang="en-US" dirty="0"/>
              <a:t>f = @(</a:t>
            </a:r>
            <a:r>
              <a:rPr lang="en-US" dirty="0" err="1"/>
              <a:t>x,y</a:t>
            </a:r>
            <a:r>
              <a:rPr lang="en-US" dirty="0"/>
              <a:t>) x.*exp(-x.^2-(y-0.5).^2)+(x.^2+y.^2)/20-0.3*exp(-4*((y+1.5).^2+x.^2));</a:t>
            </a:r>
          </a:p>
          <a:p>
            <a:r>
              <a:rPr lang="en-US" dirty="0" err="1"/>
              <a:t>fsurf</a:t>
            </a:r>
            <a:r>
              <a:rPr lang="en-US" dirty="0"/>
              <a:t>(f,[-2,2])</a:t>
            </a:r>
          </a:p>
          <a:p>
            <a:r>
              <a:rPr lang="en-US" dirty="0"/>
              <a:t>set(</a:t>
            </a:r>
            <a:r>
              <a:rPr lang="en-US" dirty="0" err="1"/>
              <a:t>gcf</a:t>
            </a:r>
            <a:r>
              <a:rPr lang="en-US" dirty="0"/>
              <a:t>,'</a:t>
            </a:r>
            <a:r>
              <a:rPr lang="en-US" dirty="0" err="1"/>
              <a:t>color','w</a:t>
            </a:r>
            <a:r>
              <a:rPr lang="en-US" dirty="0"/>
              <a:t>')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0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@(</a:t>
            </a:r>
            <a:r>
              <a:rPr lang="en-US" dirty="0" err="1"/>
              <a:t>x,y</a:t>
            </a:r>
            <a:r>
              <a:rPr lang="en-US" dirty="0"/>
              <a:t>) x.*exp(-x.^2-y.^2)+(x.^2+y.^2)/20;</a:t>
            </a:r>
          </a:p>
          <a:p>
            <a:r>
              <a:rPr lang="en-US" dirty="0"/>
              <a:t>f = @(</a:t>
            </a:r>
            <a:r>
              <a:rPr lang="en-US" dirty="0" err="1"/>
              <a:t>x,y</a:t>
            </a:r>
            <a:r>
              <a:rPr lang="en-US" dirty="0"/>
              <a:t>) x.*exp(-x.^2-(y-0.5).^2)+(x.^2+y.^2)/20-0.3*exp(-4*((y+1.5).^2+x.^2));</a:t>
            </a:r>
          </a:p>
          <a:p>
            <a:r>
              <a:rPr lang="en-US" dirty="0" err="1"/>
              <a:t>fsurf</a:t>
            </a:r>
            <a:r>
              <a:rPr lang="en-US" dirty="0"/>
              <a:t>(f,[-2,2])</a:t>
            </a:r>
          </a:p>
          <a:p>
            <a:r>
              <a:rPr lang="en-US" dirty="0"/>
              <a:t>set(</a:t>
            </a:r>
            <a:r>
              <a:rPr lang="en-US" dirty="0" err="1"/>
              <a:t>gcf</a:t>
            </a:r>
            <a:r>
              <a:rPr lang="en-US" dirty="0"/>
              <a:t>,'</a:t>
            </a:r>
            <a:r>
              <a:rPr lang="en-US" dirty="0" err="1"/>
              <a:t>color','w</a:t>
            </a:r>
            <a:r>
              <a:rPr lang="en-US" dirty="0"/>
              <a:t>')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0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@(</a:t>
            </a:r>
            <a:r>
              <a:rPr lang="en-US" dirty="0" err="1"/>
              <a:t>x,y</a:t>
            </a:r>
            <a:r>
              <a:rPr lang="en-US" dirty="0"/>
              <a:t>) x.*exp(-x.^2-y.^2)+(x.^2+y.^2)/20;</a:t>
            </a:r>
          </a:p>
          <a:p>
            <a:r>
              <a:rPr lang="en-US" dirty="0" err="1"/>
              <a:t>fsurf</a:t>
            </a:r>
            <a:r>
              <a:rPr lang="en-US" dirty="0"/>
              <a:t>(f,[-2,2])</a:t>
            </a:r>
          </a:p>
          <a:p>
            <a:r>
              <a:rPr lang="en-US" dirty="0"/>
              <a:t>set(</a:t>
            </a:r>
            <a:r>
              <a:rPr lang="en-US" dirty="0" err="1"/>
              <a:t>gcf</a:t>
            </a:r>
            <a:r>
              <a:rPr lang="en-US" dirty="0"/>
              <a:t>,'</a:t>
            </a:r>
            <a:r>
              <a:rPr lang="en-US" dirty="0" err="1"/>
              <a:t>color','w</a:t>
            </a:r>
            <a:r>
              <a:rPr lang="en-US" dirty="0"/>
              <a:t>')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2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KuBoozer_2011_NF_v51_p013004 New classes of quasi-helically-symmetric </a:t>
            </a:r>
            <a:r>
              <a:rPr lang="en-US" dirty="0" err="1"/>
              <a:t>stellarators.pdf</a:t>
            </a:r>
            <a:endParaRPr lang="en-US" dirty="0"/>
          </a:p>
          <a:p>
            <a:r>
              <a:rPr lang="en-US" dirty="0"/>
              <a:t>Yamaguchi_2019_NF_59_104002 QI vacuum field with helical </a:t>
            </a:r>
            <a:r>
              <a:rPr lang="en-US" dirty="0" err="1"/>
              <a:t>coils.pdf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9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m20200814_01_W7XIllustrationWithCoils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m20200814_01_W7XIllustrationWithCoils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33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399212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m20160131_DartmouthTorusFigure.m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20200812-01-plotIotaProfiles.pdf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4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E01E237-152F-402C-96BF-04C6CB5207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B448-EB00-4A43-812C-BB9C25961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"/>
            <a:ext cx="2209800" cy="45946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"/>
            <a:ext cx="6477000" cy="45946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547A9-C9B2-444E-8C91-789B2A1C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4922044"/>
            <a:ext cx="533400" cy="22145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0D8FC85-2876-4327-A5D2-5674859145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0D84F-550A-4082-9B61-E5BDBCCD8B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4871-D7DE-4FC6-BFD3-656115DD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65DC-1C41-4E04-98A3-ADB00AA77A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2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3" y="20548"/>
            <a:ext cx="9061807" cy="557213"/>
          </a:xfrm>
        </p:spPr>
        <p:txBody>
          <a:bodyPr/>
          <a:lstStyle>
            <a:lvl1pPr algn="l">
              <a:lnSpc>
                <a:spcPct val="8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6120" y="4846416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D92E8B8-8643-42CF-A4B0-4D51A000E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2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56120" y="4834223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0AF1618-2E5F-4190-8AE2-15D7E6CCE5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03814-5979-4F24-B786-0A1B93AD1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86C06-F71C-4256-AB73-5EDC3544EE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2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0" y="1"/>
            <a:ext cx="9144000" cy="583406"/>
            <a:chOff x="0" y="0"/>
            <a:chExt cx="5760" cy="720"/>
          </a:xfrm>
        </p:grpSpPr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72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672"/>
              <a:ext cx="5760" cy="48"/>
            </a:xfrm>
            <a:prstGeom prst="rect">
              <a:avLst/>
            </a:prstGeom>
            <a:gradFill rotWithShape="1">
              <a:gsLst>
                <a:gs pos="0">
                  <a:srgbClr val="CC0000">
                    <a:gamma/>
                    <a:shade val="50980"/>
                    <a:invGamma/>
                  </a:srgbClr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0548"/>
            <a:ext cx="89916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C6FBD5D2-536E-446D-8C53-94191405B42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emf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10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0.emf"/><Relationship Id="rId10" Type="http://schemas.openxmlformats.org/officeDocument/2006/relationships/image" Target="../media/image52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tiff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98.png"/><Relationship Id="rId7" Type="http://schemas.openxmlformats.org/officeDocument/2006/relationships/image" Target="../media/image8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19.jp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8B639-CE7E-B686-34C3-A225C5FFEE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4583771"/>
            <a:ext cx="904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Matt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mattland@umd.edu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University of Maryland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991" y="-155511"/>
            <a:ext cx="8462211" cy="1477239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</a:rPr>
              <a:t>Stellarator optimization</a:t>
            </a:r>
            <a:br>
              <a:rPr lang="en-US" sz="1000" dirty="0">
                <a:solidFill>
                  <a:schemeClr val="tx1"/>
                </a:solidFill>
              </a:rPr>
            </a:br>
            <a:b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these shapes come from?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60B479-53C0-E98D-1D8F-B5553778A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17" y="1166216"/>
            <a:ext cx="5579302" cy="35707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84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Most transport-optimized stellarators have used 2 sequential optimization stages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5" y="2664352"/>
            <a:ext cx="3139691" cy="2317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639"/>
          <a:stretch/>
        </p:blipFill>
        <p:spPr>
          <a:xfrm>
            <a:off x="3112850" y="2602097"/>
            <a:ext cx="3092643" cy="2541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002" y="2250155"/>
            <a:ext cx="174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W7-X (Germany)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6945" y="2215799"/>
            <a:ext cx="329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CFQS (China), under construction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346" y="2664348"/>
            <a:ext cx="2479151" cy="24791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841" y="2428638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NCSX (Princeton)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90115E-257C-CB40-86DD-AFE4E515504E}"/>
              </a:ext>
            </a:extLst>
          </p:cNvPr>
          <p:cNvSpPr txBox="1">
            <a:spLocks/>
          </p:cNvSpPr>
          <p:nvPr/>
        </p:nvSpPr>
        <p:spPr bwMode="auto">
          <a:xfrm>
            <a:off x="40548" y="596827"/>
            <a:ext cx="7050998" cy="187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spcBef>
                <a:spcPts val="1680"/>
              </a:spcBef>
              <a:buFontTx/>
              <a:buAutoNum type="arabicPeriod"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Parameters = shape of boundary toroidal surface. Objective = physics (confinement, stability, etc.)</a:t>
            </a:r>
          </a:p>
          <a:p>
            <a:pPr marL="514350" indent="-514350">
              <a:spcBef>
                <a:spcPts val="1680"/>
              </a:spcBef>
              <a:buFontTx/>
              <a:buAutoNum type="arabicPeriod"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Parameters = coil shapes.                                                       Objective = error in 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on boundary shape from stage 1.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CE8A3F-CC5F-FC43-A2BB-4E3FA0304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589045"/>
            <a:ext cx="1584960" cy="78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4B0F3-FC9B-7440-8FB7-6BA7C34D5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6" y="1375088"/>
            <a:ext cx="1816488" cy="9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in general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for good flux surfaces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quasi-helical symmetry, and quasi-isodynamic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stability &amp; turbulence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 optimization: current potential and filament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5565-C3DB-7A67-AB7C-E0B7F325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7" y="3071417"/>
            <a:ext cx="3272063" cy="202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4" y="3139570"/>
            <a:ext cx="4163291" cy="18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23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404"/>
          </a:xfrm>
        </p:spPr>
        <p:txBody>
          <a:bodyPr/>
          <a:lstStyle/>
          <a:p>
            <a:r>
              <a:rPr lang="en-US" sz="2400" dirty="0"/>
              <a:t>One goal of </a:t>
            </a:r>
            <a:r>
              <a:rPr lang="en-US" sz="2400" dirty="0" err="1"/>
              <a:t>stellarator</a:t>
            </a:r>
            <a:r>
              <a:rPr lang="en-US" sz="2400" dirty="0"/>
              <a:t> optimization is having field lines lie on surfaces.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81296"/>
            <a:ext cx="872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Chaotic (volume-filling)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field lines would allow inside &amp; outside to mix even without cross-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drift.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532" t="6323" r="6637" b="11418"/>
          <a:stretch/>
        </p:blipFill>
        <p:spPr>
          <a:xfrm>
            <a:off x="5101336" y="1015600"/>
            <a:ext cx="4042664" cy="2685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2697" y="3471428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Hosoda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PRE (2009)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31014" y="1232737"/>
            <a:ext cx="1849106" cy="723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</a:p>
        </p:txBody>
      </p:sp>
      <p:pic>
        <p:nvPicPr>
          <p:cNvPr id="8" name="Picture 7" descr="m20160131_02_DartmouthTorusFigure_mac_nonaxisym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1084" r="-1000" b="17483"/>
          <a:stretch/>
        </p:blipFill>
        <p:spPr>
          <a:xfrm>
            <a:off x="0" y="2831269"/>
            <a:ext cx="5417226" cy="23122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4493" y="4407931"/>
            <a:ext cx="1966293" cy="628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7254" y="4374133"/>
            <a:ext cx="210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surfaces</a:t>
            </a:r>
          </a:p>
        </p:txBody>
      </p:sp>
      <p:cxnSp>
        <p:nvCxnSpPr>
          <p:cNvPr id="11" name="Straight Connector 10"/>
          <p:cNvCxnSpPr>
            <a:stCxn id="10" idx="1"/>
          </p:cNvCxnSpPr>
          <p:nvPr/>
        </p:nvCxnSpPr>
        <p:spPr>
          <a:xfrm flipH="1" flipV="1">
            <a:off x="4756066" y="4412859"/>
            <a:ext cx="781188" cy="3767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1"/>
          </p:cNvCxnSpPr>
          <p:nvPr/>
        </p:nvCxnSpPr>
        <p:spPr>
          <a:xfrm flipH="1" flipV="1">
            <a:off x="5045564" y="4330145"/>
            <a:ext cx="491690" cy="459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52596" y="2372054"/>
            <a:ext cx="230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647572" y="2748710"/>
            <a:ext cx="552936" cy="7557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660857" y="2748710"/>
            <a:ext cx="323293" cy="1014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514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844" y="867783"/>
            <a:ext cx="434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Magnetic surfaces (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a.k.a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flux surfaces) can be visualized with a “Poincare plot”: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52" t="15240" r="5220" b="21246"/>
          <a:stretch/>
        </p:blipFill>
        <p:spPr>
          <a:xfrm>
            <a:off x="964368" y="2569360"/>
            <a:ext cx="2646838" cy="2574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320" y="2321580"/>
            <a:ext cx="2968625" cy="2821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2906" y="4681835"/>
            <a:ext cx="174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J P Kremer,</a:t>
            </a:r>
          </a:p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PhD thesis, Columbia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91595" y="2365375"/>
            <a:ext cx="1577993" cy="5429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3342" y="3178664"/>
            <a:ext cx="1720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Islands, where </a:t>
            </a:r>
            <a:r>
              <a:rPr lang="el-GR" sz="2200" i="1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200" dirty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rational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8155" y="4631288"/>
            <a:ext cx="907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Chaos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65001" y="3529713"/>
            <a:ext cx="807321" cy="230255"/>
          </a:xfrm>
          <a:prstGeom prst="line">
            <a:avLst/>
          </a:prstGeom>
          <a:ln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765000" y="3759969"/>
            <a:ext cx="497174" cy="458654"/>
          </a:xfrm>
          <a:prstGeom prst="line">
            <a:avLst/>
          </a:prstGeom>
          <a:ln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404"/>
          </a:xfrm>
        </p:spPr>
        <p:txBody>
          <a:bodyPr/>
          <a:lstStyle/>
          <a:p>
            <a:r>
              <a:rPr lang="en-US" sz="2400" dirty="0"/>
              <a:t>One goal of </a:t>
            </a:r>
            <a:r>
              <a:rPr lang="en-US" sz="2400" dirty="0" err="1"/>
              <a:t>stellarator</a:t>
            </a:r>
            <a:r>
              <a:rPr lang="en-US" sz="2400" dirty="0"/>
              <a:t> optimization is having field lines lie on surfaces.</a:t>
            </a:r>
          </a:p>
        </p:txBody>
      </p:sp>
      <p:pic>
        <p:nvPicPr>
          <p:cNvPr id="225282" name="Picture 2" descr="https://computation.llnl.gov/casc/StarSapphire/images/pplot-schematic-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/>
          <a:stretch/>
        </p:blipFill>
        <p:spPr bwMode="auto">
          <a:xfrm>
            <a:off x="4364149" y="607318"/>
            <a:ext cx="3146449" cy="20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54201" y="2365375"/>
            <a:ext cx="2143142" cy="5429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so good</a:t>
            </a:r>
          </a:p>
        </p:txBody>
      </p:sp>
    </p:spTree>
    <p:extLst>
      <p:ext uri="{BB962C8B-B14F-4D97-AF65-F5344CB8AC3E}">
        <p14:creationId xmlns:p14="http://schemas.microsoft.com/office/powerpoint/2010/main" val="28206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498009"/>
          </a:xfrm>
        </p:spPr>
        <p:txBody>
          <a:bodyPr/>
          <a:lstStyle/>
          <a:p>
            <a:pPr algn="l"/>
            <a:r>
              <a:rPr lang="en-US" sz="3600" dirty="0"/>
              <a:t>How much rotational transform do you want?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631413" y="626278"/>
            <a:ext cx="3370289" cy="2821920"/>
            <a:chOff x="969207" y="2321580"/>
            <a:chExt cx="3370289" cy="282192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0871" y="2321580"/>
              <a:ext cx="2968625" cy="282192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969207" y="3477470"/>
              <a:ext cx="9701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Islands</a:t>
              </a:r>
            </a:p>
          </p:txBody>
        </p:sp>
        <p:cxnSp>
          <p:nvCxnSpPr>
            <p:cNvPr id="54" name="Straight Connector 53"/>
            <p:cNvCxnSpPr>
              <a:endCxn id="53" idx="3"/>
            </p:cNvCxnSpPr>
            <p:nvPr/>
          </p:nvCxnSpPr>
          <p:spPr>
            <a:xfrm flipH="1">
              <a:off x="1939344" y="3517263"/>
              <a:ext cx="685882" cy="175651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2042030" y="3697717"/>
              <a:ext cx="235695" cy="520906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167468" y="626278"/>
            <a:ext cx="5557996" cy="18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Avoid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rationals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like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1 or ½: islands form there. 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So, maybe want low “magnetic shear” = |∇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|.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Or, maybe want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magnetic shear since it makes islands thin. (width ∝ |∇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-1/2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94501" y="3145889"/>
            <a:ext cx="4619470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Larger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means: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Thinner orbits, so better confinement.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changes less due to plasma current. (Higher “equilibrium β limit”.)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But, more complicated coils.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F2D184D-2A48-1C4C-BC2E-FC2738208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 b="5167"/>
          <a:stretch/>
        </p:blipFill>
        <p:spPr>
          <a:xfrm>
            <a:off x="142298" y="2561533"/>
            <a:ext cx="3194186" cy="25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47FA37F-D4D8-9542-BB4E-EB8A5DDA8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17" y="3464132"/>
            <a:ext cx="4162403" cy="926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5EF07-8239-514A-998A-3338B373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530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Perhaps the first type of stellarator optimization </a:t>
            </a:r>
            <a:br>
              <a:rPr lang="en-US" sz="2400" dirty="0"/>
            </a:br>
            <a:r>
              <a:rPr lang="en-US" sz="2400" dirty="0"/>
              <a:t>was to achieve good flux surfaces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1AC1BC-8C7F-8D4F-8478-A6621C745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1" y="3465842"/>
            <a:ext cx="4162402" cy="926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D229F-04AB-0142-831A-13E7943CB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2" y="1537839"/>
            <a:ext cx="4022306" cy="1807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742900-253A-E04A-BA88-C08413805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91" y="1537839"/>
            <a:ext cx="4028309" cy="18130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67FBC8-D99F-3E44-8EDE-9744E4348384}"/>
              </a:ext>
            </a:extLst>
          </p:cNvPr>
          <p:cNvSpPr/>
          <p:nvPr/>
        </p:nvSpPr>
        <p:spPr>
          <a:xfrm>
            <a:off x="2310472" y="532720"/>
            <a:ext cx="6805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Reproduction of Cary &amp; Hanson (1986) by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Jorge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EB43AA-98D5-C548-87B8-AB18A3D23FB8}"/>
              </a:ext>
            </a:extLst>
          </p:cNvPr>
          <p:cNvSpPr txBox="1"/>
          <p:nvPr/>
        </p:nvSpPr>
        <p:spPr>
          <a:xfrm>
            <a:off x="1461926" y="982607"/>
            <a:ext cx="1521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Unoptimized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794A1-1566-EA47-A2C5-F2AD9B88C4A4}"/>
              </a:ext>
            </a:extLst>
          </p:cNvPr>
          <p:cNvSpPr txBox="1"/>
          <p:nvPr/>
        </p:nvSpPr>
        <p:spPr>
          <a:xfrm>
            <a:off x="6349164" y="982607"/>
            <a:ext cx="1256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A1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F689FB-F9C9-1F4C-B2D0-C97C442A9902}"/>
              </a:ext>
            </a:extLst>
          </p:cNvPr>
          <p:cNvSpPr txBox="1"/>
          <p:nvPr/>
        </p:nvSpPr>
        <p:spPr>
          <a:xfrm>
            <a:off x="6876411" y="4352619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 [m]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826BEA-A588-C04C-A6FE-F4B92672EE87}"/>
              </a:ext>
            </a:extLst>
          </p:cNvPr>
          <p:cNvSpPr txBox="1"/>
          <p:nvPr/>
        </p:nvSpPr>
        <p:spPr>
          <a:xfrm>
            <a:off x="2088394" y="4352619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 [m]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9125C9-5CC2-AE41-98FD-24A7F920CA48}"/>
              </a:ext>
            </a:extLst>
          </p:cNvPr>
          <p:cNvSpPr txBox="1"/>
          <p:nvPr/>
        </p:nvSpPr>
        <p:spPr>
          <a:xfrm rot="16200000">
            <a:off x="4614978" y="3686013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 [m]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3034E-285A-4846-B76A-3827BB31AFDD}"/>
              </a:ext>
            </a:extLst>
          </p:cNvPr>
          <p:cNvSpPr txBox="1"/>
          <p:nvPr/>
        </p:nvSpPr>
        <p:spPr>
          <a:xfrm rot="16200000">
            <a:off x="-41095" y="3686013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 [m]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8F896F-3528-75F6-1132-D4549B323175}"/>
              </a:ext>
            </a:extLst>
          </p:cNvPr>
          <p:cNvSpPr txBox="1"/>
          <p:nvPr/>
        </p:nvSpPr>
        <p:spPr>
          <a:xfrm>
            <a:off x="51132" y="4774168"/>
            <a:ext cx="899393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Parameter space 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= Fourier modes of coil shapes.        Cost function </a:t>
            </a:r>
            <a:r>
              <a:rPr 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= square of “Greene’s residue”</a:t>
            </a:r>
          </a:p>
        </p:txBody>
      </p:sp>
    </p:spTree>
    <p:extLst>
      <p:ext uri="{BB962C8B-B14F-4D97-AF65-F5344CB8AC3E}">
        <p14:creationId xmlns:p14="http://schemas.microsoft.com/office/powerpoint/2010/main" val="62453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76" y="12192"/>
            <a:ext cx="8907423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Optimization for good flux surfaces continues to be a principle behind recent stellarators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218" y="668890"/>
            <a:ext cx="369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CTH: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(Compact Toroidal Hybrid, at Auburn)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649" y="1489228"/>
            <a:ext cx="3630844" cy="3327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0" y="569405"/>
            <a:ext cx="433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CNT (Columbia Non-neutral Torus):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Optimize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volume over possible coil position errors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9627" y="4774035"/>
            <a:ext cx="2381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Pedersen (2004), Hammond (2016)</a:t>
            </a:r>
          </a:p>
        </p:txBody>
      </p:sp>
      <p:pic>
        <p:nvPicPr>
          <p:cNvPr id="16" name="Picture 4" descr="http://www.alternative-energy-action-now.com/images/Spherical_Stellarator_CTH_ModelL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76" y="1581694"/>
            <a:ext cx="3747576" cy="26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0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in general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good flux surfaces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quasi-helical symmetry, and quasi-isodynamic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stability &amp; turbulence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 optimization: current potential and filament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5565-C3DB-7A67-AB7C-E0B7F325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7" y="3071417"/>
            <a:ext cx="3272063" cy="202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4" y="3139570"/>
            <a:ext cx="4163291" cy="18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CB10D7-5780-0CFD-D266-E1201B893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269" y="581156"/>
            <a:ext cx="3563958" cy="1660018"/>
          </a:xfrm>
          <a:prstGeom prst="rect">
            <a:avLst/>
          </a:prstGeom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09"/>
            <a:ext cx="9144000" cy="505775"/>
          </a:xfrm>
        </p:spPr>
        <p:txBody>
          <a:bodyPr/>
          <a:lstStyle/>
          <a:p>
            <a:r>
              <a:rPr lang="en-US" sz="2400" dirty="0"/>
              <a:t>Reminder: the ∇</a:t>
            </a:r>
            <a:r>
              <a:rPr lang="en-US" sz="2400" i="1" dirty="0"/>
              <a:t>B</a:t>
            </a:r>
            <a:r>
              <a:rPr lang="en-US" sz="2400" dirty="0"/>
              <a:t> and curvature drifts make confinement challenging</a:t>
            </a:r>
          </a:p>
        </p:txBody>
      </p:sp>
      <p:pic>
        <p:nvPicPr>
          <p:cNvPr id="190509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64" y="1729691"/>
            <a:ext cx="4239099" cy="264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510" name="Rectangle 46"/>
          <p:cNvSpPr>
            <a:spLocks noChangeArrowheads="1"/>
          </p:cNvSpPr>
          <p:nvPr/>
        </p:nvSpPr>
        <p:spPr bwMode="auto">
          <a:xfrm>
            <a:off x="4723784" y="2448577"/>
            <a:ext cx="1294068" cy="1303054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0532" name="Group 68"/>
          <p:cNvGrpSpPr>
            <a:grpSpLocks/>
          </p:cNvGrpSpPr>
          <p:nvPr/>
        </p:nvGrpSpPr>
        <p:grpSpPr bwMode="auto">
          <a:xfrm>
            <a:off x="7228473" y="1723231"/>
            <a:ext cx="1050146" cy="2675433"/>
            <a:chOff x="4186" y="1180"/>
            <a:chExt cx="818" cy="2084"/>
          </a:xfrm>
        </p:grpSpPr>
        <p:grpSp>
          <p:nvGrpSpPr>
            <p:cNvPr id="190512" name="Group 48"/>
            <p:cNvGrpSpPr>
              <a:grpSpLocks/>
            </p:cNvGrpSpPr>
            <p:nvPr/>
          </p:nvGrpSpPr>
          <p:grpSpPr bwMode="auto">
            <a:xfrm>
              <a:off x="4186" y="1287"/>
              <a:ext cx="818" cy="1977"/>
              <a:chOff x="4142" y="1293"/>
              <a:chExt cx="448" cy="1083"/>
            </a:xfrm>
          </p:grpSpPr>
          <p:sp>
            <p:nvSpPr>
              <p:cNvPr id="190513" name="Freeform 49"/>
              <p:cNvSpPr>
                <a:spLocks/>
              </p:cNvSpPr>
              <p:nvPr/>
            </p:nvSpPr>
            <p:spPr bwMode="auto">
              <a:xfrm rot="16200000">
                <a:off x="4184" y="1971"/>
                <a:ext cx="363" cy="448"/>
              </a:xfrm>
              <a:custGeom>
                <a:avLst/>
                <a:gdLst>
                  <a:gd name="T0" fmla="*/ 0 w 363"/>
                  <a:gd name="T1" fmla="*/ 442 h 448"/>
                  <a:gd name="T2" fmla="*/ 333 w 363"/>
                  <a:gd name="T3" fmla="*/ 169 h 448"/>
                  <a:gd name="T4" fmla="*/ 189 w 363"/>
                  <a:gd name="T5" fmla="*/ 1 h 448"/>
                  <a:gd name="T6" fmla="*/ 54 w 363"/>
                  <a:gd name="T7" fmla="*/ 178 h 448"/>
                  <a:gd name="T8" fmla="*/ 363 w 363"/>
                  <a:gd name="T9" fmla="*/ 442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448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14" name="Freeform 50"/>
              <p:cNvSpPr>
                <a:spLocks/>
              </p:cNvSpPr>
              <p:nvPr/>
            </p:nvSpPr>
            <p:spPr bwMode="auto">
              <a:xfrm rot="16200000">
                <a:off x="4184" y="1611"/>
                <a:ext cx="363" cy="448"/>
              </a:xfrm>
              <a:custGeom>
                <a:avLst/>
                <a:gdLst>
                  <a:gd name="T0" fmla="*/ 0 w 363"/>
                  <a:gd name="T1" fmla="*/ 442 h 448"/>
                  <a:gd name="T2" fmla="*/ 333 w 363"/>
                  <a:gd name="T3" fmla="*/ 169 h 448"/>
                  <a:gd name="T4" fmla="*/ 189 w 363"/>
                  <a:gd name="T5" fmla="*/ 1 h 448"/>
                  <a:gd name="T6" fmla="*/ 54 w 363"/>
                  <a:gd name="T7" fmla="*/ 178 h 448"/>
                  <a:gd name="T8" fmla="*/ 363 w 363"/>
                  <a:gd name="T9" fmla="*/ 442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448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15" name="Freeform 51"/>
              <p:cNvSpPr>
                <a:spLocks/>
              </p:cNvSpPr>
              <p:nvPr/>
            </p:nvSpPr>
            <p:spPr bwMode="auto">
              <a:xfrm rot="16200000">
                <a:off x="4184" y="1251"/>
                <a:ext cx="363" cy="448"/>
              </a:xfrm>
              <a:custGeom>
                <a:avLst/>
                <a:gdLst>
                  <a:gd name="T0" fmla="*/ 0 w 363"/>
                  <a:gd name="T1" fmla="*/ 442 h 448"/>
                  <a:gd name="T2" fmla="*/ 333 w 363"/>
                  <a:gd name="T3" fmla="*/ 169 h 448"/>
                  <a:gd name="T4" fmla="*/ 189 w 363"/>
                  <a:gd name="T5" fmla="*/ 1 h 448"/>
                  <a:gd name="T6" fmla="*/ 54 w 363"/>
                  <a:gd name="T7" fmla="*/ 178 h 448"/>
                  <a:gd name="T8" fmla="*/ 363 w 363"/>
                  <a:gd name="T9" fmla="*/ 442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448">
                    <a:moveTo>
                      <a:pt x="0" y="442"/>
                    </a:moveTo>
                    <a:cubicBezTo>
                      <a:pt x="126" y="448"/>
                      <a:pt x="336" y="367"/>
                      <a:pt x="333" y="169"/>
                    </a:cubicBezTo>
                    <a:cubicBezTo>
                      <a:pt x="331" y="37"/>
                      <a:pt x="235" y="0"/>
                      <a:pt x="189" y="1"/>
                    </a:cubicBezTo>
                    <a:cubicBezTo>
                      <a:pt x="143" y="2"/>
                      <a:pt x="51" y="58"/>
                      <a:pt x="54" y="178"/>
                    </a:cubicBezTo>
                    <a:cubicBezTo>
                      <a:pt x="58" y="340"/>
                      <a:pt x="222" y="445"/>
                      <a:pt x="363" y="442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516" name="Line 52"/>
            <p:cNvSpPr>
              <a:spLocks noChangeShapeType="1"/>
            </p:cNvSpPr>
            <p:nvPr/>
          </p:nvSpPr>
          <p:spPr bwMode="auto">
            <a:xfrm flipV="1">
              <a:off x="4988" y="1180"/>
              <a:ext cx="0" cy="1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17" name="Line 53"/>
            <p:cNvSpPr>
              <a:spLocks noChangeShapeType="1"/>
            </p:cNvSpPr>
            <p:nvPr/>
          </p:nvSpPr>
          <p:spPr bwMode="auto">
            <a:xfrm flipV="1">
              <a:off x="4988" y="2503"/>
              <a:ext cx="0" cy="1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18" name="Line 54"/>
            <p:cNvSpPr>
              <a:spLocks noChangeShapeType="1"/>
            </p:cNvSpPr>
            <p:nvPr/>
          </p:nvSpPr>
          <p:spPr bwMode="auto">
            <a:xfrm>
              <a:off x="4193" y="2180"/>
              <a:ext cx="0" cy="1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531" name="Text Box 67"/>
          <p:cNvSpPr txBox="1">
            <a:spLocks noChangeArrowheads="1"/>
          </p:cNvSpPr>
          <p:nvPr/>
        </p:nvSpPr>
        <p:spPr bwMode="auto">
          <a:xfrm>
            <a:off x="2070196" y="4333479"/>
            <a:ext cx="43852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Ions drift up: they are not confined!</a:t>
            </a:r>
          </a:p>
        </p:txBody>
      </p:sp>
      <p:sp>
        <p:nvSpPr>
          <p:cNvPr id="39" name="Rectangle 46"/>
          <p:cNvSpPr>
            <a:spLocks noChangeArrowheads="1"/>
          </p:cNvSpPr>
          <p:nvPr/>
        </p:nvSpPr>
        <p:spPr bwMode="auto">
          <a:xfrm>
            <a:off x="6360918" y="1718602"/>
            <a:ext cx="2624337" cy="2690038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23784" y="1723232"/>
            <a:ext cx="1637134" cy="738184"/>
          </a:xfrm>
          <a:prstGeom prst="line">
            <a:avLst/>
          </a:prstGeom>
          <a:ln w="38100">
            <a:solidFill>
              <a:srgbClr val="85B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23784" y="3751631"/>
            <a:ext cx="1637134" cy="648206"/>
          </a:xfrm>
          <a:prstGeom prst="line">
            <a:avLst/>
          </a:prstGeom>
          <a:ln w="38100">
            <a:solidFill>
              <a:srgbClr val="85B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 rot="16200000">
            <a:off x="6455469" y="3712597"/>
            <a:ext cx="534001" cy="534005"/>
            <a:chOff x="6181428" y="2861006"/>
            <a:chExt cx="3243720" cy="3243720"/>
          </a:xfrm>
        </p:grpSpPr>
        <p:sp>
          <p:nvSpPr>
            <p:cNvPr id="69" name="Oval 68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69" idx="1"/>
              <a:endCxn id="69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9" idx="7"/>
              <a:endCxn id="69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rot="16200000">
            <a:off x="6455469" y="2853646"/>
            <a:ext cx="534001" cy="534005"/>
            <a:chOff x="6181428" y="2861006"/>
            <a:chExt cx="3243720" cy="3243720"/>
          </a:xfrm>
        </p:grpSpPr>
        <p:sp>
          <p:nvSpPr>
            <p:cNvPr id="66" name="Oval 65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6" idx="1"/>
              <a:endCxn id="66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6" idx="7"/>
              <a:endCxn id="66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 rot="16200000">
            <a:off x="6455469" y="1994694"/>
            <a:ext cx="534001" cy="534005"/>
            <a:chOff x="6181428" y="2861006"/>
            <a:chExt cx="3243720" cy="3243720"/>
          </a:xfrm>
        </p:grpSpPr>
        <p:sp>
          <p:nvSpPr>
            <p:cNvPr id="63" name="Oval 62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>
              <a:stCxn id="63" idx="1"/>
              <a:endCxn id="63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3" idx="7"/>
              <a:endCxn id="63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16200000">
            <a:off x="6616927" y="2960619"/>
            <a:ext cx="2037963" cy="320061"/>
            <a:chOff x="6181428" y="2829812"/>
            <a:chExt cx="3215031" cy="504919"/>
          </a:xfrm>
        </p:grpSpPr>
        <p:grpSp>
          <p:nvGrpSpPr>
            <p:cNvPr id="51" name="Group 50"/>
            <p:cNvGrpSpPr/>
            <p:nvPr/>
          </p:nvGrpSpPr>
          <p:grpSpPr>
            <a:xfrm>
              <a:off x="6181428" y="2829812"/>
              <a:ext cx="504919" cy="504919"/>
              <a:chOff x="6181428" y="2861006"/>
              <a:chExt cx="3243720" cy="3243720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>
                <a:stCxn id="60" idx="1"/>
                <a:endCxn id="60" idx="5"/>
              </p:cNvCxnSpPr>
              <p:nvPr/>
            </p:nvCxnSpPr>
            <p:spPr>
              <a:xfrm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0" idx="7"/>
                <a:endCxn id="60" idx="3"/>
              </p:cNvCxnSpPr>
              <p:nvPr/>
            </p:nvCxnSpPr>
            <p:spPr>
              <a:xfrm flipH="1"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/>
            <p:cNvGrpSpPr/>
            <p:nvPr/>
          </p:nvGrpSpPr>
          <p:grpSpPr>
            <a:xfrm>
              <a:off x="7536484" y="2829812"/>
              <a:ext cx="504919" cy="504919"/>
              <a:chOff x="6181428" y="2861006"/>
              <a:chExt cx="3243720" cy="324372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>
                <a:stCxn id="57" idx="1"/>
                <a:endCxn id="57" idx="5"/>
              </p:cNvCxnSpPr>
              <p:nvPr/>
            </p:nvCxnSpPr>
            <p:spPr>
              <a:xfrm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57" idx="7"/>
                <a:endCxn id="57" idx="3"/>
              </p:cNvCxnSpPr>
              <p:nvPr/>
            </p:nvCxnSpPr>
            <p:spPr>
              <a:xfrm flipH="1"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8891540" y="2829812"/>
              <a:ext cx="504919" cy="504919"/>
              <a:chOff x="6181428" y="2861006"/>
              <a:chExt cx="3243720" cy="324372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181428" y="2861006"/>
                <a:ext cx="3243720" cy="3243720"/>
              </a:xfrm>
              <a:prstGeom prst="ellipse">
                <a:avLst/>
              </a:prstGeom>
              <a:solidFill>
                <a:schemeClr val="bg1"/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/>
              <p:cNvCxnSpPr>
                <a:stCxn id="54" idx="1"/>
                <a:endCxn id="54" idx="5"/>
              </p:cNvCxnSpPr>
              <p:nvPr/>
            </p:nvCxnSpPr>
            <p:spPr>
              <a:xfrm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54" idx="7"/>
                <a:endCxn id="54" idx="3"/>
              </p:cNvCxnSpPr>
              <p:nvPr/>
            </p:nvCxnSpPr>
            <p:spPr>
              <a:xfrm flipH="1">
                <a:off x="6656460" y="3336038"/>
                <a:ext cx="2293656" cy="2293656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976904"/>
              </p:ext>
            </p:extLst>
          </p:nvPr>
        </p:nvGraphicFramePr>
        <p:xfrm>
          <a:off x="7127747" y="1184797"/>
          <a:ext cx="894914" cy="37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100" imgH="177800" progId="Equation.DSMT4">
                  <p:embed/>
                </p:oleObj>
              </mc:Choice>
              <mc:Fallback>
                <p:oleObj name="Equation" r:id="rId5" imgW="4191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27747" y="1184797"/>
                        <a:ext cx="894914" cy="37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624276"/>
              </p:ext>
            </p:extLst>
          </p:nvPr>
        </p:nvGraphicFramePr>
        <p:xfrm>
          <a:off x="6683935" y="4464154"/>
          <a:ext cx="2060494" cy="688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95400" imgH="431800" progId="Equation.DSMT4">
                  <p:embed/>
                </p:oleObj>
              </mc:Choice>
              <mc:Fallback>
                <p:oleObj name="Equation" r:id="rId7" imgW="12954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83935" y="4464154"/>
                        <a:ext cx="2060494" cy="688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4" name="Group 73"/>
          <p:cNvGrpSpPr/>
          <p:nvPr/>
        </p:nvGrpSpPr>
        <p:grpSpPr>
          <a:xfrm rot="16200000">
            <a:off x="8443531" y="3873780"/>
            <a:ext cx="211638" cy="211639"/>
            <a:chOff x="6181428" y="2861006"/>
            <a:chExt cx="3243720" cy="3243720"/>
          </a:xfrm>
        </p:grpSpPr>
        <p:sp>
          <p:nvSpPr>
            <p:cNvPr id="75" name="Oval 74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75" idx="1"/>
              <a:endCxn id="75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5" idx="7"/>
              <a:endCxn id="75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rot="16200000">
            <a:off x="8443531" y="3014828"/>
            <a:ext cx="211638" cy="211639"/>
            <a:chOff x="6181428" y="2861006"/>
            <a:chExt cx="3243720" cy="3243720"/>
          </a:xfrm>
        </p:grpSpPr>
        <p:sp>
          <p:nvSpPr>
            <p:cNvPr id="79" name="Oval 78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>
              <a:stCxn id="79" idx="1"/>
              <a:endCxn id="79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9" idx="7"/>
              <a:endCxn id="79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 rot="16200000">
            <a:off x="8443531" y="2155877"/>
            <a:ext cx="211638" cy="211639"/>
            <a:chOff x="6181428" y="2861006"/>
            <a:chExt cx="3243720" cy="3243720"/>
          </a:xfrm>
        </p:grpSpPr>
        <p:sp>
          <p:nvSpPr>
            <p:cNvPr id="83" name="Oval 82"/>
            <p:cNvSpPr/>
            <p:nvPr/>
          </p:nvSpPr>
          <p:spPr>
            <a:xfrm>
              <a:off x="6181428" y="2861006"/>
              <a:ext cx="3243720" cy="324372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>
              <a:stCxn id="83" idx="1"/>
              <a:endCxn id="83" idx="5"/>
            </p:cNvCxnSpPr>
            <p:nvPr/>
          </p:nvCxnSpPr>
          <p:spPr>
            <a:xfrm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83" idx="7"/>
              <a:endCxn id="83" idx="3"/>
            </p:cNvCxnSpPr>
            <p:nvPr/>
          </p:nvCxnSpPr>
          <p:spPr>
            <a:xfrm flipH="1">
              <a:off x="6656460" y="3336038"/>
              <a:ext cx="2293656" cy="2293656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F46E3E-E000-BA1C-AAF1-835F15C4D2EC}"/>
              </a:ext>
            </a:extLst>
          </p:cNvPr>
          <p:cNvSpPr txBox="1"/>
          <p:nvPr/>
        </p:nvSpPr>
        <p:spPr>
          <a:xfrm flipH="1">
            <a:off x="-35934" y="2036637"/>
            <a:ext cx="1363796" cy="25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D6185-2DD0-C154-E5E8-BCC121A7B4B8}"/>
              </a:ext>
            </a:extLst>
          </p:cNvPr>
          <p:cNvSpPr txBox="1"/>
          <p:nvPr/>
        </p:nvSpPr>
        <p:spPr>
          <a:xfrm flipH="1">
            <a:off x="2554146" y="492903"/>
            <a:ext cx="1266470" cy="25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trajectory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A60DF-5558-3F5E-07E6-E31A49658229}"/>
              </a:ext>
            </a:extLst>
          </p:cNvPr>
          <p:cNvSpPr txBox="1"/>
          <p:nvPr/>
        </p:nvSpPr>
        <p:spPr>
          <a:xfrm flipH="1">
            <a:off x="877083" y="1342486"/>
            <a:ext cx="1732917" cy="252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Guiding center trajectory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558635-E740-994B-28CB-EA97C2C6CDA9}"/>
              </a:ext>
            </a:extLst>
          </p:cNvPr>
          <p:cNvSpPr/>
          <p:nvPr/>
        </p:nvSpPr>
        <p:spPr>
          <a:xfrm>
            <a:off x="666499" y="1576589"/>
            <a:ext cx="126375" cy="126375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510" grpId="0" animBg="1"/>
      <p:bldP spid="190531" grpId="0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BB73-D3C5-4E45-B342-CBF019755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r>
              <a:rPr lang="en-US" sz="2600" dirty="0"/>
              <a:t>Mirror force: particles are pushed away from regions of high |B|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BC9BB-5586-344E-B021-BBFBE309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5DC079-DE21-AD40-B072-91B0135A9533}"/>
              </a:ext>
            </a:extLst>
          </p:cNvPr>
          <p:cNvGrpSpPr/>
          <p:nvPr/>
        </p:nvGrpSpPr>
        <p:grpSpPr>
          <a:xfrm flipH="1">
            <a:off x="-2994282" y="-195910"/>
            <a:ext cx="9741408" cy="3657410"/>
            <a:chOff x="-1011936" y="0"/>
            <a:chExt cx="9741408" cy="365741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979635D-5064-ED4F-BCC9-3F3C66B09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2262" y="1877250"/>
              <a:ext cx="0" cy="1136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DD60591E-C5AE-6F49-A5BB-CEF7A471FEC2}"/>
                </a:ext>
              </a:extLst>
            </p:cNvPr>
            <p:cNvSpPr/>
            <p:nvPr/>
          </p:nvSpPr>
          <p:spPr>
            <a:xfrm flipH="1">
              <a:off x="1282262" y="1259010"/>
              <a:ext cx="388883" cy="1126540"/>
            </a:xfrm>
            <a:prstGeom prst="arc">
              <a:avLst>
                <a:gd name="adj1" fmla="val 16200000"/>
                <a:gd name="adj2" fmla="val 539999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49E295-E1D2-1248-AFB1-6BF607ED4A4C}"/>
                </a:ext>
              </a:extLst>
            </p:cNvPr>
            <p:cNvGrpSpPr/>
            <p:nvPr/>
          </p:nvGrpSpPr>
          <p:grpSpPr>
            <a:xfrm>
              <a:off x="-1011936" y="0"/>
              <a:ext cx="9741408" cy="1769650"/>
              <a:chOff x="-1024128" y="0"/>
              <a:chExt cx="9741408" cy="1769650"/>
            </a:xfrm>
          </p:grpSpPr>
          <p:sp>
            <p:nvSpPr>
              <p:cNvPr id="5" name="Arc 4">
                <a:extLst>
                  <a:ext uri="{FF2B5EF4-FFF2-40B4-BE49-F238E27FC236}">
                    <a16:creationId xmlns:a16="http://schemas.microsoft.com/office/drawing/2014/main" id="{3F8CEAA3-73EF-A544-ADD3-76C46FDF3928}"/>
                  </a:ext>
                </a:extLst>
              </p:cNvPr>
              <p:cNvSpPr/>
              <p:nvPr/>
            </p:nvSpPr>
            <p:spPr>
              <a:xfrm>
                <a:off x="365760" y="0"/>
                <a:ext cx="6851904" cy="1464850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5C117C43-F401-284E-88BC-D3274D789559}"/>
                  </a:ext>
                </a:extLst>
              </p:cNvPr>
              <p:cNvSpPr/>
              <p:nvPr/>
            </p:nvSpPr>
            <p:spPr>
              <a:xfrm>
                <a:off x="73152" y="743713"/>
                <a:ext cx="7488936" cy="873537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23BCE71F-F822-3D4B-B5A5-51EE073F4358}"/>
                  </a:ext>
                </a:extLst>
              </p:cNvPr>
              <p:cNvSpPr/>
              <p:nvPr/>
            </p:nvSpPr>
            <p:spPr>
              <a:xfrm>
                <a:off x="-1024128" y="1304544"/>
                <a:ext cx="9741408" cy="465106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39F091-EE07-5241-B7A4-CBB86161609C}"/>
                </a:ext>
              </a:extLst>
            </p:cNvPr>
            <p:cNvGrpSpPr/>
            <p:nvPr/>
          </p:nvGrpSpPr>
          <p:grpSpPr>
            <a:xfrm flipV="1">
              <a:off x="-1011936" y="1887760"/>
              <a:ext cx="9741408" cy="1769650"/>
              <a:chOff x="-1024128" y="0"/>
              <a:chExt cx="9741408" cy="1769650"/>
            </a:xfrm>
          </p:grpSpPr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DB2D4339-D1E2-7A48-96CD-B908B7D2F610}"/>
                  </a:ext>
                </a:extLst>
              </p:cNvPr>
              <p:cNvSpPr/>
              <p:nvPr/>
            </p:nvSpPr>
            <p:spPr>
              <a:xfrm>
                <a:off x="365760" y="0"/>
                <a:ext cx="6851904" cy="1464850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F5167922-67BC-CC47-B96B-7A86360B94A2}"/>
                  </a:ext>
                </a:extLst>
              </p:cNvPr>
              <p:cNvSpPr/>
              <p:nvPr/>
            </p:nvSpPr>
            <p:spPr>
              <a:xfrm>
                <a:off x="73152" y="743713"/>
                <a:ext cx="7488936" cy="873537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EECC7A1-9450-B04C-9CA7-C7EE1E5728BB}"/>
                  </a:ext>
                </a:extLst>
              </p:cNvPr>
              <p:cNvSpPr/>
              <p:nvPr/>
            </p:nvSpPr>
            <p:spPr>
              <a:xfrm>
                <a:off x="-1024128" y="1304544"/>
                <a:ext cx="9741408" cy="465106"/>
              </a:xfrm>
              <a:prstGeom prst="arc">
                <a:avLst>
                  <a:gd name="adj1" fmla="val 5053056"/>
                  <a:gd name="adj2" fmla="val 10611818"/>
                </a:avLst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F9C4E80-10C6-D646-86C3-476F3F8C34F8}"/>
                </a:ext>
              </a:extLst>
            </p:cNvPr>
            <p:cNvSpPr/>
            <p:nvPr/>
          </p:nvSpPr>
          <p:spPr>
            <a:xfrm>
              <a:off x="1282262" y="1259010"/>
              <a:ext cx="388883" cy="1126540"/>
            </a:xfrm>
            <a:prstGeom prst="arc">
              <a:avLst>
                <a:gd name="adj1" fmla="val 16200000"/>
                <a:gd name="adj2" fmla="val 5399998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41D9875-B045-514A-ADEB-9CC308D43DA7}"/>
                </a:ext>
              </a:extLst>
            </p:cNvPr>
            <p:cNvCxnSpPr>
              <a:cxnSpLocks/>
            </p:cNvCxnSpPr>
            <p:nvPr/>
          </p:nvCxnSpPr>
          <p:spPr>
            <a:xfrm>
              <a:off x="1671145" y="1708599"/>
              <a:ext cx="0" cy="1136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18118B-3428-6644-B1B8-FC3F70FEA0CB}"/>
                </a:ext>
              </a:extLst>
            </p:cNvPr>
            <p:cNvCxnSpPr/>
            <p:nvPr/>
          </p:nvCxnSpPr>
          <p:spPr>
            <a:xfrm flipH="1" flipV="1">
              <a:off x="1445171" y="2183336"/>
              <a:ext cx="42042" cy="19444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136EA8D-D45F-2A45-9F69-791E075C6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5682" y="1270408"/>
              <a:ext cx="42042" cy="19444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6907F0-BC76-2144-BF54-3EE12C9A260D}"/>
                </a:ext>
              </a:extLst>
            </p:cNvPr>
            <p:cNvSpPr txBox="1"/>
            <p:nvPr/>
          </p:nvSpPr>
          <p:spPr>
            <a:xfrm>
              <a:off x="1445171" y="853154"/>
              <a:ext cx="1529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mbria" panose="02040503050406030204" pitchFamily="18" charset="0"/>
                </a:rPr>
                <a:t>Ion trajectory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454E60-0188-5244-B678-3391E74C2F9F}"/>
                </a:ext>
              </a:extLst>
            </p:cNvPr>
            <p:cNvSpPr txBox="1"/>
            <p:nvPr/>
          </p:nvSpPr>
          <p:spPr>
            <a:xfrm>
              <a:off x="1718685" y="2380107"/>
              <a:ext cx="3608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</a:rPr>
                <a:t>v</a:t>
              </a:r>
              <a:r>
                <a:rPr lang="en-US" dirty="0" err="1">
                  <a:solidFill>
                    <a:srgbClr val="00B050"/>
                  </a:solidFill>
                  <a:latin typeface="Cambria" panose="02040503050406030204" pitchFamily="18" charset="0"/>
                </a:rPr>
                <a:t>×</a:t>
              </a:r>
              <a:r>
                <a:rPr lang="en-US" b="1" dirty="0" err="1">
                  <a:solidFill>
                    <a:srgbClr val="00B050"/>
                  </a:solidFill>
                  <a:latin typeface="Cambria" panose="02040503050406030204" pitchFamily="18" charset="0"/>
                </a:rPr>
                <a:t>B</a:t>
              </a:r>
              <a:r>
                <a:rPr lang="en-US" dirty="0">
                  <a:solidFill>
                    <a:srgbClr val="00B050"/>
                  </a:solidFill>
                  <a:latin typeface="Cambria" panose="02040503050406030204" pitchFamily="18" charset="0"/>
                </a:rPr>
                <a:t> force has slight </a:t>
              </a:r>
              <a:r>
                <a:rPr lang="en-US" dirty="0">
                  <a:solidFill>
                    <a:srgbClr val="00B05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olidFill>
                    <a:srgbClr val="00B050"/>
                  </a:solidFill>
                  <a:latin typeface="Cambria" panose="02040503050406030204" pitchFamily="18" charset="0"/>
                </a:rPr>
                <a:t> component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C8733A-BA07-FD48-865D-F78BDA163848}"/>
                </a:ext>
              </a:extLst>
            </p:cNvPr>
            <p:cNvSpPr txBox="1"/>
            <p:nvPr/>
          </p:nvSpPr>
          <p:spPr>
            <a:xfrm>
              <a:off x="2809773" y="1117052"/>
              <a:ext cx="1332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B</a:t>
              </a:r>
              <a:r>
                <a:rPr lang="en-US" dirty="0">
                  <a:latin typeface="Cambria" panose="02040503050406030204" pitchFamily="18" charset="0"/>
                </a:rPr>
                <a:t> field lines</a:t>
              </a:r>
            </a:p>
          </p:txBody>
        </p:sp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75E11E9-D59E-AB41-A442-A8FD74ECA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02065"/>
              </p:ext>
            </p:extLst>
          </p:nvPr>
        </p:nvGraphicFramePr>
        <p:xfrm>
          <a:off x="6922208" y="1103501"/>
          <a:ext cx="1754187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500" imgH="431800" progId="Equation.DSMT4">
                  <p:embed/>
                </p:oleObj>
              </mc:Choice>
              <mc:Fallback>
                <p:oleObj name="Equation" r:id="rId3" imgW="1079500" imgH="431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22208" y="1103501"/>
                        <a:ext cx="1754187" cy="703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9E13287-C255-8948-B2B7-ED45C8E692C7}"/>
              </a:ext>
            </a:extLst>
          </p:cNvPr>
          <p:cNvSpPr txBox="1"/>
          <p:nvPr/>
        </p:nvSpPr>
        <p:spPr>
          <a:xfrm>
            <a:off x="378428" y="2827637"/>
            <a:ext cx="859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 few particles with very small </a:t>
            </a:r>
            <a:r>
              <a:rPr lang="en-US" i="1" dirty="0">
                <a:latin typeface="Cambria" panose="02040503050406030204" pitchFamily="18" charset="0"/>
              </a:rPr>
              <a:t>v</a:t>
            </a:r>
            <a:r>
              <a:rPr lang="en-US" baseline="-25000" dirty="0">
                <a:latin typeface="Cambria" panose="02040503050406030204" pitchFamily="18" charset="0"/>
              </a:rPr>
              <a:t>||</a:t>
            </a:r>
            <a:r>
              <a:rPr lang="en-US" dirty="0">
                <a:latin typeface="Cambria" panose="02040503050406030204" pitchFamily="18" charset="0"/>
              </a:rPr>
              <a:t> = </a:t>
            </a:r>
            <a:r>
              <a:rPr lang="en-US" b="1" dirty="0" err="1">
                <a:latin typeface="Cambria" panose="02040503050406030204" pitchFamily="18" charset="0"/>
              </a:rPr>
              <a:t>v</a:t>
            </a:r>
            <a:r>
              <a:rPr lang="en-US" dirty="0" err="1">
                <a:latin typeface="Cambria" panose="02040503050406030204" pitchFamily="18" charset="0"/>
              </a:rPr>
              <a:t>⋅</a:t>
            </a:r>
            <a:r>
              <a:rPr lang="en-US" b="1" dirty="0" err="1">
                <a:latin typeface="Cambria" panose="02040503050406030204" pitchFamily="18" charset="0"/>
              </a:rPr>
              <a:t>B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“bounce” and are “trapped” in low-|B| regions.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453168"/>
              </p:ext>
            </p:extLst>
          </p:nvPr>
        </p:nvGraphicFramePr>
        <p:xfrm>
          <a:off x="5056446" y="1352553"/>
          <a:ext cx="894914" cy="37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100" imgH="177800" progId="Equation.DSMT4">
                  <p:embed/>
                </p:oleObj>
              </mc:Choice>
              <mc:Fallback>
                <p:oleObj name="Equation" r:id="rId5" imgW="4191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56446" y="1352553"/>
                        <a:ext cx="894914" cy="37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01" y="3176046"/>
            <a:ext cx="3246674" cy="196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149" y="3199335"/>
            <a:ext cx="3847733" cy="194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04" y="3470166"/>
            <a:ext cx="263567" cy="15697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9E13287-C255-8948-B2B7-ED45C8E692C7}"/>
              </a:ext>
            </a:extLst>
          </p:cNvPr>
          <p:cNvSpPr txBox="1"/>
          <p:nvPr/>
        </p:nvSpPr>
        <p:spPr>
          <a:xfrm>
            <a:off x="8580924" y="3591146"/>
            <a:ext cx="56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|B|</a:t>
            </a:r>
          </a:p>
        </p:txBody>
      </p:sp>
    </p:spTree>
    <p:extLst>
      <p:ext uri="{BB962C8B-B14F-4D97-AF65-F5344CB8AC3E}">
        <p14:creationId xmlns:p14="http://schemas.microsoft.com/office/powerpoint/2010/main" val="4998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EAE3F-1C7E-5309-7E36-CCD6A4F4F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12" y="3482939"/>
            <a:ext cx="3631788" cy="1651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75F31-6287-9E49-BB70-6EFE9EA3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52" y="9053"/>
            <a:ext cx="9475519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There is lots of freedom in the shape of a stellarator plasma and coils, which can be used to achieve many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473D-970C-D14F-B69D-073B62CC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64" y="751072"/>
            <a:ext cx="8467836" cy="4037410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Large volume of good magnetic surfaces (not islands &amp; chaos)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Enough rotational transform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Plasma pressure &amp; current doesn’t modify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too much, i.e. maximum plasma pressure is not too low.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Buildable coil shapes: low curvature, large clearances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Magnetohydrodynamic (MHD) stability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Good confinement of particle trajectories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 neoclassical transport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Low turbulent transport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13D47-A076-C34C-ACFF-899B37B0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127BE8E-CA93-E37E-873F-2352B9CE0435}"/>
              </a:ext>
            </a:extLst>
          </p:cNvPr>
          <p:cNvGrpSpPr/>
          <p:nvPr/>
        </p:nvGrpSpPr>
        <p:grpSpPr>
          <a:xfrm>
            <a:off x="303036" y="597977"/>
            <a:ext cx="3742159" cy="2314492"/>
            <a:chOff x="154935" y="2346242"/>
            <a:chExt cx="4164084" cy="257545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014B9204-6B3E-69AE-386D-AC77F257B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33"/>
            <a:stretch/>
          </p:blipFill>
          <p:spPr>
            <a:xfrm>
              <a:off x="154935" y="2405951"/>
              <a:ext cx="4164084" cy="2515741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8307E15-BAE5-8B71-F26E-046BA333A48F}"/>
                </a:ext>
              </a:extLst>
            </p:cNvPr>
            <p:cNvSpPr/>
            <p:nvPr/>
          </p:nvSpPr>
          <p:spPr>
            <a:xfrm>
              <a:off x="847725" y="2346242"/>
              <a:ext cx="381000" cy="368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F6914C-2085-584C-96D8-BB4300A97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92"/>
            <a:ext cx="8991600" cy="557213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2400" dirty="0"/>
              <a:t>Flux surfaces are not enough: </a:t>
            </a:r>
            <a:r>
              <a:rPr lang="en-US" sz="2400" i="1" dirty="0"/>
              <a:t>Trapped</a:t>
            </a:r>
            <a:r>
              <a:rPr lang="en-US" sz="2400" dirty="0"/>
              <a:t> particles are not confined without a further condition like “</a:t>
            </a:r>
            <a:r>
              <a:rPr lang="en-US" sz="2400" dirty="0" err="1"/>
              <a:t>quasisymmetry</a:t>
            </a:r>
            <a:r>
              <a:rPr lang="en-US" sz="2400" dirty="0"/>
              <a:t>” or “</a:t>
            </a:r>
            <a:r>
              <a:rPr lang="en-US" sz="2400" dirty="0" err="1"/>
              <a:t>omnigenity</a:t>
            </a:r>
            <a:r>
              <a:rPr lang="en-US" sz="2400" dirty="0"/>
              <a:t>”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859EAE-B04D-7E4F-ABB9-FA85FCEC743A}"/>
              </a:ext>
            </a:extLst>
          </p:cNvPr>
          <p:cNvSpPr txBox="1"/>
          <p:nvPr/>
        </p:nvSpPr>
        <p:spPr>
          <a:xfrm>
            <a:off x="4495800" y="797178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general: trapped particles do not sample the whole surface, so cross-field drift does not average to 0.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0E3DB92-024F-8C4C-954C-D9270107D527}"/>
              </a:ext>
            </a:extLst>
          </p:cNvPr>
          <p:cNvSpPr txBox="1"/>
          <p:nvPr/>
        </p:nvSpPr>
        <p:spPr>
          <a:xfrm>
            <a:off x="176242" y="2832745"/>
            <a:ext cx="898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solution is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quasisymmetry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make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𝜃, 𝜑) =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𝜃−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𝜑)  for special angles 𝜃, 𝜑.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356DCF88-C311-5643-A1A1-DEBCC230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8" y="3192354"/>
            <a:ext cx="4092959" cy="1932667"/>
          </a:xfrm>
          <a:prstGeom prst="rect">
            <a:avLst/>
          </a:prstGeom>
        </p:spPr>
      </p:pic>
      <p:graphicFrame>
        <p:nvGraphicFramePr>
          <p:cNvPr id="133" name="Object 132">
            <a:extLst>
              <a:ext uri="{FF2B5EF4-FFF2-40B4-BE49-F238E27FC236}">
                <a16:creationId xmlns:a16="http://schemas.microsoft.com/office/drawing/2014/main" id="{48587AC0-E01F-2E41-B7A1-2904BCA05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4513" y="3887788"/>
          <a:ext cx="1443037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41400" imgH="292100" progId="Equation.DSMT4">
                  <p:embed/>
                </p:oleObj>
              </mc:Choice>
              <mc:Fallback>
                <p:oleObj r:id="rId4" imgW="1041400" imgH="292100" progId="Equation.DSMT4">
                  <p:embed/>
                  <p:pic>
                    <p:nvPicPr>
                      <p:cNvPr id="133" name="Object 132">
                        <a:extLst>
                          <a:ext uri="{FF2B5EF4-FFF2-40B4-BE49-F238E27FC236}">
                            <a16:creationId xmlns:a16="http://schemas.microsoft.com/office/drawing/2014/main" id="{48587AC0-E01F-2E41-B7A1-2904BCA05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4513" y="3887788"/>
                        <a:ext cx="1443037" cy="40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" name="Picture 133">
            <a:extLst>
              <a:ext uri="{FF2B5EF4-FFF2-40B4-BE49-F238E27FC236}">
                <a16:creationId xmlns:a16="http://schemas.microsoft.com/office/drawing/2014/main" id="{842CBBDB-6551-9740-B2AC-86BE4DCEE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055" y="3507424"/>
            <a:ext cx="170720" cy="156973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FFC50CE4-458E-DB4E-8F51-18420E66BDD3}"/>
              </a:ext>
            </a:extLst>
          </p:cNvPr>
          <p:cNvSpPr txBox="1"/>
          <p:nvPr/>
        </p:nvSpPr>
        <p:spPr>
          <a:xfrm>
            <a:off x="4652390" y="3628404"/>
            <a:ext cx="56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A4F511B-220B-EA42-87B7-A6BBF78DA9C4}"/>
              </a:ext>
            </a:extLst>
          </p:cNvPr>
          <p:cNvSpPr txBox="1"/>
          <p:nvPr/>
        </p:nvSpPr>
        <p:spPr>
          <a:xfrm>
            <a:off x="5522976" y="3568924"/>
            <a:ext cx="272004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Symmetry direction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⟹  Conserved quantity.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⟹  Drift averages to 0.</a:t>
            </a:r>
          </a:p>
          <a:p>
            <a:pPr>
              <a:spcAft>
                <a:spcPts val="12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3BE4944-1CCE-BC40-B976-B7F0B011475E}"/>
              </a:ext>
            </a:extLst>
          </p:cNvPr>
          <p:cNvSpPr txBox="1"/>
          <p:nvPr/>
        </p:nvSpPr>
        <p:spPr>
          <a:xfrm>
            <a:off x="5323032" y="1860698"/>
            <a:ext cx="36210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⟹  Large neoclassical transport.</a:t>
            </a:r>
          </a:p>
          <a:p>
            <a:pPr>
              <a:spcAft>
                <a:spcPts val="120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A4305-4201-4B07-986C-80ABB433977B}"/>
              </a:ext>
            </a:extLst>
          </p:cNvPr>
          <p:cNvSpPr txBox="1"/>
          <p:nvPr/>
        </p:nvSpPr>
        <p:spPr>
          <a:xfrm>
            <a:off x="89580" y="2201355"/>
            <a:ext cx="117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 (2020)</a:t>
            </a:r>
          </a:p>
        </p:txBody>
      </p:sp>
      <p:sp>
        <p:nvSpPr>
          <p:cNvPr id="129" name="Left Bracket 128">
            <a:extLst>
              <a:ext uri="{FF2B5EF4-FFF2-40B4-BE49-F238E27FC236}">
                <a16:creationId xmlns:a16="http://schemas.microsoft.com/office/drawing/2014/main" id="{62C627B1-97DD-1B4F-87E4-25C8DD079768}"/>
              </a:ext>
            </a:extLst>
          </p:cNvPr>
          <p:cNvSpPr/>
          <p:nvPr/>
        </p:nvSpPr>
        <p:spPr>
          <a:xfrm rot="11700000">
            <a:off x="3599975" y="4221667"/>
            <a:ext cx="502767" cy="852820"/>
          </a:xfrm>
          <a:prstGeom prst="leftBracket">
            <a:avLst>
              <a:gd name="adj" fmla="val 164430"/>
            </a:avLst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B0785176-1330-E043-BDEB-1D606249D7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18567"/>
              </p:ext>
            </p:extLst>
          </p:nvPr>
        </p:nvGraphicFramePr>
        <p:xfrm>
          <a:off x="4075790" y="4648077"/>
          <a:ext cx="210186" cy="293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7000" imgH="177800" progId="Equation.DSMT4">
                  <p:embed/>
                </p:oleObj>
              </mc:Choice>
              <mc:Fallback>
                <p:oleObj name="Equation" r:id="rId7" imgW="127000" imgH="17780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B0785176-1330-E043-BDEB-1D606249D7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75790" y="4648077"/>
                        <a:ext cx="210186" cy="293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Freeform 127">
            <a:extLst>
              <a:ext uri="{FF2B5EF4-FFF2-40B4-BE49-F238E27FC236}">
                <a16:creationId xmlns:a16="http://schemas.microsoft.com/office/drawing/2014/main" id="{9B14E3B5-D798-C543-A592-AE992DB15E86}"/>
              </a:ext>
            </a:extLst>
          </p:cNvPr>
          <p:cNvSpPr/>
          <p:nvPr/>
        </p:nvSpPr>
        <p:spPr>
          <a:xfrm rot="20195427" flipH="1">
            <a:off x="117834" y="3486679"/>
            <a:ext cx="1495724" cy="1103992"/>
          </a:xfrm>
          <a:custGeom>
            <a:avLst/>
            <a:gdLst>
              <a:gd name="connsiteX0" fmla="*/ 0 w 4520629"/>
              <a:gd name="connsiteY0" fmla="*/ 0 h 934948"/>
              <a:gd name="connsiteX1" fmla="*/ 2702104 w 4520629"/>
              <a:gd name="connsiteY1" fmla="*/ 123290 h 934948"/>
              <a:gd name="connsiteX2" fmla="*/ 4058292 w 4520629"/>
              <a:gd name="connsiteY2" fmla="*/ 421240 h 934948"/>
              <a:gd name="connsiteX3" fmla="*/ 4520629 w 4520629"/>
              <a:gd name="connsiteY3" fmla="*/ 934948 h 934948"/>
              <a:gd name="connsiteX0" fmla="*/ 0 w 4510469"/>
              <a:gd name="connsiteY0" fmla="*/ 0 h 1016228"/>
              <a:gd name="connsiteX1" fmla="*/ 2691944 w 4510469"/>
              <a:gd name="connsiteY1" fmla="*/ 204570 h 1016228"/>
              <a:gd name="connsiteX2" fmla="*/ 4048132 w 4510469"/>
              <a:gd name="connsiteY2" fmla="*/ 502520 h 1016228"/>
              <a:gd name="connsiteX3" fmla="*/ 4510469 w 4510469"/>
              <a:gd name="connsiteY3" fmla="*/ 1016228 h 1016228"/>
              <a:gd name="connsiteX0" fmla="*/ 0 w 4510469"/>
              <a:gd name="connsiteY0" fmla="*/ 0 h 1016228"/>
              <a:gd name="connsiteX1" fmla="*/ 2691944 w 4510469"/>
              <a:gd name="connsiteY1" fmla="*/ 204570 h 1016228"/>
              <a:gd name="connsiteX2" fmla="*/ 4068452 w 4510469"/>
              <a:gd name="connsiteY2" fmla="*/ 553320 h 1016228"/>
              <a:gd name="connsiteX3" fmla="*/ 4510469 w 4510469"/>
              <a:gd name="connsiteY3" fmla="*/ 1016228 h 1016228"/>
              <a:gd name="connsiteX0" fmla="*/ 0 w 4438543"/>
              <a:gd name="connsiteY0" fmla="*/ 0 h 874737"/>
              <a:gd name="connsiteX1" fmla="*/ 2620018 w 4438543"/>
              <a:gd name="connsiteY1" fmla="*/ 63079 h 874737"/>
              <a:gd name="connsiteX2" fmla="*/ 3996526 w 4438543"/>
              <a:gd name="connsiteY2" fmla="*/ 411829 h 874737"/>
              <a:gd name="connsiteX3" fmla="*/ 4438543 w 4438543"/>
              <a:gd name="connsiteY3" fmla="*/ 874737 h 874737"/>
              <a:gd name="connsiteX0" fmla="*/ 0 w 4438543"/>
              <a:gd name="connsiteY0" fmla="*/ 239795 h 1114532"/>
              <a:gd name="connsiteX1" fmla="*/ 2909294 w 4438543"/>
              <a:gd name="connsiteY1" fmla="*/ 9533 h 1114532"/>
              <a:gd name="connsiteX2" fmla="*/ 3996526 w 4438543"/>
              <a:gd name="connsiteY2" fmla="*/ 651624 h 1114532"/>
              <a:gd name="connsiteX3" fmla="*/ 4438543 w 4438543"/>
              <a:gd name="connsiteY3" fmla="*/ 1114532 h 1114532"/>
              <a:gd name="connsiteX0" fmla="*/ 0 w 4438543"/>
              <a:gd name="connsiteY0" fmla="*/ 235540 h 1110277"/>
              <a:gd name="connsiteX1" fmla="*/ 2909294 w 4438543"/>
              <a:gd name="connsiteY1" fmla="*/ 5278 h 1110277"/>
              <a:gd name="connsiteX2" fmla="*/ 4067325 w 4438543"/>
              <a:gd name="connsiteY2" fmla="*/ 527924 h 1110277"/>
              <a:gd name="connsiteX3" fmla="*/ 4438543 w 4438543"/>
              <a:gd name="connsiteY3" fmla="*/ 1110277 h 1110277"/>
              <a:gd name="connsiteX0" fmla="*/ 0 w 4181580"/>
              <a:gd name="connsiteY0" fmla="*/ 235538 h 1759363"/>
              <a:gd name="connsiteX1" fmla="*/ 2909294 w 4181580"/>
              <a:gd name="connsiteY1" fmla="*/ 5276 h 1759363"/>
              <a:gd name="connsiteX2" fmla="*/ 4067325 w 4181580"/>
              <a:gd name="connsiteY2" fmla="*/ 527922 h 1759363"/>
              <a:gd name="connsiteX3" fmla="*/ 4045154 w 4181580"/>
              <a:gd name="connsiteY3" fmla="*/ 1759362 h 1759363"/>
              <a:gd name="connsiteX0" fmla="*/ 0 w 4168178"/>
              <a:gd name="connsiteY0" fmla="*/ 235538 h 1759361"/>
              <a:gd name="connsiteX1" fmla="*/ 2909294 w 4168178"/>
              <a:gd name="connsiteY1" fmla="*/ 5276 h 1759361"/>
              <a:gd name="connsiteX2" fmla="*/ 4067325 w 4168178"/>
              <a:gd name="connsiteY2" fmla="*/ 527922 h 1759361"/>
              <a:gd name="connsiteX3" fmla="*/ 4045154 w 4168178"/>
              <a:gd name="connsiteY3" fmla="*/ 1759362 h 1759361"/>
              <a:gd name="connsiteX0" fmla="*/ 0 w 4168178"/>
              <a:gd name="connsiteY0" fmla="*/ 235538 h 1759363"/>
              <a:gd name="connsiteX1" fmla="*/ 2909294 w 4168178"/>
              <a:gd name="connsiteY1" fmla="*/ 5276 h 1759363"/>
              <a:gd name="connsiteX2" fmla="*/ 4067325 w 4168178"/>
              <a:gd name="connsiteY2" fmla="*/ 527922 h 1759363"/>
              <a:gd name="connsiteX3" fmla="*/ 4045154 w 4168178"/>
              <a:gd name="connsiteY3" fmla="*/ 1759362 h 1759363"/>
              <a:gd name="connsiteX0" fmla="*/ 0 w 4307463"/>
              <a:gd name="connsiteY0" fmla="*/ 235538 h 1759361"/>
              <a:gd name="connsiteX1" fmla="*/ 2909294 w 4307463"/>
              <a:gd name="connsiteY1" fmla="*/ 5276 h 1759361"/>
              <a:gd name="connsiteX2" fmla="*/ 4067325 w 4307463"/>
              <a:gd name="connsiteY2" fmla="*/ 527922 h 1759361"/>
              <a:gd name="connsiteX3" fmla="*/ 4045154 w 4307463"/>
              <a:gd name="connsiteY3" fmla="*/ 1759362 h 1759361"/>
              <a:gd name="connsiteX0" fmla="*/ 0 w 4198437"/>
              <a:gd name="connsiteY0" fmla="*/ 235538 h 1829535"/>
              <a:gd name="connsiteX1" fmla="*/ 2909294 w 4198437"/>
              <a:gd name="connsiteY1" fmla="*/ 5276 h 1829535"/>
              <a:gd name="connsiteX2" fmla="*/ 4067325 w 4198437"/>
              <a:gd name="connsiteY2" fmla="*/ 527922 h 1829535"/>
              <a:gd name="connsiteX3" fmla="*/ 3905466 w 4198437"/>
              <a:gd name="connsiteY3" fmla="*/ 1829535 h 1829535"/>
              <a:gd name="connsiteX0" fmla="*/ 1 w 2878676"/>
              <a:gd name="connsiteY0" fmla="*/ 51337 h 1851927"/>
              <a:gd name="connsiteX1" fmla="*/ 1589533 w 2878676"/>
              <a:gd name="connsiteY1" fmla="*/ 27668 h 1851927"/>
              <a:gd name="connsiteX2" fmla="*/ 2747564 w 2878676"/>
              <a:gd name="connsiteY2" fmla="*/ 550314 h 1851927"/>
              <a:gd name="connsiteX3" fmla="*/ 2585705 w 2878676"/>
              <a:gd name="connsiteY3" fmla="*/ 1851927 h 1851927"/>
              <a:gd name="connsiteX0" fmla="*/ -1 w 2878674"/>
              <a:gd name="connsiteY0" fmla="*/ 0 h 1800590"/>
              <a:gd name="connsiteX1" fmla="*/ 2747562 w 2878674"/>
              <a:gd name="connsiteY1" fmla="*/ 498977 h 1800590"/>
              <a:gd name="connsiteX2" fmla="*/ 2585703 w 2878674"/>
              <a:gd name="connsiteY2" fmla="*/ 1800590 h 1800590"/>
              <a:gd name="connsiteX0" fmla="*/ 1 w 2878676"/>
              <a:gd name="connsiteY0" fmla="*/ 19741 h 1820331"/>
              <a:gd name="connsiteX1" fmla="*/ 2747564 w 2878676"/>
              <a:gd name="connsiteY1" fmla="*/ 518718 h 1820331"/>
              <a:gd name="connsiteX2" fmla="*/ 2585705 w 2878676"/>
              <a:gd name="connsiteY2" fmla="*/ 1820331 h 1820331"/>
              <a:gd name="connsiteX0" fmla="*/ -1 w 2878674"/>
              <a:gd name="connsiteY0" fmla="*/ 19928 h 1820518"/>
              <a:gd name="connsiteX1" fmla="*/ 2747562 w 2878674"/>
              <a:gd name="connsiteY1" fmla="*/ 518905 h 1820518"/>
              <a:gd name="connsiteX2" fmla="*/ 2585703 w 2878674"/>
              <a:gd name="connsiteY2" fmla="*/ 1820518 h 1820518"/>
              <a:gd name="connsiteX0" fmla="*/ 1 w 2928433"/>
              <a:gd name="connsiteY0" fmla="*/ 40241 h 1840831"/>
              <a:gd name="connsiteX1" fmla="*/ 2747564 w 2928433"/>
              <a:gd name="connsiteY1" fmla="*/ 539218 h 1840831"/>
              <a:gd name="connsiteX2" fmla="*/ 2585705 w 2928433"/>
              <a:gd name="connsiteY2" fmla="*/ 1840831 h 184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8433" h="1840831">
                <a:moveTo>
                  <a:pt x="1" y="40241"/>
                </a:moveTo>
                <a:cubicBezTo>
                  <a:pt x="1126203" y="-59996"/>
                  <a:pt x="2461658" y="-645"/>
                  <a:pt x="2747564" y="539218"/>
                </a:cubicBezTo>
                <a:cubicBezTo>
                  <a:pt x="3033470" y="1079081"/>
                  <a:pt x="2981081" y="1551147"/>
                  <a:pt x="2585705" y="1840831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2DA78086-8F4F-164C-9807-71E228999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181519"/>
              </p:ext>
            </p:extLst>
          </p:nvPr>
        </p:nvGraphicFramePr>
        <p:xfrm>
          <a:off x="206671" y="3464366"/>
          <a:ext cx="230187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9700" imgH="165100" progId="Equation.DSMT4">
                  <p:embed/>
                </p:oleObj>
              </mc:Choice>
              <mc:Fallback>
                <p:oleObj name="Equation" r:id="rId9" imgW="139700" imgH="16510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2DA78086-8F4F-164C-9807-71E228999D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671" y="3464366"/>
                        <a:ext cx="230187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80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35" grpId="0"/>
      <p:bldP spid="138" grpId="0"/>
      <p:bldP spid="129" grpId="0" animBg="1"/>
      <p:bldP spid="1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0C127-B74A-6B42-1B6D-9B907EC6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Lemma: deeply trapped particles move so |</a:t>
            </a:r>
            <a:r>
              <a:rPr lang="en-US" sz="2800" i="1" dirty="0"/>
              <a:t>B</a:t>
            </a:r>
            <a:r>
              <a:rPr lang="en-US" sz="2800" dirty="0"/>
              <a:t>| is constant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A4BB8-7DA3-426D-5BE4-B0BA398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D8D69D8-F9EE-2C61-FE71-C00E14F315B9}"/>
              </a:ext>
            </a:extLst>
          </p:cNvPr>
          <p:cNvCxnSpPr/>
          <p:nvPr/>
        </p:nvCxnSpPr>
        <p:spPr>
          <a:xfrm>
            <a:off x="2251380" y="2257163"/>
            <a:ext cx="40650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6AC262-1427-707A-7C3A-4860C1D59814}"/>
              </a:ext>
            </a:extLst>
          </p:cNvPr>
          <p:cNvCxnSpPr>
            <a:cxnSpLocks/>
          </p:cNvCxnSpPr>
          <p:nvPr/>
        </p:nvCxnSpPr>
        <p:spPr>
          <a:xfrm flipV="1">
            <a:off x="2251381" y="837278"/>
            <a:ext cx="0" cy="1419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D98777-3874-4560-FF1A-7F748355A8D7}"/>
                  </a:ext>
                </a:extLst>
              </p:cNvPr>
              <p:cNvSpPr txBox="1"/>
              <p:nvPr/>
            </p:nvSpPr>
            <p:spPr>
              <a:xfrm>
                <a:off x="1871134" y="745235"/>
                <a:ext cx="400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D98777-3874-4560-FF1A-7F748355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34" y="745235"/>
                <a:ext cx="40087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3681AD4-B8BF-B7FA-CFDF-F7EBFD8D4CE5}"/>
              </a:ext>
            </a:extLst>
          </p:cNvPr>
          <p:cNvSpPr txBox="1"/>
          <p:nvPr/>
        </p:nvSpPr>
        <p:spPr>
          <a:xfrm>
            <a:off x="3562962" y="2245602"/>
            <a:ext cx="2305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Distance along a field line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DC312A3-51A3-5E2E-DE61-FF38F1C820FE}"/>
              </a:ext>
            </a:extLst>
          </p:cNvPr>
          <p:cNvSpPr/>
          <p:nvPr/>
        </p:nvSpPr>
        <p:spPr>
          <a:xfrm>
            <a:off x="2323808" y="688473"/>
            <a:ext cx="3974471" cy="944859"/>
          </a:xfrm>
          <a:custGeom>
            <a:avLst/>
            <a:gdLst>
              <a:gd name="connsiteX0" fmla="*/ 0 w 3883937"/>
              <a:gd name="connsiteY0" fmla="*/ 143233 h 836597"/>
              <a:gd name="connsiteX1" fmla="*/ 344032 w 3883937"/>
              <a:gd name="connsiteY1" fmla="*/ 25538 h 836597"/>
              <a:gd name="connsiteX2" fmla="*/ 778598 w 3883937"/>
              <a:gd name="connsiteY2" fmla="*/ 577799 h 836597"/>
              <a:gd name="connsiteX3" fmla="*/ 1865014 w 3883937"/>
              <a:gd name="connsiteY3" fmla="*/ 822243 h 836597"/>
              <a:gd name="connsiteX4" fmla="*/ 2625505 w 3883937"/>
              <a:gd name="connsiteY4" fmla="*/ 179447 h 836597"/>
              <a:gd name="connsiteX5" fmla="*/ 3223034 w 3883937"/>
              <a:gd name="connsiteY5" fmla="*/ 369569 h 836597"/>
              <a:gd name="connsiteX6" fmla="*/ 3739081 w 3883937"/>
              <a:gd name="connsiteY6" fmla="*/ 97965 h 836597"/>
              <a:gd name="connsiteX7" fmla="*/ 3883937 w 3883937"/>
              <a:gd name="connsiteY7" fmla="*/ 61751 h 836597"/>
              <a:gd name="connsiteX0" fmla="*/ 0 w 3883937"/>
              <a:gd name="connsiteY0" fmla="*/ 158662 h 912595"/>
              <a:gd name="connsiteX1" fmla="*/ 344032 w 3883937"/>
              <a:gd name="connsiteY1" fmla="*/ 40967 h 912595"/>
              <a:gd name="connsiteX2" fmla="*/ 1013988 w 3883937"/>
              <a:gd name="connsiteY2" fmla="*/ 810511 h 912595"/>
              <a:gd name="connsiteX3" fmla="*/ 1865014 w 3883937"/>
              <a:gd name="connsiteY3" fmla="*/ 837672 h 912595"/>
              <a:gd name="connsiteX4" fmla="*/ 2625505 w 3883937"/>
              <a:gd name="connsiteY4" fmla="*/ 194876 h 912595"/>
              <a:gd name="connsiteX5" fmla="*/ 3223034 w 3883937"/>
              <a:gd name="connsiteY5" fmla="*/ 384998 h 912595"/>
              <a:gd name="connsiteX6" fmla="*/ 3739081 w 3883937"/>
              <a:gd name="connsiteY6" fmla="*/ 113394 h 912595"/>
              <a:gd name="connsiteX7" fmla="*/ 3883937 w 3883937"/>
              <a:gd name="connsiteY7" fmla="*/ 77180 h 912595"/>
              <a:gd name="connsiteX0" fmla="*/ 0 w 3883937"/>
              <a:gd name="connsiteY0" fmla="*/ 171561 h 823432"/>
              <a:gd name="connsiteX1" fmla="*/ 344032 w 3883937"/>
              <a:gd name="connsiteY1" fmla="*/ 53866 h 823432"/>
              <a:gd name="connsiteX2" fmla="*/ 1013988 w 3883937"/>
              <a:gd name="connsiteY2" fmla="*/ 823410 h 823432"/>
              <a:gd name="connsiteX3" fmla="*/ 1855960 w 3883937"/>
              <a:gd name="connsiteY3" fmla="*/ 26706 h 823432"/>
              <a:gd name="connsiteX4" fmla="*/ 2625505 w 3883937"/>
              <a:gd name="connsiteY4" fmla="*/ 207775 h 823432"/>
              <a:gd name="connsiteX5" fmla="*/ 3223034 w 3883937"/>
              <a:gd name="connsiteY5" fmla="*/ 397897 h 823432"/>
              <a:gd name="connsiteX6" fmla="*/ 3739081 w 3883937"/>
              <a:gd name="connsiteY6" fmla="*/ 126293 h 823432"/>
              <a:gd name="connsiteX7" fmla="*/ 3883937 w 3883937"/>
              <a:gd name="connsiteY7" fmla="*/ 90079 h 823432"/>
              <a:gd name="connsiteX0" fmla="*/ 0 w 3883937"/>
              <a:gd name="connsiteY0" fmla="*/ 158663 h 810534"/>
              <a:gd name="connsiteX1" fmla="*/ 344032 w 3883937"/>
              <a:gd name="connsiteY1" fmla="*/ 40968 h 810534"/>
              <a:gd name="connsiteX2" fmla="*/ 1013988 w 3883937"/>
              <a:gd name="connsiteY2" fmla="*/ 810512 h 810534"/>
              <a:gd name="connsiteX3" fmla="*/ 1855960 w 3883937"/>
              <a:gd name="connsiteY3" fmla="*/ 13808 h 810534"/>
              <a:gd name="connsiteX4" fmla="*/ 2553077 w 3883937"/>
              <a:gd name="connsiteY4" fmla="*/ 484588 h 810534"/>
              <a:gd name="connsiteX5" fmla="*/ 3223034 w 3883937"/>
              <a:gd name="connsiteY5" fmla="*/ 384999 h 810534"/>
              <a:gd name="connsiteX6" fmla="*/ 3739081 w 3883937"/>
              <a:gd name="connsiteY6" fmla="*/ 113395 h 810534"/>
              <a:gd name="connsiteX7" fmla="*/ 3883937 w 3883937"/>
              <a:gd name="connsiteY7" fmla="*/ 77181 h 810534"/>
              <a:gd name="connsiteX0" fmla="*/ 0 w 3883937"/>
              <a:gd name="connsiteY0" fmla="*/ 158663 h 810534"/>
              <a:gd name="connsiteX1" fmla="*/ 344032 w 3883937"/>
              <a:gd name="connsiteY1" fmla="*/ 40968 h 810534"/>
              <a:gd name="connsiteX2" fmla="*/ 1013988 w 3883937"/>
              <a:gd name="connsiteY2" fmla="*/ 810512 h 810534"/>
              <a:gd name="connsiteX3" fmla="*/ 1855960 w 3883937"/>
              <a:gd name="connsiteY3" fmla="*/ 13808 h 810534"/>
              <a:gd name="connsiteX4" fmla="*/ 2553077 w 3883937"/>
              <a:gd name="connsiteY4" fmla="*/ 484588 h 810534"/>
              <a:gd name="connsiteX5" fmla="*/ 3232087 w 3883937"/>
              <a:gd name="connsiteY5" fmla="*/ 31914 h 810534"/>
              <a:gd name="connsiteX6" fmla="*/ 3739081 w 3883937"/>
              <a:gd name="connsiteY6" fmla="*/ 113395 h 810534"/>
              <a:gd name="connsiteX7" fmla="*/ 3883937 w 3883937"/>
              <a:gd name="connsiteY7" fmla="*/ 77181 h 810534"/>
              <a:gd name="connsiteX0" fmla="*/ 0 w 3887048"/>
              <a:gd name="connsiteY0" fmla="*/ 158663 h 810534"/>
              <a:gd name="connsiteX1" fmla="*/ 344032 w 3887048"/>
              <a:gd name="connsiteY1" fmla="*/ 40968 h 810534"/>
              <a:gd name="connsiteX2" fmla="*/ 1013988 w 3887048"/>
              <a:gd name="connsiteY2" fmla="*/ 810512 h 810534"/>
              <a:gd name="connsiteX3" fmla="*/ 1855960 w 3887048"/>
              <a:gd name="connsiteY3" fmla="*/ 13808 h 810534"/>
              <a:gd name="connsiteX4" fmla="*/ 2553077 w 3887048"/>
              <a:gd name="connsiteY4" fmla="*/ 484588 h 810534"/>
              <a:gd name="connsiteX5" fmla="*/ 3232087 w 3887048"/>
              <a:gd name="connsiteY5" fmla="*/ 31914 h 810534"/>
              <a:gd name="connsiteX6" fmla="*/ 3820562 w 3887048"/>
              <a:gd name="connsiteY6" fmla="*/ 783352 h 810534"/>
              <a:gd name="connsiteX7" fmla="*/ 3883937 w 3887048"/>
              <a:gd name="connsiteY7" fmla="*/ 77181 h 810534"/>
              <a:gd name="connsiteX0" fmla="*/ 0 w 3820562"/>
              <a:gd name="connsiteY0" fmla="*/ 158663 h 810534"/>
              <a:gd name="connsiteX1" fmla="*/ 344032 w 3820562"/>
              <a:gd name="connsiteY1" fmla="*/ 40968 h 810534"/>
              <a:gd name="connsiteX2" fmla="*/ 1013988 w 3820562"/>
              <a:gd name="connsiteY2" fmla="*/ 810512 h 810534"/>
              <a:gd name="connsiteX3" fmla="*/ 1855960 w 3820562"/>
              <a:gd name="connsiteY3" fmla="*/ 13808 h 810534"/>
              <a:gd name="connsiteX4" fmla="*/ 2553077 w 3820562"/>
              <a:gd name="connsiteY4" fmla="*/ 484588 h 810534"/>
              <a:gd name="connsiteX5" fmla="*/ 3232087 w 3820562"/>
              <a:gd name="connsiteY5" fmla="*/ 31914 h 810534"/>
              <a:gd name="connsiteX6" fmla="*/ 3820562 w 3820562"/>
              <a:gd name="connsiteY6" fmla="*/ 783352 h 810534"/>
              <a:gd name="connsiteX0" fmla="*/ 0 w 3974471"/>
              <a:gd name="connsiteY0" fmla="*/ 158663 h 810534"/>
              <a:gd name="connsiteX1" fmla="*/ 344032 w 3974471"/>
              <a:gd name="connsiteY1" fmla="*/ 40968 h 810534"/>
              <a:gd name="connsiteX2" fmla="*/ 1013988 w 3974471"/>
              <a:gd name="connsiteY2" fmla="*/ 810512 h 810534"/>
              <a:gd name="connsiteX3" fmla="*/ 1855960 w 3974471"/>
              <a:gd name="connsiteY3" fmla="*/ 13808 h 810534"/>
              <a:gd name="connsiteX4" fmla="*/ 2553077 w 3974471"/>
              <a:gd name="connsiteY4" fmla="*/ 484588 h 810534"/>
              <a:gd name="connsiteX5" fmla="*/ 3232087 w 3974471"/>
              <a:gd name="connsiteY5" fmla="*/ 31914 h 810534"/>
              <a:gd name="connsiteX6" fmla="*/ 3974471 w 3974471"/>
              <a:gd name="connsiteY6" fmla="*/ 575122 h 810534"/>
              <a:gd name="connsiteX0" fmla="*/ 0 w 3974471"/>
              <a:gd name="connsiteY0" fmla="*/ 292048 h 944756"/>
              <a:gd name="connsiteX1" fmla="*/ 344032 w 3974471"/>
              <a:gd name="connsiteY1" fmla="*/ 174353 h 944756"/>
              <a:gd name="connsiteX2" fmla="*/ 1013988 w 3974471"/>
              <a:gd name="connsiteY2" fmla="*/ 943897 h 944756"/>
              <a:gd name="connsiteX3" fmla="*/ 1855960 w 3974471"/>
              <a:gd name="connsiteY3" fmla="*/ 3260 h 944756"/>
              <a:gd name="connsiteX4" fmla="*/ 2553077 w 3974471"/>
              <a:gd name="connsiteY4" fmla="*/ 617973 h 944756"/>
              <a:gd name="connsiteX5" fmla="*/ 3232087 w 3974471"/>
              <a:gd name="connsiteY5" fmla="*/ 165299 h 944756"/>
              <a:gd name="connsiteX6" fmla="*/ 3974471 w 3974471"/>
              <a:gd name="connsiteY6" fmla="*/ 708507 h 944756"/>
              <a:gd name="connsiteX0" fmla="*/ 0 w 3974471"/>
              <a:gd name="connsiteY0" fmla="*/ 292151 h 944859"/>
              <a:gd name="connsiteX1" fmla="*/ 344032 w 3974471"/>
              <a:gd name="connsiteY1" fmla="*/ 174456 h 944859"/>
              <a:gd name="connsiteX2" fmla="*/ 1013988 w 3974471"/>
              <a:gd name="connsiteY2" fmla="*/ 944000 h 944859"/>
              <a:gd name="connsiteX3" fmla="*/ 1855960 w 3974471"/>
              <a:gd name="connsiteY3" fmla="*/ 3363 h 944859"/>
              <a:gd name="connsiteX4" fmla="*/ 2553077 w 3974471"/>
              <a:gd name="connsiteY4" fmla="*/ 618076 h 944859"/>
              <a:gd name="connsiteX5" fmla="*/ 3240554 w 3974471"/>
              <a:gd name="connsiteY5" fmla="*/ 292402 h 944859"/>
              <a:gd name="connsiteX6" fmla="*/ 3974471 w 3974471"/>
              <a:gd name="connsiteY6" fmla="*/ 708610 h 94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4471" h="944859">
                <a:moveTo>
                  <a:pt x="0" y="292151"/>
                </a:moveTo>
                <a:cubicBezTo>
                  <a:pt x="107133" y="197089"/>
                  <a:pt x="175034" y="65815"/>
                  <a:pt x="344032" y="174456"/>
                </a:cubicBezTo>
                <a:cubicBezTo>
                  <a:pt x="513030" y="283097"/>
                  <a:pt x="762000" y="972516"/>
                  <a:pt x="1013988" y="944000"/>
                </a:cubicBezTo>
                <a:cubicBezTo>
                  <a:pt x="1265976" y="915484"/>
                  <a:pt x="1599445" y="57684"/>
                  <a:pt x="1855960" y="3363"/>
                </a:cubicBezTo>
                <a:cubicBezTo>
                  <a:pt x="2112475" y="-50958"/>
                  <a:pt x="2322311" y="569903"/>
                  <a:pt x="2553077" y="618076"/>
                </a:cubicBezTo>
                <a:cubicBezTo>
                  <a:pt x="2783843" y="666249"/>
                  <a:pt x="3003655" y="277313"/>
                  <a:pt x="3240554" y="292402"/>
                </a:cubicBezTo>
                <a:cubicBezTo>
                  <a:pt x="3477453" y="307491"/>
                  <a:pt x="3864321" y="759913"/>
                  <a:pt x="3974471" y="708610"/>
                </a:cubicBezTo>
              </a:path>
            </a:pathLst>
          </a:cu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CDD0C1-EA08-406F-24F6-446E0878E6AE}"/>
              </a:ext>
            </a:extLst>
          </p:cNvPr>
          <p:cNvCxnSpPr>
            <a:cxnSpLocks/>
          </p:cNvCxnSpPr>
          <p:nvPr/>
        </p:nvCxnSpPr>
        <p:spPr>
          <a:xfrm>
            <a:off x="3231748" y="1624380"/>
            <a:ext cx="165100" cy="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EB0F0F-2956-E5C8-585A-FE247B2E5BA9}"/>
              </a:ext>
            </a:extLst>
          </p:cNvPr>
          <p:cNvCxnSpPr>
            <a:cxnSpLocks/>
          </p:cNvCxnSpPr>
          <p:nvPr/>
        </p:nvCxnSpPr>
        <p:spPr>
          <a:xfrm>
            <a:off x="4842983" y="1299371"/>
            <a:ext cx="165100" cy="0"/>
          </a:xfrm>
          <a:prstGeom prst="line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A5D58C-5611-2F60-6B77-C4F2F25463B4}"/>
              </a:ext>
            </a:extLst>
          </p:cNvPr>
          <p:cNvSpPr txBox="1"/>
          <p:nvPr/>
        </p:nvSpPr>
        <p:spPr>
          <a:xfrm>
            <a:off x="3331634" y="1533782"/>
            <a:ext cx="2224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Deeply trapped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CD5F42D-46F3-7275-FA00-ADB088D6D404}"/>
                  </a:ext>
                </a:extLst>
              </p:cNvPr>
              <p:cNvSpPr txBox="1"/>
              <p:nvPr/>
            </p:nvSpPr>
            <p:spPr>
              <a:xfrm>
                <a:off x="1793109" y="2862027"/>
                <a:ext cx="1430135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CD5F42D-46F3-7275-FA00-ADB088D6D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109" y="2862027"/>
                <a:ext cx="1430135" cy="61824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0A974-CA5B-A8B6-A12D-D512FEAC4B44}"/>
                  </a:ext>
                </a:extLst>
              </p:cNvPr>
              <p:cNvSpPr txBox="1"/>
              <p:nvPr/>
            </p:nvSpPr>
            <p:spPr>
              <a:xfrm>
                <a:off x="1871134" y="3719657"/>
                <a:ext cx="4474815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so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drift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⟹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𝒗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||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𝐵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0A974-CA5B-A8B6-A12D-D512FEAC4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134" y="3719657"/>
                <a:ext cx="4474815" cy="394210"/>
              </a:xfrm>
              <a:prstGeom prst="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D0CDBF-7332-3315-3821-91E9A1C821F3}"/>
                  </a:ext>
                </a:extLst>
              </p:cNvPr>
              <p:cNvSpPr txBox="1"/>
              <p:nvPr/>
            </p:nvSpPr>
            <p:spPr>
              <a:xfrm>
                <a:off x="1793108" y="4306222"/>
                <a:ext cx="258461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𝑩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∇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D0CDBF-7332-3315-3821-91E9A1C8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108" y="4306222"/>
                <a:ext cx="2584618" cy="61824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9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2B64-7C20-0B4D-A0BD-7C8FC39C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 algn="l"/>
            <a:r>
              <a:rPr lang="en-US" sz="2400" dirty="0"/>
              <a:t>For low neoclassical transport, recent stellarators have come in 3 flavors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95B67-5CB1-334F-A727-03040434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C83C5-C52E-274D-83F2-19E31CB7B857}"/>
              </a:ext>
            </a:extLst>
          </p:cNvPr>
          <p:cNvSpPr txBox="1"/>
          <p:nvPr/>
        </p:nvSpPr>
        <p:spPr>
          <a:xfrm>
            <a:off x="195072" y="546936"/>
            <a:ext cx="753898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Trapped particles should drift toroidally, helically, or poloidally on a surface.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contours on a surface have the same topology as these drifts.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F76E36E-ABB1-3B4D-B11C-D5CFF3B68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66130"/>
              </p:ext>
            </p:extLst>
          </p:nvPr>
        </p:nvGraphicFramePr>
        <p:xfrm>
          <a:off x="5256266" y="2056165"/>
          <a:ext cx="3430534" cy="46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171700" imgH="292100" progId="Equation.DSMT4">
                  <p:embed/>
                </p:oleObj>
              </mc:Choice>
              <mc:Fallback>
                <p:oleObj r:id="rId3" imgW="2171700" imgH="292100" progId="Equation.DSMT4">
                  <p:embed/>
                  <p:pic>
                    <p:nvPicPr>
                      <p:cNvPr id="133" name="Object 132">
                        <a:extLst>
                          <a:ext uri="{FF2B5EF4-FFF2-40B4-BE49-F238E27FC236}">
                            <a16:creationId xmlns:a16="http://schemas.microsoft.com/office/drawing/2014/main" id="{48587AC0-E01F-2E41-B7A1-2904BCA05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266" y="2056165"/>
                        <a:ext cx="3430534" cy="461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128FB05-DD5F-B347-9F05-65314384E604}"/>
              </a:ext>
            </a:extLst>
          </p:cNvPr>
          <p:cNvSpPr txBox="1"/>
          <p:nvPr/>
        </p:nvSpPr>
        <p:spPr>
          <a:xfrm>
            <a:off x="5174503" y="1291944"/>
            <a:ext cx="3340530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E.g., particles with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||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=0 </a:t>
            </a:r>
          </a:p>
          <a:p>
            <a:pPr>
              <a:spcAft>
                <a:spcPts val="3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move along a constant-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contour: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50F1E7-0372-B24F-8CD8-CC5430AC3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83" y="3523745"/>
            <a:ext cx="2989819" cy="151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4BED0-93AB-E34E-9F38-9895C808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810" y="3523745"/>
            <a:ext cx="2989819" cy="151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086F9-3852-BA46-BCF1-6B5890CB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83" y="1672374"/>
            <a:ext cx="2989819" cy="151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77D5E5-5707-154B-ACF4-B24FE9990A74}"/>
              </a:ext>
            </a:extLst>
          </p:cNvPr>
          <p:cNvSpPr txBox="1"/>
          <p:nvPr/>
        </p:nvSpPr>
        <p:spPr>
          <a:xfrm>
            <a:off x="187679" y="1232895"/>
            <a:ext cx="997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Toroidal: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19ECB-D236-7447-9679-9515F6E80ABC}"/>
              </a:ext>
            </a:extLst>
          </p:cNvPr>
          <p:cNvSpPr txBox="1"/>
          <p:nvPr/>
        </p:nvSpPr>
        <p:spPr>
          <a:xfrm>
            <a:off x="178125" y="3320646"/>
            <a:ext cx="447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Helical: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8B586-FFA9-E24D-87CE-7B078BA37C37}"/>
              </a:ext>
            </a:extLst>
          </p:cNvPr>
          <p:cNvSpPr txBox="1"/>
          <p:nvPr/>
        </p:nvSpPr>
        <p:spPr>
          <a:xfrm>
            <a:off x="5312914" y="3351592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Poloidal: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2100D915-2F2F-F047-B7BC-AAA9C0AD1FD7}"/>
              </a:ext>
            </a:extLst>
          </p:cNvPr>
          <p:cNvSpPr/>
          <p:nvPr/>
        </p:nvSpPr>
        <p:spPr>
          <a:xfrm>
            <a:off x="909841" y="2177568"/>
            <a:ext cx="2695699" cy="1034003"/>
          </a:xfrm>
          <a:prstGeom prst="arc">
            <a:avLst>
              <a:gd name="adj1" fmla="val 430916"/>
              <a:gd name="adj2" fmla="val 10340281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0AAD06B-5EBE-5543-A4DF-502737C29AAD}"/>
              </a:ext>
            </a:extLst>
          </p:cNvPr>
          <p:cNvSpPr/>
          <p:nvPr/>
        </p:nvSpPr>
        <p:spPr>
          <a:xfrm>
            <a:off x="7838516" y="3780541"/>
            <a:ext cx="968113" cy="1034003"/>
          </a:xfrm>
          <a:prstGeom prst="arc">
            <a:avLst>
              <a:gd name="adj1" fmla="val 10336500"/>
              <a:gd name="adj2" fmla="val 3822274"/>
            </a:avLst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AD64E27-DDE2-C243-BAF4-D2697698459A}"/>
              </a:ext>
            </a:extLst>
          </p:cNvPr>
          <p:cNvSpPr/>
          <p:nvPr/>
        </p:nvSpPr>
        <p:spPr>
          <a:xfrm>
            <a:off x="997526" y="4301702"/>
            <a:ext cx="1710047" cy="522217"/>
          </a:xfrm>
          <a:custGeom>
            <a:avLst/>
            <a:gdLst>
              <a:gd name="connsiteX0" fmla="*/ 0 w 1543793"/>
              <a:gd name="connsiteY0" fmla="*/ 546264 h 546264"/>
              <a:gd name="connsiteX1" fmla="*/ 688769 w 1543793"/>
              <a:gd name="connsiteY1" fmla="*/ 403761 h 546264"/>
              <a:gd name="connsiteX2" fmla="*/ 1116281 w 1543793"/>
              <a:gd name="connsiteY2" fmla="*/ 71251 h 546264"/>
              <a:gd name="connsiteX3" fmla="*/ 1543793 w 1543793"/>
              <a:gd name="connsiteY3" fmla="*/ 0 h 546264"/>
              <a:gd name="connsiteX0" fmla="*/ 0 w 1769424"/>
              <a:gd name="connsiteY0" fmla="*/ 439386 h 439386"/>
              <a:gd name="connsiteX1" fmla="*/ 914400 w 1769424"/>
              <a:gd name="connsiteY1" fmla="*/ 403761 h 439386"/>
              <a:gd name="connsiteX2" fmla="*/ 1341912 w 1769424"/>
              <a:gd name="connsiteY2" fmla="*/ 71251 h 439386"/>
              <a:gd name="connsiteX3" fmla="*/ 1769424 w 1769424"/>
              <a:gd name="connsiteY3" fmla="*/ 0 h 439386"/>
              <a:gd name="connsiteX0" fmla="*/ 0 w 1769424"/>
              <a:gd name="connsiteY0" fmla="*/ 439386 h 503711"/>
              <a:gd name="connsiteX1" fmla="*/ 914400 w 1769424"/>
              <a:gd name="connsiteY1" fmla="*/ 403761 h 503711"/>
              <a:gd name="connsiteX2" fmla="*/ 1341912 w 1769424"/>
              <a:gd name="connsiteY2" fmla="*/ 71251 h 503711"/>
              <a:gd name="connsiteX3" fmla="*/ 1769424 w 1769424"/>
              <a:gd name="connsiteY3" fmla="*/ 0 h 503711"/>
              <a:gd name="connsiteX0" fmla="*/ 0 w 1710047"/>
              <a:gd name="connsiteY0" fmla="*/ 408319 h 472644"/>
              <a:gd name="connsiteX1" fmla="*/ 914400 w 1710047"/>
              <a:gd name="connsiteY1" fmla="*/ 372694 h 472644"/>
              <a:gd name="connsiteX2" fmla="*/ 1341912 w 1710047"/>
              <a:gd name="connsiteY2" fmla="*/ 40184 h 472644"/>
              <a:gd name="connsiteX3" fmla="*/ 1710047 w 1710047"/>
              <a:gd name="connsiteY3" fmla="*/ 4559 h 472644"/>
              <a:gd name="connsiteX0" fmla="*/ 0 w 1710047"/>
              <a:gd name="connsiteY0" fmla="*/ 433901 h 498226"/>
              <a:gd name="connsiteX1" fmla="*/ 914400 w 1710047"/>
              <a:gd name="connsiteY1" fmla="*/ 398276 h 498226"/>
              <a:gd name="connsiteX2" fmla="*/ 1341912 w 1710047"/>
              <a:gd name="connsiteY2" fmla="*/ 65766 h 498226"/>
              <a:gd name="connsiteX3" fmla="*/ 1710047 w 1710047"/>
              <a:gd name="connsiteY3" fmla="*/ 30141 h 498226"/>
              <a:gd name="connsiteX0" fmla="*/ 0 w 1710047"/>
              <a:gd name="connsiteY0" fmla="*/ 436552 h 522217"/>
              <a:gd name="connsiteX1" fmla="*/ 665018 w 1710047"/>
              <a:gd name="connsiteY1" fmla="*/ 460304 h 522217"/>
              <a:gd name="connsiteX2" fmla="*/ 1341912 w 1710047"/>
              <a:gd name="connsiteY2" fmla="*/ 68417 h 522217"/>
              <a:gd name="connsiteX3" fmla="*/ 1710047 w 1710047"/>
              <a:gd name="connsiteY3" fmla="*/ 32792 h 52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0047" h="522217">
                <a:moveTo>
                  <a:pt x="0" y="436552"/>
                </a:moveTo>
                <a:cubicBezTo>
                  <a:pt x="286987" y="571139"/>
                  <a:pt x="441366" y="521660"/>
                  <a:pt x="665018" y="460304"/>
                </a:cubicBezTo>
                <a:cubicBezTo>
                  <a:pt x="888670" y="398948"/>
                  <a:pt x="1167741" y="139669"/>
                  <a:pt x="1341912" y="68417"/>
                </a:cubicBezTo>
                <a:cubicBezTo>
                  <a:pt x="1516083" y="-2835"/>
                  <a:pt x="1615045" y="-24606"/>
                  <a:pt x="1710047" y="32792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F395997-E95F-BB40-B6C0-0463AB7CE353}"/>
              </a:ext>
            </a:extLst>
          </p:cNvPr>
          <p:cNvSpPr/>
          <p:nvPr/>
        </p:nvSpPr>
        <p:spPr>
          <a:xfrm>
            <a:off x="1615043" y="3610081"/>
            <a:ext cx="2126693" cy="961919"/>
          </a:xfrm>
          <a:custGeom>
            <a:avLst/>
            <a:gdLst>
              <a:gd name="connsiteX0" fmla="*/ 2101933 w 2222994"/>
              <a:gd name="connsiteY0" fmla="*/ 926323 h 926323"/>
              <a:gd name="connsiteX1" fmla="*/ 2161309 w 2222994"/>
              <a:gd name="connsiteY1" fmla="*/ 653191 h 926323"/>
              <a:gd name="connsiteX2" fmla="*/ 1341912 w 2222994"/>
              <a:gd name="connsiteY2" fmla="*/ 11923 h 926323"/>
              <a:gd name="connsiteX3" fmla="*/ 225631 w 2222994"/>
              <a:gd name="connsiteY3" fmla="*/ 273180 h 926323"/>
              <a:gd name="connsiteX4" fmla="*/ 0 w 2222994"/>
              <a:gd name="connsiteY4" fmla="*/ 736318 h 926323"/>
              <a:gd name="connsiteX0" fmla="*/ 2101933 w 2222994"/>
              <a:gd name="connsiteY0" fmla="*/ 926323 h 926323"/>
              <a:gd name="connsiteX1" fmla="*/ 2161309 w 2222994"/>
              <a:gd name="connsiteY1" fmla="*/ 653191 h 926323"/>
              <a:gd name="connsiteX2" fmla="*/ 1341912 w 2222994"/>
              <a:gd name="connsiteY2" fmla="*/ 11923 h 926323"/>
              <a:gd name="connsiteX3" fmla="*/ 225631 w 2222994"/>
              <a:gd name="connsiteY3" fmla="*/ 273180 h 926323"/>
              <a:gd name="connsiteX4" fmla="*/ 0 w 2222994"/>
              <a:gd name="connsiteY4" fmla="*/ 736318 h 926323"/>
              <a:gd name="connsiteX0" fmla="*/ 2101933 w 2222994"/>
              <a:gd name="connsiteY0" fmla="*/ 917347 h 917347"/>
              <a:gd name="connsiteX1" fmla="*/ 2161309 w 2222994"/>
              <a:gd name="connsiteY1" fmla="*/ 644215 h 917347"/>
              <a:gd name="connsiteX2" fmla="*/ 1341912 w 2222994"/>
              <a:gd name="connsiteY2" fmla="*/ 2947 h 917347"/>
              <a:gd name="connsiteX3" fmla="*/ 427511 w 2222994"/>
              <a:gd name="connsiteY3" fmla="*/ 418583 h 917347"/>
              <a:gd name="connsiteX4" fmla="*/ 0 w 2222994"/>
              <a:gd name="connsiteY4" fmla="*/ 727342 h 917347"/>
              <a:gd name="connsiteX0" fmla="*/ 2101933 w 2229143"/>
              <a:gd name="connsiteY0" fmla="*/ 858438 h 858438"/>
              <a:gd name="connsiteX1" fmla="*/ 2161309 w 2229143"/>
              <a:gd name="connsiteY1" fmla="*/ 585306 h 858438"/>
              <a:gd name="connsiteX2" fmla="*/ 1258785 w 2229143"/>
              <a:gd name="connsiteY2" fmla="*/ 3415 h 858438"/>
              <a:gd name="connsiteX3" fmla="*/ 427511 w 2229143"/>
              <a:gd name="connsiteY3" fmla="*/ 359674 h 858438"/>
              <a:gd name="connsiteX4" fmla="*/ 0 w 2229143"/>
              <a:gd name="connsiteY4" fmla="*/ 668433 h 858438"/>
              <a:gd name="connsiteX0" fmla="*/ 2101933 w 2229143"/>
              <a:gd name="connsiteY0" fmla="*/ 858438 h 858438"/>
              <a:gd name="connsiteX1" fmla="*/ 2161309 w 2229143"/>
              <a:gd name="connsiteY1" fmla="*/ 585306 h 858438"/>
              <a:gd name="connsiteX2" fmla="*/ 1258785 w 2229143"/>
              <a:gd name="connsiteY2" fmla="*/ 3415 h 858438"/>
              <a:gd name="connsiteX3" fmla="*/ 427511 w 2229143"/>
              <a:gd name="connsiteY3" fmla="*/ 359674 h 858438"/>
              <a:gd name="connsiteX4" fmla="*/ 0 w 2229143"/>
              <a:gd name="connsiteY4" fmla="*/ 668433 h 858438"/>
              <a:gd name="connsiteX0" fmla="*/ 2101933 w 2141320"/>
              <a:gd name="connsiteY0" fmla="*/ 855164 h 855164"/>
              <a:gd name="connsiteX1" fmla="*/ 1971304 w 2141320"/>
              <a:gd name="connsiteY1" fmla="*/ 320775 h 855164"/>
              <a:gd name="connsiteX2" fmla="*/ 1258785 w 2141320"/>
              <a:gd name="connsiteY2" fmla="*/ 141 h 855164"/>
              <a:gd name="connsiteX3" fmla="*/ 427511 w 2141320"/>
              <a:gd name="connsiteY3" fmla="*/ 356400 h 855164"/>
              <a:gd name="connsiteX4" fmla="*/ 0 w 2141320"/>
              <a:gd name="connsiteY4" fmla="*/ 665159 h 855164"/>
              <a:gd name="connsiteX0" fmla="*/ 2101933 w 2172752"/>
              <a:gd name="connsiteY0" fmla="*/ 855164 h 855164"/>
              <a:gd name="connsiteX1" fmla="*/ 1971304 w 2172752"/>
              <a:gd name="connsiteY1" fmla="*/ 320775 h 855164"/>
              <a:gd name="connsiteX2" fmla="*/ 1258785 w 2172752"/>
              <a:gd name="connsiteY2" fmla="*/ 141 h 855164"/>
              <a:gd name="connsiteX3" fmla="*/ 427511 w 2172752"/>
              <a:gd name="connsiteY3" fmla="*/ 356400 h 855164"/>
              <a:gd name="connsiteX4" fmla="*/ 0 w 2172752"/>
              <a:gd name="connsiteY4" fmla="*/ 665159 h 855164"/>
              <a:gd name="connsiteX0" fmla="*/ 2042556 w 2126693"/>
              <a:gd name="connsiteY0" fmla="*/ 962055 h 962055"/>
              <a:gd name="connsiteX1" fmla="*/ 1971304 w 2126693"/>
              <a:gd name="connsiteY1" fmla="*/ 320788 h 962055"/>
              <a:gd name="connsiteX2" fmla="*/ 1258785 w 2126693"/>
              <a:gd name="connsiteY2" fmla="*/ 154 h 962055"/>
              <a:gd name="connsiteX3" fmla="*/ 427511 w 2126693"/>
              <a:gd name="connsiteY3" fmla="*/ 356413 h 962055"/>
              <a:gd name="connsiteX4" fmla="*/ 0 w 2126693"/>
              <a:gd name="connsiteY4" fmla="*/ 665172 h 962055"/>
              <a:gd name="connsiteX0" fmla="*/ 2042556 w 2126693"/>
              <a:gd name="connsiteY0" fmla="*/ 961919 h 961919"/>
              <a:gd name="connsiteX1" fmla="*/ 1971304 w 2126693"/>
              <a:gd name="connsiteY1" fmla="*/ 320652 h 961919"/>
              <a:gd name="connsiteX2" fmla="*/ 1258785 w 2126693"/>
              <a:gd name="connsiteY2" fmla="*/ 18 h 961919"/>
              <a:gd name="connsiteX3" fmla="*/ 522513 w 2126693"/>
              <a:gd name="connsiteY3" fmla="*/ 332527 h 961919"/>
              <a:gd name="connsiteX4" fmla="*/ 0 w 2126693"/>
              <a:gd name="connsiteY4" fmla="*/ 665036 h 96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693" h="961919">
                <a:moveTo>
                  <a:pt x="2042556" y="961919"/>
                </a:moveTo>
                <a:cubicBezTo>
                  <a:pt x="2206831" y="711548"/>
                  <a:pt x="2101932" y="480969"/>
                  <a:pt x="1971304" y="320652"/>
                </a:cubicBezTo>
                <a:cubicBezTo>
                  <a:pt x="1840676" y="160335"/>
                  <a:pt x="1500250" y="-1961"/>
                  <a:pt x="1258785" y="18"/>
                </a:cubicBezTo>
                <a:cubicBezTo>
                  <a:pt x="1017320" y="1997"/>
                  <a:pt x="732310" y="221691"/>
                  <a:pt x="522513" y="332527"/>
                </a:cubicBezTo>
                <a:cubicBezTo>
                  <a:pt x="312716" y="443363"/>
                  <a:pt x="321623" y="576961"/>
                  <a:pt x="0" y="66503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53E288-5D18-A04A-823E-8BC98322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1" y="1454366"/>
            <a:ext cx="3669475" cy="3689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2B64-7C20-0B4D-A0BD-7C8FC39C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 algn="l"/>
            <a:r>
              <a:rPr lang="en-US" sz="2400" dirty="0"/>
              <a:t>For low neoclassical transport, recent stellarators have come in 3 flavors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195B67-5CB1-334F-A727-03040434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C83C5-C52E-274D-83F2-19E31CB7B857}"/>
              </a:ext>
            </a:extLst>
          </p:cNvPr>
          <p:cNvSpPr txBox="1"/>
          <p:nvPr/>
        </p:nvSpPr>
        <p:spPr>
          <a:xfrm>
            <a:off x="195072" y="546936"/>
            <a:ext cx="7538987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Trapped particles should drift toroidally, helically, or poloidally on a surface.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contours on a surface have the same topology as these drifts.</a:t>
            </a:r>
          </a:p>
        </p:txBody>
      </p:sp>
      <p:pic>
        <p:nvPicPr>
          <p:cNvPr id="12" name="Picture 11" descr="m20200812_02_3TypesOfOptimizedStellarator_gif_Q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33" y="3632200"/>
            <a:ext cx="4148667" cy="151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011A7-4F52-5244-A976-C63ABDE2FC0D}"/>
              </a:ext>
            </a:extLst>
          </p:cNvPr>
          <p:cNvSpPr txBox="1"/>
          <p:nvPr/>
        </p:nvSpPr>
        <p:spPr>
          <a:xfrm>
            <a:off x="187679" y="1232895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Toroidal: “QA” = Quasi-axisymmetric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09DDB-873C-B844-A8D7-538CC1388754}"/>
              </a:ext>
            </a:extLst>
          </p:cNvPr>
          <p:cNvSpPr txBox="1"/>
          <p:nvPr/>
        </p:nvSpPr>
        <p:spPr>
          <a:xfrm>
            <a:off x="178125" y="3320646"/>
            <a:ext cx="447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Helical: “QH”= Quasi-helically symmetric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926F0-79E9-3F4A-A089-881CCD2ACD74}"/>
              </a:ext>
            </a:extLst>
          </p:cNvPr>
          <p:cNvSpPr txBox="1"/>
          <p:nvPr/>
        </p:nvSpPr>
        <p:spPr>
          <a:xfrm>
            <a:off x="5312914" y="3351592"/>
            <a:ext cx="327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Poloidal: “QI”= Quasi-isodynamic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41652" y="1699145"/>
            <a:ext cx="3421784" cy="830997"/>
            <a:chOff x="6172200" y="1752600"/>
            <a:chExt cx="3421784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6794500" y="1752600"/>
              <a:ext cx="27994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Field lines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|B| contours (slightly idealized)</a:t>
              </a:r>
            </a:p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Trapped particle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172200" y="1955800"/>
              <a:ext cx="6223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75575" y="2211880"/>
              <a:ext cx="622300" cy="0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182054" y="2445160"/>
              <a:ext cx="6223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41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BE4A-D6D6-A4B1-FA21-E404AF33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the 3 classes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7E922-7D64-2E39-F901-7FD229DA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40BC3-7BAE-AC4E-DCEC-E693B2AC4C5A}"/>
              </a:ext>
            </a:extLst>
          </p:cNvPr>
          <p:cNvSpPr txBox="1"/>
          <p:nvPr/>
        </p:nvSpPr>
        <p:spPr>
          <a:xfrm>
            <a:off x="208230" y="742384"/>
            <a:ext cx="4914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QA: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Lowest aspect ratio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Fewest coils, largest clearances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Large bootstrap current increases iota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Wider orbits mean worse confinement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Large current may contribute to MHD instability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B6CB7-C05A-56E2-E562-06299BB82F62}"/>
              </a:ext>
            </a:extLst>
          </p:cNvPr>
          <p:cNvSpPr txBox="1"/>
          <p:nvPr/>
        </p:nvSpPr>
        <p:spPr>
          <a:xfrm>
            <a:off x="161454" y="2835176"/>
            <a:ext cx="4021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QH: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Extremely good confinement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Can build on experience with HSX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Seems to require high aspect ratio and many coils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? Intermediate bootstrap current between QA and QI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AB03B-41F1-E328-AD1D-E524C7C1FD63}"/>
              </a:ext>
            </a:extLst>
          </p:cNvPr>
          <p:cNvSpPr txBox="1"/>
          <p:nvPr/>
        </p:nvSpPr>
        <p:spPr>
          <a:xfrm>
            <a:off x="4182700" y="2973675"/>
            <a:ext cx="4914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QI: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Low bootstrap current means high robustness to different pressure profiles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Can use island divertor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Can build on experience from W7-X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Seems to require high aspect ratio and many coils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Optimization is generally trickier</a:t>
            </a:r>
          </a:p>
        </p:txBody>
      </p:sp>
    </p:spTree>
    <p:extLst>
      <p:ext uri="{BB962C8B-B14F-4D97-AF65-F5344CB8AC3E}">
        <p14:creationId xmlns:p14="http://schemas.microsoft.com/office/powerpoint/2010/main" val="1038795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5E8E-7D1A-A0FC-DDAF-92CE1C71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There has been great progress recently in optimizing stellarator neoclassical confinement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38420-F668-E4CA-9168-D8CB24026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/>
          <a:stretch/>
        </p:blipFill>
        <p:spPr>
          <a:xfrm>
            <a:off x="940525" y="609600"/>
            <a:ext cx="8007533" cy="4133517"/>
          </a:xfrm>
          <a:prstGeom prst="rect">
            <a:avLst/>
          </a:prstGeom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085C7686-3306-F71E-C54F-4979BA59C4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950" y="1768740"/>
            <a:ext cx="1674449" cy="106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9C676DE2-20D6-0F31-B910-1ADCF1072D7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7951" y="3077313"/>
            <a:ext cx="1674451" cy="10282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653384C9-25AF-66C3-1557-AC8675502758}"/>
              </a:ext>
            </a:extLst>
          </p:cNvPr>
          <p:cNvSpPr/>
          <p:nvPr/>
        </p:nvSpPr>
        <p:spPr>
          <a:xfrm>
            <a:off x="4661019" y="2483012"/>
            <a:ext cx="269700" cy="1619899"/>
          </a:xfrm>
          <a:prstGeom prst="bracePair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9;p13">
            <a:extLst>
              <a:ext uri="{FF2B5EF4-FFF2-40B4-BE49-F238E27FC236}">
                <a16:creationId xmlns:a16="http://schemas.microsoft.com/office/drawing/2014/main" id="{69B9B00C-6BCE-C055-53C8-EBCC513561CA}"/>
              </a:ext>
            </a:extLst>
          </p:cNvPr>
          <p:cNvSpPr/>
          <p:nvPr/>
        </p:nvSpPr>
        <p:spPr>
          <a:xfrm>
            <a:off x="4627344" y="2468712"/>
            <a:ext cx="107431" cy="16958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0;p13">
            <a:extLst>
              <a:ext uri="{FF2B5EF4-FFF2-40B4-BE49-F238E27FC236}">
                <a16:creationId xmlns:a16="http://schemas.microsoft.com/office/drawing/2014/main" id="{FADCF00A-C0A8-1188-1A1A-ABD57613D3BF}"/>
              </a:ext>
            </a:extLst>
          </p:cNvPr>
          <p:cNvSpPr txBox="1"/>
          <p:nvPr/>
        </p:nvSpPr>
        <p:spPr>
          <a:xfrm>
            <a:off x="4913607" y="2923644"/>
            <a:ext cx="1148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2021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61;p13">
            <a:extLst>
              <a:ext uri="{FF2B5EF4-FFF2-40B4-BE49-F238E27FC236}">
                <a16:creationId xmlns:a16="http://schemas.microsoft.com/office/drawing/2014/main" id="{3CDF7E01-8B89-3B9F-E7D6-E5E40C6E03D5}"/>
              </a:ext>
            </a:extLst>
          </p:cNvPr>
          <p:cNvSpPr/>
          <p:nvPr/>
        </p:nvSpPr>
        <p:spPr>
          <a:xfrm>
            <a:off x="6225450" y="30347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2;p13">
            <a:extLst>
              <a:ext uri="{FF2B5EF4-FFF2-40B4-BE49-F238E27FC236}">
                <a16:creationId xmlns:a16="http://schemas.microsoft.com/office/drawing/2014/main" id="{D8ECF0C2-6D20-0A33-AA48-69375BF7A5CD}"/>
              </a:ext>
            </a:extLst>
          </p:cNvPr>
          <p:cNvSpPr/>
          <p:nvPr/>
        </p:nvSpPr>
        <p:spPr>
          <a:xfrm>
            <a:off x="7865525" y="30966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3;p13">
            <a:extLst>
              <a:ext uri="{FF2B5EF4-FFF2-40B4-BE49-F238E27FC236}">
                <a16:creationId xmlns:a16="http://schemas.microsoft.com/office/drawing/2014/main" id="{367537C6-70B0-BE9F-A27C-208E4786E53E}"/>
              </a:ext>
            </a:extLst>
          </p:cNvPr>
          <p:cNvSpPr/>
          <p:nvPr/>
        </p:nvSpPr>
        <p:spPr>
          <a:xfrm>
            <a:off x="6225450" y="1729788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4;p13">
            <a:extLst>
              <a:ext uri="{FF2B5EF4-FFF2-40B4-BE49-F238E27FC236}">
                <a16:creationId xmlns:a16="http://schemas.microsoft.com/office/drawing/2014/main" id="{42D3B93F-9179-40DC-6F8B-3A09895C30F6}"/>
              </a:ext>
            </a:extLst>
          </p:cNvPr>
          <p:cNvSpPr/>
          <p:nvPr/>
        </p:nvSpPr>
        <p:spPr>
          <a:xfrm>
            <a:off x="7865525" y="1801213"/>
            <a:ext cx="149400" cy="1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65;p13">
            <a:extLst>
              <a:ext uri="{FF2B5EF4-FFF2-40B4-BE49-F238E27FC236}">
                <a16:creationId xmlns:a16="http://schemas.microsoft.com/office/drawing/2014/main" id="{4C0A8EEF-ED24-0988-737E-BD8919B5D3BE}"/>
              </a:ext>
            </a:extLst>
          </p:cNvPr>
          <p:cNvCxnSpPr>
            <a:cxnSpLocks/>
          </p:cNvCxnSpPr>
          <p:nvPr/>
        </p:nvCxnSpPr>
        <p:spPr>
          <a:xfrm flipV="1">
            <a:off x="4589163" y="2388338"/>
            <a:ext cx="1634262" cy="4908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66;p13">
            <a:extLst>
              <a:ext uri="{FF2B5EF4-FFF2-40B4-BE49-F238E27FC236}">
                <a16:creationId xmlns:a16="http://schemas.microsoft.com/office/drawing/2014/main" id="{39D1AE14-B103-6325-7D4A-5A717A8B18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12717" y="3591450"/>
            <a:ext cx="1845234" cy="17254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68;p13">
            <a:extLst>
              <a:ext uri="{FF2B5EF4-FFF2-40B4-BE49-F238E27FC236}">
                <a16:creationId xmlns:a16="http://schemas.microsoft.com/office/drawing/2014/main" id="{091DDF7A-DBBE-3252-5635-29FD5B6D6B20}"/>
              </a:ext>
            </a:extLst>
          </p:cNvPr>
          <p:cNvSpPr txBox="1"/>
          <p:nvPr/>
        </p:nvSpPr>
        <p:spPr>
          <a:xfrm>
            <a:off x="62225" y="902400"/>
            <a:ext cx="2511158" cy="1261854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98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Trajectories of fusion-produced distribution of alpha particles followed in many magnetic configurations, all scaled to reactor size and |B|:</a:t>
            </a:r>
            <a:endParaRPr sz="1400" dirty="0">
              <a:solidFill>
                <a:srgbClr val="98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69;p13">
            <a:extLst>
              <a:ext uri="{FF2B5EF4-FFF2-40B4-BE49-F238E27FC236}">
                <a16:creationId xmlns:a16="http://schemas.microsoft.com/office/drawing/2014/main" id="{674DB8D5-11C8-0339-3F42-7D524E7338D0}"/>
              </a:ext>
            </a:extLst>
          </p:cNvPr>
          <p:cNvSpPr txBox="1"/>
          <p:nvPr/>
        </p:nvSpPr>
        <p:spPr>
          <a:xfrm>
            <a:off x="3999880" y="4566707"/>
            <a:ext cx="5161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Fraction of alpha-particle energy lost before thermalization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9;p13">
            <a:extLst>
              <a:ext uri="{FF2B5EF4-FFF2-40B4-BE49-F238E27FC236}">
                <a16:creationId xmlns:a16="http://schemas.microsoft.com/office/drawing/2014/main" id="{50C970D3-F2D9-887D-5942-22CF1A1D8300}"/>
              </a:ext>
            </a:extLst>
          </p:cNvPr>
          <p:cNvSpPr txBox="1"/>
          <p:nvPr/>
        </p:nvSpPr>
        <p:spPr>
          <a:xfrm>
            <a:off x="62225" y="4782809"/>
            <a:ext cx="516195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" sz="1200" i="1" dirty="0">
                <a:latin typeface="Calibri" panose="020F0502020204030204" pitchFamily="34" charset="0"/>
                <a:cs typeface="Calibri" panose="020F0502020204030204" pitchFamily="34" charset="0"/>
              </a:rPr>
              <a:t> et al, Phys Plasmas (2022).</a:t>
            </a:r>
            <a:endParaRPr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95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86BB-4EFA-72B3-5BC7-D7CD9701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parameter space for stage-1 optimization is typically a set of Fourier amplitudes for the boundary surface in cylindrical coordinates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3C37F-2EDD-38E2-DA5E-1E57A80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29869-F61A-2B11-7AE2-20F3473D6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758174" y="790168"/>
            <a:ext cx="4119605" cy="2028487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CB61577-CBE2-D92E-75F9-19EF3DFB9A33}"/>
              </a:ext>
            </a:extLst>
          </p:cNvPr>
          <p:cNvSpPr/>
          <p:nvPr/>
        </p:nvSpPr>
        <p:spPr>
          <a:xfrm>
            <a:off x="3401712" y="1139525"/>
            <a:ext cx="1677934" cy="1603434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86868"/>
              <a:gd name="connsiteY0" fmla="*/ 1894173 h 1897337"/>
              <a:gd name="connsiteX1" fmla="*/ 1454728 w 1986868"/>
              <a:gd name="connsiteY1" fmla="*/ 1617083 h 1897337"/>
              <a:gd name="connsiteX2" fmla="*/ 1984766 w 1986868"/>
              <a:gd name="connsiteY2" fmla="*/ 789707 h 1897337"/>
              <a:gd name="connsiteX3" fmla="*/ 1141714 w 1986868"/>
              <a:gd name="connsiteY3" fmla="*/ 0 h 1897337"/>
              <a:gd name="connsiteX0" fmla="*/ 0 w 1987724"/>
              <a:gd name="connsiteY0" fmla="*/ 1894173 h 1897337"/>
              <a:gd name="connsiteX1" fmla="*/ 1454728 w 1987724"/>
              <a:gd name="connsiteY1" fmla="*/ 1617083 h 1897337"/>
              <a:gd name="connsiteX2" fmla="*/ 1984766 w 1987724"/>
              <a:gd name="connsiteY2" fmla="*/ 789707 h 1897337"/>
              <a:gd name="connsiteX3" fmla="*/ 1141714 w 1987724"/>
              <a:gd name="connsiteY3" fmla="*/ 0 h 1897337"/>
              <a:gd name="connsiteX0" fmla="*/ 0 w 1985533"/>
              <a:gd name="connsiteY0" fmla="*/ 1894173 h 1897337"/>
              <a:gd name="connsiteX1" fmla="*/ 1454728 w 1985533"/>
              <a:gd name="connsiteY1" fmla="*/ 1617083 h 1897337"/>
              <a:gd name="connsiteX2" fmla="*/ 1984766 w 1985533"/>
              <a:gd name="connsiteY2" fmla="*/ 789707 h 1897337"/>
              <a:gd name="connsiteX3" fmla="*/ 1141714 w 1985533"/>
              <a:gd name="connsiteY3" fmla="*/ 0 h 1897337"/>
              <a:gd name="connsiteX0" fmla="*/ 0 w 1985493"/>
              <a:gd name="connsiteY0" fmla="*/ 1894173 h 1897337"/>
              <a:gd name="connsiteX1" fmla="*/ 1454728 w 1985493"/>
              <a:gd name="connsiteY1" fmla="*/ 1617083 h 1897337"/>
              <a:gd name="connsiteX2" fmla="*/ 1984766 w 1985493"/>
              <a:gd name="connsiteY2" fmla="*/ 789707 h 1897337"/>
              <a:gd name="connsiteX3" fmla="*/ 1141714 w 1985493"/>
              <a:gd name="connsiteY3" fmla="*/ 0 h 189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493" h="1897337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8322F17-2C4D-8EE4-089F-3075EB12AEFC}"/>
              </a:ext>
            </a:extLst>
          </p:cNvPr>
          <p:cNvSpPr/>
          <p:nvPr/>
        </p:nvSpPr>
        <p:spPr>
          <a:xfrm>
            <a:off x="1496631" y="1056708"/>
            <a:ext cx="697176" cy="773802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595745 w 2748521"/>
              <a:gd name="connsiteY0" fmla="*/ 1012548 h 1015414"/>
              <a:gd name="connsiteX1" fmla="*/ 2050473 w 2748521"/>
              <a:gd name="connsiteY1" fmla="*/ 735458 h 1015414"/>
              <a:gd name="connsiteX2" fmla="*/ 2646217 w 2748521"/>
              <a:gd name="connsiteY2" fmla="*/ 1165 h 1015414"/>
              <a:gd name="connsiteX3" fmla="*/ 0 w 2748521"/>
              <a:gd name="connsiteY3" fmla="*/ 541494 h 1015414"/>
              <a:gd name="connsiteX0" fmla="*/ 596705 w 2749481"/>
              <a:gd name="connsiteY0" fmla="*/ 1013565 h 1016431"/>
              <a:gd name="connsiteX1" fmla="*/ 2051433 w 2749481"/>
              <a:gd name="connsiteY1" fmla="*/ 736475 h 1016431"/>
              <a:gd name="connsiteX2" fmla="*/ 2647177 w 2749481"/>
              <a:gd name="connsiteY2" fmla="*/ 2182 h 1016431"/>
              <a:gd name="connsiteX3" fmla="*/ 960 w 2749481"/>
              <a:gd name="connsiteY3" fmla="*/ 542511 h 1016431"/>
              <a:gd name="connsiteX0" fmla="*/ 602212 w 2056940"/>
              <a:gd name="connsiteY0" fmla="*/ 795166 h 797499"/>
              <a:gd name="connsiteX1" fmla="*/ 2056940 w 2056940"/>
              <a:gd name="connsiteY1" fmla="*/ 518076 h 797499"/>
              <a:gd name="connsiteX2" fmla="*/ 602211 w 2056940"/>
              <a:gd name="connsiteY2" fmla="*/ 5456 h 797499"/>
              <a:gd name="connsiteX3" fmla="*/ 6467 w 2056940"/>
              <a:gd name="connsiteY3" fmla="*/ 324112 h 797499"/>
              <a:gd name="connsiteX0" fmla="*/ 600095 w 1000825"/>
              <a:gd name="connsiteY0" fmla="*/ 790430 h 791408"/>
              <a:gd name="connsiteX1" fmla="*/ 974169 w 1000825"/>
              <a:gd name="connsiteY1" fmla="*/ 250104 h 791408"/>
              <a:gd name="connsiteX2" fmla="*/ 600094 w 1000825"/>
              <a:gd name="connsiteY2" fmla="*/ 720 h 791408"/>
              <a:gd name="connsiteX3" fmla="*/ 4350 w 1000825"/>
              <a:gd name="connsiteY3" fmla="*/ 319376 h 791408"/>
              <a:gd name="connsiteX0" fmla="*/ 503113 w 974981"/>
              <a:gd name="connsiteY0" fmla="*/ 901372 h 902184"/>
              <a:gd name="connsiteX1" fmla="*/ 974169 w 974981"/>
              <a:gd name="connsiteY1" fmla="*/ 250209 h 902184"/>
              <a:gd name="connsiteX2" fmla="*/ 600094 w 974981"/>
              <a:gd name="connsiteY2" fmla="*/ 825 h 902184"/>
              <a:gd name="connsiteX3" fmla="*/ 4350 w 974981"/>
              <a:gd name="connsiteY3" fmla="*/ 319481 h 902184"/>
              <a:gd name="connsiteX0" fmla="*/ 503040 w 925876"/>
              <a:gd name="connsiteY0" fmla="*/ 900929 h 901949"/>
              <a:gd name="connsiteX1" fmla="*/ 918678 w 925876"/>
              <a:gd name="connsiteY1" fmla="*/ 360602 h 901949"/>
              <a:gd name="connsiteX2" fmla="*/ 600021 w 925876"/>
              <a:gd name="connsiteY2" fmla="*/ 382 h 901949"/>
              <a:gd name="connsiteX3" fmla="*/ 4277 w 925876"/>
              <a:gd name="connsiteY3" fmla="*/ 319038 h 901949"/>
              <a:gd name="connsiteX0" fmla="*/ 503040 w 623802"/>
              <a:gd name="connsiteY0" fmla="*/ 900929 h 900929"/>
              <a:gd name="connsiteX1" fmla="*/ 600021 w 623802"/>
              <a:gd name="connsiteY1" fmla="*/ 382 h 900929"/>
              <a:gd name="connsiteX2" fmla="*/ 4277 w 623802"/>
              <a:gd name="connsiteY2" fmla="*/ 319038 h 900929"/>
              <a:gd name="connsiteX0" fmla="*/ 502555 w 686898"/>
              <a:gd name="connsiteY0" fmla="*/ 744203 h 744203"/>
              <a:gd name="connsiteX1" fmla="*/ 668808 w 686898"/>
              <a:gd name="connsiteY1" fmla="*/ 23765 h 744203"/>
              <a:gd name="connsiteX2" fmla="*/ 3792 w 686898"/>
              <a:gd name="connsiteY2" fmla="*/ 162312 h 744203"/>
              <a:gd name="connsiteX0" fmla="*/ 502640 w 717458"/>
              <a:gd name="connsiteY0" fmla="*/ 886065 h 886065"/>
              <a:gd name="connsiteX1" fmla="*/ 668893 w 717458"/>
              <a:gd name="connsiteY1" fmla="*/ 165627 h 886065"/>
              <a:gd name="connsiteX2" fmla="*/ 3877 w 717458"/>
              <a:gd name="connsiteY2" fmla="*/ 304174 h 886065"/>
              <a:gd name="connsiteX0" fmla="*/ 502640 w 788716"/>
              <a:gd name="connsiteY0" fmla="*/ 886065 h 900073"/>
              <a:gd name="connsiteX1" fmla="*/ 668893 w 788716"/>
              <a:gd name="connsiteY1" fmla="*/ 165627 h 900073"/>
              <a:gd name="connsiteX2" fmla="*/ 3877 w 788716"/>
              <a:gd name="connsiteY2" fmla="*/ 304174 h 900073"/>
              <a:gd name="connsiteX0" fmla="*/ 377382 w 702306"/>
              <a:gd name="connsiteY0" fmla="*/ 797267 h 807155"/>
              <a:gd name="connsiteX1" fmla="*/ 668326 w 702306"/>
              <a:gd name="connsiteY1" fmla="*/ 62974 h 807155"/>
              <a:gd name="connsiteX2" fmla="*/ 3310 w 702306"/>
              <a:gd name="connsiteY2" fmla="*/ 201521 h 807155"/>
              <a:gd name="connsiteX0" fmla="*/ 378184 w 764569"/>
              <a:gd name="connsiteY0" fmla="*/ 845838 h 857239"/>
              <a:gd name="connsiteX1" fmla="*/ 669128 w 764569"/>
              <a:gd name="connsiteY1" fmla="*/ 111545 h 857239"/>
              <a:gd name="connsiteX2" fmla="*/ 4112 w 764569"/>
              <a:gd name="connsiteY2" fmla="*/ 250092 h 857239"/>
              <a:gd name="connsiteX0" fmla="*/ 379031 w 809188"/>
              <a:gd name="connsiteY0" fmla="*/ 886953 h 900015"/>
              <a:gd name="connsiteX1" fmla="*/ 669975 w 809188"/>
              <a:gd name="connsiteY1" fmla="*/ 152660 h 900015"/>
              <a:gd name="connsiteX2" fmla="*/ 4959 w 809188"/>
              <a:gd name="connsiteY2" fmla="*/ 291207 h 900015"/>
              <a:gd name="connsiteX0" fmla="*/ 437510 w 824966"/>
              <a:gd name="connsiteY0" fmla="*/ 902901 h 915637"/>
              <a:gd name="connsiteX1" fmla="*/ 669975 w 824966"/>
              <a:gd name="connsiteY1" fmla="*/ 152660 h 915637"/>
              <a:gd name="connsiteX2" fmla="*/ 4959 w 824966"/>
              <a:gd name="connsiteY2" fmla="*/ 291207 h 9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66" h="915637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EEC9F-FD67-0973-87D6-E14AF98F4214}"/>
              </a:ext>
            </a:extLst>
          </p:cNvPr>
          <p:cNvSpPr txBox="1"/>
          <p:nvPr/>
        </p:nvSpPr>
        <p:spPr>
          <a:xfrm>
            <a:off x="1500532" y="697896"/>
            <a:ext cx="302367" cy="3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CEA138-02BE-357A-8F95-D9DFBC11CF74}"/>
                  </a:ext>
                </a:extLst>
              </p:cNvPr>
              <p:cNvSpPr txBox="1"/>
              <p:nvPr/>
            </p:nvSpPr>
            <p:spPr>
              <a:xfrm>
                <a:off x="4828504" y="2163935"/>
                <a:ext cx="470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CEA138-02BE-357A-8F95-D9DFBC11C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504" y="2163935"/>
                <a:ext cx="470193" cy="461665"/>
              </a:xfrm>
              <a:prstGeom prst="rect">
                <a:avLst/>
              </a:prstGeom>
              <a:blipFill>
                <a:blip r:embed="rId4"/>
                <a:stretch>
                  <a:fillRect l="-2632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DF45234-C2CB-8E0F-1A23-EDAA8DA9D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5"/>
          <a:stretch/>
        </p:blipFill>
        <p:spPr>
          <a:xfrm>
            <a:off x="246845" y="659636"/>
            <a:ext cx="470260" cy="2314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08AD42-D04A-1990-2CC4-45E4BA6667B5}"/>
              </a:ext>
            </a:extLst>
          </p:cNvPr>
          <p:cNvSpPr txBox="1"/>
          <p:nvPr/>
        </p:nvSpPr>
        <p:spPr>
          <a:xfrm>
            <a:off x="2876814" y="741160"/>
            <a:ext cx="1526089" cy="28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903510-EEE6-1A2B-80DC-7D03113EB44D}"/>
              </a:ext>
            </a:extLst>
          </p:cNvPr>
          <p:cNvCxnSpPr/>
          <p:nvPr/>
        </p:nvCxnSpPr>
        <p:spPr>
          <a:xfrm flipH="1">
            <a:off x="2661658" y="973623"/>
            <a:ext cx="299131" cy="208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4C1707-4C09-D62D-49A5-DAD5FD2F498C}"/>
              </a:ext>
            </a:extLst>
          </p:cNvPr>
          <p:cNvCxnSpPr/>
          <p:nvPr/>
        </p:nvCxnSpPr>
        <p:spPr>
          <a:xfrm flipH="1">
            <a:off x="2681016" y="979093"/>
            <a:ext cx="272320" cy="345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FE6E5AD-919F-3004-573C-C6298E3C0C86}"/>
              </a:ext>
            </a:extLst>
          </p:cNvPr>
          <p:cNvSpPr txBox="1"/>
          <p:nvPr/>
        </p:nvSpPr>
        <p:spPr>
          <a:xfrm>
            <a:off x="212217" y="3209155"/>
            <a:ext cx="378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Parameterization of boundary surface: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73981C-12A4-015E-B204-103CAAB6D44D}"/>
                  </a:ext>
                </a:extLst>
              </p:cNvPr>
              <p:cNvSpPr txBox="1"/>
              <p:nvPr/>
            </p:nvSpPr>
            <p:spPr>
              <a:xfrm>
                <a:off x="79430" y="3518939"/>
                <a:ext cx="4496359" cy="684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𝑓𝑝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73981C-12A4-015E-B204-103CAAB6D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0" y="3518939"/>
                <a:ext cx="4496359" cy="684226"/>
              </a:xfrm>
              <a:prstGeom prst="rect">
                <a:avLst/>
              </a:prstGeom>
              <a:blipFill>
                <a:blip r:embed="rId6"/>
                <a:stretch>
                  <a:fillRect t="-132727" b="-20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84FA3E-4495-D7F2-1FE6-45C2212A7D2D}"/>
                  </a:ext>
                </a:extLst>
              </p:cNvPr>
              <p:cNvSpPr txBox="1"/>
              <p:nvPr/>
            </p:nvSpPr>
            <p:spPr>
              <a:xfrm>
                <a:off x="4806697" y="3536271"/>
                <a:ext cx="4439613" cy="684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=−5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84FA3E-4495-D7F2-1FE6-45C2212A7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97" y="3536271"/>
                <a:ext cx="4439613" cy="684226"/>
              </a:xfrm>
              <a:prstGeom prst="rect">
                <a:avLst/>
              </a:prstGeom>
              <a:blipFill>
                <a:blip r:embed="rId7"/>
                <a:stretch>
                  <a:fillRect t="-134545" b="-20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D55F57-6F5E-AD89-49D6-FE852CC35B44}"/>
                  </a:ext>
                </a:extLst>
              </p:cNvPr>
              <p:cNvSpPr txBox="1"/>
              <p:nvPr/>
            </p:nvSpPr>
            <p:spPr>
              <a:xfrm>
                <a:off x="212217" y="4659532"/>
                <a:ext cx="5183663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Parameter space for optimization: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D55F57-6F5E-AD89-49D6-FE852CC35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17" y="4659532"/>
                <a:ext cx="5183663" cy="404983"/>
              </a:xfrm>
              <a:prstGeom prst="rect">
                <a:avLst/>
              </a:prstGeom>
              <a:blipFill>
                <a:blip r:embed="rId8"/>
                <a:stretch>
                  <a:fillRect l="-978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098E747-8AE2-84E0-454B-1300973DBBEB}"/>
                  </a:ext>
                </a:extLst>
              </p:cNvPr>
              <p:cNvSpPr txBox="1"/>
              <p:nvPr/>
            </p:nvSpPr>
            <p:spPr>
              <a:xfrm>
                <a:off x="1828204" y="4205455"/>
                <a:ext cx="5235151" cy="358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𝜙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standard cylindrical angle,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𝑓𝑝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number of field periods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098E747-8AE2-84E0-454B-1300973DB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204" y="4205455"/>
                <a:ext cx="5235151" cy="358303"/>
              </a:xfrm>
              <a:prstGeom prst="rect">
                <a:avLst/>
              </a:prstGeom>
              <a:blipFill>
                <a:blip r:embed="rId9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6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86BB-4EFA-72B3-5BC7-D7CD9701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Quasisymmetry</a:t>
            </a:r>
            <a:r>
              <a:rPr lang="en-US" sz="2400" dirty="0"/>
              <a:t> is a sufficient (though not necessary) condition for confinement, &amp; a useful surrogate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D3C37F-2EDD-38E2-DA5E-1E57A804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26179-7705-CA15-8602-493F3EB0E0BF}"/>
              </a:ext>
            </a:extLst>
          </p:cNvPr>
          <p:cNvSpPr txBox="1"/>
          <p:nvPr/>
        </p:nvSpPr>
        <p:spPr>
          <a:xfrm>
            <a:off x="6941154" y="2306742"/>
            <a:ext cx="220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“Boozer angles”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4CD769-2504-0C00-B99D-AC7B78177F62}"/>
              </a:ext>
            </a:extLst>
          </p:cNvPr>
          <p:cNvCxnSpPr>
            <a:cxnSpLocks/>
          </p:cNvCxnSpPr>
          <p:nvPr/>
        </p:nvCxnSpPr>
        <p:spPr>
          <a:xfrm flipH="1" flipV="1">
            <a:off x="7598858" y="1934642"/>
            <a:ext cx="235069" cy="3517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FA0772-5C5E-C78B-2CC8-26AA8C6F8761}"/>
              </a:ext>
            </a:extLst>
          </p:cNvPr>
          <p:cNvCxnSpPr>
            <a:cxnSpLocks/>
          </p:cNvCxnSpPr>
          <p:nvPr/>
        </p:nvCxnSpPr>
        <p:spPr>
          <a:xfrm flipV="1">
            <a:off x="7833927" y="1980494"/>
            <a:ext cx="407340" cy="326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B697C1-CB31-61AF-ED10-EA7B01C79E91}"/>
              </a:ext>
            </a:extLst>
          </p:cNvPr>
          <p:cNvSpPr txBox="1"/>
          <p:nvPr/>
        </p:nvSpPr>
        <p:spPr>
          <a:xfrm>
            <a:off x="6433006" y="151882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𝜃 −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𝜑)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29869-F61A-2B11-7AE2-20F3473D6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6"/>
          <a:stretch/>
        </p:blipFill>
        <p:spPr>
          <a:xfrm>
            <a:off x="758174" y="790168"/>
            <a:ext cx="4119605" cy="2028487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CB61577-CBE2-D92E-75F9-19EF3DFB9A33}"/>
              </a:ext>
            </a:extLst>
          </p:cNvPr>
          <p:cNvSpPr/>
          <p:nvPr/>
        </p:nvSpPr>
        <p:spPr>
          <a:xfrm>
            <a:off x="3401712" y="1139525"/>
            <a:ext cx="1677934" cy="1603434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0535"/>
              <a:gd name="connsiteY0" fmla="*/ 1790140 h 1793006"/>
              <a:gd name="connsiteX1" fmla="*/ 1454728 w 2050535"/>
              <a:gd name="connsiteY1" fmla="*/ 1513050 h 1793006"/>
              <a:gd name="connsiteX2" fmla="*/ 2050472 w 2050535"/>
              <a:gd name="connsiteY2" fmla="*/ 778757 h 1793006"/>
              <a:gd name="connsiteX3" fmla="*/ 1426438 w 2050535"/>
              <a:gd name="connsiteY3" fmla="*/ 0 h 1793006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2056299"/>
              <a:gd name="connsiteY0" fmla="*/ 1894173 h 1897039"/>
              <a:gd name="connsiteX1" fmla="*/ 1454728 w 2056299"/>
              <a:gd name="connsiteY1" fmla="*/ 1617083 h 1897039"/>
              <a:gd name="connsiteX2" fmla="*/ 2050472 w 2056299"/>
              <a:gd name="connsiteY2" fmla="*/ 882790 h 1897039"/>
              <a:gd name="connsiteX3" fmla="*/ 1141714 w 2056299"/>
              <a:gd name="connsiteY3" fmla="*/ 0 h 1897039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91639"/>
              <a:gd name="connsiteY0" fmla="*/ 1894173 h 1897337"/>
              <a:gd name="connsiteX1" fmla="*/ 1454728 w 1991639"/>
              <a:gd name="connsiteY1" fmla="*/ 1617083 h 1897337"/>
              <a:gd name="connsiteX2" fmla="*/ 1984766 w 1991639"/>
              <a:gd name="connsiteY2" fmla="*/ 789707 h 1897337"/>
              <a:gd name="connsiteX3" fmla="*/ 1141714 w 1991639"/>
              <a:gd name="connsiteY3" fmla="*/ 0 h 1897337"/>
              <a:gd name="connsiteX0" fmla="*/ 0 w 1986868"/>
              <a:gd name="connsiteY0" fmla="*/ 1894173 h 1897337"/>
              <a:gd name="connsiteX1" fmla="*/ 1454728 w 1986868"/>
              <a:gd name="connsiteY1" fmla="*/ 1617083 h 1897337"/>
              <a:gd name="connsiteX2" fmla="*/ 1984766 w 1986868"/>
              <a:gd name="connsiteY2" fmla="*/ 789707 h 1897337"/>
              <a:gd name="connsiteX3" fmla="*/ 1141714 w 1986868"/>
              <a:gd name="connsiteY3" fmla="*/ 0 h 1897337"/>
              <a:gd name="connsiteX0" fmla="*/ 0 w 1987724"/>
              <a:gd name="connsiteY0" fmla="*/ 1894173 h 1897337"/>
              <a:gd name="connsiteX1" fmla="*/ 1454728 w 1987724"/>
              <a:gd name="connsiteY1" fmla="*/ 1617083 h 1897337"/>
              <a:gd name="connsiteX2" fmla="*/ 1984766 w 1987724"/>
              <a:gd name="connsiteY2" fmla="*/ 789707 h 1897337"/>
              <a:gd name="connsiteX3" fmla="*/ 1141714 w 1987724"/>
              <a:gd name="connsiteY3" fmla="*/ 0 h 1897337"/>
              <a:gd name="connsiteX0" fmla="*/ 0 w 1985533"/>
              <a:gd name="connsiteY0" fmla="*/ 1894173 h 1897337"/>
              <a:gd name="connsiteX1" fmla="*/ 1454728 w 1985533"/>
              <a:gd name="connsiteY1" fmla="*/ 1617083 h 1897337"/>
              <a:gd name="connsiteX2" fmla="*/ 1984766 w 1985533"/>
              <a:gd name="connsiteY2" fmla="*/ 789707 h 1897337"/>
              <a:gd name="connsiteX3" fmla="*/ 1141714 w 1985533"/>
              <a:gd name="connsiteY3" fmla="*/ 0 h 1897337"/>
              <a:gd name="connsiteX0" fmla="*/ 0 w 1985493"/>
              <a:gd name="connsiteY0" fmla="*/ 1894173 h 1897337"/>
              <a:gd name="connsiteX1" fmla="*/ 1454728 w 1985493"/>
              <a:gd name="connsiteY1" fmla="*/ 1617083 h 1897337"/>
              <a:gd name="connsiteX2" fmla="*/ 1984766 w 1985493"/>
              <a:gd name="connsiteY2" fmla="*/ 789707 h 1897337"/>
              <a:gd name="connsiteX3" fmla="*/ 1141714 w 1985493"/>
              <a:gd name="connsiteY3" fmla="*/ 0 h 189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493" h="1897337">
                <a:moveTo>
                  <a:pt x="0" y="1894173"/>
                </a:moveTo>
                <a:cubicBezTo>
                  <a:pt x="549564" y="1918418"/>
                  <a:pt x="1123934" y="1801161"/>
                  <a:pt x="1454728" y="1617083"/>
                </a:cubicBezTo>
                <a:cubicBezTo>
                  <a:pt x="1785522" y="1433005"/>
                  <a:pt x="1999631" y="1124298"/>
                  <a:pt x="1984766" y="789707"/>
                </a:cubicBezTo>
                <a:cubicBezTo>
                  <a:pt x="1968256" y="418087"/>
                  <a:pt x="1640062" y="19433"/>
                  <a:pt x="1141714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8322F17-2C4D-8EE4-089F-3075EB12AEFC}"/>
              </a:ext>
            </a:extLst>
          </p:cNvPr>
          <p:cNvSpPr/>
          <p:nvPr/>
        </p:nvSpPr>
        <p:spPr>
          <a:xfrm>
            <a:off x="1496631" y="1056708"/>
            <a:ext cx="697176" cy="773802"/>
          </a:xfrm>
          <a:custGeom>
            <a:avLst/>
            <a:gdLst>
              <a:gd name="connsiteX0" fmla="*/ 0 w 2052700"/>
              <a:gd name="connsiteY0" fmla="*/ 1801091 h 1816106"/>
              <a:gd name="connsiteX1" fmla="*/ 1440873 w 2052700"/>
              <a:gd name="connsiteY1" fmla="*/ 1620982 h 1816106"/>
              <a:gd name="connsiteX2" fmla="*/ 2050473 w 2052700"/>
              <a:gd name="connsiteY2" fmla="*/ 429491 h 1816106"/>
              <a:gd name="connsiteX3" fmla="*/ 1607128 w 2052700"/>
              <a:gd name="connsiteY3" fmla="*/ 0 h 1816106"/>
              <a:gd name="connsiteX0" fmla="*/ 0 w 2190474"/>
              <a:gd name="connsiteY0" fmla="*/ 1801091 h 1807076"/>
              <a:gd name="connsiteX1" fmla="*/ 1440873 w 2190474"/>
              <a:gd name="connsiteY1" fmla="*/ 1620982 h 1807076"/>
              <a:gd name="connsiteX2" fmla="*/ 2189018 w 2190474"/>
              <a:gd name="connsiteY2" fmla="*/ 858981 h 1807076"/>
              <a:gd name="connsiteX3" fmla="*/ 1607128 w 2190474"/>
              <a:gd name="connsiteY3" fmla="*/ 0 h 1807076"/>
              <a:gd name="connsiteX0" fmla="*/ 0 w 2190254"/>
              <a:gd name="connsiteY0" fmla="*/ 1801091 h 1803767"/>
              <a:gd name="connsiteX1" fmla="*/ 1454728 w 2190254"/>
              <a:gd name="connsiteY1" fmla="*/ 1524001 h 1803767"/>
              <a:gd name="connsiteX2" fmla="*/ 2189018 w 2190254"/>
              <a:gd name="connsiteY2" fmla="*/ 858981 h 1803767"/>
              <a:gd name="connsiteX3" fmla="*/ 1607128 w 2190254"/>
              <a:gd name="connsiteY3" fmla="*/ 0 h 1803767"/>
              <a:gd name="connsiteX0" fmla="*/ 0 w 2052374"/>
              <a:gd name="connsiteY0" fmla="*/ 1801091 h 1803957"/>
              <a:gd name="connsiteX1" fmla="*/ 1454728 w 2052374"/>
              <a:gd name="connsiteY1" fmla="*/ 1524001 h 1803957"/>
              <a:gd name="connsiteX2" fmla="*/ 2050472 w 2052374"/>
              <a:gd name="connsiteY2" fmla="*/ 789708 h 1803957"/>
              <a:gd name="connsiteX3" fmla="*/ 1607128 w 2052374"/>
              <a:gd name="connsiteY3" fmla="*/ 0 h 1803957"/>
              <a:gd name="connsiteX0" fmla="*/ 595745 w 2748521"/>
              <a:gd name="connsiteY0" fmla="*/ 1012548 h 1015414"/>
              <a:gd name="connsiteX1" fmla="*/ 2050473 w 2748521"/>
              <a:gd name="connsiteY1" fmla="*/ 735458 h 1015414"/>
              <a:gd name="connsiteX2" fmla="*/ 2646217 w 2748521"/>
              <a:gd name="connsiteY2" fmla="*/ 1165 h 1015414"/>
              <a:gd name="connsiteX3" fmla="*/ 0 w 2748521"/>
              <a:gd name="connsiteY3" fmla="*/ 541494 h 1015414"/>
              <a:gd name="connsiteX0" fmla="*/ 596705 w 2749481"/>
              <a:gd name="connsiteY0" fmla="*/ 1013565 h 1016431"/>
              <a:gd name="connsiteX1" fmla="*/ 2051433 w 2749481"/>
              <a:gd name="connsiteY1" fmla="*/ 736475 h 1016431"/>
              <a:gd name="connsiteX2" fmla="*/ 2647177 w 2749481"/>
              <a:gd name="connsiteY2" fmla="*/ 2182 h 1016431"/>
              <a:gd name="connsiteX3" fmla="*/ 960 w 2749481"/>
              <a:gd name="connsiteY3" fmla="*/ 542511 h 1016431"/>
              <a:gd name="connsiteX0" fmla="*/ 602212 w 2056940"/>
              <a:gd name="connsiteY0" fmla="*/ 795166 h 797499"/>
              <a:gd name="connsiteX1" fmla="*/ 2056940 w 2056940"/>
              <a:gd name="connsiteY1" fmla="*/ 518076 h 797499"/>
              <a:gd name="connsiteX2" fmla="*/ 602211 w 2056940"/>
              <a:gd name="connsiteY2" fmla="*/ 5456 h 797499"/>
              <a:gd name="connsiteX3" fmla="*/ 6467 w 2056940"/>
              <a:gd name="connsiteY3" fmla="*/ 324112 h 797499"/>
              <a:gd name="connsiteX0" fmla="*/ 600095 w 1000825"/>
              <a:gd name="connsiteY0" fmla="*/ 790430 h 791408"/>
              <a:gd name="connsiteX1" fmla="*/ 974169 w 1000825"/>
              <a:gd name="connsiteY1" fmla="*/ 250104 h 791408"/>
              <a:gd name="connsiteX2" fmla="*/ 600094 w 1000825"/>
              <a:gd name="connsiteY2" fmla="*/ 720 h 791408"/>
              <a:gd name="connsiteX3" fmla="*/ 4350 w 1000825"/>
              <a:gd name="connsiteY3" fmla="*/ 319376 h 791408"/>
              <a:gd name="connsiteX0" fmla="*/ 503113 w 974981"/>
              <a:gd name="connsiteY0" fmla="*/ 901372 h 902184"/>
              <a:gd name="connsiteX1" fmla="*/ 974169 w 974981"/>
              <a:gd name="connsiteY1" fmla="*/ 250209 h 902184"/>
              <a:gd name="connsiteX2" fmla="*/ 600094 w 974981"/>
              <a:gd name="connsiteY2" fmla="*/ 825 h 902184"/>
              <a:gd name="connsiteX3" fmla="*/ 4350 w 974981"/>
              <a:gd name="connsiteY3" fmla="*/ 319481 h 902184"/>
              <a:gd name="connsiteX0" fmla="*/ 503040 w 925876"/>
              <a:gd name="connsiteY0" fmla="*/ 900929 h 901949"/>
              <a:gd name="connsiteX1" fmla="*/ 918678 w 925876"/>
              <a:gd name="connsiteY1" fmla="*/ 360602 h 901949"/>
              <a:gd name="connsiteX2" fmla="*/ 600021 w 925876"/>
              <a:gd name="connsiteY2" fmla="*/ 382 h 901949"/>
              <a:gd name="connsiteX3" fmla="*/ 4277 w 925876"/>
              <a:gd name="connsiteY3" fmla="*/ 319038 h 901949"/>
              <a:gd name="connsiteX0" fmla="*/ 503040 w 623802"/>
              <a:gd name="connsiteY0" fmla="*/ 900929 h 900929"/>
              <a:gd name="connsiteX1" fmla="*/ 600021 w 623802"/>
              <a:gd name="connsiteY1" fmla="*/ 382 h 900929"/>
              <a:gd name="connsiteX2" fmla="*/ 4277 w 623802"/>
              <a:gd name="connsiteY2" fmla="*/ 319038 h 900929"/>
              <a:gd name="connsiteX0" fmla="*/ 502555 w 686898"/>
              <a:gd name="connsiteY0" fmla="*/ 744203 h 744203"/>
              <a:gd name="connsiteX1" fmla="*/ 668808 w 686898"/>
              <a:gd name="connsiteY1" fmla="*/ 23765 h 744203"/>
              <a:gd name="connsiteX2" fmla="*/ 3792 w 686898"/>
              <a:gd name="connsiteY2" fmla="*/ 162312 h 744203"/>
              <a:gd name="connsiteX0" fmla="*/ 502640 w 717458"/>
              <a:gd name="connsiteY0" fmla="*/ 886065 h 886065"/>
              <a:gd name="connsiteX1" fmla="*/ 668893 w 717458"/>
              <a:gd name="connsiteY1" fmla="*/ 165627 h 886065"/>
              <a:gd name="connsiteX2" fmla="*/ 3877 w 717458"/>
              <a:gd name="connsiteY2" fmla="*/ 304174 h 886065"/>
              <a:gd name="connsiteX0" fmla="*/ 502640 w 788716"/>
              <a:gd name="connsiteY0" fmla="*/ 886065 h 900073"/>
              <a:gd name="connsiteX1" fmla="*/ 668893 w 788716"/>
              <a:gd name="connsiteY1" fmla="*/ 165627 h 900073"/>
              <a:gd name="connsiteX2" fmla="*/ 3877 w 788716"/>
              <a:gd name="connsiteY2" fmla="*/ 304174 h 900073"/>
              <a:gd name="connsiteX0" fmla="*/ 377382 w 702306"/>
              <a:gd name="connsiteY0" fmla="*/ 797267 h 807155"/>
              <a:gd name="connsiteX1" fmla="*/ 668326 w 702306"/>
              <a:gd name="connsiteY1" fmla="*/ 62974 h 807155"/>
              <a:gd name="connsiteX2" fmla="*/ 3310 w 702306"/>
              <a:gd name="connsiteY2" fmla="*/ 201521 h 807155"/>
              <a:gd name="connsiteX0" fmla="*/ 378184 w 764569"/>
              <a:gd name="connsiteY0" fmla="*/ 845838 h 857239"/>
              <a:gd name="connsiteX1" fmla="*/ 669128 w 764569"/>
              <a:gd name="connsiteY1" fmla="*/ 111545 h 857239"/>
              <a:gd name="connsiteX2" fmla="*/ 4112 w 764569"/>
              <a:gd name="connsiteY2" fmla="*/ 250092 h 857239"/>
              <a:gd name="connsiteX0" fmla="*/ 379031 w 809188"/>
              <a:gd name="connsiteY0" fmla="*/ 886953 h 900015"/>
              <a:gd name="connsiteX1" fmla="*/ 669975 w 809188"/>
              <a:gd name="connsiteY1" fmla="*/ 152660 h 900015"/>
              <a:gd name="connsiteX2" fmla="*/ 4959 w 809188"/>
              <a:gd name="connsiteY2" fmla="*/ 291207 h 900015"/>
              <a:gd name="connsiteX0" fmla="*/ 437510 w 824966"/>
              <a:gd name="connsiteY0" fmla="*/ 902901 h 915637"/>
              <a:gd name="connsiteX1" fmla="*/ 669975 w 824966"/>
              <a:gd name="connsiteY1" fmla="*/ 152660 h 915637"/>
              <a:gd name="connsiteX2" fmla="*/ 4959 w 824966"/>
              <a:gd name="connsiteY2" fmla="*/ 291207 h 9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966" h="915637">
                <a:moveTo>
                  <a:pt x="437510" y="902901"/>
                </a:moveTo>
                <a:cubicBezTo>
                  <a:pt x="804077" y="1006233"/>
                  <a:pt x="969423" y="455871"/>
                  <a:pt x="669975" y="152660"/>
                </a:cubicBezTo>
                <a:cubicBezTo>
                  <a:pt x="370527" y="-150551"/>
                  <a:pt x="-50460" y="52215"/>
                  <a:pt x="4959" y="291207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EEC9F-FD67-0973-87D6-E14AF98F4214}"/>
              </a:ext>
            </a:extLst>
          </p:cNvPr>
          <p:cNvSpPr txBox="1"/>
          <p:nvPr/>
        </p:nvSpPr>
        <p:spPr>
          <a:xfrm>
            <a:off x="1500532" y="697896"/>
            <a:ext cx="302367" cy="3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EA138-02BE-357A-8F95-D9DFBC11CF74}"/>
              </a:ext>
            </a:extLst>
          </p:cNvPr>
          <p:cNvSpPr txBox="1"/>
          <p:nvPr/>
        </p:nvSpPr>
        <p:spPr>
          <a:xfrm>
            <a:off x="4828504" y="2163935"/>
            <a:ext cx="332170" cy="390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F45234-C2CB-8E0F-1A23-EDAA8DA9D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5"/>
          <a:stretch/>
        </p:blipFill>
        <p:spPr>
          <a:xfrm>
            <a:off x="246845" y="659636"/>
            <a:ext cx="470260" cy="23143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76FAD1-742C-4838-0B6C-69C6B3CE1C93}"/>
              </a:ext>
            </a:extLst>
          </p:cNvPr>
          <p:cNvSpPr txBox="1"/>
          <p:nvPr/>
        </p:nvSpPr>
        <p:spPr>
          <a:xfrm>
            <a:off x="1217661" y="2788655"/>
            <a:ext cx="2780914" cy="28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= normalized toroidal flux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514C2-680E-2609-474F-373A02419FD2}"/>
              </a:ext>
            </a:extLst>
          </p:cNvPr>
          <p:cNvCxnSpPr/>
          <p:nvPr/>
        </p:nvCxnSpPr>
        <p:spPr>
          <a:xfrm flipH="1">
            <a:off x="1361503" y="2359010"/>
            <a:ext cx="290213" cy="459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192C9E-6F47-1A67-1DD6-1708C152996E}"/>
              </a:ext>
            </a:extLst>
          </p:cNvPr>
          <p:cNvCxnSpPr/>
          <p:nvPr/>
        </p:nvCxnSpPr>
        <p:spPr>
          <a:xfrm flipH="1">
            <a:off x="1361603" y="2610424"/>
            <a:ext cx="782293" cy="208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292EC8-E890-4F1A-A38A-8E4E367C8C0A}"/>
              </a:ext>
            </a:extLst>
          </p:cNvPr>
          <p:cNvCxnSpPr/>
          <p:nvPr/>
        </p:nvCxnSpPr>
        <p:spPr>
          <a:xfrm>
            <a:off x="1260570" y="2315828"/>
            <a:ext cx="100932" cy="502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08AD42-D04A-1990-2CC4-45E4BA6667B5}"/>
              </a:ext>
            </a:extLst>
          </p:cNvPr>
          <p:cNvSpPr txBox="1"/>
          <p:nvPr/>
        </p:nvSpPr>
        <p:spPr>
          <a:xfrm>
            <a:off x="2876814" y="741160"/>
            <a:ext cx="1526089" cy="286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903510-EEE6-1A2B-80DC-7D03113EB44D}"/>
              </a:ext>
            </a:extLst>
          </p:cNvPr>
          <p:cNvCxnSpPr/>
          <p:nvPr/>
        </p:nvCxnSpPr>
        <p:spPr>
          <a:xfrm flipH="1">
            <a:off x="2661658" y="973623"/>
            <a:ext cx="299131" cy="208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4C1707-4C09-D62D-49A5-DAD5FD2F498C}"/>
              </a:ext>
            </a:extLst>
          </p:cNvPr>
          <p:cNvCxnSpPr/>
          <p:nvPr/>
        </p:nvCxnSpPr>
        <p:spPr>
          <a:xfrm flipH="1">
            <a:off x="2681016" y="979093"/>
            <a:ext cx="272320" cy="345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B2648E5-063C-0342-0F5B-430BA00B47EC}"/>
              </a:ext>
            </a:extLst>
          </p:cNvPr>
          <p:cNvGrpSpPr/>
          <p:nvPr/>
        </p:nvGrpSpPr>
        <p:grpSpPr>
          <a:xfrm>
            <a:off x="1477313" y="4484583"/>
            <a:ext cx="2162545" cy="606064"/>
            <a:chOff x="717105" y="3730779"/>
            <a:chExt cx="2162545" cy="6060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CB5DF6-AA53-3B11-08BD-8A3CEDA3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05" y="3730779"/>
              <a:ext cx="1513789" cy="3830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E6CA90-EE0B-0353-F5D1-04B95246E26C}"/>
                </a:ext>
              </a:extLst>
            </p:cNvPr>
            <p:cNvSpPr txBox="1"/>
            <p:nvPr/>
          </p:nvSpPr>
          <p:spPr>
            <a:xfrm>
              <a:off x="1365861" y="4076741"/>
              <a:ext cx="1513789" cy="26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Boundary aspect ratio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FFD7EC-7335-40A7-65E7-967A79DCA7C1}"/>
                </a:ext>
              </a:extLst>
            </p:cNvPr>
            <p:cNvCxnSpPr/>
            <p:nvPr/>
          </p:nvCxnSpPr>
          <p:spPr>
            <a:xfrm flipH="1" flipV="1">
              <a:off x="1331429" y="4001041"/>
              <a:ext cx="130068" cy="994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CF322B8-555F-BEC0-8BCB-BD884CA74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844" y="3404181"/>
            <a:ext cx="1468684" cy="14686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BC63D0-9FD9-E323-42A8-53EFC325898E}"/>
              </a:ext>
            </a:extLst>
          </p:cNvPr>
          <p:cNvSpPr txBox="1"/>
          <p:nvPr/>
        </p:nvSpPr>
        <p:spPr>
          <a:xfrm>
            <a:off x="142186" y="3907628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80C864-6A4A-4173-A0D4-F27F398E6DA0}"/>
              </a:ext>
            </a:extLst>
          </p:cNvPr>
          <p:cNvSpPr txBox="1"/>
          <p:nvPr/>
        </p:nvSpPr>
        <p:spPr>
          <a:xfrm>
            <a:off x="3367747" y="3916135"/>
            <a:ext cx="375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quasi-helical symmetry, </a:t>
            </a: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the number of field periods,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58D6E7-6FC0-79AD-630D-19169D91AA64}"/>
              </a:ext>
            </a:extLst>
          </p:cNvPr>
          <p:cNvSpPr txBox="1"/>
          <p:nvPr/>
        </p:nvSpPr>
        <p:spPr>
          <a:xfrm>
            <a:off x="6810264" y="3666700"/>
            <a:ext cx="1158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4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D2247D-ACCB-4E98-80E9-26C8E8BC8171}"/>
              </a:ext>
            </a:extLst>
          </p:cNvPr>
          <p:cNvSpPr txBox="1"/>
          <p:nvPr/>
        </p:nvSpPr>
        <p:spPr>
          <a:xfrm>
            <a:off x="114102" y="341879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9CC579-B238-27F4-C853-038A07FD98D4}"/>
                  </a:ext>
                </a:extLst>
              </p:cNvPr>
              <p:cNvSpPr txBox="1"/>
              <p:nvPr/>
            </p:nvSpPr>
            <p:spPr>
              <a:xfrm>
                <a:off x="1175419" y="3214357"/>
                <a:ext cx="5138971" cy="833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𝜄</m:t>
                                      </m:r>
                                    </m:e>
                                  </m:d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9CC579-B238-27F4-C853-038A07FD9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419" y="3214357"/>
                <a:ext cx="5138971" cy="833370"/>
              </a:xfrm>
              <a:prstGeom prst="rect">
                <a:avLst/>
              </a:prstGeom>
              <a:blipFill>
                <a:blip r:embed="rId7"/>
                <a:stretch>
                  <a:fillRect l="-4926" t="-125373" b="-18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5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of quasi-</a:t>
            </a:r>
            <a:r>
              <a:rPr lang="en-US" sz="2800" dirty="0" err="1"/>
              <a:t>axisymmetry</a:t>
            </a:r>
            <a:r>
              <a:rPr lang="en-US" sz="2800" dirty="0"/>
              <a:t>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CFE3B-6EEF-F447-8C74-D0D50D24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" y="836576"/>
            <a:ext cx="3438553" cy="395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CA877-5AC9-7D4F-ADF7-338E12316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68" y="687271"/>
            <a:ext cx="5333740" cy="42669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CF7701-CDAF-6F45-9E46-7B0765F6CDCD}"/>
              </a:ext>
            </a:extLst>
          </p:cNvPr>
          <p:cNvSpPr/>
          <p:nvPr/>
        </p:nvSpPr>
        <p:spPr>
          <a:xfrm>
            <a:off x="0" y="836576"/>
            <a:ext cx="345688" cy="301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424DF-48D6-6946-B6AF-BE32172FD9D9}"/>
              </a:ext>
            </a:extLst>
          </p:cNvPr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Phys Rev Lett (2022)     </a:t>
            </a:r>
          </a:p>
        </p:txBody>
      </p:sp>
    </p:spTree>
    <p:extLst>
      <p:ext uri="{BB962C8B-B14F-4D97-AF65-F5344CB8AC3E}">
        <p14:creationId xmlns:p14="http://schemas.microsoft.com/office/powerpoint/2010/main" val="3742129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8702449-A567-7949-BC53-038DA6B16D15}"/>
              </a:ext>
            </a:extLst>
          </p:cNvPr>
          <p:cNvGrpSpPr/>
          <p:nvPr/>
        </p:nvGrpSpPr>
        <p:grpSpPr>
          <a:xfrm>
            <a:off x="-18117" y="952733"/>
            <a:ext cx="3287025" cy="3960162"/>
            <a:chOff x="106206" y="691685"/>
            <a:chExt cx="3573696" cy="43055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308F3-4972-2A4B-B73D-B42C2C6D0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44" y="691685"/>
              <a:ext cx="3507058" cy="430554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CF7701-CDAF-6F45-9E46-7B0765F6CDCD}"/>
                </a:ext>
              </a:extLst>
            </p:cNvPr>
            <p:cNvSpPr/>
            <p:nvPr/>
          </p:nvSpPr>
          <p:spPr>
            <a:xfrm>
              <a:off x="106206" y="691685"/>
              <a:ext cx="345688" cy="301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8EB8A6-5653-3649-9AAD-B1837E4C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" y="0"/>
            <a:ext cx="9202615" cy="557213"/>
          </a:xfrm>
        </p:spPr>
        <p:txBody>
          <a:bodyPr/>
          <a:lstStyle/>
          <a:p>
            <a:r>
              <a:rPr lang="en-US" sz="2800" dirty="0"/>
              <a:t>Example of quasi-helical symmetry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B2CC7-027D-BA43-AB33-D80549DE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B24884-6A09-384B-937A-31C056C84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65" y="629656"/>
            <a:ext cx="5423741" cy="4338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3ECBB7-4E12-2A7C-94CE-412F0C05BFC8}"/>
              </a:ext>
            </a:extLst>
          </p:cNvPr>
          <p:cNvSpPr txBox="1"/>
          <p:nvPr/>
        </p:nvSpPr>
        <p:spPr>
          <a:xfrm>
            <a:off x="490343" y="4835722"/>
            <a:ext cx="273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ML &amp; Paul, Phys Rev Lett (2022)     </a:t>
            </a:r>
          </a:p>
        </p:txBody>
      </p:sp>
    </p:spTree>
    <p:extLst>
      <p:ext uri="{BB962C8B-B14F-4D97-AF65-F5344CB8AC3E}">
        <p14:creationId xmlns:p14="http://schemas.microsoft.com/office/powerpoint/2010/main" val="148679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in general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good flux surfaces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quasi-helical symmetry, and quasi-isodynamic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stability &amp; turbulence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 optimization: current potential and filament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5565-C3DB-7A67-AB7C-E0B7F325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7" y="3071417"/>
            <a:ext cx="3272063" cy="202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4" y="3139570"/>
            <a:ext cx="4163291" cy="18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68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1E1FC3-62C5-7A01-DDBF-1245D94F6E81}"/>
              </a:ext>
            </a:extLst>
          </p:cNvPr>
          <p:cNvGrpSpPr/>
          <p:nvPr/>
        </p:nvGrpSpPr>
        <p:grpSpPr>
          <a:xfrm>
            <a:off x="6338289" y="583313"/>
            <a:ext cx="2723518" cy="2436153"/>
            <a:chOff x="2434975" y="673100"/>
            <a:chExt cx="4245225" cy="3797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4A998C-E289-5B2E-F2B9-79106F97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3800" y="673100"/>
              <a:ext cx="4216400" cy="37973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FE19C5-10E2-618F-DE17-9555836C286A}"/>
                </a:ext>
              </a:extLst>
            </p:cNvPr>
            <p:cNvSpPr/>
            <p:nvPr/>
          </p:nvSpPr>
          <p:spPr>
            <a:xfrm>
              <a:off x="2434975" y="735531"/>
              <a:ext cx="320034" cy="33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A15DC6-ED48-2546-E5C9-1C364A45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There has been similar recent progress in finding </a:t>
            </a:r>
            <a:br>
              <a:rPr lang="en-US" sz="2400" dirty="0"/>
            </a:br>
            <a:r>
              <a:rPr lang="en-US" sz="2400" dirty="0"/>
              <a:t>quasi-isodynamic configurations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BD1C2-67CC-B84C-73EC-DFC00862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C2C33-BD63-882F-B6D2-1C0153C5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8" y="3280453"/>
            <a:ext cx="3657600" cy="1842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1720D-357F-5EC1-E339-6E9E87CB9DEF}"/>
              </a:ext>
            </a:extLst>
          </p:cNvPr>
          <p:cNvSpPr txBox="1"/>
          <p:nvPr/>
        </p:nvSpPr>
        <p:spPr>
          <a:xfrm>
            <a:off x="1095578" y="4032654"/>
            <a:ext cx="20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Sanchez et al (2023)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75986-B8A6-9D1E-7C7E-E09D5744D18B}"/>
              </a:ext>
            </a:extLst>
          </p:cNvPr>
          <p:cNvSpPr txBox="1"/>
          <p:nvPr/>
        </p:nvSpPr>
        <p:spPr>
          <a:xfrm>
            <a:off x="3918510" y="3399205"/>
            <a:ext cx="176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Dudt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 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47F6B-D97E-8FA5-064A-88E1975F0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39" r="15258"/>
          <a:stretch/>
        </p:blipFill>
        <p:spPr>
          <a:xfrm>
            <a:off x="6462445" y="3314553"/>
            <a:ext cx="2628472" cy="1740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80C2F7-EEF2-5BE4-DD52-01D0AA70216B}"/>
              </a:ext>
            </a:extLst>
          </p:cNvPr>
          <p:cNvSpPr txBox="1"/>
          <p:nvPr/>
        </p:nvSpPr>
        <p:spPr>
          <a:xfrm>
            <a:off x="6824817" y="3122206"/>
            <a:ext cx="165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Goodman et al (2023)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0EF88-78E6-868F-CB75-44FE37DBD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7" y="689419"/>
            <a:ext cx="2728060" cy="2542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2E5D3-A514-4958-E857-4B84018142B9}"/>
              </a:ext>
            </a:extLst>
          </p:cNvPr>
          <p:cNvSpPr txBox="1"/>
          <p:nvPr/>
        </p:nvSpPr>
        <p:spPr>
          <a:xfrm>
            <a:off x="837193" y="1328193"/>
            <a:ext cx="181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Jorge et al (2022)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1676DD-AC36-037B-717E-B22358A965E2}"/>
              </a:ext>
            </a:extLst>
          </p:cNvPr>
          <p:cNvSpPr txBox="1"/>
          <p:nvPr/>
        </p:nvSpPr>
        <p:spPr>
          <a:xfrm>
            <a:off x="6733818" y="1467429"/>
            <a:ext cx="165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Mata et al (2022)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8F385-8671-34C7-1024-DC9968809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835" y="1030945"/>
            <a:ext cx="2995826" cy="24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52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665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in general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Which parameter space to optimize in?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quasi-helical symmetry, and quasi-isodynamic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 for stability &amp; turbulence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Coil optimization: current potential and filament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5565-C3DB-7A67-AB7C-E0B7F325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7" y="3071417"/>
            <a:ext cx="3272063" cy="202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4" y="3139570"/>
            <a:ext cx="4163291" cy="18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2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74103-6B98-7E00-D90C-8FC317AC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Stellarator geometry can be optimized for MHD stability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14CF8-6D4F-2F91-CDF9-860A3DB6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825005"/>
            <a:ext cx="2133600" cy="357188"/>
          </a:xfrm>
        </p:spPr>
        <p:txBody>
          <a:bodyPr/>
          <a:lstStyle/>
          <a:p>
            <a:fld id="{8D92E8B8-8643-42CF-A4B0-4D51A000E47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510E8-0B32-7A34-4F40-D0A68AEA324F}"/>
              </a:ext>
            </a:extLst>
          </p:cNvPr>
          <p:cNvSpPr txBox="1"/>
          <p:nvPr/>
        </p:nvSpPr>
        <p:spPr>
          <a:xfrm>
            <a:off x="181069" y="4815175"/>
            <a:ext cx="3811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Sanchez et al, Plasma Phys. Control. Fusion (2000)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EEE95-A111-2112-A925-B6BBE6BDCC45}"/>
              </a:ext>
            </a:extLst>
          </p:cNvPr>
          <p:cNvSpPr txBox="1"/>
          <p:nvPr/>
        </p:nvSpPr>
        <p:spPr>
          <a:xfrm>
            <a:off x="181069" y="615183"/>
            <a:ext cx="648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Types of MHD stability calculations, in increasing complexity: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well &amp; Mercier’s criterion (interchange)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Ballooning modes (short wavelength ⟂ 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Finite wavelength (everything)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53638-58FA-DC33-38C2-24F4407A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15031"/>
            <a:ext cx="3468972" cy="2644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1B7E8-42FD-FEC0-4B66-D97E0ECE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7" y="2211111"/>
            <a:ext cx="3470682" cy="2604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171C82-6312-4EDC-6130-6ABBB16F94E1}"/>
              </a:ext>
            </a:extLst>
          </p:cNvPr>
          <p:cNvSpPr txBox="1"/>
          <p:nvPr/>
        </p:nvSpPr>
        <p:spPr>
          <a:xfrm rot="16200000">
            <a:off x="3096606" y="3373821"/>
            <a:ext cx="29425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Growth rate of ballooning modes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39EA5-2AA2-F89D-08F1-EC2FEEAE05FD}"/>
              </a:ext>
            </a:extLst>
          </p:cNvPr>
          <p:cNvSpPr txBox="1"/>
          <p:nvPr/>
        </p:nvSpPr>
        <p:spPr>
          <a:xfrm>
            <a:off x="7031188" y="4622425"/>
            <a:ext cx="1216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(minor radius)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694E02-7074-B949-B1C7-FA33DBF25711}"/>
              </a:ext>
            </a:extLst>
          </p:cNvPr>
          <p:cNvGrpSpPr/>
          <p:nvPr/>
        </p:nvGrpSpPr>
        <p:grpSpPr>
          <a:xfrm>
            <a:off x="6636714" y="598327"/>
            <a:ext cx="1685590" cy="1933191"/>
            <a:chOff x="6636714" y="615183"/>
            <a:chExt cx="1685590" cy="19331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B6E787-DE51-0CD8-536D-9DE08C6C1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8702" y="615183"/>
              <a:ext cx="1496558" cy="173981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F2BEB9-C192-5A6D-7F45-CC6059B94E17}"/>
                </a:ext>
              </a:extLst>
            </p:cNvPr>
            <p:cNvSpPr/>
            <p:nvPr/>
          </p:nvSpPr>
          <p:spPr>
            <a:xfrm>
              <a:off x="8077200" y="816656"/>
              <a:ext cx="245104" cy="160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017F38-3041-0C2B-0DC6-5FBAEA681658}"/>
                </a:ext>
              </a:extLst>
            </p:cNvPr>
            <p:cNvSpPr/>
            <p:nvPr/>
          </p:nvSpPr>
          <p:spPr>
            <a:xfrm rot="20269203">
              <a:off x="7437829" y="2139578"/>
              <a:ext cx="824288" cy="408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ADCDAE-2999-C801-D92C-FB61888549AF}"/>
                </a:ext>
              </a:extLst>
            </p:cNvPr>
            <p:cNvSpPr/>
            <p:nvPr/>
          </p:nvSpPr>
          <p:spPr>
            <a:xfrm>
              <a:off x="6636714" y="1235772"/>
              <a:ext cx="245104" cy="1119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19156B-0265-4BF8-D3BC-F31CD690DFC1}"/>
              </a:ext>
            </a:extLst>
          </p:cNvPr>
          <p:cNvSpPr txBox="1"/>
          <p:nvPr/>
        </p:nvSpPr>
        <p:spPr>
          <a:xfrm>
            <a:off x="7780385" y="2001978"/>
            <a:ext cx="143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Cote et al, (2019)</a:t>
            </a:r>
          </a:p>
        </p:txBody>
      </p:sp>
    </p:spTree>
    <p:extLst>
      <p:ext uri="{BB962C8B-B14F-4D97-AF65-F5344CB8AC3E}">
        <p14:creationId xmlns:p14="http://schemas.microsoft.com/office/powerpoint/2010/main" val="25584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BF0A-68CB-FC94-B4F6-0DB8590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Optimization for reduced turbulence has mostly used </a:t>
            </a:r>
            <a:br>
              <a:rPr lang="en-US" sz="2400" dirty="0"/>
            </a:br>
            <a:r>
              <a:rPr lang="en-US" sz="2400" dirty="0"/>
              <a:t>simplified proxies in the cost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83EA5-65B8-7FED-B805-60A00A4D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E3CAFD-B34D-D0A4-986B-D93A964E6124}"/>
              </a:ext>
            </a:extLst>
          </p:cNvPr>
          <p:cNvSpPr txBox="1"/>
          <p:nvPr/>
        </p:nvSpPr>
        <p:spPr>
          <a:xfrm>
            <a:off x="2273978" y="4624256"/>
            <a:ext cx="151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Nunami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EE8B4D-E1ED-FB36-AF96-EF0FB43C1A36}"/>
              </a:ext>
            </a:extLst>
          </p:cNvPr>
          <p:cNvGrpSpPr/>
          <p:nvPr/>
        </p:nvGrpSpPr>
        <p:grpSpPr>
          <a:xfrm>
            <a:off x="99057" y="1383662"/>
            <a:ext cx="4022547" cy="3240594"/>
            <a:chOff x="242893" y="865215"/>
            <a:chExt cx="4236640" cy="34130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96170A-0880-DFBD-D5BF-A3B6A961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893" y="865215"/>
              <a:ext cx="4236640" cy="341306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6AE7FE-FDDE-477D-D985-7DDCDCCBED6F}"/>
                </a:ext>
              </a:extLst>
            </p:cNvPr>
            <p:cNvSpPr/>
            <p:nvPr/>
          </p:nvSpPr>
          <p:spPr>
            <a:xfrm>
              <a:off x="242893" y="865215"/>
              <a:ext cx="507120" cy="336861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6FF23D-DF84-F90C-F66C-21A45C64D482}"/>
                  </a:ext>
                </a:extLst>
              </p:cNvPr>
              <p:cNvSpPr txBox="1"/>
              <p:nvPr/>
            </p:nvSpPr>
            <p:spPr>
              <a:xfrm>
                <a:off x="339804" y="657546"/>
                <a:ext cx="84548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Turbulent heat flux can be simulated, but it is computationally expensive and noisy 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⇒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not good for an objective function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6FF23D-DF84-F90C-F66C-21A45C64D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04" y="657546"/>
                <a:ext cx="8454876" cy="646331"/>
              </a:xfrm>
              <a:prstGeom prst="rect">
                <a:avLst/>
              </a:prstGeom>
              <a:blipFill>
                <a:blip r:embed="rId3"/>
                <a:stretch>
                  <a:fillRect l="-600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5B78ECA-5623-6E0B-0BD3-043BA305200B}"/>
              </a:ext>
            </a:extLst>
          </p:cNvPr>
          <p:cNvSpPr txBox="1"/>
          <p:nvPr/>
        </p:nvSpPr>
        <p:spPr>
          <a:xfrm>
            <a:off x="6113441" y="4490909"/>
            <a:ext cx="1698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 (normalized)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944EA0-B710-B1D5-6C01-CB0A711B2DED}"/>
              </a:ext>
            </a:extLst>
          </p:cNvPr>
          <p:cNvSpPr txBox="1"/>
          <p:nvPr/>
        </p:nvSpPr>
        <p:spPr>
          <a:xfrm rot="16200000">
            <a:off x="3093574" y="2653682"/>
            <a:ext cx="279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Turbulent heat flux (code units)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F0E5C0-D45D-7F69-C848-BB50FF7A5A07}"/>
              </a:ext>
            </a:extLst>
          </p:cNvPr>
          <p:cNvGrpSpPr/>
          <p:nvPr/>
        </p:nvGrpSpPr>
        <p:grpSpPr>
          <a:xfrm>
            <a:off x="4664466" y="1426102"/>
            <a:ext cx="4416097" cy="3114140"/>
            <a:chOff x="4572000" y="1703500"/>
            <a:chExt cx="4416097" cy="31141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4C05E9-525D-36D9-662C-6F915E0EB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703500"/>
              <a:ext cx="4416097" cy="311414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3E00C9-48A6-D27E-B6F6-F471F27C0DC7}"/>
                </a:ext>
              </a:extLst>
            </p:cNvPr>
            <p:cNvSpPr/>
            <p:nvPr/>
          </p:nvSpPr>
          <p:spPr>
            <a:xfrm>
              <a:off x="7340958" y="1757968"/>
              <a:ext cx="1590541" cy="231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5788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BF0A-68CB-FC94-B4F6-0DB8590E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Optimization for reduced turbulence has mostly used </a:t>
            </a:r>
            <a:br>
              <a:rPr lang="en-US" sz="2400" dirty="0"/>
            </a:br>
            <a:r>
              <a:rPr lang="en-US" sz="2400" dirty="0"/>
              <a:t>simplified proxies in the cost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83EA5-65B8-7FED-B805-60A00A4D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50D3C-2AA0-8069-9C01-BCE28C6AF3F9}"/>
              </a:ext>
            </a:extLst>
          </p:cNvPr>
          <p:cNvSpPr txBox="1"/>
          <p:nvPr/>
        </p:nvSpPr>
        <p:spPr>
          <a:xfrm>
            <a:off x="181069" y="4815175"/>
            <a:ext cx="3785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Mynick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et al, Physical Review Letters (2010)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C198D-1B7E-55AB-D57B-0D89836A6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68" y="2061826"/>
            <a:ext cx="2738357" cy="273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DC2D3-A821-7E53-5660-41DE6A7E9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20" y="2159420"/>
            <a:ext cx="3411021" cy="2482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E6C290-6F20-C1E0-7585-7D8239284B20}"/>
              </a:ext>
            </a:extLst>
          </p:cNvPr>
          <p:cNvSpPr txBox="1"/>
          <p:nvPr/>
        </p:nvSpPr>
        <p:spPr>
          <a:xfrm>
            <a:off x="5752733" y="2233152"/>
            <a:ext cx="248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NCSX (unoptimized)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B9696-FD4D-64A4-A195-EDC14BE82248}"/>
              </a:ext>
            </a:extLst>
          </p:cNvPr>
          <p:cNvSpPr txBox="1"/>
          <p:nvPr/>
        </p:nvSpPr>
        <p:spPr>
          <a:xfrm>
            <a:off x="2543752" y="2138410"/>
            <a:ext cx="295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NCSX (unoptimized)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C5143-AC39-75F8-D359-AEC66DA82567}"/>
              </a:ext>
            </a:extLst>
          </p:cNvPr>
          <p:cNvSpPr txBox="1"/>
          <p:nvPr/>
        </p:nvSpPr>
        <p:spPr>
          <a:xfrm>
            <a:off x="7157009" y="3294699"/>
            <a:ext cx="147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D2511-32A9-D9EF-1762-DD48B99A2FD8}"/>
              </a:ext>
            </a:extLst>
          </p:cNvPr>
          <p:cNvSpPr txBox="1"/>
          <p:nvPr/>
        </p:nvSpPr>
        <p:spPr>
          <a:xfrm>
            <a:off x="910324" y="3666891"/>
            <a:ext cx="134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6F714-AF4A-33B6-8A24-FC3A16747144}"/>
              </a:ext>
            </a:extLst>
          </p:cNvPr>
          <p:cNvSpPr txBox="1"/>
          <p:nvPr/>
        </p:nvSpPr>
        <p:spPr>
          <a:xfrm>
            <a:off x="7032901" y="3660388"/>
            <a:ext cx="158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18DD33-AA29-5A24-F114-3DF0F5E2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3" y="659364"/>
            <a:ext cx="2317750" cy="654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68C77-66E7-0B0B-16C9-02626C60B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73" y="697476"/>
            <a:ext cx="4451350" cy="54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C788E0-6044-FE96-658C-9CD7D70A9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84" y="1282875"/>
            <a:ext cx="2738357" cy="809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52D65D-3E52-6147-9DF2-78BDB59C6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758" y="1331547"/>
            <a:ext cx="1498600" cy="552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311E8-7FE8-2128-0C17-8DA58BC23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325" y="1360201"/>
            <a:ext cx="16637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4901D9-6548-89B2-3FB0-443CA36B3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316" y="1268047"/>
            <a:ext cx="1727200" cy="615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11090-BAF1-8E80-892F-28C60FE6A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6753" y="859389"/>
            <a:ext cx="1066800" cy="254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C0ACE0-642B-47A5-7A0E-C6904A327BE7}"/>
              </a:ext>
            </a:extLst>
          </p:cNvPr>
          <p:cNvSpPr txBox="1"/>
          <p:nvPr/>
        </p:nvSpPr>
        <p:spPr>
          <a:xfrm>
            <a:off x="6113441" y="4429265"/>
            <a:ext cx="16980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 (normalized)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6810DA-15C7-B04C-38A8-30E6D437455A}"/>
              </a:ext>
            </a:extLst>
          </p:cNvPr>
          <p:cNvSpPr txBox="1"/>
          <p:nvPr/>
        </p:nvSpPr>
        <p:spPr>
          <a:xfrm rot="16200000">
            <a:off x="3631433" y="3201685"/>
            <a:ext cx="27937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Turbulent heat flux (code units)</a:t>
            </a:r>
          </a:p>
        </p:txBody>
      </p:sp>
    </p:spTree>
    <p:extLst>
      <p:ext uri="{BB962C8B-B14F-4D97-AF65-F5344CB8AC3E}">
        <p14:creationId xmlns:p14="http://schemas.microsoft.com/office/powerpoint/2010/main" val="3054859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6414C-7EFF-4A56-D2B3-92BC01FB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The first optimizations with nonlinear turbulence calculations in the objective are becoming possible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F9CCF-263B-619B-A369-6A35097D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0D642-C90A-57F2-A1E4-55861F563CBA}"/>
              </a:ext>
            </a:extLst>
          </p:cNvPr>
          <p:cNvSpPr txBox="1"/>
          <p:nvPr/>
        </p:nvSpPr>
        <p:spPr>
          <a:xfrm>
            <a:off x="124408" y="686103"/>
            <a:ext cx="3681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 Patrick Kim (Maryland undergraduate!)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31E1AF-7DFC-2AC0-8F39-417DFF74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8" y="1132999"/>
            <a:ext cx="3928186" cy="38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503C4BD-C4D8-45CB-5716-3010A6983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b="5022"/>
          <a:stretch/>
        </p:blipFill>
        <p:spPr bwMode="auto">
          <a:xfrm>
            <a:off x="4721846" y="1367942"/>
            <a:ext cx="4404796" cy="31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048B99-F250-EC9D-AF92-DD94E6EDBD84}"/>
              </a:ext>
            </a:extLst>
          </p:cNvPr>
          <p:cNvSpPr txBox="1"/>
          <p:nvPr/>
        </p:nvSpPr>
        <p:spPr>
          <a:xfrm>
            <a:off x="6647739" y="4461055"/>
            <a:ext cx="566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794616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CA6-3C20-3E0B-9632-C8FFFC4D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89C5-1460-6E60-EAA2-DE03E308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in general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good flux surfaces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Quasi-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axisymmetry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quasi-helical symmetry, and quasi-isodynamic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Optimization for stability &amp; turbulence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optimization: current potential and filament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CCA6-528E-8302-3BB4-2E7DFDFD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E5565-C3DB-7A67-AB7C-E0B7F3256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537" y="3071417"/>
            <a:ext cx="3272063" cy="202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12858-BD0B-87F1-B684-0D52943B8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4" y="3139570"/>
            <a:ext cx="4163291" cy="18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0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Calculating the currents that produce a given B is an “ill-posed inverse problem”: solution is not unique.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 descr="m20160506_01_W7X_illustrationForBDISTRIBTal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"/>
          <a:stretch/>
        </p:blipFill>
        <p:spPr>
          <a:xfrm>
            <a:off x="1820050" y="2886375"/>
            <a:ext cx="5645912" cy="2253527"/>
          </a:xfrm>
          <a:prstGeom prst="rect">
            <a:avLst/>
          </a:prstGeom>
        </p:spPr>
      </p:pic>
      <p:pic>
        <p:nvPicPr>
          <p:cNvPr id="6" name="Picture 5" descr="m20160506_01_W7X_illustrationForBDISTRIBTal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7"/>
          <a:stretch/>
        </p:blipFill>
        <p:spPr>
          <a:xfrm>
            <a:off x="1820050" y="603382"/>
            <a:ext cx="5645912" cy="2253527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3103121" y="4292593"/>
            <a:ext cx="1515716" cy="563732"/>
          </a:xfrm>
          <a:custGeom>
            <a:avLst/>
            <a:gdLst>
              <a:gd name="connsiteX0" fmla="*/ 0 w 246256"/>
              <a:gd name="connsiteY0" fmla="*/ 0 h 203024"/>
              <a:gd name="connsiteX1" fmla="*/ 220312 w 246256"/>
              <a:gd name="connsiteY1" fmla="*/ 103672 h 203024"/>
              <a:gd name="connsiteX2" fmla="*/ 220312 w 246256"/>
              <a:gd name="connsiteY2" fmla="*/ 112311 h 203024"/>
              <a:gd name="connsiteX3" fmla="*/ 25919 w 246256"/>
              <a:gd name="connsiteY3" fmla="*/ 203024 h 203024"/>
              <a:gd name="connsiteX0" fmla="*/ 0 w 251266"/>
              <a:gd name="connsiteY0" fmla="*/ 0 h 203354"/>
              <a:gd name="connsiteX1" fmla="*/ 220312 w 251266"/>
              <a:gd name="connsiteY1" fmla="*/ 103672 h 203354"/>
              <a:gd name="connsiteX2" fmla="*/ 228951 w 251266"/>
              <a:gd name="connsiteY2" fmla="*/ 190065 h 203354"/>
              <a:gd name="connsiteX3" fmla="*/ 25919 w 251266"/>
              <a:gd name="connsiteY3" fmla="*/ 203024 h 203354"/>
              <a:gd name="connsiteX0" fmla="*/ 0 w 255974"/>
              <a:gd name="connsiteY0" fmla="*/ 0 h 205995"/>
              <a:gd name="connsiteX1" fmla="*/ 228952 w 255974"/>
              <a:gd name="connsiteY1" fmla="*/ 51836 h 205995"/>
              <a:gd name="connsiteX2" fmla="*/ 228951 w 255974"/>
              <a:gd name="connsiteY2" fmla="*/ 190065 h 205995"/>
              <a:gd name="connsiteX3" fmla="*/ 25919 w 255974"/>
              <a:gd name="connsiteY3" fmla="*/ 203024 h 205995"/>
              <a:gd name="connsiteX0" fmla="*/ 0 w 228951"/>
              <a:gd name="connsiteY0" fmla="*/ 0 h 205995"/>
              <a:gd name="connsiteX1" fmla="*/ 228951 w 228951"/>
              <a:gd name="connsiteY1" fmla="*/ 190065 h 205995"/>
              <a:gd name="connsiteX2" fmla="*/ 25919 w 228951"/>
              <a:gd name="connsiteY2" fmla="*/ 203024 h 205995"/>
              <a:gd name="connsiteX0" fmla="*/ 0 w 231896"/>
              <a:gd name="connsiteY0" fmla="*/ 0 h 235627"/>
              <a:gd name="connsiteX1" fmla="*/ 228951 w 231896"/>
              <a:gd name="connsiteY1" fmla="*/ 190065 h 235627"/>
              <a:gd name="connsiteX2" fmla="*/ 25919 w 231896"/>
              <a:gd name="connsiteY2" fmla="*/ 203024 h 235627"/>
              <a:gd name="connsiteX0" fmla="*/ 77757 w 307327"/>
              <a:gd name="connsiteY0" fmla="*/ 0 h 191802"/>
              <a:gd name="connsiteX1" fmla="*/ 306708 w 307327"/>
              <a:gd name="connsiteY1" fmla="*/ 190065 h 191802"/>
              <a:gd name="connsiteX2" fmla="*/ 0 w 307327"/>
              <a:gd name="connsiteY2" fmla="*/ 99352 h 191802"/>
              <a:gd name="connsiteX0" fmla="*/ 77757 w 234236"/>
              <a:gd name="connsiteY0" fmla="*/ 0 h 103706"/>
              <a:gd name="connsiteX1" fmla="*/ 233270 w 234236"/>
              <a:gd name="connsiteY1" fmla="*/ 95032 h 103706"/>
              <a:gd name="connsiteX2" fmla="*/ 0 w 234236"/>
              <a:gd name="connsiteY2" fmla="*/ 99352 h 103706"/>
              <a:gd name="connsiteX0" fmla="*/ 77757 w 234236"/>
              <a:gd name="connsiteY0" fmla="*/ 0 h 128508"/>
              <a:gd name="connsiteX1" fmla="*/ 233270 w 234236"/>
              <a:gd name="connsiteY1" fmla="*/ 95032 h 128508"/>
              <a:gd name="connsiteX2" fmla="*/ 0 w 234236"/>
              <a:gd name="connsiteY2" fmla="*/ 99352 h 128508"/>
              <a:gd name="connsiteX0" fmla="*/ 51838 w 233646"/>
              <a:gd name="connsiteY0" fmla="*/ 0 h 89822"/>
              <a:gd name="connsiteX1" fmla="*/ 233270 w 233646"/>
              <a:gd name="connsiteY1" fmla="*/ 82073 h 89822"/>
              <a:gd name="connsiteX2" fmla="*/ 0 w 233646"/>
              <a:gd name="connsiteY2" fmla="*/ 86393 h 89822"/>
              <a:gd name="connsiteX0" fmla="*/ 51838 w 233695"/>
              <a:gd name="connsiteY0" fmla="*/ 0 h 89822"/>
              <a:gd name="connsiteX1" fmla="*/ 233270 w 233695"/>
              <a:gd name="connsiteY1" fmla="*/ 82073 h 89822"/>
              <a:gd name="connsiteX2" fmla="*/ 0 w 233695"/>
              <a:gd name="connsiteY2" fmla="*/ 86393 h 89822"/>
              <a:gd name="connsiteX0" fmla="*/ 51838 w 243247"/>
              <a:gd name="connsiteY0" fmla="*/ 28470 h 120151"/>
              <a:gd name="connsiteX1" fmla="*/ 185754 w 243247"/>
              <a:gd name="connsiteY1" fmla="*/ 2552 h 120151"/>
              <a:gd name="connsiteX2" fmla="*/ 233270 w 243247"/>
              <a:gd name="connsiteY2" fmla="*/ 110543 h 120151"/>
              <a:gd name="connsiteX3" fmla="*/ 0 w 243247"/>
              <a:gd name="connsiteY3" fmla="*/ 114863 h 120151"/>
              <a:gd name="connsiteX0" fmla="*/ 51838 w 242224"/>
              <a:gd name="connsiteY0" fmla="*/ 112492 h 204173"/>
              <a:gd name="connsiteX1" fmla="*/ 86398 w 242224"/>
              <a:gd name="connsiteY1" fmla="*/ 181 h 204173"/>
              <a:gd name="connsiteX2" fmla="*/ 185754 w 242224"/>
              <a:gd name="connsiteY2" fmla="*/ 86574 h 204173"/>
              <a:gd name="connsiteX3" fmla="*/ 233270 w 242224"/>
              <a:gd name="connsiteY3" fmla="*/ 194565 h 204173"/>
              <a:gd name="connsiteX4" fmla="*/ 0 w 242224"/>
              <a:gd name="connsiteY4" fmla="*/ 198885 h 204173"/>
              <a:gd name="connsiteX0" fmla="*/ 0 w 1862161"/>
              <a:gd name="connsiteY0" fmla="*/ 10 h 778517"/>
              <a:gd name="connsiteX1" fmla="*/ 1706335 w 1862161"/>
              <a:gd name="connsiteY1" fmla="*/ 574525 h 778517"/>
              <a:gd name="connsiteX2" fmla="*/ 1805691 w 1862161"/>
              <a:gd name="connsiteY2" fmla="*/ 660918 h 778517"/>
              <a:gd name="connsiteX3" fmla="*/ 1853207 w 1862161"/>
              <a:gd name="connsiteY3" fmla="*/ 768909 h 778517"/>
              <a:gd name="connsiteX4" fmla="*/ 1619937 w 1862161"/>
              <a:gd name="connsiteY4" fmla="*/ 773229 h 778517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17 h 778524"/>
              <a:gd name="connsiteX1" fmla="*/ 1114518 w 1862161"/>
              <a:gd name="connsiteY1" fmla="*/ 345590 h 778524"/>
              <a:gd name="connsiteX2" fmla="*/ 1805691 w 1862161"/>
              <a:gd name="connsiteY2" fmla="*/ 660925 h 778524"/>
              <a:gd name="connsiteX3" fmla="*/ 1853207 w 1862161"/>
              <a:gd name="connsiteY3" fmla="*/ 768916 h 778524"/>
              <a:gd name="connsiteX4" fmla="*/ 1619937 w 1862161"/>
              <a:gd name="connsiteY4" fmla="*/ 773236 h 778524"/>
              <a:gd name="connsiteX0" fmla="*/ 0 w 1862161"/>
              <a:gd name="connsiteY0" fmla="*/ 64 h 778571"/>
              <a:gd name="connsiteX1" fmla="*/ 1114518 w 1862161"/>
              <a:gd name="connsiteY1" fmla="*/ 345637 h 778571"/>
              <a:gd name="connsiteX2" fmla="*/ 1805691 w 1862161"/>
              <a:gd name="connsiteY2" fmla="*/ 660972 h 778571"/>
              <a:gd name="connsiteX3" fmla="*/ 1853207 w 1862161"/>
              <a:gd name="connsiteY3" fmla="*/ 768963 h 778571"/>
              <a:gd name="connsiteX4" fmla="*/ 1619937 w 1862161"/>
              <a:gd name="connsiteY4" fmla="*/ 773283 h 778571"/>
              <a:gd name="connsiteX0" fmla="*/ 0 w 1862161"/>
              <a:gd name="connsiteY0" fmla="*/ 64 h 778571"/>
              <a:gd name="connsiteX1" fmla="*/ 1114518 w 1862161"/>
              <a:gd name="connsiteY1" fmla="*/ 345637 h 778571"/>
              <a:gd name="connsiteX2" fmla="*/ 1805691 w 1862161"/>
              <a:gd name="connsiteY2" fmla="*/ 660972 h 778571"/>
              <a:gd name="connsiteX3" fmla="*/ 1853207 w 1862161"/>
              <a:gd name="connsiteY3" fmla="*/ 768963 h 778571"/>
              <a:gd name="connsiteX4" fmla="*/ 1619937 w 1862161"/>
              <a:gd name="connsiteY4" fmla="*/ 773283 h 778571"/>
              <a:gd name="connsiteX0" fmla="*/ 0 w 1875848"/>
              <a:gd name="connsiteY0" fmla="*/ 64 h 778571"/>
              <a:gd name="connsiteX1" fmla="*/ 1114518 w 1875848"/>
              <a:gd name="connsiteY1" fmla="*/ 345637 h 778571"/>
              <a:gd name="connsiteX2" fmla="*/ 1805691 w 1875848"/>
              <a:gd name="connsiteY2" fmla="*/ 660972 h 778571"/>
              <a:gd name="connsiteX3" fmla="*/ 1853207 w 1875848"/>
              <a:gd name="connsiteY3" fmla="*/ 768963 h 778571"/>
              <a:gd name="connsiteX4" fmla="*/ 1619937 w 1875848"/>
              <a:gd name="connsiteY4" fmla="*/ 773283 h 778571"/>
              <a:gd name="connsiteX0" fmla="*/ 86396 w 2087618"/>
              <a:gd name="connsiteY0" fmla="*/ 64 h 799871"/>
              <a:gd name="connsiteX1" fmla="*/ 1200914 w 2087618"/>
              <a:gd name="connsiteY1" fmla="*/ 345637 h 799871"/>
              <a:gd name="connsiteX2" fmla="*/ 1892087 w 2087618"/>
              <a:gd name="connsiteY2" fmla="*/ 660972 h 799871"/>
              <a:gd name="connsiteX3" fmla="*/ 1939603 w 2087618"/>
              <a:gd name="connsiteY3" fmla="*/ 768963 h 799871"/>
              <a:gd name="connsiteX4" fmla="*/ 0 w 2087618"/>
              <a:gd name="connsiteY4" fmla="*/ 86458 h 799871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10701"/>
              <a:gd name="connsiteY0" fmla="*/ 64 h 780024"/>
              <a:gd name="connsiteX1" fmla="*/ 1200914 w 2010701"/>
              <a:gd name="connsiteY1" fmla="*/ 345637 h 780024"/>
              <a:gd name="connsiteX2" fmla="*/ 1892087 w 2010701"/>
              <a:gd name="connsiteY2" fmla="*/ 660972 h 780024"/>
              <a:gd name="connsiteX3" fmla="*/ 1939603 w 2010701"/>
              <a:gd name="connsiteY3" fmla="*/ 768963 h 780024"/>
              <a:gd name="connsiteX4" fmla="*/ 1041080 w 2010701"/>
              <a:gd name="connsiteY4" fmla="*/ 393154 h 780024"/>
              <a:gd name="connsiteX5" fmla="*/ 0 w 2010701"/>
              <a:gd name="connsiteY5" fmla="*/ 86458 h 780024"/>
              <a:gd name="connsiteX0" fmla="*/ 86396 w 2004022"/>
              <a:gd name="connsiteY0" fmla="*/ 64 h 778762"/>
              <a:gd name="connsiteX1" fmla="*/ 1200914 w 2004022"/>
              <a:gd name="connsiteY1" fmla="*/ 345637 h 778762"/>
              <a:gd name="connsiteX2" fmla="*/ 1892087 w 2004022"/>
              <a:gd name="connsiteY2" fmla="*/ 660972 h 778762"/>
              <a:gd name="connsiteX3" fmla="*/ 1939603 w 2004022"/>
              <a:gd name="connsiteY3" fmla="*/ 768963 h 778762"/>
              <a:gd name="connsiteX4" fmla="*/ 1131797 w 2004022"/>
              <a:gd name="connsiteY4" fmla="*/ 414753 h 778762"/>
              <a:gd name="connsiteX5" fmla="*/ 0 w 2004022"/>
              <a:gd name="connsiteY5" fmla="*/ 86458 h 778762"/>
              <a:gd name="connsiteX0" fmla="*/ 77756 w 2004022"/>
              <a:gd name="connsiteY0" fmla="*/ 28 h 757128"/>
              <a:gd name="connsiteX1" fmla="*/ 1200914 w 2004022"/>
              <a:gd name="connsiteY1" fmla="*/ 324003 h 757128"/>
              <a:gd name="connsiteX2" fmla="*/ 1892087 w 2004022"/>
              <a:gd name="connsiteY2" fmla="*/ 639338 h 757128"/>
              <a:gd name="connsiteX3" fmla="*/ 1939603 w 2004022"/>
              <a:gd name="connsiteY3" fmla="*/ 747329 h 757128"/>
              <a:gd name="connsiteX4" fmla="*/ 1131797 w 2004022"/>
              <a:gd name="connsiteY4" fmla="*/ 393119 h 757128"/>
              <a:gd name="connsiteX5" fmla="*/ 0 w 2004022"/>
              <a:gd name="connsiteY5" fmla="*/ 64824 h 757128"/>
              <a:gd name="connsiteX0" fmla="*/ 77756 w 2004022"/>
              <a:gd name="connsiteY0" fmla="*/ 40 h 757140"/>
              <a:gd name="connsiteX1" fmla="*/ 1200914 w 2004022"/>
              <a:gd name="connsiteY1" fmla="*/ 324015 h 757140"/>
              <a:gd name="connsiteX2" fmla="*/ 1892087 w 2004022"/>
              <a:gd name="connsiteY2" fmla="*/ 639350 h 757140"/>
              <a:gd name="connsiteX3" fmla="*/ 1939603 w 2004022"/>
              <a:gd name="connsiteY3" fmla="*/ 747341 h 757140"/>
              <a:gd name="connsiteX4" fmla="*/ 1131797 w 2004022"/>
              <a:gd name="connsiteY4" fmla="*/ 393131 h 757140"/>
              <a:gd name="connsiteX5" fmla="*/ 0 w 2004022"/>
              <a:gd name="connsiteY5" fmla="*/ 64836 h 757140"/>
              <a:gd name="connsiteX0" fmla="*/ 77756 w 2004022"/>
              <a:gd name="connsiteY0" fmla="*/ 54 h 757154"/>
              <a:gd name="connsiteX1" fmla="*/ 1200914 w 2004022"/>
              <a:gd name="connsiteY1" fmla="*/ 324029 h 757154"/>
              <a:gd name="connsiteX2" fmla="*/ 1892087 w 2004022"/>
              <a:gd name="connsiteY2" fmla="*/ 639364 h 757154"/>
              <a:gd name="connsiteX3" fmla="*/ 1939603 w 2004022"/>
              <a:gd name="connsiteY3" fmla="*/ 747355 h 757154"/>
              <a:gd name="connsiteX4" fmla="*/ 1131797 w 2004022"/>
              <a:gd name="connsiteY4" fmla="*/ 393145 h 757154"/>
              <a:gd name="connsiteX5" fmla="*/ 0 w 2004022"/>
              <a:gd name="connsiteY5" fmla="*/ 64850 h 757154"/>
              <a:gd name="connsiteX0" fmla="*/ 77756 w 2004022"/>
              <a:gd name="connsiteY0" fmla="*/ 72 h 757172"/>
              <a:gd name="connsiteX1" fmla="*/ 1200914 w 2004022"/>
              <a:gd name="connsiteY1" fmla="*/ 324047 h 757172"/>
              <a:gd name="connsiteX2" fmla="*/ 1892087 w 2004022"/>
              <a:gd name="connsiteY2" fmla="*/ 639382 h 757172"/>
              <a:gd name="connsiteX3" fmla="*/ 1939603 w 2004022"/>
              <a:gd name="connsiteY3" fmla="*/ 747373 h 757172"/>
              <a:gd name="connsiteX4" fmla="*/ 1131797 w 2004022"/>
              <a:gd name="connsiteY4" fmla="*/ 393163 h 757172"/>
              <a:gd name="connsiteX5" fmla="*/ 0 w 2004022"/>
              <a:gd name="connsiteY5" fmla="*/ 64868 h 757172"/>
              <a:gd name="connsiteX0" fmla="*/ 77756 w 2004022"/>
              <a:gd name="connsiteY0" fmla="*/ 90 h 757190"/>
              <a:gd name="connsiteX1" fmla="*/ 1200914 w 2004022"/>
              <a:gd name="connsiteY1" fmla="*/ 324065 h 757190"/>
              <a:gd name="connsiteX2" fmla="*/ 1892087 w 2004022"/>
              <a:gd name="connsiteY2" fmla="*/ 639400 h 757190"/>
              <a:gd name="connsiteX3" fmla="*/ 1939603 w 2004022"/>
              <a:gd name="connsiteY3" fmla="*/ 747391 h 757190"/>
              <a:gd name="connsiteX4" fmla="*/ 1131797 w 2004022"/>
              <a:gd name="connsiteY4" fmla="*/ 393181 h 757190"/>
              <a:gd name="connsiteX5" fmla="*/ 0 w 2004022"/>
              <a:gd name="connsiteY5" fmla="*/ 64886 h 757190"/>
              <a:gd name="connsiteX0" fmla="*/ 77756 w 2013508"/>
              <a:gd name="connsiteY0" fmla="*/ 90 h 755238"/>
              <a:gd name="connsiteX1" fmla="*/ 1200914 w 2013508"/>
              <a:gd name="connsiteY1" fmla="*/ 324065 h 755238"/>
              <a:gd name="connsiteX2" fmla="*/ 1892087 w 2013508"/>
              <a:gd name="connsiteY2" fmla="*/ 639400 h 755238"/>
              <a:gd name="connsiteX3" fmla="*/ 1939603 w 2013508"/>
              <a:gd name="connsiteY3" fmla="*/ 747391 h 755238"/>
              <a:gd name="connsiteX4" fmla="*/ 1131797 w 2013508"/>
              <a:gd name="connsiteY4" fmla="*/ 393181 h 755238"/>
              <a:gd name="connsiteX5" fmla="*/ 0 w 2013508"/>
              <a:gd name="connsiteY5" fmla="*/ 64886 h 755238"/>
              <a:gd name="connsiteX0" fmla="*/ 77756 w 2020954"/>
              <a:gd name="connsiteY0" fmla="*/ 90 h 751643"/>
              <a:gd name="connsiteX1" fmla="*/ 1200914 w 2020954"/>
              <a:gd name="connsiteY1" fmla="*/ 324065 h 751643"/>
              <a:gd name="connsiteX2" fmla="*/ 1892087 w 2020954"/>
              <a:gd name="connsiteY2" fmla="*/ 639400 h 751643"/>
              <a:gd name="connsiteX3" fmla="*/ 1939603 w 2020954"/>
              <a:gd name="connsiteY3" fmla="*/ 747391 h 751643"/>
              <a:gd name="connsiteX4" fmla="*/ 1131797 w 2020954"/>
              <a:gd name="connsiteY4" fmla="*/ 393181 h 751643"/>
              <a:gd name="connsiteX5" fmla="*/ 0 w 2020954"/>
              <a:gd name="connsiteY5" fmla="*/ 64886 h 75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0954" h="751643">
                <a:moveTo>
                  <a:pt x="77756" y="90"/>
                </a:moveTo>
                <a:cubicBezTo>
                  <a:pt x="87116" y="-2790"/>
                  <a:pt x="1054039" y="62006"/>
                  <a:pt x="1200914" y="324065"/>
                </a:cubicBezTo>
                <a:cubicBezTo>
                  <a:pt x="1347789" y="586124"/>
                  <a:pt x="1767532" y="622842"/>
                  <a:pt x="1892087" y="639400"/>
                </a:cubicBezTo>
                <a:cubicBezTo>
                  <a:pt x="2016642" y="655958"/>
                  <a:pt x="2083597" y="775468"/>
                  <a:pt x="1939603" y="747391"/>
                </a:cubicBezTo>
                <a:cubicBezTo>
                  <a:pt x="1795609" y="719314"/>
                  <a:pt x="1256351" y="658120"/>
                  <a:pt x="1131797" y="393181"/>
                </a:cubicBezTo>
                <a:cubicBezTo>
                  <a:pt x="1007243" y="128242"/>
                  <a:pt x="136075" y="113842"/>
                  <a:pt x="0" y="64886"/>
                </a:cubicBezTo>
              </a:path>
            </a:pathLst>
          </a:custGeom>
          <a:noFill/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56081" y="4568040"/>
            <a:ext cx="268910" cy="10367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055646" y="4811021"/>
            <a:ext cx="288348" cy="9719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03" y="2619988"/>
            <a:ext cx="38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kind of ‘regularization’ is needed to exclude solutions like this: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661FE-266A-99DF-4A88-8D7DE54C3B9A}"/>
              </a:ext>
            </a:extLst>
          </p:cNvPr>
          <p:cNvSpPr txBox="1"/>
          <p:nvPr/>
        </p:nvSpPr>
        <p:spPr>
          <a:xfrm>
            <a:off x="1458017" y="651440"/>
            <a:ext cx="6369978" cy="830997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Actually a good thing: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a lot of freedom in coil design</a:t>
            </a:r>
          </a:p>
        </p:txBody>
      </p:sp>
    </p:spTree>
    <p:extLst>
      <p:ext uri="{BB962C8B-B14F-4D97-AF65-F5344CB8AC3E}">
        <p14:creationId xmlns:p14="http://schemas.microsoft.com/office/powerpoint/2010/main" val="16137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48"/>
            <a:ext cx="9144000" cy="557213"/>
          </a:xfrm>
        </p:spPr>
        <p:txBody>
          <a:bodyPr/>
          <a:lstStyle/>
          <a:p>
            <a:r>
              <a:rPr lang="en-US" sz="2100" dirty="0"/>
              <a:t>Finding coils that produce a given B is analogous to fitting data with a polynomial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95463" y="3842641"/>
          <a:ext cx="5763816" cy="554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29000" imgH="330200" progId="Equation.DSMT4">
                  <p:embed/>
                </p:oleObj>
              </mc:Choice>
              <mc:Fallback>
                <p:oleObj name="Equation" r:id="rId2" imgW="3429000" imgH="330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5463" y="3842641"/>
                        <a:ext cx="5763816" cy="554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63" y="723680"/>
            <a:ext cx="4006512" cy="3223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854" y="4387948"/>
            <a:ext cx="6890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polynomial degree increases, fit is closer to data but less ‘regular’.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Polynomial degree is the ‘regularization parameter’.</a:t>
            </a:r>
          </a:p>
        </p:txBody>
      </p:sp>
    </p:spTree>
    <p:extLst>
      <p:ext uri="{BB962C8B-B14F-4D97-AF65-F5344CB8AC3E}">
        <p14:creationId xmlns:p14="http://schemas.microsoft.com/office/powerpoint/2010/main" val="21211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3E7758E-60BF-819B-1AC8-FDD6C132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08" y="1105875"/>
            <a:ext cx="3788441" cy="2172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6D159-249B-09E6-1F51-3E71DF80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878"/>
            <a:ext cx="88392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Current potential methods: NESCOIL &amp; REGCOIL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E6BF3-0997-A9C8-8D34-C80DF535D4ED}"/>
                  </a:ext>
                </a:extLst>
              </p:cNvPr>
              <p:cNvSpPr txBox="1"/>
              <p:nvPr/>
            </p:nvSpPr>
            <p:spPr>
              <a:xfrm>
                <a:off x="23527" y="4006203"/>
                <a:ext cx="5848837" cy="101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Pros:</a:t>
                </a:r>
              </a:p>
              <a:p>
                <a:pPr marL="122238" indent="-12223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7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Linear</a:t>
                </a: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least-squares: no local optima besides the global one.</a:t>
                </a:r>
              </a:p>
              <a:p>
                <a:pPr marL="122238" indent="-122238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Only 2 parameters to vary: coil-to-plasma distance and </a:t>
                </a:r>
                <a14:m>
                  <m:oMath xmlns:m="http://schemas.openxmlformats.org/officeDocument/2006/math">
                    <m:r>
                      <a:rPr lang="en-US" sz="1700" i="1" smtClean="0">
                        <a:solidFill>
                          <a:srgbClr val="E38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E6BF3-0997-A9C8-8D34-C80DF535D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7" y="4006203"/>
                <a:ext cx="5848837" cy="1012521"/>
              </a:xfrm>
              <a:prstGeom prst="rect">
                <a:avLst/>
              </a:prstGeom>
              <a:blipFill>
                <a:blip r:embed="rId4"/>
                <a:stretch>
                  <a:fillRect l="-433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859AF3-F329-90D0-D495-7D0295E0158F}"/>
                  </a:ext>
                </a:extLst>
              </p:cNvPr>
              <p:cNvSpPr txBox="1"/>
              <p:nvPr/>
            </p:nvSpPr>
            <p:spPr>
              <a:xfrm>
                <a:off x="68044" y="2244209"/>
                <a:ext cx="4800545" cy="762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l-G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𝑩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1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𝑩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nor/>
                                                    </m:rPr>
                                                    <a:rPr lang="en-US" i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libri" panose="020F0502020204030204" pitchFamily="34" charset="0"/>
                                                      <a:cs typeface="Calibri" panose="020F0502020204030204" pitchFamily="34" charset="0"/>
                                                    </a:rPr>
                                                    <m:t>target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r>
                                            <a:rPr lang="en-US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smtClean="0">
                                  <a:solidFill>
                                    <a:srgbClr val="E383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 smtClean="0">
                                      <a:solidFill>
                                        <a:srgbClr val="9467BD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rgbClr val="9467BD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 smtClean="0">
                                              <a:solidFill>
                                                <a:srgbClr val="9467BD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rgbClr val="9467BD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𝑲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9467BD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859AF3-F329-90D0-D495-7D0295E01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4" y="2244209"/>
                <a:ext cx="4800545" cy="762901"/>
              </a:xfrm>
              <a:prstGeom prst="rect">
                <a:avLst/>
              </a:prstGeom>
              <a:blipFill>
                <a:blip r:embed="rId5"/>
                <a:stretch>
                  <a:fillRect l="-8179"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7C9238-5A3D-8EC3-B74C-5E6A1D007D2F}"/>
              </a:ext>
            </a:extLst>
          </p:cNvPr>
          <p:cNvSpPr txBox="1"/>
          <p:nvPr/>
        </p:nvSpPr>
        <p:spPr>
          <a:xfrm>
            <a:off x="6783239" y="664197"/>
            <a:ext cx="220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ML, Nuclear Fusion (2017).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0C645-FC7B-66F0-8614-693CAF414C50}"/>
              </a:ext>
            </a:extLst>
          </p:cNvPr>
          <p:cNvSpPr txBox="1"/>
          <p:nvPr/>
        </p:nvSpPr>
        <p:spPr>
          <a:xfrm>
            <a:off x="213764" y="644135"/>
            <a:ext cx="565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Regcoil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Consider sheet current on a </a:t>
            </a:r>
            <a:r>
              <a:rPr lang="en-US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“coil winding surface”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0BDF4C-8DAC-A4D1-F224-994FCE5D24EA}"/>
                  </a:ext>
                </a:extLst>
              </p:cNvPr>
              <p:cNvSpPr txBox="1"/>
              <p:nvPr/>
            </p:nvSpPr>
            <p:spPr>
              <a:xfrm>
                <a:off x="1286999" y="980409"/>
                <a:ext cx="14627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9467BD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2CA12C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l-GR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0BDF4C-8DAC-A4D1-F224-994FCE5D2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999" y="980409"/>
                <a:ext cx="1462773" cy="400110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D8CAA27-0448-3F2C-3866-E7398FA46719}"/>
              </a:ext>
            </a:extLst>
          </p:cNvPr>
          <p:cNvSpPr txBox="1"/>
          <p:nvPr/>
        </p:nvSpPr>
        <p:spPr>
          <a:xfrm>
            <a:off x="153451" y="1303423"/>
            <a:ext cx="1463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E058F-6918-90D4-4946-EB341284BEC9}"/>
              </a:ext>
            </a:extLst>
          </p:cNvPr>
          <p:cNvSpPr txBox="1"/>
          <p:nvPr/>
        </p:nvSpPr>
        <p:spPr>
          <a:xfrm>
            <a:off x="789194" y="1606569"/>
            <a:ext cx="2385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A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to winding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E6814-79C6-8C47-D76B-EA91F7EBBCC8}"/>
              </a:ext>
            </a:extLst>
          </p:cNvPr>
          <p:cNvSpPr txBox="1"/>
          <p:nvPr/>
        </p:nvSpPr>
        <p:spPr>
          <a:xfrm>
            <a:off x="2349566" y="1317581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“current potential”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16191A-51C8-28E9-0816-D5C91F812C1C}"/>
              </a:ext>
            </a:extLst>
          </p:cNvPr>
          <p:cNvCxnSpPr>
            <a:cxnSpLocks/>
          </p:cNvCxnSpPr>
          <p:nvPr/>
        </p:nvCxnSpPr>
        <p:spPr>
          <a:xfrm flipH="1">
            <a:off x="1838225" y="1316613"/>
            <a:ext cx="175788" cy="367052"/>
          </a:xfrm>
          <a:prstGeom prst="line">
            <a:avLst/>
          </a:prstGeom>
          <a:ln>
            <a:solidFill>
              <a:srgbClr val="2CA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FEFFD1-9AEF-35CD-83BC-68DA6CF42E03}"/>
              </a:ext>
            </a:extLst>
          </p:cNvPr>
          <p:cNvCxnSpPr>
            <a:cxnSpLocks/>
          </p:cNvCxnSpPr>
          <p:nvPr/>
        </p:nvCxnSpPr>
        <p:spPr>
          <a:xfrm flipH="1">
            <a:off x="1071323" y="1249667"/>
            <a:ext cx="303570" cy="165307"/>
          </a:xfrm>
          <a:prstGeom prst="line">
            <a:avLst/>
          </a:prstGeom>
          <a:ln>
            <a:solidFill>
              <a:srgbClr val="946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090742-5D0B-1709-3017-B1FA04CC3C96}"/>
              </a:ext>
            </a:extLst>
          </p:cNvPr>
          <p:cNvCxnSpPr>
            <a:cxnSpLocks/>
          </p:cNvCxnSpPr>
          <p:nvPr/>
        </p:nvCxnSpPr>
        <p:spPr>
          <a:xfrm>
            <a:off x="2583579" y="1302455"/>
            <a:ext cx="176860" cy="112519"/>
          </a:xfrm>
          <a:prstGeom prst="line">
            <a:avLst/>
          </a:prstGeom>
          <a:ln>
            <a:solidFill>
              <a:srgbClr val="1F7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7E633D-B7C1-018F-56D2-244E7DA1C514}"/>
              </a:ext>
            </a:extLst>
          </p:cNvPr>
          <p:cNvSpPr txBox="1"/>
          <p:nvPr/>
        </p:nvSpPr>
        <p:spPr>
          <a:xfrm>
            <a:off x="1170177" y="2955929"/>
            <a:ext cx="1183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field error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9842AD-C53A-6605-E9EB-EA16CEA4D567}"/>
              </a:ext>
            </a:extLst>
          </p:cNvPr>
          <p:cNvSpPr txBox="1"/>
          <p:nvPr/>
        </p:nvSpPr>
        <p:spPr>
          <a:xfrm>
            <a:off x="1741451" y="3345580"/>
            <a:ext cx="2292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E38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 parameter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7595AD-C8C1-4134-9AC9-418696E0D41B}"/>
              </a:ext>
            </a:extLst>
          </p:cNvPr>
          <p:cNvSpPr txBox="1"/>
          <p:nvPr/>
        </p:nvSpPr>
        <p:spPr>
          <a:xfrm>
            <a:off x="3660533" y="3003476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10001-71F4-1C0B-A430-164218C32B2B}"/>
                  </a:ext>
                </a:extLst>
              </p:cNvPr>
              <p:cNvSpPr txBox="1"/>
              <p:nvPr/>
            </p:nvSpPr>
            <p:spPr>
              <a:xfrm>
                <a:off x="6230590" y="3273645"/>
                <a:ext cx="17138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l-G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contours = coils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9E10001-71F4-1C0B-A430-164218C3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90" y="3273645"/>
                <a:ext cx="1713867" cy="338554"/>
              </a:xfrm>
              <a:prstGeom prst="rect">
                <a:avLst/>
              </a:prstGeom>
              <a:blipFill>
                <a:blip r:embed="rId7"/>
                <a:stretch>
                  <a:fillRect t="-3571" r="-735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50298-7FF4-9243-F926-3ADF322B1792}"/>
              </a:ext>
            </a:extLst>
          </p:cNvPr>
          <p:cNvCxnSpPr>
            <a:cxnSpLocks/>
          </p:cNvCxnSpPr>
          <p:nvPr/>
        </p:nvCxnSpPr>
        <p:spPr>
          <a:xfrm>
            <a:off x="5920943" y="980409"/>
            <a:ext cx="430952" cy="296483"/>
          </a:xfrm>
          <a:prstGeom prst="line">
            <a:avLst/>
          </a:prstGeom>
          <a:ln>
            <a:solidFill>
              <a:srgbClr val="2CA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6EE7E4-B1D0-CFF5-79E2-09D25AF9D795}"/>
              </a:ext>
            </a:extLst>
          </p:cNvPr>
          <p:cNvSpPr txBox="1"/>
          <p:nvPr/>
        </p:nvSpPr>
        <p:spPr>
          <a:xfrm>
            <a:off x="676113" y="2731347"/>
            <a:ext cx="638508" cy="326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</a:t>
            </a:r>
          </a:p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E1207-4FB0-805C-5A15-1734A1246E33}"/>
              </a:ext>
            </a:extLst>
          </p:cNvPr>
          <p:cNvSpPr txBox="1"/>
          <p:nvPr/>
        </p:nvSpPr>
        <p:spPr>
          <a:xfrm>
            <a:off x="3679391" y="2761966"/>
            <a:ext cx="638508" cy="326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</a:p>
          <a:p>
            <a:pPr>
              <a:lnSpc>
                <a:spcPct val="60000"/>
              </a:lnSpc>
            </a:pPr>
            <a:r>
              <a:rPr lang="en-US" sz="1200" dirty="0">
                <a:solidFill>
                  <a:srgbClr val="946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F855A5-ACA5-2D5E-8DC6-492B38C6D3F8}"/>
              </a:ext>
            </a:extLst>
          </p:cNvPr>
          <p:cNvCxnSpPr>
            <a:cxnSpLocks/>
          </p:cNvCxnSpPr>
          <p:nvPr/>
        </p:nvCxnSpPr>
        <p:spPr>
          <a:xfrm flipH="1">
            <a:off x="3039533" y="2731347"/>
            <a:ext cx="457750" cy="729661"/>
          </a:xfrm>
          <a:prstGeom prst="line">
            <a:avLst/>
          </a:prstGeom>
          <a:ln>
            <a:solidFill>
              <a:srgbClr val="E3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EFCFBF-F9E5-0DB0-4B2B-B6D0A0735166}"/>
                  </a:ext>
                </a:extLst>
              </p:cNvPr>
              <p:cNvSpPr txBox="1"/>
              <p:nvPr/>
            </p:nvSpPr>
            <p:spPr>
              <a:xfrm>
                <a:off x="5705157" y="3555373"/>
                <a:ext cx="33337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9467BD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b="0" i="1" smtClean="0">
                        <a:solidFill>
                          <a:srgbClr val="9467BD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 smtClean="0">
                            <a:solidFill>
                              <a:srgbClr val="9467B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rgbClr val="9467BD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distance between coils</a:t>
                </a:r>
                <a:endParaRPr lang="en-US" sz="1600" dirty="0">
                  <a:solidFill>
                    <a:srgbClr val="2CA12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8EFCFBF-F9E5-0DB0-4B2B-B6D0A0735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157" y="3555373"/>
                <a:ext cx="3333798" cy="338554"/>
              </a:xfrm>
              <a:prstGeom prst="rect">
                <a:avLst/>
              </a:prstGeom>
              <a:blipFill>
                <a:blip r:embed="rId8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8EE68C0-297D-ADEC-E5C2-C66BCE8184D5}"/>
              </a:ext>
            </a:extLst>
          </p:cNvPr>
          <p:cNvSpPr txBox="1"/>
          <p:nvPr/>
        </p:nvSpPr>
        <p:spPr>
          <a:xfrm>
            <a:off x="5698281" y="4016358"/>
            <a:ext cx="5848837" cy="1012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</a:p>
          <a:p>
            <a:pPr marL="122238" indent="-1222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Neglects ripple from discrete coils.</a:t>
            </a:r>
          </a:p>
          <a:p>
            <a:pPr marL="122238" indent="-1222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Coils can’t move in 3</a:t>
            </a:r>
            <a:r>
              <a:rPr lang="en-US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dimension.</a:t>
            </a:r>
          </a:p>
        </p:txBody>
      </p:sp>
    </p:spTree>
    <p:extLst>
      <p:ext uri="{BB962C8B-B14F-4D97-AF65-F5344CB8AC3E}">
        <p14:creationId xmlns:p14="http://schemas.microsoft.com/office/powerpoint/2010/main" val="36929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1" grpId="0"/>
      <p:bldP spid="12" grpId="0"/>
      <p:bldP spid="13" grpId="0"/>
      <p:bldP spid="22" grpId="0"/>
      <p:bldP spid="23" grpId="0"/>
      <p:bldP spid="24" grpId="0"/>
      <p:bldP spid="25" grpId="0"/>
      <p:bldP spid="29" grpId="0"/>
      <p:bldP spid="30" grpId="0"/>
      <p:bldP spid="3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DEE717-3A19-2E3B-DAC2-1DECFE1D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" y="1979015"/>
            <a:ext cx="4164918" cy="3129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829C5-3A03-7B9B-4486-1ADF0833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Optimization is a general technique with many applications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1C8FA-0F69-3B53-5F33-94AA31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DEAA7D-2F54-C234-A9A3-9957640293AC}"/>
                  </a:ext>
                </a:extLst>
              </p:cNvPr>
              <p:cNvSpPr txBox="1"/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 “cost function”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,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DEAA7D-2F54-C234-A9A3-99576402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blipFill>
                <a:blip r:embed="rId4"/>
                <a:stretch>
                  <a:fillRect l="-2162" t="-8108" r="-108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6E0-FDFD-E243-E507-D4087705E68F}"/>
                  </a:ext>
                </a:extLst>
              </p:cNvPr>
              <p:cNvSpPr txBox="1"/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6E0-FDFD-E243-E507-D4087705E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blipFill>
                <a:blip r:embed="rId5"/>
                <a:stretch>
                  <a:fillRect l="-506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EACB79D-54D5-AC41-8DDC-CA9805A8683B}"/>
              </a:ext>
            </a:extLst>
          </p:cNvPr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(a.k.a. “objective function”, “loss function”)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7AC4C236-193B-72F5-C257-1BFCEF18AEF9}"/>
              </a:ext>
            </a:extLst>
          </p:cNvPr>
          <p:cNvSpPr/>
          <p:nvPr/>
        </p:nvSpPr>
        <p:spPr>
          <a:xfrm>
            <a:off x="1514926" y="4486718"/>
            <a:ext cx="298174" cy="34787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CD683-EE1A-F14C-3D32-AB4561FC8D62}"/>
                  </a:ext>
                </a:extLst>
              </p:cNvPr>
              <p:cNvSpPr txBox="1"/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CD683-EE1A-F14C-3D32-AB4561FC8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25432C-7282-942A-98FD-06045AED6A97}"/>
                  </a:ext>
                </a:extLst>
              </p:cNvPr>
              <p:cNvSpPr txBox="1"/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25432C-7282-942A-98FD-06045AED6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3508CF-ED1F-A588-A156-1B63A1118130}"/>
                  </a:ext>
                </a:extLst>
              </p:cNvPr>
              <p:cNvSpPr txBox="1"/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3508CF-ED1F-A588-A156-1B63A1118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2E27A6F-B458-F152-8BC5-03349050DBC3}"/>
              </a:ext>
            </a:extLst>
          </p:cNvPr>
          <p:cNvSpPr txBox="1"/>
          <p:nvPr/>
        </p:nvSpPr>
        <p:spPr>
          <a:xfrm>
            <a:off x="2967761" y="3891158"/>
            <a:ext cx="209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minimum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E25544-1243-B9D7-859D-0516DB8CE0E2}"/>
              </a:ext>
            </a:extLst>
          </p:cNvPr>
          <p:cNvSpPr txBox="1"/>
          <p:nvPr/>
        </p:nvSpPr>
        <p:spPr>
          <a:xfrm>
            <a:off x="1700086" y="4681835"/>
            <a:ext cx="2260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minimum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511EE602-6AF6-AFFC-B7B8-50DCFCBCBD6E}"/>
              </a:ext>
            </a:extLst>
          </p:cNvPr>
          <p:cNvSpPr/>
          <p:nvPr/>
        </p:nvSpPr>
        <p:spPr>
          <a:xfrm>
            <a:off x="2801241" y="4157586"/>
            <a:ext cx="166520" cy="259241"/>
          </a:xfrm>
          <a:prstGeom prst="upArrow">
            <a:avLst/>
          </a:prstGeom>
          <a:solidFill>
            <a:srgbClr val="3399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7B40-FE4D-9AC4-E37B-BCC0DC2B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 stage-2 coil optimization, there is a trade-off between </a:t>
            </a:r>
            <a:br>
              <a:rPr lang="en-US" sz="2400" dirty="0"/>
            </a:br>
            <a:r>
              <a:rPr lang="en-US" sz="2400" dirty="0"/>
              <a:t>field accuracy and coil simplicity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D4FEA-A309-8BEA-444C-8D298342C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58DD5-67C6-948E-84E2-DCDD4652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913"/>
          <a:stretch/>
        </p:blipFill>
        <p:spPr>
          <a:xfrm>
            <a:off x="3359427" y="587701"/>
            <a:ext cx="2097155" cy="2248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F72A1-D415-CD6E-51F8-1D69FC7C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/>
          <a:stretch/>
        </p:blipFill>
        <p:spPr>
          <a:xfrm>
            <a:off x="5959881" y="587700"/>
            <a:ext cx="2192477" cy="2248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E8D7F-5DB3-2A94-AA30-03609451D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57"/>
          <a:stretch/>
        </p:blipFill>
        <p:spPr>
          <a:xfrm>
            <a:off x="3359427" y="2846334"/>
            <a:ext cx="2054342" cy="2268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2AC74-E350-A704-549F-F977D6DDB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0"/>
          <a:stretch/>
        </p:blipFill>
        <p:spPr>
          <a:xfrm>
            <a:off x="5972886" y="2874117"/>
            <a:ext cx="2166466" cy="2268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6A33B-4857-B917-A562-D96A4C31D497}"/>
              </a:ext>
            </a:extLst>
          </p:cNvPr>
          <p:cNvSpPr txBox="1"/>
          <p:nvPr/>
        </p:nvSpPr>
        <p:spPr>
          <a:xfrm>
            <a:off x="267095" y="874643"/>
            <a:ext cx="281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regularization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Simpler coils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large field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B0188-A523-A9DD-B81B-B0A764E9FDEB}"/>
              </a:ext>
            </a:extLst>
          </p:cNvPr>
          <p:cNvSpPr txBox="1"/>
          <p:nvPr/>
        </p:nvSpPr>
        <p:spPr>
          <a:xfrm>
            <a:off x="267095" y="3091123"/>
            <a:ext cx="2812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regularization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Complicated coils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but small field error</a:t>
            </a:r>
          </a:p>
        </p:txBody>
      </p:sp>
    </p:spTree>
    <p:extLst>
      <p:ext uri="{BB962C8B-B14F-4D97-AF65-F5344CB8AC3E}">
        <p14:creationId xmlns:p14="http://schemas.microsoft.com/office/powerpoint/2010/main" val="2166645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60ED-63B2-B150-7D48-4C8A1D27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Filament coil optimization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0E798-CF53-9878-D4DB-1B051FCD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384F7-B9C9-0C24-02F2-260190A0FE19}"/>
              </a:ext>
            </a:extLst>
          </p:cNvPr>
          <p:cNvSpPr txBox="1"/>
          <p:nvPr/>
        </p:nvSpPr>
        <p:spPr>
          <a:xfrm>
            <a:off x="247650" y="819150"/>
            <a:ext cx="74126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Assume plasma shape has already been optimized, so target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field is known.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Coils represented as space curves.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variables: Fourier modes of Cartesian components.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40424-4E18-AF3E-3D67-5E6A18AC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70" y="1918691"/>
            <a:ext cx="4152900" cy="87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B699E-F73D-8706-F422-4E1F28C1C2DA}"/>
              </a:ext>
            </a:extLst>
          </p:cNvPr>
          <p:cNvSpPr txBox="1"/>
          <p:nvPr/>
        </p:nvSpPr>
        <p:spPr>
          <a:xfrm>
            <a:off x="247650" y="4310399"/>
            <a:ext cx="7250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Does account for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ripple from discreteness of coils.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Non-convex, so there are multiple local minima. Need good initial guess.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94035-2E6F-16A5-FF8C-0A759D198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19" y="1168974"/>
            <a:ext cx="3159426" cy="202203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/>
              <p:nvPr/>
            </p:nvSpPr>
            <p:spPr>
              <a:xfrm>
                <a:off x="786575" y="3130204"/>
                <a:ext cx="5603951" cy="59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𝑙𝑎𝑠𝑚𝑎</m:t>
                            </m:r>
                          </m:e>
                          <m:e>
                            <m:r>
                              <m:rPr>
                                <m:brk m:alnAt="24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𝑢𝑟𝑓</m:t>
                            </m:r>
                          </m:e>
                        </m:eqArr>
                      </m:sub>
                      <m:sup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𝑡𝑎𝑟𝑔𝑒𝑡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𝑙𝑒𝑛𝑔𝑡h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𝑡𝑎𝑟𝑔𝑒𝑡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+…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B2C9CF-F1CD-9711-E9EF-11B22982F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75" y="3130204"/>
                <a:ext cx="5603951" cy="593496"/>
              </a:xfrm>
              <a:prstGeom prst="rect">
                <a:avLst/>
              </a:prstGeom>
              <a:blipFill>
                <a:blip r:embed="rId4"/>
                <a:stretch>
                  <a:fillRect t="-64583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AC5A3A95-F654-E286-BB63-042F8B747060}"/>
              </a:ext>
            </a:extLst>
          </p:cNvPr>
          <p:cNvSpPr/>
          <p:nvPr/>
        </p:nvSpPr>
        <p:spPr>
          <a:xfrm rot="5400000">
            <a:off x="2363327" y="2564504"/>
            <a:ext cx="182629" cy="236482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576C84B1-7D91-C623-AC1D-40DCD943E963}"/>
              </a:ext>
            </a:extLst>
          </p:cNvPr>
          <p:cNvSpPr/>
          <p:nvPr/>
        </p:nvSpPr>
        <p:spPr>
          <a:xfrm rot="5400000">
            <a:off x="4948634" y="2493067"/>
            <a:ext cx="178739" cy="2449346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3666E4-CDA9-623D-8BDF-046F86F109C2}"/>
              </a:ext>
            </a:extLst>
          </p:cNvPr>
          <p:cNvSpPr txBox="1"/>
          <p:nvPr/>
        </p:nvSpPr>
        <p:spPr>
          <a:xfrm>
            <a:off x="1959591" y="3777655"/>
            <a:ext cx="1109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target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8A8AF0-8FF6-6FA2-5B49-E3180B691727}"/>
              </a:ext>
            </a:extLst>
          </p:cNvPr>
          <p:cNvSpPr txBox="1"/>
          <p:nvPr/>
        </p:nvSpPr>
        <p:spPr>
          <a:xfrm>
            <a:off x="4711465" y="3830925"/>
            <a:ext cx="1070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82656-134C-2637-3F8F-92BE2C4ECDC7}"/>
              </a:ext>
            </a:extLst>
          </p:cNvPr>
          <p:cNvSpPr txBox="1"/>
          <p:nvPr/>
        </p:nvSpPr>
        <p:spPr>
          <a:xfrm>
            <a:off x="5929787" y="600253"/>
            <a:ext cx="3214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Zhu, Hudson, et al, Nuclear Fusion (2018).</a:t>
            </a:r>
          </a:p>
        </p:txBody>
      </p:sp>
    </p:spTree>
    <p:extLst>
      <p:ext uri="{BB962C8B-B14F-4D97-AF65-F5344CB8AC3E}">
        <p14:creationId xmlns:p14="http://schemas.microsoft.com/office/powerpoint/2010/main" val="12060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  <p:bldP spid="10" grpId="0" animBg="1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4223-FEE3-CF4C-8B74-22D880DF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Open questions for stellarator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53D8-494C-3C45-A375-573F795A3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40" y="644304"/>
            <a:ext cx="9303034" cy="3838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best to combine coil and plasma design?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find designs that tolerate errors in coil shape/position?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avoid getting stuck in little local minima? How to find global optima?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optimize for expensive &amp; noisy objectives (turbulence &amp; fast-particle confinement)?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balance multiple competing objectives?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optimize coil topology?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How to find configurations that are flexible?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Good confinement for different plasma pressures.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Ability to tune physics properties by changing coil currents.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8B8FC-0C4C-B64F-8002-7BA909E2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FC85-2876-4327-A5D2-56748591455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A694A-2058-6658-993B-3C76AB4C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FA739-0592-9C8E-65F2-B76480D4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0CF17-D804-4BEC-8086-97C36E09DC98}"/>
              </a:ext>
            </a:extLst>
          </p:cNvPr>
          <p:cNvSpPr txBox="1"/>
          <p:nvPr/>
        </p:nvSpPr>
        <p:spPr>
          <a:xfrm>
            <a:off x="503433" y="608583"/>
            <a:ext cx="84350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latin typeface="Calibri" panose="020F0502020204030204" pitchFamily="34" charset="0"/>
                <a:cs typeface="Calibri" panose="020F0502020204030204" pitchFamily="34" charset="0"/>
              </a:rPr>
              <a:t>Introductory papers: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Imbert-Gerard, Paul, &amp; Wright, 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arxiv.org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/abs/1908.05360 </a:t>
            </a:r>
          </a:p>
          <a:p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Helander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http://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dx.doi.org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/10.1088/0034-4885/77/8/087001</a:t>
            </a: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u="sng" dirty="0">
                <a:latin typeface="Calibri" panose="020F0502020204030204" pitchFamily="34" charset="0"/>
                <a:cs typeface="Calibri" panose="020F0502020204030204" pitchFamily="34" charset="0"/>
              </a:rPr>
              <a:t>Summer schools: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hiddensymmetries.princeton.edu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/summer-school/summer-school-2020/schedule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hiddensymmetries.princeton.edu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/summer-school/summer-school-2019/schedule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gss.pppl.gov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/2021/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suli.pppl.gov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/2022/course/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index.html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suli.pppl.gov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/2021/course/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index.html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suli.pppl.gov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/2020/course/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index.html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suli.pppl.gov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/2019/course/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index.html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b="1" u="sng" dirty="0">
                <a:latin typeface="Calibri" panose="020F0502020204030204" pitchFamily="34" charset="0"/>
                <a:cs typeface="Calibri" panose="020F0502020204030204" pitchFamily="34" charset="0"/>
              </a:rPr>
              <a:t>Open-source software: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PrincetonUniversity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/STELLOPT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https://desc-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docs.readthedocs.io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simsopt.readthedocs.io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landreman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regcoil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gitlab.com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wistell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StellaratorOptimization.jl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7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DEE717-3A19-2E3B-DAC2-1DECFE1D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" y="1979015"/>
            <a:ext cx="4164918" cy="3129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829C5-3A03-7B9B-4486-1ADF0833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Optimization is a general technique with many applications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1C8FA-0F69-3B53-5F33-94AA31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DEAA7D-2F54-C234-A9A3-9957640293AC}"/>
                  </a:ext>
                </a:extLst>
              </p:cNvPr>
              <p:cNvSpPr txBox="1"/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 “cost function”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,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DEAA7D-2F54-C234-A9A3-99576402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blipFill>
                <a:blip r:embed="rId4"/>
                <a:stretch>
                  <a:fillRect l="-2162" t="-8108" r="-108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6E0-FDFD-E243-E507-D4087705E68F}"/>
                  </a:ext>
                </a:extLst>
              </p:cNvPr>
              <p:cNvSpPr txBox="1"/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89E6E0-FDFD-E243-E507-D4087705E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blipFill>
                <a:blip r:embed="rId5"/>
                <a:stretch>
                  <a:fillRect l="-506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2A42752-B3E2-12A9-4CD6-3F02611E6387}"/>
              </a:ext>
            </a:extLst>
          </p:cNvPr>
          <p:cNvSpPr txBox="1"/>
          <p:nvPr/>
        </p:nvSpPr>
        <p:spPr>
          <a:xfrm>
            <a:off x="1451127" y="1515967"/>
            <a:ext cx="4053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(Optional) Can add constraints: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2F188B-CA2F-A586-866C-F184F0C98981}"/>
                  </a:ext>
                </a:extLst>
              </p:cNvPr>
              <p:cNvSpPr txBox="1"/>
              <p:nvPr/>
            </p:nvSpPr>
            <p:spPr>
              <a:xfrm>
                <a:off x="5665973" y="1311142"/>
                <a:ext cx="29134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subject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2F188B-CA2F-A586-866C-F184F0C98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973" y="1311142"/>
                <a:ext cx="2913490" cy="461665"/>
              </a:xfrm>
              <a:prstGeom prst="rect">
                <a:avLst/>
              </a:prstGeom>
              <a:blipFill>
                <a:blip r:embed="rId6"/>
                <a:stretch>
                  <a:fillRect l="-3030" t="-8108" r="-216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1CE4E-D72F-8DFD-4A45-0DE03B007CEE}"/>
                  </a:ext>
                </a:extLst>
              </p:cNvPr>
              <p:cNvSpPr txBox="1"/>
              <p:nvPr/>
            </p:nvSpPr>
            <p:spPr>
              <a:xfrm>
                <a:off x="7021406" y="1753919"/>
                <a:ext cx="1529073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&lt;0</m:t>
                      </m:r>
                    </m:oMath>
                  </m:oMathPara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1CE4E-D72F-8DFD-4A45-0DE03B007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06" y="1753919"/>
                <a:ext cx="1529073" cy="491417"/>
              </a:xfrm>
              <a:prstGeom prst="rect">
                <a:avLst/>
              </a:prstGeom>
              <a:blipFill>
                <a:blip r:embed="rId7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907265-003A-6F2F-C0B8-B8C3B6AAF7DE}"/>
                  </a:ext>
                </a:extLst>
              </p:cNvPr>
              <p:cNvSpPr txBox="1"/>
              <p:nvPr/>
            </p:nvSpPr>
            <p:spPr>
              <a:xfrm>
                <a:off x="4572000" y="2626469"/>
                <a:ext cx="40060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Suppose we want to minimize &gt; 1 quantity,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907265-003A-6F2F-C0B8-B8C3B6AAF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626469"/>
                <a:ext cx="4006011" cy="830997"/>
              </a:xfrm>
              <a:prstGeom prst="rect">
                <a:avLst/>
              </a:prstGeom>
              <a:blipFill>
                <a:blip r:embed="rId8"/>
                <a:stretch>
                  <a:fillRect l="-2532" t="-4478" r="-1899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954BAF-58C8-AFF6-5054-01ABBAD58CA6}"/>
                  </a:ext>
                </a:extLst>
              </p:cNvPr>
              <p:cNvSpPr txBox="1"/>
              <p:nvPr/>
            </p:nvSpPr>
            <p:spPr>
              <a:xfrm>
                <a:off x="4572000" y="3655194"/>
                <a:ext cx="4572000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“Scalarization”: 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weights.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954BAF-58C8-AFF6-5054-01ABBAD58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655194"/>
                <a:ext cx="4572000" cy="1230080"/>
              </a:xfrm>
              <a:prstGeom prst="rect">
                <a:avLst/>
              </a:prstGeom>
              <a:blipFill>
                <a:blip r:embed="rId9"/>
                <a:stretch>
                  <a:fillRect l="-2222" t="-4124" b="-8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CD683-EE1A-F14C-3D32-AB4561FC8D62}"/>
                  </a:ext>
                </a:extLst>
              </p:cNvPr>
              <p:cNvSpPr txBox="1"/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CD683-EE1A-F14C-3D32-AB4561FC8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25432C-7282-942A-98FD-06045AED6A97}"/>
                  </a:ext>
                </a:extLst>
              </p:cNvPr>
              <p:cNvSpPr txBox="1"/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F25432C-7282-942A-98FD-06045AED6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3508CF-ED1F-A588-A156-1B63A1118130}"/>
                  </a:ext>
                </a:extLst>
              </p:cNvPr>
              <p:cNvSpPr txBox="1"/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3508CF-ED1F-A588-A156-1B63A1118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Up Arrow 17">
            <a:extLst>
              <a:ext uri="{FF2B5EF4-FFF2-40B4-BE49-F238E27FC236}">
                <a16:creationId xmlns:a16="http://schemas.microsoft.com/office/drawing/2014/main" id="{36DC88B0-B6E1-B72E-730B-2523C6E6516A}"/>
              </a:ext>
            </a:extLst>
          </p:cNvPr>
          <p:cNvSpPr/>
          <p:nvPr/>
        </p:nvSpPr>
        <p:spPr>
          <a:xfrm>
            <a:off x="1514926" y="4486718"/>
            <a:ext cx="298174" cy="34787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BE0DF-FB4A-DF18-BB32-DB5FADDF2D62}"/>
              </a:ext>
            </a:extLst>
          </p:cNvPr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(a.k.a. “objective function”, “loss function”)</a:t>
            </a:r>
          </a:p>
        </p:txBody>
      </p:sp>
    </p:spTree>
    <p:extLst>
      <p:ext uri="{BB962C8B-B14F-4D97-AF65-F5344CB8AC3E}">
        <p14:creationId xmlns:p14="http://schemas.microsoft.com/office/powerpoint/2010/main" val="3702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2A332-525A-B776-36F1-8746010AC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" y="1979015"/>
            <a:ext cx="4164918" cy="3129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829C5-3A03-7B9B-4486-1ADF0833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Optimization is natural to apply to stellarators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1C8FA-0F69-3B53-5F33-94AA31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A42752-B3E2-12A9-4CD6-3F02611E6387}"/>
                  </a:ext>
                </a:extLst>
              </p:cNvPr>
              <p:cNvSpPr txBox="1"/>
              <p:nvPr/>
            </p:nvSpPr>
            <p:spPr>
              <a:xfrm>
                <a:off x="4613096" y="1588642"/>
                <a:ext cx="4404155" cy="370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Fewer lost particles are better, but may not be able to confine every trajectory.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Lower coil curvature is better, but probably can’t make it 0.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Might not be able to achieve  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𝑱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𝑩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good flux surfaces exactly, but we can minimize the residual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𝑱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×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𝑩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∇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Aft>
                    <a:spcPts val="1200"/>
                  </a:spcAft>
                </a:pP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A42752-B3E2-12A9-4CD6-3F02611E6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096" y="1588642"/>
                <a:ext cx="4404155" cy="3706079"/>
              </a:xfrm>
              <a:prstGeom prst="rect">
                <a:avLst/>
              </a:prstGeom>
              <a:blipFill>
                <a:blip r:embed="rId4"/>
                <a:stretch>
                  <a:fillRect l="-1153" t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67496-6FBE-EA32-45EE-1E55E9C030DB}"/>
                  </a:ext>
                </a:extLst>
              </p:cNvPr>
              <p:cNvSpPr txBox="1"/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 “cost function”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,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67496-6FBE-EA32-45EE-1E55E9C03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26673"/>
                <a:ext cx="4692438" cy="461665"/>
              </a:xfrm>
              <a:prstGeom prst="rect">
                <a:avLst/>
              </a:prstGeom>
              <a:blipFill>
                <a:blip r:embed="rId5"/>
                <a:stretch>
                  <a:fillRect l="-2162" t="-8108" r="-108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520C8A-02B3-164F-7201-8099FFC0B629}"/>
                  </a:ext>
                </a:extLst>
              </p:cNvPr>
              <p:cNvSpPr txBox="1"/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520C8A-02B3-164F-7201-8099FFC0B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467" y="726673"/>
                <a:ext cx="1998752" cy="461665"/>
              </a:xfrm>
              <a:prstGeom prst="rect">
                <a:avLst/>
              </a:prstGeom>
              <a:blipFill>
                <a:blip r:embed="rId6"/>
                <a:stretch>
                  <a:fillRect l="-506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Up Arrow 6">
            <a:extLst>
              <a:ext uri="{FF2B5EF4-FFF2-40B4-BE49-F238E27FC236}">
                <a16:creationId xmlns:a16="http://schemas.microsoft.com/office/drawing/2014/main" id="{EE07142A-A6AC-1BB6-54E0-DFE26C93DE27}"/>
              </a:ext>
            </a:extLst>
          </p:cNvPr>
          <p:cNvSpPr/>
          <p:nvPr/>
        </p:nvSpPr>
        <p:spPr>
          <a:xfrm>
            <a:off x="1514926" y="4486718"/>
            <a:ext cx="298174" cy="347870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F9DBDD-1072-C569-1A90-02D21655C834}"/>
                  </a:ext>
                </a:extLst>
              </p:cNvPr>
              <p:cNvSpPr txBox="1"/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F9DBDD-1072-C569-1A90-02D21655C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2" y="2076059"/>
                <a:ext cx="638316" cy="338554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20510C-248B-8537-0C8A-B9F8AC41376F}"/>
                  </a:ext>
                </a:extLst>
              </p:cNvPr>
              <p:cNvSpPr txBox="1"/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20510C-248B-8537-0C8A-B9F8AC41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749" y="4390720"/>
                <a:ext cx="43325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02175F-58CD-BD4E-C114-895AEFC78EAB}"/>
                  </a:ext>
                </a:extLst>
              </p:cNvPr>
              <p:cNvSpPr txBox="1"/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02175F-58CD-BD4E-C114-895AEFC78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64" y="4416827"/>
                <a:ext cx="42851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E4E5EB5-1B35-5745-C54A-CE1D96DC44A8}"/>
              </a:ext>
            </a:extLst>
          </p:cNvPr>
          <p:cNvSpPr txBox="1"/>
          <p:nvPr/>
        </p:nvSpPr>
        <p:spPr>
          <a:xfrm>
            <a:off x="466253" y="1110121"/>
            <a:ext cx="422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(a.k.a. “objective function”, “loss function”)</a:t>
            </a:r>
          </a:p>
        </p:txBody>
      </p:sp>
    </p:spTree>
    <p:extLst>
      <p:ext uri="{BB962C8B-B14F-4D97-AF65-F5344CB8AC3E}">
        <p14:creationId xmlns:p14="http://schemas.microsoft.com/office/powerpoint/2010/main" val="1092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D32E-2274-6346-94D2-1BB2194B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48"/>
            <a:ext cx="9227860" cy="557213"/>
          </a:xfrm>
        </p:spPr>
        <p:txBody>
          <a:bodyPr/>
          <a:lstStyle/>
          <a:p>
            <a:r>
              <a:rPr lang="en-US" sz="2200" dirty="0"/>
              <a:t>Some stellarator parameters are integers. These are mostly optimized by hand.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E638-E4CE-0B40-8D33-327ED0DA9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9" y="731697"/>
            <a:ext cx="3526146" cy="1461106"/>
          </a:xfrm>
        </p:spPr>
        <p:txBody>
          <a:bodyPr/>
          <a:lstStyle/>
          <a:p>
            <a:r>
              <a:rPr lang="en-US" sz="2000" dirty="0"/>
              <a:t>Number of “field periods”.</a:t>
            </a:r>
          </a:p>
          <a:p>
            <a:r>
              <a:rPr lang="en-US" sz="2000" dirty="0"/>
              <a:t>Number of coils.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449E0-30FC-3844-9CEA-27C48913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4460" y="4886095"/>
            <a:ext cx="533400" cy="221456"/>
          </a:xfrm>
        </p:spPr>
        <p:txBody>
          <a:bodyPr/>
          <a:lstStyle/>
          <a:p>
            <a:fld id="{10D8FC85-2876-4327-A5D2-56748591455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23748" y="674659"/>
            <a:ext cx="5482179" cy="1846489"/>
            <a:chOff x="902798" y="848962"/>
            <a:chExt cx="9049435" cy="304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2117" y="848962"/>
              <a:ext cx="3071868" cy="30466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5935" y="848962"/>
              <a:ext cx="3056298" cy="30433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798" y="848962"/>
              <a:ext cx="3060700" cy="30480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034256" y="138969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NFP=3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0047" y="138969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NFP=4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48146" y="138969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NFP=5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657" y="2553381"/>
            <a:ext cx="2242316" cy="202843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16E638-E4CE-0B40-8D33-327ED0DA9EB3}"/>
              </a:ext>
            </a:extLst>
          </p:cNvPr>
          <p:cNvSpPr txBox="1">
            <a:spLocks/>
          </p:cNvSpPr>
          <p:nvPr/>
        </p:nvSpPr>
        <p:spPr bwMode="auto">
          <a:xfrm>
            <a:off x="4265004" y="2588225"/>
            <a:ext cx="4878996" cy="221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 coils link the plasma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poloidally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helically, or not at all?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contours link the torus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toroidally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(QA), helically (QH), or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poloidally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(QI)?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50968"/>
            <a:ext cx="2317636" cy="15282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7758"/>
          <a:stretch/>
        </p:blipFill>
        <p:spPr>
          <a:xfrm>
            <a:off x="45052" y="1703659"/>
            <a:ext cx="2530495" cy="1449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DE7765-2045-934A-B24B-9B7E540EFE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40" y="3967568"/>
            <a:ext cx="1895890" cy="1175932"/>
          </a:xfrm>
          <a:prstGeom prst="rect">
            <a:avLst/>
          </a:prstGeom>
        </p:spPr>
      </p:pic>
      <p:pic>
        <p:nvPicPr>
          <p:cNvPr id="18" name="Picture 17" descr="m20190723_02_plotQASolutionForOrderR2Paper_a_croppe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51" y="3990182"/>
            <a:ext cx="2171217" cy="10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5A3E-5031-0D81-0A7C-A759A5FA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There are several possible choices of parameter space to optimize 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27B96-E2ED-BAAE-775A-41526E66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701322-D20A-EE7B-923E-A49F0AF1C43C}"/>
                  </a:ext>
                </a:extLst>
              </p:cNvPr>
              <p:cNvSpPr txBox="1"/>
              <p:nvPr/>
            </p:nvSpPr>
            <p:spPr>
              <a:xfrm>
                <a:off x="2294133" y="622750"/>
                <a:ext cx="4555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What is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701322-D20A-EE7B-923E-A49F0AF1C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133" y="622750"/>
                <a:ext cx="4555734" cy="400110"/>
              </a:xfrm>
              <a:prstGeom prst="rect">
                <a:avLst/>
              </a:prstGeom>
              <a:blipFill>
                <a:blip r:embed="rId2"/>
                <a:stretch>
                  <a:fillRect l="-1389" t="-6061" r="-278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97497-D4E3-7C3D-5D82-F013EA2ACE7A}"/>
                  </a:ext>
                </a:extLst>
              </p:cNvPr>
              <p:cNvSpPr txBox="1"/>
              <p:nvPr/>
            </p:nvSpPr>
            <p:spPr>
              <a:xfrm>
                <a:off x="297951" y="1119886"/>
                <a:ext cx="65519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shapes of coils: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Much of this space is very bad: not good flux surfaces, can’t evaluate physics objectives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“Free boundary equilibrium” calculations can be fragile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5897497-D4E3-7C3D-5D82-F013EA2AC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1" y="1119886"/>
                <a:ext cx="6551916" cy="1200329"/>
              </a:xfrm>
              <a:prstGeom prst="rect">
                <a:avLst/>
              </a:prstGeom>
              <a:blipFill>
                <a:blip r:embed="rId3"/>
                <a:stretch>
                  <a:fillRect l="-580" t="-3158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13791B-176C-D7C5-2C8F-5CA2BD249386}"/>
                  </a:ext>
                </a:extLst>
              </p:cNvPr>
              <p:cNvSpPr txBox="1"/>
              <p:nvPr/>
            </p:nvSpPr>
            <p:spPr>
              <a:xfrm>
                <a:off x="297951" y="2448462"/>
                <a:ext cx="668847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shape of plasma: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 use “fixed boundary equilibrium”, which is very reliable.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Some of parameter space corresponds to unphysical self-intersecting shapes.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Otherwise, most of this parameter space is good.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 the plasma shape is not what you build – you build coils.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13791B-176C-D7C5-2C8F-5CA2BD249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1" y="2448462"/>
                <a:ext cx="6688476" cy="1754326"/>
              </a:xfrm>
              <a:prstGeom prst="rect">
                <a:avLst/>
              </a:prstGeom>
              <a:blipFill>
                <a:blip r:embed="rId4"/>
                <a:stretch>
                  <a:fillRect l="-568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948971-F2F8-14FD-E0E9-3215A30A7B2D}"/>
                  </a:ext>
                </a:extLst>
              </p:cNvPr>
              <p:cNvSpPr txBox="1"/>
              <p:nvPr/>
            </p:nvSpPr>
            <p:spPr>
              <a:xfrm>
                <a:off x="297951" y="4360753"/>
                <a:ext cx="58556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Other options: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shape of plasma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coils,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shape of magnetic axis, …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948971-F2F8-14FD-E0E9-3215A30A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1" y="4360753"/>
                <a:ext cx="5855642" cy="646331"/>
              </a:xfrm>
              <a:prstGeom prst="rect">
                <a:avLst/>
              </a:prstGeom>
              <a:blipFill>
                <a:blip r:embed="rId5"/>
                <a:stretch>
                  <a:fillRect l="-866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7C3EEED-5249-9F22-C26C-347C7B268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80" y="2950388"/>
            <a:ext cx="2240105" cy="1114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B9A7B-EB54-EC6A-F328-BA99B5198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64" y="1163565"/>
            <a:ext cx="2567335" cy="13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100" dirty="0"/>
              <a:t>Most transport-optimized stellarators have used 2 sequential optimization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8" y="596827"/>
            <a:ext cx="7050998" cy="1875055"/>
          </a:xfrm>
        </p:spPr>
        <p:txBody>
          <a:bodyPr/>
          <a:lstStyle/>
          <a:p>
            <a:pPr marL="514350" indent="-514350">
              <a:spcBef>
                <a:spcPts val="1680"/>
              </a:spcBef>
              <a:buAutoNum type="arabicPeriod"/>
            </a:pPr>
            <a:r>
              <a:rPr lang="en-US" sz="2000" dirty="0"/>
              <a:t>Parameters = shape of boundary </a:t>
            </a:r>
            <a:r>
              <a:rPr lang="en-US" sz="2000" dirty="0" err="1"/>
              <a:t>toroidal</a:t>
            </a:r>
            <a:r>
              <a:rPr lang="en-US" sz="2000" dirty="0"/>
              <a:t> surface. Objective = physics (confinement, stability, etc.)</a:t>
            </a:r>
          </a:p>
          <a:p>
            <a:pPr marL="514350" indent="-514350">
              <a:spcBef>
                <a:spcPts val="1680"/>
              </a:spcBef>
              <a:buAutoNum type="arabicPeriod"/>
            </a:pPr>
            <a:r>
              <a:rPr lang="en-US" sz="2000" dirty="0"/>
              <a:t>Parameters = coil shapes.                                                       Objective = error in </a:t>
            </a:r>
            <a:r>
              <a:rPr lang="en-US" sz="2000" b="1" dirty="0"/>
              <a:t>B</a:t>
            </a:r>
            <a:r>
              <a:rPr lang="en-US" sz="2000" dirty="0"/>
              <a:t> on boundary shape from stage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995E4-8908-3B41-B616-6C45097C9C99}"/>
              </a:ext>
            </a:extLst>
          </p:cNvPr>
          <p:cNvSpPr txBox="1"/>
          <p:nvPr/>
        </p:nvSpPr>
        <p:spPr>
          <a:xfrm>
            <a:off x="375943" y="2385898"/>
            <a:ext cx="7440907" cy="677108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of a toroidal boundary surface (+ pressure &amp; current vs </a:t>
            </a:r>
            <a:r>
              <a:rPr lang="en-US" sz="19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inside, &amp; total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flux) determines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everywhere inside: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368BAEA-346C-C442-8A49-8FD78428DF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413569"/>
              </p:ext>
            </p:extLst>
          </p:nvPr>
        </p:nvGraphicFramePr>
        <p:xfrm>
          <a:off x="1191833" y="3185422"/>
          <a:ext cx="6397626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7000" imgH="203200" progId="Equation.DSMT4">
                  <p:embed/>
                </p:oleObj>
              </mc:Choice>
              <mc:Fallback>
                <p:oleObj name="Equation" r:id="rId3" imgW="3937000" imgH="203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75E11E9-D59E-AB41-A442-A8FD74ECA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833" y="3185422"/>
                        <a:ext cx="6397626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BD08FEC-2051-9E48-B771-259FE29C2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504336"/>
              </p:ext>
            </p:extLst>
          </p:nvPr>
        </p:nvGraphicFramePr>
        <p:xfrm>
          <a:off x="3194050" y="3520391"/>
          <a:ext cx="23939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200" imgH="215900" progId="Equation.DSMT4">
                  <p:embed/>
                </p:oleObj>
              </mc:Choice>
              <mc:Fallback>
                <p:oleObj name="Equation" r:id="rId5" imgW="1473200" imgH="2159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368BAEA-346C-C442-8A49-8FD78428DF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4050" y="3520391"/>
                        <a:ext cx="2393950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FA407E7-E697-BC41-A28F-03157C436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081199"/>
              </p:ext>
            </p:extLst>
          </p:nvPr>
        </p:nvGraphicFramePr>
        <p:xfrm>
          <a:off x="2409825" y="3921521"/>
          <a:ext cx="396240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38400" imgH="203200" progId="Equation.DSMT4">
                  <p:embed/>
                </p:oleObj>
              </mc:Choice>
              <mc:Fallback>
                <p:oleObj name="Equation" r:id="rId7" imgW="2438400" imgH="203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BD08FEC-2051-9E48-B771-259FE29C2B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09825" y="3921521"/>
                        <a:ext cx="3962400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43E4EB3-997F-F34C-93D8-13B5119396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240471"/>
              </p:ext>
            </p:extLst>
          </p:nvPr>
        </p:nvGraphicFramePr>
        <p:xfrm>
          <a:off x="2409825" y="4316733"/>
          <a:ext cx="540702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27400" imgH="431800" progId="Equation.DSMT4">
                  <p:embed/>
                </p:oleObj>
              </mc:Choice>
              <mc:Fallback>
                <p:oleObj name="Equation" r:id="rId9" imgW="3327400" imgH="431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FA407E7-E697-BC41-A28F-03157C4362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09825" y="4316733"/>
                        <a:ext cx="540702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516108C-1835-AA41-AFE4-077942259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589045"/>
            <a:ext cx="1584960" cy="7884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5E5AC1-D93A-594C-B30C-1D5B57ACEB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6" y="1375088"/>
            <a:ext cx="1816488" cy="9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478088</TotalTime>
  <Words>2988</Words>
  <Application>Microsoft Macintosh PowerPoint</Application>
  <PresentationFormat>On-screen Show (16:9)</PresentationFormat>
  <Paragraphs>433</Paragraphs>
  <Slides>43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Black</vt:lpstr>
      <vt:lpstr>Calibri</vt:lpstr>
      <vt:lpstr>Cambria</vt:lpstr>
      <vt:lpstr>Cambria Math</vt:lpstr>
      <vt:lpstr>Times New Roman</vt:lpstr>
      <vt:lpstr>Wingdings</vt:lpstr>
      <vt:lpstr>Default Design</vt:lpstr>
      <vt:lpstr>Equation</vt:lpstr>
      <vt:lpstr>Equation.DSMT4</vt:lpstr>
      <vt:lpstr>Stellarator optimization  Where do these shapes come from?</vt:lpstr>
      <vt:lpstr>There is lots of freedom in the shape of a stellarator plasma and coils, which can be used to achieve many objectives</vt:lpstr>
      <vt:lpstr>Outline</vt:lpstr>
      <vt:lpstr>Optimization is a general technique with many applications </vt:lpstr>
      <vt:lpstr>Optimization is a general technique with many applications </vt:lpstr>
      <vt:lpstr>Optimization is natural to apply to stellarators</vt:lpstr>
      <vt:lpstr>Some stellarator parameters are integers. These are mostly optimized by hand.</vt:lpstr>
      <vt:lpstr>There are several possible choices of parameter space to optimize in</vt:lpstr>
      <vt:lpstr>Most transport-optimized stellarators have used 2 sequential optimization stages</vt:lpstr>
      <vt:lpstr>Most transport-optimized stellarators have used 2 sequential optimization stages</vt:lpstr>
      <vt:lpstr>Outline</vt:lpstr>
      <vt:lpstr>One goal of stellarator optimization is having field lines lie on surfaces.</vt:lpstr>
      <vt:lpstr>One goal of stellarator optimization is having field lines lie on surfaces.</vt:lpstr>
      <vt:lpstr>How much rotational transform do you want?</vt:lpstr>
      <vt:lpstr>Perhaps the first type of stellarator optimization  was to achieve good flux surfaces</vt:lpstr>
      <vt:lpstr>Optimization for good flux surfaces continues to be a principle behind recent stellarators</vt:lpstr>
      <vt:lpstr>Outline</vt:lpstr>
      <vt:lpstr>Reminder: the ∇B and curvature drifts make confinement challenging</vt:lpstr>
      <vt:lpstr>Mirror force: particles are pushed away from regions of high |B|</vt:lpstr>
      <vt:lpstr>Flux surfaces are not enough: Trapped particles are not confined without a further condition like “quasisymmetry” or “omnigenity”</vt:lpstr>
      <vt:lpstr>Lemma: deeply trapped particles move so |B| is constant</vt:lpstr>
      <vt:lpstr>For low neoclassical transport, recent stellarators have come in 3 flavors</vt:lpstr>
      <vt:lpstr>For low neoclassical transport, recent stellarators have come in 3 flavors</vt:lpstr>
      <vt:lpstr>Pros and cons of the 3 classes</vt:lpstr>
      <vt:lpstr>There has been great progress recently in optimizing stellarator neoclassical confinement</vt:lpstr>
      <vt:lpstr>The parameter space for stage-1 optimization is typically a set of Fourier amplitudes for the boundary surface in cylindrical coordinates</vt:lpstr>
      <vt:lpstr>Quasisymmetry is a sufficient (though not necessary) condition for confinement, &amp; a useful surrogate</vt:lpstr>
      <vt:lpstr>Example of quasi-axisymmetry optimization</vt:lpstr>
      <vt:lpstr>Example of quasi-helical symmetry optimization</vt:lpstr>
      <vt:lpstr>There has been similar recent progress in finding  quasi-isodynamic configurations</vt:lpstr>
      <vt:lpstr>Outline</vt:lpstr>
      <vt:lpstr>Stellarator geometry can be optimized for MHD stability</vt:lpstr>
      <vt:lpstr>Optimization for reduced turbulence has mostly used  simplified proxies in the cost function</vt:lpstr>
      <vt:lpstr>Optimization for reduced turbulence has mostly used  simplified proxies in the cost function</vt:lpstr>
      <vt:lpstr>The first optimizations with nonlinear turbulence calculations in the objective are becoming possible</vt:lpstr>
      <vt:lpstr>Outline</vt:lpstr>
      <vt:lpstr>Calculating the currents that produce a given B is an “ill-posed inverse problem”: solution is not unique.</vt:lpstr>
      <vt:lpstr>Finding coils that produce a given B is analogous to fitting data with a polynomial</vt:lpstr>
      <vt:lpstr>Current potential methods: NESCOIL &amp; REGCOIL</vt:lpstr>
      <vt:lpstr>In stage-2 coil optimization, there is a trade-off between  field accuracy and coil simplicity</vt:lpstr>
      <vt:lpstr>Filament coil optimization</vt:lpstr>
      <vt:lpstr>Open questions for stellarator optimization</vt:lpstr>
      <vt:lpstr>More resources</vt:lpstr>
    </vt:vector>
  </TitlesOfParts>
  <Manager/>
  <Company>Plasma Science &amp; Fusion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the equilibrium radial electric field on zonal flow in tokamaks &amp; quasisymmetric stellarators</dc:title>
  <dc:subject/>
  <dc:creator>Matt Landreman</dc:creator>
  <cp:keywords/>
  <dc:description/>
  <cp:lastModifiedBy>Microsoft Office User</cp:lastModifiedBy>
  <cp:revision>1637</cp:revision>
  <cp:lastPrinted>2015-04-22T02:04:26Z</cp:lastPrinted>
  <dcterms:created xsi:type="dcterms:W3CDTF">2009-10-15T15:26:47Z</dcterms:created>
  <dcterms:modified xsi:type="dcterms:W3CDTF">2023-08-30T15:10:54Z</dcterms:modified>
  <cp:category/>
</cp:coreProperties>
</file>