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9377600" cy="32918400"/>
  <p:notesSz cx="7315200" cy="9601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5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7272A"/>
    <a:srgbClr val="980002"/>
    <a:srgbClr val="2CA12C"/>
    <a:srgbClr val="FF7E0D"/>
    <a:srgbClr val="1F76B4"/>
    <a:srgbClr val="DBA61F"/>
    <a:srgbClr val="A60002"/>
    <a:srgbClr val="B167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071" autoAdjust="0"/>
    <p:restoredTop sz="89669" autoAdjust="0"/>
  </p:normalViewPr>
  <p:slideViewPr>
    <p:cSldViewPr snapToGrid="0">
      <p:cViewPr>
        <p:scale>
          <a:sx n="52" d="100"/>
          <a:sy n="52" d="100"/>
        </p:scale>
        <p:origin x="-920" y="-112"/>
      </p:cViewPr>
      <p:guideLst>
        <p:guide orient="horz" pos="10368"/>
        <p:guide pos="15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47354-EABC-974A-B6EC-FAA430D86446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200150"/>
            <a:ext cx="48577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7611-45B7-E241-8746-4CBEFB21E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8725" y="1200150"/>
            <a:ext cx="48577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7611-45B7-E241-8746-4CBEFB21E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2"/>
            <a:ext cx="419709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798760" y="1318265"/>
            <a:ext cx="111099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318265"/>
            <a:ext cx="325069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1" y="21153122"/>
            <a:ext cx="4197096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1" y="13952226"/>
            <a:ext cx="4197096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0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880" y="7680963"/>
            <a:ext cx="2180844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00280" y="7680963"/>
            <a:ext cx="2180844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7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6" y="7368543"/>
            <a:ext cx="21817016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6" y="10439401"/>
            <a:ext cx="21817016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8" y="7368543"/>
            <a:ext cx="2182558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8" y="10439401"/>
            <a:ext cx="2182558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3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8" y="1310640"/>
            <a:ext cx="16244891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4"/>
            <a:ext cx="2760345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8" y="6888484"/>
            <a:ext cx="16244891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6" y="23042881"/>
            <a:ext cx="2962656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6" y="2941320"/>
            <a:ext cx="2962656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6" y="25763223"/>
            <a:ext cx="2962656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3"/>
            <a:ext cx="4443984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2"/>
            <a:ext cx="115214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A5D5-CD81-4C1D-839C-FC7A50D9084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2"/>
            <a:ext cx="156362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2"/>
            <a:ext cx="115214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C551-D60E-49CC-893D-CF163762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26" Type="http://schemas.openxmlformats.org/officeDocument/2006/relationships/image" Target="../media/image24.png"/><Relationship Id="rId39" Type="http://schemas.openxmlformats.org/officeDocument/2006/relationships/image" Target="../media/image35.png"/><Relationship Id="rId21" Type="http://schemas.openxmlformats.org/officeDocument/2006/relationships/image" Target="../media/image19.emf"/><Relationship Id="rId34" Type="http://schemas.openxmlformats.org/officeDocument/2006/relationships/image" Target="../media/image30.emf"/><Relationship Id="rId42" Type="http://schemas.openxmlformats.org/officeDocument/2006/relationships/image" Target="../media/image40.png"/><Relationship Id="rId47" Type="http://schemas.openxmlformats.org/officeDocument/2006/relationships/image" Target="../media/image43.png"/><Relationship Id="rId50" Type="http://schemas.openxmlformats.org/officeDocument/2006/relationships/image" Target="../media/image4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emf"/><Relationship Id="rId32" Type="http://schemas.openxmlformats.org/officeDocument/2006/relationships/image" Target="../media/image30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38.png"/><Relationship Id="rId53" Type="http://schemas.openxmlformats.org/officeDocument/2006/relationships/image" Target="../media/image4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31" Type="http://schemas.openxmlformats.org/officeDocument/2006/relationships/image" Target="../media/image29.png"/><Relationship Id="rId44" Type="http://schemas.openxmlformats.org/officeDocument/2006/relationships/image" Target="../media/image37.png"/><Relationship Id="rId52" Type="http://schemas.openxmlformats.org/officeDocument/2006/relationships/image" Target="../media/image4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emf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1.png"/><Relationship Id="rId43" Type="http://schemas.openxmlformats.org/officeDocument/2006/relationships/image" Target="../media/image41.png"/><Relationship Id="rId48" Type="http://schemas.openxmlformats.org/officeDocument/2006/relationships/image" Target="../media/image44.png"/><Relationship Id="rId8" Type="http://schemas.openxmlformats.org/officeDocument/2006/relationships/image" Target="../media/image6.png"/><Relationship Id="rId51" Type="http://schemas.openxmlformats.org/officeDocument/2006/relationships/image" Target="../media/image47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29.emf"/><Relationship Id="rId38" Type="http://schemas.openxmlformats.org/officeDocument/2006/relationships/image" Target="../media/image34.png"/><Relationship Id="rId46" Type="http://schemas.openxmlformats.org/officeDocument/2006/relationships/image" Target="../media/image42.png"/><Relationship Id="rId20" Type="http://schemas.openxmlformats.org/officeDocument/2006/relationships/image" Target="../media/image18.emf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2.png"/><Relationship Id="rId4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D8A2305-550C-E01F-64CF-3B356035AF86}"/>
              </a:ext>
            </a:extLst>
          </p:cNvPr>
          <p:cNvGrpSpPr/>
          <p:nvPr/>
        </p:nvGrpSpPr>
        <p:grpSpPr>
          <a:xfrm>
            <a:off x="43358734" y="23120831"/>
            <a:ext cx="4420115" cy="4268950"/>
            <a:chOff x="5687627" y="666740"/>
            <a:chExt cx="3108137" cy="3001841"/>
          </a:xfrm>
        </p:grpSpPr>
        <p:pic>
          <p:nvPicPr>
            <p:cNvPr id="140" name="Picture 2">
              <a:extLst>
                <a:ext uri="{FF2B5EF4-FFF2-40B4-BE49-F238E27FC236}">
                  <a16:creationId xmlns:a16="http://schemas.microsoft.com/office/drawing/2014/main" id="{2470D1C2-B4C7-6FB7-F951-DC9FF7E79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627" y="666740"/>
              <a:ext cx="3043418" cy="3001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0C4C5AD-6E6D-A8AF-A885-C13315D639E0}"/>
                </a:ext>
              </a:extLst>
            </p:cNvPr>
            <p:cNvSpPr/>
            <p:nvPr/>
          </p:nvSpPr>
          <p:spPr>
            <a:xfrm>
              <a:off x="7366460" y="3261931"/>
              <a:ext cx="1429304" cy="369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65B5700-DBAE-46E4-6F8D-00F612AA0A00}"/>
                </a:ext>
              </a:extLst>
            </p:cNvPr>
            <p:cNvSpPr txBox="1"/>
            <p:nvPr/>
          </p:nvSpPr>
          <p:spPr>
            <a:xfrm>
              <a:off x="7704341" y="3103964"/>
              <a:ext cx="779989" cy="2574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azom.com</a:t>
              </a:r>
              <a:endParaRPr lang="en-US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358262" y="914399"/>
            <a:ext cx="40391420" cy="313333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8656" y="1151476"/>
            <a:ext cx="41432185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500" b="1" dirty="0">
                <a:latin typeface="Calibri" panose="020F0502020204030204" pitchFamily="34" charset="0"/>
                <a:cs typeface="Calibri" panose="020F0502020204030204" pitchFamily="34" charset="0"/>
              </a:rPr>
              <a:t>Reduced models of self-force, stored energy, &amp; critical current for design optimization of electromagnets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52367" y="2743417"/>
            <a:ext cx="18188903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Matt </a:t>
            </a:r>
            <a:r>
              <a:rPr lang="en-US" sz="6000" dirty="0" err="1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Landreman</a:t>
            </a:r>
            <a:r>
              <a:rPr lang="en-US" sz="6000" dirty="0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, Siena Hurwitz, Tom </a:t>
            </a:r>
            <a:r>
              <a:rPr lang="en-US" sz="6000" dirty="0" err="1">
                <a:solidFill>
                  <a:srgbClr val="980002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Antonsen</a:t>
            </a:r>
            <a:endParaRPr lang="en-US" sz="6000" i="1" dirty="0">
              <a:solidFill>
                <a:srgbClr val="980002"/>
              </a:solidFill>
              <a:latin typeface="Calibri" panose="020F0502020204030204" pitchFamily="34" charset="0"/>
              <a:ea typeface="Cambria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29615" y="4342567"/>
            <a:ext cx="13253158" cy="27661434"/>
          </a:xfrm>
          <a:prstGeom prst="roundRect">
            <a:avLst>
              <a:gd name="adj" fmla="val 4546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6606" y="4429794"/>
            <a:ext cx="4030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Motivation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33159893" y="29911836"/>
            <a:ext cx="15028154" cy="2016082"/>
          </a:xfrm>
          <a:prstGeom prst="roundRect">
            <a:avLst>
              <a:gd name="adj" fmla="val 20662"/>
            </a:avLst>
          </a:prstGeom>
          <a:ln w="38100">
            <a:solidFill>
              <a:srgbClr val="980002"/>
            </a:solidFill>
          </a:ln>
          <a:effectLst>
            <a:outerShdw blurRad="38100" dist="12700" dir="54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43" y="1075912"/>
            <a:ext cx="2748351" cy="2712889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33353459" y="29978050"/>
            <a:ext cx="4482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References</a:t>
            </a:r>
          </a:p>
        </p:txBody>
      </p:sp>
      <p:sp>
        <p:nvSpPr>
          <p:cNvPr id="213" name="Content Placeholder 2"/>
          <p:cNvSpPr txBox="1">
            <a:spLocks/>
          </p:cNvSpPr>
          <p:nvPr/>
        </p:nvSpPr>
        <p:spPr>
          <a:xfrm>
            <a:off x="38562336" y="30011942"/>
            <a:ext cx="10055866" cy="4130584"/>
          </a:xfrm>
          <a:prstGeom prst="rect">
            <a:avLst/>
          </a:prstGeom>
        </p:spPr>
        <p:txBody>
          <a:bodyPr/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Hurwitz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Poster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GP11.00098 (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Tuesday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morning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Hurwitz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, M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Landreman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, &amp; T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Antonsen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, arXiv:2310.09313</a:t>
            </a:r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Landreman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Hurwitz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, &amp; T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Antonsen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, arXiv:2310.12087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15068557" y="4342567"/>
            <a:ext cx="17704678" cy="14177481"/>
          </a:xfrm>
          <a:prstGeom prst="roundRect">
            <a:avLst>
              <a:gd name="adj" fmla="val 4581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Content Placeholder 2">
            <a:extLst>
              <a:ext uri="{FF2B5EF4-FFF2-40B4-BE49-F238E27FC236}">
                <a16:creationId xmlns:a16="http://schemas.microsoft.com/office/drawing/2014/main" id="{BD3BABF9-9FD1-B440-A645-39DFE4BA88C6}"/>
              </a:ext>
            </a:extLst>
          </p:cNvPr>
          <p:cNvSpPr txBox="1">
            <a:spLocks/>
          </p:cNvSpPr>
          <p:nvPr/>
        </p:nvSpPr>
        <p:spPr>
          <a:xfrm>
            <a:off x="33365525" y="30968602"/>
            <a:ext cx="5196812" cy="746790"/>
          </a:xfrm>
          <a:prstGeom prst="rect">
            <a:avLst/>
          </a:prstGeom>
        </p:spPr>
        <p:txBody>
          <a:bodyPr/>
          <a:lstStyle>
            <a:lvl1pPr marL="1645920" indent="-164592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438912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Supported by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DE-FG02-93ER54197</a:t>
            </a:r>
            <a:r>
              <a:rPr lang="is-IS" sz="2400" dirty="0">
                <a:latin typeface="Calibri" panose="020F0502020204030204" pitchFamily="34" charset="0"/>
                <a:cs typeface="Calibri" panose="020F0502020204030204" pitchFamily="34" charset="0"/>
              </a:rPr>
              <a:t> &amp; the Simons Foundation (560651, T. A.).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EACA97-6E3B-B847-B637-10026F8F5B02}"/>
                  </a:ext>
                </a:extLst>
              </p:cNvPr>
              <p:cNvSpPr txBox="1"/>
              <p:nvPr/>
            </p:nvSpPr>
            <p:spPr>
              <a:xfrm>
                <a:off x="7286828" y="22264207"/>
                <a:ext cx="5302296" cy="1093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EACA97-6E3B-B847-B637-10026F8F5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828" y="22264207"/>
                <a:ext cx="5302296" cy="1093761"/>
              </a:xfrm>
              <a:prstGeom prst="rect">
                <a:avLst/>
              </a:prstGeom>
              <a:blipFill>
                <a:blip r:embed="rId5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34720F-42AC-35C8-0A5D-F621972AA532}"/>
                  </a:ext>
                </a:extLst>
              </p:cNvPr>
              <p:cNvSpPr txBox="1"/>
              <p:nvPr/>
            </p:nvSpPr>
            <p:spPr>
              <a:xfrm>
                <a:off x="8105830" y="23548651"/>
                <a:ext cx="58785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Diverges if minor radius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34720F-42AC-35C8-0A5D-F621972AA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30" y="23548651"/>
                <a:ext cx="5878532" cy="646331"/>
              </a:xfrm>
              <a:prstGeom prst="rect">
                <a:avLst/>
              </a:prstGeom>
              <a:blipFill>
                <a:blip r:embed="rId6"/>
                <a:stretch>
                  <a:fillRect l="-3233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F1A2DE8-6428-B6A2-FA30-42DE5591B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99" y="21994532"/>
            <a:ext cx="4572000" cy="24276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FC5F20-902A-19EC-11B2-800A5F028545}"/>
              </a:ext>
            </a:extLst>
          </p:cNvPr>
          <p:cNvCxnSpPr/>
          <p:nvPr/>
        </p:nvCxnSpPr>
        <p:spPr>
          <a:xfrm>
            <a:off x="4682308" y="22972073"/>
            <a:ext cx="135685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EC7C4F-B7CF-CACD-1143-8A1031ADE7D2}"/>
                  </a:ext>
                </a:extLst>
              </p:cNvPr>
              <p:cNvSpPr txBox="1"/>
              <p:nvPr/>
            </p:nvSpPr>
            <p:spPr>
              <a:xfrm>
                <a:off x="5057324" y="22550147"/>
                <a:ext cx="3917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EC7C4F-B7CF-CACD-1143-8A1031ADE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24" y="22550147"/>
                <a:ext cx="391774" cy="523220"/>
              </a:xfrm>
              <a:prstGeom prst="rect">
                <a:avLst/>
              </a:prstGeom>
              <a:blipFill>
                <a:blip r:embed="rId8"/>
                <a:stretch>
                  <a:fillRect l="-9375"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A25869-EA69-CD48-2FC0-481719D28976}"/>
              </a:ext>
            </a:extLst>
          </p:cNvPr>
          <p:cNvCxnSpPr/>
          <p:nvPr/>
        </p:nvCxnSpPr>
        <p:spPr>
          <a:xfrm>
            <a:off x="4534824" y="23291845"/>
            <a:ext cx="0" cy="221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37B754-79E3-5C2C-F5C2-172847AEB5F1}"/>
              </a:ext>
            </a:extLst>
          </p:cNvPr>
          <p:cNvCxnSpPr>
            <a:cxnSpLocks/>
          </p:cNvCxnSpPr>
          <p:nvPr/>
        </p:nvCxnSpPr>
        <p:spPr>
          <a:xfrm flipV="1">
            <a:off x="4534824" y="23869493"/>
            <a:ext cx="0" cy="221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C40CC-35DA-A0C0-1E49-6A5DBE5E526C}"/>
                  </a:ext>
                </a:extLst>
              </p:cNvPr>
              <p:cNvSpPr txBox="1"/>
              <p:nvPr/>
            </p:nvSpPr>
            <p:spPr>
              <a:xfrm>
                <a:off x="4000274" y="23010198"/>
                <a:ext cx="3917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C40CC-35DA-A0C0-1E49-6A5DBE5E5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74" y="23010198"/>
                <a:ext cx="391774" cy="523220"/>
              </a:xfrm>
              <a:prstGeom prst="rect">
                <a:avLst/>
              </a:prstGeom>
              <a:blipFill>
                <a:blip r:embed="rId9"/>
                <a:stretch>
                  <a:fillRect l="-6250" r="-5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9A07014F-2BBC-BB38-7DF7-5D2416B51D11}"/>
              </a:ext>
            </a:extLst>
          </p:cNvPr>
          <p:cNvGrpSpPr/>
          <p:nvPr/>
        </p:nvGrpSpPr>
        <p:grpSpPr>
          <a:xfrm>
            <a:off x="18618588" y="15007261"/>
            <a:ext cx="10766605" cy="3204170"/>
            <a:chOff x="18116531" y="17669473"/>
            <a:chExt cx="10766605" cy="320417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03A0C4-E97E-21A2-CDBD-69492AE0E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659535" y="17827830"/>
              <a:ext cx="2300689" cy="452339"/>
            </a:xfrm>
            <a:prstGeom prst="rect">
              <a:avLst/>
            </a:prstGeom>
          </p:spPr>
        </p:pic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90BD355-9516-D65B-0892-AA6808C35945}"/>
                </a:ext>
              </a:extLst>
            </p:cNvPr>
            <p:cNvSpPr/>
            <p:nvPr/>
          </p:nvSpPr>
          <p:spPr>
            <a:xfrm>
              <a:off x="18116531" y="18335980"/>
              <a:ext cx="3784022" cy="968351"/>
            </a:xfrm>
            <a:prstGeom prst="roundRect">
              <a:avLst/>
            </a:prstGeom>
            <a:solidFill>
              <a:srgbClr val="F4C9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 fidelity 3D model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2DD61C4-08D8-6CFD-2D96-1A5F559C209E}"/>
                </a:ext>
              </a:extLst>
            </p:cNvPr>
            <p:cNvSpPr/>
            <p:nvPr/>
          </p:nvSpPr>
          <p:spPr>
            <a:xfrm>
              <a:off x="18116531" y="19905292"/>
              <a:ext cx="3784022" cy="968351"/>
            </a:xfrm>
            <a:prstGeom prst="roundRect">
              <a:avLst/>
            </a:prstGeom>
            <a:solidFill>
              <a:srgbClr val="F4C9C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1D filament model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268759-BAB8-8748-FCED-1875547CC1E8}"/>
                </a:ext>
              </a:extLst>
            </p:cNvPr>
            <p:cNvSpPr txBox="1"/>
            <p:nvPr/>
          </p:nvSpPr>
          <p:spPr>
            <a:xfrm>
              <a:off x="22561853" y="17669473"/>
              <a:ext cx="20445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en-US" sz="3200" i="1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≪ 1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CCA4A160-A8A5-4C05-510F-FA7C28BF88C3}"/>
                    </a:ext>
                  </a:extLst>
                </p:cNvPr>
                <p:cNvSpPr/>
                <p:nvPr/>
              </p:nvSpPr>
              <p:spPr>
                <a:xfrm>
                  <a:off x="25099115" y="18340746"/>
                  <a:ext cx="3784021" cy="958819"/>
                </a:xfrm>
                <a:prstGeom prst="roundRect">
                  <a:avLst/>
                </a:prstGeom>
                <a:solidFill>
                  <a:srgbClr val="C9DCF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32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Far contribution:</a:t>
                  </a:r>
                </a:p>
                <a:p>
                  <a:pPr algn="ctr">
                    <a:lnSpc>
                      <a:spcPct val="8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&gt;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CCA4A160-A8A5-4C05-510F-FA7C28BF88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9115" y="18340746"/>
                  <a:ext cx="3784021" cy="958819"/>
                </a:xfrm>
                <a:prstGeom prst="roundRect">
                  <a:avLst/>
                </a:prstGeom>
                <a:blipFill>
                  <a:blip r:embed="rId11"/>
                  <a:stretch>
                    <a:fillRect t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6CC40D9F-3DDE-E244-F14B-5A3629C412DD}"/>
                    </a:ext>
                  </a:extLst>
                </p:cNvPr>
                <p:cNvSpPr/>
                <p:nvPr/>
              </p:nvSpPr>
              <p:spPr>
                <a:xfrm>
                  <a:off x="25099115" y="19910058"/>
                  <a:ext cx="3784021" cy="958819"/>
                </a:xfrm>
                <a:prstGeom prst="roundRect">
                  <a:avLst/>
                </a:prstGeom>
                <a:solidFill>
                  <a:srgbClr val="C9DCF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32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Near contribution:</a:t>
                  </a:r>
                </a:p>
                <a:p>
                  <a:pPr algn="ctr">
                    <a:lnSpc>
                      <a:spcPct val="8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𝒓</m:t>
                                </m:r>
                              </m:e>
                            </m:acc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6CC40D9F-3DDE-E244-F14B-5A3629C412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9115" y="19910058"/>
                  <a:ext cx="3784021" cy="958819"/>
                </a:xfrm>
                <a:prstGeom prst="roundRect">
                  <a:avLst/>
                </a:prstGeom>
                <a:blipFill>
                  <a:blip r:embed="rId12"/>
                  <a:stretch>
                    <a:fillRect t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3199EE-959C-5691-F6FB-9983126FFB64}"/>
                </a:ext>
              </a:extLst>
            </p:cNvPr>
            <p:cNvCxnSpPr>
              <a:cxnSpLocks/>
            </p:cNvCxnSpPr>
            <p:nvPr/>
          </p:nvCxnSpPr>
          <p:spPr>
            <a:xfrm>
              <a:off x="22107720" y="18235104"/>
              <a:ext cx="27057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E055776-2E38-0410-D612-278E5DB42371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21900553" y="18775221"/>
              <a:ext cx="3086482" cy="44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44A9D7E-C030-8979-9A99-51614E443E50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>
              <a:off x="21900553" y="18820156"/>
              <a:ext cx="3086482" cy="14249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07209D2-DCDE-1D95-5BF4-935CCB15EA04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21900553" y="18927304"/>
              <a:ext cx="3086482" cy="14621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B95C6CA-A151-B7B0-1B5C-65915BA57436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V="1">
              <a:off x="21900553" y="20338290"/>
              <a:ext cx="3086482" cy="51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3596A3F-1167-A721-F86D-6EEEDF94B840}"/>
              </a:ext>
            </a:extLst>
          </p:cNvPr>
          <p:cNvGrpSpPr/>
          <p:nvPr/>
        </p:nvGrpSpPr>
        <p:grpSpPr>
          <a:xfrm>
            <a:off x="16834766" y="5745737"/>
            <a:ext cx="14428471" cy="4542691"/>
            <a:chOff x="16891916" y="6143307"/>
            <a:chExt cx="14428471" cy="454269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057BDF6-7999-AC1C-7158-92B34D380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6189" t="22564" r="4921" b="11453"/>
            <a:stretch/>
          </p:blipFill>
          <p:spPr>
            <a:xfrm>
              <a:off x="24000249" y="6654318"/>
              <a:ext cx="6908125" cy="3790312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CDCB7A-23FD-0A61-5B29-CD488E21A885}"/>
                </a:ext>
              </a:extLst>
            </p:cNvPr>
            <p:cNvCxnSpPr/>
            <p:nvPr/>
          </p:nvCxnSpPr>
          <p:spPr>
            <a:xfrm>
              <a:off x="26087017" y="7813027"/>
              <a:ext cx="472316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D31B52E-7964-1ACE-45BA-AA3E383410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53508" y="6781983"/>
              <a:ext cx="0" cy="13943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EA08B1C-2EF6-B289-60CA-3B6F145B11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53508" y="8374139"/>
              <a:ext cx="0" cy="468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3EC56E-22DD-AFE8-8C2A-985AF5A04FA5}"/>
                </a:ext>
              </a:extLst>
            </p:cNvPr>
            <p:cNvSpPr txBox="1"/>
            <p:nvPr/>
          </p:nvSpPr>
          <p:spPr>
            <a:xfrm>
              <a:off x="28480040" y="7860709"/>
              <a:ext cx="466674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r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c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9FC073-A1F2-4A21-713C-D08D4DA03C25}"/>
                </a:ext>
              </a:extLst>
            </p:cNvPr>
            <p:cNvSpPr txBox="1"/>
            <p:nvPr/>
          </p:nvSpPr>
          <p:spPr>
            <a:xfrm>
              <a:off x="30030366" y="7752154"/>
              <a:ext cx="970340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dirty="0"/>
                <a:t> = 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826151-4B75-F667-1163-90AA54FCFC66}"/>
                </a:ext>
              </a:extLst>
            </p:cNvPr>
            <p:cNvSpPr txBox="1"/>
            <p:nvPr/>
          </p:nvSpPr>
          <p:spPr>
            <a:xfrm>
              <a:off x="25226340" y="7747080"/>
              <a:ext cx="1086419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u</a:t>
              </a:r>
              <a:r>
                <a:rPr lang="en-US" sz="2400" dirty="0"/>
                <a:t> = -1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8FD7B2C-4E01-1E08-1FE4-7653D2C51AAE}"/>
                </a:ext>
              </a:extLst>
            </p:cNvPr>
            <p:cNvSpPr txBox="1"/>
            <p:nvPr/>
          </p:nvSpPr>
          <p:spPr>
            <a:xfrm>
              <a:off x="28381502" y="8760423"/>
              <a:ext cx="1060841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  <a:r>
                <a:rPr lang="en-US" sz="2400" dirty="0"/>
                <a:t> = -1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024E25B-B5DC-50CB-F621-45B6602812B1}"/>
                </a:ext>
              </a:extLst>
            </p:cNvPr>
            <p:cNvSpPr txBox="1"/>
            <p:nvPr/>
          </p:nvSpPr>
          <p:spPr>
            <a:xfrm>
              <a:off x="28420322" y="6707136"/>
              <a:ext cx="944764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  <a:r>
                <a:rPr lang="en-US" sz="2400" dirty="0"/>
                <a:t> = 1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891637-C95A-E2C4-FB05-A1EC08FA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54286" y="6644511"/>
              <a:ext cx="4762439" cy="0"/>
            </a:xfrm>
            <a:prstGeom prst="straightConnector1">
              <a:avLst/>
            </a:prstGeom>
            <a:ln w="38100">
              <a:solidFill>
                <a:srgbClr val="942093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F6F0F7F-FD5B-9C04-C17F-DD6340849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20120" y="6738658"/>
              <a:ext cx="1737" cy="2115241"/>
            </a:xfrm>
            <a:prstGeom prst="straightConnector1">
              <a:avLst/>
            </a:prstGeom>
            <a:ln w="38100">
              <a:solidFill>
                <a:srgbClr val="942093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A1A29D-1C15-8420-F982-6F6ACBF18A8B}"/>
                </a:ext>
              </a:extLst>
            </p:cNvPr>
            <p:cNvSpPr txBox="1"/>
            <p:nvPr/>
          </p:nvSpPr>
          <p:spPr>
            <a:xfrm>
              <a:off x="30898962" y="7465844"/>
              <a:ext cx="421425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942093"/>
                  </a:solidFill>
                </a:rPr>
                <a:t>b</a:t>
              </a:r>
              <a:endParaRPr lang="en-US" sz="2400" dirty="0">
                <a:solidFill>
                  <a:srgbClr val="94209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E1CDCF-2208-B154-F115-9E3EDC30A8F9}"/>
                </a:ext>
              </a:extLst>
            </p:cNvPr>
            <p:cNvSpPr txBox="1"/>
            <p:nvPr/>
          </p:nvSpPr>
          <p:spPr>
            <a:xfrm>
              <a:off x="28291404" y="6143307"/>
              <a:ext cx="421425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942093"/>
                  </a:solidFill>
                </a:rPr>
                <a:t>a</a:t>
              </a:r>
              <a:endParaRPr lang="en-US" sz="2400" dirty="0">
                <a:solidFill>
                  <a:srgbClr val="942093"/>
                </a:solidFill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8566982-FD10-AC15-5F55-2E941A7A3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54005" y="7039540"/>
              <a:ext cx="0" cy="76608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D1A49FB-F8D6-162E-E80E-EF5CEF83FAB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8831640" y="7426039"/>
              <a:ext cx="0" cy="76608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10D289-0C6D-B74F-1F3D-A8C7666EA40F}"/>
                </a:ext>
              </a:extLst>
            </p:cNvPr>
            <p:cNvSpPr txBox="1"/>
            <p:nvPr/>
          </p:nvSpPr>
          <p:spPr>
            <a:xfrm>
              <a:off x="28909241" y="7747080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p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A91679C-2070-7D69-7E66-BFA8F90AC35C}"/>
                </a:ext>
              </a:extLst>
            </p:cNvPr>
            <p:cNvSpPr txBox="1"/>
            <p:nvPr/>
          </p:nvSpPr>
          <p:spPr>
            <a:xfrm>
              <a:off x="28459610" y="7005494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q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1C9B9C4-37F9-737D-7D05-2E9DE718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891916" y="6347634"/>
              <a:ext cx="6908125" cy="4338364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2E038A-E467-0974-C3C1-4F82CE1B629E}"/>
                </a:ext>
              </a:extLst>
            </p:cNvPr>
            <p:cNvSpPr txBox="1"/>
            <p:nvPr/>
          </p:nvSpPr>
          <p:spPr>
            <a:xfrm>
              <a:off x="21603153" y="9463795"/>
              <a:ext cx="466674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</a:rPr>
                <a:t>r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c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58DF3CD-A2B9-5F59-5DD4-63A6C0CF54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7720" y="6449681"/>
              <a:ext cx="0" cy="1614857"/>
            </a:xfrm>
            <a:prstGeom prst="straightConnector1">
              <a:avLst/>
            </a:prstGeom>
            <a:ln w="38100">
              <a:solidFill>
                <a:srgbClr val="942093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FA0D87B-EB1A-3FC2-FA65-EEDE8F601EB1}"/>
                </a:ext>
              </a:extLst>
            </p:cNvPr>
            <p:cNvSpPr txBox="1"/>
            <p:nvPr/>
          </p:nvSpPr>
          <p:spPr>
            <a:xfrm>
              <a:off x="22071141" y="6769875"/>
              <a:ext cx="421425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942093"/>
                  </a:solidFill>
                </a:rPr>
                <a:t>a</a:t>
              </a:r>
              <a:endParaRPr lang="en-US" sz="2400" dirty="0">
                <a:solidFill>
                  <a:srgbClr val="942093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46604F-505C-1C22-D4BC-E7C4333206ED}"/>
                </a:ext>
              </a:extLst>
            </p:cNvPr>
            <p:cNvSpPr txBox="1"/>
            <p:nvPr/>
          </p:nvSpPr>
          <p:spPr>
            <a:xfrm>
              <a:off x="21225539" y="8176346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0852ACA-8942-0A7A-A9D0-D1B535600134}"/>
                </a:ext>
              </a:extLst>
            </p:cNvPr>
            <p:cNvSpPr txBox="1"/>
            <p:nvPr/>
          </p:nvSpPr>
          <p:spPr>
            <a:xfrm>
              <a:off x="22258062" y="8419382"/>
              <a:ext cx="42929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92475BC-AE3E-4D58-668D-B87042E5F04D}"/>
                </a:ext>
              </a:extLst>
            </p:cNvPr>
            <p:cNvCxnSpPr>
              <a:cxnSpLocks/>
            </p:cNvCxnSpPr>
            <p:nvPr/>
          </p:nvCxnSpPr>
          <p:spPr>
            <a:xfrm>
              <a:off x="22113756" y="8140447"/>
              <a:ext cx="194813" cy="5881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C8CE69C-0670-AC63-D384-1E0AD6A214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38401" y="8072506"/>
              <a:ext cx="1456219" cy="516245"/>
            </a:xfrm>
            <a:prstGeom prst="line">
              <a:avLst/>
            </a:prstGeom>
            <a:ln w="12700"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10A3B59-240B-77FE-4ADF-552818F46A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90579" y="8092157"/>
              <a:ext cx="690609" cy="23460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DE9DE9C-27E0-1A64-2779-D88B1528D08F}"/>
                </a:ext>
              </a:extLst>
            </p:cNvPr>
            <p:cNvSpPr/>
            <p:nvPr/>
          </p:nvSpPr>
          <p:spPr>
            <a:xfrm>
              <a:off x="20423029" y="6334088"/>
              <a:ext cx="3455597" cy="3388302"/>
            </a:xfrm>
            <a:prstGeom prst="arc">
              <a:avLst>
                <a:gd name="adj1" fmla="val 7789291"/>
                <a:gd name="adj2" fmla="val 9559292"/>
              </a:avLst>
            </a:prstGeom>
            <a:ln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590F26E-8CF4-784D-A9F6-CED1DC917CC6}"/>
                </a:ext>
              </a:extLst>
            </p:cNvPr>
            <p:cNvSpPr txBox="1"/>
            <p:nvPr/>
          </p:nvSpPr>
          <p:spPr>
            <a:xfrm>
              <a:off x="20519344" y="9038782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4CF6008-2393-9EAA-A316-075F1B9E0E04}"/>
                </a:ext>
              </a:extLst>
            </p:cNvPr>
            <p:cNvSpPr txBox="1"/>
            <p:nvPr/>
          </p:nvSpPr>
          <p:spPr>
            <a:xfrm>
              <a:off x="20728586" y="8022311"/>
              <a:ext cx="419456" cy="566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/>
                <a:t>ρ</a:t>
              </a:r>
              <a:endParaRPr lang="en-US" sz="2400" dirty="0"/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356E7499-A199-92B7-90F9-FB1CAC0282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878455" y="9733671"/>
            <a:ext cx="5785875" cy="87965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4E2012-EA9A-B6E6-B4AB-13F0C1D504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45590" y="9909309"/>
            <a:ext cx="7255502" cy="52837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2DC4817-C172-66BB-EF77-F007F0D053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014" y="27094810"/>
            <a:ext cx="2000471" cy="307726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EA2BF4B-0CA7-FC15-51BE-0DF2CC6E60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241" y="25936968"/>
            <a:ext cx="3791896" cy="606703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2D4864-FA38-3808-9356-9004DD264B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085" y="25936968"/>
            <a:ext cx="3791896" cy="606703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FA4EB74-99CD-8A3B-8113-BF565E17292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/>
          <a:stretch/>
        </p:blipFill>
        <p:spPr>
          <a:xfrm>
            <a:off x="25072051" y="25936968"/>
            <a:ext cx="3691774" cy="606703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0B8D60B-A316-E2A5-AB4C-604FA5A08B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772" y="25936968"/>
            <a:ext cx="3791896" cy="606703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E91F758-53D0-DDE9-58B8-76A4A1DCE1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608" y="5226596"/>
            <a:ext cx="7940221" cy="635217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7CC04341-1CBE-CD6C-5C3B-D6EE7A4F066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282" y="7733750"/>
            <a:ext cx="3483078" cy="5095247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F27F5AFE-AC25-691A-5E02-FC742572A64B}"/>
              </a:ext>
            </a:extLst>
          </p:cNvPr>
          <p:cNvSpPr txBox="1"/>
          <p:nvPr/>
        </p:nvSpPr>
        <p:spPr>
          <a:xfrm>
            <a:off x="34466046" y="7185526"/>
            <a:ext cx="3300242" cy="1062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HSX coil 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D2888B4-F992-FB43-929A-82856551B3F0}"/>
              </a:ext>
            </a:extLst>
          </p:cNvPr>
          <p:cNvSpPr txBox="1"/>
          <p:nvPr/>
        </p:nvSpPr>
        <p:spPr>
          <a:xfrm>
            <a:off x="39950015" y="12029772"/>
            <a:ext cx="7404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~ 18,000x speed-up for same precision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96032E5-499F-EB85-3A37-7C7797CF4F8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185" y="15131678"/>
            <a:ext cx="7151627" cy="715162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F6FE772-68CF-9EF7-E6A4-722BCF712E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736431" y="15033807"/>
            <a:ext cx="6070300" cy="118236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C1E4345D-FF41-D976-32DB-F7D7ADDC70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736431" y="16821752"/>
            <a:ext cx="1420816" cy="427313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E45A864-EB33-8561-FAFE-CA5ADF30027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442362" y="18199283"/>
            <a:ext cx="5352095" cy="790529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9B215E8-78E7-3C8A-2EF9-68B6F34ECB5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274994" y="19057949"/>
            <a:ext cx="6409694" cy="926443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49A28CC8-AE8D-8B9E-6120-7E74C15F455E}"/>
              </a:ext>
            </a:extLst>
          </p:cNvPr>
          <p:cNvSpPr txBox="1"/>
          <p:nvPr/>
        </p:nvSpPr>
        <p:spPr>
          <a:xfrm>
            <a:off x="35454574" y="16756212"/>
            <a:ext cx="410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circular x-section,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2994334-E6E6-625F-9AA9-7ED1CCC8D56F}"/>
              </a:ext>
            </a:extLst>
          </p:cNvPr>
          <p:cNvSpPr txBox="1"/>
          <p:nvPr/>
        </p:nvSpPr>
        <p:spPr>
          <a:xfrm>
            <a:off x="35217446" y="20010358"/>
            <a:ext cx="4862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for rectangular x-section,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72B01960-C75A-5545-3D21-9F8BC5084EC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561" y="14952089"/>
            <a:ext cx="1581932" cy="242718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88C797C-CF71-91D4-D24C-878D9744B3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364367" y="24376080"/>
            <a:ext cx="5886972" cy="1367572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264DD3F3-FAEC-8292-E159-509EC760FDB5}"/>
              </a:ext>
            </a:extLst>
          </p:cNvPr>
          <p:cNvSpPr txBox="1"/>
          <p:nvPr/>
        </p:nvSpPr>
        <p:spPr>
          <a:xfrm>
            <a:off x="38562336" y="25746443"/>
            <a:ext cx="2718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Gömöry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Klinčok</a:t>
            </a:r>
            <a:r>
              <a:rPr lang="en-US" sz="18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350158C-AA88-E01C-BD2A-8301D3029E69}"/>
                  </a:ext>
                </a:extLst>
              </p:cNvPr>
              <p:cNvSpPr txBox="1"/>
              <p:nvPr/>
            </p:nvSpPr>
            <p:spPr>
              <a:xfrm>
                <a:off x="33452730" y="26176592"/>
                <a:ext cx="8874374" cy="2364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estimate the global critical current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𝑠𝑒𝑐𝑡𝑖𝑜𝑛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nary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𝑩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𝜙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1350158C-AA88-E01C-BD2A-8301D3029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2730" y="26176592"/>
                <a:ext cx="8874374" cy="2364302"/>
              </a:xfrm>
              <a:prstGeom prst="rect">
                <a:avLst/>
              </a:prstGeom>
              <a:blipFill>
                <a:blip r:embed="rId31"/>
                <a:stretch>
                  <a:fillRect l="-2146" t="-59358" b="-1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TextBox 137">
            <a:extLst>
              <a:ext uri="{FF2B5EF4-FFF2-40B4-BE49-F238E27FC236}">
                <a16:creationId xmlns:a16="http://schemas.microsoft.com/office/drawing/2014/main" id="{D7B92B1B-829D-A091-9554-F49E4FF16361}"/>
              </a:ext>
            </a:extLst>
          </p:cNvPr>
          <p:cNvSpPr txBox="1"/>
          <p:nvPr/>
        </p:nvSpPr>
        <p:spPr>
          <a:xfrm>
            <a:off x="33452730" y="28625918"/>
            <a:ext cx="1415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Not self-consistent, but maybe good enough for optimization/estimates?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CA47C4A-E8D0-1BD4-FDA3-E730D48C5054}"/>
              </a:ext>
            </a:extLst>
          </p:cNvPr>
          <p:cNvSpPr txBox="1"/>
          <p:nvPr/>
        </p:nvSpPr>
        <p:spPr>
          <a:xfrm>
            <a:off x="1784472" y="11704610"/>
            <a:ext cx="6694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Tricky part is the self-field: singularity in </a:t>
            </a:r>
          </a:p>
          <a:p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Biot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-Savart Law: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1085AD8-123F-4BBE-2C56-CACCBAF56BCE}"/>
                  </a:ext>
                </a:extLst>
              </p:cNvPr>
              <p:cNvSpPr txBox="1"/>
              <p:nvPr/>
            </p:nvSpPr>
            <p:spPr>
              <a:xfrm>
                <a:off x="6200357" y="11578757"/>
                <a:ext cx="7982371" cy="2228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𝐁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1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0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𝐫</m:t>
                                      </m:r>
                                    </m:e>
                                  </m:acc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D727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000" i="1">
                                          <a:solidFill>
                                            <a:srgbClr val="D727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>
                                          <a:solidFill>
                                            <a:srgbClr val="D727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US" sz="4000" i="1">
                                          <a:solidFill>
                                            <a:srgbClr val="D7272A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4000" b="1" i="1" smtClean="0">
                                              <a:solidFill>
                                                <a:srgbClr val="D727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4000" b="1">
                                              <a:solidFill>
                                                <a:srgbClr val="D7272A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𝐫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D7272A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1085AD8-123F-4BBE-2C56-CACCBAF56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357" y="11578757"/>
                <a:ext cx="7982371" cy="2228367"/>
              </a:xfrm>
              <a:prstGeom prst="rect">
                <a:avLst/>
              </a:prstGeom>
              <a:blipFill>
                <a:blip r:embed="rId32"/>
                <a:stretch>
                  <a:fillRect t="-87571" b="-15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>
            <a:extLst>
              <a:ext uri="{FF2B5EF4-FFF2-40B4-BE49-F238E27FC236}">
                <a16:creationId xmlns:a16="http://schemas.microsoft.com/office/drawing/2014/main" id="{F15A5092-8710-7FAD-E9A7-FB891AD95B5D}"/>
              </a:ext>
            </a:extLst>
          </p:cNvPr>
          <p:cNvSpPr txBox="1"/>
          <p:nvPr/>
        </p:nvSpPr>
        <p:spPr>
          <a:xfrm>
            <a:off x="1783193" y="5486280"/>
            <a:ext cx="14344949" cy="322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Forces ∝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High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limited by support structure.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Superconductor quench limits depend on local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Need to be able to dissipate stored energy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= ½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4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Coil shapes can probably be optimized for these quantities.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8345E7C-A80B-83A3-68A0-EAD7D99DA2F9}"/>
              </a:ext>
            </a:extLst>
          </p:cNvPr>
          <p:cNvSpPr txBox="1"/>
          <p:nvPr/>
        </p:nvSpPr>
        <p:spPr>
          <a:xfrm>
            <a:off x="1775733" y="9054919"/>
            <a:ext cx="7466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Field and force on coil 2 due to current in coil 1 can be computed quickly: 1D filament models are ok.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E3DC5F8-AA2D-4524-6F5C-E53D4347BA36}"/>
              </a:ext>
            </a:extLst>
          </p:cNvPr>
          <p:cNvGrpSpPr/>
          <p:nvPr/>
        </p:nvGrpSpPr>
        <p:grpSpPr>
          <a:xfrm>
            <a:off x="9772836" y="9087787"/>
            <a:ext cx="3527584" cy="2809268"/>
            <a:chOff x="1025995" y="2836290"/>
            <a:chExt cx="2561461" cy="2039876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5B477319-BAA4-3640-84BB-0F887AD7FF39}"/>
                </a:ext>
              </a:extLst>
            </p:cNvPr>
            <p:cNvSpPr/>
            <p:nvPr/>
          </p:nvSpPr>
          <p:spPr>
            <a:xfrm>
              <a:off x="1025995" y="2836290"/>
              <a:ext cx="1090062" cy="1611248"/>
            </a:xfrm>
            <a:custGeom>
              <a:avLst/>
              <a:gdLst>
                <a:gd name="connsiteX0" fmla="*/ 117714 w 1548564"/>
                <a:gd name="connsiteY0" fmla="*/ 625270 h 1837700"/>
                <a:gd name="connsiteX1" fmla="*/ 348534 w 1548564"/>
                <a:gd name="connsiteY1" fmla="*/ 279040 h 1837700"/>
                <a:gd name="connsiteX2" fmla="*/ 987726 w 1548564"/>
                <a:gd name="connsiteY2" fmla="*/ 12710 h 1837700"/>
                <a:gd name="connsiteX3" fmla="*/ 1547019 w 1548564"/>
                <a:gd name="connsiteY3" fmla="*/ 696291 h 1837700"/>
                <a:gd name="connsiteX4" fmla="*/ 1156402 w 1548564"/>
                <a:gd name="connsiteY4" fmla="*/ 1220073 h 1837700"/>
                <a:gd name="connsiteX5" fmla="*/ 1218545 w 1548564"/>
                <a:gd name="connsiteY5" fmla="*/ 1699468 h 1837700"/>
                <a:gd name="connsiteX6" fmla="*/ 82204 w 1548564"/>
                <a:gd name="connsiteY6" fmla="*/ 1752734 h 1837700"/>
                <a:gd name="connsiteX7" fmla="*/ 117714 w 1548564"/>
                <a:gd name="connsiteY7" fmla="*/ 625270 h 1837700"/>
                <a:gd name="connsiteX0" fmla="*/ 161953 w 1530659"/>
                <a:gd name="connsiteY0" fmla="*/ 965431 h 1816232"/>
                <a:gd name="connsiteX1" fmla="*/ 330629 w 1530659"/>
                <a:gd name="connsiteY1" fmla="*/ 281850 h 1816232"/>
                <a:gd name="connsiteX2" fmla="*/ 969821 w 1530659"/>
                <a:gd name="connsiteY2" fmla="*/ 15520 h 1816232"/>
                <a:gd name="connsiteX3" fmla="*/ 1529114 w 1530659"/>
                <a:gd name="connsiteY3" fmla="*/ 699101 h 1816232"/>
                <a:gd name="connsiteX4" fmla="*/ 1138497 w 1530659"/>
                <a:gd name="connsiteY4" fmla="*/ 1222883 h 1816232"/>
                <a:gd name="connsiteX5" fmla="*/ 1200640 w 1530659"/>
                <a:gd name="connsiteY5" fmla="*/ 1702278 h 1816232"/>
                <a:gd name="connsiteX6" fmla="*/ 64299 w 1530659"/>
                <a:gd name="connsiteY6" fmla="*/ 1755544 h 1816232"/>
                <a:gd name="connsiteX7" fmla="*/ 161953 w 1530659"/>
                <a:gd name="connsiteY7" fmla="*/ 965431 h 1816232"/>
                <a:gd name="connsiteX0" fmla="*/ 307799 w 1498952"/>
                <a:gd name="connsiteY0" fmla="*/ 857900 h 1823103"/>
                <a:gd name="connsiteX1" fmla="*/ 298922 w 1498952"/>
                <a:gd name="connsiteY1" fmla="*/ 280851 h 1823103"/>
                <a:gd name="connsiteX2" fmla="*/ 938114 w 1498952"/>
                <a:gd name="connsiteY2" fmla="*/ 14521 h 1823103"/>
                <a:gd name="connsiteX3" fmla="*/ 1497407 w 1498952"/>
                <a:gd name="connsiteY3" fmla="*/ 698102 h 1823103"/>
                <a:gd name="connsiteX4" fmla="*/ 1106790 w 1498952"/>
                <a:gd name="connsiteY4" fmla="*/ 1221884 h 1823103"/>
                <a:gd name="connsiteX5" fmla="*/ 1168933 w 1498952"/>
                <a:gd name="connsiteY5" fmla="*/ 1701279 h 1823103"/>
                <a:gd name="connsiteX6" fmla="*/ 32592 w 1498952"/>
                <a:gd name="connsiteY6" fmla="*/ 1754545 h 1823103"/>
                <a:gd name="connsiteX7" fmla="*/ 307799 w 1498952"/>
                <a:gd name="connsiteY7" fmla="*/ 857900 h 1823103"/>
                <a:gd name="connsiteX0" fmla="*/ 293251 w 1484610"/>
                <a:gd name="connsiteY0" fmla="*/ 857900 h 1869009"/>
                <a:gd name="connsiteX1" fmla="*/ 284374 w 1484610"/>
                <a:gd name="connsiteY1" fmla="*/ 280851 h 1869009"/>
                <a:gd name="connsiteX2" fmla="*/ 923566 w 1484610"/>
                <a:gd name="connsiteY2" fmla="*/ 14521 h 1869009"/>
                <a:gd name="connsiteX3" fmla="*/ 1482859 w 1484610"/>
                <a:gd name="connsiteY3" fmla="*/ 698102 h 1869009"/>
                <a:gd name="connsiteX4" fmla="*/ 1092242 w 1484610"/>
                <a:gd name="connsiteY4" fmla="*/ 1221884 h 1869009"/>
                <a:gd name="connsiteX5" fmla="*/ 879178 w 1484610"/>
                <a:gd name="connsiteY5" fmla="*/ 1798933 h 1869009"/>
                <a:gd name="connsiteX6" fmla="*/ 18044 w 1484610"/>
                <a:gd name="connsiteY6" fmla="*/ 1754545 h 1869009"/>
                <a:gd name="connsiteX7" fmla="*/ 293251 w 1484610"/>
                <a:gd name="connsiteY7" fmla="*/ 857900 h 1869009"/>
                <a:gd name="connsiteX0" fmla="*/ 222480 w 1493738"/>
                <a:gd name="connsiteY0" fmla="*/ 956467 h 1864217"/>
                <a:gd name="connsiteX1" fmla="*/ 293502 w 1493738"/>
                <a:gd name="connsiteY1" fmla="*/ 281763 h 1864217"/>
                <a:gd name="connsiteX2" fmla="*/ 932694 w 1493738"/>
                <a:gd name="connsiteY2" fmla="*/ 15433 h 1864217"/>
                <a:gd name="connsiteX3" fmla="*/ 1491987 w 1493738"/>
                <a:gd name="connsiteY3" fmla="*/ 699014 h 1864217"/>
                <a:gd name="connsiteX4" fmla="*/ 1101370 w 1493738"/>
                <a:gd name="connsiteY4" fmla="*/ 1222796 h 1864217"/>
                <a:gd name="connsiteX5" fmla="*/ 888306 w 1493738"/>
                <a:gd name="connsiteY5" fmla="*/ 1799845 h 1864217"/>
                <a:gd name="connsiteX6" fmla="*/ 27172 w 1493738"/>
                <a:gd name="connsiteY6" fmla="*/ 1755457 h 1864217"/>
                <a:gd name="connsiteX7" fmla="*/ 222480 w 1493738"/>
                <a:gd name="connsiteY7" fmla="*/ 956467 h 1864217"/>
                <a:gd name="connsiteX0" fmla="*/ 102462 w 1373720"/>
                <a:gd name="connsiteY0" fmla="*/ 956467 h 1835144"/>
                <a:gd name="connsiteX1" fmla="*/ 173484 w 1373720"/>
                <a:gd name="connsiteY1" fmla="*/ 281763 h 1835144"/>
                <a:gd name="connsiteX2" fmla="*/ 812676 w 1373720"/>
                <a:gd name="connsiteY2" fmla="*/ 15433 h 1835144"/>
                <a:gd name="connsiteX3" fmla="*/ 1371969 w 1373720"/>
                <a:gd name="connsiteY3" fmla="*/ 699014 h 1835144"/>
                <a:gd name="connsiteX4" fmla="*/ 981352 w 1373720"/>
                <a:gd name="connsiteY4" fmla="*/ 1222796 h 1835144"/>
                <a:gd name="connsiteX5" fmla="*/ 768288 w 1373720"/>
                <a:gd name="connsiteY5" fmla="*/ 1799845 h 1835144"/>
                <a:gd name="connsiteX6" fmla="*/ 40319 w 1373720"/>
                <a:gd name="connsiteY6" fmla="*/ 1657802 h 1835144"/>
                <a:gd name="connsiteX7" fmla="*/ 102462 w 1373720"/>
                <a:gd name="connsiteY7" fmla="*/ 956467 h 1835144"/>
                <a:gd name="connsiteX0" fmla="*/ 102462 w 1374191"/>
                <a:gd name="connsiteY0" fmla="*/ 956467 h 1835144"/>
                <a:gd name="connsiteX1" fmla="*/ 173484 w 1374191"/>
                <a:gd name="connsiteY1" fmla="*/ 281763 h 1835144"/>
                <a:gd name="connsiteX2" fmla="*/ 812676 w 1374191"/>
                <a:gd name="connsiteY2" fmla="*/ 15433 h 1835144"/>
                <a:gd name="connsiteX3" fmla="*/ 1371969 w 1374191"/>
                <a:gd name="connsiteY3" fmla="*/ 699014 h 1835144"/>
                <a:gd name="connsiteX4" fmla="*/ 999107 w 1374191"/>
                <a:gd name="connsiteY4" fmla="*/ 1089631 h 1835144"/>
                <a:gd name="connsiteX5" fmla="*/ 768288 w 1374191"/>
                <a:gd name="connsiteY5" fmla="*/ 1799845 h 1835144"/>
                <a:gd name="connsiteX6" fmla="*/ 40319 w 1374191"/>
                <a:gd name="connsiteY6" fmla="*/ 1657802 h 1835144"/>
                <a:gd name="connsiteX7" fmla="*/ 102462 w 1374191"/>
                <a:gd name="connsiteY7" fmla="*/ 956467 h 1835144"/>
                <a:gd name="connsiteX0" fmla="*/ 102462 w 1250935"/>
                <a:gd name="connsiteY0" fmla="*/ 946082 h 1824759"/>
                <a:gd name="connsiteX1" fmla="*/ 173484 w 1250935"/>
                <a:gd name="connsiteY1" fmla="*/ 271378 h 1824759"/>
                <a:gd name="connsiteX2" fmla="*/ 812676 w 1250935"/>
                <a:gd name="connsiteY2" fmla="*/ 5048 h 1824759"/>
                <a:gd name="connsiteX3" fmla="*/ 1247682 w 1250935"/>
                <a:gd name="connsiteY3" fmla="*/ 475565 h 1824759"/>
                <a:gd name="connsiteX4" fmla="*/ 999107 w 1250935"/>
                <a:gd name="connsiteY4" fmla="*/ 1079246 h 1824759"/>
                <a:gd name="connsiteX5" fmla="*/ 768288 w 1250935"/>
                <a:gd name="connsiteY5" fmla="*/ 1789460 h 1824759"/>
                <a:gd name="connsiteX6" fmla="*/ 40319 w 1250935"/>
                <a:gd name="connsiteY6" fmla="*/ 1647417 h 1824759"/>
                <a:gd name="connsiteX7" fmla="*/ 102462 w 1250935"/>
                <a:gd name="connsiteY7" fmla="*/ 946082 h 182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935" h="1824759">
                  <a:moveTo>
                    <a:pt x="102462" y="946082"/>
                  </a:moveTo>
                  <a:cubicBezTo>
                    <a:pt x="124656" y="716742"/>
                    <a:pt x="55115" y="428217"/>
                    <a:pt x="173484" y="271378"/>
                  </a:cubicBezTo>
                  <a:cubicBezTo>
                    <a:pt x="291853" y="114539"/>
                    <a:pt x="633643" y="-28983"/>
                    <a:pt x="812676" y="5048"/>
                  </a:cubicBezTo>
                  <a:cubicBezTo>
                    <a:pt x="991709" y="39079"/>
                    <a:pt x="1216610" y="296532"/>
                    <a:pt x="1247682" y="475565"/>
                  </a:cubicBezTo>
                  <a:cubicBezTo>
                    <a:pt x="1278754" y="654598"/>
                    <a:pt x="1079006" y="860264"/>
                    <a:pt x="999107" y="1079246"/>
                  </a:cubicBezTo>
                  <a:cubicBezTo>
                    <a:pt x="919208" y="1298228"/>
                    <a:pt x="947321" y="1700683"/>
                    <a:pt x="768288" y="1789460"/>
                  </a:cubicBezTo>
                  <a:cubicBezTo>
                    <a:pt x="589255" y="1878237"/>
                    <a:pt x="151290" y="1787980"/>
                    <a:pt x="40319" y="1647417"/>
                  </a:cubicBezTo>
                  <a:cubicBezTo>
                    <a:pt x="-70652" y="1506854"/>
                    <a:pt x="80268" y="1175422"/>
                    <a:pt x="102462" y="94608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A98CD17E-94AE-4B82-73DC-DF87120AE8CD}"/>
                </a:ext>
              </a:extLst>
            </p:cNvPr>
            <p:cNvSpPr/>
            <p:nvPr/>
          </p:nvSpPr>
          <p:spPr>
            <a:xfrm>
              <a:off x="2497394" y="2836290"/>
              <a:ext cx="1090062" cy="1736271"/>
            </a:xfrm>
            <a:custGeom>
              <a:avLst/>
              <a:gdLst>
                <a:gd name="connsiteX0" fmla="*/ 337760 w 1457967"/>
                <a:gd name="connsiteY0" fmla="*/ 973630 h 2172281"/>
                <a:gd name="connsiteX1" fmla="*/ 408 w 1457967"/>
                <a:gd name="connsiteY1" fmla="*/ 565257 h 2172281"/>
                <a:gd name="connsiteX2" fmla="*/ 417659 w 1457967"/>
                <a:gd name="connsiteY2" fmla="*/ 5964 h 2172281"/>
                <a:gd name="connsiteX3" fmla="*/ 1243282 w 1457967"/>
                <a:gd name="connsiteY3" fmla="*/ 316682 h 2172281"/>
                <a:gd name="connsiteX4" fmla="*/ 1065729 w 1457967"/>
                <a:gd name="connsiteY4" fmla="*/ 1026896 h 2172281"/>
                <a:gd name="connsiteX5" fmla="*/ 1456346 w 1457967"/>
                <a:gd name="connsiteY5" fmla="*/ 1834764 h 2172281"/>
                <a:gd name="connsiteX6" fmla="*/ 888175 w 1457967"/>
                <a:gd name="connsiteY6" fmla="*/ 2172115 h 2172281"/>
                <a:gd name="connsiteX7" fmla="*/ 204595 w 1457967"/>
                <a:gd name="connsiteY7" fmla="*/ 1799253 h 2172281"/>
                <a:gd name="connsiteX8" fmla="*/ 337760 w 1457967"/>
                <a:gd name="connsiteY8" fmla="*/ 973630 h 2172281"/>
                <a:gd name="connsiteX0" fmla="*/ 275695 w 1395902"/>
                <a:gd name="connsiteY0" fmla="*/ 971641 h 2170292"/>
                <a:gd name="connsiteX1" fmla="*/ 486 w 1395902"/>
                <a:gd name="connsiteY1" fmla="*/ 510002 h 2170292"/>
                <a:gd name="connsiteX2" fmla="*/ 355594 w 1395902"/>
                <a:gd name="connsiteY2" fmla="*/ 3975 h 2170292"/>
                <a:gd name="connsiteX3" fmla="*/ 1181217 w 1395902"/>
                <a:gd name="connsiteY3" fmla="*/ 314693 h 2170292"/>
                <a:gd name="connsiteX4" fmla="*/ 1003664 w 1395902"/>
                <a:gd name="connsiteY4" fmla="*/ 1024907 h 2170292"/>
                <a:gd name="connsiteX5" fmla="*/ 1394281 w 1395902"/>
                <a:gd name="connsiteY5" fmla="*/ 1832775 h 2170292"/>
                <a:gd name="connsiteX6" fmla="*/ 826110 w 1395902"/>
                <a:gd name="connsiteY6" fmla="*/ 2170126 h 2170292"/>
                <a:gd name="connsiteX7" fmla="*/ 142530 w 1395902"/>
                <a:gd name="connsiteY7" fmla="*/ 1797264 h 2170292"/>
                <a:gd name="connsiteX8" fmla="*/ 275695 w 1395902"/>
                <a:gd name="connsiteY8" fmla="*/ 971641 h 2170292"/>
                <a:gd name="connsiteX0" fmla="*/ 319683 w 1395502"/>
                <a:gd name="connsiteY0" fmla="*/ 1131439 h 2170292"/>
                <a:gd name="connsiteX1" fmla="*/ 86 w 1395502"/>
                <a:gd name="connsiteY1" fmla="*/ 510002 h 2170292"/>
                <a:gd name="connsiteX2" fmla="*/ 355194 w 1395502"/>
                <a:gd name="connsiteY2" fmla="*/ 3975 h 2170292"/>
                <a:gd name="connsiteX3" fmla="*/ 1180817 w 1395502"/>
                <a:gd name="connsiteY3" fmla="*/ 314693 h 2170292"/>
                <a:gd name="connsiteX4" fmla="*/ 1003264 w 1395502"/>
                <a:gd name="connsiteY4" fmla="*/ 1024907 h 2170292"/>
                <a:gd name="connsiteX5" fmla="*/ 1393881 w 1395502"/>
                <a:gd name="connsiteY5" fmla="*/ 1832775 h 2170292"/>
                <a:gd name="connsiteX6" fmla="*/ 825710 w 1395502"/>
                <a:gd name="connsiteY6" fmla="*/ 2170126 h 2170292"/>
                <a:gd name="connsiteX7" fmla="*/ 142130 w 1395502"/>
                <a:gd name="connsiteY7" fmla="*/ 1797264 h 2170292"/>
                <a:gd name="connsiteX8" fmla="*/ 319683 w 1395502"/>
                <a:gd name="connsiteY8" fmla="*/ 1131439 h 2170292"/>
                <a:gd name="connsiteX0" fmla="*/ 319688 w 1395507"/>
                <a:gd name="connsiteY0" fmla="*/ 1131439 h 2170292"/>
                <a:gd name="connsiteX1" fmla="*/ 91 w 1395507"/>
                <a:gd name="connsiteY1" fmla="*/ 510002 h 2170292"/>
                <a:gd name="connsiteX2" fmla="*/ 355199 w 1395507"/>
                <a:gd name="connsiteY2" fmla="*/ 3975 h 2170292"/>
                <a:gd name="connsiteX3" fmla="*/ 1180822 w 1395507"/>
                <a:gd name="connsiteY3" fmla="*/ 314693 h 2170292"/>
                <a:gd name="connsiteX4" fmla="*/ 1003269 w 1395507"/>
                <a:gd name="connsiteY4" fmla="*/ 1024907 h 2170292"/>
                <a:gd name="connsiteX5" fmla="*/ 1393886 w 1395507"/>
                <a:gd name="connsiteY5" fmla="*/ 1832775 h 2170292"/>
                <a:gd name="connsiteX6" fmla="*/ 825715 w 1395507"/>
                <a:gd name="connsiteY6" fmla="*/ 2170126 h 2170292"/>
                <a:gd name="connsiteX7" fmla="*/ 248667 w 1395507"/>
                <a:gd name="connsiteY7" fmla="*/ 1868285 h 2170292"/>
                <a:gd name="connsiteX8" fmla="*/ 319688 w 1395507"/>
                <a:gd name="connsiteY8" fmla="*/ 1131439 h 217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507" h="2170292">
                  <a:moveTo>
                    <a:pt x="319688" y="1131439"/>
                  </a:moveTo>
                  <a:cubicBezTo>
                    <a:pt x="278259" y="905059"/>
                    <a:pt x="-5827" y="697913"/>
                    <a:pt x="91" y="510002"/>
                  </a:cubicBezTo>
                  <a:cubicBezTo>
                    <a:pt x="6009" y="322091"/>
                    <a:pt x="158411" y="36526"/>
                    <a:pt x="355199" y="3975"/>
                  </a:cubicBezTo>
                  <a:cubicBezTo>
                    <a:pt x="551987" y="-28576"/>
                    <a:pt x="1072810" y="144538"/>
                    <a:pt x="1180822" y="314693"/>
                  </a:cubicBezTo>
                  <a:cubicBezTo>
                    <a:pt x="1288834" y="484848"/>
                    <a:pt x="967758" y="771893"/>
                    <a:pt x="1003269" y="1024907"/>
                  </a:cubicBezTo>
                  <a:cubicBezTo>
                    <a:pt x="1038780" y="1277921"/>
                    <a:pt x="1423478" y="1641905"/>
                    <a:pt x="1393886" y="1832775"/>
                  </a:cubicBezTo>
                  <a:cubicBezTo>
                    <a:pt x="1364294" y="2023645"/>
                    <a:pt x="1034340" y="2176044"/>
                    <a:pt x="825715" y="2170126"/>
                  </a:cubicBezTo>
                  <a:cubicBezTo>
                    <a:pt x="617090" y="2164208"/>
                    <a:pt x="333005" y="2041399"/>
                    <a:pt x="248667" y="1868285"/>
                  </a:cubicBezTo>
                  <a:cubicBezTo>
                    <a:pt x="164329" y="1695171"/>
                    <a:pt x="361117" y="1357820"/>
                    <a:pt x="319688" y="1131439"/>
                  </a:cubicBezTo>
                  <a:close/>
                </a:path>
              </a:pathLst>
            </a:cu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948D489-2700-C496-2C42-80DEF32C4670}"/>
                </a:ext>
              </a:extLst>
            </p:cNvPr>
            <p:cNvSpPr txBox="1"/>
            <p:nvPr/>
          </p:nvSpPr>
          <p:spPr>
            <a:xfrm>
              <a:off x="1330243" y="3960467"/>
              <a:ext cx="320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5E284F-6383-F0BC-9FCE-35D837BEB9E0}"/>
                </a:ext>
              </a:extLst>
            </p:cNvPr>
            <p:cNvSpPr txBox="1"/>
            <p:nvPr/>
          </p:nvSpPr>
          <p:spPr>
            <a:xfrm>
              <a:off x="2999210" y="4106725"/>
              <a:ext cx="3206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0066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A64614C-3E43-26AC-1ED3-6FA33B843B84}"/>
              </a:ext>
            </a:extLst>
          </p:cNvPr>
          <p:cNvGrpSpPr/>
          <p:nvPr/>
        </p:nvGrpSpPr>
        <p:grpSpPr>
          <a:xfrm>
            <a:off x="1432014" y="15494963"/>
            <a:ext cx="12883773" cy="5558532"/>
            <a:chOff x="112711" y="1178474"/>
            <a:chExt cx="8918578" cy="3847801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DF411C5-D08E-7B5A-DF28-E33AC2F50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" t="10010"/>
            <a:stretch/>
          </p:blipFill>
          <p:spPr>
            <a:xfrm>
              <a:off x="112711" y="1567409"/>
              <a:ext cx="4273011" cy="3357495"/>
            </a:xfrm>
            <a:prstGeom prst="rect">
              <a:avLst/>
            </a:prstGeom>
          </p:spPr>
        </p:pic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AC4CFB1F-8009-8822-AA8E-8272F1146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9"/>
            <a:stretch/>
          </p:blipFill>
          <p:spPr>
            <a:xfrm>
              <a:off x="4882353" y="1389205"/>
              <a:ext cx="4148936" cy="3637070"/>
            </a:xfrm>
            <a:prstGeom prst="rect">
              <a:avLst/>
            </a:prstGeom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F8FAD85-4594-F861-895F-06AC48CA48C5}"/>
                </a:ext>
              </a:extLst>
            </p:cNvPr>
            <p:cNvSpPr txBox="1"/>
            <p:nvPr/>
          </p:nvSpPr>
          <p:spPr>
            <a:xfrm>
              <a:off x="479395" y="1178474"/>
              <a:ext cx="4000474" cy="362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Maximum |B| in the conductor [Tesla]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B9515013-E128-FC76-BAAA-EDCBD8AED8AD}"/>
                </a:ext>
              </a:extLst>
            </p:cNvPr>
            <p:cNvSpPr txBox="1"/>
            <p:nvPr/>
          </p:nvSpPr>
          <p:spPr>
            <a:xfrm>
              <a:off x="5643056" y="1178474"/>
              <a:ext cx="3009865" cy="362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Force per unit length [N / m]</a:t>
              </a:r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F363EFC9-6767-B33E-525F-0B91A3C9D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860" y="2884088"/>
              <a:ext cx="1966071" cy="191203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F1FEDA18-E817-7326-6C1F-E5B62E125899}"/>
              </a:ext>
            </a:extLst>
          </p:cNvPr>
          <p:cNvSpPr txBox="1"/>
          <p:nvPr/>
        </p:nvSpPr>
        <p:spPr>
          <a:xfrm>
            <a:off x="1625266" y="13985807"/>
            <a:ext cx="1285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Simply skipping the singular point in a 1D filament calculation gives a non-converging result with significant error: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706BAF7-4260-92D8-F2A3-30F9151908C8}"/>
              </a:ext>
            </a:extLst>
          </p:cNvPr>
          <p:cNvSpPr txBox="1"/>
          <p:nvPr/>
        </p:nvSpPr>
        <p:spPr>
          <a:xfrm>
            <a:off x="15318856" y="4394157"/>
            <a:ext cx="1086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Derivation of reduced models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6AA4E54A-6177-3193-2D3E-26852B270F2F}"/>
              </a:ext>
            </a:extLst>
          </p:cNvPr>
          <p:cNvSpPr txBox="1"/>
          <p:nvPr/>
        </p:nvSpPr>
        <p:spPr>
          <a:xfrm>
            <a:off x="33480906" y="13675518"/>
            <a:ext cx="1246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Self-inductance &amp; stored energy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FDFEB2E-3200-9455-A887-1BC4E641C1F5}"/>
              </a:ext>
            </a:extLst>
          </p:cNvPr>
          <p:cNvSpPr txBox="1"/>
          <p:nvPr/>
        </p:nvSpPr>
        <p:spPr>
          <a:xfrm>
            <a:off x="33353459" y="4547548"/>
            <a:ext cx="1165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Self-force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109047B-B858-2898-137C-16A5CD9D3036}"/>
              </a:ext>
            </a:extLst>
          </p:cNvPr>
          <p:cNvSpPr txBox="1"/>
          <p:nvPr/>
        </p:nvSpPr>
        <p:spPr>
          <a:xfrm>
            <a:off x="33353459" y="22762504"/>
            <a:ext cx="1151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Critical current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053EC8C-EAC4-ABB5-5EA4-C1033D439DF9}"/>
              </a:ext>
            </a:extLst>
          </p:cNvPr>
          <p:cNvSpPr txBox="1"/>
          <p:nvPr/>
        </p:nvSpPr>
        <p:spPr>
          <a:xfrm>
            <a:off x="15359532" y="19014983"/>
            <a:ext cx="1246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cs typeface="Arial Black"/>
              </a:rPr>
              <a:t>Self-field</a:t>
            </a:r>
          </a:p>
        </p:txBody>
      </p:sp>
      <p:pic>
        <p:nvPicPr>
          <p:cNvPr id="184" name="Picture 183">
            <a:extLst>
              <a:ext uri="{FF2B5EF4-FFF2-40B4-BE49-F238E27FC236}">
                <a16:creationId xmlns:a16="http://schemas.microsoft.com/office/drawing/2014/main" id="{34D63DE0-BF0C-0411-FB10-9D569F15FDB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386" y="7672122"/>
            <a:ext cx="887170" cy="5084674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E3111683-5D98-C455-B269-265FE60288DC}"/>
              </a:ext>
            </a:extLst>
          </p:cNvPr>
          <p:cNvSpPr txBox="1"/>
          <p:nvPr/>
        </p:nvSpPr>
        <p:spPr>
          <a:xfrm>
            <a:off x="1724626" y="27600677"/>
            <a:ext cx="11140810" cy="1133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Force per unit length: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5D integral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ED5B643-3C50-AC2B-247A-EB0200495268}"/>
              </a:ext>
            </a:extLst>
          </p:cNvPr>
          <p:cNvSpPr txBox="1"/>
          <p:nvPr/>
        </p:nvSpPr>
        <p:spPr>
          <a:xfrm>
            <a:off x="1748701" y="25762681"/>
            <a:ext cx="5869872" cy="1133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Field: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3D integral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50AD2CD2-5B0D-F9BD-986D-9B6D0306DB0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791115" y="26341139"/>
            <a:ext cx="5941421" cy="1278731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98F4CBBA-4CD4-C48A-45F2-4C97E35F5EC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138903" y="28372339"/>
            <a:ext cx="10432574" cy="1263137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8406F58-FA04-2762-D0F0-0C304D72948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619577" y="30690244"/>
            <a:ext cx="6284495" cy="1200760"/>
          </a:xfrm>
          <a:prstGeom prst="rect">
            <a:avLst/>
          </a:prstGeom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AAEAE6C0-35A2-5E48-13BF-8C999CC3A923}"/>
              </a:ext>
            </a:extLst>
          </p:cNvPr>
          <p:cNvSpPr txBox="1"/>
          <p:nvPr/>
        </p:nvSpPr>
        <p:spPr>
          <a:xfrm>
            <a:off x="1724626" y="29911836"/>
            <a:ext cx="14794801" cy="1133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alibri" panose="020F0502020204030204" pitchFamily="34" charset="0"/>
                <a:cs typeface="Calibri" panose="020F0502020204030204" pitchFamily="34" charset="0"/>
              </a:rPr>
              <a:t>Self-inductance &amp; stored energy: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6D integral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593E6B0-9C43-F808-AA71-96BCD46DD3DE}"/>
              </a:ext>
            </a:extLst>
          </p:cNvPr>
          <p:cNvSpPr txBox="1"/>
          <p:nvPr/>
        </p:nvSpPr>
        <p:spPr>
          <a:xfrm>
            <a:off x="1726195" y="21245389"/>
            <a:ext cx="1285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Also apparent from 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analytic formulas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for a circular coil:</a:t>
            </a: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92B5FEE2-8426-8F8E-EB24-EC7CEFE53AC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101526" y="5628080"/>
            <a:ext cx="3300243" cy="1365618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9B2BB7DF-6A0E-6734-EC9F-0E782FE2F113}"/>
              </a:ext>
            </a:extLst>
          </p:cNvPr>
          <p:cNvSpPr txBox="1"/>
          <p:nvPr/>
        </p:nvSpPr>
        <p:spPr>
          <a:xfrm>
            <a:off x="1775733" y="24852098"/>
            <a:ext cx="1285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Can we avoid high-dimensional integrals or PDE solve?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538C66C-B8E8-BD02-50F7-7922E4196EF2}"/>
              </a:ext>
            </a:extLst>
          </p:cNvPr>
          <p:cNvSpPr txBox="1"/>
          <p:nvPr/>
        </p:nvSpPr>
        <p:spPr>
          <a:xfrm>
            <a:off x="15556089" y="5296066"/>
            <a:ext cx="15994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Parameterize the conductor volume: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9290043E-5D07-8E2F-ADFF-B8AC5D5EE76C}"/>
                  </a:ext>
                </a:extLst>
              </p:cNvPr>
              <p:cNvSpPr txBox="1"/>
              <p:nvPr/>
            </p:nvSpPr>
            <p:spPr>
              <a:xfrm>
                <a:off x="15418929" y="10738473"/>
                <a:ext cx="17400584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Expansion parameter: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1, where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∼ scales of curve centerline, and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∼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Introduce intermediate scale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with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Split integrals into “near part” + “far part”.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Far part 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Finite cross-section can be neglected.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Near part defined by</a:t>
                </a:r>
                <a:r>
                  <a:rPr lang="en-US" sz="36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𝒓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𝒓</m:t>
                            </m:r>
                          </m:e>
                        </m:acc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US" sz="36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Coil centerline can be Taylor-expanded, so integrals can be done explicitly.</a:t>
                </a: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Identify a 1D integral that has the same near part and far part as the above “high fidelity” calculation for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:r>
                  <a:rPr lang="en-US" sz="36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≪ 1.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9290043E-5D07-8E2F-ADFF-B8AC5D5EE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8929" y="10738473"/>
                <a:ext cx="17400584" cy="4585871"/>
              </a:xfrm>
              <a:prstGeom prst="rect">
                <a:avLst/>
              </a:prstGeom>
              <a:blipFill>
                <a:blip r:embed="rId41"/>
                <a:stretch>
                  <a:fillRect l="-948" t="-1934" r="-364"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Rounded Rectangle 199">
            <a:extLst>
              <a:ext uri="{FF2B5EF4-FFF2-40B4-BE49-F238E27FC236}">
                <a16:creationId xmlns:a16="http://schemas.microsoft.com/office/drawing/2014/main" id="{C87B46B4-6E02-0A02-493E-EE98780D75CC}"/>
              </a:ext>
            </a:extLst>
          </p:cNvPr>
          <p:cNvSpPr/>
          <p:nvPr/>
        </p:nvSpPr>
        <p:spPr>
          <a:xfrm>
            <a:off x="33132901" y="4367646"/>
            <a:ext cx="14872453" cy="8822324"/>
          </a:xfrm>
          <a:prstGeom prst="roundRect">
            <a:avLst>
              <a:gd name="adj" fmla="val 6933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1D60AE56-B09B-6A68-1024-DDA3649D33E8}"/>
              </a:ext>
            </a:extLst>
          </p:cNvPr>
          <p:cNvSpPr/>
          <p:nvPr/>
        </p:nvSpPr>
        <p:spPr>
          <a:xfrm>
            <a:off x="33159893" y="13546855"/>
            <a:ext cx="14845462" cy="8867007"/>
          </a:xfrm>
          <a:prstGeom prst="roundRect">
            <a:avLst>
              <a:gd name="adj" fmla="val 6425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C3845B3D-7413-F26F-F181-64C70256A773}"/>
              </a:ext>
            </a:extLst>
          </p:cNvPr>
          <p:cNvSpPr/>
          <p:nvPr/>
        </p:nvSpPr>
        <p:spPr>
          <a:xfrm>
            <a:off x="33159893" y="22762504"/>
            <a:ext cx="14861713" cy="6815822"/>
          </a:xfrm>
          <a:prstGeom prst="roundRect">
            <a:avLst>
              <a:gd name="adj" fmla="val 7249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02E2B625-2514-F000-D1EF-FB02FA1ACC0D}"/>
              </a:ext>
            </a:extLst>
          </p:cNvPr>
          <p:cNvSpPr/>
          <p:nvPr/>
        </p:nvSpPr>
        <p:spPr>
          <a:xfrm>
            <a:off x="15057699" y="18849660"/>
            <a:ext cx="17754327" cy="13078259"/>
          </a:xfrm>
          <a:prstGeom prst="roundRect">
            <a:avLst>
              <a:gd name="adj" fmla="val 4900"/>
            </a:avLst>
          </a:prstGeom>
          <a:noFill/>
          <a:ln w="38100">
            <a:solidFill>
              <a:srgbClr val="98000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A8513E10-5AB9-32E7-E9E2-CB4804469AED}"/>
                  </a:ext>
                </a:extLst>
              </p:cNvPr>
              <p:cNvSpPr txBox="1"/>
              <p:nvPr/>
            </p:nvSpPr>
            <p:spPr>
              <a:xfrm>
                <a:off x="42416163" y="27818180"/>
                <a:ext cx="79285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sz="3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A8513E10-5AB9-32E7-E9E2-CB480446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6163" y="27818180"/>
                <a:ext cx="7928547" cy="646331"/>
              </a:xfrm>
              <a:prstGeom prst="rect">
                <a:avLst/>
              </a:prstGeom>
              <a:blipFill>
                <a:blip r:embed="rId42"/>
                <a:stretch>
                  <a:fillRect l="-2236" t="-13462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167AE848-CACA-BC59-DEFB-6669AA7CC1F9}"/>
                  </a:ext>
                </a:extLst>
              </p:cNvPr>
              <p:cNvSpPr txBox="1"/>
              <p:nvPr/>
            </p:nvSpPr>
            <p:spPr>
              <a:xfrm>
                <a:off x="33600215" y="20806045"/>
                <a:ext cx="70445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167AE848-CACA-BC59-DEFB-6669AA7CC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215" y="20806045"/>
                <a:ext cx="7044532" cy="898964"/>
              </a:xfrm>
              <a:prstGeom prst="rect">
                <a:avLst/>
              </a:prstGeom>
              <a:blipFill>
                <a:blip r:embed="rId43"/>
                <a:stretch>
                  <a:fillRect l="-360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3" name="Picture 242">
            <a:extLst>
              <a:ext uri="{FF2B5EF4-FFF2-40B4-BE49-F238E27FC236}">
                <a16:creationId xmlns:a16="http://schemas.microsoft.com/office/drawing/2014/main" id="{F9F63B60-BB7E-F9CC-757F-7BCCA254E0F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9147837" y="19332423"/>
            <a:ext cx="4470400" cy="482600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7DC761FC-8D54-9FCB-76F7-87CCD24F5E8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5699246" y="20083833"/>
            <a:ext cx="6343650" cy="126873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5A5B304-5F91-658C-24F4-6183E99FADE6}"/>
              </a:ext>
            </a:extLst>
          </p:cNvPr>
          <p:cNvSpPr txBox="1"/>
          <p:nvPr/>
        </p:nvSpPr>
        <p:spPr>
          <a:xfrm>
            <a:off x="15038307" y="26436027"/>
            <a:ext cx="256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HSX coil 1</a:t>
            </a: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AE46A71-991C-9715-F75C-F2CFF86B022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699246" y="21364327"/>
            <a:ext cx="2903220" cy="994410"/>
          </a:xfrm>
          <a:prstGeom prst="rect">
            <a:avLst/>
          </a:prstGeom>
        </p:spPr>
      </p:pic>
      <p:sp>
        <p:nvSpPr>
          <p:cNvPr id="257" name="Right Brace 256">
            <a:extLst>
              <a:ext uri="{FF2B5EF4-FFF2-40B4-BE49-F238E27FC236}">
                <a16:creationId xmlns:a16="http://schemas.microsoft.com/office/drawing/2014/main" id="{A16F9DBF-5CCB-A718-96D5-45ADD9CF87B1}"/>
              </a:ext>
            </a:extLst>
          </p:cNvPr>
          <p:cNvSpPr/>
          <p:nvPr/>
        </p:nvSpPr>
        <p:spPr>
          <a:xfrm>
            <a:off x="12461967" y="26233742"/>
            <a:ext cx="479654" cy="5657262"/>
          </a:xfrm>
          <a:prstGeom prst="rightBrace">
            <a:avLst/>
          </a:prstGeom>
          <a:ln w="38100">
            <a:solidFill>
              <a:srgbClr val="D72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7272A"/>
              </a:solidFill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45B4F0B8-F2E5-7CDA-483A-90D8E6F35296}"/>
              </a:ext>
            </a:extLst>
          </p:cNvPr>
          <p:cNvSpPr txBox="1"/>
          <p:nvPr/>
        </p:nvSpPr>
        <p:spPr>
          <a:xfrm>
            <a:off x="12948996" y="28060011"/>
            <a:ext cx="2351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D727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fidelity model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088F928-E42C-08C4-2B09-76FA0A3AF6E1}"/>
              </a:ext>
            </a:extLst>
          </p:cNvPr>
          <p:cNvGrpSpPr/>
          <p:nvPr/>
        </p:nvGrpSpPr>
        <p:grpSpPr>
          <a:xfrm>
            <a:off x="24366876" y="19189058"/>
            <a:ext cx="8038649" cy="1069396"/>
            <a:chOff x="15537739" y="23979993"/>
            <a:chExt cx="8038649" cy="1069396"/>
          </a:xfrm>
        </p:grpSpPr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12E18ABC-F4A2-7F6E-3409-E5F974B8A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15537739" y="23979993"/>
              <a:ext cx="7594600" cy="971550"/>
            </a:xfrm>
            <a:prstGeom prst="rect">
              <a:avLst/>
            </a:prstGeom>
          </p:spPr>
        </p:pic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49C17F62-6D7E-1259-28DB-6D7AD886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9131388" y="24603619"/>
              <a:ext cx="4445000" cy="445770"/>
            </a:xfrm>
            <a:prstGeom prst="rect">
              <a:avLst/>
            </a:prstGeom>
          </p:spPr>
        </p:pic>
      </p:grpSp>
      <p:pic>
        <p:nvPicPr>
          <p:cNvPr id="269" name="Picture 268">
            <a:extLst>
              <a:ext uri="{FF2B5EF4-FFF2-40B4-BE49-F238E27FC236}">
                <a16:creationId xmlns:a16="http://schemas.microsoft.com/office/drawing/2014/main" id="{5A28CD5D-35F5-58AE-E506-492DBFC19489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4435278" y="20416261"/>
            <a:ext cx="5337810" cy="891540"/>
          </a:xfrm>
          <a:prstGeom prst="rect">
            <a:avLst/>
          </a:prstGeom>
        </p:spPr>
      </p:pic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F562CFF-0142-25DD-00CC-B987BD7A0410}"/>
              </a:ext>
            </a:extLst>
          </p:cNvPr>
          <p:cNvGrpSpPr/>
          <p:nvPr/>
        </p:nvGrpSpPr>
        <p:grpSpPr>
          <a:xfrm>
            <a:off x="24403277" y="21482797"/>
            <a:ext cx="7575570" cy="3751374"/>
            <a:chOff x="25002043" y="20550438"/>
            <a:chExt cx="7575570" cy="3751374"/>
          </a:xfrm>
        </p:grpSpPr>
        <p:pic>
          <p:nvPicPr>
            <p:cNvPr id="270" name="Picture 269">
              <a:extLst>
                <a:ext uri="{FF2B5EF4-FFF2-40B4-BE49-F238E27FC236}">
                  <a16:creationId xmlns:a16="http://schemas.microsoft.com/office/drawing/2014/main" id="{7AF0CC52-C2F5-F111-2A87-D5EC9A0E9C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/>
            <a:srcRect b="17329"/>
            <a:stretch/>
          </p:blipFill>
          <p:spPr>
            <a:xfrm>
              <a:off x="25002043" y="20550438"/>
              <a:ext cx="7292340" cy="3751374"/>
            </a:xfrm>
            <a:prstGeom prst="rect">
              <a:avLst/>
            </a:prstGeom>
          </p:spPr>
        </p:pic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6734017C-C418-843F-62E5-82BD6152584F}"/>
                </a:ext>
              </a:extLst>
            </p:cNvPr>
            <p:cNvSpPr/>
            <p:nvPr/>
          </p:nvSpPr>
          <p:spPr>
            <a:xfrm>
              <a:off x="32101075" y="20698509"/>
              <a:ext cx="476538" cy="1527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7B3FC2A-53F1-C305-828D-C1E75448A7A3}"/>
              </a:ext>
            </a:extLst>
          </p:cNvPr>
          <p:cNvGrpSpPr/>
          <p:nvPr/>
        </p:nvGrpSpPr>
        <p:grpSpPr>
          <a:xfrm>
            <a:off x="15597505" y="22598799"/>
            <a:ext cx="7662015" cy="1691640"/>
            <a:chOff x="15853914" y="21273108"/>
            <a:chExt cx="7662015" cy="1691640"/>
          </a:xfrm>
        </p:grpSpPr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4BA4158C-D149-B9F4-33C2-6C9BBE4E4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5853914" y="21273108"/>
              <a:ext cx="7475220" cy="1691640"/>
            </a:xfrm>
            <a:prstGeom prst="rect">
              <a:avLst/>
            </a:prstGeom>
          </p:spPr>
        </p:pic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04631EAA-4615-F105-0CD3-D2376735539C}"/>
                </a:ext>
              </a:extLst>
            </p:cNvPr>
            <p:cNvSpPr/>
            <p:nvPr/>
          </p:nvSpPr>
          <p:spPr>
            <a:xfrm>
              <a:off x="23139183" y="22264207"/>
              <a:ext cx="376746" cy="54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332F0BC4-78CF-EE79-489E-F02412D66461}"/>
                </a:ext>
              </a:extLst>
            </p:cNvPr>
            <p:cNvSpPr/>
            <p:nvPr/>
          </p:nvSpPr>
          <p:spPr>
            <a:xfrm>
              <a:off x="20845854" y="22416893"/>
              <a:ext cx="376746" cy="546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4" name="Picture 283">
            <a:extLst>
              <a:ext uri="{FF2B5EF4-FFF2-40B4-BE49-F238E27FC236}">
                <a16:creationId xmlns:a16="http://schemas.microsoft.com/office/drawing/2014/main" id="{1B9DA0EC-9AB8-7292-D59F-BCBEC8646BF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5699246" y="24432398"/>
            <a:ext cx="4309110" cy="78867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6D55A3EE-CE5B-A4AB-4062-A76C32434573}"/>
              </a:ext>
            </a:extLst>
          </p:cNvPr>
          <p:cNvSpPr txBox="1"/>
          <p:nvPr/>
        </p:nvSpPr>
        <p:spPr>
          <a:xfrm>
            <a:off x="33452730" y="23812343"/>
            <a:ext cx="10474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Given a model for how the local critical current density depends on </a:t>
            </a: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e.g.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BAD560-7A84-CCD8-5CDA-7273A0AF4F5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182" y="1005469"/>
            <a:ext cx="3106900" cy="31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97" grpId="0" uiExpand="1" build="p" bldLvl="2"/>
      <p:bldP spid="199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106585</TotalTime>
  <Words>510</Words>
  <Application>Microsoft Macintosh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 Math</vt:lpstr>
      <vt:lpstr>Times New Roman</vt:lpstr>
      <vt:lpstr>Office Theme</vt:lpstr>
      <vt:lpstr>PowerPoint Presentation</vt:lpstr>
    </vt:vector>
  </TitlesOfParts>
  <Manager/>
  <Company>MIT Plasma Science and Fusion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PSFC</dc:creator>
  <cp:keywords/>
  <dc:description/>
  <cp:lastModifiedBy>Microsoft Office User</cp:lastModifiedBy>
  <cp:revision>565</cp:revision>
  <cp:lastPrinted>2021-10-13T11:39:04Z</cp:lastPrinted>
  <dcterms:created xsi:type="dcterms:W3CDTF">2015-11-03T19:09:53Z</dcterms:created>
  <dcterms:modified xsi:type="dcterms:W3CDTF">2023-10-24T14:15:15Z</dcterms:modified>
  <cp:category/>
</cp:coreProperties>
</file>