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8"/>
  </p:notesMasterIdLst>
  <p:sldIdLst>
    <p:sldId id="256" r:id="rId2"/>
    <p:sldId id="1275" r:id="rId3"/>
    <p:sldId id="1272" r:id="rId4"/>
    <p:sldId id="1265" r:id="rId5"/>
    <p:sldId id="1229" r:id="rId6"/>
    <p:sldId id="1273" r:id="rId7"/>
    <p:sldId id="1065" r:id="rId8"/>
    <p:sldId id="1066" r:id="rId9"/>
    <p:sldId id="1263" r:id="rId10"/>
    <p:sldId id="1274" r:id="rId11"/>
    <p:sldId id="1276" r:id="rId12"/>
    <p:sldId id="1277" r:id="rId13"/>
    <p:sldId id="1251" r:id="rId14"/>
    <p:sldId id="1218" r:id="rId15"/>
    <p:sldId id="1230" r:id="rId16"/>
    <p:sldId id="1260" r:id="rId17"/>
    <p:sldId id="1261" r:id="rId18"/>
    <p:sldId id="1224" r:id="rId19"/>
    <p:sldId id="1215" r:id="rId20"/>
    <p:sldId id="1000" r:id="rId21"/>
    <p:sldId id="1213" r:id="rId22"/>
    <p:sldId id="1223" r:id="rId23"/>
    <p:sldId id="1216" r:id="rId24"/>
    <p:sldId id="1269" r:id="rId25"/>
    <p:sldId id="1243" r:id="rId26"/>
    <p:sldId id="1241" r:id="rId27"/>
    <p:sldId id="1270" r:id="rId28"/>
    <p:sldId id="1264" r:id="rId29"/>
    <p:sldId id="1232" r:id="rId30"/>
    <p:sldId id="1227" r:id="rId31"/>
    <p:sldId id="1226" r:id="rId32"/>
    <p:sldId id="1239" r:id="rId33"/>
    <p:sldId id="1238" r:id="rId34"/>
    <p:sldId id="1268" r:id="rId35"/>
    <p:sldId id="1266" r:id="rId36"/>
    <p:sldId id="1217" r:id="rId37"/>
    <p:sldId id="1225" r:id="rId38"/>
    <p:sldId id="1245" r:id="rId39"/>
    <p:sldId id="1235" r:id="rId40"/>
    <p:sldId id="1247" r:id="rId41"/>
    <p:sldId id="1242" r:id="rId42"/>
    <p:sldId id="1244" r:id="rId43"/>
    <p:sldId id="1231" r:id="rId44"/>
    <p:sldId id="1246" r:id="rId45"/>
    <p:sldId id="1252" r:id="rId46"/>
    <p:sldId id="1262" r:id="rId47"/>
  </p:sldIdLst>
  <p:sldSz cx="9144000" cy="5143500" type="screen16x9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tt Landreman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66FF"/>
    <a:srgbClr val="3399FF"/>
    <a:srgbClr val="1F1D1E"/>
    <a:srgbClr val="FF9999"/>
    <a:srgbClr val="FF0000"/>
    <a:srgbClr val="CC00FF"/>
    <a:srgbClr val="FF00FF"/>
    <a:srgbClr val="CC6600"/>
    <a:srgbClr val="FE0238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29" autoAdjust="0"/>
    <p:restoredTop sz="76584" autoAdjust="0"/>
  </p:normalViewPr>
  <p:slideViewPr>
    <p:cSldViewPr snapToGrid="0">
      <p:cViewPr varScale="1">
        <p:scale>
          <a:sx n="121" d="100"/>
          <a:sy n="121" d="100"/>
        </p:scale>
        <p:origin x="1064" y="1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7" d="100"/>
        <a:sy n="6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2"/>
            <a:ext cx="3168650" cy="481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149" tIns="47575" rIns="95149" bIns="47575" numCol="1" anchor="t" anchorCtr="0" compatLnSpc="1">
            <a:prstTxWarp prst="textNoShape">
              <a:avLst/>
            </a:prstTxWarp>
          </a:bodyPr>
          <a:lstStyle>
            <a:lvl1pPr defTabSz="951338">
              <a:defRPr sz="15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6" y="2"/>
            <a:ext cx="3168650" cy="481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149" tIns="47575" rIns="95149" bIns="47575" numCol="1" anchor="t" anchorCtr="0" compatLnSpc="1">
            <a:prstTxWarp prst="textNoShape">
              <a:avLst/>
            </a:prstTxWarp>
          </a:bodyPr>
          <a:lstStyle>
            <a:lvl1pPr algn="r" defTabSz="951338">
              <a:defRPr sz="15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8788" y="719138"/>
            <a:ext cx="6399212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41" y="4562476"/>
            <a:ext cx="5851526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149" tIns="47575" rIns="95149" bIns="475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120188"/>
            <a:ext cx="3168650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149" tIns="47575" rIns="95149" bIns="47575" numCol="1" anchor="b" anchorCtr="0" compatLnSpc="1">
            <a:prstTxWarp prst="textNoShape">
              <a:avLst/>
            </a:prstTxWarp>
          </a:bodyPr>
          <a:lstStyle>
            <a:lvl1pPr defTabSz="951338">
              <a:defRPr sz="15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6" y="9120188"/>
            <a:ext cx="3168650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149" tIns="47575" rIns="95149" bIns="47575" numCol="1" anchor="b" anchorCtr="0" compatLnSpc="1">
            <a:prstTxWarp prst="textNoShape">
              <a:avLst/>
            </a:prstTxWarp>
          </a:bodyPr>
          <a:lstStyle>
            <a:lvl1pPr algn="r" defTabSz="951338">
              <a:defRPr sz="1500">
                <a:latin typeface="Arial" charset="0"/>
              </a:defRPr>
            </a:lvl1pPr>
          </a:lstStyle>
          <a:p>
            <a:fld id="{B07E1C42-B18E-4FE4-AA28-B904AE26AC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9762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11 min + 2 for questions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~/Box/work23/20230623-01-HSX_rectangular_xsection_force_animation/20230623-01-mayavi_plot_HSX_rectangular_coil_and_force.py.gif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~/Box/work23/20230430-02-HSX_coil_force_mayavi_animation for circular-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xsection</a:t>
            </a:r>
            <a:r>
              <a:rPr lang="en-US">
                <a:solidFill>
                  <a:srgbClr val="F2F2F2"/>
                </a:solidFill>
                <a:effectLst/>
                <a:latin typeface="Monaco" pitchFamily="2" charset="77"/>
              </a:rPr>
              <a:t> version</a:t>
            </a: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893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20221103-01-plot_Kappel_results_grad_B_tensor.pdf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673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m20221101_01_plot_regcoil_coils_and_current_density.m</a:t>
            </a:r>
          </a:p>
          <a:p>
            <a:r>
              <a:rPr lang="en-US" dirty="0"/>
              <a:t>m20221031_02_plotRegcoilCurrentDensity3D.m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6203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20221103-01-plot_Kappel_results_grad_B_tensor.pdf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77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20221103-01-plot_Kappel_results_grad_B_tensor.pdf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262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m20210604_01_plotVMECWout_withFieldlineSeamAtBottom.m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27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20230501-01 Equations for coil force </a:t>
            </a:r>
            <a:r>
              <a:rPr lang="en-US" dirty="0" err="1"/>
              <a:t>talk.lyx</a:t>
            </a:r>
            <a:endParaRPr lang="en-US" dirty="0"/>
          </a:p>
          <a:p>
            <a:r>
              <a:rPr lang="en-US" dirty="0"/>
              <a:t>20230717-01 Equations for coil force </a:t>
            </a:r>
            <a:r>
              <a:rPr lang="en-US" dirty="0" err="1"/>
              <a:t>talk.lyx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8903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20230510-01-plot_circular_coil_mayavi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20230511-05-plot_circular_coil_mayavi_with_force_arrows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6765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20230717-04-mayavi_plot_HSX_circular_xsection_coil_for_coordinate_definitions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20230707-01-mayavi_plot_HSX_rectangular_coil_for_coordinate_definitions</a:t>
            </a:r>
          </a:p>
          <a:p>
            <a:endParaRPr lang="en-US" dirty="0"/>
          </a:p>
          <a:p>
            <a:r>
              <a:rPr lang="en-US" dirty="0"/>
              <a:t>20230511-03-plot_HSX_coil_mayavi_a1cm_incomplete.png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754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Equations from 20230501-01_Equations_for_coil_force_talk.pdf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499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40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20230717-01 Equations for coil force </a:t>
            </a:r>
            <a:r>
              <a:rPr lang="en-US" dirty="0" err="1"/>
              <a:t>talk.lyx</a:t>
            </a:r>
            <a:endParaRPr lang="en-US" dirty="0"/>
          </a:p>
          <a:p>
            <a:r>
              <a:rPr lang="en-US" dirty="0"/>
              <a:t>20230508-01-HSX_coil_force_hifi_vs_filament.pdf</a:t>
            </a:r>
          </a:p>
          <a:p>
            <a:r>
              <a:rPr lang="en-US" dirty="0"/>
              <a:t>Created using CoilForces.plot_hifi_force_and_1D_for_HSX_for_talk()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3D figures created using 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20230508-02-plot_HSX_coil_mayavi_a1cm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And 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20230508-01-plot_HSX_coil_mayavi_a10cm</a:t>
            </a:r>
          </a:p>
          <a:p>
            <a:r>
              <a:rPr lang="en-US" dirty="0"/>
              <a:t>The resulting </a:t>
            </a:r>
            <a:r>
              <a:rPr lang="en-US" dirty="0" err="1"/>
              <a:t>png</a:t>
            </a:r>
            <a:r>
              <a:rPr lang="en-US" dirty="0"/>
              <a:t> files were opened in Preview to turn the background white into transparency.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9220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20230717-01-mayavi_plot_HSX_rectangular_coil_plain_transparent.png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0956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err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plot_integrand_rectangular_xsection_for_talk</a:t>
            </a:r>
            <a:r>
              <a:rPr lang="en-US" b="0" dirty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()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20230717-03-mayavi_plot_HSX_rectangular_coil_phi0_highlight_ab0p02.png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986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20230717-03-mayavi_plot_HSX_rectangular_coil_phi0_highlight_ab0p02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CoilForces.plot_force_convergence_single_for_talk</a:t>
            </a:r>
            <a:r>
              <a:rPr lang="en-US" dirty="0"/>
              <a:t>()</a:t>
            </a:r>
          </a:p>
          <a:p>
            <a:r>
              <a:rPr lang="en-US" dirty="0"/>
              <a:t>20230511-01-HSX_force_convergence_vs_nquadpoints.pdf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20230511-02-plot_HSX_coil_with_dot_mayavi_a1cm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8330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CoilForces.plot_high_fidelity_B_vector_for_HSX_coil_for_talk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("HSX_B_a0.01_rtol0.001_atol0.001_nphi1_nn64_nb65_2023-05-11T10.06.03.780.dat")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CoilForces.plot_high_fidelity_B_vector_for_HSX_coil_for_talk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("HSX_B_a0.01_rtol0.001_atol0.001_nphi2_nn30_nb31_2023-04-27T09.40.25.165.dat")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20230511-02-plot_HSX_coil_with_dot_mayavi_a1cm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234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20230508-01-HSX_coil_force_hifi_vs_filament.pdf</a:t>
            </a:r>
          </a:p>
          <a:p>
            <a:r>
              <a:rPr lang="en-US" dirty="0"/>
              <a:t>Created using CoilForces.plot_hifi_force_and_1D_for_HSX_for_talk()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3D figures created using 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20230508-02-plot_HSX_coil_mayavi_a1cm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And 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20230508-01-plot_HSX_coil_mayavi_a10cm</a:t>
            </a:r>
          </a:p>
          <a:p>
            <a:r>
              <a:rPr lang="en-US" dirty="0"/>
              <a:t>The resulting </a:t>
            </a:r>
            <a:r>
              <a:rPr lang="en-US" dirty="0" err="1"/>
              <a:t>png</a:t>
            </a:r>
            <a:r>
              <a:rPr lang="en-US" dirty="0"/>
              <a:t> files were opened in Preview to turn the background white into transparency.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3390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20230501-01_Equations_for_coil_force_talk.pdf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0840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Scale_lengths.png</a:t>
            </a:r>
            <a:r>
              <a:rPr lang="en-US" dirty="0"/>
              <a:t> from John’s paper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827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20221103-01-plot_Kappel_results_grad_B_tensor.pdf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05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20230624-01-mayavi_plot_HSX_rectangular_coil_phi0_highlight.py.png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20230621-01-HSX_rectangular_xsection_B_for_paper_hifi_modB.pdf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20230621-01-HSX_rectangular_xsection_B_for_paper_hifi_Bz.pdf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20230621-01-HSX_rectangular_xsection_B_for_paper_analytic_modB.pdf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20230621-01-HSX_rectangular_xsection_B_for_paper_analytic_Bz.pdf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CoilForces.plot_high_fidelity_B_vector_for_HSX_coil_for_talk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("HSX_B_a0.01_rtol0.001_atol0.001_nphi1_nn64_nb65_2023-05-11T10.06.03.780.dat")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CoilForces.plot_high_fidelity_B_vector_for_HSX_coil_for_talk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("HSX_B_a0.01_rtol0.001_atol0.001_nphi2_nn30_nb31_2023-04-27T09.40.25.165.dat")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20230511-02-plot_HSX_coil_with_dot_mayavi_a1cm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833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11 min + 2 for questions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~/Box/work23/20230623-01-HSX_rectangular_xsection_force_animation/20230623-01-mayavi_plot_HSX_rectangular_coil_and_force.py.gif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~/Box/work23/20230430-02-HSX_coil_force_mayavi_animation for circular-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xsection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 version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539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m20160512_01_nescoutTo3DCoil.m</a:t>
            </a:r>
          </a:p>
          <a:p>
            <a:r>
              <a:rPr lang="de-DE" dirty="0"/>
              <a:t>NESCOIL </a:t>
            </a:r>
            <a:r>
              <a:rPr lang="de-DE" dirty="0" err="1"/>
              <a:t>runs</a:t>
            </a:r>
            <a:r>
              <a:rPr lang="de-DE" dirty="0"/>
              <a:t> on </a:t>
            </a:r>
            <a:r>
              <a:rPr lang="de-DE" dirty="0" err="1"/>
              <a:t>nersc</a:t>
            </a:r>
            <a:r>
              <a:rPr lang="de-DE" dirty="0"/>
              <a:t> in </a:t>
            </a:r>
            <a:r>
              <a:rPr lang="en-US" dirty="0"/>
              <a:t>20160512-01-IllustrationOfCoilComplexityIncreasingWithSeparation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66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m20160512_01_nescoutTo3DCoils.m</a:t>
            </a:r>
          </a:p>
          <a:p>
            <a:r>
              <a:rPr lang="de-DE" dirty="0"/>
              <a:t>NESCOIL </a:t>
            </a:r>
            <a:r>
              <a:rPr lang="de-DE" dirty="0" err="1"/>
              <a:t>runs</a:t>
            </a:r>
            <a:r>
              <a:rPr lang="de-DE" dirty="0"/>
              <a:t> on </a:t>
            </a:r>
            <a:r>
              <a:rPr lang="de-DE" dirty="0" err="1"/>
              <a:t>nersc</a:t>
            </a:r>
            <a:r>
              <a:rPr lang="de-DE" dirty="0"/>
              <a:t> in </a:t>
            </a:r>
            <a:r>
              <a:rPr lang="en-US" dirty="0"/>
              <a:t>20160512-01-IllustrationOfCoilComplexityIncreasingWithSeparation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121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E.g. pick the z direction along B, and pick the x direction along </a:t>
            </a:r>
            <a:r>
              <a:rPr lang="en-US" dirty="0" err="1"/>
              <a:t>grad_perp</a:t>
            </a:r>
            <a:r>
              <a:rPr lang="en-US" dirty="0"/>
              <a:t> |B|. Then Phi_{</a:t>
            </a:r>
            <a:r>
              <a:rPr lang="en-US" dirty="0" err="1"/>
              <a:t>yz</a:t>
            </a:r>
            <a:r>
              <a:rPr lang="en-US"/>
              <a:t>} = 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039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m20210604_01_plotVMECWout_withFieldlineSeamAtBottom.m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967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coloredMoneyPlot.png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, in email from John on 1012-Oct 12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195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1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B4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E01E237-152F-402C-96BF-04C6CB5207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4B448-EB00-4A43-812C-BB9C259613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68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"/>
            <a:ext cx="2209800" cy="45946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"/>
            <a:ext cx="6477000" cy="45946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3547A9-C9B2-444E-8C91-789B2A1C3C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64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4922044"/>
            <a:ext cx="533400" cy="221456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0D8FC85-2876-4327-A5D2-567485914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048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0D84F-550A-4082-9B61-E5BDBCCD8B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734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F14871-D7DE-4FC6-BFD3-656115DD5D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348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C965DC-1C41-4E04-98A3-ADB00AA77A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223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93" y="20548"/>
            <a:ext cx="9061807" cy="557213"/>
          </a:xfrm>
        </p:spPr>
        <p:txBody>
          <a:bodyPr/>
          <a:lstStyle>
            <a:lvl1pPr algn="l">
              <a:lnSpc>
                <a:spcPct val="80000"/>
              </a:lnSpc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56120" y="4846416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8D92E8B8-8643-42CF-A4B0-4D51A000E4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422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56120" y="4834223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E0AF1618-2E5F-4190-8AE2-15D7E6CCE5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790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703814-5979-4F24-B786-0A1B93AD14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9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886C06-F71C-4256-AB73-5EDC3544EE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024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0" y="1"/>
            <a:ext cx="9144000" cy="583406"/>
            <a:chOff x="0" y="0"/>
            <a:chExt cx="5760" cy="720"/>
          </a:xfrm>
        </p:grpSpPr>
        <p:sp>
          <p:nvSpPr>
            <p:cNvPr id="1032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5760" cy="720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33" name="Rectangle 9"/>
            <p:cNvSpPr>
              <a:spLocks noChangeArrowheads="1"/>
            </p:cNvSpPr>
            <p:nvPr/>
          </p:nvSpPr>
          <p:spPr bwMode="auto">
            <a:xfrm>
              <a:off x="0" y="672"/>
              <a:ext cx="5760" cy="48"/>
            </a:xfrm>
            <a:prstGeom prst="rect">
              <a:avLst/>
            </a:prstGeom>
            <a:gradFill rotWithShape="1">
              <a:gsLst>
                <a:gs pos="0">
                  <a:srgbClr val="CC0000">
                    <a:gamma/>
                    <a:shade val="50980"/>
                    <a:invGamma/>
                  </a:srgbClr>
                </a:gs>
                <a:gs pos="100000">
                  <a:srgbClr val="CC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20548"/>
            <a:ext cx="8991600" cy="5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fld id="{C6FBD5D2-536E-446D-8C53-94191405B42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8.png"/><Relationship Id="rId4" Type="http://schemas.openxmlformats.org/officeDocument/2006/relationships/image" Target="../media/image4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png"/><Relationship Id="rId5" Type="http://schemas.openxmlformats.org/officeDocument/2006/relationships/image" Target="../media/image55.png"/><Relationship Id="rId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1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3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emf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png"/><Relationship Id="rId5" Type="http://schemas.openxmlformats.org/officeDocument/2006/relationships/image" Target="../media/image86.emf"/><Relationship Id="rId4" Type="http://schemas.openxmlformats.org/officeDocument/2006/relationships/image" Target="../media/image85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em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3.emf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0.png"/><Relationship Id="rId5" Type="http://schemas.openxmlformats.org/officeDocument/2006/relationships/image" Target="../media/image230.png"/><Relationship Id="rId4" Type="http://schemas.openxmlformats.org/officeDocument/2006/relationships/image" Target="../media/image22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20.png"/><Relationship Id="rId7" Type="http://schemas.openxmlformats.org/officeDocument/2006/relationships/image" Target="../media/image24.png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png"/><Relationship Id="rId5" Type="http://schemas.openxmlformats.org/officeDocument/2006/relationships/image" Target="../media/image740.png"/><Relationship Id="rId4" Type="http://schemas.openxmlformats.org/officeDocument/2006/relationships/image" Target="../media/image73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1.png"/><Relationship Id="rId3" Type="http://schemas.openxmlformats.org/officeDocument/2006/relationships/image" Target="../media/image101.png"/><Relationship Id="rId7" Type="http://schemas.openxmlformats.org/officeDocument/2006/relationships/image" Target="../media/image60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0.png"/><Relationship Id="rId5" Type="http://schemas.openxmlformats.org/officeDocument/2006/relationships/image" Target="../media/image580.png"/><Relationship Id="rId4" Type="http://schemas.openxmlformats.org/officeDocument/2006/relationships/image" Target="../media/image571.png"/><Relationship Id="rId9" Type="http://schemas.openxmlformats.org/officeDocument/2006/relationships/image" Target="../media/image62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4.emf"/><Relationship Id="rId4" Type="http://schemas.openxmlformats.org/officeDocument/2006/relationships/image" Target="../media/image10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A0311C-9323-AA47-B8E9-DDD060BE9A5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DCAF77-7559-D84F-BAED-886081499C07}"/>
              </a:ext>
            </a:extLst>
          </p:cNvPr>
          <p:cNvSpPr txBox="1"/>
          <p:nvPr/>
        </p:nvSpPr>
        <p:spPr>
          <a:xfrm>
            <a:off x="313225" y="1576182"/>
            <a:ext cx="32423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Matt Landreman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John Kappel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Siena Hurwitz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Tom Antonsen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Dhairya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Malhotra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Maryland   2. Flatiron Institute</a:t>
            </a:r>
            <a:endParaRPr lang="en-US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CAABF4-DCCE-01E5-D1A6-1D859FF37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444" y="91622"/>
            <a:ext cx="3759263" cy="477790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5D89FB3-B36D-0847-A602-F33BFFC23B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555" y="84352"/>
            <a:ext cx="5177759" cy="1477328"/>
          </a:xfrm>
        </p:spPr>
        <p:txBody>
          <a:bodyPr>
            <a:noAutofit/>
          </a:bodyPr>
          <a:lstStyle/>
          <a:p>
            <a:r>
              <a:rPr lang="en-US" sz="3200" b="0" dirty="0">
                <a:solidFill>
                  <a:schemeClr val="tx1"/>
                </a:solidFill>
              </a:rPr>
              <a:t>Some theoretical advances for easing stellarator power plant engineering challenges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CCB535-01D1-D5D3-E87B-CA55F4C9C9EF}"/>
              </a:ext>
            </a:extLst>
          </p:cNvPr>
          <p:cNvSpPr txBox="1"/>
          <p:nvPr/>
        </p:nvSpPr>
        <p:spPr>
          <a:xfrm>
            <a:off x="313224" y="3014514"/>
            <a:ext cx="38793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1. Reduced model for coil self-field, self-force, &amp; critical current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arXiv:2310.09313, arXiv:2310.12087</a:t>
            </a:r>
          </a:p>
          <a:p>
            <a:endParaRPr lang="en-US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2. Room for a blanket, &amp; understanding coil-plasma distance</a:t>
            </a:r>
          </a:p>
          <a:p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arXiv:2309.11342</a:t>
            </a:r>
          </a:p>
          <a:p>
            <a:pPr marL="342900" indent="-342900">
              <a:buAutoNum type="arabicPeriod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09F5EF-2A24-9941-7EF2-1C4F5788634F}"/>
              </a:ext>
            </a:extLst>
          </p:cNvPr>
          <p:cNvSpPr txBox="1"/>
          <p:nvPr/>
        </p:nvSpPr>
        <p:spPr>
          <a:xfrm>
            <a:off x="4482456" y="4913067"/>
            <a:ext cx="43717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Supported by DOE DE-FG02-93ER54197 &amp; the Simons Foundation 560651</a:t>
            </a:r>
          </a:p>
        </p:txBody>
      </p:sp>
    </p:spTree>
    <p:extLst>
      <p:ext uri="{BB962C8B-B14F-4D97-AF65-F5344CB8AC3E}">
        <p14:creationId xmlns:p14="http://schemas.microsoft.com/office/powerpoint/2010/main" val="1696019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3D69B-C3BD-18DE-A5D0-C07EA87D8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39"/>
            <a:ext cx="9144000" cy="5572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200" dirty="0"/>
              <a:t>To test hypothesis that 𝛁</a:t>
            </a:r>
            <a:r>
              <a:rPr lang="en-US" sz="2200" b="1" dirty="0"/>
              <a:t>B</a:t>
            </a:r>
            <a:r>
              <a:rPr lang="en-US" sz="2200" dirty="0"/>
              <a:t> is related to coil-plasma distance, scale length will be compared to “real” coil designs for a diverse set of 45 configurations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AA316B-DEE9-CD9A-2E82-7AAE95EAF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10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ABFFF7-284C-7B37-F7A4-D4CC670CDB8C}"/>
              </a:ext>
            </a:extLst>
          </p:cNvPr>
          <p:cNvSpPr txBox="1"/>
          <p:nvPr/>
        </p:nvSpPr>
        <p:spPr>
          <a:xfrm>
            <a:off x="265821" y="3338311"/>
            <a:ext cx="771719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All scaled to same minor radius (1.7 m) and ⟨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⟩ = 5.9 T of ARIES-CS.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Coils computed with REGCOIL for a uniform-offset winding surface.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Coil-to-plasma distance &amp; regularization computed so that </a:t>
            </a:r>
            <a:r>
              <a:rPr lang="en-US" i="1" dirty="0" err="1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normal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error and “coil complexity” (sheet current density) are same for all configuration.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CFA8A0-C703-CC83-B180-C5332256F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9144" y="1580464"/>
            <a:ext cx="1297976" cy="9561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B7CF19-F78C-FC6C-5975-AE5D3055C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2033" y="1554668"/>
            <a:ext cx="1527826" cy="10077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0E466F-9464-E984-75A2-197A9A7E3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044" y="633208"/>
            <a:ext cx="1433540" cy="9303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0AC394-0172-F99D-379E-4ED754DBF3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4269" y="677791"/>
            <a:ext cx="1353190" cy="8411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797FAA-BBFF-3C40-2DA2-42A9D7DBA9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0144" y="633208"/>
            <a:ext cx="1383878" cy="9303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85129A-4106-2D90-B8BA-240A27F2D6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8798" y="1488141"/>
            <a:ext cx="1515433" cy="11407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00A895-DB87-DF48-502D-02E54468A5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66707" y="594906"/>
            <a:ext cx="1408587" cy="10069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C56DF6-A64C-DB0B-9AEA-BF2B6C87DB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44772" y="1599435"/>
            <a:ext cx="1462756" cy="9181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8528CE-CCE2-8E4A-4FA3-8066E4E05842}"/>
              </a:ext>
            </a:extLst>
          </p:cNvPr>
          <p:cNvSpPr txBox="1"/>
          <p:nvPr/>
        </p:nvSpPr>
        <p:spPr>
          <a:xfrm>
            <a:off x="158160" y="2660440"/>
            <a:ext cx="8665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W7-X, LHD, HSX, CFQS, CTH, CNT, NCSX, TJ-II, QPS, ATF, Precise QA/QH, CIEMAT-QI, ITER, … </a:t>
            </a:r>
          </a:p>
        </p:txBody>
      </p:sp>
    </p:spTree>
    <p:extLst>
      <p:ext uri="{BB962C8B-B14F-4D97-AF65-F5344CB8AC3E}">
        <p14:creationId xmlns:p14="http://schemas.microsoft.com/office/powerpoint/2010/main" val="224239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61C86C0-A160-E95E-F91A-AAE84CE8BE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" t="9490" b="4028"/>
          <a:stretch/>
        </p:blipFill>
        <p:spPr>
          <a:xfrm>
            <a:off x="1956947" y="683975"/>
            <a:ext cx="5381830" cy="41304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837A16-9D35-C155-0512-4A2E21DE8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Main result: 𝛁</a:t>
            </a:r>
            <a:r>
              <a:rPr lang="en-US" sz="2600" b="1" dirty="0"/>
              <a:t>B</a:t>
            </a:r>
            <a:r>
              <a:rPr lang="en-US" sz="2600" dirty="0"/>
              <a:t> length is well correlated with real coil designs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743FD7-CFA8-CECE-C425-04A875C8B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11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6CF83C-F692-22D9-BAFD-214226FA2004}"/>
                  </a:ext>
                </a:extLst>
              </p:cNvPr>
              <p:cNvSpPr txBox="1"/>
              <p:nvPr/>
            </p:nvSpPr>
            <p:spPr>
              <a:xfrm>
                <a:off x="22316" y="827564"/>
                <a:ext cx="4402847" cy="1089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𝑩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/>
                          </m:limLow>
                        </m:fName>
                        <m:e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num>
                            <m:den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en-US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</m:d>
                            </m:den>
                          </m:f>
                        </m:e>
                      </m:func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    [meters]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6CF83C-F692-22D9-BAFD-214226FA2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16" y="827564"/>
                <a:ext cx="4402847" cy="1089850"/>
              </a:xfrm>
              <a:prstGeom prst="rect">
                <a:avLst/>
              </a:prstGeom>
              <a:blipFill>
                <a:blip r:embed="rId4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D302F45B-CCE7-179F-756F-B0ADB32181E2}"/>
              </a:ext>
            </a:extLst>
          </p:cNvPr>
          <p:cNvSpPr txBox="1"/>
          <p:nvPr/>
        </p:nvSpPr>
        <p:spPr>
          <a:xfrm>
            <a:off x="2509608" y="4814382"/>
            <a:ext cx="459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Coil-to-plasma distance from REGCOIL [meters]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833FD96B-5E80-EC40-ABF9-3770FACA7B56}"/>
              </a:ext>
            </a:extLst>
          </p:cNvPr>
          <p:cNvSpPr/>
          <p:nvPr/>
        </p:nvSpPr>
        <p:spPr>
          <a:xfrm rot="5400000">
            <a:off x="5101119" y="1946954"/>
            <a:ext cx="410966" cy="2969231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B7FF6D-7DFD-5197-8633-20B171378472}"/>
              </a:ext>
            </a:extLst>
          </p:cNvPr>
          <p:cNvSpPr txBox="1"/>
          <p:nvPr/>
        </p:nvSpPr>
        <p:spPr>
          <a:xfrm>
            <a:off x="7271657" y="1455077"/>
            <a:ext cx="1613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nfp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(number of field periods)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6D852E-EA35-8984-1833-54B3823C27D1}"/>
              </a:ext>
            </a:extLst>
          </p:cNvPr>
          <p:cNvSpPr txBox="1"/>
          <p:nvPr/>
        </p:nvSpPr>
        <p:spPr>
          <a:xfrm>
            <a:off x="3873133" y="3605632"/>
            <a:ext cx="296923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Stellarators do exist with sufficient space for a blanket,</a:t>
            </a:r>
          </a:p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particularly if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nfp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 or 2.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747C89-6761-5F1A-51AD-AB14D1A2B250}"/>
              </a:ext>
            </a:extLst>
          </p:cNvPr>
          <p:cNvSpPr txBox="1"/>
          <p:nvPr/>
        </p:nvSpPr>
        <p:spPr>
          <a:xfrm>
            <a:off x="22316" y="4489502"/>
            <a:ext cx="20655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configs scaled to </a:t>
            </a:r>
            <a:r>
              <a:rPr lang="en-US" sz="1600" i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600" baseline="-250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minor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1.7 m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6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F70725-BABF-0CAB-6007-B5609938D5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" t="9490" b="4028"/>
          <a:stretch/>
        </p:blipFill>
        <p:spPr>
          <a:xfrm>
            <a:off x="1956947" y="683975"/>
            <a:ext cx="5381830" cy="413040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CEFFEFC-5A2A-12CF-4BDF-8B8719EFEA7E}"/>
              </a:ext>
            </a:extLst>
          </p:cNvPr>
          <p:cNvSpPr txBox="1"/>
          <p:nvPr/>
        </p:nvSpPr>
        <p:spPr>
          <a:xfrm>
            <a:off x="2509608" y="4814382"/>
            <a:ext cx="459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Coil-to-plasma distance from REGCOIL [meters]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837A16-9D35-C155-0512-4A2E21DE8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Main result: 𝛁</a:t>
            </a:r>
            <a:r>
              <a:rPr lang="en-US" sz="2600" b="1" dirty="0"/>
              <a:t>B</a:t>
            </a:r>
            <a:r>
              <a:rPr lang="en-US" sz="2600" dirty="0"/>
              <a:t> length is well correlated with real coil designs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743FD7-CFA8-CECE-C425-04A875C8B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12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2C0B0B-1F3B-FB79-8C76-AA1AA4D79191}"/>
              </a:ext>
            </a:extLst>
          </p:cNvPr>
          <p:cNvSpPr txBox="1"/>
          <p:nvPr/>
        </p:nvSpPr>
        <p:spPr>
          <a:xfrm>
            <a:off x="2134897" y="3443557"/>
            <a:ext cx="601190" cy="753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ROSE nfp5 QH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F26986-5975-6332-B981-D7FBD278D4D4}"/>
              </a:ext>
            </a:extLst>
          </p:cNvPr>
          <p:cNvSpPr txBox="1"/>
          <p:nvPr/>
        </p:nvSpPr>
        <p:spPr>
          <a:xfrm>
            <a:off x="5547603" y="651941"/>
            <a:ext cx="1191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Jorge nfp1 QI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E49B49-F0BB-67D2-F155-1BF688208370}"/>
              </a:ext>
            </a:extLst>
          </p:cNvPr>
          <p:cNvSpPr txBox="1"/>
          <p:nvPr/>
        </p:nvSpPr>
        <p:spPr>
          <a:xfrm>
            <a:off x="3658738" y="1715520"/>
            <a:ext cx="1007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HSX with ripple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3F1011-25F1-84DE-0454-EDFA43718C72}"/>
              </a:ext>
            </a:extLst>
          </p:cNvPr>
          <p:cNvSpPr txBox="1"/>
          <p:nvPr/>
        </p:nvSpPr>
        <p:spPr>
          <a:xfrm>
            <a:off x="4699648" y="2110444"/>
            <a:ext cx="1225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HSX without ripple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6EA859-4002-E9ED-AAE7-34495A410572}"/>
              </a:ext>
            </a:extLst>
          </p:cNvPr>
          <p:cNvSpPr txBox="1"/>
          <p:nvPr/>
        </p:nvSpPr>
        <p:spPr>
          <a:xfrm>
            <a:off x="3783073" y="3068889"/>
            <a:ext cx="1007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538F0A-6E7C-ACE5-2B50-F90A79E96793}"/>
              </a:ext>
            </a:extLst>
          </p:cNvPr>
          <p:cNvSpPr txBox="1"/>
          <p:nvPr/>
        </p:nvSpPr>
        <p:spPr>
          <a:xfrm>
            <a:off x="3027431" y="3506766"/>
            <a:ext cx="601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W7-X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3D41CCE-D6FC-D4DD-066A-6629FE953C8B}"/>
              </a:ext>
            </a:extLst>
          </p:cNvPr>
          <p:cNvCxnSpPr>
            <a:cxnSpLocks/>
          </p:cNvCxnSpPr>
          <p:nvPr/>
        </p:nvCxnSpPr>
        <p:spPr>
          <a:xfrm flipV="1">
            <a:off x="4326867" y="2158162"/>
            <a:ext cx="410802" cy="218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0EC45CA-89D0-0BF2-29B7-9A8F499678BB}"/>
              </a:ext>
            </a:extLst>
          </p:cNvPr>
          <p:cNvSpPr txBox="1"/>
          <p:nvPr/>
        </p:nvSpPr>
        <p:spPr>
          <a:xfrm>
            <a:off x="2283128" y="4095738"/>
            <a:ext cx="452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Ku QH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DB4D40-3128-AFA9-B994-FBB97B223A85}"/>
              </a:ext>
            </a:extLst>
          </p:cNvPr>
          <p:cNvSpPr txBox="1"/>
          <p:nvPr/>
        </p:nvSpPr>
        <p:spPr>
          <a:xfrm>
            <a:off x="4466972" y="1400956"/>
            <a:ext cx="83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QAs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E867F45-707C-88D8-E5C2-7D8AA54BF200}"/>
              </a:ext>
            </a:extLst>
          </p:cNvPr>
          <p:cNvSpPr txBox="1"/>
          <p:nvPr/>
        </p:nvSpPr>
        <p:spPr>
          <a:xfrm>
            <a:off x="2565172" y="3215464"/>
            <a:ext cx="569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NCSX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D12CFF-007D-B5DA-BC24-9C771BBD7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6742" y="1628378"/>
            <a:ext cx="1199338" cy="843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E88F15-C89C-AD17-5C4A-0126ADD0A3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9377" y="588426"/>
            <a:ext cx="1191736" cy="8768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F21BBD-6E97-0AED-FDCA-A3C11A9BB7EF}"/>
              </a:ext>
            </a:extLst>
          </p:cNvPr>
          <p:cNvSpPr txBox="1"/>
          <p:nvPr/>
        </p:nvSpPr>
        <p:spPr>
          <a:xfrm>
            <a:off x="6022797" y="1203663"/>
            <a:ext cx="1086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Goodman nfp1 QI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E91241-BA18-8028-8C20-DA35917774AC}"/>
              </a:ext>
            </a:extLst>
          </p:cNvPr>
          <p:cNvSpPr txBox="1"/>
          <p:nvPr/>
        </p:nvSpPr>
        <p:spPr>
          <a:xfrm>
            <a:off x="3416240" y="3648564"/>
            <a:ext cx="1007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CTH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643652-473B-D6E6-0F6D-19EA9DDC16B0}"/>
              </a:ext>
            </a:extLst>
          </p:cNvPr>
          <p:cNvSpPr txBox="1"/>
          <p:nvPr/>
        </p:nvSpPr>
        <p:spPr>
          <a:xfrm>
            <a:off x="2850090" y="2447180"/>
            <a:ext cx="1059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W7-X with ripple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899362C-19DF-7D2D-FF54-EFBCE995CDE6}"/>
              </a:ext>
            </a:extLst>
          </p:cNvPr>
          <p:cNvSpPr txBox="1"/>
          <p:nvPr/>
        </p:nvSpPr>
        <p:spPr>
          <a:xfrm>
            <a:off x="2620768" y="3990816"/>
            <a:ext cx="1007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Wistell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-B</a:t>
            </a: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EFE4AD8A-6107-5E7F-E0C6-C9EC0F426F86}"/>
              </a:ext>
            </a:extLst>
          </p:cNvPr>
          <p:cNvSpPr/>
          <p:nvPr/>
        </p:nvSpPr>
        <p:spPr>
          <a:xfrm rot="5400000">
            <a:off x="5101119" y="1946954"/>
            <a:ext cx="410966" cy="2969231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CD2D99-BB0C-492B-8224-AFEF22FE2021}"/>
              </a:ext>
            </a:extLst>
          </p:cNvPr>
          <p:cNvSpPr txBox="1"/>
          <p:nvPr/>
        </p:nvSpPr>
        <p:spPr>
          <a:xfrm>
            <a:off x="3873133" y="3605632"/>
            <a:ext cx="296923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Stellarators do exist with sufficient space for a blanket,</a:t>
            </a:r>
          </a:p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particularly if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nfp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 or 2.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523678-230D-8B61-AD78-515E1F07545C}"/>
              </a:ext>
            </a:extLst>
          </p:cNvPr>
          <p:cNvSpPr txBox="1"/>
          <p:nvPr/>
        </p:nvSpPr>
        <p:spPr>
          <a:xfrm>
            <a:off x="22316" y="4489502"/>
            <a:ext cx="20655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configs scaled to </a:t>
            </a:r>
            <a:r>
              <a:rPr lang="en-US" sz="1600" i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600" baseline="-250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minor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1.7 m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B252BA4-FCD7-EBD8-6585-038DF9B12E6D}"/>
                  </a:ext>
                </a:extLst>
              </p:cNvPr>
              <p:cNvSpPr txBox="1"/>
              <p:nvPr/>
            </p:nvSpPr>
            <p:spPr>
              <a:xfrm>
                <a:off x="22316" y="827564"/>
                <a:ext cx="4402847" cy="1089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𝑩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/>
                          </m:limLow>
                        </m:fName>
                        <m:e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num>
                            <m:den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en-US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</m:d>
                            </m:den>
                          </m:f>
                        </m:e>
                      </m:func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    [meters]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B252BA4-FCD7-EBD8-6585-038DF9B12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16" y="827564"/>
                <a:ext cx="4402847" cy="1089850"/>
              </a:xfrm>
              <a:prstGeom prst="rect">
                <a:avLst/>
              </a:prstGeom>
              <a:blipFill>
                <a:blip r:embed="rId6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288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737E26A-07C3-7B7C-E105-65CB32337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006" y="935288"/>
            <a:ext cx="3851705" cy="41754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C49EDC-D263-6DC1-2C05-BA4FCA44E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7213"/>
          </a:xfrm>
        </p:spPr>
        <p:txBody>
          <a:bodyPr/>
          <a:lstStyle/>
          <a:p>
            <a:r>
              <a:rPr lang="en-US" sz="2000" dirty="0"/>
              <a:t>The location of limiting 𝛁B length and coil complexity are also correlated </a:t>
            </a:r>
            <a:r>
              <a:rPr lang="en-US" sz="2000" i="1" dirty="0"/>
              <a:t>spatially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B75C12-78A6-2304-7F13-51EDFD1E7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13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659BD0-E587-DDA0-F470-3C7E8E885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75" y="1273953"/>
            <a:ext cx="3486150" cy="36467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07461E-0506-E3BC-ED4F-42EDB2793138}"/>
              </a:ext>
            </a:extLst>
          </p:cNvPr>
          <p:cNvSpPr txBox="1"/>
          <p:nvPr/>
        </p:nvSpPr>
        <p:spPr>
          <a:xfrm>
            <a:off x="5397137" y="620972"/>
            <a:ext cx="2606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Current density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[MA/m]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036157-8B6D-4FD9-3052-6F7BD3F0A6DA}"/>
                  </a:ext>
                </a:extLst>
              </p:cNvPr>
              <p:cNvSpPr txBox="1"/>
              <p:nvPr/>
            </p:nvSpPr>
            <p:spPr>
              <a:xfrm>
                <a:off x="1143474" y="557213"/>
                <a:ext cx="2019848" cy="7187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d>
                          <m:dPr>
                            <m:begChr m:val="‖"/>
                            <m:endChr m:val="‖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  <m: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𝑩</m:t>
                            </m:r>
                          </m:e>
                        </m:d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[m]</a:t>
                </a:r>
                <a:endPara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036157-8B6D-4FD9-3052-6F7BD3F0A6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474" y="557213"/>
                <a:ext cx="2019848" cy="718787"/>
              </a:xfrm>
              <a:prstGeom prst="rect">
                <a:avLst/>
              </a:prstGeom>
              <a:blipFill>
                <a:blip r:embed="rId5"/>
                <a:stretch>
                  <a:fillRect l="-1250" r="-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DEB5B7B-1561-4BD5-156B-82AD944FACD7}"/>
              </a:ext>
            </a:extLst>
          </p:cNvPr>
          <p:cNvSpPr txBox="1"/>
          <p:nvPr/>
        </p:nvSpPr>
        <p:spPr>
          <a:xfrm>
            <a:off x="3533775" y="986877"/>
            <a:ext cx="2114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Limiting coil-to-coil distance occurs where scale length is smallest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E5FA06E-80CD-7658-0713-1C0B8A9A8E0D}"/>
              </a:ext>
            </a:extLst>
          </p:cNvPr>
          <p:cNvCxnSpPr>
            <a:cxnSpLocks/>
          </p:cNvCxnSpPr>
          <p:nvPr/>
        </p:nvCxnSpPr>
        <p:spPr>
          <a:xfrm>
            <a:off x="5648325" y="1273953"/>
            <a:ext cx="1724025" cy="7929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549BEF-A3BC-F155-8728-E4DD6E5B6D21}"/>
              </a:ext>
            </a:extLst>
          </p:cNvPr>
          <p:cNvCxnSpPr>
            <a:cxnSpLocks/>
          </p:cNvCxnSpPr>
          <p:nvPr/>
        </p:nvCxnSpPr>
        <p:spPr>
          <a:xfrm flipH="1" flipV="1">
            <a:off x="3381375" y="1800225"/>
            <a:ext cx="219075" cy="1619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7396508-6899-ADB2-75C4-8A8D7DDD07DD}"/>
              </a:ext>
            </a:extLst>
          </p:cNvPr>
          <p:cNvSpPr txBox="1"/>
          <p:nvPr/>
        </p:nvSpPr>
        <p:spPr>
          <a:xfrm>
            <a:off x="1397096" y="3869547"/>
            <a:ext cx="1427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Plasma surface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BA561-166D-CC6B-7092-D3EFF4BF4EB8}"/>
              </a:ext>
            </a:extLst>
          </p:cNvPr>
          <p:cNvSpPr txBox="1"/>
          <p:nvPr/>
        </p:nvSpPr>
        <p:spPr>
          <a:xfrm>
            <a:off x="5555593" y="4373360"/>
            <a:ext cx="1852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Coil winding surface</a:t>
            </a:r>
          </a:p>
        </p:txBody>
      </p:sp>
    </p:spTree>
    <p:extLst>
      <p:ext uri="{BB962C8B-B14F-4D97-AF65-F5344CB8AC3E}">
        <p14:creationId xmlns:p14="http://schemas.microsoft.com/office/powerpoint/2010/main" val="401129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A4C03-4AC6-6CAD-FFF7-279674305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&amp; future 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25E853-E998-E190-8EC2-4969F4522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14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173E17-B47E-CD12-55D6-D335BB3ED6FF}"/>
                  </a:ext>
                </a:extLst>
              </p:cNvPr>
              <p:cNvSpPr txBox="1"/>
              <p:nvPr/>
            </p:nvSpPr>
            <p:spPr>
              <a:xfrm>
                <a:off x="114577" y="632665"/>
                <a:ext cx="5124714" cy="4134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Internal </a:t>
                </a:r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field, self-force, &amp; stored energy of a coil can be computed using rapid 1D/2D integral if formulated carefully.</a:t>
                </a:r>
              </a:p>
              <a:p>
                <a:pPr marL="285750" indent="-285750"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New method agrees with high-fidelity finite-cross-section calculations &amp; analytic results.</a:t>
                </a:r>
              </a:p>
              <a:p>
                <a:pPr marL="285750" indent="-285750"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Coil-to-plasma distance can be understood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∇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𝑩</m:t>
                        </m:r>
                      </m:sub>
                    </m:sSub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scale length.</a:t>
                </a:r>
              </a:p>
              <a:p>
                <a:pPr marL="285750" indent="-285750"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Configurations do exist with space for a blanket.</a:t>
                </a:r>
                <a:endParaRPr lang="en-US" sz="500" u="sng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Aft>
                    <a:spcPts val="800"/>
                  </a:spcAft>
                </a:pPr>
                <a:r>
                  <a:rPr lang="en-US" u="sng" dirty="0">
                    <a:latin typeface="Calibri" panose="020F0502020204030204" pitchFamily="34" charset="0"/>
                    <a:cs typeface="Calibri" panose="020F0502020204030204" pitchFamily="34" charset="0"/>
                  </a:rPr>
                  <a:t>Next steps:</a:t>
                </a:r>
              </a:p>
              <a:p>
                <a:pPr marL="285750" indent="-285750"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Apply in stellarator optimization</a:t>
                </a:r>
              </a:p>
              <a:p>
                <a:pPr marL="285750" indent="-285750"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Test model against high-fidelity HTS calculations.</a:t>
                </a:r>
              </a:p>
              <a:p>
                <a:pPr marL="285750" indent="-285750"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Would welcome collaboration with this!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173E17-B47E-CD12-55D6-D335BB3ED6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77" y="632665"/>
                <a:ext cx="5124714" cy="4134465"/>
              </a:xfrm>
              <a:prstGeom prst="rect">
                <a:avLst/>
              </a:prstGeom>
              <a:blipFill>
                <a:blip r:embed="rId2"/>
                <a:stretch>
                  <a:fillRect l="-1238" t="-612" r="-1980" b="-12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4B49EA4A-8EED-3310-B722-9B445C742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166" y="628701"/>
            <a:ext cx="3504382" cy="44539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B6B2F7-CC33-960E-CDAB-B93258928666}"/>
              </a:ext>
            </a:extLst>
          </p:cNvPr>
          <p:cNvSpPr txBox="1"/>
          <p:nvPr/>
        </p:nvSpPr>
        <p:spPr>
          <a:xfrm>
            <a:off x="257451" y="4701844"/>
            <a:ext cx="5516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arXiv:2310.09313, arXiv:2310.12087, arXiv:2309.11342</a:t>
            </a:r>
          </a:p>
          <a:p>
            <a:pPr marL="342900" indent="-342900">
              <a:buAutoNum type="arabicPeriod"/>
            </a:pP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05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003A9-C546-ADB9-7407-E49FEE202F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DF41B7-CCFB-D50A-7226-2B198219B4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29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37A16-9D35-C155-0512-4A2E21DE8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Main result: 𝛁</a:t>
            </a:r>
            <a:r>
              <a:rPr lang="en-US" sz="2600" b="1" dirty="0"/>
              <a:t>B</a:t>
            </a:r>
            <a:r>
              <a:rPr lang="en-US" sz="2600" dirty="0"/>
              <a:t> length is well correlated with real coil designs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743FD7-CFA8-CECE-C425-04A875C8B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16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6CF83C-F692-22D9-BAFD-214226FA2004}"/>
                  </a:ext>
                </a:extLst>
              </p:cNvPr>
              <p:cNvSpPr txBox="1"/>
              <p:nvPr/>
            </p:nvSpPr>
            <p:spPr>
              <a:xfrm>
                <a:off x="408639" y="868094"/>
                <a:ext cx="1788023" cy="1089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/>
                          </m:limLow>
                        </m:fName>
                        <m:e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num>
                            <m:den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en-US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</m:d>
                            </m:den>
                          </m:f>
                        </m:e>
                      </m:func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[m]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6CF83C-F692-22D9-BAFD-214226FA2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639" y="868094"/>
                <a:ext cx="1788023" cy="1089850"/>
              </a:xfrm>
              <a:prstGeom prst="rect">
                <a:avLst/>
              </a:prstGeom>
              <a:blipFill>
                <a:blip r:embed="rId3"/>
                <a:stretch>
                  <a:fillRect b="-8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CD8C1398-F583-0BF9-BAA5-758F588AF5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t="9189" b="3860"/>
          <a:stretch/>
        </p:blipFill>
        <p:spPr>
          <a:xfrm>
            <a:off x="1956264" y="686848"/>
            <a:ext cx="4935658" cy="41160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02F45B-CCE7-179F-756F-B0ADB32181E2}"/>
              </a:ext>
            </a:extLst>
          </p:cNvPr>
          <p:cNvSpPr txBox="1"/>
          <p:nvPr/>
        </p:nvSpPr>
        <p:spPr>
          <a:xfrm>
            <a:off x="2509608" y="4814382"/>
            <a:ext cx="412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Coil-to-plasma distance from REGCOIL [m]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833FD96B-5E80-EC40-ABF9-3770FACA7B56}"/>
              </a:ext>
            </a:extLst>
          </p:cNvPr>
          <p:cNvSpPr/>
          <p:nvPr/>
        </p:nvSpPr>
        <p:spPr>
          <a:xfrm rot="5400000">
            <a:off x="5101119" y="1946954"/>
            <a:ext cx="410966" cy="2969231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C54330-38C9-DACD-646D-4F7B5796BA49}"/>
              </a:ext>
            </a:extLst>
          </p:cNvPr>
          <p:cNvSpPr txBox="1"/>
          <p:nvPr/>
        </p:nvSpPr>
        <p:spPr>
          <a:xfrm>
            <a:off x="3840475" y="3638290"/>
            <a:ext cx="528760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Stellarators do exist with sufficient space for a blanket,</a:t>
            </a:r>
          </a:p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Particularly if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nfp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 or 2.</a:t>
            </a:r>
          </a:p>
        </p:txBody>
      </p:sp>
    </p:spTree>
    <p:extLst>
      <p:ext uri="{BB962C8B-B14F-4D97-AF65-F5344CB8AC3E}">
        <p14:creationId xmlns:p14="http://schemas.microsoft.com/office/powerpoint/2010/main" val="253408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0628AF9-C616-6CCF-38DC-06261FAD74A0}"/>
                  </a:ext>
                </a:extLst>
              </p:cNvPr>
              <p:cNvSpPr txBox="1"/>
              <p:nvPr/>
            </p:nvSpPr>
            <p:spPr>
              <a:xfrm>
                <a:off x="408639" y="868094"/>
                <a:ext cx="1788023" cy="1089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/>
                          </m:limLow>
                        </m:fName>
                        <m:e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num>
                            <m:den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en-US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</m:d>
                            </m:den>
                          </m:f>
                        </m:e>
                      </m:func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[m]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0628AF9-C616-6CCF-38DC-06261FAD7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639" y="868094"/>
                <a:ext cx="1788023" cy="1089850"/>
              </a:xfrm>
              <a:prstGeom prst="rect">
                <a:avLst/>
              </a:prstGeom>
              <a:blipFill>
                <a:blip r:embed="rId3"/>
                <a:stretch>
                  <a:fillRect b="-8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99C29696-CD80-173E-A8B8-DFF6702DA6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t="9189" b="3860"/>
          <a:stretch/>
        </p:blipFill>
        <p:spPr>
          <a:xfrm>
            <a:off x="1956264" y="686848"/>
            <a:ext cx="4935658" cy="411602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CEFFEFC-5A2A-12CF-4BDF-8B8719EFEA7E}"/>
              </a:ext>
            </a:extLst>
          </p:cNvPr>
          <p:cNvSpPr txBox="1"/>
          <p:nvPr/>
        </p:nvSpPr>
        <p:spPr>
          <a:xfrm>
            <a:off x="2509608" y="4814382"/>
            <a:ext cx="412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Coil-to-plasma distance from REGCOIL [m]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837A16-9D35-C155-0512-4A2E21DE8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Main result: 𝛁</a:t>
            </a:r>
            <a:r>
              <a:rPr lang="en-US" sz="2600" b="1" dirty="0"/>
              <a:t>B</a:t>
            </a:r>
            <a:r>
              <a:rPr lang="en-US" sz="2600" dirty="0"/>
              <a:t> length is well correlated with real coil designs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743FD7-CFA8-CECE-C425-04A875C8B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17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2C0B0B-1F3B-FB79-8C76-AA1AA4D79191}"/>
              </a:ext>
            </a:extLst>
          </p:cNvPr>
          <p:cNvSpPr txBox="1"/>
          <p:nvPr/>
        </p:nvSpPr>
        <p:spPr>
          <a:xfrm>
            <a:off x="2134897" y="3443557"/>
            <a:ext cx="601190" cy="753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ROSE nfp5 QH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F26986-5975-6332-B981-D7FBD278D4D4}"/>
              </a:ext>
            </a:extLst>
          </p:cNvPr>
          <p:cNvSpPr txBox="1"/>
          <p:nvPr/>
        </p:nvSpPr>
        <p:spPr>
          <a:xfrm>
            <a:off x="6687413" y="555000"/>
            <a:ext cx="1191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Jorge nfp1 QI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E49B49-F0BB-67D2-F155-1BF688208370}"/>
              </a:ext>
            </a:extLst>
          </p:cNvPr>
          <p:cNvSpPr txBox="1"/>
          <p:nvPr/>
        </p:nvSpPr>
        <p:spPr>
          <a:xfrm>
            <a:off x="3658738" y="1715520"/>
            <a:ext cx="1007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HSX with ripple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3F1011-25F1-84DE-0454-EDFA43718C72}"/>
              </a:ext>
            </a:extLst>
          </p:cNvPr>
          <p:cNvSpPr txBox="1"/>
          <p:nvPr/>
        </p:nvSpPr>
        <p:spPr>
          <a:xfrm>
            <a:off x="4699648" y="2110444"/>
            <a:ext cx="1225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HSX without ripple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6EA859-4002-E9ED-AAE7-34495A410572}"/>
              </a:ext>
            </a:extLst>
          </p:cNvPr>
          <p:cNvSpPr txBox="1"/>
          <p:nvPr/>
        </p:nvSpPr>
        <p:spPr>
          <a:xfrm>
            <a:off x="3783073" y="3068889"/>
            <a:ext cx="1007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538F0A-6E7C-ACE5-2B50-F90A79E96793}"/>
              </a:ext>
            </a:extLst>
          </p:cNvPr>
          <p:cNvSpPr txBox="1"/>
          <p:nvPr/>
        </p:nvSpPr>
        <p:spPr>
          <a:xfrm>
            <a:off x="3027431" y="3506766"/>
            <a:ext cx="601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W7-X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3D41CCE-D6FC-D4DD-066A-6629FE953C8B}"/>
              </a:ext>
            </a:extLst>
          </p:cNvPr>
          <p:cNvCxnSpPr>
            <a:cxnSpLocks/>
          </p:cNvCxnSpPr>
          <p:nvPr/>
        </p:nvCxnSpPr>
        <p:spPr>
          <a:xfrm flipV="1">
            <a:off x="4326867" y="2158162"/>
            <a:ext cx="410802" cy="218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0EC45CA-89D0-0BF2-29B7-9A8F499678BB}"/>
              </a:ext>
            </a:extLst>
          </p:cNvPr>
          <p:cNvSpPr txBox="1"/>
          <p:nvPr/>
        </p:nvSpPr>
        <p:spPr>
          <a:xfrm>
            <a:off x="2283128" y="4095738"/>
            <a:ext cx="452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Ku QH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DB4D40-3128-AFA9-B994-FBB97B223A85}"/>
              </a:ext>
            </a:extLst>
          </p:cNvPr>
          <p:cNvSpPr txBox="1"/>
          <p:nvPr/>
        </p:nvSpPr>
        <p:spPr>
          <a:xfrm>
            <a:off x="4466972" y="1400956"/>
            <a:ext cx="83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QAs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E867F45-707C-88D8-E5C2-7D8AA54BF200}"/>
              </a:ext>
            </a:extLst>
          </p:cNvPr>
          <p:cNvSpPr txBox="1"/>
          <p:nvPr/>
        </p:nvSpPr>
        <p:spPr>
          <a:xfrm>
            <a:off x="2565172" y="3215464"/>
            <a:ext cx="569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NCSX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D12CFF-007D-B5DA-BC24-9C771BBD79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2944" y="1628378"/>
            <a:ext cx="1199338" cy="843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E88F15-C89C-AD17-5C4A-0126ADD0A3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8918" y="838673"/>
            <a:ext cx="1191736" cy="8768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F21BBD-6E97-0AED-FDCA-A3C11A9BB7EF}"/>
              </a:ext>
            </a:extLst>
          </p:cNvPr>
          <p:cNvSpPr txBox="1"/>
          <p:nvPr/>
        </p:nvSpPr>
        <p:spPr>
          <a:xfrm>
            <a:off x="6022797" y="1203663"/>
            <a:ext cx="1086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Goodman nfp1 QI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E91241-BA18-8028-8C20-DA35917774AC}"/>
              </a:ext>
            </a:extLst>
          </p:cNvPr>
          <p:cNvSpPr txBox="1"/>
          <p:nvPr/>
        </p:nvSpPr>
        <p:spPr>
          <a:xfrm>
            <a:off x="3416240" y="3648564"/>
            <a:ext cx="1007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CTH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643652-473B-D6E6-0F6D-19EA9DDC16B0}"/>
              </a:ext>
            </a:extLst>
          </p:cNvPr>
          <p:cNvSpPr txBox="1"/>
          <p:nvPr/>
        </p:nvSpPr>
        <p:spPr>
          <a:xfrm>
            <a:off x="2850090" y="2447180"/>
            <a:ext cx="1059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W7-X with ripple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899362C-19DF-7D2D-FF54-EFBCE995CDE6}"/>
              </a:ext>
            </a:extLst>
          </p:cNvPr>
          <p:cNvSpPr txBox="1"/>
          <p:nvPr/>
        </p:nvSpPr>
        <p:spPr>
          <a:xfrm>
            <a:off x="2620768" y="3990816"/>
            <a:ext cx="1007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Wistell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-B</a:t>
            </a: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EFE4AD8A-6107-5E7F-E0C6-C9EC0F426F86}"/>
              </a:ext>
            </a:extLst>
          </p:cNvPr>
          <p:cNvSpPr/>
          <p:nvPr/>
        </p:nvSpPr>
        <p:spPr>
          <a:xfrm rot="5400000">
            <a:off x="5101119" y="1946954"/>
            <a:ext cx="410966" cy="2969231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CC53DE-A097-813F-8472-5B6ACE57E6E0}"/>
              </a:ext>
            </a:extLst>
          </p:cNvPr>
          <p:cNvSpPr txBox="1"/>
          <p:nvPr/>
        </p:nvSpPr>
        <p:spPr>
          <a:xfrm>
            <a:off x="3840475" y="3638290"/>
            <a:ext cx="528760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Stellarators do exist with sufficient space for a blanket,</a:t>
            </a:r>
          </a:p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Particularly if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nfp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 or 2.</a:t>
            </a:r>
          </a:p>
        </p:txBody>
      </p:sp>
    </p:spTree>
    <p:extLst>
      <p:ext uri="{BB962C8B-B14F-4D97-AF65-F5344CB8AC3E}">
        <p14:creationId xmlns:p14="http://schemas.microsoft.com/office/powerpoint/2010/main" val="126503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4477C-D426-E60C-FF99-71E2E46DE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12" y="28575"/>
            <a:ext cx="8942388" cy="557213"/>
          </a:xfrm>
        </p:spPr>
        <p:txBody>
          <a:bodyPr/>
          <a:lstStyle/>
          <a:p>
            <a:r>
              <a:rPr lang="en-US" sz="2300" dirty="0"/>
              <a:t>Tokamak &amp; stellarator design requires calculations for the </a:t>
            </a:r>
            <a:br>
              <a:rPr lang="en-US" sz="2300" dirty="0"/>
            </a:br>
            <a:r>
              <a:rPr lang="en-US" sz="2300" b="1" dirty="0"/>
              <a:t>I</a:t>
            </a:r>
            <a:r>
              <a:rPr lang="en-US" sz="2300" dirty="0"/>
              <a:t> x </a:t>
            </a:r>
            <a:r>
              <a:rPr lang="en-US" sz="2300" b="1" dirty="0"/>
              <a:t>B</a:t>
            </a:r>
            <a:r>
              <a:rPr lang="en-US" sz="2300" dirty="0"/>
              <a:t> force, internal field, and stored energy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4EAE16-1A4A-5E4C-4104-C2CC5146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E3A4AD-47DD-B372-1D22-4DAC77160CDE}"/>
              </a:ext>
            </a:extLst>
          </p:cNvPr>
          <p:cNvSpPr txBox="1"/>
          <p:nvPr/>
        </p:nvSpPr>
        <p:spPr>
          <a:xfrm>
            <a:off x="210489" y="2162063"/>
            <a:ext cx="5412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Field and force on coil 2 due to current in coil 1 can be computed quickly: 1D filament models are ok.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3957A1-C480-967A-D04A-32086D5C466B}"/>
              </a:ext>
            </a:extLst>
          </p:cNvPr>
          <p:cNvSpPr txBox="1"/>
          <p:nvPr/>
        </p:nvSpPr>
        <p:spPr>
          <a:xfrm>
            <a:off x="201612" y="4525919"/>
            <a:ext cx="5728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Tricky part is the self-field: singularity in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Biot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-Savart Law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0B093E-F033-D452-074F-E3A58348C351}"/>
                  </a:ext>
                </a:extLst>
              </p:cNvPr>
              <p:cNvSpPr txBox="1"/>
              <p:nvPr/>
            </p:nvSpPr>
            <p:spPr>
              <a:xfrm>
                <a:off x="5622908" y="4059336"/>
                <a:ext cx="3455048" cy="11603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𝐁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0" smtClean="0">
                              <a:latin typeface="Cambria Math" panose="02040503050406030204" pitchFamily="18" charset="0"/>
                            </a:rPr>
                            <m:t>𝐫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̃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acc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1">
                                          <a:latin typeface="Cambria Math" panose="02040503050406030204" pitchFamily="18" charset="0"/>
                                        </a:rPr>
                                        <m:t>𝐫</m:t>
                                      </m:r>
                                    </m:e>
                                  </m:acc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</m:acc>
                                </m:den>
                              </m:f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1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𝐫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𝐫</m:t>
                                      </m:r>
                                    </m:e>
                                  </m:acc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1">
                                          <a:latin typeface="Cambria Math" panose="02040503050406030204" pitchFamily="18" charset="0"/>
                                        </a:rPr>
                                        <m:t>𝐫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20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 b="1">
                                              <a:latin typeface="Cambria Math" panose="02040503050406030204" pitchFamily="18" charset="0"/>
                                            </a:rPr>
                                            <m:t>𝐫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0B093E-F033-D452-074F-E3A58348C3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2908" y="4059336"/>
                <a:ext cx="3455048" cy="1160318"/>
              </a:xfrm>
              <a:prstGeom prst="rect">
                <a:avLst/>
              </a:prstGeom>
              <a:blipFill>
                <a:blip r:embed="rId2"/>
                <a:stretch>
                  <a:fillRect t="-82609" b="-146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>
            <a:extLst>
              <a:ext uri="{FF2B5EF4-FFF2-40B4-BE49-F238E27FC236}">
                <a16:creationId xmlns:a16="http://schemas.microsoft.com/office/drawing/2014/main" id="{0DBD89CB-E2D4-50DC-9861-5D09D2BE5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627" y="666740"/>
            <a:ext cx="3043418" cy="300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9D14E06-341E-8752-8F52-FEC0CAF9F6D4}"/>
              </a:ext>
            </a:extLst>
          </p:cNvPr>
          <p:cNvSpPr/>
          <p:nvPr/>
        </p:nvSpPr>
        <p:spPr>
          <a:xfrm>
            <a:off x="7366460" y="3261931"/>
            <a:ext cx="1429304" cy="369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0371B4-C879-C469-975F-ACF9E16BD011}"/>
              </a:ext>
            </a:extLst>
          </p:cNvPr>
          <p:cNvSpPr txBox="1"/>
          <p:nvPr/>
        </p:nvSpPr>
        <p:spPr>
          <a:xfrm>
            <a:off x="7704341" y="3103964"/>
            <a:ext cx="74571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err="1">
                <a:latin typeface="Calibri" panose="020F0502020204030204" pitchFamily="34" charset="0"/>
                <a:cs typeface="Calibri" panose="020F0502020204030204" pitchFamily="34" charset="0"/>
              </a:rPr>
              <a:t>azom.com</a:t>
            </a:r>
            <a:endParaRPr lang="en-US" sz="105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98E8363-5A25-66B3-D38C-9C0169A074FC}"/>
              </a:ext>
            </a:extLst>
          </p:cNvPr>
          <p:cNvSpPr/>
          <p:nvPr/>
        </p:nvSpPr>
        <p:spPr>
          <a:xfrm>
            <a:off x="1025995" y="2836290"/>
            <a:ext cx="1090062" cy="1611248"/>
          </a:xfrm>
          <a:custGeom>
            <a:avLst/>
            <a:gdLst>
              <a:gd name="connsiteX0" fmla="*/ 117714 w 1548564"/>
              <a:gd name="connsiteY0" fmla="*/ 625270 h 1837700"/>
              <a:gd name="connsiteX1" fmla="*/ 348534 w 1548564"/>
              <a:gd name="connsiteY1" fmla="*/ 279040 h 1837700"/>
              <a:gd name="connsiteX2" fmla="*/ 987726 w 1548564"/>
              <a:gd name="connsiteY2" fmla="*/ 12710 h 1837700"/>
              <a:gd name="connsiteX3" fmla="*/ 1547019 w 1548564"/>
              <a:gd name="connsiteY3" fmla="*/ 696291 h 1837700"/>
              <a:gd name="connsiteX4" fmla="*/ 1156402 w 1548564"/>
              <a:gd name="connsiteY4" fmla="*/ 1220073 h 1837700"/>
              <a:gd name="connsiteX5" fmla="*/ 1218545 w 1548564"/>
              <a:gd name="connsiteY5" fmla="*/ 1699468 h 1837700"/>
              <a:gd name="connsiteX6" fmla="*/ 82204 w 1548564"/>
              <a:gd name="connsiteY6" fmla="*/ 1752734 h 1837700"/>
              <a:gd name="connsiteX7" fmla="*/ 117714 w 1548564"/>
              <a:gd name="connsiteY7" fmla="*/ 625270 h 1837700"/>
              <a:gd name="connsiteX0" fmla="*/ 161953 w 1530659"/>
              <a:gd name="connsiteY0" fmla="*/ 965431 h 1816232"/>
              <a:gd name="connsiteX1" fmla="*/ 330629 w 1530659"/>
              <a:gd name="connsiteY1" fmla="*/ 281850 h 1816232"/>
              <a:gd name="connsiteX2" fmla="*/ 969821 w 1530659"/>
              <a:gd name="connsiteY2" fmla="*/ 15520 h 1816232"/>
              <a:gd name="connsiteX3" fmla="*/ 1529114 w 1530659"/>
              <a:gd name="connsiteY3" fmla="*/ 699101 h 1816232"/>
              <a:gd name="connsiteX4" fmla="*/ 1138497 w 1530659"/>
              <a:gd name="connsiteY4" fmla="*/ 1222883 h 1816232"/>
              <a:gd name="connsiteX5" fmla="*/ 1200640 w 1530659"/>
              <a:gd name="connsiteY5" fmla="*/ 1702278 h 1816232"/>
              <a:gd name="connsiteX6" fmla="*/ 64299 w 1530659"/>
              <a:gd name="connsiteY6" fmla="*/ 1755544 h 1816232"/>
              <a:gd name="connsiteX7" fmla="*/ 161953 w 1530659"/>
              <a:gd name="connsiteY7" fmla="*/ 965431 h 1816232"/>
              <a:gd name="connsiteX0" fmla="*/ 307799 w 1498952"/>
              <a:gd name="connsiteY0" fmla="*/ 857900 h 1823103"/>
              <a:gd name="connsiteX1" fmla="*/ 298922 w 1498952"/>
              <a:gd name="connsiteY1" fmla="*/ 280851 h 1823103"/>
              <a:gd name="connsiteX2" fmla="*/ 938114 w 1498952"/>
              <a:gd name="connsiteY2" fmla="*/ 14521 h 1823103"/>
              <a:gd name="connsiteX3" fmla="*/ 1497407 w 1498952"/>
              <a:gd name="connsiteY3" fmla="*/ 698102 h 1823103"/>
              <a:gd name="connsiteX4" fmla="*/ 1106790 w 1498952"/>
              <a:gd name="connsiteY4" fmla="*/ 1221884 h 1823103"/>
              <a:gd name="connsiteX5" fmla="*/ 1168933 w 1498952"/>
              <a:gd name="connsiteY5" fmla="*/ 1701279 h 1823103"/>
              <a:gd name="connsiteX6" fmla="*/ 32592 w 1498952"/>
              <a:gd name="connsiteY6" fmla="*/ 1754545 h 1823103"/>
              <a:gd name="connsiteX7" fmla="*/ 307799 w 1498952"/>
              <a:gd name="connsiteY7" fmla="*/ 857900 h 1823103"/>
              <a:gd name="connsiteX0" fmla="*/ 293251 w 1484610"/>
              <a:gd name="connsiteY0" fmla="*/ 857900 h 1869009"/>
              <a:gd name="connsiteX1" fmla="*/ 284374 w 1484610"/>
              <a:gd name="connsiteY1" fmla="*/ 280851 h 1869009"/>
              <a:gd name="connsiteX2" fmla="*/ 923566 w 1484610"/>
              <a:gd name="connsiteY2" fmla="*/ 14521 h 1869009"/>
              <a:gd name="connsiteX3" fmla="*/ 1482859 w 1484610"/>
              <a:gd name="connsiteY3" fmla="*/ 698102 h 1869009"/>
              <a:gd name="connsiteX4" fmla="*/ 1092242 w 1484610"/>
              <a:gd name="connsiteY4" fmla="*/ 1221884 h 1869009"/>
              <a:gd name="connsiteX5" fmla="*/ 879178 w 1484610"/>
              <a:gd name="connsiteY5" fmla="*/ 1798933 h 1869009"/>
              <a:gd name="connsiteX6" fmla="*/ 18044 w 1484610"/>
              <a:gd name="connsiteY6" fmla="*/ 1754545 h 1869009"/>
              <a:gd name="connsiteX7" fmla="*/ 293251 w 1484610"/>
              <a:gd name="connsiteY7" fmla="*/ 857900 h 1869009"/>
              <a:gd name="connsiteX0" fmla="*/ 222480 w 1493738"/>
              <a:gd name="connsiteY0" fmla="*/ 956467 h 1864217"/>
              <a:gd name="connsiteX1" fmla="*/ 293502 w 1493738"/>
              <a:gd name="connsiteY1" fmla="*/ 281763 h 1864217"/>
              <a:gd name="connsiteX2" fmla="*/ 932694 w 1493738"/>
              <a:gd name="connsiteY2" fmla="*/ 15433 h 1864217"/>
              <a:gd name="connsiteX3" fmla="*/ 1491987 w 1493738"/>
              <a:gd name="connsiteY3" fmla="*/ 699014 h 1864217"/>
              <a:gd name="connsiteX4" fmla="*/ 1101370 w 1493738"/>
              <a:gd name="connsiteY4" fmla="*/ 1222796 h 1864217"/>
              <a:gd name="connsiteX5" fmla="*/ 888306 w 1493738"/>
              <a:gd name="connsiteY5" fmla="*/ 1799845 h 1864217"/>
              <a:gd name="connsiteX6" fmla="*/ 27172 w 1493738"/>
              <a:gd name="connsiteY6" fmla="*/ 1755457 h 1864217"/>
              <a:gd name="connsiteX7" fmla="*/ 222480 w 1493738"/>
              <a:gd name="connsiteY7" fmla="*/ 956467 h 1864217"/>
              <a:gd name="connsiteX0" fmla="*/ 102462 w 1373720"/>
              <a:gd name="connsiteY0" fmla="*/ 956467 h 1835144"/>
              <a:gd name="connsiteX1" fmla="*/ 173484 w 1373720"/>
              <a:gd name="connsiteY1" fmla="*/ 281763 h 1835144"/>
              <a:gd name="connsiteX2" fmla="*/ 812676 w 1373720"/>
              <a:gd name="connsiteY2" fmla="*/ 15433 h 1835144"/>
              <a:gd name="connsiteX3" fmla="*/ 1371969 w 1373720"/>
              <a:gd name="connsiteY3" fmla="*/ 699014 h 1835144"/>
              <a:gd name="connsiteX4" fmla="*/ 981352 w 1373720"/>
              <a:gd name="connsiteY4" fmla="*/ 1222796 h 1835144"/>
              <a:gd name="connsiteX5" fmla="*/ 768288 w 1373720"/>
              <a:gd name="connsiteY5" fmla="*/ 1799845 h 1835144"/>
              <a:gd name="connsiteX6" fmla="*/ 40319 w 1373720"/>
              <a:gd name="connsiteY6" fmla="*/ 1657802 h 1835144"/>
              <a:gd name="connsiteX7" fmla="*/ 102462 w 1373720"/>
              <a:gd name="connsiteY7" fmla="*/ 956467 h 1835144"/>
              <a:gd name="connsiteX0" fmla="*/ 102462 w 1374191"/>
              <a:gd name="connsiteY0" fmla="*/ 956467 h 1835144"/>
              <a:gd name="connsiteX1" fmla="*/ 173484 w 1374191"/>
              <a:gd name="connsiteY1" fmla="*/ 281763 h 1835144"/>
              <a:gd name="connsiteX2" fmla="*/ 812676 w 1374191"/>
              <a:gd name="connsiteY2" fmla="*/ 15433 h 1835144"/>
              <a:gd name="connsiteX3" fmla="*/ 1371969 w 1374191"/>
              <a:gd name="connsiteY3" fmla="*/ 699014 h 1835144"/>
              <a:gd name="connsiteX4" fmla="*/ 999107 w 1374191"/>
              <a:gd name="connsiteY4" fmla="*/ 1089631 h 1835144"/>
              <a:gd name="connsiteX5" fmla="*/ 768288 w 1374191"/>
              <a:gd name="connsiteY5" fmla="*/ 1799845 h 1835144"/>
              <a:gd name="connsiteX6" fmla="*/ 40319 w 1374191"/>
              <a:gd name="connsiteY6" fmla="*/ 1657802 h 1835144"/>
              <a:gd name="connsiteX7" fmla="*/ 102462 w 1374191"/>
              <a:gd name="connsiteY7" fmla="*/ 956467 h 1835144"/>
              <a:gd name="connsiteX0" fmla="*/ 102462 w 1250935"/>
              <a:gd name="connsiteY0" fmla="*/ 946082 h 1824759"/>
              <a:gd name="connsiteX1" fmla="*/ 173484 w 1250935"/>
              <a:gd name="connsiteY1" fmla="*/ 271378 h 1824759"/>
              <a:gd name="connsiteX2" fmla="*/ 812676 w 1250935"/>
              <a:gd name="connsiteY2" fmla="*/ 5048 h 1824759"/>
              <a:gd name="connsiteX3" fmla="*/ 1247682 w 1250935"/>
              <a:gd name="connsiteY3" fmla="*/ 475565 h 1824759"/>
              <a:gd name="connsiteX4" fmla="*/ 999107 w 1250935"/>
              <a:gd name="connsiteY4" fmla="*/ 1079246 h 1824759"/>
              <a:gd name="connsiteX5" fmla="*/ 768288 w 1250935"/>
              <a:gd name="connsiteY5" fmla="*/ 1789460 h 1824759"/>
              <a:gd name="connsiteX6" fmla="*/ 40319 w 1250935"/>
              <a:gd name="connsiteY6" fmla="*/ 1647417 h 1824759"/>
              <a:gd name="connsiteX7" fmla="*/ 102462 w 1250935"/>
              <a:gd name="connsiteY7" fmla="*/ 946082 h 1824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50935" h="1824759">
                <a:moveTo>
                  <a:pt x="102462" y="946082"/>
                </a:moveTo>
                <a:cubicBezTo>
                  <a:pt x="124656" y="716742"/>
                  <a:pt x="55115" y="428217"/>
                  <a:pt x="173484" y="271378"/>
                </a:cubicBezTo>
                <a:cubicBezTo>
                  <a:pt x="291853" y="114539"/>
                  <a:pt x="633643" y="-28983"/>
                  <a:pt x="812676" y="5048"/>
                </a:cubicBezTo>
                <a:cubicBezTo>
                  <a:pt x="991709" y="39079"/>
                  <a:pt x="1216610" y="296532"/>
                  <a:pt x="1247682" y="475565"/>
                </a:cubicBezTo>
                <a:cubicBezTo>
                  <a:pt x="1278754" y="654598"/>
                  <a:pt x="1079006" y="860264"/>
                  <a:pt x="999107" y="1079246"/>
                </a:cubicBezTo>
                <a:cubicBezTo>
                  <a:pt x="919208" y="1298228"/>
                  <a:pt x="947321" y="1700683"/>
                  <a:pt x="768288" y="1789460"/>
                </a:cubicBezTo>
                <a:cubicBezTo>
                  <a:pt x="589255" y="1878237"/>
                  <a:pt x="151290" y="1787980"/>
                  <a:pt x="40319" y="1647417"/>
                </a:cubicBezTo>
                <a:cubicBezTo>
                  <a:pt x="-70652" y="1506854"/>
                  <a:pt x="80268" y="1175422"/>
                  <a:pt x="102462" y="946082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7ECA9391-1348-15ED-0BCF-1136B59360B1}"/>
              </a:ext>
            </a:extLst>
          </p:cNvPr>
          <p:cNvSpPr/>
          <p:nvPr/>
        </p:nvSpPr>
        <p:spPr>
          <a:xfrm>
            <a:off x="2497394" y="2836290"/>
            <a:ext cx="1090062" cy="1736271"/>
          </a:xfrm>
          <a:custGeom>
            <a:avLst/>
            <a:gdLst>
              <a:gd name="connsiteX0" fmla="*/ 337760 w 1457967"/>
              <a:gd name="connsiteY0" fmla="*/ 973630 h 2172281"/>
              <a:gd name="connsiteX1" fmla="*/ 408 w 1457967"/>
              <a:gd name="connsiteY1" fmla="*/ 565257 h 2172281"/>
              <a:gd name="connsiteX2" fmla="*/ 417659 w 1457967"/>
              <a:gd name="connsiteY2" fmla="*/ 5964 h 2172281"/>
              <a:gd name="connsiteX3" fmla="*/ 1243282 w 1457967"/>
              <a:gd name="connsiteY3" fmla="*/ 316682 h 2172281"/>
              <a:gd name="connsiteX4" fmla="*/ 1065729 w 1457967"/>
              <a:gd name="connsiteY4" fmla="*/ 1026896 h 2172281"/>
              <a:gd name="connsiteX5" fmla="*/ 1456346 w 1457967"/>
              <a:gd name="connsiteY5" fmla="*/ 1834764 h 2172281"/>
              <a:gd name="connsiteX6" fmla="*/ 888175 w 1457967"/>
              <a:gd name="connsiteY6" fmla="*/ 2172115 h 2172281"/>
              <a:gd name="connsiteX7" fmla="*/ 204595 w 1457967"/>
              <a:gd name="connsiteY7" fmla="*/ 1799253 h 2172281"/>
              <a:gd name="connsiteX8" fmla="*/ 337760 w 1457967"/>
              <a:gd name="connsiteY8" fmla="*/ 973630 h 2172281"/>
              <a:gd name="connsiteX0" fmla="*/ 275695 w 1395902"/>
              <a:gd name="connsiteY0" fmla="*/ 971641 h 2170292"/>
              <a:gd name="connsiteX1" fmla="*/ 486 w 1395902"/>
              <a:gd name="connsiteY1" fmla="*/ 510002 h 2170292"/>
              <a:gd name="connsiteX2" fmla="*/ 355594 w 1395902"/>
              <a:gd name="connsiteY2" fmla="*/ 3975 h 2170292"/>
              <a:gd name="connsiteX3" fmla="*/ 1181217 w 1395902"/>
              <a:gd name="connsiteY3" fmla="*/ 314693 h 2170292"/>
              <a:gd name="connsiteX4" fmla="*/ 1003664 w 1395902"/>
              <a:gd name="connsiteY4" fmla="*/ 1024907 h 2170292"/>
              <a:gd name="connsiteX5" fmla="*/ 1394281 w 1395902"/>
              <a:gd name="connsiteY5" fmla="*/ 1832775 h 2170292"/>
              <a:gd name="connsiteX6" fmla="*/ 826110 w 1395902"/>
              <a:gd name="connsiteY6" fmla="*/ 2170126 h 2170292"/>
              <a:gd name="connsiteX7" fmla="*/ 142530 w 1395902"/>
              <a:gd name="connsiteY7" fmla="*/ 1797264 h 2170292"/>
              <a:gd name="connsiteX8" fmla="*/ 275695 w 1395902"/>
              <a:gd name="connsiteY8" fmla="*/ 971641 h 2170292"/>
              <a:gd name="connsiteX0" fmla="*/ 319683 w 1395502"/>
              <a:gd name="connsiteY0" fmla="*/ 1131439 h 2170292"/>
              <a:gd name="connsiteX1" fmla="*/ 86 w 1395502"/>
              <a:gd name="connsiteY1" fmla="*/ 510002 h 2170292"/>
              <a:gd name="connsiteX2" fmla="*/ 355194 w 1395502"/>
              <a:gd name="connsiteY2" fmla="*/ 3975 h 2170292"/>
              <a:gd name="connsiteX3" fmla="*/ 1180817 w 1395502"/>
              <a:gd name="connsiteY3" fmla="*/ 314693 h 2170292"/>
              <a:gd name="connsiteX4" fmla="*/ 1003264 w 1395502"/>
              <a:gd name="connsiteY4" fmla="*/ 1024907 h 2170292"/>
              <a:gd name="connsiteX5" fmla="*/ 1393881 w 1395502"/>
              <a:gd name="connsiteY5" fmla="*/ 1832775 h 2170292"/>
              <a:gd name="connsiteX6" fmla="*/ 825710 w 1395502"/>
              <a:gd name="connsiteY6" fmla="*/ 2170126 h 2170292"/>
              <a:gd name="connsiteX7" fmla="*/ 142130 w 1395502"/>
              <a:gd name="connsiteY7" fmla="*/ 1797264 h 2170292"/>
              <a:gd name="connsiteX8" fmla="*/ 319683 w 1395502"/>
              <a:gd name="connsiteY8" fmla="*/ 1131439 h 2170292"/>
              <a:gd name="connsiteX0" fmla="*/ 319688 w 1395507"/>
              <a:gd name="connsiteY0" fmla="*/ 1131439 h 2170292"/>
              <a:gd name="connsiteX1" fmla="*/ 91 w 1395507"/>
              <a:gd name="connsiteY1" fmla="*/ 510002 h 2170292"/>
              <a:gd name="connsiteX2" fmla="*/ 355199 w 1395507"/>
              <a:gd name="connsiteY2" fmla="*/ 3975 h 2170292"/>
              <a:gd name="connsiteX3" fmla="*/ 1180822 w 1395507"/>
              <a:gd name="connsiteY3" fmla="*/ 314693 h 2170292"/>
              <a:gd name="connsiteX4" fmla="*/ 1003269 w 1395507"/>
              <a:gd name="connsiteY4" fmla="*/ 1024907 h 2170292"/>
              <a:gd name="connsiteX5" fmla="*/ 1393886 w 1395507"/>
              <a:gd name="connsiteY5" fmla="*/ 1832775 h 2170292"/>
              <a:gd name="connsiteX6" fmla="*/ 825715 w 1395507"/>
              <a:gd name="connsiteY6" fmla="*/ 2170126 h 2170292"/>
              <a:gd name="connsiteX7" fmla="*/ 248667 w 1395507"/>
              <a:gd name="connsiteY7" fmla="*/ 1868285 h 2170292"/>
              <a:gd name="connsiteX8" fmla="*/ 319688 w 1395507"/>
              <a:gd name="connsiteY8" fmla="*/ 1131439 h 217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5507" h="2170292">
                <a:moveTo>
                  <a:pt x="319688" y="1131439"/>
                </a:moveTo>
                <a:cubicBezTo>
                  <a:pt x="278259" y="905059"/>
                  <a:pt x="-5827" y="697913"/>
                  <a:pt x="91" y="510002"/>
                </a:cubicBezTo>
                <a:cubicBezTo>
                  <a:pt x="6009" y="322091"/>
                  <a:pt x="158411" y="36526"/>
                  <a:pt x="355199" y="3975"/>
                </a:cubicBezTo>
                <a:cubicBezTo>
                  <a:pt x="551987" y="-28576"/>
                  <a:pt x="1072810" y="144538"/>
                  <a:pt x="1180822" y="314693"/>
                </a:cubicBezTo>
                <a:cubicBezTo>
                  <a:pt x="1288834" y="484848"/>
                  <a:pt x="967758" y="771893"/>
                  <a:pt x="1003269" y="1024907"/>
                </a:cubicBezTo>
                <a:cubicBezTo>
                  <a:pt x="1038780" y="1277921"/>
                  <a:pt x="1423478" y="1641905"/>
                  <a:pt x="1393886" y="1832775"/>
                </a:cubicBezTo>
                <a:cubicBezTo>
                  <a:pt x="1364294" y="2023645"/>
                  <a:pt x="1034340" y="2176044"/>
                  <a:pt x="825715" y="2170126"/>
                </a:cubicBezTo>
                <a:cubicBezTo>
                  <a:pt x="617090" y="2164208"/>
                  <a:pt x="333005" y="2041399"/>
                  <a:pt x="248667" y="1868285"/>
                </a:cubicBezTo>
                <a:cubicBezTo>
                  <a:pt x="164329" y="1695171"/>
                  <a:pt x="361117" y="1357820"/>
                  <a:pt x="319688" y="1131439"/>
                </a:cubicBezTo>
                <a:close/>
              </a:path>
            </a:pathLst>
          </a:custGeom>
          <a:noFill/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B1C239-3DD6-A30C-B153-7AF7607BCFC2}"/>
              </a:ext>
            </a:extLst>
          </p:cNvPr>
          <p:cNvSpPr txBox="1"/>
          <p:nvPr/>
        </p:nvSpPr>
        <p:spPr>
          <a:xfrm>
            <a:off x="1330243" y="4020826"/>
            <a:ext cx="320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22B787-612E-151F-3C4F-99BF09B8C20E}"/>
              </a:ext>
            </a:extLst>
          </p:cNvPr>
          <p:cNvSpPr txBox="1"/>
          <p:nvPr/>
        </p:nvSpPr>
        <p:spPr>
          <a:xfrm>
            <a:off x="2999210" y="4167087"/>
            <a:ext cx="320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E69E9B-3CD5-7DEA-5513-D026784B1A25}"/>
              </a:ext>
            </a:extLst>
          </p:cNvPr>
          <p:cNvSpPr txBox="1"/>
          <p:nvPr/>
        </p:nvSpPr>
        <p:spPr>
          <a:xfrm>
            <a:off x="188335" y="511093"/>
            <a:ext cx="6132562" cy="1503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Forces ∝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 High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limited by support structure.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Superconductor quench limits depend on local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Need to be able to dissipate stored energy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= ½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LI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Coil shapes can probably be optimized for these quantities.</a:t>
            </a:r>
          </a:p>
        </p:txBody>
      </p:sp>
    </p:spTree>
    <p:extLst>
      <p:ext uri="{BB962C8B-B14F-4D97-AF65-F5344CB8AC3E}">
        <p14:creationId xmlns:p14="http://schemas.microsoft.com/office/powerpoint/2010/main" val="325525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2" grpId="0" animBg="1"/>
      <p:bldP spid="14" grpId="0" animBg="1"/>
      <p:bldP spid="15" grpId="0"/>
      <p:bldP spid="16" grpId="0"/>
      <p:bldP spid="4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1C974-6A41-54B3-C376-0DCF8E50C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330" y="28575"/>
            <a:ext cx="8877670" cy="557213"/>
          </a:xfrm>
        </p:spPr>
        <p:txBody>
          <a:bodyPr/>
          <a:lstStyle/>
          <a:p>
            <a:r>
              <a:rPr lang="en-US" sz="2400" dirty="0"/>
              <a:t>Simply skipping the singular point in a 1D filament calculation </a:t>
            </a:r>
            <a:br>
              <a:rPr lang="en-US" sz="2400" dirty="0"/>
            </a:br>
            <a:r>
              <a:rPr lang="en-US" sz="2400" dirty="0"/>
              <a:t>gives a non-converging result with significant error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D4F22A-3D09-1DA6-5190-95FC0C9D7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4A8613-D3FB-1A47-8893-460D0EC0B5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1" t="10010"/>
          <a:stretch/>
        </p:blipFill>
        <p:spPr>
          <a:xfrm>
            <a:off x="112711" y="1567409"/>
            <a:ext cx="4273011" cy="33574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3442CA-374A-2070-02FE-39DFA8310BC7}"/>
              </a:ext>
            </a:extLst>
          </p:cNvPr>
          <p:cNvSpPr txBox="1"/>
          <p:nvPr/>
        </p:nvSpPr>
        <p:spPr>
          <a:xfrm>
            <a:off x="479395" y="1178474"/>
            <a:ext cx="3782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Maximum |B| in the conductor [Tesla]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B68E5E-0BD6-0F9B-E1F7-0E06806D2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368" y="699859"/>
            <a:ext cx="3274142" cy="3184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26C498-47C1-D529-63CD-1954DB1E4E91}"/>
              </a:ext>
            </a:extLst>
          </p:cNvPr>
          <p:cNvSpPr txBox="1"/>
          <p:nvPr/>
        </p:nvSpPr>
        <p:spPr>
          <a:xfrm>
            <a:off x="2524752" y="668606"/>
            <a:ext cx="1152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Circular coil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FB2B866-0E07-E144-0E2F-BBC77B8AAD0E}"/>
                  </a:ext>
                </a:extLst>
              </p:cNvPr>
              <p:cNvSpPr txBox="1"/>
              <p:nvPr/>
            </p:nvSpPr>
            <p:spPr>
              <a:xfrm>
                <a:off x="5284372" y="1853605"/>
                <a:ext cx="3256276" cy="7181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FB2B866-0E07-E144-0E2F-BBC77B8AAD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4372" y="1853605"/>
                <a:ext cx="3256276" cy="718145"/>
              </a:xfrm>
              <a:prstGeom prst="rect">
                <a:avLst/>
              </a:prstGeom>
              <a:blipFill>
                <a:blip r:embed="rId4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A82EE6-A7A1-3416-79BA-53F2718BE40C}"/>
                  </a:ext>
                </a:extLst>
              </p:cNvPr>
              <p:cNvSpPr txBox="1"/>
              <p:nvPr/>
            </p:nvSpPr>
            <p:spPr>
              <a:xfrm>
                <a:off x="5336437" y="3134225"/>
                <a:ext cx="30859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Diverges if minor radius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→0</m:t>
                    </m:r>
                  </m:oMath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A82EE6-A7A1-3416-79BA-53F2718BE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6437" y="3134225"/>
                <a:ext cx="3085973" cy="369332"/>
              </a:xfrm>
              <a:prstGeom prst="rect">
                <a:avLst/>
              </a:prstGeom>
              <a:blipFill>
                <a:blip r:embed="rId5"/>
                <a:stretch>
                  <a:fillRect l="-1639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2648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4477C-D426-E60C-FF99-71E2E46DE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12" y="28575"/>
            <a:ext cx="8594152" cy="557213"/>
          </a:xfrm>
        </p:spPr>
        <p:txBody>
          <a:bodyPr/>
          <a:lstStyle/>
          <a:p>
            <a:r>
              <a:rPr lang="en-US" sz="2300" dirty="0"/>
              <a:t>Motivation: We’d like to quickly evaluate &amp; optimize </a:t>
            </a:r>
            <a:r>
              <a:rPr lang="en-US" sz="2300" b="1" dirty="0"/>
              <a:t>I</a:t>
            </a:r>
            <a:r>
              <a:rPr lang="en-US" sz="2300" dirty="0"/>
              <a:t> x </a:t>
            </a:r>
            <a:r>
              <a:rPr lang="en-US" sz="2300" b="1" dirty="0"/>
              <a:t>B</a:t>
            </a:r>
            <a:r>
              <a:rPr lang="en-US" sz="2300" dirty="0"/>
              <a:t> forces, internal field, and stored energy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4EAE16-1A4A-5E4C-4104-C2CC5146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0B093E-F033-D452-074F-E3A58348C351}"/>
                  </a:ext>
                </a:extLst>
              </p:cNvPr>
              <p:cNvSpPr txBox="1"/>
              <p:nvPr/>
            </p:nvSpPr>
            <p:spPr>
              <a:xfrm>
                <a:off x="5632705" y="683785"/>
                <a:ext cx="3455048" cy="11603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𝐁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0" smtClean="0">
                              <a:latin typeface="Cambria Math" panose="02040503050406030204" pitchFamily="18" charset="0"/>
                            </a:rPr>
                            <m:t>𝐫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̃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acc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1">
                                          <a:latin typeface="Cambria Math" panose="02040503050406030204" pitchFamily="18" charset="0"/>
                                        </a:rPr>
                                        <m:t>𝐫</m:t>
                                      </m:r>
                                    </m:e>
                                  </m:acc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</m:acc>
                                </m:den>
                              </m:f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1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𝐫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𝐫</m:t>
                                      </m:r>
                                    </m:e>
                                  </m:acc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𝐫</m:t>
                                      </m:r>
                                      <m:r>
                                        <a:rPr lang="en-US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20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 b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𝐫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0B093E-F033-D452-074F-E3A58348C3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2705" y="683785"/>
                <a:ext cx="3455048" cy="1160318"/>
              </a:xfrm>
              <a:prstGeom prst="rect">
                <a:avLst/>
              </a:prstGeom>
              <a:blipFill>
                <a:blip r:embed="rId2"/>
                <a:stretch>
                  <a:fillRect t="-81720" b="-144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29D14E06-341E-8752-8F52-FEC0CAF9F6D4}"/>
              </a:ext>
            </a:extLst>
          </p:cNvPr>
          <p:cNvSpPr/>
          <p:nvPr/>
        </p:nvSpPr>
        <p:spPr>
          <a:xfrm>
            <a:off x="7366460" y="3261931"/>
            <a:ext cx="1429304" cy="369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E69E9B-3CD5-7DEA-5513-D026784B1A25}"/>
              </a:ext>
            </a:extLst>
          </p:cNvPr>
          <p:cNvSpPr txBox="1"/>
          <p:nvPr/>
        </p:nvSpPr>
        <p:spPr>
          <a:xfrm>
            <a:off x="188335" y="511093"/>
            <a:ext cx="6132562" cy="1863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Forces ∝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 High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limited by support structure.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Superconductor quench limits depend on local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Need to be able to dissipate stored energy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= ½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LI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Tricky part is the self-field: singularity in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Biot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-Savart Law</a:t>
            </a:r>
          </a:p>
          <a:p>
            <a:pPr>
              <a:lnSpc>
                <a:spcPct val="130000"/>
              </a:lnSpc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AC0279-E37F-9FD7-104A-4D8332D78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616" y="2479522"/>
            <a:ext cx="3274142" cy="31841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B19EB04-47C5-A021-66D3-377167FCBCA2}"/>
              </a:ext>
            </a:extLst>
          </p:cNvPr>
          <p:cNvSpPr txBox="1"/>
          <p:nvPr/>
        </p:nvSpPr>
        <p:spPr>
          <a:xfrm>
            <a:off x="4572000" y="2448269"/>
            <a:ext cx="1152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Circular coil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07CA83D-C6BE-332B-A535-25035B49D517}"/>
                  </a:ext>
                </a:extLst>
              </p:cNvPr>
              <p:cNvSpPr txBox="1"/>
              <p:nvPr/>
            </p:nvSpPr>
            <p:spPr>
              <a:xfrm>
                <a:off x="5376331" y="3196464"/>
                <a:ext cx="3256276" cy="7181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07CA83D-C6BE-332B-A535-25035B49D5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6331" y="3196464"/>
                <a:ext cx="3256276" cy="718145"/>
              </a:xfrm>
              <a:prstGeom prst="rect">
                <a:avLst/>
              </a:prstGeom>
              <a:blipFill>
                <a:blip r:embed="rId5"/>
                <a:stretch>
                  <a:fillRect b="-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CD5B43D-1F9C-8404-A1FE-E2B7E70ECDFD}"/>
                  </a:ext>
                </a:extLst>
              </p:cNvPr>
              <p:cNvSpPr txBox="1"/>
              <p:nvPr/>
            </p:nvSpPr>
            <p:spPr>
              <a:xfrm>
                <a:off x="5428396" y="4477084"/>
                <a:ext cx="30859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Diverges if minor radius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→0</m:t>
                    </m:r>
                  </m:oMath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CD5B43D-1F9C-8404-A1FE-E2B7E70ECD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8396" y="4477084"/>
                <a:ext cx="3085973" cy="369332"/>
              </a:xfrm>
              <a:prstGeom prst="rect">
                <a:avLst/>
              </a:prstGeom>
              <a:blipFill>
                <a:blip r:embed="rId6"/>
                <a:stretch>
                  <a:fillRect l="-1639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00110C18-DC39-4B22-282D-D0B80B133A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93" y="1948543"/>
            <a:ext cx="3820885" cy="318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1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uiExpand="1" build="p"/>
      <p:bldP spid="17" grpId="0"/>
      <p:bldP spid="18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1804"/>
          <a:stretch/>
        </p:blipFill>
        <p:spPr>
          <a:xfrm>
            <a:off x="1142999" y="586184"/>
            <a:ext cx="6905477" cy="4567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7213"/>
          </a:xfrm>
        </p:spPr>
        <p:txBody>
          <a:bodyPr/>
          <a:lstStyle/>
          <a:p>
            <a:r>
              <a:rPr lang="en-US" sz="2000" dirty="0"/>
              <a:t>The small coil-to-plasma separation in stellarators is a headache for engineering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" y="4035504"/>
            <a:ext cx="9276522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“Lesson 1: A lack of generous</a:t>
            </a:r>
            <a:r>
              <a:rPr lang="en-US" sz="1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margins, clearances 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and reasonable tolerance levels implies an unnecessary increase of the complexity and leads to late design changes. This has a strong impact on schedule, budget, man-power and potentially sours the relationship to funding bodies.”</a:t>
            </a:r>
          </a:p>
          <a:p>
            <a:r>
              <a:rPr lang="en-US" sz="1700" i="1" dirty="0">
                <a:latin typeface="Calibri" panose="020F0502020204030204" pitchFamily="34" charset="0"/>
                <a:cs typeface="Calibri" panose="020F0502020204030204" pitchFamily="34" charset="0"/>
              </a:rPr>
              <a:t>            Klinger et al, Fusion Engineering &amp; Design (2013)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A4B1B7B-4415-C14C-BB01-C5F0462C8D3E}"/>
              </a:ext>
            </a:extLst>
          </p:cNvPr>
          <p:cNvCxnSpPr/>
          <p:nvPr/>
        </p:nvCxnSpPr>
        <p:spPr>
          <a:xfrm flipH="1">
            <a:off x="2606287" y="2717010"/>
            <a:ext cx="425233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3297A32-61B5-0C44-863D-5B5D7EA9D586}"/>
              </a:ext>
            </a:extLst>
          </p:cNvPr>
          <p:cNvCxnSpPr/>
          <p:nvPr/>
        </p:nvCxnSpPr>
        <p:spPr>
          <a:xfrm>
            <a:off x="1992604" y="2716853"/>
            <a:ext cx="425233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06EE006-5F79-FD23-228C-8BFAB1CE490D}"/>
              </a:ext>
            </a:extLst>
          </p:cNvPr>
          <p:cNvSpPr txBox="1"/>
          <p:nvPr/>
        </p:nvSpPr>
        <p:spPr>
          <a:xfrm>
            <a:off x="232061" y="81642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W7-X</a:t>
            </a:r>
          </a:p>
        </p:txBody>
      </p:sp>
    </p:spTree>
    <p:extLst>
      <p:ext uri="{BB962C8B-B14F-4D97-AF65-F5344CB8AC3E}">
        <p14:creationId xmlns:p14="http://schemas.microsoft.com/office/powerpoint/2010/main" val="235617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3D69B-C3BD-18DE-A5D0-C07EA87D8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39"/>
            <a:ext cx="9144000" cy="5572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200" dirty="0"/>
              <a:t>To test hypothesis that 𝛁</a:t>
            </a:r>
            <a:r>
              <a:rPr lang="en-US" sz="2200" b="1" dirty="0"/>
              <a:t>B</a:t>
            </a:r>
            <a:r>
              <a:rPr lang="en-US" sz="2200" dirty="0"/>
              <a:t> is related to coil-plasma distance, scale length will be compared to “real” coil designs for a diverse set of ~45 configurations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AA316B-DEE9-CD9A-2E82-7AAE95EAF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21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ABFFF7-284C-7B37-F7A4-D4CC670CDB8C}"/>
              </a:ext>
            </a:extLst>
          </p:cNvPr>
          <p:cNvSpPr txBox="1"/>
          <p:nvPr/>
        </p:nvSpPr>
        <p:spPr>
          <a:xfrm>
            <a:off x="1803746" y="4736046"/>
            <a:ext cx="5292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All scaled to same minor radius (1.7 m) and ⟨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⟩ = 5.9 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7B8EEE-3877-031C-82A9-52F0AF5A9659}"/>
              </a:ext>
            </a:extLst>
          </p:cNvPr>
          <p:cNvSpPr txBox="1"/>
          <p:nvPr/>
        </p:nvSpPr>
        <p:spPr>
          <a:xfrm>
            <a:off x="1803746" y="714879"/>
            <a:ext cx="5960758" cy="402116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NCSX (li383 &amp; c09r00)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ARIES-CS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HSX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W7-X (std, high-mirror, …)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LHD, R=3.5, 3.6, 3.75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CFQS</a:t>
            </a:r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ML+Paul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QA, QH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ML, Buller,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Drevlak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QA, QH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Near-axis QH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Jorge et al QI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Goodman et al QIs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ESTELL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ITER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CNT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CTH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TJ-II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QPS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ATF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CIEMAT-QI</a:t>
            </a:r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Garabedian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QA</a:t>
            </a:r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Henneberg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et al QA</a:t>
            </a:r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Wistell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-A, B</a:t>
            </a:r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Wechsung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et al QA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Giuliani et al QA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Ku &amp; Boozer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nfp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=4 QH</a:t>
            </a:r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Nuhrenberg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&amp; Zille QH</a:t>
            </a:r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Drevlak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QH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CFA8A0-C703-CC83-B180-C5332256F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4511" y="1906091"/>
            <a:ext cx="1297976" cy="9561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B7CF19-F78C-FC6C-5975-AE5D3055C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237" y="2972986"/>
            <a:ext cx="1527826" cy="10077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0E466F-9464-E984-75A2-197A9A7E3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80" y="721910"/>
            <a:ext cx="1433540" cy="9303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0AC394-0172-F99D-379E-4ED754DBF3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37" y="1807006"/>
            <a:ext cx="1353190" cy="8411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797FAA-BBFF-3C40-2DA2-42A9D7DBA9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37" y="2922189"/>
            <a:ext cx="1383878" cy="9303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85129A-4106-2D90-B8BA-240A27F2D6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7949" y="666237"/>
            <a:ext cx="1515433" cy="11407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00A895-DB87-DF48-502D-02E54468A5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98" y="3918119"/>
            <a:ext cx="1408587" cy="10069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C56DF6-A64C-DB0B-9AEA-BF2B6C87DB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4511" y="4059096"/>
            <a:ext cx="1462756" cy="91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36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0F6D6-A299-F538-3721-7F1E42C37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96" y="28575"/>
            <a:ext cx="8941103" cy="557213"/>
          </a:xfrm>
        </p:spPr>
        <p:txBody>
          <a:bodyPr/>
          <a:lstStyle/>
          <a:p>
            <a:r>
              <a:rPr lang="en-US" sz="2400" dirty="0"/>
              <a:t>Accurate calculation of the internal field and self-force </a:t>
            </a:r>
            <a:br>
              <a:rPr lang="en-US" sz="2400" dirty="0"/>
            </a:br>
            <a:r>
              <a:rPr lang="en-US" sz="2400" dirty="0"/>
              <a:t>appear to require high-dimensional integrals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98966F-1F1C-AEBC-9FFD-38F6ACA07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3409D9-0DA4-8288-B32E-66C2C8200D34}"/>
              </a:ext>
            </a:extLst>
          </p:cNvPr>
          <p:cNvSpPr txBox="1"/>
          <p:nvPr/>
        </p:nvSpPr>
        <p:spPr>
          <a:xfrm>
            <a:off x="112013" y="4625064"/>
            <a:ext cx="880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Can we simplify/approximate these integrals for fast evaluation inside an optimization loop?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BA57AA-F4E0-6AFF-0681-202F99AE6919}"/>
              </a:ext>
            </a:extLst>
          </p:cNvPr>
          <p:cNvSpPr txBox="1"/>
          <p:nvPr/>
        </p:nvSpPr>
        <p:spPr>
          <a:xfrm>
            <a:off x="112014" y="1926732"/>
            <a:ext cx="3281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Force per unit length: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5D integral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C6DE2E-B990-1DBF-1E0F-2ACF7CA7C6D2}"/>
              </a:ext>
            </a:extLst>
          </p:cNvPr>
          <p:cNvSpPr txBox="1"/>
          <p:nvPr/>
        </p:nvSpPr>
        <p:spPr>
          <a:xfrm>
            <a:off x="112013" y="687037"/>
            <a:ext cx="1842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Field: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3D integral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CE3ED4-A2C6-1B2D-D6E8-0708845CD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8058" y="952383"/>
            <a:ext cx="3387090" cy="7289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A8C513-ED11-662D-4168-6F76356F4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604" y="2375381"/>
            <a:ext cx="5947410" cy="7200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34F474-3064-E053-320F-3D2B615906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058" y="3761618"/>
            <a:ext cx="3582670" cy="6845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D4CD876-B18B-0E7C-70FF-E1782A8AFA54}"/>
              </a:ext>
            </a:extLst>
          </p:cNvPr>
          <p:cNvSpPr txBox="1"/>
          <p:nvPr/>
        </p:nvSpPr>
        <p:spPr>
          <a:xfrm>
            <a:off x="112014" y="3413754"/>
            <a:ext cx="4324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Self-inductance &amp; stored energy: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6D integral</a:t>
            </a:r>
          </a:p>
        </p:txBody>
      </p:sp>
    </p:spTree>
    <p:extLst>
      <p:ext uri="{BB962C8B-B14F-4D97-AF65-F5344CB8AC3E}">
        <p14:creationId xmlns:p14="http://schemas.microsoft.com/office/powerpoint/2010/main" val="211191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F3324-FB62-5B98-E7C3-BDCC204FB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760" y="28575"/>
            <a:ext cx="8691239" cy="557213"/>
          </a:xfrm>
        </p:spPr>
        <p:txBody>
          <a:bodyPr/>
          <a:lstStyle/>
          <a:p>
            <a:r>
              <a:rPr lang="en-US" sz="2400" dirty="0"/>
              <a:t>Analytic formulas for a circular coil show that the </a:t>
            </a:r>
            <a:br>
              <a:rPr lang="en-US" sz="2400" dirty="0"/>
            </a:br>
            <a:r>
              <a:rPr lang="en-US" sz="2400" dirty="0"/>
              <a:t>finite cross-section cannot be ignored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F9E784-54C7-C053-0D6F-D15FB6E46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23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2FB9116-406A-594E-12E5-B2FF8195C4B9}"/>
                  </a:ext>
                </a:extLst>
              </p:cNvPr>
              <p:cNvSpPr txBox="1"/>
              <p:nvPr/>
            </p:nvSpPr>
            <p:spPr>
              <a:xfrm>
                <a:off x="4975123" y="1105964"/>
                <a:ext cx="3256276" cy="7181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2FB9116-406A-594E-12E5-B2FF8195C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5123" y="1105964"/>
                <a:ext cx="3256276" cy="718145"/>
              </a:xfrm>
              <a:prstGeom prst="rect">
                <a:avLst/>
              </a:prstGeom>
              <a:blipFill>
                <a:blip r:embed="rId3"/>
                <a:stretch>
                  <a:fillRect b="-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48E22A7-D77B-E98B-C1A1-1200320393B1}"/>
                  </a:ext>
                </a:extLst>
              </p:cNvPr>
              <p:cNvSpPr txBox="1"/>
              <p:nvPr/>
            </p:nvSpPr>
            <p:spPr>
              <a:xfrm>
                <a:off x="5027188" y="2386584"/>
                <a:ext cx="30859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Diverges if minor radius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→0</m:t>
                    </m:r>
                  </m:oMath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48E22A7-D77B-E98B-C1A1-120032039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7188" y="2386584"/>
                <a:ext cx="3085973" cy="369332"/>
              </a:xfrm>
              <a:prstGeom prst="rect">
                <a:avLst/>
              </a:prstGeom>
              <a:blipFill>
                <a:blip r:embed="rId4"/>
                <a:stretch>
                  <a:fillRect l="-2058" t="-10345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D04D5A1-C2AC-114F-ACD7-B0F55EB895C0}"/>
              </a:ext>
            </a:extLst>
          </p:cNvPr>
          <p:cNvSpPr txBox="1"/>
          <p:nvPr/>
        </p:nvSpPr>
        <p:spPr>
          <a:xfrm>
            <a:off x="664105" y="4069302"/>
            <a:ext cx="7698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Could a modified 1D filament model work if we supplement it with a value for </a:t>
            </a:r>
            <a:r>
              <a:rPr lang="en-US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3B2AF15-92C4-898C-7AAC-198F8427AC76}"/>
              </a:ext>
            </a:extLst>
          </p:cNvPr>
          <p:cNvGrpSpPr/>
          <p:nvPr/>
        </p:nvGrpSpPr>
        <p:grpSpPr>
          <a:xfrm>
            <a:off x="52065" y="585788"/>
            <a:ext cx="4572000" cy="2427660"/>
            <a:chOff x="52065" y="585788"/>
            <a:chExt cx="4572000" cy="242766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DAA3743-AD2A-1CB8-98E9-65412ED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65" y="585788"/>
              <a:ext cx="4572000" cy="2427660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0B795DB-B422-0DF5-D32C-E3ACA08B90FB}"/>
                </a:ext>
              </a:extLst>
            </p:cNvPr>
            <p:cNvCxnSpPr/>
            <p:nvPr/>
          </p:nvCxnSpPr>
          <p:spPr>
            <a:xfrm>
              <a:off x="2369574" y="1563329"/>
              <a:ext cx="135685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7E37B35-A1DB-4B10-5AA1-8EFFD500E7CB}"/>
                    </a:ext>
                  </a:extLst>
                </p:cNvPr>
                <p:cNvSpPr txBox="1"/>
                <p:nvPr/>
              </p:nvSpPr>
              <p:spPr>
                <a:xfrm>
                  <a:off x="2852113" y="1255452"/>
                  <a:ext cx="39177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𝑅</m:t>
                        </m:r>
                      </m:oMath>
                    </m:oMathPara>
                  </a14:m>
                  <a:endParaRPr lang="en-US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7E37B35-A1DB-4B10-5AA1-8EFFD500E7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2113" y="1255452"/>
                  <a:ext cx="391774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22B41D8-1C76-BC8F-9DC0-918756F56179}"/>
                </a:ext>
              </a:extLst>
            </p:cNvPr>
            <p:cNvCxnSpPr/>
            <p:nvPr/>
          </p:nvCxnSpPr>
          <p:spPr>
            <a:xfrm>
              <a:off x="2222090" y="1883101"/>
              <a:ext cx="0" cy="22100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3E0BE5C-8BF6-EFD0-CB1B-FD32709F0A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22090" y="2460749"/>
              <a:ext cx="0" cy="22100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E3713E6-1FC4-450B-2F17-D53F71BE0627}"/>
                    </a:ext>
                  </a:extLst>
                </p:cNvPr>
                <p:cNvSpPr txBox="1"/>
                <p:nvPr/>
              </p:nvSpPr>
              <p:spPr>
                <a:xfrm>
                  <a:off x="1830316" y="1718689"/>
                  <a:ext cx="39177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oMath>
                    </m:oMathPara>
                  </a14:m>
                  <a:endParaRPr lang="en-US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E3713E6-1FC4-450B-2F17-D53F71BE06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0316" y="1718689"/>
                  <a:ext cx="391774" cy="369332"/>
                </a:xfrm>
                <a:prstGeom prst="rect">
                  <a:avLst/>
                </a:prstGeom>
                <a:blipFill>
                  <a:blip r:embed="rId7"/>
                  <a:stretch>
                    <a:fillRect r="-6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4832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1C974-6A41-54B3-C376-0DCF8E50C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330" y="28575"/>
            <a:ext cx="8877670" cy="557213"/>
          </a:xfrm>
        </p:spPr>
        <p:txBody>
          <a:bodyPr/>
          <a:lstStyle/>
          <a:p>
            <a:r>
              <a:rPr lang="en-US" sz="2400" dirty="0"/>
              <a:t>Simply skipping the singular point in a 1D filament calculation </a:t>
            </a:r>
            <a:br>
              <a:rPr lang="en-US" sz="2400" dirty="0"/>
            </a:br>
            <a:r>
              <a:rPr lang="en-US" sz="2400" dirty="0"/>
              <a:t>gives a non-converging result with significant error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D4F22A-3D09-1DA6-5190-95FC0C9D7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4A8613-D3FB-1A47-8893-460D0EC0B5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1" t="10010"/>
          <a:stretch/>
        </p:blipFill>
        <p:spPr>
          <a:xfrm>
            <a:off x="112711" y="1567409"/>
            <a:ext cx="4273011" cy="33574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F2D85F-2251-C604-5E98-9FBECEE058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"/>
          <a:stretch/>
        </p:blipFill>
        <p:spPr>
          <a:xfrm>
            <a:off x="4882353" y="1389205"/>
            <a:ext cx="4148936" cy="36370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3442CA-374A-2070-02FE-39DFA8310BC7}"/>
              </a:ext>
            </a:extLst>
          </p:cNvPr>
          <p:cNvSpPr txBox="1"/>
          <p:nvPr/>
        </p:nvSpPr>
        <p:spPr>
          <a:xfrm>
            <a:off x="479395" y="1178474"/>
            <a:ext cx="3782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Maximum |B| in the conductor [Tesla]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F6B5AB-2207-914F-1DC7-217779D97FBA}"/>
              </a:ext>
            </a:extLst>
          </p:cNvPr>
          <p:cNvSpPr txBox="1"/>
          <p:nvPr/>
        </p:nvSpPr>
        <p:spPr>
          <a:xfrm>
            <a:off x="5643056" y="1178474"/>
            <a:ext cx="286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Force per unit length [N / m]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B68E5E-0BD6-0F9B-E1F7-0E06806D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368" y="699859"/>
            <a:ext cx="3274142" cy="3184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26C498-47C1-D529-63CD-1954DB1E4E91}"/>
              </a:ext>
            </a:extLst>
          </p:cNvPr>
          <p:cNvSpPr txBox="1"/>
          <p:nvPr/>
        </p:nvSpPr>
        <p:spPr>
          <a:xfrm>
            <a:off x="2524752" y="668606"/>
            <a:ext cx="1152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Circular coil</a:t>
            </a:r>
          </a:p>
        </p:txBody>
      </p:sp>
    </p:spTree>
    <p:extLst>
      <p:ext uri="{BB962C8B-B14F-4D97-AF65-F5344CB8AC3E}">
        <p14:creationId xmlns:p14="http://schemas.microsoft.com/office/powerpoint/2010/main" val="106029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8FC4F-0C07-9863-4E77-B6ED25A38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Assumption: current density </a:t>
            </a:r>
            <a:r>
              <a:rPr lang="en-US" sz="4000" b="1" i="1" dirty="0"/>
              <a:t>J</a:t>
            </a:r>
            <a:r>
              <a:rPr lang="en-US" sz="4000" dirty="0"/>
              <a:t> is uniform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EDFC88-662E-F17C-7FFA-B4EAF9FDD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25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5573EF5-8127-128D-D7C9-6A2851700D1C}"/>
                  </a:ext>
                </a:extLst>
              </p:cNvPr>
              <p:cNvSpPr txBox="1"/>
              <p:nvPr/>
            </p:nvSpPr>
            <p:spPr>
              <a:xfrm>
                <a:off x="447675" y="752475"/>
                <a:ext cx="928459" cy="609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𝑱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5573EF5-8127-128D-D7C9-6A2851700D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5" y="752475"/>
                <a:ext cx="928459" cy="609077"/>
              </a:xfrm>
              <a:prstGeom prst="rect">
                <a:avLst/>
              </a:prstGeom>
              <a:blipFill>
                <a:blip r:embed="rId2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F665A80-7B25-C712-4573-DB484591B588}"/>
              </a:ext>
            </a:extLst>
          </p:cNvPr>
          <p:cNvSpPr txBox="1"/>
          <p:nvPr/>
        </p:nvSpPr>
        <p:spPr>
          <a:xfrm>
            <a:off x="190501" y="1567852"/>
            <a:ext cx="42291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Ok if multiple turns in both dimensions of the x-section.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Not necessarily accurate for superconductors, particularly HTS tapes.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Good enough for optimization?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C687AD-15F4-F8C6-0545-A0CBAEB93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8786" y="1083589"/>
            <a:ext cx="3503227" cy="3705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7A7CBC-3423-E2EF-55F9-6459C80B0054}"/>
              </a:ext>
            </a:extLst>
          </p:cNvPr>
          <p:cNvSpPr txBox="1"/>
          <p:nvPr/>
        </p:nvSpPr>
        <p:spPr>
          <a:xfrm>
            <a:off x="6915076" y="4850369"/>
            <a:ext cx="1636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Rostila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 et al, (2007)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068A6D-FF99-13CE-5874-0782EFDFAF65}"/>
              </a:ext>
            </a:extLst>
          </p:cNvPr>
          <p:cNvSpPr txBox="1"/>
          <p:nvPr/>
        </p:nvSpPr>
        <p:spPr>
          <a:xfrm>
            <a:off x="6683634" y="659487"/>
            <a:ext cx="104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 in YBCO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C2A13170-A919-4B36-38F5-1859C8FB2B31}"/>
              </a:ext>
            </a:extLst>
          </p:cNvPr>
          <p:cNvGrpSpPr/>
          <p:nvPr/>
        </p:nvGrpSpPr>
        <p:grpSpPr>
          <a:xfrm>
            <a:off x="1069387" y="3566391"/>
            <a:ext cx="3229228" cy="1437866"/>
            <a:chOff x="833717" y="3412503"/>
            <a:chExt cx="3229228" cy="1437866"/>
          </a:xfrm>
        </p:grpSpPr>
        <p:sp>
          <p:nvSpPr>
            <p:cNvPr id="107" name="Cube 106">
              <a:extLst>
                <a:ext uri="{FF2B5EF4-FFF2-40B4-BE49-F238E27FC236}">
                  <a16:creationId xmlns:a16="http://schemas.microsoft.com/office/drawing/2014/main" id="{475470C8-A9BC-ABCF-334B-786F4F32F768}"/>
                </a:ext>
              </a:extLst>
            </p:cNvPr>
            <p:cNvSpPr/>
            <p:nvPr/>
          </p:nvSpPr>
          <p:spPr>
            <a:xfrm flipH="1">
              <a:off x="833717" y="3412503"/>
              <a:ext cx="3227657" cy="1437863"/>
            </a:xfrm>
            <a:prstGeom prst="cube">
              <a:avLst/>
            </a:prstGeom>
            <a:solidFill>
              <a:srgbClr val="B4563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6C32788-A5EF-44A8-9D07-BEDC41AA237F}"/>
                </a:ext>
              </a:extLst>
            </p:cNvPr>
            <p:cNvGrpSpPr/>
            <p:nvPr/>
          </p:nvGrpSpPr>
          <p:grpSpPr>
            <a:xfrm>
              <a:off x="1197203" y="3775722"/>
              <a:ext cx="2865742" cy="1074647"/>
              <a:chOff x="622168" y="3906392"/>
              <a:chExt cx="2865742" cy="1074647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F4A7F78-4FE4-36FB-4A86-FF17B599AD8A}"/>
                  </a:ext>
                </a:extLst>
              </p:cNvPr>
              <p:cNvSpPr/>
              <p:nvPr/>
            </p:nvSpPr>
            <p:spPr>
              <a:xfrm>
                <a:off x="622169" y="3906394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E001FD8-1639-47F4-C1F0-C7A3C7AF93B4}"/>
                  </a:ext>
                </a:extLst>
              </p:cNvPr>
              <p:cNvSpPr/>
              <p:nvPr/>
            </p:nvSpPr>
            <p:spPr>
              <a:xfrm>
                <a:off x="801278" y="3906394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A8FAD12-67C9-7136-1A43-BFFF4FA54AD3}"/>
                  </a:ext>
                </a:extLst>
              </p:cNvPr>
              <p:cNvSpPr/>
              <p:nvPr/>
            </p:nvSpPr>
            <p:spPr>
              <a:xfrm>
                <a:off x="622168" y="4085503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C9D7A16-4397-E50F-EF1A-DF918F9B39C2}"/>
                  </a:ext>
                </a:extLst>
              </p:cNvPr>
              <p:cNvSpPr/>
              <p:nvPr/>
            </p:nvSpPr>
            <p:spPr>
              <a:xfrm>
                <a:off x="801277" y="4085502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A1A2912-4237-4DED-F594-E8B790488017}"/>
                  </a:ext>
                </a:extLst>
              </p:cNvPr>
              <p:cNvSpPr/>
              <p:nvPr/>
            </p:nvSpPr>
            <p:spPr>
              <a:xfrm>
                <a:off x="980387" y="3906393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FC3B65B-D119-149A-84CF-40C4A316DF91}"/>
                  </a:ext>
                </a:extLst>
              </p:cNvPr>
              <p:cNvSpPr/>
              <p:nvPr/>
            </p:nvSpPr>
            <p:spPr>
              <a:xfrm>
                <a:off x="1159496" y="3906393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5001AF0-511D-1F0E-F15E-6AB765A499D8}"/>
                  </a:ext>
                </a:extLst>
              </p:cNvPr>
              <p:cNvSpPr/>
              <p:nvPr/>
            </p:nvSpPr>
            <p:spPr>
              <a:xfrm>
                <a:off x="980386" y="4085502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6F38AAA-EF2B-5A67-D4C8-80541DE75EFC}"/>
                  </a:ext>
                </a:extLst>
              </p:cNvPr>
              <p:cNvSpPr/>
              <p:nvPr/>
            </p:nvSpPr>
            <p:spPr>
              <a:xfrm>
                <a:off x="1159495" y="4085501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B15A4E0-34FE-88D2-358E-6A8B221975A0}"/>
                  </a:ext>
                </a:extLst>
              </p:cNvPr>
              <p:cNvSpPr/>
              <p:nvPr/>
            </p:nvSpPr>
            <p:spPr>
              <a:xfrm>
                <a:off x="622169" y="4264609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52297CC-D7AF-561D-7D02-E750DBE555FC}"/>
                  </a:ext>
                </a:extLst>
              </p:cNvPr>
              <p:cNvSpPr/>
              <p:nvPr/>
            </p:nvSpPr>
            <p:spPr>
              <a:xfrm>
                <a:off x="801278" y="4264609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66B4F0A-451C-F909-A2C2-141E441EAFC6}"/>
                  </a:ext>
                </a:extLst>
              </p:cNvPr>
              <p:cNvSpPr/>
              <p:nvPr/>
            </p:nvSpPr>
            <p:spPr>
              <a:xfrm>
                <a:off x="622168" y="4443718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5C15EBB-629A-8259-360E-A732D7A39B7F}"/>
                  </a:ext>
                </a:extLst>
              </p:cNvPr>
              <p:cNvSpPr/>
              <p:nvPr/>
            </p:nvSpPr>
            <p:spPr>
              <a:xfrm>
                <a:off x="801277" y="4443717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93168EC-1DF2-155F-1789-B7DF88092331}"/>
                  </a:ext>
                </a:extLst>
              </p:cNvPr>
              <p:cNvSpPr/>
              <p:nvPr/>
            </p:nvSpPr>
            <p:spPr>
              <a:xfrm>
                <a:off x="980387" y="4264608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1D5C2F3-DE79-FBE4-27FC-09E61451B15D}"/>
                  </a:ext>
                </a:extLst>
              </p:cNvPr>
              <p:cNvSpPr/>
              <p:nvPr/>
            </p:nvSpPr>
            <p:spPr>
              <a:xfrm>
                <a:off x="1159496" y="4264608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F1C2D46-9A45-6F93-5F05-28636670B8E7}"/>
                  </a:ext>
                </a:extLst>
              </p:cNvPr>
              <p:cNvSpPr/>
              <p:nvPr/>
            </p:nvSpPr>
            <p:spPr>
              <a:xfrm>
                <a:off x="980386" y="4443717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AFEC7BE-FCDE-846D-609D-C7CB50417C65}"/>
                  </a:ext>
                </a:extLst>
              </p:cNvPr>
              <p:cNvSpPr/>
              <p:nvPr/>
            </p:nvSpPr>
            <p:spPr>
              <a:xfrm>
                <a:off x="1159495" y="4443716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09AC353-9070-97A4-971C-F40F0CCDA201}"/>
                  </a:ext>
                </a:extLst>
              </p:cNvPr>
              <p:cNvSpPr/>
              <p:nvPr/>
            </p:nvSpPr>
            <p:spPr>
              <a:xfrm>
                <a:off x="1338604" y="3906394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0C664A3-A6F0-29DF-55C6-DF9ED553BBA6}"/>
                  </a:ext>
                </a:extLst>
              </p:cNvPr>
              <p:cNvSpPr/>
              <p:nvPr/>
            </p:nvSpPr>
            <p:spPr>
              <a:xfrm>
                <a:off x="1517713" y="3906394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F0EB5B3-86BF-9FB2-0868-8384E54C96BD}"/>
                  </a:ext>
                </a:extLst>
              </p:cNvPr>
              <p:cNvSpPr/>
              <p:nvPr/>
            </p:nvSpPr>
            <p:spPr>
              <a:xfrm>
                <a:off x="1338603" y="4085503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F24BA39-06A1-4DFE-BE95-0A235444C7D1}"/>
                  </a:ext>
                </a:extLst>
              </p:cNvPr>
              <p:cNvSpPr/>
              <p:nvPr/>
            </p:nvSpPr>
            <p:spPr>
              <a:xfrm>
                <a:off x="1517712" y="4085502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1EB2B97-E626-D736-0C24-E1C7483BCF5D}"/>
                  </a:ext>
                </a:extLst>
              </p:cNvPr>
              <p:cNvSpPr/>
              <p:nvPr/>
            </p:nvSpPr>
            <p:spPr>
              <a:xfrm>
                <a:off x="1696822" y="3906393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24251F8-7C1A-2E90-4153-82C4A9917D3A}"/>
                  </a:ext>
                </a:extLst>
              </p:cNvPr>
              <p:cNvSpPr/>
              <p:nvPr/>
            </p:nvSpPr>
            <p:spPr>
              <a:xfrm>
                <a:off x="1875931" y="3906393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89ACB18-81AC-1B6B-61CA-165D0D41DFE8}"/>
                  </a:ext>
                </a:extLst>
              </p:cNvPr>
              <p:cNvSpPr/>
              <p:nvPr/>
            </p:nvSpPr>
            <p:spPr>
              <a:xfrm>
                <a:off x="1696821" y="4085502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6054FFA-4189-F2FA-B7D5-51EF483FE12B}"/>
                  </a:ext>
                </a:extLst>
              </p:cNvPr>
              <p:cNvSpPr/>
              <p:nvPr/>
            </p:nvSpPr>
            <p:spPr>
              <a:xfrm>
                <a:off x="1875930" y="4085501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4818E6C-506D-9A74-9C8B-D51DBDB16EEC}"/>
                  </a:ext>
                </a:extLst>
              </p:cNvPr>
              <p:cNvSpPr/>
              <p:nvPr/>
            </p:nvSpPr>
            <p:spPr>
              <a:xfrm>
                <a:off x="1338604" y="4264609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DCC91B3-8721-CF93-2DEE-A1FE9C842FAC}"/>
                  </a:ext>
                </a:extLst>
              </p:cNvPr>
              <p:cNvSpPr/>
              <p:nvPr/>
            </p:nvSpPr>
            <p:spPr>
              <a:xfrm>
                <a:off x="1517713" y="4264609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A84D5DF-B472-D963-E12B-09346D32B867}"/>
                  </a:ext>
                </a:extLst>
              </p:cNvPr>
              <p:cNvSpPr/>
              <p:nvPr/>
            </p:nvSpPr>
            <p:spPr>
              <a:xfrm>
                <a:off x="1338603" y="4443718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9F95CE1F-2B73-EF35-D320-06209522D34C}"/>
                  </a:ext>
                </a:extLst>
              </p:cNvPr>
              <p:cNvSpPr/>
              <p:nvPr/>
            </p:nvSpPr>
            <p:spPr>
              <a:xfrm>
                <a:off x="1517712" y="4443717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F5C4816-F399-3747-1BB0-911449C110C3}"/>
                  </a:ext>
                </a:extLst>
              </p:cNvPr>
              <p:cNvSpPr/>
              <p:nvPr/>
            </p:nvSpPr>
            <p:spPr>
              <a:xfrm>
                <a:off x="1696822" y="4264608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8C2551A-B1D3-A41D-0E8A-D994F98B1409}"/>
                  </a:ext>
                </a:extLst>
              </p:cNvPr>
              <p:cNvSpPr/>
              <p:nvPr/>
            </p:nvSpPr>
            <p:spPr>
              <a:xfrm>
                <a:off x="1875931" y="4264608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708F629-4EC9-DD56-C2E7-D7A6D47E6F9A}"/>
                  </a:ext>
                </a:extLst>
              </p:cNvPr>
              <p:cNvSpPr/>
              <p:nvPr/>
            </p:nvSpPr>
            <p:spPr>
              <a:xfrm>
                <a:off x="1696821" y="4443717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4573EA1-A60C-3EF6-6BE9-95D5BABBA487}"/>
                  </a:ext>
                </a:extLst>
              </p:cNvPr>
              <p:cNvSpPr/>
              <p:nvPr/>
            </p:nvSpPr>
            <p:spPr>
              <a:xfrm>
                <a:off x="1875930" y="4443716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9E969B2-1FE0-164A-6E9B-1ED61E5E3E74}"/>
                  </a:ext>
                </a:extLst>
              </p:cNvPr>
              <p:cNvSpPr/>
              <p:nvPr/>
            </p:nvSpPr>
            <p:spPr>
              <a:xfrm>
                <a:off x="2055039" y="3906393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8A73A01-450D-1AB3-BFD1-4F9EA8FF13AB}"/>
                  </a:ext>
                </a:extLst>
              </p:cNvPr>
              <p:cNvSpPr/>
              <p:nvPr/>
            </p:nvSpPr>
            <p:spPr>
              <a:xfrm>
                <a:off x="2234148" y="3906393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B2EA0661-A52E-E2EE-D32F-246FE7DA50D6}"/>
                  </a:ext>
                </a:extLst>
              </p:cNvPr>
              <p:cNvSpPr/>
              <p:nvPr/>
            </p:nvSpPr>
            <p:spPr>
              <a:xfrm>
                <a:off x="2055038" y="4085502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1A95CA7-1E20-C0B6-1022-9561E15A057B}"/>
                  </a:ext>
                </a:extLst>
              </p:cNvPr>
              <p:cNvSpPr/>
              <p:nvPr/>
            </p:nvSpPr>
            <p:spPr>
              <a:xfrm>
                <a:off x="2234147" y="4085501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48D565A-C99A-D94F-CF1F-33C5BF167674}"/>
                  </a:ext>
                </a:extLst>
              </p:cNvPr>
              <p:cNvSpPr/>
              <p:nvPr/>
            </p:nvSpPr>
            <p:spPr>
              <a:xfrm>
                <a:off x="2413257" y="3906392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2EB4FD0-09E4-1968-0607-CFDE67DB8FB3}"/>
                  </a:ext>
                </a:extLst>
              </p:cNvPr>
              <p:cNvSpPr/>
              <p:nvPr/>
            </p:nvSpPr>
            <p:spPr>
              <a:xfrm>
                <a:off x="2592366" y="3906392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B90A6FD6-789E-B154-B5B8-FFF864086DD8}"/>
                  </a:ext>
                </a:extLst>
              </p:cNvPr>
              <p:cNvSpPr/>
              <p:nvPr/>
            </p:nvSpPr>
            <p:spPr>
              <a:xfrm>
                <a:off x="2413256" y="4085501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946274B-E042-4AFD-1F4C-E82A3767DB8E}"/>
                  </a:ext>
                </a:extLst>
              </p:cNvPr>
              <p:cNvSpPr/>
              <p:nvPr/>
            </p:nvSpPr>
            <p:spPr>
              <a:xfrm>
                <a:off x="2592365" y="4085500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F8B010D-5983-F5D7-0A8F-D062ED54D7D7}"/>
                  </a:ext>
                </a:extLst>
              </p:cNvPr>
              <p:cNvSpPr/>
              <p:nvPr/>
            </p:nvSpPr>
            <p:spPr>
              <a:xfrm>
                <a:off x="2055039" y="4264608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B5C7AC9B-3FFD-C668-5335-0A40BB4239B0}"/>
                  </a:ext>
                </a:extLst>
              </p:cNvPr>
              <p:cNvSpPr/>
              <p:nvPr/>
            </p:nvSpPr>
            <p:spPr>
              <a:xfrm>
                <a:off x="2234148" y="4264608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697CE7B2-9498-68D4-B312-05BE30C55A41}"/>
                  </a:ext>
                </a:extLst>
              </p:cNvPr>
              <p:cNvSpPr/>
              <p:nvPr/>
            </p:nvSpPr>
            <p:spPr>
              <a:xfrm>
                <a:off x="2055038" y="4443717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8BF6DC21-D6EB-444A-0E1D-86BDF216D9B7}"/>
                  </a:ext>
                </a:extLst>
              </p:cNvPr>
              <p:cNvSpPr/>
              <p:nvPr/>
            </p:nvSpPr>
            <p:spPr>
              <a:xfrm>
                <a:off x="2234147" y="4443716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FAA1014-4597-4838-517F-4698A4F322E0}"/>
                  </a:ext>
                </a:extLst>
              </p:cNvPr>
              <p:cNvSpPr/>
              <p:nvPr/>
            </p:nvSpPr>
            <p:spPr>
              <a:xfrm>
                <a:off x="2413257" y="4264607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C10F34B-02EB-AEEF-5A53-B2160FE527EA}"/>
                  </a:ext>
                </a:extLst>
              </p:cNvPr>
              <p:cNvSpPr/>
              <p:nvPr/>
            </p:nvSpPr>
            <p:spPr>
              <a:xfrm>
                <a:off x="2592366" y="4264607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7824BDB5-B455-0F90-93C8-745EB6D69DFA}"/>
                  </a:ext>
                </a:extLst>
              </p:cNvPr>
              <p:cNvSpPr/>
              <p:nvPr/>
            </p:nvSpPr>
            <p:spPr>
              <a:xfrm>
                <a:off x="2413256" y="4443716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74DCAA25-6E52-D368-BBBA-0288F0C887EE}"/>
                  </a:ext>
                </a:extLst>
              </p:cNvPr>
              <p:cNvSpPr/>
              <p:nvPr/>
            </p:nvSpPr>
            <p:spPr>
              <a:xfrm>
                <a:off x="2592365" y="4443715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DCADAC2C-A73B-B860-08D2-BC6AE51D9B75}"/>
                  </a:ext>
                </a:extLst>
              </p:cNvPr>
              <p:cNvSpPr/>
              <p:nvPr/>
            </p:nvSpPr>
            <p:spPr>
              <a:xfrm>
                <a:off x="2771474" y="3906393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D6C282F8-B688-5756-A153-9D7C4D775B5E}"/>
                  </a:ext>
                </a:extLst>
              </p:cNvPr>
              <p:cNvSpPr/>
              <p:nvPr/>
            </p:nvSpPr>
            <p:spPr>
              <a:xfrm>
                <a:off x="2950583" y="3906393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2DFFBF6-B601-4F32-EC77-4599274E5AC9}"/>
                  </a:ext>
                </a:extLst>
              </p:cNvPr>
              <p:cNvSpPr/>
              <p:nvPr/>
            </p:nvSpPr>
            <p:spPr>
              <a:xfrm>
                <a:off x="2771473" y="4085502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9D6A5F32-62BB-BC02-CD8F-C538CCE1ED33}"/>
                  </a:ext>
                </a:extLst>
              </p:cNvPr>
              <p:cNvSpPr/>
              <p:nvPr/>
            </p:nvSpPr>
            <p:spPr>
              <a:xfrm>
                <a:off x="2950582" y="4085501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39E3B04-1805-80C7-0B89-EBA0C9C3DA3A}"/>
                  </a:ext>
                </a:extLst>
              </p:cNvPr>
              <p:cNvSpPr/>
              <p:nvPr/>
            </p:nvSpPr>
            <p:spPr>
              <a:xfrm>
                <a:off x="3129692" y="3906392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7E97C4BA-5B10-0F95-E7B8-0EB722E75C3A}"/>
                  </a:ext>
                </a:extLst>
              </p:cNvPr>
              <p:cNvSpPr/>
              <p:nvPr/>
            </p:nvSpPr>
            <p:spPr>
              <a:xfrm>
                <a:off x="3308801" y="3906392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4E2DD40B-44B6-66A6-56F1-8232D6142E14}"/>
                  </a:ext>
                </a:extLst>
              </p:cNvPr>
              <p:cNvSpPr/>
              <p:nvPr/>
            </p:nvSpPr>
            <p:spPr>
              <a:xfrm>
                <a:off x="3129691" y="4085501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FC5E6D49-3C8A-4E5F-6B32-972219EE7C1B}"/>
                  </a:ext>
                </a:extLst>
              </p:cNvPr>
              <p:cNvSpPr/>
              <p:nvPr/>
            </p:nvSpPr>
            <p:spPr>
              <a:xfrm>
                <a:off x="3308800" y="4085500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B36BB9F9-4A31-65C2-076F-3B9C0185CA33}"/>
                  </a:ext>
                </a:extLst>
              </p:cNvPr>
              <p:cNvSpPr/>
              <p:nvPr/>
            </p:nvSpPr>
            <p:spPr>
              <a:xfrm>
                <a:off x="2771474" y="4264608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7BB1FB66-E2E3-5B69-973D-8536539D7911}"/>
                  </a:ext>
                </a:extLst>
              </p:cNvPr>
              <p:cNvSpPr/>
              <p:nvPr/>
            </p:nvSpPr>
            <p:spPr>
              <a:xfrm>
                <a:off x="2950583" y="4264608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D603C7AB-171C-A3E2-867E-0C261C7DA8BC}"/>
                  </a:ext>
                </a:extLst>
              </p:cNvPr>
              <p:cNvSpPr/>
              <p:nvPr/>
            </p:nvSpPr>
            <p:spPr>
              <a:xfrm>
                <a:off x="2771473" y="4443717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6C3C4008-3A0E-34FD-ECCF-C259B1B2BF81}"/>
                  </a:ext>
                </a:extLst>
              </p:cNvPr>
              <p:cNvSpPr/>
              <p:nvPr/>
            </p:nvSpPr>
            <p:spPr>
              <a:xfrm>
                <a:off x="2950582" y="4443716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7CABC11E-0923-A413-9B95-36B6932E3305}"/>
                  </a:ext>
                </a:extLst>
              </p:cNvPr>
              <p:cNvSpPr/>
              <p:nvPr/>
            </p:nvSpPr>
            <p:spPr>
              <a:xfrm>
                <a:off x="3129692" y="4264607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D1E9E628-F736-773E-E020-1EFC2AA7C22F}"/>
                  </a:ext>
                </a:extLst>
              </p:cNvPr>
              <p:cNvSpPr/>
              <p:nvPr/>
            </p:nvSpPr>
            <p:spPr>
              <a:xfrm>
                <a:off x="3308801" y="4264607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BFBB5353-DE14-84D7-63A2-DD157A504EEF}"/>
                  </a:ext>
                </a:extLst>
              </p:cNvPr>
              <p:cNvSpPr/>
              <p:nvPr/>
            </p:nvSpPr>
            <p:spPr>
              <a:xfrm>
                <a:off x="3129691" y="4443716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B8CD508-1521-59AC-7109-5570E068FBC5}"/>
                  </a:ext>
                </a:extLst>
              </p:cNvPr>
              <p:cNvSpPr/>
              <p:nvPr/>
            </p:nvSpPr>
            <p:spPr>
              <a:xfrm>
                <a:off x="3308800" y="4443715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D6C96DA-A7F8-0CEB-992D-734E5734C800}"/>
                  </a:ext>
                </a:extLst>
              </p:cNvPr>
              <p:cNvSpPr/>
              <p:nvPr/>
            </p:nvSpPr>
            <p:spPr>
              <a:xfrm>
                <a:off x="622169" y="4622821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C12E0B3B-B857-F4CB-1CD3-F6FB103CC0DA}"/>
                  </a:ext>
                </a:extLst>
              </p:cNvPr>
              <p:cNvSpPr/>
              <p:nvPr/>
            </p:nvSpPr>
            <p:spPr>
              <a:xfrm>
                <a:off x="801278" y="4622821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5B7865E-E6BC-6988-2C5D-046873BA6983}"/>
                  </a:ext>
                </a:extLst>
              </p:cNvPr>
              <p:cNvSpPr/>
              <p:nvPr/>
            </p:nvSpPr>
            <p:spPr>
              <a:xfrm>
                <a:off x="622168" y="4801930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3E21C1CA-EF6B-CB22-E8B8-1531F84A2064}"/>
                  </a:ext>
                </a:extLst>
              </p:cNvPr>
              <p:cNvSpPr/>
              <p:nvPr/>
            </p:nvSpPr>
            <p:spPr>
              <a:xfrm>
                <a:off x="801277" y="4801929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435A254B-E719-58CC-52B6-64BD43417A57}"/>
                  </a:ext>
                </a:extLst>
              </p:cNvPr>
              <p:cNvSpPr/>
              <p:nvPr/>
            </p:nvSpPr>
            <p:spPr>
              <a:xfrm>
                <a:off x="980387" y="4622820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B8406AAE-326C-4219-5C81-08BB32A20E59}"/>
                  </a:ext>
                </a:extLst>
              </p:cNvPr>
              <p:cNvSpPr/>
              <p:nvPr/>
            </p:nvSpPr>
            <p:spPr>
              <a:xfrm>
                <a:off x="1159496" y="4622820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B374C5C5-C218-6013-B5DC-6B7E89FF9EA6}"/>
                  </a:ext>
                </a:extLst>
              </p:cNvPr>
              <p:cNvSpPr/>
              <p:nvPr/>
            </p:nvSpPr>
            <p:spPr>
              <a:xfrm>
                <a:off x="980386" y="4801929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7EE56854-8524-69BB-0DE5-7C966D349C08}"/>
                  </a:ext>
                </a:extLst>
              </p:cNvPr>
              <p:cNvSpPr/>
              <p:nvPr/>
            </p:nvSpPr>
            <p:spPr>
              <a:xfrm>
                <a:off x="1159495" y="4801928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622B13CA-D603-3198-8F67-FFF319DD2F7E}"/>
                  </a:ext>
                </a:extLst>
              </p:cNvPr>
              <p:cNvSpPr/>
              <p:nvPr/>
            </p:nvSpPr>
            <p:spPr>
              <a:xfrm>
                <a:off x="1338604" y="4622821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AD98AE7D-1D0A-523F-416C-A83E3B0422F2}"/>
                  </a:ext>
                </a:extLst>
              </p:cNvPr>
              <p:cNvSpPr/>
              <p:nvPr/>
            </p:nvSpPr>
            <p:spPr>
              <a:xfrm>
                <a:off x="1517713" y="4622821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C40E18F8-E436-8132-B048-AA2AD2022AE1}"/>
                  </a:ext>
                </a:extLst>
              </p:cNvPr>
              <p:cNvSpPr/>
              <p:nvPr/>
            </p:nvSpPr>
            <p:spPr>
              <a:xfrm>
                <a:off x="1338603" y="4801930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91E27D6E-E5A3-8D6D-1AE0-9B5E3935E912}"/>
                  </a:ext>
                </a:extLst>
              </p:cNvPr>
              <p:cNvSpPr/>
              <p:nvPr/>
            </p:nvSpPr>
            <p:spPr>
              <a:xfrm>
                <a:off x="1517712" y="4801929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EA018CD0-5D6C-9931-29F9-82DAB28821CD}"/>
                  </a:ext>
                </a:extLst>
              </p:cNvPr>
              <p:cNvSpPr/>
              <p:nvPr/>
            </p:nvSpPr>
            <p:spPr>
              <a:xfrm>
                <a:off x="1696822" y="4622820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A0872DDE-9127-FD1A-DE5E-57EF66373828}"/>
                  </a:ext>
                </a:extLst>
              </p:cNvPr>
              <p:cNvSpPr/>
              <p:nvPr/>
            </p:nvSpPr>
            <p:spPr>
              <a:xfrm>
                <a:off x="1875931" y="4622820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235579C8-2FAD-10E0-883D-593B03E85F20}"/>
                  </a:ext>
                </a:extLst>
              </p:cNvPr>
              <p:cNvSpPr/>
              <p:nvPr/>
            </p:nvSpPr>
            <p:spPr>
              <a:xfrm>
                <a:off x="1696821" y="4801929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775C97FC-D13F-D308-712F-F62FF59CA6B3}"/>
                  </a:ext>
                </a:extLst>
              </p:cNvPr>
              <p:cNvSpPr/>
              <p:nvPr/>
            </p:nvSpPr>
            <p:spPr>
              <a:xfrm>
                <a:off x="1875930" y="4801928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BBB308D8-2E05-BB4E-BA0E-FC3D1BA60A6E}"/>
                  </a:ext>
                </a:extLst>
              </p:cNvPr>
              <p:cNvSpPr/>
              <p:nvPr/>
            </p:nvSpPr>
            <p:spPr>
              <a:xfrm>
                <a:off x="2055039" y="4622820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C76EB7F6-2E1B-B280-B2AF-C012B7DFC7D8}"/>
                  </a:ext>
                </a:extLst>
              </p:cNvPr>
              <p:cNvSpPr/>
              <p:nvPr/>
            </p:nvSpPr>
            <p:spPr>
              <a:xfrm>
                <a:off x="2234148" y="4622820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2ACCC50-0E60-5579-55ED-64526F9373CA}"/>
                  </a:ext>
                </a:extLst>
              </p:cNvPr>
              <p:cNvSpPr/>
              <p:nvPr/>
            </p:nvSpPr>
            <p:spPr>
              <a:xfrm>
                <a:off x="2055038" y="4801929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F4755994-9993-BF24-A87F-657FB51B6616}"/>
                  </a:ext>
                </a:extLst>
              </p:cNvPr>
              <p:cNvSpPr/>
              <p:nvPr/>
            </p:nvSpPr>
            <p:spPr>
              <a:xfrm>
                <a:off x="2234147" y="4801928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0BC4F3E-E7C5-6063-0A82-99F17D4F0147}"/>
                  </a:ext>
                </a:extLst>
              </p:cNvPr>
              <p:cNvSpPr/>
              <p:nvPr/>
            </p:nvSpPr>
            <p:spPr>
              <a:xfrm>
                <a:off x="2413257" y="4622819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21F14DC0-9AA1-3342-C3A5-0F76399E0782}"/>
                  </a:ext>
                </a:extLst>
              </p:cNvPr>
              <p:cNvSpPr/>
              <p:nvPr/>
            </p:nvSpPr>
            <p:spPr>
              <a:xfrm>
                <a:off x="2592366" y="4622819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0646EB17-A460-4FF9-1A07-4E6EA0E2A4F2}"/>
                  </a:ext>
                </a:extLst>
              </p:cNvPr>
              <p:cNvSpPr/>
              <p:nvPr/>
            </p:nvSpPr>
            <p:spPr>
              <a:xfrm>
                <a:off x="2413256" y="4801928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D2308A95-1B55-F7E7-EA91-5ED0DA0C971B}"/>
                  </a:ext>
                </a:extLst>
              </p:cNvPr>
              <p:cNvSpPr/>
              <p:nvPr/>
            </p:nvSpPr>
            <p:spPr>
              <a:xfrm>
                <a:off x="2592365" y="4801927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6F790235-D55A-2ACA-86EC-3545FC7FEAD8}"/>
                  </a:ext>
                </a:extLst>
              </p:cNvPr>
              <p:cNvSpPr/>
              <p:nvPr/>
            </p:nvSpPr>
            <p:spPr>
              <a:xfrm>
                <a:off x="2771474" y="4622820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3C698C29-AAC2-DCF6-E192-D70C0C23A6AA}"/>
                  </a:ext>
                </a:extLst>
              </p:cNvPr>
              <p:cNvSpPr/>
              <p:nvPr/>
            </p:nvSpPr>
            <p:spPr>
              <a:xfrm>
                <a:off x="2950583" y="4622820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BBF8C797-85B6-8381-2CCA-BF401895578C}"/>
                  </a:ext>
                </a:extLst>
              </p:cNvPr>
              <p:cNvSpPr/>
              <p:nvPr/>
            </p:nvSpPr>
            <p:spPr>
              <a:xfrm>
                <a:off x="2771473" y="4801929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8634B62B-9F07-66D9-766F-BA9C5807D02B}"/>
                  </a:ext>
                </a:extLst>
              </p:cNvPr>
              <p:cNvSpPr/>
              <p:nvPr/>
            </p:nvSpPr>
            <p:spPr>
              <a:xfrm>
                <a:off x="2950582" y="4801928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1EF1337A-9F74-4360-9217-38BF042FC63C}"/>
                  </a:ext>
                </a:extLst>
              </p:cNvPr>
              <p:cNvSpPr/>
              <p:nvPr/>
            </p:nvSpPr>
            <p:spPr>
              <a:xfrm>
                <a:off x="3129692" y="4622819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1B086C13-74A2-682B-2D81-A8B758999454}"/>
                  </a:ext>
                </a:extLst>
              </p:cNvPr>
              <p:cNvSpPr/>
              <p:nvPr/>
            </p:nvSpPr>
            <p:spPr>
              <a:xfrm>
                <a:off x="3308801" y="4622819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BEC4B58F-B657-DF00-B953-61C4920F778B}"/>
                  </a:ext>
                </a:extLst>
              </p:cNvPr>
              <p:cNvSpPr/>
              <p:nvPr/>
            </p:nvSpPr>
            <p:spPr>
              <a:xfrm>
                <a:off x="3129691" y="4801928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F0932C52-4B4C-F680-0D65-E8056AC7D5B7}"/>
                  </a:ext>
                </a:extLst>
              </p:cNvPr>
              <p:cNvSpPr/>
              <p:nvPr/>
            </p:nvSpPr>
            <p:spPr>
              <a:xfrm>
                <a:off x="3308800" y="4801927"/>
                <a:ext cx="179109" cy="179109"/>
              </a:xfrm>
              <a:prstGeom prst="rect">
                <a:avLst/>
              </a:prstGeom>
              <a:solidFill>
                <a:srgbClr val="B4563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A03D19EA-FE20-3F5F-C9D7-B76A4B1206C6}"/>
              </a:ext>
            </a:extLst>
          </p:cNvPr>
          <p:cNvSpPr/>
          <p:nvPr/>
        </p:nvSpPr>
        <p:spPr>
          <a:xfrm>
            <a:off x="911904" y="3450210"/>
            <a:ext cx="3207601" cy="1161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A1466B2F-63C3-72D9-7354-37036E650EBE}"/>
              </a:ext>
            </a:extLst>
          </p:cNvPr>
          <p:cNvSpPr/>
          <p:nvPr/>
        </p:nvSpPr>
        <p:spPr>
          <a:xfrm flipH="1">
            <a:off x="1028883" y="3555475"/>
            <a:ext cx="54276" cy="11862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84111C46-FAA1-67DB-AF6E-03635C665600}"/>
                  </a:ext>
                </a:extLst>
              </p:cNvPr>
              <p:cNvSpPr txBox="1"/>
              <p:nvPr/>
            </p:nvSpPr>
            <p:spPr>
              <a:xfrm>
                <a:off x="1933211" y="690940"/>
                <a:ext cx="294888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1600" b="1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current</a:t>
                </a:r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600" b="1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x-sectional area</a:t>
                </a:r>
              </a:p>
              <a:p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1600" b="1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unit tangent along conductor</a:t>
                </a: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84111C46-FAA1-67DB-AF6E-03635C6656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211" y="690940"/>
                <a:ext cx="2948884" cy="830997"/>
              </a:xfrm>
              <a:prstGeom prst="rect">
                <a:avLst/>
              </a:prstGeom>
              <a:blipFill>
                <a:blip r:embed="rId4"/>
                <a:stretch>
                  <a:fillRect t="-2985" b="-5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379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D130F-E3B4-011B-F1C6-13DA76F06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412" y="28575"/>
            <a:ext cx="8902587" cy="557213"/>
          </a:xfrm>
        </p:spPr>
        <p:txBody>
          <a:bodyPr/>
          <a:lstStyle/>
          <a:p>
            <a:r>
              <a:rPr lang="en-US" sz="2500" dirty="0"/>
              <a:t>We can do the calculations for cross-sections that are either </a:t>
            </a:r>
            <a:br>
              <a:rPr lang="en-US" sz="2500" dirty="0"/>
            </a:br>
            <a:r>
              <a:rPr lang="en-US" sz="2500" dirty="0"/>
              <a:t>circular or rectangular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F35B70-6E27-FCFE-BFB5-AB56D836C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2EA339-B275-CDCC-C25D-BEA7E95F54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89" t="22564" r="4921" b="11453"/>
          <a:stretch/>
        </p:blipFill>
        <p:spPr>
          <a:xfrm>
            <a:off x="4485826" y="1509031"/>
            <a:ext cx="4364037" cy="239443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3349E4-C05E-1533-1795-FEFDE8B54682}"/>
              </a:ext>
            </a:extLst>
          </p:cNvPr>
          <p:cNvCxnSpPr/>
          <p:nvPr/>
        </p:nvCxnSpPr>
        <p:spPr>
          <a:xfrm>
            <a:off x="5804090" y="2247212"/>
            <a:ext cx="298374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29613E4-8E62-6142-8F3B-DBECBC7DBC1A}"/>
              </a:ext>
            </a:extLst>
          </p:cNvPr>
          <p:cNvCxnSpPr>
            <a:cxnSpLocks/>
          </p:cNvCxnSpPr>
          <p:nvPr/>
        </p:nvCxnSpPr>
        <p:spPr>
          <a:xfrm flipV="1">
            <a:off x="7299062" y="1595876"/>
            <a:ext cx="0" cy="88085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05F0EE5-AEF0-38EA-0CE9-B8FA231A4DBA}"/>
              </a:ext>
            </a:extLst>
          </p:cNvPr>
          <p:cNvCxnSpPr>
            <a:cxnSpLocks/>
          </p:cNvCxnSpPr>
          <p:nvPr/>
        </p:nvCxnSpPr>
        <p:spPr>
          <a:xfrm flipV="1">
            <a:off x="7299062" y="2601681"/>
            <a:ext cx="0" cy="2959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FD25000-5406-7958-1F52-8DE9604C24F6}"/>
              </a:ext>
            </a:extLst>
          </p:cNvPr>
          <p:cNvSpPr txBox="1"/>
          <p:nvPr/>
        </p:nvSpPr>
        <p:spPr>
          <a:xfrm>
            <a:off x="7315823" y="2277334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r</a:t>
            </a:r>
            <a:r>
              <a:rPr lang="en-US" baseline="-25000" dirty="0" err="1">
                <a:solidFill>
                  <a:srgbClr val="FF0000"/>
                </a:solidFill>
              </a:rPr>
              <a:t>c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71D8F2-1CE7-2C81-88AB-C8D5E591F1CD}"/>
              </a:ext>
            </a:extLst>
          </p:cNvPr>
          <p:cNvSpPr txBox="1"/>
          <p:nvPr/>
        </p:nvSpPr>
        <p:spPr>
          <a:xfrm>
            <a:off x="8295203" y="2208757"/>
            <a:ext cx="554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u</a:t>
            </a:r>
            <a:r>
              <a:rPr lang="en-US" sz="1400" dirty="0"/>
              <a:t> =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A31428-02AE-C3FC-2648-69BA4DB3EFFC}"/>
              </a:ext>
            </a:extLst>
          </p:cNvPr>
          <p:cNvSpPr txBox="1"/>
          <p:nvPr/>
        </p:nvSpPr>
        <p:spPr>
          <a:xfrm>
            <a:off x="5260379" y="2205552"/>
            <a:ext cx="614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u</a:t>
            </a:r>
            <a:r>
              <a:rPr lang="en-US" sz="1400" dirty="0"/>
              <a:t> = -1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358AA4-1343-44FA-123A-50BC79CC679D}"/>
              </a:ext>
            </a:extLst>
          </p:cNvPr>
          <p:cNvSpPr txBox="1"/>
          <p:nvPr/>
        </p:nvSpPr>
        <p:spPr>
          <a:xfrm>
            <a:off x="7253574" y="2845706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v</a:t>
            </a:r>
            <a:r>
              <a:rPr lang="en-US" sz="1400" dirty="0"/>
              <a:t> = -1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92B86D-A2D0-8384-0EB7-FEC6BF495F33}"/>
              </a:ext>
            </a:extLst>
          </p:cNvPr>
          <p:cNvSpPr txBox="1"/>
          <p:nvPr/>
        </p:nvSpPr>
        <p:spPr>
          <a:xfrm>
            <a:off x="7278098" y="1548593"/>
            <a:ext cx="545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v</a:t>
            </a:r>
            <a:r>
              <a:rPr lang="en-US" sz="1400" dirty="0"/>
              <a:t> = 1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91E3D71-8CDB-F9F5-2D02-D15570D8906A}"/>
              </a:ext>
            </a:extLst>
          </p:cNvPr>
          <p:cNvCxnSpPr>
            <a:cxnSpLocks/>
          </p:cNvCxnSpPr>
          <p:nvPr/>
        </p:nvCxnSpPr>
        <p:spPr>
          <a:xfrm>
            <a:off x="5783413" y="1509031"/>
            <a:ext cx="3008553" cy="0"/>
          </a:xfrm>
          <a:prstGeom prst="straightConnector1">
            <a:avLst/>
          </a:prstGeom>
          <a:ln w="38100">
            <a:solidFill>
              <a:srgbClr val="942093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2AC3A11-7C40-A4CB-9380-01A3075DD136}"/>
              </a:ext>
            </a:extLst>
          </p:cNvPr>
          <p:cNvCxnSpPr>
            <a:cxnSpLocks/>
          </p:cNvCxnSpPr>
          <p:nvPr/>
        </p:nvCxnSpPr>
        <p:spPr>
          <a:xfrm flipV="1">
            <a:off x="8857283" y="1568506"/>
            <a:ext cx="1097" cy="1336251"/>
          </a:xfrm>
          <a:prstGeom prst="straightConnector1">
            <a:avLst/>
          </a:prstGeom>
          <a:ln w="38100">
            <a:solidFill>
              <a:srgbClr val="942093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81463DB-6C45-1BB1-F18B-0F453AC53C9F}"/>
              </a:ext>
            </a:extLst>
          </p:cNvPr>
          <p:cNvSpPr txBox="1"/>
          <p:nvPr/>
        </p:nvSpPr>
        <p:spPr>
          <a:xfrm>
            <a:off x="8843917" y="202788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942093"/>
                </a:solidFill>
              </a:rPr>
              <a:t>b</a:t>
            </a:r>
            <a:endParaRPr lang="en-US" dirty="0">
              <a:solidFill>
                <a:srgbClr val="942093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3707B5-2C5F-34FD-CC20-BE21FC77E756}"/>
              </a:ext>
            </a:extLst>
          </p:cNvPr>
          <p:cNvSpPr txBox="1"/>
          <p:nvPr/>
        </p:nvSpPr>
        <p:spPr>
          <a:xfrm>
            <a:off x="7196657" y="119240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942093"/>
                </a:solidFill>
              </a:rPr>
              <a:t>a</a:t>
            </a:r>
            <a:endParaRPr lang="en-US" dirty="0">
              <a:solidFill>
                <a:srgbClr val="942093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758B584-7ABC-7E05-D41E-DEEB4212AE99}"/>
              </a:ext>
            </a:extLst>
          </p:cNvPr>
          <p:cNvCxnSpPr>
            <a:cxnSpLocks/>
          </p:cNvCxnSpPr>
          <p:nvPr/>
        </p:nvCxnSpPr>
        <p:spPr>
          <a:xfrm flipV="1">
            <a:off x="7299376" y="1758581"/>
            <a:ext cx="0" cy="483955"/>
          </a:xfrm>
          <a:prstGeom prst="straightConnector1">
            <a:avLst/>
          </a:prstGeom>
          <a:ln w="38100">
            <a:solidFill>
              <a:srgbClr val="0070C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5CB7D7D-9457-EA61-B3D8-F84B96CA8B39}"/>
              </a:ext>
            </a:extLst>
          </p:cNvPr>
          <p:cNvCxnSpPr>
            <a:cxnSpLocks/>
          </p:cNvCxnSpPr>
          <p:nvPr/>
        </p:nvCxnSpPr>
        <p:spPr>
          <a:xfrm rot="5400000" flipV="1">
            <a:off x="7537938" y="2002742"/>
            <a:ext cx="0" cy="483955"/>
          </a:xfrm>
          <a:prstGeom prst="straightConnector1">
            <a:avLst/>
          </a:prstGeom>
          <a:ln w="38100">
            <a:solidFill>
              <a:srgbClr val="0070C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C207B9B-5EFE-2CFC-6A14-E005586B1D12}"/>
              </a:ext>
            </a:extLst>
          </p:cNvPr>
          <p:cNvSpPr txBox="1"/>
          <p:nvPr/>
        </p:nvSpPr>
        <p:spPr>
          <a:xfrm>
            <a:off x="7586960" y="220555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A71698-CA07-47EC-A781-B1E8D82DC8DE}"/>
              </a:ext>
            </a:extLst>
          </p:cNvPr>
          <p:cNvSpPr txBox="1"/>
          <p:nvPr/>
        </p:nvSpPr>
        <p:spPr>
          <a:xfrm>
            <a:off x="7302917" y="173707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q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7361FA3-EA7F-38D9-C64C-CADB858E4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87" y="1335922"/>
            <a:ext cx="4364037" cy="274065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4B16985-B5F1-E27E-BCEC-719859E25F64}"/>
              </a:ext>
            </a:extLst>
          </p:cNvPr>
          <p:cNvSpPr txBox="1"/>
          <p:nvPr/>
        </p:nvSpPr>
        <p:spPr>
          <a:xfrm>
            <a:off x="2919008" y="3290044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r</a:t>
            </a:r>
            <a:r>
              <a:rPr lang="en-US" baseline="-25000" dirty="0" err="1">
                <a:solidFill>
                  <a:srgbClr val="FF0000"/>
                </a:solidFill>
              </a:rPr>
              <a:t>c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D813C5E-7015-1325-11AB-1AC90F59D606}"/>
              </a:ext>
            </a:extLst>
          </p:cNvPr>
          <p:cNvCxnSpPr>
            <a:cxnSpLocks/>
          </p:cNvCxnSpPr>
          <p:nvPr/>
        </p:nvCxnSpPr>
        <p:spPr>
          <a:xfrm flipV="1">
            <a:off x="3290268" y="1385952"/>
            <a:ext cx="0" cy="1020146"/>
          </a:xfrm>
          <a:prstGeom prst="straightConnector1">
            <a:avLst/>
          </a:prstGeom>
          <a:ln w="38100">
            <a:solidFill>
              <a:srgbClr val="942093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E0EDE4C-01CE-70F2-7201-550DE1429730}"/>
              </a:ext>
            </a:extLst>
          </p:cNvPr>
          <p:cNvSpPr txBox="1"/>
          <p:nvPr/>
        </p:nvSpPr>
        <p:spPr>
          <a:xfrm>
            <a:off x="3267160" y="158822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942093"/>
                </a:solidFill>
              </a:rPr>
              <a:t>a</a:t>
            </a:r>
            <a:endParaRPr lang="en-US" dirty="0">
              <a:solidFill>
                <a:srgbClr val="942093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505F01F-A542-3265-EF98-D08F356FBF88}"/>
              </a:ext>
            </a:extLst>
          </p:cNvPr>
          <p:cNvSpPr txBox="1"/>
          <p:nvPr/>
        </p:nvSpPr>
        <p:spPr>
          <a:xfrm>
            <a:off x="2732972" y="247673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5B85158-F96E-D342-5D9F-9F74B6D99264}"/>
              </a:ext>
            </a:extLst>
          </p:cNvPr>
          <p:cNvSpPr txBox="1"/>
          <p:nvPr/>
        </p:nvSpPr>
        <p:spPr>
          <a:xfrm>
            <a:off x="3385243" y="263026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b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56D3827-28AF-EEB3-5ED5-97BCF773F9B4}"/>
              </a:ext>
            </a:extLst>
          </p:cNvPr>
          <p:cNvCxnSpPr>
            <a:cxnSpLocks/>
          </p:cNvCxnSpPr>
          <p:nvPr/>
        </p:nvCxnSpPr>
        <p:spPr>
          <a:xfrm>
            <a:off x="3294081" y="2454052"/>
            <a:ext cx="123068" cy="371558"/>
          </a:xfrm>
          <a:prstGeom prst="straightConnector1">
            <a:avLst/>
          </a:prstGeom>
          <a:ln w="38100">
            <a:solidFill>
              <a:srgbClr val="0070C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CEDE522-7D5A-F1DF-2195-541F550F96F0}"/>
              </a:ext>
            </a:extLst>
          </p:cNvPr>
          <p:cNvCxnSpPr>
            <a:cxnSpLocks/>
          </p:cNvCxnSpPr>
          <p:nvPr/>
        </p:nvCxnSpPr>
        <p:spPr>
          <a:xfrm flipH="1">
            <a:off x="2362062" y="2411132"/>
            <a:ext cx="919930" cy="326125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5D5C1A5-02CB-FBA5-83DE-242D452553EF}"/>
              </a:ext>
            </a:extLst>
          </p:cNvPr>
          <p:cNvCxnSpPr>
            <a:cxnSpLocks/>
          </p:cNvCxnSpPr>
          <p:nvPr/>
        </p:nvCxnSpPr>
        <p:spPr>
          <a:xfrm flipH="1">
            <a:off x="2837232" y="2423546"/>
            <a:ext cx="436275" cy="148206"/>
          </a:xfrm>
          <a:prstGeom prst="straightConnector1">
            <a:avLst/>
          </a:prstGeom>
          <a:ln w="38100">
            <a:solidFill>
              <a:srgbClr val="0070C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Arc 46">
            <a:extLst>
              <a:ext uri="{FF2B5EF4-FFF2-40B4-BE49-F238E27FC236}">
                <a16:creationId xmlns:a16="http://schemas.microsoft.com/office/drawing/2014/main" id="{DB3C3C41-0345-AEF2-313E-E1C431E4EEBE}"/>
              </a:ext>
            </a:extLst>
          </p:cNvPr>
          <p:cNvSpPr/>
          <p:nvPr/>
        </p:nvSpPr>
        <p:spPr>
          <a:xfrm>
            <a:off x="2226006" y="1312929"/>
            <a:ext cx="2182988" cy="2140476"/>
          </a:xfrm>
          <a:prstGeom prst="arc">
            <a:avLst>
              <a:gd name="adj1" fmla="val 7789291"/>
              <a:gd name="adj2" fmla="val 9559292"/>
            </a:avLst>
          </a:prstGeom>
          <a:ln>
            <a:solidFill>
              <a:schemeClr val="tx1"/>
            </a:solidFill>
            <a:headEnd type="stealth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2EB720C-376E-6D8F-C79D-06C4B0266873}"/>
              </a:ext>
            </a:extLst>
          </p:cNvPr>
          <p:cNvSpPr txBox="1"/>
          <p:nvPr/>
        </p:nvSpPr>
        <p:spPr>
          <a:xfrm>
            <a:off x="2286851" y="3021553"/>
            <a:ext cx="285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i="1" dirty="0"/>
              <a:t>θ</a:t>
            </a:r>
            <a:endParaRPr lang="en-US" sz="1600" i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3CFB430-A230-60C8-AD15-F424CF422E51}"/>
              </a:ext>
            </a:extLst>
          </p:cNvPr>
          <p:cNvSpPr txBox="1"/>
          <p:nvPr/>
        </p:nvSpPr>
        <p:spPr>
          <a:xfrm>
            <a:off x="2419034" y="2379422"/>
            <a:ext cx="282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i="1" dirty="0"/>
              <a:t>ρ</a:t>
            </a:r>
            <a:endParaRPr lang="en-US" sz="1600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FEF59B4-EF44-BD8C-7D7D-7E0E8B1E0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2746" y="4269488"/>
            <a:ext cx="3450837" cy="52464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42556AE-1D5F-56A1-0B82-439C2FC142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37" y="4374243"/>
            <a:ext cx="4327358" cy="31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051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D13FA-E0C3-D294-4CB5-E509B7822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Methodology for finding an accurate reduced model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92C1F4-63E9-C2B0-F644-2A7E55F7F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27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2065534-1C49-B030-70DD-B2C631FC79A5}"/>
                  </a:ext>
                </a:extLst>
              </p:cNvPr>
              <p:cNvSpPr txBox="1"/>
              <p:nvPr/>
            </p:nvSpPr>
            <p:spPr>
              <a:xfrm>
                <a:off x="226142" y="717757"/>
                <a:ext cx="8485239" cy="5287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Parameterize the coil volume: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Expansion parameter: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≪ 1, where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∼ scales of curve centerline, and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∼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Introduce intermediate scale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d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with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≪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d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≪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Split integrals into “near part” + “far part”.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Far part defined by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  <m:acc>
                          <m:accPr>
                            <m:chr m:val="̃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𝒓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&gt;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𝑑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. Finite cross-section can be neglected.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Near part defined by</a:t>
                </a:r>
                <a:r>
                  <a:rPr lang="en-US" dirty="0"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𝒓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𝒓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&lt;</m:t>
                    </m:r>
                    <m:r>
                      <a:rPr lang="en-US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𝑑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. Coil centerline can be Taylor-expanded, so integrals can be done explicitly.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Identify a 1D integral that has the same near part and far part as the above “high fidelity” calculation for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≪ 1.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2065534-1C49-B030-70DD-B2C631FC7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142" y="717757"/>
                <a:ext cx="8485239" cy="5287025"/>
              </a:xfrm>
              <a:prstGeom prst="rect">
                <a:avLst/>
              </a:prstGeom>
              <a:blipFill>
                <a:blip r:embed="rId2"/>
                <a:stretch>
                  <a:fillRect l="-448" t="-480" r="-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1C4B73AE-E828-118A-51E0-2518A1FCD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850" y="692491"/>
            <a:ext cx="3155950" cy="4798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3C82FB-055F-285F-8876-3ACA2B0CA202}"/>
              </a:ext>
            </a:extLst>
          </p:cNvPr>
          <p:cNvSpPr txBox="1"/>
          <p:nvPr/>
        </p:nvSpPr>
        <p:spPr>
          <a:xfrm>
            <a:off x="4396249" y="1043681"/>
            <a:ext cx="921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centerline</a:t>
            </a:r>
          </a:p>
        </p:txBody>
      </p:sp>
    </p:spTree>
    <p:extLst>
      <p:ext uri="{BB962C8B-B14F-4D97-AF65-F5344CB8AC3E}">
        <p14:creationId xmlns:p14="http://schemas.microsoft.com/office/powerpoint/2010/main" val="123088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5FD61C-0ACD-644C-776D-05341F6D1E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89" t="22564" r="4921" b="18451"/>
          <a:stretch/>
        </p:blipFill>
        <p:spPr>
          <a:xfrm>
            <a:off x="4991150" y="814988"/>
            <a:ext cx="3813620" cy="187050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E0893E8-913B-1A16-F536-12FDDE206F39}"/>
              </a:ext>
            </a:extLst>
          </p:cNvPr>
          <p:cNvCxnSpPr/>
          <p:nvPr/>
        </p:nvCxnSpPr>
        <p:spPr>
          <a:xfrm>
            <a:off x="6143147" y="1460065"/>
            <a:ext cx="260741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0B7283-74B8-4BEC-49E9-645165B52815}"/>
              </a:ext>
            </a:extLst>
          </p:cNvPr>
          <p:cNvCxnSpPr>
            <a:cxnSpLocks/>
          </p:cNvCxnSpPr>
          <p:nvPr/>
        </p:nvCxnSpPr>
        <p:spPr>
          <a:xfrm flipV="1">
            <a:off x="7449564" y="890879"/>
            <a:ext cx="0" cy="7697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72FCEC-0BFE-A8AC-2074-D61FA2CAE501}"/>
              </a:ext>
            </a:extLst>
          </p:cNvPr>
          <p:cNvCxnSpPr>
            <a:cxnSpLocks/>
          </p:cNvCxnSpPr>
          <p:nvPr/>
        </p:nvCxnSpPr>
        <p:spPr>
          <a:xfrm flipV="1">
            <a:off x="7449564" y="1769826"/>
            <a:ext cx="0" cy="2586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ABF06D5-A397-AE39-EC8D-69FA1AA081E3}"/>
              </a:ext>
            </a:extLst>
          </p:cNvPr>
          <p:cNvSpPr txBox="1"/>
          <p:nvPr/>
        </p:nvSpPr>
        <p:spPr>
          <a:xfrm>
            <a:off x="7464211" y="1486388"/>
            <a:ext cx="311264" cy="322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r</a:t>
            </a:r>
            <a:r>
              <a:rPr lang="en-US" baseline="-25000" dirty="0" err="1">
                <a:solidFill>
                  <a:srgbClr val="FF0000"/>
                </a:solidFill>
              </a:rPr>
              <a:t>c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EB1790-2FF0-24F6-C542-14E5A08C772A}"/>
              </a:ext>
            </a:extLst>
          </p:cNvPr>
          <p:cNvSpPr txBox="1"/>
          <p:nvPr/>
        </p:nvSpPr>
        <p:spPr>
          <a:xfrm>
            <a:off x="8262918" y="1426460"/>
            <a:ext cx="484965" cy="2689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u</a:t>
            </a:r>
            <a:r>
              <a:rPr lang="en-US" sz="1400" dirty="0"/>
              <a:t> =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0B191A-8575-2A7A-4627-D500C372E60A}"/>
              </a:ext>
            </a:extLst>
          </p:cNvPr>
          <p:cNvSpPr txBox="1"/>
          <p:nvPr/>
        </p:nvSpPr>
        <p:spPr>
          <a:xfrm>
            <a:off x="5610864" y="1423659"/>
            <a:ext cx="536796" cy="2689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u</a:t>
            </a:r>
            <a:r>
              <a:rPr lang="en-US" sz="1400" dirty="0"/>
              <a:t> = -1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C67A15-0770-0232-79A6-67E9E183BDB5}"/>
              </a:ext>
            </a:extLst>
          </p:cNvPr>
          <p:cNvSpPr txBox="1"/>
          <p:nvPr/>
        </p:nvSpPr>
        <p:spPr>
          <a:xfrm>
            <a:off x="7328173" y="1958581"/>
            <a:ext cx="528391" cy="2689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v</a:t>
            </a:r>
            <a:r>
              <a:rPr lang="en-US" sz="1400" dirty="0"/>
              <a:t> = -1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13D8A1-3BF8-F165-322C-8BFD48354D32}"/>
              </a:ext>
            </a:extLst>
          </p:cNvPr>
          <p:cNvSpPr txBox="1"/>
          <p:nvPr/>
        </p:nvSpPr>
        <p:spPr>
          <a:xfrm>
            <a:off x="7431244" y="849560"/>
            <a:ext cx="476560" cy="2689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v</a:t>
            </a:r>
            <a:r>
              <a:rPr lang="en-US" sz="1400" dirty="0"/>
              <a:t> = 1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7CDBBB2-EE2F-58F2-63F3-B8221093E2C4}"/>
              </a:ext>
            </a:extLst>
          </p:cNvPr>
          <p:cNvCxnSpPr>
            <a:cxnSpLocks/>
          </p:cNvCxnSpPr>
          <p:nvPr/>
        </p:nvCxnSpPr>
        <p:spPr>
          <a:xfrm>
            <a:off x="6125077" y="814988"/>
            <a:ext cx="2629097" cy="0"/>
          </a:xfrm>
          <a:prstGeom prst="straightConnector1">
            <a:avLst/>
          </a:prstGeom>
          <a:ln w="38100">
            <a:solidFill>
              <a:srgbClr val="942093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C233154-C55E-BE44-950C-E236FE013ED4}"/>
              </a:ext>
            </a:extLst>
          </p:cNvPr>
          <p:cNvCxnSpPr>
            <a:cxnSpLocks/>
          </p:cNvCxnSpPr>
          <p:nvPr/>
        </p:nvCxnSpPr>
        <p:spPr>
          <a:xfrm flipV="1">
            <a:off x="8811253" y="866961"/>
            <a:ext cx="959" cy="1167715"/>
          </a:xfrm>
          <a:prstGeom prst="straightConnector1">
            <a:avLst/>
          </a:prstGeom>
          <a:ln w="38100">
            <a:solidFill>
              <a:srgbClr val="942093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2C7E57A-5A84-D735-2929-202E39807BE5}"/>
              </a:ext>
            </a:extLst>
          </p:cNvPr>
          <p:cNvSpPr txBox="1"/>
          <p:nvPr/>
        </p:nvSpPr>
        <p:spPr>
          <a:xfrm>
            <a:off x="8799573" y="1268403"/>
            <a:ext cx="262234" cy="322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942093"/>
                </a:solidFill>
              </a:rPr>
              <a:t>b</a:t>
            </a:r>
            <a:endParaRPr lang="en-US" dirty="0">
              <a:solidFill>
                <a:srgbClr val="942093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109E0D-DAC8-8C47-F4E2-33CE4AA3477E}"/>
              </a:ext>
            </a:extLst>
          </p:cNvPr>
          <p:cNvSpPr txBox="1"/>
          <p:nvPr/>
        </p:nvSpPr>
        <p:spPr>
          <a:xfrm>
            <a:off x="7360075" y="513807"/>
            <a:ext cx="262234" cy="322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942093"/>
                </a:solidFill>
              </a:rPr>
              <a:t>a</a:t>
            </a:r>
            <a:endParaRPr lang="en-US" dirty="0">
              <a:solidFill>
                <a:srgbClr val="942093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76F03BD-C626-9167-B09A-A4B384673CEB}"/>
              </a:ext>
            </a:extLst>
          </p:cNvPr>
          <p:cNvCxnSpPr>
            <a:cxnSpLocks/>
          </p:cNvCxnSpPr>
          <p:nvPr/>
        </p:nvCxnSpPr>
        <p:spPr>
          <a:xfrm flipV="1">
            <a:off x="7449838" y="1033063"/>
            <a:ext cx="0" cy="422916"/>
          </a:xfrm>
          <a:prstGeom prst="straightConnector1">
            <a:avLst/>
          </a:prstGeom>
          <a:ln w="38100">
            <a:solidFill>
              <a:srgbClr val="0070C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4E013B4-87BC-0351-E892-AE3474E810D5}"/>
              </a:ext>
            </a:extLst>
          </p:cNvPr>
          <p:cNvCxnSpPr>
            <a:cxnSpLocks/>
          </p:cNvCxnSpPr>
          <p:nvPr/>
        </p:nvCxnSpPr>
        <p:spPr>
          <a:xfrm rot="5400000" flipV="1">
            <a:off x="7658312" y="1246429"/>
            <a:ext cx="0" cy="422916"/>
          </a:xfrm>
          <a:prstGeom prst="straightConnector1">
            <a:avLst/>
          </a:prstGeom>
          <a:ln w="38100">
            <a:solidFill>
              <a:srgbClr val="0070C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33D2914-42D4-6704-91EC-C4926675DA73}"/>
              </a:ext>
            </a:extLst>
          </p:cNvPr>
          <p:cNvSpPr txBox="1"/>
          <p:nvPr/>
        </p:nvSpPr>
        <p:spPr>
          <a:xfrm>
            <a:off x="7701151" y="1423659"/>
            <a:ext cx="273440" cy="322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C871FB-D59D-7107-A6F2-4AD394ABE25B}"/>
              </a:ext>
            </a:extLst>
          </p:cNvPr>
          <p:cNvSpPr txBox="1"/>
          <p:nvPr/>
        </p:nvSpPr>
        <p:spPr>
          <a:xfrm>
            <a:off x="7452933" y="1014268"/>
            <a:ext cx="273440" cy="322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q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AF8D132-3819-5C8A-5337-D27AA032DD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223"/>
          <a:stretch/>
        </p:blipFill>
        <p:spPr>
          <a:xfrm>
            <a:off x="1067006" y="663712"/>
            <a:ext cx="3813620" cy="203040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4C61C2A-39A4-5603-0747-FD48B482598A}"/>
              </a:ext>
            </a:extLst>
          </p:cNvPr>
          <p:cNvSpPr txBox="1"/>
          <p:nvPr/>
        </p:nvSpPr>
        <p:spPr>
          <a:xfrm>
            <a:off x="3621948" y="2371369"/>
            <a:ext cx="311264" cy="322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r</a:t>
            </a:r>
            <a:r>
              <a:rPr lang="en-US" baseline="-25000" dirty="0" err="1">
                <a:solidFill>
                  <a:srgbClr val="FF0000"/>
                </a:solidFill>
              </a:rPr>
              <a:t>c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2531986-CB04-8561-235F-ED88512F51A4}"/>
              </a:ext>
            </a:extLst>
          </p:cNvPr>
          <p:cNvCxnSpPr>
            <a:cxnSpLocks/>
          </p:cNvCxnSpPr>
          <p:nvPr/>
        </p:nvCxnSpPr>
        <p:spPr>
          <a:xfrm flipV="1">
            <a:off x="3946382" y="707432"/>
            <a:ext cx="0" cy="891479"/>
          </a:xfrm>
          <a:prstGeom prst="straightConnector1">
            <a:avLst/>
          </a:prstGeom>
          <a:ln w="38100">
            <a:solidFill>
              <a:srgbClr val="942093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4B70B85-2516-E5AF-673D-F150BD13F595}"/>
              </a:ext>
            </a:extLst>
          </p:cNvPr>
          <p:cNvSpPr txBox="1"/>
          <p:nvPr/>
        </p:nvSpPr>
        <p:spPr>
          <a:xfrm>
            <a:off x="3926189" y="884195"/>
            <a:ext cx="262234" cy="322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942093"/>
                </a:solidFill>
              </a:rPr>
              <a:t>a</a:t>
            </a:r>
            <a:endParaRPr lang="en-US" dirty="0">
              <a:solidFill>
                <a:srgbClr val="942093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18501F-4636-A8B9-575A-E1E379B10432}"/>
              </a:ext>
            </a:extLst>
          </p:cNvPr>
          <p:cNvSpPr txBox="1"/>
          <p:nvPr/>
        </p:nvSpPr>
        <p:spPr>
          <a:xfrm>
            <a:off x="3459376" y="1660635"/>
            <a:ext cx="273440" cy="322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FC2D395-8FE0-DD0A-32CB-C7A269698D99}"/>
              </a:ext>
            </a:extLst>
          </p:cNvPr>
          <p:cNvSpPr txBox="1"/>
          <p:nvPr/>
        </p:nvSpPr>
        <p:spPr>
          <a:xfrm>
            <a:off x="4029378" y="1794803"/>
            <a:ext cx="273440" cy="322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b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A51C241-9A78-CA71-2BE9-67F8B03E7092}"/>
              </a:ext>
            </a:extLst>
          </p:cNvPr>
          <p:cNvCxnSpPr>
            <a:cxnSpLocks/>
          </p:cNvCxnSpPr>
          <p:nvPr/>
        </p:nvCxnSpPr>
        <p:spPr>
          <a:xfrm>
            <a:off x="3949714" y="1640817"/>
            <a:ext cx="107546" cy="324695"/>
          </a:xfrm>
          <a:prstGeom prst="straightConnector1">
            <a:avLst/>
          </a:prstGeom>
          <a:ln w="38100">
            <a:solidFill>
              <a:srgbClr val="0070C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D749C3-16A9-2F32-508E-E888793BED7F}"/>
              </a:ext>
            </a:extLst>
          </p:cNvPr>
          <p:cNvCxnSpPr>
            <a:cxnSpLocks/>
          </p:cNvCxnSpPr>
          <p:nvPr/>
        </p:nvCxnSpPr>
        <p:spPr>
          <a:xfrm flipH="1">
            <a:off x="3135247" y="1603310"/>
            <a:ext cx="803903" cy="284992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CA6F56F-24C1-0DAA-9433-B3AD156D6BAF}"/>
              </a:ext>
            </a:extLst>
          </p:cNvPr>
          <p:cNvCxnSpPr>
            <a:cxnSpLocks/>
          </p:cNvCxnSpPr>
          <p:nvPr/>
        </p:nvCxnSpPr>
        <p:spPr>
          <a:xfrm flipH="1">
            <a:off x="3550486" y="1614159"/>
            <a:ext cx="381249" cy="129513"/>
          </a:xfrm>
          <a:prstGeom prst="straightConnector1">
            <a:avLst/>
          </a:prstGeom>
          <a:ln w="38100">
            <a:solidFill>
              <a:srgbClr val="0070C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Arc 32">
            <a:extLst>
              <a:ext uri="{FF2B5EF4-FFF2-40B4-BE49-F238E27FC236}">
                <a16:creationId xmlns:a16="http://schemas.microsoft.com/office/drawing/2014/main" id="{B4C916CE-E694-05F1-4326-EC442DFC3FD5}"/>
              </a:ext>
            </a:extLst>
          </p:cNvPr>
          <p:cNvSpPr/>
          <p:nvPr/>
        </p:nvSpPr>
        <p:spPr>
          <a:xfrm>
            <a:off x="3016351" y="643619"/>
            <a:ext cx="1907657" cy="1870507"/>
          </a:xfrm>
          <a:prstGeom prst="arc">
            <a:avLst>
              <a:gd name="adj1" fmla="val 7789291"/>
              <a:gd name="adj2" fmla="val 9559292"/>
            </a:avLst>
          </a:prstGeom>
          <a:ln>
            <a:solidFill>
              <a:schemeClr val="tx1"/>
            </a:solidFill>
            <a:headEnd type="stealth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4F22E8D-3637-B5A6-7FF3-5EBF64D9D4E7}"/>
              </a:ext>
            </a:extLst>
          </p:cNvPr>
          <p:cNvSpPr txBox="1"/>
          <p:nvPr/>
        </p:nvSpPr>
        <p:spPr>
          <a:xfrm>
            <a:off x="3069522" y="2136742"/>
            <a:ext cx="249627" cy="2958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i="1" dirty="0"/>
              <a:t>θ</a:t>
            </a:r>
            <a:endParaRPr lang="en-US" sz="1600" i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8F3DC90-335C-EAE4-AF3F-C0C5F13E78BA}"/>
              </a:ext>
            </a:extLst>
          </p:cNvPr>
          <p:cNvSpPr txBox="1"/>
          <p:nvPr/>
        </p:nvSpPr>
        <p:spPr>
          <a:xfrm>
            <a:off x="3185033" y="1518452"/>
            <a:ext cx="246826" cy="2958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i="1" dirty="0"/>
              <a:t>ρ</a:t>
            </a:r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3D13FA-E0C3-D294-4CB5-E509B7822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Methodology for finding an accurate reduced model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92C1F4-63E9-C2B0-F644-2A7E55F7F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28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2065534-1C49-B030-70DD-B2C631FC79A5}"/>
                  </a:ext>
                </a:extLst>
              </p:cNvPr>
              <p:cNvSpPr txBox="1"/>
              <p:nvPr/>
            </p:nvSpPr>
            <p:spPr>
              <a:xfrm>
                <a:off x="64739" y="635686"/>
                <a:ext cx="8485239" cy="5816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Parameterize the coil volume: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endParaRPr lang="en-US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Expansion parameter: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≪ 1, where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∼ scales of curve centerline </a:t>
                </a:r>
                <a:r>
                  <a:rPr lang="en-US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</a:t>
                </a:r>
                <a:r>
                  <a:rPr lang="en-US" baseline="-2500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and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∼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Introduce intermediate scale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d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with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≪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d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≪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Split integrals into “near part” (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𝒓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𝒓</m:t>
                            </m:r>
                          </m:e>
                        </m:acc>
                      </m:e>
                    </m:d>
                    <m:r>
                      <a:rPr lang="en-US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&lt;</m:t>
                    </m:r>
                    <m:r>
                      <a:rPr lang="en-US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𝑑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Taylor-expand) + “far part” (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𝒓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𝒓</m:t>
                            </m:r>
                          </m:e>
                        </m:acc>
                      </m:e>
                    </m:d>
                    <m:r>
                      <a:rPr lang="en-US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&gt;</m:t>
                    </m:r>
                    <m:r>
                      <a:rPr lang="en-US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𝑑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neglect finite thickness)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Identify a 1D integral that has the same near part and far part as the above “high fidelity” calculation for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≪ 1.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2065534-1C49-B030-70DD-B2C631FC7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39" y="635686"/>
                <a:ext cx="8485239" cy="5816977"/>
              </a:xfrm>
              <a:prstGeom prst="rect">
                <a:avLst/>
              </a:prstGeom>
              <a:blipFill>
                <a:blip r:embed="rId4"/>
                <a:stretch>
                  <a:fillRect l="-598" t="-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982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AE520-E39F-EAF1-CD1C-586CC5062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Methodology for finding an accurate reduced model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522261-4B49-B9EE-B9D7-DF73F91D3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29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CEF7E43-D02A-EAEE-1FDA-C1C3E9C3618C}"/>
              </a:ext>
            </a:extLst>
          </p:cNvPr>
          <p:cNvGrpSpPr/>
          <p:nvPr/>
        </p:nvGrpSpPr>
        <p:grpSpPr>
          <a:xfrm>
            <a:off x="403123" y="776181"/>
            <a:ext cx="8357419" cy="3800735"/>
            <a:chOff x="403123" y="776181"/>
            <a:chExt cx="8357419" cy="380073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6C87F7E-101A-F3A0-B61F-B8ACFF8EE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89290" y="1198014"/>
              <a:ext cx="1883077" cy="370232"/>
            </a:xfrm>
            <a:prstGeom prst="rect">
              <a:avLst/>
            </a:prstGeom>
          </p:spPr>
        </p:pic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B89321A2-6601-132C-CD0B-D6893B36A66F}"/>
                </a:ext>
              </a:extLst>
            </p:cNvPr>
            <p:cNvSpPr/>
            <p:nvPr/>
          </p:nvSpPr>
          <p:spPr>
            <a:xfrm>
              <a:off x="403123" y="1366684"/>
              <a:ext cx="3097161" cy="1415845"/>
            </a:xfrm>
            <a:prstGeom prst="roundRect">
              <a:avLst/>
            </a:prstGeom>
            <a:solidFill>
              <a:srgbClr val="F4C9C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High fidelity 3D model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AC5F6EB4-2B7C-40BC-7182-15BFCA1056DB}"/>
                </a:ext>
              </a:extLst>
            </p:cNvPr>
            <p:cNvSpPr/>
            <p:nvPr/>
          </p:nvSpPr>
          <p:spPr>
            <a:xfrm>
              <a:off x="403123" y="3161071"/>
              <a:ext cx="3097161" cy="1415845"/>
            </a:xfrm>
            <a:prstGeom prst="roundRect">
              <a:avLst/>
            </a:prstGeom>
            <a:solidFill>
              <a:srgbClr val="F4C9C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New 1D filament model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B224406-B762-8307-CB9B-47C8CDEADF01}"/>
                </a:ext>
              </a:extLst>
            </p:cNvPr>
            <p:cNvSpPr txBox="1"/>
            <p:nvPr/>
          </p:nvSpPr>
          <p:spPr>
            <a:xfrm>
              <a:off x="4097594" y="776181"/>
              <a:ext cx="120199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i="1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/ </a:t>
              </a:r>
              <a:r>
                <a:rPr lang="en-US" sz="2000" i="1" dirty="0"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≪ 1</a:t>
              </a:r>
              <a:endParaRPr lang="en-US" sz="20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id="{C11A781D-0883-8110-82DC-816A1A6EDF7A}"/>
                    </a:ext>
                  </a:extLst>
                </p:cNvPr>
                <p:cNvSpPr/>
                <p:nvPr/>
              </p:nvSpPr>
              <p:spPr>
                <a:xfrm>
                  <a:off x="6066504" y="1568246"/>
                  <a:ext cx="2694038" cy="1076632"/>
                </a:xfrm>
                <a:prstGeom prst="roundRect">
                  <a:avLst/>
                </a:prstGeom>
                <a:solidFill>
                  <a:srgbClr val="C9DCF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Far contribution: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𝒓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−</m:t>
                            </m:r>
                            <m:acc>
                              <m:accPr>
                                <m:chr m:val="̃"/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𝒓</m:t>
                                </m:r>
                              </m:e>
                            </m:acc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&gt;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𝑑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id="{C11A781D-0883-8110-82DC-816A1A6EDF7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6504" y="1568246"/>
                  <a:ext cx="2694038" cy="1076632"/>
                </a:xfrm>
                <a:prstGeom prst="round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ounded Rectangle 9">
                  <a:extLst>
                    <a:ext uri="{FF2B5EF4-FFF2-40B4-BE49-F238E27FC236}">
                      <a16:creationId xmlns:a16="http://schemas.microsoft.com/office/drawing/2014/main" id="{97894948-673D-4840-731F-1A720FD93EED}"/>
                    </a:ext>
                  </a:extLst>
                </p:cNvPr>
                <p:cNvSpPr/>
                <p:nvPr/>
              </p:nvSpPr>
              <p:spPr>
                <a:xfrm>
                  <a:off x="6066504" y="3215379"/>
                  <a:ext cx="2694038" cy="1076632"/>
                </a:xfrm>
                <a:prstGeom prst="roundRect">
                  <a:avLst/>
                </a:prstGeom>
                <a:solidFill>
                  <a:srgbClr val="C9DCF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Near contribution: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𝒓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−</m:t>
                            </m:r>
                            <m:acc>
                              <m:accPr>
                                <m:chr m:val="̃"/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𝒓</m:t>
                                </m:r>
                              </m:e>
                            </m:acc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&lt;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𝑑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0" name="Rounded Rectangle 9">
                  <a:extLst>
                    <a:ext uri="{FF2B5EF4-FFF2-40B4-BE49-F238E27FC236}">
                      <a16:creationId xmlns:a16="http://schemas.microsoft.com/office/drawing/2014/main" id="{97894948-673D-4840-731F-1A720FD93E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6504" y="3215379"/>
                  <a:ext cx="2694038" cy="1076632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4D96B9E-6730-1ECE-1C59-9A57446E9542}"/>
                </a:ext>
              </a:extLst>
            </p:cNvPr>
            <p:cNvCxnSpPr/>
            <p:nvPr/>
          </p:nvCxnSpPr>
          <p:spPr>
            <a:xfrm>
              <a:off x="3333135" y="1189703"/>
              <a:ext cx="271370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232AC31-1A25-051D-47F4-2FD94D067075}"/>
                </a:ext>
              </a:extLst>
            </p:cNvPr>
            <p:cNvCxnSpPr>
              <a:cxnSpLocks/>
              <a:stCxn id="5" idx="3"/>
            </p:cNvCxnSpPr>
            <p:nvPr/>
          </p:nvCxnSpPr>
          <p:spPr>
            <a:xfrm>
              <a:off x="3500284" y="2074607"/>
              <a:ext cx="253131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C093D27-1553-3066-E9B4-843E6F970B3F}"/>
                </a:ext>
              </a:extLst>
            </p:cNvPr>
            <p:cNvCxnSpPr>
              <a:cxnSpLocks/>
              <a:stCxn id="5" idx="3"/>
            </p:cNvCxnSpPr>
            <p:nvPr/>
          </p:nvCxnSpPr>
          <p:spPr>
            <a:xfrm>
              <a:off x="3500284" y="2074607"/>
              <a:ext cx="2530660" cy="16790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04AFC11-EF99-CC65-15BF-51959E9BCE81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 flipV="1">
              <a:off x="3500284" y="2236839"/>
              <a:ext cx="2526236" cy="163215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AE3145F-2C41-9279-DE84-65FE8FD07218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>
              <a:off x="3500284" y="3868994"/>
              <a:ext cx="254655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12933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5FD61C-0ACD-644C-776D-05341F6D1E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89" t="22564" r="4921" b="18451"/>
          <a:stretch/>
        </p:blipFill>
        <p:spPr>
          <a:xfrm>
            <a:off x="4991150" y="814988"/>
            <a:ext cx="3813620" cy="18705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BF06D5-A397-AE39-EC8D-69FA1AA081E3}"/>
              </a:ext>
            </a:extLst>
          </p:cNvPr>
          <p:cNvSpPr txBox="1"/>
          <p:nvPr/>
        </p:nvSpPr>
        <p:spPr>
          <a:xfrm>
            <a:off x="7464211" y="1486388"/>
            <a:ext cx="311264" cy="322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r</a:t>
            </a:r>
            <a:r>
              <a:rPr lang="en-US" baseline="-25000" dirty="0" err="1">
                <a:solidFill>
                  <a:srgbClr val="FF0000"/>
                </a:solidFill>
              </a:rPr>
              <a:t>c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7CDBBB2-EE2F-58F2-63F3-B8221093E2C4}"/>
              </a:ext>
            </a:extLst>
          </p:cNvPr>
          <p:cNvCxnSpPr>
            <a:cxnSpLocks/>
          </p:cNvCxnSpPr>
          <p:nvPr/>
        </p:nvCxnSpPr>
        <p:spPr>
          <a:xfrm>
            <a:off x="6125077" y="814988"/>
            <a:ext cx="2629097" cy="0"/>
          </a:xfrm>
          <a:prstGeom prst="straightConnector1">
            <a:avLst/>
          </a:prstGeom>
          <a:ln w="38100">
            <a:solidFill>
              <a:srgbClr val="942093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C233154-C55E-BE44-950C-E236FE013ED4}"/>
              </a:ext>
            </a:extLst>
          </p:cNvPr>
          <p:cNvCxnSpPr>
            <a:cxnSpLocks/>
          </p:cNvCxnSpPr>
          <p:nvPr/>
        </p:nvCxnSpPr>
        <p:spPr>
          <a:xfrm flipV="1">
            <a:off x="8811253" y="866961"/>
            <a:ext cx="959" cy="1167715"/>
          </a:xfrm>
          <a:prstGeom prst="straightConnector1">
            <a:avLst/>
          </a:prstGeom>
          <a:ln w="38100">
            <a:solidFill>
              <a:srgbClr val="942093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2C7E57A-5A84-D735-2929-202E39807BE5}"/>
              </a:ext>
            </a:extLst>
          </p:cNvPr>
          <p:cNvSpPr txBox="1"/>
          <p:nvPr/>
        </p:nvSpPr>
        <p:spPr>
          <a:xfrm>
            <a:off x="8799573" y="1268403"/>
            <a:ext cx="262234" cy="322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942093"/>
                </a:solidFill>
              </a:rPr>
              <a:t>b</a:t>
            </a:r>
            <a:endParaRPr lang="en-US" dirty="0">
              <a:solidFill>
                <a:srgbClr val="942093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109E0D-DAC8-8C47-F4E2-33CE4AA3477E}"/>
              </a:ext>
            </a:extLst>
          </p:cNvPr>
          <p:cNvSpPr txBox="1"/>
          <p:nvPr/>
        </p:nvSpPr>
        <p:spPr>
          <a:xfrm>
            <a:off x="7360075" y="513807"/>
            <a:ext cx="262234" cy="322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942093"/>
                </a:solidFill>
              </a:rPr>
              <a:t>a</a:t>
            </a:r>
            <a:endParaRPr lang="en-US" dirty="0">
              <a:solidFill>
                <a:srgbClr val="942093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AF8D132-3819-5C8A-5337-D27AA032DD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223"/>
          <a:stretch/>
        </p:blipFill>
        <p:spPr>
          <a:xfrm>
            <a:off x="1067006" y="663712"/>
            <a:ext cx="3813620" cy="203040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4C61C2A-39A4-5603-0747-FD48B482598A}"/>
              </a:ext>
            </a:extLst>
          </p:cNvPr>
          <p:cNvSpPr txBox="1"/>
          <p:nvPr/>
        </p:nvSpPr>
        <p:spPr>
          <a:xfrm>
            <a:off x="3621948" y="2371369"/>
            <a:ext cx="311264" cy="322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r</a:t>
            </a:r>
            <a:r>
              <a:rPr lang="en-US" baseline="-25000" dirty="0" err="1">
                <a:solidFill>
                  <a:srgbClr val="FF0000"/>
                </a:solidFill>
              </a:rPr>
              <a:t>c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2531986-CB04-8561-235F-ED88512F51A4}"/>
              </a:ext>
            </a:extLst>
          </p:cNvPr>
          <p:cNvCxnSpPr>
            <a:cxnSpLocks/>
          </p:cNvCxnSpPr>
          <p:nvPr/>
        </p:nvCxnSpPr>
        <p:spPr>
          <a:xfrm flipV="1">
            <a:off x="3946382" y="707432"/>
            <a:ext cx="0" cy="891479"/>
          </a:xfrm>
          <a:prstGeom prst="straightConnector1">
            <a:avLst/>
          </a:prstGeom>
          <a:ln w="38100">
            <a:solidFill>
              <a:srgbClr val="942093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4B70B85-2516-E5AF-673D-F150BD13F595}"/>
              </a:ext>
            </a:extLst>
          </p:cNvPr>
          <p:cNvSpPr txBox="1"/>
          <p:nvPr/>
        </p:nvSpPr>
        <p:spPr>
          <a:xfrm>
            <a:off x="3926189" y="884195"/>
            <a:ext cx="262234" cy="322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942093"/>
                </a:solidFill>
              </a:rPr>
              <a:t>a</a:t>
            </a:r>
            <a:endParaRPr lang="en-US" dirty="0">
              <a:solidFill>
                <a:srgbClr val="942093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3D13FA-E0C3-D294-4CB5-E509B7822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Methodology for finding an accurate reduced model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92C1F4-63E9-C2B0-F644-2A7E55F7F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E9E50C4-057E-1CF9-95A3-C15ABE21EC57}"/>
                  </a:ext>
                </a:extLst>
              </p:cNvPr>
              <p:cNvSpPr txBox="1"/>
              <p:nvPr/>
            </p:nvSpPr>
            <p:spPr>
              <a:xfrm>
                <a:off x="64739" y="635686"/>
                <a:ext cx="8485239" cy="5386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endParaRPr lang="en-US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Introduce intermediate scale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d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with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∼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b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≪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d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≪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(scale of curve center-line </a:t>
                </a:r>
                <a:r>
                  <a:rPr lang="en-US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</a:t>
                </a:r>
                <a:r>
                  <a:rPr lang="en-US" baseline="-2500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.)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Split </a:t>
                </a:r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Biot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-Savart integrals into “near part” (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𝒓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𝒓</m:t>
                            </m:r>
                          </m:e>
                        </m:acc>
                      </m:e>
                    </m:d>
                    <m:r>
                      <a:rPr lang="en-US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&lt;</m:t>
                    </m:r>
                    <m:r>
                      <a:rPr lang="en-US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𝑑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Taylor-expand)                           + “far part” (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𝒓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𝒓</m:t>
                            </m:r>
                          </m:e>
                        </m:acc>
                      </m:e>
                    </m:d>
                    <m:r>
                      <a:rPr lang="en-US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&gt;</m:t>
                    </m:r>
                    <m:r>
                      <a:rPr lang="en-US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𝑑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neglect finite thickness)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Identify a 1D integral that has the same near part and far part as the above “high fidelity” calculation for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≪ 1.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E9E50C4-057E-1CF9-95A3-C15ABE21EC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39" y="635686"/>
                <a:ext cx="8485239" cy="5386090"/>
              </a:xfrm>
              <a:prstGeom prst="rect">
                <a:avLst/>
              </a:prstGeom>
              <a:blipFill>
                <a:blip r:embed="rId4"/>
                <a:stretch>
                  <a:fillRect l="-5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610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EB3FA-D9F5-99CE-5817-069BA651D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Limit of the 3D integral for the internal field for </a:t>
            </a:r>
            <a:r>
              <a:rPr lang="en-US" sz="2800" i="1" dirty="0"/>
              <a:t>a</a:t>
            </a:r>
            <a:r>
              <a:rPr lang="en-US" sz="2800" dirty="0"/>
              <a:t> / </a:t>
            </a:r>
            <a:r>
              <a:rPr lang="en-US" sz="2800" i="1" dirty="0"/>
              <a:t>R</a:t>
            </a:r>
            <a:r>
              <a:rPr lang="en-US" sz="2800" dirty="0"/>
              <a:t> ≪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C91888-15E5-F0C9-5B88-F55EFE787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EC296F-5691-9E69-1DCE-EB8BE27C6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64" y="699198"/>
            <a:ext cx="1883082" cy="3702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41A782-C920-5607-377F-23986D63A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64" y="2927937"/>
            <a:ext cx="8308258" cy="12482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0E59AF-5BC8-5CD1-0758-AACB4D676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7871" y="720689"/>
            <a:ext cx="4286865" cy="3478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3B5EC0-A4FE-2597-D79F-D3279CF2539B}"/>
              </a:ext>
            </a:extLst>
          </p:cNvPr>
          <p:cNvSpPr txBox="1"/>
          <p:nvPr/>
        </p:nvSpPr>
        <p:spPr>
          <a:xfrm>
            <a:off x="235974" y="4293504"/>
            <a:ext cx="8908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Intuition: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Leading order near-field is same as a straight wire. But corrections contribute to the force.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B26FB24-92FB-4A2B-255D-44A8503BEBC4}"/>
              </a:ext>
            </a:extLst>
          </p:cNvPr>
          <p:cNvSpPr/>
          <p:nvPr/>
        </p:nvSpPr>
        <p:spPr>
          <a:xfrm>
            <a:off x="1627239" y="2940356"/>
            <a:ext cx="2521973" cy="55376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6E5E39-276D-0F19-30B4-7A0C57F74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8390" y="1888614"/>
            <a:ext cx="885825" cy="2633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FAC843-A54D-7CE0-6E5C-1F65B6A220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264" y="1734747"/>
            <a:ext cx="4139022" cy="70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7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72F685-C4B2-AB7B-D6A3-D77CC677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44" y="1714244"/>
            <a:ext cx="5180291" cy="9596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EF42AD-1F5A-61ED-4F5D-584441594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00" dirty="0"/>
              <a:t>Our new 1D filament model reproduces the same limit as the original 3D integral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8D68EC-F9D0-4C3F-1048-9479E043E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2D29BC-073B-79DF-181C-C96166E55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944" y="824529"/>
            <a:ext cx="1993900" cy="355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F672F7-83D3-DF35-E32A-769482E07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944" y="2776054"/>
            <a:ext cx="8666112" cy="7353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8D4F80-9C78-FC65-6373-8AE46D4D5BD0}"/>
              </a:ext>
            </a:extLst>
          </p:cNvPr>
          <p:cNvSpPr txBox="1"/>
          <p:nvPr/>
        </p:nvSpPr>
        <p:spPr>
          <a:xfrm>
            <a:off x="353961" y="3880566"/>
            <a:ext cx="82787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Intuition: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Regularization added to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Biot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-Savart. Makes a difference when source and evaluation points are as close as the coil radius.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E573895-57AD-BEA7-F5B7-B94FEAE33F7E}"/>
              </a:ext>
            </a:extLst>
          </p:cNvPr>
          <p:cNvSpPr/>
          <p:nvPr/>
        </p:nvSpPr>
        <p:spPr>
          <a:xfrm>
            <a:off x="4025245" y="2182200"/>
            <a:ext cx="963355" cy="43668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11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754B0-AC09-3DDC-6B6A-1E4424FE2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52" y="28575"/>
            <a:ext cx="9006348" cy="557213"/>
          </a:xfrm>
        </p:spPr>
        <p:txBody>
          <a:bodyPr/>
          <a:lstStyle/>
          <a:p>
            <a:r>
              <a:rPr lang="en-US" sz="2400" dirty="0"/>
              <a:t>If curve centerline is a circle, the new filament model </a:t>
            </a:r>
            <a:br>
              <a:rPr lang="en-US" sz="2400" dirty="0"/>
            </a:br>
            <a:r>
              <a:rPr lang="en-US" sz="2400" dirty="0"/>
              <a:t>matches analytic formula for </a:t>
            </a:r>
            <a:r>
              <a:rPr lang="en-US" sz="2400" b="1" dirty="0"/>
              <a:t>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448A4-65D7-8623-C468-DF579A41C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42B755-9DF4-7984-4734-8853768DB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513" y="965847"/>
            <a:ext cx="2906973" cy="9969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482B34-2341-B8F9-0B6C-2E9105343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734" y="2342865"/>
            <a:ext cx="7669161" cy="135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3883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F42AD-1F5A-61ED-4F5D-584441594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Integrating the </a:t>
            </a:r>
            <a:r>
              <a:rPr lang="en-US" sz="2400" b="1" dirty="0"/>
              <a:t>J</a:t>
            </a:r>
            <a:r>
              <a:rPr lang="en-US" sz="2400" dirty="0"/>
              <a:t> x </a:t>
            </a:r>
            <a:r>
              <a:rPr lang="en-US" sz="2400" b="1" dirty="0"/>
              <a:t>B</a:t>
            </a:r>
            <a:r>
              <a:rPr lang="en-US" sz="2400" dirty="0"/>
              <a:t> force over the conductor cross-section, our method reduces the 5D integral for the self-force to a 1D integral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8D68EC-F9D0-4C3F-1048-9479E043E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D8F460-A1AA-703D-D7AF-0BAFF625B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783" y="2314992"/>
            <a:ext cx="1594599" cy="659834"/>
          </a:xfrm>
          <a:prstGeom prst="rect">
            <a:avLst/>
          </a:prstGeom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A207CD18-0554-2884-239F-316C82DD619B}"/>
              </a:ext>
            </a:extLst>
          </p:cNvPr>
          <p:cNvSpPr/>
          <p:nvPr/>
        </p:nvSpPr>
        <p:spPr>
          <a:xfrm>
            <a:off x="4303776" y="1761196"/>
            <a:ext cx="536448" cy="3535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DF12FF03-3EDB-D1BA-9D3F-40087B339BB1}"/>
              </a:ext>
            </a:extLst>
          </p:cNvPr>
          <p:cNvSpPr/>
          <p:nvPr/>
        </p:nvSpPr>
        <p:spPr>
          <a:xfrm>
            <a:off x="4303776" y="3464487"/>
            <a:ext cx="536448" cy="3535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3E3D7F-9971-5D2E-21DC-FFB17F82EF9F}"/>
              </a:ext>
            </a:extLst>
          </p:cNvPr>
          <p:cNvSpPr txBox="1"/>
          <p:nvPr/>
        </p:nvSpPr>
        <p:spPr>
          <a:xfrm>
            <a:off x="4840224" y="3464487"/>
            <a:ext cx="1445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is a circle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B909E1C-8E72-E710-0062-EF4514C31799}"/>
                  </a:ext>
                </a:extLst>
              </p:cNvPr>
              <p:cNvSpPr txBox="1"/>
              <p:nvPr/>
            </p:nvSpPr>
            <p:spPr>
              <a:xfrm>
                <a:off x="1583948" y="4135959"/>
                <a:ext cx="3256276" cy="6556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B909E1C-8E72-E710-0062-EF4514C317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3948" y="4135959"/>
                <a:ext cx="3256276" cy="655629"/>
              </a:xfrm>
              <a:prstGeom prst="rect">
                <a:avLst/>
              </a:prstGeom>
              <a:blipFill>
                <a:blip r:embed="rId5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5C9A463-355C-A34E-2EE2-4B451D0DF9E0}"/>
              </a:ext>
            </a:extLst>
          </p:cNvPr>
          <p:cNvSpPr txBox="1"/>
          <p:nvPr/>
        </p:nvSpPr>
        <p:spPr>
          <a:xfrm>
            <a:off x="5124661" y="4336646"/>
            <a:ext cx="2322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Same as analytic result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C31CC8-D90D-22EB-A639-D75BCC571E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3588" y="2310814"/>
            <a:ext cx="4336329" cy="8159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D1C36C-F591-96C4-C4DD-C87D92F189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50" y="763778"/>
            <a:ext cx="8957569" cy="6420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2CC74A-9EAE-1958-2AD9-DE81102ADB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247" y="3242053"/>
            <a:ext cx="2379258" cy="81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87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0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C44A4-3A49-B40E-7D39-D4C479C01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 possible reduced model for the critical current?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F4648F-5D8C-AB20-3021-4CE65C99C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197F56-37C1-B369-327A-FBD379DBA9A8}"/>
              </a:ext>
            </a:extLst>
          </p:cNvPr>
          <p:cNvSpPr txBox="1"/>
          <p:nvPr/>
        </p:nvSpPr>
        <p:spPr>
          <a:xfrm>
            <a:off x="235670" y="763571"/>
            <a:ext cx="5316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Given a model for how the local critical current density depends on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e.g.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E8F50D-D872-C0A8-50D6-452D0F552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211" y="1443340"/>
            <a:ext cx="4036178" cy="9376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E936EA-B4C1-245F-3C09-B313AEC3AD78}"/>
              </a:ext>
            </a:extLst>
          </p:cNvPr>
          <p:cNvSpPr txBox="1"/>
          <p:nvPr/>
        </p:nvSpPr>
        <p:spPr>
          <a:xfrm>
            <a:off x="2932350" y="2402473"/>
            <a:ext cx="24378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Gömöry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600" i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Klinčok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(2006)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BA6E5F4-11AA-6712-89DB-050B754957C6}"/>
                  </a:ext>
                </a:extLst>
              </p:cNvPr>
              <p:cNvSpPr txBox="1"/>
              <p:nvPr/>
            </p:nvSpPr>
            <p:spPr>
              <a:xfrm>
                <a:off x="291477" y="2971570"/>
                <a:ext cx="4761290" cy="1228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estimate the global critical current as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𝜙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limLoc m:val="undOvr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𝑠𝑒𝑐𝑡𝑖𝑜𝑛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nary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𝑩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𝑢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𝑣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𝜙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BA6E5F4-11AA-6712-89DB-050B754957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77" y="2971570"/>
                <a:ext cx="4761290" cy="1228413"/>
              </a:xfrm>
              <a:prstGeom prst="rect">
                <a:avLst/>
              </a:prstGeom>
              <a:blipFill>
                <a:blip r:embed="rId3"/>
                <a:stretch>
                  <a:fillRect l="-1333" t="-55102" b="-124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34D915B-B8A9-CEFB-F52D-478B5BB07945}"/>
              </a:ext>
            </a:extLst>
          </p:cNvPr>
          <p:cNvSpPr txBox="1"/>
          <p:nvPr/>
        </p:nvSpPr>
        <p:spPr>
          <a:xfrm>
            <a:off x="206635" y="4671775"/>
            <a:ext cx="5619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Not self-consistent, but is it good enough to be useful?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4327554-B1DB-6FB9-FE10-F80C211F6143}"/>
              </a:ext>
            </a:extLst>
          </p:cNvPr>
          <p:cNvGrpSpPr/>
          <p:nvPr/>
        </p:nvGrpSpPr>
        <p:grpSpPr>
          <a:xfrm>
            <a:off x="5678200" y="880043"/>
            <a:ext cx="3108137" cy="3001841"/>
            <a:chOff x="5687627" y="666740"/>
            <a:chExt cx="3108137" cy="3001841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7843EC3C-4D14-09EC-D247-C9CB306168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7627" y="666740"/>
              <a:ext cx="3043418" cy="3001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329291C-AB59-6466-155E-E3CF508FB64B}"/>
                </a:ext>
              </a:extLst>
            </p:cNvPr>
            <p:cNvSpPr/>
            <p:nvPr/>
          </p:nvSpPr>
          <p:spPr>
            <a:xfrm>
              <a:off x="7366460" y="3261931"/>
              <a:ext cx="1429304" cy="3693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728C2E0-732D-7E7F-AC96-982A4E09DAB4}"/>
                </a:ext>
              </a:extLst>
            </p:cNvPr>
            <p:cNvSpPr txBox="1"/>
            <p:nvPr/>
          </p:nvSpPr>
          <p:spPr>
            <a:xfrm>
              <a:off x="7704341" y="3103964"/>
              <a:ext cx="74571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azom.com</a:t>
              </a:r>
              <a:endParaRPr lang="en-US" sz="105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946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CB75F-E63F-6E9B-37D6-ADC26805E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6" y="28575"/>
            <a:ext cx="8886824" cy="557213"/>
          </a:xfrm>
        </p:spPr>
        <p:txBody>
          <a:bodyPr/>
          <a:lstStyle/>
          <a:p>
            <a:r>
              <a:rPr lang="en-US" sz="2300" dirty="0"/>
              <a:t>Similarly, the inductance &amp; stored energy can be computed accurately </a:t>
            </a:r>
            <a:br>
              <a:rPr lang="en-US" sz="2300" dirty="0"/>
            </a:br>
            <a:r>
              <a:rPr lang="en-US" sz="2300" dirty="0"/>
              <a:t>with only a 2D integral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252EC0-911F-7790-6401-0C62557EB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A5D892-336A-885C-CC17-B3823F73F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233" y="769559"/>
            <a:ext cx="4336034" cy="43360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801547-5466-72D4-9054-8DB4868DE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644" y="1556444"/>
            <a:ext cx="3680425" cy="716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C6BB19-74AA-9CAE-52D0-1F1F2CA5A6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76" y="2440792"/>
            <a:ext cx="861441" cy="259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4B5046-D5DF-EE04-C58A-262FE244DC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76" y="2976096"/>
            <a:ext cx="3244977" cy="4792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DEDE86-1D43-0AFD-45FC-634BE905A6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1" y="3496705"/>
            <a:ext cx="3886200" cy="5617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6D507B-DBBB-9861-A8D3-AB1BB565D1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0935" y="726207"/>
            <a:ext cx="2741845" cy="5468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46720F-7F4E-E4C5-298F-9BDFC0BED223}"/>
              </a:ext>
            </a:extLst>
          </p:cNvPr>
          <p:cNvSpPr txBox="1"/>
          <p:nvPr/>
        </p:nvSpPr>
        <p:spPr>
          <a:xfrm>
            <a:off x="699156" y="807466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6D: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53C843-7F04-3A72-2935-0D2C83BEFC80}"/>
              </a:ext>
            </a:extLst>
          </p:cNvPr>
          <p:cNvSpPr txBox="1"/>
          <p:nvPr/>
        </p:nvSpPr>
        <p:spPr>
          <a:xfrm>
            <a:off x="261809" y="1660628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2D: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43AF4EA3-2778-26B3-F25C-D959DF38CCC9}"/>
              </a:ext>
            </a:extLst>
          </p:cNvPr>
          <p:cNvSpPr/>
          <p:nvPr/>
        </p:nvSpPr>
        <p:spPr>
          <a:xfrm>
            <a:off x="2263903" y="1320810"/>
            <a:ext cx="403097" cy="2597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4E5E52-06A4-44B7-774D-381BA9E1ACDA}"/>
              </a:ext>
            </a:extLst>
          </p:cNvPr>
          <p:cNvSpPr txBox="1"/>
          <p:nvPr/>
        </p:nvSpPr>
        <p:spPr>
          <a:xfrm>
            <a:off x="1298887" y="2401055"/>
            <a:ext cx="1926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for circular x-section,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B02D36-DF62-796E-1FDA-11CD70318F85}"/>
              </a:ext>
            </a:extLst>
          </p:cNvPr>
          <p:cNvSpPr txBox="1"/>
          <p:nvPr/>
        </p:nvSpPr>
        <p:spPr>
          <a:xfrm>
            <a:off x="1333410" y="4074151"/>
            <a:ext cx="22640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for rectangular x-section.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BADB87B-2684-5F9F-0F06-EF3700036D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065" y="660674"/>
            <a:ext cx="959126" cy="14716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A5AAA58-39BC-5B86-54F0-A43C75074375}"/>
              </a:ext>
            </a:extLst>
          </p:cNvPr>
          <p:cNvSpPr txBox="1"/>
          <p:nvPr/>
        </p:nvSpPr>
        <p:spPr>
          <a:xfrm>
            <a:off x="175519" y="4556905"/>
            <a:ext cx="42616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For circular centerline, matches analytic result by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Weinstein,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Annalen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der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Physik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(1884)</a:t>
            </a:r>
          </a:p>
        </p:txBody>
      </p:sp>
    </p:spTree>
    <p:extLst>
      <p:ext uri="{BB962C8B-B14F-4D97-AF65-F5344CB8AC3E}">
        <p14:creationId xmlns:p14="http://schemas.microsoft.com/office/powerpoint/2010/main" val="60789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A4B2C-8721-9D45-7078-6E4D2C593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Calculations of internal field and self-force are also of interest for </a:t>
            </a:r>
            <a:br>
              <a:rPr lang="en-US" sz="2400" dirty="0"/>
            </a:br>
            <a:r>
              <a:rPr lang="en-US" sz="2400" dirty="0"/>
              <a:t>many other subjects, e.g. solar flares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3A30DE-822E-FD33-EBD7-84061EE1E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E3F761-CC9C-1F6D-6EDC-EDC089B70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960" y="597765"/>
            <a:ext cx="3626672" cy="2775579"/>
          </a:xfrm>
          <a:prstGeom prst="rect">
            <a:avLst/>
          </a:prstGeom>
        </p:spPr>
      </p:pic>
      <p:pic>
        <p:nvPicPr>
          <p:cNvPr id="1026" name="Picture 2" descr="Prelude to an X-Class solar flare">
            <a:extLst>
              <a:ext uri="{FF2B5EF4-FFF2-40B4-BE49-F238E27FC236}">
                <a16:creationId xmlns:a16="http://schemas.microsoft.com/office/drawing/2014/main" id="{50B74B23-73C4-2BE1-B376-65A9C8B68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06" y="718546"/>
            <a:ext cx="4119889" cy="231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BE12E9-D667-5EB5-CD96-1DF5FC98C2E3}"/>
              </a:ext>
            </a:extLst>
          </p:cNvPr>
          <p:cNvSpPr txBox="1"/>
          <p:nvPr/>
        </p:nvSpPr>
        <p:spPr>
          <a:xfrm>
            <a:off x="2909659" y="3034208"/>
            <a:ext cx="14582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Calibri" panose="020F0502020204030204" pitchFamily="34" charset="0"/>
                <a:cs typeface="Calibri" panose="020F0502020204030204" pitchFamily="34" charset="0"/>
              </a:rPr>
              <a:t>NASA/SDO/Goddard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4DF5BC0-9660-7BCA-7944-8033CE456553}"/>
              </a:ext>
            </a:extLst>
          </p:cNvPr>
          <p:cNvGrpSpPr/>
          <p:nvPr/>
        </p:nvGrpSpPr>
        <p:grpSpPr>
          <a:xfrm>
            <a:off x="435004" y="3612039"/>
            <a:ext cx="8202967" cy="1502886"/>
            <a:chOff x="346229" y="774990"/>
            <a:chExt cx="8202967" cy="15028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1CDEE08-8798-778C-1A46-58AEF6D4D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6229" y="774990"/>
              <a:ext cx="8202967" cy="128063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0B2C2E2-7620-7D3E-D56A-E7948258B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425" y="2011133"/>
              <a:ext cx="2924647" cy="2667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54925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E3C20-6D09-5B43-E409-6AF436F19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related 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F2D1FC-4EEB-A542-B645-7C104BEEC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D4BD29-5A4A-7E6B-E6F6-C8451698D390}"/>
              </a:ext>
            </a:extLst>
          </p:cNvPr>
          <p:cNvSpPr txBox="1"/>
          <p:nvPr/>
        </p:nvSpPr>
        <p:spPr>
          <a:xfrm>
            <a:off x="226142" y="786581"/>
            <a:ext cx="83574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Garren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&amp; Chen,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Phys. Plasmas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(1994). Looked at force but not internal field. Solution is to do a 1D integral over an incomplete loop, with a specific segment removed.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Dengler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Advanced Electromagnetics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(2016). Computed self-inductance using 2D integral.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Lion, Warmer, et al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Nuclear Fusion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(2021). Computed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in conductor by summing analytical result for rectangular prism of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Robin &amp; Volpe,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Nuclear Fusion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(2022). Computed force for sheet current on a winding surface.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B7EB7A-C460-C807-14A9-B20CB11A9164}"/>
              </a:ext>
            </a:extLst>
          </p:cNvPr>
          <p:cNvSpPr txBox="1"/>
          <p:nvPr/>
        </p:nvSpPr>
        <p:spPr>
          <a:xfrm>
            <a:off x="226142" y="3156153"/>
            <a:ext cx="82492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Our contribution: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Compute self-force, stored energy / inductance, and spatially-resolved internal field using only 1D/2D integrals.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Integration is over a periodic domain, so quadrature can be spectrally accurate, &amp; can re-use points/data from other coil optimization objectives. </a:t>
            </a:r>
          </a:p>
        </p:txBody>
      </p:sp>
    </p:spTree>
    <p:extLst>
      <p:ext uri="{BB962C8B-B14F-4D97-AF65-F5344CB8AC3E}">
        <p14:creationId xmlns:p14="http://schemas.microsoft.com/office/powerpoint/2010/main" val="39171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0C7BE-BBED-2A66-C5CD-7EECC2534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/>
              <a:t>Remaining 1D integral is still tricky since integrand has fine structure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504357-3037-EFA1-FB1E-0F6A9CCAF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D1D3E4-534E-B4D3-2DB9-6FABF4DF7172}"/>
              </a:ext>
            </a:extLst>
          </p:cNvPr>
          <p:cNvSpPr txBox="1"/>
          <p:nvPr/>
        </p:nvSpPr>
        <p:spPr>
          <a:xfrm>
            <a:off x="183431" y="2831188"/>
            <a:ext cx="418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solution: subtract and add a function to the integrand with the same near-singular behavior that can be integrated analytically.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EC9FB3-FD0C-CCDC-A95C-F53EE5B0C4CA}"/>
              </a:ext>
            </a:extLst>
          </p:cNvPr>
          <p:cNvSpPr/>
          <p:nvPr/>
        </p:nvSpPr>
        <p:spPr>
          <a:xfrm>
            <a:off x="4617682" y="2172929"/>
            <a:ext cx="209957" cy="540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EC763D-7474-1DCE-AE97-07FFF539E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29" y="966242"/>
            <a:ext cx="4029075" cy="8324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EFED8E-4312-8F89-5F26-ED24E7A4B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169" y="828317"/>
            <a:ext cx="4470400" cy="406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3B78A6-1EB0-5ED0-A835-F5ED1D5CED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169" y="828317"/>
            <a:ext cx="4470400" cy="4064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128739F-AB4D-72A2-C0A7-579731E70DF5}"/>
              </a:ext>
            </a:extLst>
          </p:cNvPr>
          <p:cNvSpPr txBox="1"/>
          <p:nvPr/>
        </p:nvSpPr>
        <p:spPr>
          <a:xfrm>
            <a:off x="6258644" y="1213191"/>
            <a:ext cx="2492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singularity subtraction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31D531-2C1D-2CEF-537E-63986B3A494F}"/>
              </a:ext>
            </a:extLst>
          </p:cNvPr>
          <p:cNvSpPr txBox="1"/>
          <p:nvPr/>
        </p:nvSpPr>
        <p:spPr>
          <a:xfrm>
            <a:off x="6098320" y="2099847"/>
            <a:ext cx="833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Original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36BBC42-9F56-32F4-EB40-2995FF986E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656" y="2635352"/>
            <a:ext cx="945712" cy="157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29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5" grpId="0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401D9-21CF-CE2B-56BC-625CF50C9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To make integrand smooth, we subtract and add a function with the same singular behavior that can be integrated analytically.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5F3752-4953-61E2-671A-EF6F934E8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39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5679272-BE58-7E33-FE41-BEF23B4109F5}"/>
                  </a:ext>
                </a:extLst>
              </p:cNvPr>
              <p:cNvSpPr txBox="1"/>
              <p:nvPr/>
            </p:nvSpPr>
            <p:spPr>
              <a:xfrm>
                <a:off x="1689063" y="1787951"/>
                <a:ext cx="5694444" cy="3784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Compute </a:t>
                </a:r>
                <a:r>
                  <a:rPr lang="en-US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by Taylor expansion of integrand about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𝜙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𝜙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5679272-BE58-7E33-FE41-BEF23B4109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9063" y="1787951"/>
                <a:ext cx="5694444" cy="378437"/>
              </a:xfrm>
              <a:prstGeom prst="rect">
                <a:avLst/>
              </a:prstGeom>
              <a:blipFill>
                <a:blip r:embed="rId2"/>
                <a:stretch>
                  <a:fillRect l="-667" t="-3226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BA41EAF-94C9-C525-BCE8-DBB3D5A3A7DE}"/>
              </a:ext>
            </a:extLst>
          </p:cNvPr>
          <p:cNvSpPr txBox="1"/>
          <p:nvPr/>
        </p:nvSpPr>
        <p:spPr>
          <a:xfrm>
            <a:off x="147484" y="2618690"/>
            <a:ext cx="825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Result: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3DB183-CFFC-6FDE-42BA-23FF227AA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3033036"/>
            <a:ext cx="8782050" cy="19221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D3094F-7F9B-4F28-71B1-B855F79DF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675" y="676831"/>
            <a:ext cx="7030418" cy="74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8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00C26-D06E-EFC8-10BD-07F5B59FD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New 1D integral accurately approximates high-fidelity calculations for the self-force in stellarator coils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0EC792-6395-58CA-C0EE-F563ADF9A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0031A6-9A0C-70DB-75CB-F6058E3EA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389" y="1647190"/>
            <a:ext cx="3936546" cy="31492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BEA07C-1793-6757-ABAB-063F464D8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53" y="1423058"/>
            <a:ext cx="2119771" cy="31009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DEFCD4-4F10-31D5-D5FC-2C88EEDAD8B7}"/>
              </a:ext>
            </a:extLst>
          </p:cNvPr>
          <p:cNvSpPr txBox="1"/>
          <p:nvPr/>
        </p:nvSpPr>
        <p:spPr>
          <a:xfrm>
            <a:off x="1114425" y="2575478"/>
            <a:ext cx="757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HSX coil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CFF142-641A-BC8F-A898-D83057068387}"/>
              </a:ext>
            </a:extLst>
          </p:cNvPr>
          <p:cNvSpPr txBox="1"/>
          <p:nvPr/>
        </p:nvSpPr>
        <p:spPr>
          <a:xfrm>
            <a:off x="7491702" y="2515197"/>
            <a:ext cx="1630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~ 18,000x speed-up for given precision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D8F569-A4E5-7C41-F7A3-7B7D9348F1ED}"/>
              </a:ext>
            </a:extLst>
          </p:cNvPr>
          <p:cNvSpPr txBox="1"/>
          <p:nvPr/>
        </p:nvSpPr>
        <p:spPr>
          <a:xfrm>
            <a:off x="685909" y="4774168"/>
            <a:ext cx="8066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Model also reproduces high-fidelity calculations for self-inductance &amp; stored energy.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B8F756D-584E-33E7-947F-CECC343703F4}"/>
                  </a:ext>
                </a:extLst>
              </p:cNvPr>
              <p:cNvSpPr txBox="1"/>
              <p:nvPr/>
            </p:nvSpPr>
            <p:spPr>
              <a:xfrm>
                <a:off x="4960267" y="-624331"/>
                <a:ext cx="380533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∆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=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𝑒</m:t>
                        </m:r>
                      </m:e>
                    </m:rad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for circular x-section, more complicated for rectangular x-section.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B8F756D-584E-33E7-947F-CECC34370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0267" y="-624331"/>
                <a:ext cx="3805337" cy="584775"/>
              </a:xfrm>
              <a:prstGeom prst="rect">
                <a:avLst/>
              </a:prstGeom>
              <a:blipFill>
                <a:blip r:embed="rId5"/>
                <a:stretch>
                  <a:fillRect l="-997" t="-4255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ECDF21E9-3895-C16C-9D4A-C8C915D3FC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213" y="685181"/>
            <a:ext cx="1346598" cy="5572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8DE023-0491-E65F-C2E4-03F1EE29F5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2343" y="670106"/>
            <a:ext cx="3210587" cy="7529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7AE181-728F-5D23-362F-2FEB5BA403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8940" y="606678"/>
            <a:ext cx="3036189" cy="4408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2AD5E44-67E2-B719-73A3-653A3E04CC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09185" y="1058381"/>
            <a:ext cx="3612645" cy="45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7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E23FA-89D2-5902-0E90-83FC91D92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The singularity-subtraction method allows </a:t>
            </a:r>
            <a:r>
              <a:rPr lang="en-US" sz="2400" b="1" dirty="0"/>
              <a:t>B</a:t>
            </a:r>
            <a:r>
              <a:rPr lang="en-US" sz="2400" dirty="0"/>
              <a:t> and the force to be evaluated with very few quadrature points.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B349A5-EF9A-9C69-6C97-83506D3C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F232AE-8D9D-543F-7C66-AE7941720540}"/>
              </a:ext>
            </a:extLst>
          </p:cNvPr>
          <p:cNvSpPr txBox="1"/>
          <p:nvPr/>
        </p:nvSpPr>
        <p:spPr>
          <a:xfrm>
            <a:off x="551221" y="978617"/>
            <a:ext cx="1099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HSX coil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7BA977-8684-0974-6338-D3E291296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217" y="771524"/>
            <a:ext cx="5227108" cy="4276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3ED909-0131-E1A9-C4AD-47515C3DDC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38" y="1433511"/>
            <a:ext cx="177165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5352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08A31BF-006D-4EFF-410B-5CEA3C5731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3" t="41536" r="4209" b="38957"/>
          <a:stretch/>
        </p:blipFill>
        <p:spPr>
          <a:xfrm>
            <a:off x="1279373" y="3271106"/>
            <a:ext cx="7797905" cy="18723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21163A8-E811-17CF-AA13-0C43E267A6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23" r="37297" b="5463"/>
          <a:stretch/>
        </p:blipFill>
        <p:spPr>
          <a:xfrm>
            <a:off x="1393442" y="891595"/>
            <a:ext cx="7750557" cy="20358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700C26-D06E-EFC8-10BD-07F5B59FD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12" y="28575"/>
            <a:ext cx="8957187" cy="557213"/>
          </a:xfrm>
        </p:spPr>
        <p:txBody>
          <a:bodyPr/>
          <a:lstStyle/>
          <a:p>
            <a:r>
              <a:rPr lang="en-US" sz="2400" dirty="0"/>
              <a:t>The new filament model agrees with the high-fidelity 3D integral </a:t>
            </a:r>
            <a:br>
              <a:rPr lang="en-US" sz="2400" dirty="0"/>
            </a:br>
            <a:r>
              <a:rPr lang="en-US" sz="2400" dirty="0"/>
              <a:t>for </a:t>
            </a:r>
            <a:r>
              <a:rPr lang="en-US" sz="2400" b="1" dirty="0"/>
              <a:t>B</a:t>
            </a:r>
            <a:r>
              <a:rPr lang="en-US" sz="2400" dirty="0"/>
              <a:t> in stellarator coils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0EC792-6395-58CA-C0EE-F563ADF9A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BBC318-4188-8BC4-90F8-1A3ADCA0B386}"/>
              </a:ext>
            </a:extLst>
          </p:cNvPr>
          <p:cNvSpPr txBox="1"/>
          <p:nvPr/>
        </p:nvSpPr>
        <p:spPr>
          <a:xfrm>
            <a:off x="66722" y="630415"/>
            <a:ext cx="1268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HSX coil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1070BA-3910-6C6E-6693-C646654F516D}"/>
              </a:ext>
            </a:extLst>
          </p:cNvPr>
          <p:cNvSpPr txBox="1"/>
          <p:nvPr/>
        </p:nvSpPr>
        <p:spPr>
          <a:xfrm>
            <a:off x="2104103" y="716693"/>
            <a:ext cx="2359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|B| [T], High fidelity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8B15F3-6EF4-8DC3-09B0-BB15DFC97AF7}"/>
              </a:ext>
            </a:extLst>
          </p:cNvPr>
          <p:cNvSpPr txBox="1"/>
          <p:nvPr/>
        </p:nvSpPr>
        <p:spPr>
          <a:xfrm>
            <a:off x="6454876" y="716693"/>
            <a:ext cx="2227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|B| [T], Filament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785299-C535-A354-134C-9A1A1EBF82AC}"/>
              </a:ext>
            </a:extLst>
          </p:cNvPr>
          <p:cNvSpPr txBox="1"/>
          <p:nvPr/>
        </p:nvSpPr>
        <p:spPr>
          <a:xfrm>
            <a:off x="2104103" y="3007119"/>
            <a:ext cx="2359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[T], High fidelity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40505B-F919-7711-4006-CDEC9BF10888}"/>
              </a:ext>
            </a:extLst>
          </p:cNvPr>
          <p:cNvSpPr txBox="1"/>
          <p:nvPr/>
        </p:nvSpPr>
        <p:spPr>
          <a:xfrm>
            <a:off x="6454876" y="3007119"/>
            <a:ext cx="2227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[T], Filament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95470E-08DF-E708-D45C-E00B0E18A421}"/>
              </a:ext>
            </a:extLst>
          </p:cNvPr>
          <p:cNvSpPr txBox="1"/>
          <p:nvPr/>
        </p:nvSpPr>
        <p:spPr>
          <a:xfrm>
            <a:off x="66722" y="2989486"/>
            <a:ext cx="1553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individual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components also agree: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AB0194-9487-8108-4FBF-4EF7103F7A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29" y="953580"/>
            <a:ext cx="1035728" cy="172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3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24C044AF-48CD-7BD2-11AA-B295C0275D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3"/>
          <a:stretch/>
        </p:blipFill>
        <p:spPr>
          <a:xfrm>
            <a:off x="0" y="1040566"/>
            <a:ext cx="9144000" cy="37206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700C26-D06E-EFC8-10BD-07F5B59FD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The 1D integral accurately approximates high-fidelity calculations for the self-force in stellarator coils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0EC792-6395-58CA-C0EE-F563ADF9A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42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6DEA94-493E-B04B-42E0-FA889F2C8266}"/>
                  </a:ext>
                </a:extLst>
              </p:cNvPr>
              <p:cNvSpPr txBox="1"/>
              <p:nvPr/>
            </p:nvSpPr>
            <p:spPr>
              <a:xfrm>
                <a:off x="2713607" y="610325"/>
                <a:ext cx="40975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𝑑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ℓ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[kN / m] for HSX coil 1, @ 150 kA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6DEA94-493E-B04B-42E0-FA889F2C82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3607" y="610325"/>
                <a:ext cx="4097597" cy="36933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51D42F1E-1AFC-2F81-8A98-374DF3D414C9}"/>
              </a:ext>
            </a:extLst>
          </p:cNvPr>
          <p:cNvSpPr txBox="1"/>
          <p:nvPr/>
        </p:nvSpPr>
        <p:spPr>
          <a:xfrm>
            <a:off x="750140" y="3197161"/>
            <a:ext cx="1411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9B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fidelity (5D integral)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54A6B1-DAC9-F6F7-9F65-2169DAD9A9F9}"/>
              </a:ext>
            </a:extLst>
          </p:cNvPr>
          <p:cNvSpPr txBox="1"/>
          <p:nvPr/>
        </p:nvSpPr>
        <p:spPr>
          <a:xfrm>
            <a:off x="2007832" y="3871673"/>
            <a:ext cx="1411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1D integral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62C3A9-E2B4-FF6F-165F-929F9AD62F53}"/>
              </a:ext>
            </a:extLst>
          </p:cNvPr>
          <p:cNvSpPr txBox="1"/>
          <p:nvPr/>
        </p:nvSpPr>
        <p:spPr>
          <a:xfrm>
            <a:off x="5433872" y="2683655"/>
            <a:ext cx="1411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9B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fidelity (5D integral)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4091E7-4E6C-43D2-8044-D0A70BAB0187}"/>
              </a:ext>
            </a:extLst>
          </p:cNvPr>
          <p:cNvSpPr txBox="1"/>
          <p:nvPr/>
        </p:nvSpPr>
        <p:spPr>
          <a:xfrm>
            <a:off x="6755905" y="2929110"/>
            <a:ext cx="1411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1D integral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9E2006B-BF38-C33F-42A0-0F1B5481D615}"/>
                  </a:ext>
                </a:extLst>
              </p:cNvPr>
              <p:cNvSpPr txBox="1"/>
              <p:nvPr/>
            </p:nvSpPr>
            <p:spPr>
              <a:xfrm>
                <a:off x="1303349" y="4761180"/>
                <a:ext cx="2242217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Parameter along curve (</a:t>
                </a:r>
                <a14:m>
                  <m:oMath xmlns:m="http://schemas.openxmlformats.org/officeDocument/2006/math">
                    <m:r>
                      <a:rPr lang="en-US" sz="1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𝜙</m:t>
                    </m:r>
                  </m:oMath>
                </a14:m>
                <a:r>
                  <a:rPr lang="en-US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9E2006B-BF38-C33F-42A0-0F1B5481D6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349" y="4761180"/>
                <a:ext cx="2242217" cy="323165"/>
              </a:xfrm>
              <a:prstGeom prst="rect">
                <a:avLst/>
              </a:prstGeom>
              <a:blipFill>
                <a:blip r:embed="rId5"/>
                <a:stretch>
                  <a:fillRect l="-1124" t="-3704" b="-18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A6A25A2-7810-6F92-B827-C62AF4000E71}"/>
                  </a:ext>
                </a:extLst>
              </p:cNvPr>
              <p:cNvSpPr txBox="1"/>
              <p:nvPr/>
            </p:nvSpPr>
            <p:spPr>
              <a:xfrm>
                <a:off x="5956982" y="4761180"/>
                <a:ext cx="2242217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Parameter along curve (</a:t>
                </a:r>
                <a14:m>
                  <m:oMath xmlns:m="http://schemas.openxmlformats.org/officeDocument/2006/math">
                    <m:r>
                      <a:rPr lang="en-US" sz="1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𝜙</m:t>
                    </m:r>
                  </m:oMath>
                </a14:m>
                <a:r>
                  <a:rPr lang="en-US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A6A25A2-7810-6F92-B827-C62AF4000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6982" y="4761180"/>
                <a:ext cx="2242217" cy="323165"/>
              </a:xfrm>
              <a:prstGeom prst="rect">
                <a:avLst/>
              </a:prstGeom>
              <a:blipFill>
                <a:blip r:embed="rId6"/>
                <a:stretch>
                  <a:fillRect l="-562" t="-3704" r="-562" b="-18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44E55C11-E2EF-D34D-92E9-DC7A8C4A81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133" y="899955"/>
            <a:ext cx="1423066" cy="18086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8492BBA-5EE1-2FBB-47B4-8780F53253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48" y="721969"/>
            <a:ext cx="1805649" cy="229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8549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FFFBD-EF92-4B0C-818A-C85629E4D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main results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19A63E-F93C-053B-C3F1-A107C578A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A4DE0E-1D13-4193-4251-09BBE5649ADB}"/>
              </a:ext>
            </a:extLst>
          </p:cNvPr>
          <p:cNvSpPr txBox="1"/>
          <p:nvPr/>
        </p:nvSpPr>
        <p:spPr>
          <a:xfrm>
            <a:off x="147486" y="688258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Internal field: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08A66E-D2ED-D56F-1796-EC39245B27FA}"/>
              </a:ext>
            </a:extLst>
          </p:cNvPr>
          <p:cNvSpPr txBox="1"/>
          <p:nvPr/>
        </p:nvSpPr>
        <p:spPr>
          <a:xfrm>
            <a:off x="147486" y="4417400"/>
            <a:ext cx="11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Self-force: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6289F3-22F2-F61E-0379-DCCC90F1C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878" y="855966"/>
            <a:ext cx="1447832" cy="258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0BDE20-3225-42E7-2CD5-CB748436E4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73" y="1493289"/>
            <a:ext cx="6676101" cy="5665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899CCC-8E2B-B08C-3AE6-AD4461C499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0238" y="4455151"/>
            <a:ext cx="1279969" cy="5052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D05909-F2AD-CCAD-A14A-35D5CCB852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2354" y="836516"/>
            <a:ext cx="4061544" cy="2958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98F914-9318-69B0-BB52-519DBA229A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08" y="2349910"/>
            <a:ext cx="9016031" cy="176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106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9B55F-6AA5-3F2F-BF5E-0765741E6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Methodology: Apply REGCOIL, adjust regularization </a:t>
            </a:r>
            <a:r>
              <a:rPr lang="el-GR" sz="2000" i="1" dirty="0"/>
              <a:t>λ</a:t>
            </a:r>
            <a:r>
              <a:rPr lang="en-US" sz="2000" dirty="0"/>
              <a:t> and coil-to-plasma separation to match </a:t>
            </a:r>
            <a:r>
              <a:rPr lang="en-US" sz="2000" b="1" i="1" dirty="0"/>
              <a:t>B</a:t>
            </a:r>
            <a:r>
              <a:rPr lang="en-US" sz="2000" dirty="0"/>
              <a:t> error and coil current density between configurations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EFAF91-49F0-C82E-B9FE-B9648E3C4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44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E19DA2-B9A7-4F01-5B88-0582E60D10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67362"/>
            <a:ext cx="3200400" cy="2743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FD6F109-48B5-BA94-8DE5-5E8CD719EAFF}"/>
                  </a:ext>
                </a:extLst>
              </p:cNvPr>
              <p:cNvSpPr txBox="1"/>
              <p:nvPr/>
            </p:nvSpPr>
            <p:spPr>
              <a:xfrm>
                <a:off x="76199" y="789391"/>
                <a:ext cx="420929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At fixed coil-to-plasma separation,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E38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1600" i="1" smtClean="0">
                        <a:solidFill>
                          <a:srgbClr val="E38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trades off between </a:t>
                </a:r>
                <a:r>
                  <a:rPr lang="en-US" sz="16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field error and coil complexity.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FD6F109-48B5-BA94-8DE5-5E8CD719E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99" y="789391"/>
                <a:ext cx="4209292" cy="584775"/>
              </a:xfrm>
              <a:prstGeom prst="rect">
                <a:avLst/>
              </a:prstGeom>
              <a:blipFill>
                <a:blip r:embed="rId3"/>
                <a:stretch>
                  <a:fillRect l="-601" t="-2083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1787B17-CD97-D8A7-3A52-4CD61780F8C5}"/>
                  </a:ext>
                </a:extLst>
              </p:cNvPr>
              <p:cNvSpPr txBox="1"/>
              <p:nvPr/>
            </p:nvSpPr>
            <p:spPr>
              <a:xfrm>
                <a:off x="951390" y="1565067"/>
                <a:ext cx="72834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rgbClr val="E383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1400" i="1" smtClean="0">
                          <a:solidFill>
                            <a:srgbClr val="E383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→∞</m:t>
                      </m:r>
                    </m:oMath>
                  </m:oMathPara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1787B17-CD97-D8A7-3A52-4CD61780F8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390" y="1565067"/>
                <a:ext cx="728341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A5702C4-3E99-24AE-1536-CF10C64A8DA6}"/>
                  </a:ext>
                </a:extLst>
              </p:cNvPr>
              <p:cNvSpPr txBox="1"/>
              <p:nvPr/>
            </p:nvSpPr>
            <p:spPr>
              <a:xfrm>
                <a:off x="2365324" y="3153215"/>
                <a:ext cx="67544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rgbClr val="E383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1400" i="1" smtClean="0">
                          <a:solidFill>
                            <a:srgbClr val="E383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→0</m:t>
                      </m:r>
                    </m:oMath>
                  </m:oMathPara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A5702C4-3E99-24AE-1536-CF10C64A8D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5324" y="3153215"/>
                <a:ext cx="675441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6A6198EE-333D-96A7-A69A-00326490DBAF}"/>
              </a:ext>
            </a:extLst>
          </p:cNvPr>
          <p:cNvSpPr txBox="1"/>
          <p:nvPr/>
        </p:nvSpPr>
        <p:spPr>
          <a:xfrm>
            <a:off x="1230539" y="3909453"/>
            <a:ext cx="1405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(Coil complexity)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F6126AF-B06B-8661-BE62-08A9E6B8EFB9}"/>
              </a:ext>
            </a:extLst>
          </p:cNvPr>
          <p:cNvSpPr/>
          <p:nvPr/>
        </p:nvSpPr>
        <p:spPr>
          <a:xfrm>
            <a:off x="2575420" y="2499920"/>
            <a:ext cx="79695" cy="796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80710" name="Picture 6">
            <a:extLst>
              <a:ext uri="{FF2B5EF4-FFF2-40B4-BE49-F238E27FC236}">
                <a16:creationId xmlns:a16="http://schemas.microsoft.com/office/drawing/2014/main" id="{9799BD39-B3F5-AF0D-7AD7-9D4CA6FD6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0" t="23889" r="3012" b="11735"/>
          <a:stretch/>
        </p:blipFill>
        <p:spPr bwMode="auto">
          <a:xfrm>
            <a:off x="4782310" y="1367362"/>
            <a:ext cx="3853795" cy="254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D2D31EB-893E-7A58-148E-89C86DFEF42F}"/>
              </a:ext>
            </a:extLst>
          </p:cNvPr>
          <p:cNvSpPr txBox="1"/>
          <p:nvPr/>
        </p:nvSpPr>
        <p:spPr>
          <a:xfrm>
            <a:off x="8077200" y="2687099"/>
            <a:ext cx="707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8545B63-8167-799E-A44E-AD4C55BD0357}"/>
              </a:ext>
            </a:extLst>
          </p:cNvPr>
          <p:cNvSpPr/>
          <p:nvPr/>
        </p:nvSpPr>
        <p:spPr>
          <a:xfrm>
            <a:off x="6709207" y="2958540"/>
            <a:ext cx="79695" cy="796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73B281-52B2-5973-8F9E-F14C2FE8B02A}"/>
              </a:ext>
            </a:extLst>
          </p:cNvPr>
          <p:cNvSpPr txBox="1"/>
          <p:nvPr/>
        </p:nvSpPr>
        <p:spPr>
          <a:xfrm>
            <a:off x="5136784" y="765331"/>
            <a:ext cx="3853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At the target 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field error, coil complexity increases with coil-to-plasma separation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4DAE2E-DF01-D600-84F1-2680AFB81955}"/>
              </a:ext>
            </a:extLst>
          </p:cNvPr>
          <p:cNvSpPr txBox="1"/>
          <p:nvPr/>
        </p:nvSpPr>
        <p:spPr>
          <a:xfrm>
            <a:off x="980645" y="2446047"/>
            <a:ext cx="707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33277F-D66E-8158-FB30-1DF35A7304D8}"/>
              </a:ext>
            </a:extLst>
          </p:cNvPr>
          <p:cNvSpPr txBox="1"/>
          <p:nvPr/>
        </p:nvSpPr>
        <p:spPr>
          <a:xfrm>
            <a:off x="4053636" y="1528757"/>
            <a:ext cx="11602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Max K 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[A/m]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(Coil complexity)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4C57E1B-FD8F-83FD-DF6B-D988B4DC3D7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273"/>
          <a:stretch/>
        </p:blipFill>
        <p:spPr>
          <a:xfrm>
            <a:off x="7641966" y="4209666"/>
            <a:ext cx="1502034" cy="9465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F76580-999A-7BA7-7C8D-F1DC788BFA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0866" y="4252809"/>
            <a:ext cx="1257392" cy="8054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902BBD-D98B-9D24-70DF-3DF106ADD7F4}"/>
              </a:ext>
            </a:extLst>
          </p:cNvPr>
          <p:cNvSpPr txBox="1"/>
          <p:nvPr/>
        </p:nvSpPr>
        <p:spPr>
          <a:xfrm>
            <a:off x="5819353" y="3836653"/>
            <a:ext cx="21857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Coil-to-plasma distance [m]</a:t>
            </a:r>
          </a:p>
        </p:txBody>
      </p:sp>
    </p:spTree>
    <p:extLst>
      <p:ext uri="{BB962C8B-B14F-4D97-AF65-F5344CB8AC3E}">
        <p14:creationId xmlns:p14="http://schemas.microsoft.com/office/powerpoint/2010/main" val="58361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0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6" grpId="0"/>
      <p:bldP spid="18" grpId="0"/>
      <p:bldP spid="18" grpId="1"/>
      <p:bldP spid="21" grpId="0"/>
      <p:bldP spid="21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03B8F7B-1BD6-0B84-FB46-2DBEBA9391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2" t="17586" r="9053" b="66163"/>
          <a:stretch/>
        </p:blipFill>
        <p:spPr>
          <a:xfrm>
            <a:off x="13979" y="687462"/>
            <a:ext cx="9050725" cy="16996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CFF59B-1C0A-3767-A835-B7D31DF184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2" t="49781" r="35431" b="33968"/>
          <a:stretch/>
        </p:blipFill>
        <p:spPr>
          <a:xfrm>
            <a:off x="1429535" y="2565138"/>
            <a:ext cx="6013501" cy="16996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8C7E29-9E04-4FAC-465D-B41157D95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9817"/>
            <a:ext cx="8839200" cy="5572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The different </a:t>
            </a:r>
            <a:r>
              <a:rPr lang="en-US" sz="2400" b="1" dirty="0"/>
              <a:t>B</a:t>
            </a:r>
            <a:r>
              <a:rPr lang="en-US" sz="2400" dirty="0"/>
              <a:t> scale lengths are not identical, but have similarities,</a:t>
            </a:r>
            <a:br>
              <a:rPr lang="en-US" sz="2400" dirty="0"/>
            </a:br>
            <a:r>
              <a:rPr lang="en-US" sz="2400" dirty="0"/>
              <a:t>e.g. all are small on the inside of concave regions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6E7FA8-CC56-4C3B-94ED-6CEC05EF4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45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1A2046D-282F-5E57-1AC9-54C75D3B355F}"/>
                  </a:ext>
                </a:extLst>
              </p:cNvPr>
              <p:cNvSpPr txBox="1"/>
              <p:nvPr/>
            </p:nvSpPr>
            <p:spPr>
              <a:xfrm>
                <a:off x="730106" y="1225178"/>
                <a:ext cx="786304" cy="7131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𝑩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1A2046D-282F-5E57-1AC9-54C75D3B35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106" y="1225178"/>
                <a:ext cx="786304" cy="7131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B62B04B-E2E0-8DF1-787B-320369400C89}"/>
                  </a:ext>
                </a:extLst>
              </p:cNvPr>
              <p:cNvSpPr txBox="1"/>
              <p:nvPr/>
            </p:nvSpPr>
            <p:spPr>
              <a:xfrm>
                <a:off x="7042442" y="1196345"/>
                <a:ext cx="679993" cy="6480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B62B04B-E2E0-8DF1-787B-320369400C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2442" y="1196345"/>
                <a:ext cx="679993" cy="6480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CF365B4-0AE0-0B4D-99A1-AF66DF9FBEC5}"/>
                  </a:ext>
                </a:extLst>
              </p:cNvPr>
              <p:cNvSpPr txBox="1"/>
              <p:nvPr/>
            </p:nvSpPr>
            <p:spPr>
              <a:xfrm>
                <a:off x="3824097" y="1194357"/>
                <a:ext cx="968727" cy="6499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m:rPr>
                                  <m:sty m:val="p"/>
                                </m:r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𝒃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CF365B4-0AE0-0B4D-99A1-AF66DF9FBE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4097" y="1194357"/>
                <a:ext cx="968727" cy="64992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1EF0769-5F2F-30A1-9D55-20B5731F27FF}"/>
                  </a:ext>
                </a:extLst>
              </p:cNvPr>
              <p:cNvSpPr txBox="1"/>
              <p:nvPr/>
            </p:nvSpPr>
            <p:spPr>
              <a:xfrm>
                <a:off x="5208334" y="2987406"/>
                <a:ext cx="993990" cy="7787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/>
                              </m:limLow>
                            </m:fName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1EF0769-5F2F-30A1-9D55-20B5731F2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8334" y="2987406"/>
                <a:ext cx="993990" cy="77873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963C68-87FF-927F-DD2C-C7FDF79A67F1}"/>
                  </a:ext>
                </a:extLst>
              </p:cNvPr>
              <p:cNvSpPr txBox="1"/>
              <p:nvPr/>
            </p:nvSpPr>
            <p:spPr>
              <a:xfrm>
                <a:off x="2018851" y="2969879"/>
                <a:ext cx="998863" cy="910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bSup>
                                    <m:sSub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nary>
                            </m:den>
                          </m:f>
                        </m:e>
                      </m:rad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963C68-87FF-927F-DD2C-C7FDF79A67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8851" y="2969879"/>
                <a:ext cx="998863" cy="910699"/>
              </a:xfrm>
              <a:prstGeom prst="rect">
                <a:avLst/>
              </a:prstGeom>
              <a:blipFill>
                <a:blip r:embed="rId8"/>
                <a:stretch>
                  <a:fillRect b="-561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9B4C1D0-165A-A2A6-F881-3C7B1B22D9AB}"/>
                  </a:ext>
                </a:extLst>
              </p:cNvPr>
              <p:cNvSpPr txBox="1"/>
              <p:nvPr/>
            </p:nvSpPr>
            <p:spPr>
              <a:xfrm>
                <a:off x="6329237" y="4621198"/>
                <a:ext cx="2227597" cy="3583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eigenvalues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9B4C1D0-165A-A2A6-F881-3C7B1B22D9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9237" y="4621198"/>
                <a:ext cx="2227597" cy="358368"/>
              </a:xfrm>
              <a:prstGeom prst="rect">
                <a:avLst/>
              </a:prstGeom>
              <a:blipFill>
                <a:blip r:embed="rId9"/>
                <a:stretch>
                  <a:fillRect t="-3333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0010BBD5-64DD-E4D9-63AF-ED229A8FED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25" b="9375"/>
          <a:stretch/>
        </p:blipFill>
        <p:spPr>
          <a:xfrm>
            <a:off x="0" y="4445477"/>
            <a:ext cx="5662569" cy="70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27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37A16-9D35-C155-0512-4A2E21DE8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Other scale lengths can be reasonably well correlated as well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743FD7-CFA8-CECE-C425-04A875C8B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46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89844D-F4A0-8282-156F-31F08872EF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6" y="1510922"/>
            <a:ext cx="2860135" cy="24023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51140B-4F76-105B-FCCB-24C78243D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428" y="1510922"/>
            <a:ext cx="2855603" cy="24023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2BEDDC-03CD-81DB-3417-E49FD8DE32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488" y="1510922"/>
            <a:ext cx="2864668" cy="240233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3CC39AA-B03C-3D00-0251-3A5600DE17BE}"/>
              </a:ext>
            </a:extLst>
          </p:cNvPr>
          <p:cNvSpPr txBox="1"/>
          <p:nvPr/>
        </p:nvSpPr>
        <p:spPr>
          <a:xfrm>
            <a:off x="156754" y="1045579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Field line radius of curvature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368D3C-0C30-67B4-9C85-7F89355C02D2}"/>
              </a:ext>
            </a:extLst>
          </p:cNvPr>
          <p:cNvSpPr txBox="1"/>
          <p:nvPr/>
        </p:nvSpPr>
        <p:spPr>
          <a:xfrm>
            <a:off x="6777679" y="1045579"/>
            <a:ext cx="1919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Largest eigenvalue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846B8A-0C0C-31FC-2E48-AC7E8E3954BE}"/>
              </a:ext>
            </a:extLst>
          </p:cNvPr>
          <p:cNvSpPr txBox="1"/>
          <p:nvPr/>
        </p:nvSpPr>
        <p:spPr>
          <a:xfrm>
            <a:off x="3653121" y="1045579"/>
            <a:ext cx="2019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Gradient of scalar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57203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00C26-D06E-EFC8-10BD-07F5B59FD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12" y="28575"/>
            <a:ext cx="8957187" cy="557213"/>
          </a:xfrm>
        </p:spPr>
        <p:txBody>
          <a:bodyPr/>
          <a:lstStyle/>
          <a:p>
            <a:r>
              <a:rPr lang="en-US" sz="2400" dirty="0"/>
              <a:t>Similar 1D integral for </a:t>
            </a:r>
            <a:r>
              <a:rPr lang="en-US" sz="2400" b="1" dirty="0"/>
              <a:t>B</a:t>
            </a:r>
            <a:r>
              <a:rPr lang="en-US" sz="2400" dirty="0"/>
              <a:t> agrees with the high-fidelity 3D integral </a:t>
            </a:r>
            <a:br>
              <a:rPr lang="en-US" sz="2400" dirty="0"/>
            </a:br>
            <a:r>
              <a:rPr lang="en-US" sz="2400" dirty="0"/>
              <a:t>for </a:t>
            </a:r>
            <a:r>
              <a:rPr lang="en-US" sz="2400" b="1" dirty="0"/>
              <a:t>B</a:t>
            </a:r>
            <a:r>
              <a:rPr lang="en-US" sz="2400" dirty="0"/>
              <a:t> in stellarator coils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0EC792-6395-58CA-C0EE-F563ADF9A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BBC318-4188-8BC4-90F8-1A3ADCA0B386}"/>
              </a:ext>
            </a:extLst>
          </p:cNvPr>
          <p:cNvSpPr txBox="1"/>
          <p:nvPr/>
        </p:nvSpPr>
        <p:spPr>
          <a:xfrm>
            <a:off x="66526" y="1487665"/>
            <a:ext cx="1268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HSX coil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95470E-08DF-E708-D45C-E00B0E18A421}"/>
              </a:ext>
            </a:extLst>
          </p:cNvPr>
          <p:cNvSpPr txBox="1"/>
          <p:nvPr/>
        </p:nvSpPr>
        <p:spPr>
          <a:xfrm>
            <a:off x="5172074" y="630415"/>
            <a:ext cx="4133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individual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components also agree: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03C096-A694-6C45-7701-83A7717AE8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59" y="1845674"/>
            <a:ext cx="1078825" cy="16595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F23CA9-3B22-A095-F172-B3C305B710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920" y="1200150"/>
            <a:ext cx="1905000" cy="304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B48FB3-E4C0-2E65-5960-ABB64EB70B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546" y="1200150"/>
            <a:ext cx="1905000" cy="304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EA7FB6-61B2-1FEE-9475-31D5D8649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172" y="1200150"/>
            <a:ext cx="1905000" cy="304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1966F39-35F0-0CBF-BAB6-6C18A0A006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799" y="1200150"/>
            <a:ext cx="1905000" cy="304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28D70B-1340-3164-AFA3-AFBBB2C10C3D}"/>
              </a:ext>
            </a:extLst>
          </p:cNvPr>
          <p:cNvSpPr txBox="1"/>
          <p:nvPr/>
        </p:nvSpPr>
        <p:spPr>
          <a:xfrm>
            <a:off x="186812" y="4338191"/>
            <a:ext cx="3986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Estimate critical current by iterating with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91983E-9B5B-8F91-DF6C-9A7923162D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9745" y="4280145"/>
            <a:ext cx="3059253" cy="7106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773ADB-8E69-D844-9B7C-22335B34D762}"/>
              </a:ext>
            </a:extLst>
          </p:cNvPr>
          <p:cNvSpPr txBox="1"/>
          <p:nvPr/>
        </p:nvSpPr>
        <p:spPr>
          <a:xfrm>
            <a:off x="1663634" y="4736631"/>
            <a:ext cx="21558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Gömöry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Klinčok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(2006)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282BDE-297E-8114-6B26-B5D93E92F103}"/>
              </a:ext>
            </a:extLst>
          </p:cNvPr>
          <p:cNvSpPr txBox="1"/>
          <p:nvPr/>
        </p:nvSpPr>
        <p:spPr>
          <a:xfrm>
            <a:off x="7453228" y="4315524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8806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A0311C-9323-AA47-B8E9-DDD060BE9A5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CAABF4-DCCE-01E5-D1A6-1D859FF37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444" y="91622"/>
            <a:ext cx="3759263" cy="477790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5D89FB3-B36D-0847-A602-F33BFFC23B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555" y="84352"/>
            <a:ext cx="5177759" cy="1477328"/>
          </a:xfrm>
        </p:spPr>
        <p:txBody>
          <a:bodyPr>
            <a:noAutofit/>
          </a:bodyPr>
          <a:lstStyle/>
          <a:p>
            <a:r>
              <a:rPr lang="en-US" sz="3200" b="0" dirty="0">
                <a:solidFill>
                  <a:schemeClr val="tx1"/>
                </a:solidFill>
              </a:rPr>
              <a:t>Some theoretical advances for easing stellarator power plant engineering challenges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CCB535-01D1-D5D3-E87B-CA55F4C9C9EF}"/>
              </a:ext>
            </a:extLst>
          </p:cNvPr>
          <p:cNvSpPr txBox="1"/>
          <p:nvPr/>
        </p:nvSpPr>
        <p:spPr>
          <a:xfrm>
            <a:off x="313225" y="3014514"/>
            <a:ext cx="38793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1. Reduced model for coil self-field, self-force, &amp; critical current</a:t>
            </a:r>
          </a:p>
          <a:p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arXiv:2310.09313, arXiv:2310.12087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Room for a blanket, &amp; understanding coil-plasma distance</a:t>
            </a:r>
          </a:p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arXiv:2309.11342</a:t>
            </a:r>
          </a:p>
          <a:p>
            <a:pPr marL="342900" indent="-342900">
              <a:buAutoNum type="arabicPeriod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09F5EF-2A24-9941-7EF2-1C4F5788634F}"/>
              </a:ext>
            </a:extLst>
          </p:cNvPr>
          <p:cNvSpPr txBox="1"/>
          <p:nvPr/>
        </p:nvSpPr>
        <p:spPr>
          <a:xfrm>
            <a:off x="4482456" y="4913067"/>
            <a:ext cx="43717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Supported by DOE DE-FG02-93ER54197 &amp; the Simons Foundation 560651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85FA31-2430-EF31-4955-E46B719972F9}"/>
              </a:ext>
            </a:extLst>
          </p:cNvPr>
          <p:cNvSpPr txBox="1"/>
          <p:nvPr/>
        </p:nvSpPr>
        <p:spPr>
          <a:xfrm>
            <a:off x="313225" y="1576182"/>
            <a:ext cx="32423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Matt Landreman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John Kappel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Siena Hurwitz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Tom Antonsen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Dhairya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Malhotra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Maryland   2. Flatiron Institute</a:t>
            </a:r>
            <a:endParaRPr lang="en-US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772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522" y="0"/>
            <a:ext cx="9011478" cy="557213"/>
          </a:xfrm>
        </p:spPr>
        <p:txBody>
          <a:bodyPr/>
          <a:lstStyle/>
          <a:p>
            <a:r>
              <a:rPr lang="en-US" sz="2000" dirty="0"/>
              <a:t>In a reactor, must fit ~ 1.5m “blanket” between plasma and coils to absorb neutrons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827" y="1078573"/>
            <a:ext cx="4863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Coils offset a uniform distance from W7-X plasma: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7166" y="3381226"/>
            <a:ext cx="3528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So we must scale everything up: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9707" t="980" r="10100" b="3021"/>
          <a:stretch/>
        </p:blipFill>
        <p:spPr>
          <a:xfrm>
            <a:off x="1511832" y="3839113"/>
            <a:ext cx="1404044" cy="943814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>
            <a:off x="3426545" y="3961896"/>
            <a:ext cx="604252" cy="40963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20076" y="4359965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$$$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10EEC9-9E0D-1E44-9F08-91E7E6EC01D6}"/>
              </a:ext>
            </a:extLst>
          </p:cNvPr>
          <p:cNvSpPr txBox="1"/>
          <p:nvPr/>
        </p:nvSpPr>
        <p:spPr>
          <a:xfrm>
            <a:off x="132521" y="652950"/>
            <a:ext cx="90114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But at fixed plasma shape &amp; size, coils shapes become impractical if they are too far away: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D381AB4-B050-4E47-916F-3407690A2D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2235" y="1526555"/>
            <a:ext cx="2782241" cy="17655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11F49DA-CF70-3949-B828-86A726C71B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273"/>
          <a:stretch/>
        </p:blipFill>
        <p:spPr>
          <a:xfrm>
            <a:off x="5990662" y="1446105"/>
            <a:ext cx="3088862" cy="19464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C8CBAA1-9EE8-0844-8609-F27DB44FFD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24" y="1581118"/>
            <a:ext cx="2585768" cy="165640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FD56B90-2D12-3E4E-94DB-13C9C51D0EF3}"/>
              </a:ext>
            </a:extLst>
          </p:cNvPr>
          <p:cNvSpPr txBox="1"/>
          <p:nvPr/>
        </p:nvSpPr>
        <p:spPr>
          <a:xfrm>
            <a:off x="691682" y="1358280"/>
            <a:ext cx="1748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25cm separation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B2E141-DF3B-234F-8B7C-9F9A41E334D8}"/>
              </a:ext>
            </a:extLst>
          </p:cNvPr>
          <p:cNvSpPr txBox="1"/>
          <p:nvPr/>
        </p:nvSpPr>
        <p:spPr>
          <a:xfrm>
            <a:off x="3506254" y="1327700"/>
            <a:ext cx="1748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50cm separation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558663E-1089-6346-A8E5-43F8100E7B8F}"/>
              </a:ext>
            </a:extLst>
          </p:cNvPr>
          <p:cNvSpPr txBox="1"/>
          <p:nvPr/>
        </p:nvSpPr>
        <p:spPr>
          <a:xfrm>
            <a:off x="6120303" y="1263239"/>
            <a:ext cx="1748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65cm separation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9707" t="980" r="10100" b="3021"/>
          <a:stretch/>
        </p:blipFill>
        <p:spPr>
          <a:xfrm>
            <a:off x="4544730" y="3252756"/>
            <a:ext cx="2761379" cy="185623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20588" y="4352675"/>
            <a:ext cx="82907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$$$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81073D-774C-65E7-D850-9F6F6A0A7E6B}"/>
              </a:ext>
            </a:extLst>
          </p:cNvPr>
          <p:cNvSpPr txBox="1"/>
          <p:nvPr/>
        </p:nvSpPr>
        <p:spPr>
          <a:xfrm>
            <a:off x="7162519" y="4594879"/>
            <a:ext cx="18941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Najmabadi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 (2008),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Lion et al (2021)</a:t>
            </a:r>
          </a:p>
        </p:txBody>
      </p:sp>
    </p:spTree>
    <p:extLst>
      <p:ext uri="{BB962C8B-B14F-4D97-AF65-F5344CB8AC3E}">
        <p14:creationId xmlns:p14="http://schemas.microsoft.com/office/powerpoint/2010/main" val="262159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 animBg="1"/>
      <p:bldP spid="21" grpId="0"/>
      <p:bldP spid="28" grpId="0"/>
      <p:bldP spid="29" grpId="0"/>
      <p:bldP spid="30" grpId="0"/>
      <p:bldP spid="2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7B5C3F-548E-F54E-999B-E005A32AE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235" y="1526555"/>
            <a:ext cx="2782241" cy="17655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1CCA3C-60A2-DC4F-8695-A744CA3108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73"/>
          <a:stretch/>
        </p:blipFill>
        <p:spPr>
          <a:xfrm>
            <a:off x="5990662" y="1446105"/>
            <a:ext cx="3088862" cy="19464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EB9AD2-EBE1-EB4E-A21A-2F67ACB49E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24" y="1581118"/>
            <a:ext cx="2585768" cy="16564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522" y="0"/>
            <a:ext cx="9011478" cy="557213"/>
          </a:xfrm>
        </p:spPr>
        <p:txBody>
          <a:bodyPr/>
          <a:lstStyle/>
          <a:p>
            <a:r>
              <a:rPr lang="en-US" sz="2000" dirty="0"/>
              <a:t>In a reactor, must fit ~ 1.5m “blanket” between plasma and coils to absorb neutrons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91682" y="1358280"/>
            <a:ext cx="1748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25cm separation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06254" y="1327700"/>
            <a:ext cx="1748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50cm separation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20303" y="1263239"/>
            <a:ext cx="1748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65cm separation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827" y="1078573"/>
            <a:ext cx="4863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Coils offset a uniform distance from W7-X plasma: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2521" y="652950"/>
            <a:ext cx="90114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But at fixed plasma shape &amp; size, coils shapes become impractical if they are too far away: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91E467-B5F4-821D-4F4E-6BF167530D7F}"/>
              </a:ext>
            </a:extLst>
          </p:cNvPr>
          <p:cNvSpPr txBox="1"/>
          <p:nvPr/>
        </p:nvSpPr>
        <p:spPr>
          <a:xfrm>
            <a:off x="185021" y="3707395"/>
            <a:ext cx="8082277" cy="880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Hypothesis: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coil-to-plasma distance scale for which coils are feasible is ~ the 𝛁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scale length </a:t>
            </a:r>
          </a:p>
        </p:txBody>
      </p:sp>
    </p:spTree>
    <p:extLst>
      <p:ext uri="{BB962C8B-B14F-4D97-AF65-F5344CB8AC3E}">
        <p14:creationId xmlns:p14="http://schemas.microsoft.com/office/powerpoint/2010/main" val="2585740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CF38B6-2753-E54B-BD58-53DEDDDB1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557213"/>
          </a:xfrm>
        </p:spPr>
        <p:txBody>
          <a:bodyPr/>
          <a:lstStyle/>
          <a:p>
            <a:r>
              <a:rPr lang="en-US" sz="2100" b="0" dirty="0"/>
              <a:t>At any point, a magnetic field has multiple gradient length scales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B240F50-ABB5-54D8-8C7D-7D7941208968}"/>
                  </a:ext>
                </a:extLst>
              </p:cNvPr>
              <p:cNvSpPr txBox="1"/>
              <p:nvPr/>
            </p:nvSpPr>
            <p:spPr>
              <a:xfrm>
                <a:off x="44008" y="641429"/>
                <a:ext cx="9502473" cy="4281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||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    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sty m:val="p"/>
                      </m:rP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𝒃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    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:</m:t>
                        </m:r>
                        <m:r>
                          <m:rPr>
                            <m:sty m:val="p"/>
                          </m:r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</m:rad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     eigenvalues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    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∇∇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</m:d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B240F50-ABB5-54D8-8C7D-7D7941208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08" y="641429"/>
                <a:ext cx="9502473" cy="428131"/>
              </a:xfrm>
              <a:prstGeom prst="rect">
                <a:avLst/>
              </a:prstGeom>
              <a:blipFill>
                <a:blip r:embed="rId3"/>
                <a:stretch>
                  <a:fillRect t="-5882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3D048FA-442D-FDD9-941B-95B7D70C0B05}"/>
                  </a:ext>
                </a:extLst>
              </p:cNvPr>
              <p:cNvSpPr txBox="1"/>
              <p:nvPr/>
            </p:nvSpPr>
            <p:spPr>
              <a:xfrm>
                <a:off x="1037024" y="1031031"/>
                <a:ext cx="22667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d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  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3D048FA-442D-FDD9-941B-95B7D70C0B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024" y="1031031"/>
                <a:ext cx="2266774" cy="369332"/>
              </a:xfrm>
              <a:prstGeom prst="rect">
                <a:avLst/>
              </a:prstGeom>
              <a:blipFill>
                <a:blip r:embed="rId4"/>
                <a:stretch>
                  <a:fillRect l="-2222" t="-6667" r="-556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986DA464-9ECA-0711-3992-C027E49F4885}"/>
              </a:ext>
            </a:extLst>
          </p:cNvPr>
          <p:cNvSpPr txBox="1"/>
          <p:nvPr/>
        </p:nvSpPr>
        <p:spPr>
          <a:xfrm>
            <a:off x="3652849" y="941863"/>
            <a:ext cx="16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Frobenius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norm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4B42AB5-C495-31B3-DE1A-BD5A43460129}"/>
              </a:ext>
            </a:extLst>
          </p:cNvPr>
          <p:cNvSpPr/>
          <p:nvPr/>
        </p:nvSpPr>
        <p:spPr>
          <a:xfrm>
            <a:off x="3468756" y="601267"/>
            <a:ext cx="2206487" cy="869319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0FF0EF5-ABED-A156-E106-428EBB2035AA}"/>
                  </a:ext>
                </a:extLst>
              </p:cNvPr>
              <p:cNvSpPr txBox="1"/>
              <p:nvPr/>
            </p:nvSpPr>
            <p:spPr>
              <a:xfrm>
                <a:off x="1435384" y="1484128"/>
                <a:ext cx="62908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smoothly captures largest gradient ⟹ shortest length scale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0FF0EF5-ABED-A156-E106-428EBB2035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5384" y="1484128"/>
                <a:ext cx="6290825" cy="369332"/>
              </a:xfrm>
              <a:prstGeom prst="rect">
                <a:avLst/>
              </a:prstGeom>
              <a:blipFill>
                <a:blip r:embed="rId5"/>
                <a:stretch>
                  <a:fillRect t="-6667" r="-604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7A92281F-0082-8ECB-8BA2-E0EAC18523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4089" y="1945193"/>
            <a:ext cx="3952260" cy="314005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9409FD5-314D-996D-5E9D-ECC699E2DEE3}"/>
              </a:ext>
            </a:extLst>
          </p:cNvPr>
          <p:cNvCxnSpPr>
            <a:cxnSpLocks/>
          </p:cNvCxnSpPr>
          <p:nvPr/>
        </p:nvCxnSpPr>
        <p:spPr>
          <a:xfrm flipH="1">
            <a:off x="4323577" y="4950609"/>
            <a:ext cx="234009" cy="18646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520054B-716A-D53E-DADD-28E9DE5873B1}"/>
              </a:ext>
            </a:extLst>
          </p:cNvPr>
          <p:cNvSpPr txBox="1"/>
          <p:nvPr/>
        </p:nvSpPr>
        <p:spPr>
          <a:xfrm>
            <a:off x="4404089" y="4505513"/>
            <a:ext cx="195250" cy="3140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AD72EFC-1B47-7530-DE21-DC48BDF4D7A3}"/>
              </a:ext>
            </a:extLst>
          </p:cNvPr>
          <p:cNvCxnSpPr>
            <a:cxnSpLocks/>
          </p:cNvCxnSpPr>
          <p:nvPr/>
        </p:nvCxnSpPr>
        <p:spPr>
          <a:xfrm flipH="1" flipV="1">
            <a:off x="6735447" y="2740976"/>
            <a:ext cx="190219" cy="161729"/>
          </a:xfrm>
          <a:prstGeom prst="straightConnector1">
            <a:avLst/>
          </a:prstGeom>
          <a:ln w="76200">
            <a:solidFill>
              <a:srgbClr val="00C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80FB4B6-D3A0-4546-7E59-C8CB32C53D66}"/>
              </a:ext>
            </a:extLst>
          </p:cNvPr>
          <p:cNvCxnSpPr>
            <a:cxnSpLocks/>
          </p:cNvCxnSpPr>
          <p:nvPr/>
        </p:nvCxnSpPr>
        <p:spPr>
          <a:xfrm flipH="1" flipV="1">
            <a:off x="7068402" y="2550253"/>
            <a:ext cx="190219" cy="161729"/>
          </a:xfrm>
          <a:prstGeom prst="straightConnector1">
            <a:avLst/>
          </a:prstGeom>
          <a:ln w="76200">
            <a:solidFill>
              <a:srgbClr val="00C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7115BF2-5979-1963-5C54-E0AC2C085A8A}"/>
              </a:ext>
            </a:extLst>
          </p:cNvPr>
          <p:cNvCxnSpPr>
            <a:cxnSpLocks/>
          </p:cNvCxnSpPr>
          <p:nvPr/>
        </p:nvCxnSpPr>
        <p:spPr>
          <a:xfrm flipH="1" flipV="1">
            <a:off x="7315000" y="2367382"/>
            <a:ext cx="190219" cy="161729"/>
          </a:xfrm>
          <a:prstGeom prst="straightConnector1">
            <a:avLst/>
          </a:prstGeom>
          <a:ln w="76200">
            <a:solidFill>
              <a:srgbClr val="00C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E890752-EBF2-7A3C-0A53-F41B3F6197F6}"/>
              </a:ext>
            </a:extLst>
          </p:cNvPr>
          <p:cNvCxnSpPr>
            <a:cxnSpLocks/>
          </p:cNvCxnSpPr>
          <p:nvPr/>
        </p:nvCxnSpPr>
        <p:spPr>
          <a:xfrm flipH="1" flipV="1">
            <a:off x="7516304" y="2215077"/>
            <a:ext cx="190219" cy="161729"/>
          </a:xfrm>
          <a:prstGeom prst="straightConnector1">
            <a:avLst/>
          </a:prstGeom>
          <a:ln w="76200">
            <a:solidFill>
              <a:srgbClr val="00C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B318857-FAF4-0E02-7A49-3AA97607A6A3}"/>
              </a:ext>
            </a:extLst>
          </p:cNvPr>
          <p:cNvSpPr txBox="1"/>
          <p:nvPr/>
        </p:nvSpPr>
        <p:spPr>
          <a:xfrm>
            <a:off x="7611413" y="1945193"/>
            <a:ext cx="275765" cy="362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C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5361968-56A3-12F3-5222-3225C4ED2295}"/>
              </a:ext>
            </a:extLst>
          </p:cNvPr>
          <p:cNvCxnSpPr>
            <a:cxnSpLocks/>
          </p:cNvCxnSpPr>
          <p:nvPr/>
        </p:nvCxnSpPr>
        <p:spPr>
          <a:xfrm>
            <a:off x="6421257" y="3632048"/>
            <a:ext cx="562333" cy="654012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563DD6C-F8B7-7759-1F88-9AF4E8FF42F7}"/>
                  </a:ext>
                </a:extLst>
              </p:cNvPr>
              <p:cNvSpPr txBox="1"/>
              <p:nvPr/>
            </p:nvSpPr>
            <p:spPr>
              <a:xfrm>
                <a:off x="6928234" y="4279783"/>
                <a:ext cx="996831" cy="314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br>
                  <a:rPr lang="en-US" sz="2000" b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endParaRPr lang="en-US" sz="2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563DD6C-F8B7-7759-1F88-9AF4E8FF42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8234" y="4279783"/>
                <a:ext cx="996831" cy="314061"/>
              </a:xfrm>
              <a:prstGeom prst="rect">
                <a:avLst/>
              </a:prstGeom>
              <a:blipFill>
                <a:blip r:embed="rId7"/>
                <a:stretch>
                  <a:fillRect r="-6329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Oval 22">
            <a:extLst>
              <a:ext uri="{FF2B5EF4-FFF2-40B4-BE49-F238E27FC236}">
                <a16:creationId xmlns:a16="http://schemas.microsoft.com/office/drawing/2014/main" id="{B4A6D235-1829-9FDD-0AE9-51A5F8046AD7}"/>
              </a:ext>
            </a:extLst>
          </p:cNvPr>
          <p:cNvSpPr/>
          <p:nvPr/>
        </p:nvSpPr>
        <p:spPr>
          <a:xfrm>
            <a:off x="6970449" y="4261370"/>
            <a:ext cx="101208" cy="10120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8847E29-A3D6-4C41-0007-36921C70707A}"/>
                  </a:ext>
                </a:extLst>
              </p:cNvPr>
              <p:cNvSpPr txBox="1"/>
              <p:nvPr/>
            </p:nvSpPr>
            <p:spPr>
              <a:xfrm>
                <a:off x="2017528" y="2918939"/>
                <a:ext cx="1460097" cy="7220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𝑩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8847E29-A3D6-4C41-0007-36921C707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7528" y="2918939"/>
                <a:ext cx="1460097" cy="722073"/>
              </a:xfrm>
              <a:prstGeom prst="rect">
                <a:avLst/>
              </a:prstGeom>
              <a:blipFill>
                <a:blip r:embed="rId8"/>
                <a:stretch>
                  <a:fillRect l="-862" r="-16379" b="-258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114C9FA6-403A-7701-061D-7A0742B30023}"/>
              </a:ext>
            </a:extLst>
          </p:cNvPr>
          <p:cNvSpPr txBox="1"/>
          <p:nvPr/>
        </p:nvSpPr>
        <p:spPr>
          <a:xfrm>
            <a:off x="162732" y="2307951"/>
            <a:ext cx="3952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Normalize so scale length gives the distance to an infinite straight wire:</a:t>
            </a:r>
          </a:p>
        </p:txBody>
      </p:sp>
    </p:spTree>
    <p:extLst>
      <p:ext uri="{BB962C8B-B14F-4D97-AF65-F5344CB8AC3E}">
        <p14:creationId xmlns:p14="http://schemas.microsoft.com/office/powerpoint/2010/main" val="28927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9" grpId="0"/>
      <p:bldP spid="20" grpId="0"/>
      <p:bldP spid="22" grpId="0"/>
      <p:bldP spid="23" grpId="0" animBg="1"/>
      <p:bldP spid="24" grpId="0"/>
      <p:bldP spid="26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Black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8C94403-21ED-5D4E-9723-8A4BAADD29B0}">
  <we:reference id="wa104381909" version="3.12.0.0" store="en-US" storeType="OMEX"/>
  <we:alternateReferences>
    <we:reference id="wa104381909" version="3.12.0.0" store="en-US" storeType="OMEX"/>
  </we:alternateReferences>
  <we:properties>
    <we:property name="EQUATION_HISTORY" value="&quot;[{\&quot;mathml\&quot;:\&quot;&lt;math style=\\\&quot;font-family:stix;font-size:16px;\\\&quot; xmlns=\\\&quot;http://www.w3.org/1998/Math/MathML\\\&quot;&gt;&lt;mstyle mathsize=\\\&quot;16px\\\&quot;&gt;&lt;mfenced&gt;&lt;mtable&gt;&lt;mtr&gt;&lt;mtd&gt;&lt;mn&gt;1&lt;/mn&gt;&lt;/mtd&gt;&lt;/mtr&gt;&lt;mtr&gt;&lt;mtd&gt;&lt;mn&gt;0&lt;/mn&gt;&lt;/mtd&gt;&lt;/mtr&gt;&lt;mtr&gt;&lt;mtd&gt;&lt;mn&gt;0&lt;/mn&gt;&lt;/mtd&gt;&lt;/mtr&gt;&lt;/mtable&gt;&lt;/mfenced&gt;&lt;mo&gt;,&lt;/mo&gt;&lt;mo&gt;&amp;#xA0;&lt;/mo&gt;&lt;mo&gt;&amp;#xA0;&lt;/mo&gt;&lt;mfenced&gt;&lt;mtable&gt;&lt;mtr&gt;&lt;mtd&gt;&lt;mn&gt;1&lt;/mn&gt;&lt;/mtd&gt;&lt;/mtr&gt;&lt;mtr&gt;&lt;mtd&gt;&lt;mn&gt;0&lt;/mn&gt;&lt;/mtd&gt;&lt;/mtr&gt;&lt;mtr&gt;&lt;mtd&gt;&lt;mn&gt;0&lt;/mn&gt;&lt;/mtd&gt;&lt;/mtr&gt;&lt;/mtable&gt;&lt;/mfenced&gt;&lt;mo&gt;,&lt;/mo&gt;&lt;mo&gt;&amp;#xA0;&lt;/mo&gt;&lt;mo&gt;&amp;#xA0;&lt;/mo&gt;&lt;mfenced&gt;&lt;mtable&gt;&lt;mtr&gt;&lt;mtd&gt;&lt;mn&gt;1&lt;/mn&gt;&lt;/mtd&gt;&lt;/mtr&gt;&lt;mtr&gt;&lt;mtd&gt;&lt;mn&gt;0&lt;/mn&gt;&lt;/mtd&gt;&lt;/mtr&gt;&lt;mtr&gt;&lt;mtd&gt;&lt;mn&gt;0&lt;/mn&gt;&lt;/mtd&gt;&lt;/mtr&gt;&lt;/mtable&gt;&lt;/mfenced&gt;&lt;mo&gt;,&lt;/mo&gt;&lt;mo&gt;&amp;#xA0;&lt;/mo&gt;&lt;mo&gt;&amp;#xA0;&lt;/mo&gt;&lt;mfenced&gt;&lt;mtable&gt;&lt;mtr&gt;&lt;mtd&gt;&lt;mi&gt;x&lt;/mi&gt;&lt;/mtd&gt;&lt;/mtr&gt;&lt;mtr&gt;&lt;mtd&gt;&lt;mo&gt;-&lt;/mo&gt;&lt;mi&gt;y&lt;/mi&gt;&lt;/mtd&gt;&lt;/mtr&gt;&lt;mtr&gt;&lt;mtd&gt;&lt;mn&gt;0&lt;/mn&gt;&lt;/mtd&gt;&lt;/mtr&gt;&lt;/mtable&gt;&lt;/mfenced&gt;&lt;mo&gt;,&lt;/mo&gt;&lt;mo&gt;&amp;#xA0;&lt;/mo&gt;&lt;mo&gt;&amp;#xA0;&lt;/mo&gt;&lt;mfenced&gt;&lt;mtable&gt;&lt;mtr&gt;&lt;mtd&gt;&lt;mi&gt;x&lt;/mi&gt;&lt;/mtd&gt;&lt;/mtr&gt;&lt;mtr&gt;&lt;mtd&gt;&lt;mn&gt;0&lt;/mn&gt;&lt;/mtd&gt;&lt;/mtr&gt;&lt;mtr&gt;&lt;mtd&gt;&lt;mo&gt;-&lt;/mo&gt;&lt;mi&gt;z&lt;/mi&gt;&lt;/mtd&gt;&lt;/mtr&gt;&lt;/mtable&gt;&lt;/mfenced&gt;&lt;/mstyle&gt;&lt;/math&gt;\&quot;,\&quot;base64Image\&quot;:\&quot;iVBORw0KGgoAAAANSUhEUgAABd8AAAHcCAYAAAAnTdN0AAAACXBIWXMAAA7EAAAOxAGVKw4bAAAABGJhU0UAAAEHR1s2fAAAU6tJREFUeNrt3QHkVff/P/C35CP5iGQymZFJMhMzk0xiJplJJEmSkSQzE5lJJiMzM5NIMpnEJJOZmEkyM5LJTEYmySSSJB+J7/+c3739+/Tp3vM+9/O599z3Oefx4Ph9f1t97t37+TrP+7nn3ve9IQAAANBUB7Ljf9OOE5aEFjs643z4zJKg20GPAwAAwKD2z3iCeiU75lsWWiyf/z9mnBefWhZ0O+hxAAAAKGvvjCem97LjFcsCYVl23J1xfnxsWdDtoMfbylaa9Nnygb5B34C+0TeQju0z5jc/PrAs8P990OMc2WlZ0O2gx9vGVpp6sOUDfYO+AX2jbyAN7/d4MvqNZYEXfNPjXHnfsqDbQY+3ha009WLLB/oGfQP6Rt/AeK3JjkczZvav7JiwNPCC/EXWP2ecL/n5s9bSoNtBjzedrTT1ZMsH+gZ9A/pG38B4LM+OOzNmdSo7Vlka6GtF9zyZ+cL4a5YG3Q56vKlspak3Wz7QN+gb0Df6Bqq1ODv+6TGnn1gaiNrX49y5kR1LLA26HfR409hKU3+2fKBv0Degb/QNVGdedvza40nnZUsDpfU6hy4F38mCbgc93iC20jSHLR/oG/QN6Bt9A9XotTPjYbd/gHLy7/i43+NcOmZp0O2gx5vAVprmseUDfYO+Qd/oG30Do9XruyR8MTDMzp4+59MuS4NuBz1eZ7bSNJctH+gb9A36Rt/oGxiNfAfNox7z+LulgVm72OOcync9vWFp0O2gx+vKVprmsuUDfYO+Qd/oG30DwzcZeu+seRJ8rBXMRf5RYo97nFs3Q2dHG+h20OO1YitN89nygb5B36Bv9I2+geE63WcGD1samLNDfc6vc5YG3Q56vE5spWkPWz7QN+gb9A36Boaj3wt8/2bHAssDczYROt/n0es822150O2gx+vAVpp2seUDfYO+Qd+gb2Du8o+uetDnyeQHlgeGZmOf8yx/gX2F5UG3gx5Pna007WPLB/oGfYO+Qd/A3FzuM3MXLA0M3fk+59sflgbdDno8ZbbStJMtH+gb9A36Bn0Ds/dJn1nLd9estDwwdPm7kR/3Oe8OWh50O+jxVP+jbaVpL1v30DfoG/QN+gZm1zNTfWbtG8sDI/Nl6H9h1EfKodtBjyfHVhps3UPfoG/QN+gbGMzFPjN2PzuWWB4YmUXZcbfP+efL1NHtoMeTYisNOVv30DfoG/QN+gbK+7DPbOXHZ5YHxvZYnx97LQ+6HfR4Kk9IbKXhKVv30DfoG/QN+gbiFof+79b6L/hOCajC/Oy42ec8vBe8QxndDno8AbbSMJ2te+gb9A36Bn0DccdC/3dq7bM8UJmdBefiCcuDbgc9Pk620tCLrXvoG/QN+gZ9A/29XjBP+bu35lkiqNT1gnPyTcuDbgc9Pg620tCPrXvoG/QN+gZ9A/1dLHiCuMfyQOV2FJyTv1kedDvo8XGwlYYitu6hb9A36Bv0Dbzo/eCdkZCiondNbrE86HbQ41WylYa5Dr2te+gb9A36Bn1DG/0VvMgHKdpVcG7+4/cAdDvo8SrZSkMZtu6hb9A36Bv0DTxTtHsi/2irCUsEY5NflLlZcI7utkTodtDjVbCVhkHYuoe+Qd+gb9A30OmRfwtm56AlgrHbX3CO3vL7ALod9HgVbKVhELbuoW/QN+gb9A2E8GHB3EwFX9oLKViYHQ/8ToBuBz0+LrbSMChb99A36Bv0DfoGMxPCjYKZOWaJIBlfBrvh0O2gx8dUKrbSMBu27qFv0DfoG/QNbba9YF7yY6UlgmS8Gjlfd1kidDvo8VGwlYbZsnUPfYO+Qd+gb2izPwtm5VfLA8n5seCcvW550O2gx4fNVhrmytY99A36Bn2DvqGN1oXid19ttkSQnPWR83ajJdLtuh30+DDZSjN7i7PjcHYcb/k62LqHvtE3+gZ9o2/0DW30c8GM3A5epIFUFb1Af9Hy6HbdDnp8mGylGdyi7DiUHQ+76/TAkti6h77RN/oGfaNv9A2tsiIUv0Bz2BJBsj4NXqRHt4Mer4CtNIOZDJ0vZ7s/Y508ObV1D32jb/QN+kbf6Bva5evIfCy3RJCsl7PjScH5e9QS6XbdDnp8GGylKSf/0q3PsuNen7Xy5LTD1j30jb7RN+gbfaNvaIP52XG3YDYuWSKo9e8L+S6wBZZIt+t20ONzYStNXB7S/kj5enL6jK176Bt9o2/QN/pG39AGOyNz8aElguRtjZzHuy2RbtftoMfnwlaa/iay45Ps+C+yRp6cPs/WPfSNvtE36Bt9o29og18LZuJx6HycE5C2/F3OjwrO5d8skW7X7aDH53LnbKXpvS4fD/Ck1JPTF9m6h77RN/oGfaNv9A1N9krk3DlniaA2TkXO59cskW7X7aDHZ8NWmufln/26LztuDfik1JPTF9m6h77RN/oGfaNv9A1NdjAyD1ssEdTG+5Hz+XNLpNt1O+jx2bCV5tmT0j3ZcbP7355vKb6cHSey46vQ2Z7gyelgbN1D3+gbfYO+0Tf6hib7K9I1E5YIavWY+aDgnP7HEul23Q56fFC20jzzd/e/+Up2fJQdL/X4Myc9OR2YrXvoG32jb9A3+kbf0ESrInPwgyWC2vkucl6vtkS63RKBHh+ErTTPHOqWbJGlnpwOzNY99I2+0TfoG32jb2iizyNzsN0SQe1sipzXRyyRbrdEoMcHYSvN4P725HQgtu6hb/SNvkHf6Bt9Q9u6Jv+Ip8WWCGpnfvd3hX7n9nVLpNstEejxsmylmZ0fPTkdmK176Bt9o2/QN/pG39AkKyL5X7JEUFvnI+f3Skuk2wE9XoatNLNzzpPTgdm6h77RN/oGfaNv9A1N8kkk/wOWCGprX+T83m+JdDugx8uwlcaT06rYuoe+0Tf6Bn2jb/QNTXIhcs68aYmgtmLvfr5oiXQ7oMfneidspfHkdNhs3VN6+kbf6Bv0jb7RNzRB/sLLk4Lc71oiqL0bofjF/IWWSLcDeryIrTSenFbN1r320jf6Rt+gb/SNvqFJYh85dMYSQe3FvtdjkyXS7YAeL2IrjSenVbN1r730jb7RN+gbfaNvaJJvI7nvskRQe1sj5/kxS6TbAT3ej600npyOi6177aNv9I2+Qd/oG31D0/wZOV9es0S1My871mXHoew4mx23suNR6Hyvwy/Z8eocf37+s/N3zd7r/sw72fF1diyx9MlaGjnP/7JEuh2drtP1eD+20nhyOi627rWPvtE3+gZ9o2/0DU0yGcnbC331kb9ou7n7+PAwkuu/3exn88T/58gT/wWiSNaNyFz4Enfdjk7X6Xq8J1tpPDkdF1v32kff6Bt9g77RN/qGJtkcvNBXd+9kx8nQeRfk/wY4PhvwdvKPOrtT4ud+LJJkfR/JbrMl0u3odJ2ux3uxlcaT03Gxda999I2+0TfoG32jb2iSryJ5f2SJkrUl9H4H3FQod6Hm5gC3tSY77pf8uadFk6wdkey+tkS6HZ2u0/X4TLbSeHI6brbutYe+0Tf6Bn2jb/SNvmmaXyNZr7NEydoZOp/N+2N27MuOt0Pnc4GfPo4cLnFR5e0St7MydD4HuOy7L12oSdfqSHaXLJFuR6frdD0+k600npyOm6177aFv9I2+Qd/oG32jb5okf1Jf9I66J9Oe+JOe/Ivw5kf+zA+Rc/lQ5O+/FDrvphzkow/2iqa25/xj57xuR6frdD0+k600npyOm6177aFv9I2+Qd/oG32jb5ok9u6pq5ao8Rn/EnmCf3HGn321+8/zd1ee7DMzvpwvbbF3RL9liXQ7Ol2n6/FBbtBWGk9Ox11+tu61p+D0jb7RN+gbfaNvqJPtkZxPWaJG+Kcg4/zdc/3eITf9heB+HzuQf3zBN9lxNjs+DZ2PRiBtJyLn/XZLpNvR6Tpdjz9lK40npymwdU/O+kbf6Bv0jb7RN9TRsch5sscSNcLRSM6re/ydDdP+/XlL2CixC7MnLZFuR6ejx5+ylcaT01TYutd8+kbf6Bv0jb7RN/qmaX6OZLzREjVC7HtEts348/lnAt/p/ru/gnc+Ns3ayDz8aol0OzodPf6UrTSenKbC1r3m0zf6Rt+gb/SNvtE3TfMwkrEn6M2wKJLzdzP+/E/df57PxwrL1zgTkXl4ZIl0OzodPf6UrTSenNblQomte/Wnb/SNvkHf6Bt9o2+aZNI50irXQ7kdVTun/fMPLVtj3Y6c/4stkW5Hp6PHc7bSeHKaClv3mk/f6Bt9g77RN/pG3zTJxki+FyxRo3wfir9LZH52vJwd97r/7GdL1urHSL9r6HZ0Onr8/9hK48lpKmzdaz59o2/0DfpG3+gbfdMkO4KPuJL3s+Pd8OyjCfJ+XGbJGi32sWI7LJFuR6ejx22l8eQ0NbbuNZe+0Tf6Bn2jb/SNvmmabyLZfmyJGuX1SN6/TPvf+yxX4+2MzMMxS6Tb0enocVtpPDmt2zrauldf+kbf6Bv0jb6xjvqmac5Est1kiRrnUSTzmZ8VTHNtiszBGUuk29Hp6HFbaTw5TY2te82lb/SNvkHf6Bt9o2+a5vdItu9Yosb5McQv1Ky2TK2wKrhgp9vR6ejxCFtpPDlNja17zaVv9I2+Qd/oG32jb5om9v0SE5aocQ5GMj9hiVpjfmQWHloi3Y5OR4/bSuPJaWps3WsufaNv9A36Rt/oG33TJPMiuU5ZokaKfbTZB5aoVWIfWTHPEul2dDrt7nFbaTw5TY2te82lb/SNvkHf6Bt9o2+a5LVIrv9aokbK3/H6pCD33ZaoVf6M9MAqS6Tb0em0u8dtpfHkNDW27jWXvtE3+gZ9o2/0jb5pkg2RXM9bolY+Ufe9Iu0S+7zoDZZIt6PTaW+P20rjyWmqbN1rHn2jb/QN+kbf6Bt90zRbIpmetkSNVfQlytcsT6t8H+mBLZZIt6PTaW+P20rjyWmqbN1rHn2jb/QN+kbf6Bt90zS7Ipket0SNtTWS/SJL1BrHIrOwyxLpdnQ67e1xW2k8OU2VrXvNo2/0jb5B3+gbfaNvmubLSKYHLFFj7Qm+oI+ODyOz8I0l0u3odNrb47bSeHKaKlv3mkff6Bt9g77RN/pG3zTNyUim2y1RI73S7b6i7L+2TK2xPTILJy2Rbken094et5XGk9NU2brXPPpG3+gb9I2+0Tf6pmlORzLdbIka6bdI7v/r/hnaYXPwor9uR6ejx/uwlcaT01TZutc8+kbf6Bv0jb7RN/qmaWIfJbTREjXOwWn5PinIPv938y1XK2yM9MA5S6Tb0em0t8dtpfHkNFW27jWPvtE3+gZ9o2/0jb5pmp8imb5riRrlrfDs4kzefTuC73Ggc54XzcFPlki3o9Npb4/bSuPJaaps3WsefaNv9A36Rt/oG33TNJcjmb5liRpjYXb8My3bbdkxLzseF+R/yLK1wvJID1y1RLodnU57e9xWGk9OU2XrXvPoG32jb9A3+kbf6JumuRvJdNISNcb0XVUnpv3zCwX5X7BsrTAZ6YG7lki3o9Npb4/bSuPJaaps3WsefaNv9A36Rt/oG33TNPcjmS6wRI2waVqmf83I9WBB/lOh805Kmm0i0gP3LZFuR6fT3h63lcaT01TZutc8+kbf6Bv0jb7RN/qmaR5GMp2wRLW3NDx7F2ye94oZ/359ZAbWWsLGm+9xUrej09Hj/dhK48lpqmzdax59o2/0DfpG3+gbfdM0U5FMqb9fpuW5o88T9qLPCP7EErZCUQ9MWR7djk6nvT1uK40np6myda959I2+0TfoG32jb/RN07hA02wfh3JfiHypYAbOlryt10Lny/w8RtWTi++6HZ2u0/V4T7bSeHKaKlv3mkff6Bt9g77RN/rGWjaNCzTN9fq0fP8JxbumviiYgUclbit/XPqz++c3WfpacvFdt6PTdboeVyienBp8/AKjb9A3+sby6Bt9Q0V56pv6yt+p+Pe08/KNyJ/fGJmD2N8/FuLvxKS+XfDE8uh2dDrt7XFPTj059eSUqugbfaNv0Df6Bn3Tpjz1TX2dmpbhnhJ/fn73iXm/Ofio4O9u6/6ZW9mxyNLrAuSJTqdZ570np56cenJKVfSNvtE36Bt9g77xRI1xWZwdG7JjZeTPfTYtvx8G+PmXC+bgtz5/583Q+QiD/M+sF5EuQJ7odJp33isUT07rOvi27ikyfaNv9A36Rt/oG/QNZezNjsfTcsk/fmB3jz/3ybQ/828Y7F2LX0Vm4e0Zfz7/Mr7/uv/uCxHpAuSJTqeZ571C8eTUAx7y1DeYT3mib8wn8myqtQX5XM+O/dnxQXacmdFrrw94O+9GZuFmdqzq/tnN2XGn+88vikgXIE90Os097xWKJ6ce8JCnvsF8yhN9Yz6RZ1N9VyKnmcfGWdzOvOy4N+Dt5O/EXCIiXYA80ek097xXKMN13pNTD3jIU9+YT+SpbzCf8pRnMk6HwS6ebJ/DbX09wO3k75JcLh5dgDzR6TT7vFcow3Xdk1MPeMhT35hP5KlvMJ/ylGcyPgnlLpzknx+8bY63tSw7Hpa4rfxzgd8QjS5Anuh0mn/eK5ThWRg6X5IV+xKteZbKfMpTnvrGfCJPfWM+zac8qcSC7Pg9xD+7950h3d62yG1dzo6XxaILkCc6nXac9wpleD4M5V59W2+pzKc85alvzCfy1Dfm03zKk8rMD513S/6WHY+yYyp0du38kh0fZcfEkG/v7ez4sXsbT2/rbOh8CSC6AHmi02nRea9QhmMyO26UfHL6i+Uyn/KUp74xn8hT35hP8ylPQBcgT6DZ571Cmbul2XEpDPaFD0eD7dnmU57y1DfmE3nqG/NpPuUJ6ALkCTT2vFcos7M4O97vPsks8+ULvY5/s+NQdrwXhr8lxuAjT32jb8ynPOWpb8wn8gR0AfIExnjeK5Ry1obOtxffC53Pd/rfCI6p7s/Pb2eLJTef8tQ3+sZ8Ik99Yz6RJ6ALkCdQ3/NeoZTz7oiekPY7dlhy8ylPfaNvzCfy1DfmE3kCugB5AvU97xUKHvCQJ5hPeYL5RJ6ALkCe4Lx38R2Dbz7lCeYTeWI+kSegC5AnkPZ5r1DwgIc8wXzKE8wn8gR0AfIE572L7xh88ylPMJ/IE/OJPAFdgDyBtM97hYIHPOQJ5lOeYD6RJ6ALkCc47118x+CbT3mC+USemE/kCegC5Amkfd4rFDzgIU8wn/IE84k8AV2APMF57+I7Bt98yhPMJ/LEfCJPQBcgTyDt816h4AEPeYL5lCeYT+QJ6ALkCc57F98x+OZTnmA+kSfmE3kCugB5Ammf9woFD3jIE8ynPMF8Ik9AFyBPcN67+I7BN5/yBPOJPDGfyBPQBcgTSPu8Vyh4wEOeYD7lCeYTeQK6AHmC897Fdwy++ZQnmE/kiflEnoAuQJ5A2ue9QsEDHvIE8ylPMJ/IE9AFyBOc9y6+Y/DNpzzBfCJPzCfyBHQB8gTSPu8VCh7wkCeYT3mC+USegC5AnuC8d/Edg28+5QnmE3liPpEnoAuQJ5D2ea9Q8ICHPMF8yhPMJ/IEdAHyBOe9i+8YfPMpTzCfyBPziTwBXYA8gbTPe4WCBzzkCeZTnmA+kSegC5AnOO9dfMfgm095gvlEnphP5AnoAuQJpH3eKxQ84CFPMJ/yBPOJPAFdgDzBee/iOwbffMoTzCfyxHwiT0AXIE8g7fNeoeABD3mC+ZQnmE/kCegC5AnOexffMfjmU55gPpEn5hN5AroAeQJpn/cKBQ94yBPMpzzBfCJPQBcgT3Deu/iOwTef8gTziTwxn8gT0AXIE0j7vFcoeMBDnmA+5QnmE3kCugB5gvPexXcMvvmUJ5hP5In5RJ6ALkCeQNrnvULBAx7yBPMpTzCfyBPQBcgTnPcuvmPwzac8wXwiT8wn8gR0AfIE0j7vFQoe8JAnmE95gvlEnoAuQJ7gvHfxHYNvPuUJ5hN5Yj6RJ6ALkCeQ9nmvUPCAhzzBfMoTzCfyBHQB8gTnvYvvGHzzKU8wn8gT84k8AV2APIG0z3uFggc85AnmU55gPpEnoAuQJzjvXXzH4JtPeYL5RJ6YT+QJ6ALkCaR93isUPOAhTzCf8gTziTwBXYA8wXnv4jsG33zKE8wn8sR8Ik9AFyBPIO3zXqHgAQ95gvmUJ5hP5AnoAuQJznsX3zH45lOeYD6RJ+YTeQK6AHkCaZ/3CgUPeMgTzKc8wXwiT0AXIE9w3rv4jsE3n/IE84k8MZ/IE9AFyBNI+7xXKHjAQ55gPuUJ5hN5AroAeYLz3sV3DL75lCeYT+SJ+USegC5AnkDa571CwQMe8gTzKU8wn8gT0AXIE5z3Lr5j8M2nPMF8Ik/MJ/IEdAHyBNI+7xUKHvCQJ5hPeYL5RJ6ALkCe4Lx38R2Dbz7lCeYTeWI+kSegC5AnkPZ5r1DwgIc8wXzKE8wn8gR0AfIE572L7xh88ylPMJ/IE/OJPAFdgDyBtM97hYIHPOQJ5lOeYD6RJ6ALkCc47118x+CbT3mC+USemE/kCegC5Amkfd4rFDzgIU8wn/IE84k8AV2APMF57+I7Bt98yhPMJ/LEfCJPQBcgTyDt816h4AEPeYL5lCeYT+QJ6ALkCc57F98x+OZTnmA+kSfmE3kCugB5Ammf9woFD3jIE8ynPMF8Ik9AFyBPcN67+I7BN5/yBPOJPDGfyBPQBcgTSPu8Vyh4wEOeYD7lCeYTeQK6AHmC897Fdwy++ZQnmE/kiflEnoAuQJ5A2ue9QsEDHvIE8ylPMJ/IE9AFyBOc9y6+Y/DNpzzBfCJPzCfyBHQB8gTSPu8VCh7wkCeYT3mC+USegC5AnuC8d/Edg28+5QnmE3liPpEnoAuQJ5D2ea9Q8ICHPMF8yhPMJ/IEdAHyBOe9i+8YfPMpTzCfyBPziTwBXYA8gbTPe4WCBzzkCeZTnmA+kSegC5AnOO9dfMfgm095gvlEnphP5AnoAuQJpH3eKxQ84CFPMJ/yBPOJPAFdgDzBee/iOwbffMoTzCfyxHwiT0AXIE8g7fNeoeABD3mC+ZQnmE/kCegC5AnOexffMfjmU55gPpEn5hN5AroAeQJpn/cKBQ94yBPMpzzBfCJPQBcgT3Deu/iOwTef8gTziTwxn8gT0AXIE0j7vFcoeMBDnmA+5QnmE3kCugB5gvPexXcMvvmUJ5hP5In5RJ6ALkCeQNrnvULBAx7yBPMpTzCfyBPQBcgTnPcuvmPwzac8wXwiT8wn8gR0AfIE0j7vFQoe8JAnmE95gvlEnoAuQJ7gvHfxHYNvPuUJ5hN5Yj6RJ6ALkCeQ9nmvUPCAhzzBfMoTzCfyBHQB8gTnvYvvGHzzKU8wn8gT84k8AV2APIG0z3uFggc85AnmU55gPpEnoAuQJzjvXXzH4JtPeYL5RJ6YT+QJ6ALkCaR93isUPOAhTzCf8gTziTwBXYA8wXnv4jsG33zKE8wn8sR8Ik9AFyBPIO3zXqHgAQ95gvmUJ5hP5AnoAuQJznsX3zH45lOeYD6RJ+YTeQK6AHkCaZ/3CgUPeMgTzKc8wXwiT0AXIE9w3rv4jsE3n/IE84k8MZ/IE9AFyBNI+7xXKHjAQ55gPuUJ5hN5AroAeYLz3sV3DL75lCeYT+SJ+USegC5AngzFquz4KDtOZ8eV7LifHVPZ8Tg7HmXHnew4lx1fZse72THPkjnvFQoGH3mC+ZSnPDGfyBPQBciTFy3KjgPZcb1E5jOPu9nxRXa8bBmd9woFg488wXzKU56YT+QJ6ALkSUd+0f1+Qcb5v/sldN4FP1Xw5/J3xR8M3gnvvFcoGHzkCeZTnvLEfCJPQBcgzxZbkR1/9sn1v+zYnx1Le/y9N7Ljq9D/QvzV7FhueZ33CgWDjzzBfMoTzCfyBHQB8mybDdnxoE+m57NjcYmfkV9g/6PPz7iXHe9YZue9QsHgI08wn/IE84k8AV2APNtia3Y86ZPnqQF/1oLsuBD6fwzNesvtvFcoeMBDnmA+5QnmE3kCugB5Nt2mgiwvzfJnTmbHtT4/M393/ZuW3XmvUPCAhzzBfMoTzCfyBHQB8myqNaHzbvReOT7MjmVz+Nkrs+Nxn599OztesvzOe4UyPKuy46PsOB0634ScfyvyVPckzE/yO9lxLju+zI53g29BNp/ylKe+MZ/IU9+YT/MpT0AXIE9GJb/4/V9BjgeGcBuHC37+BRE47xXK3CzqnqjXS6zjzONudnyRHS9bRvMpT3nqG/OJPPWN+TSf8gR0AfJkqH4qyDC/KL9gCLeRf/zM/YLb2S0G571CmZ0DkZMr/3e/hM67xKYK/lz+rrGDwTvFzKc85alvzCfy1Dfm03zKE9AFyJNh2BbJ8NAQb+tIwe3cy44l4mj3ea9QBrMiO/4M/V81258dS3v8vTey46uCJ6pXs2O55TWf8kTfmE/kqW/MJ/IEdAHyZNbyd7TfKsjvSZjbZ73P9GpkXo6LpN3nvUIpb0PofGNxr3U6nx2LS/yM/AnoH6H/q2HvWGbzKU/0jflEnvrGfCJPQBcgT2bl00h+v47gNi+F4ov9K8TS3vNeoZSztXuy9FqjUwP+rPwVuAuh/zbt9ZbbfMpT3+gb84k89Y35RJ6ALkCeDGR+dtyJ5LdnBLe7L3KbJ0TT3vNeocRtKlifS7P8mfkXMlzr8zPzd5+9adnNpzz1jb4xn8hT35hP5AnoAuRJabtK5LdsBLf7WuQ2H4feH+NIC857hVJsTei8W6vX2jyc4wm7snvy9frZt7PjJctvPuWpb/SN+USe+sZ8Ik9AFyBPSrkcye7GCG/7ZuS2D4qnnee9Qukvf3L4X8HaHBjCbRwu+PkXzL35lKe+0TfmE3nqG/OJPAFdgDyJeqVEdqdGePunI7f9j4jaed4rlP5+KliX/EnrgiHcRr49+37B7ew2+OZTnvpG35hP5KlvzCfyBHQB8qTQvhLZ7Rzh7e8ucftvial9571C6W1bZF0ODfG2jhTczr3sWGLwzac89Y2+MZ/IU9+YT+QJ6ALkSV/nS2S3doS3v77E7R8WU/vOe4XyovwdX7cK1uRJGO6XM7wayeC4wTef8tQ3+sZ8Ik99Yz6RJ6ALkCc9zcuOqUhuT7p/blQmSszOFVG177xXKC/6NLImv47gNi9FymGFwTef8tQ3+sZ8Ik99Yz6RJ6ALkCcvWFMit9sV3I/7If4CwKS42nXeK5Tnzc+OO5E12TOC2419LtUJg28+5alv9I35RJ76xnwiT0AXIE9esLdEbucruB8/lbgfH4irXee9QnnerhJrsmwEt/ta5DYfZ8dSg+8BT576Rt+YT+Spb8wn8gR0AfLkOadL5HaqgvvxffC57857hVLocmQ9bozwtm9GbvugwfeAJ099o2/MJ/LUN+YTeUIPK7NjU3bsD52LP7+Fzucf/zLE29gaOp9XnL94+jA7fsyO1ZZeF8iTBPxeIrdDFdyPIyXuxzlxteu8VyjPvBLG+ypZ7FW6fwy+Bzx56ht9Yz6Rp74xn8iTVsu/0G9j6Hy0V36R/WroXAwvmsOtQ7jdoo8S2yEWXSBPxmyqRG7bK7gfO0rcj1viatd5r1DK/TLx9Ng5wtvfXeL23zL4HvDkqW/0jflEnvrGfCJPWiX/7o6zofNlgf+bxfHnHG9/XnY8CMVfILhKF+gCeTImC0t2YRWftb65xP140u1VWnLeK5RnzpdYj7UjvP31wedCmU956ht9Yz6Rp74xn8gTnpe/2/1R6HyEzLnucTGUe6fnMLp+VYmff1IX6AJ5MibrSvbghgruy8aS92Wl2Npz3iuUjnklfnEZ9StTEyXyuGLwPeDJU9/oG/OJPPWN+USe0O3v/CNlbpaYxe/mcDuTJX7+XV2gC+TJmGwK5S54v1PBfUnphQASOe8VSseaEmtxu4L7cb/EE+RJg+8BT576Rt+YT+Spb8wn8oSuJaHz2e9Fs5h/LvzCOdzGpRI/XxfoAnkyDttDuQveVfy+uajkfdkitvac9wqlY2+JtThfwf34KaTxGVUe8JCnvtE3+kae+kbfmE/kSX3kX7D9IDKPu+bw818OnS/J7vezH+kCXSBPxuTDUO6C90QF92VByfuyU2ztOe8VSsfpEmtxqoL78X3wuajmU576Rt+YT+Spb8wn8oTB7Y/M489z/PmLu48bo/hSV12APJmtr0O5C95VfMnpRMn7clhs7TnvFUrH7yXW4lAF9+NIiftxzuB7wJOnvtE35hN56hvziTxhhvyiz51Q/DFfS4ZwO+9nx70ZP/u0LtAF8mRMToRyF7xTmZ/8OCa29pz3CqWjzLfEb6/gfuwocT9uGXwPePLUN/rGfCJPfWM+kSf0cDgykx8O6XY+mPFz9+gCXSBPxqSOF99PiK09571C6XzpTJkTo4rPIt1c4n7k71aYZ/A94MlT3+gb84k89Y35RJ4ww6thtB8989S8GT93pS7QBfJkTFx8J+nzXqGEsK7kibGhgvuyseR9WWnwPeDJU9/oG/OJPPWN+USe0MOlgpl8HDov0M7V9IvvNyy5LpAnY+TiO0mf9wolhE0lT4x3WvZE2QMe8tQ3+kbfyFPf6BvziTypnz2Rudw6hNtYMe3nfW3JdYE8GaPjwcV3Ej7vFUrns07LnBiTFdyXRSXvyxaD7wFPnvpG35hP5KlvzCfyhB5eiszlmSHcxtZpP+9NS64L5MkYHQ31u/h+VGztOe8VSucLZ8qcGBMV3JcFJe/LToPvAU+e+kbfmE/kqW/MJ/KEPoo+euZhmPv3bJzp/qxrlloXyJMx2x3qd/H9kNjac94rlM4WuTInRhVfAjZR8r4cNvge8OSpb/SN+USe+sZ8Is9Elf383boeEzXI4JPIf8O6Ofzs+aFzAf9/3dtBF8iTcdqRUHeX/b13p9jac94rlHp+McMxg+8BT576Rt+YT+Spb8wn8qx5B7n4PjorI/8NX8zhZ+8Mz768dZEa0AXyZMw2l+zuhRXcl4XBxy067xVKI56cnjD4HvDkqW/0jflEnvrGfCLPmneQi++jdaPgv+GPOfzcy92fcVwF6AJ5koANJbt7RQX35aWS92WD2Npz3isUT0494CFPfaNvzKc89Y2+MZ/Icxwd5OL7+HJ4Emb3rvXV037GKhWgC+RJAhaX7O73Krgv60vel+Via895r1A8OfWAhzz1jb4xn/LUN/rGfCLPcXSQi++jtSny37F5Fj/z6Ret/ur01wXyJCFPSuT2fgX34/0S9yO/r/NE1p7zXqF0tsp5cuoBD3nqG32jb+Spb/SN+USew+Hiexrmh+ILUoN+bMz0z5Ff5/TXBfIkIX+VyG1rBfdjS4n7cVNc7TrvFUoIR2v45PSowfeAJ099o2/MJ/LUN+YTeSbKxfd0XCz477g24M86Heb+efG6AHkyCmdK5La3gvvxYYn7cVZc7TrvFUoIu2v45PSQwfeAJ099o2/MJ/LUN+YTeULEwciMTpb8OatCtR/doAuQJ4M4FNLYZVnmxefPxdWu816hhLAjpPPuhomS92WnwfeAJ099o2/MJ/LUN+YTeULEO2E4n4F8vvvnr1hSXSBPElTms9bPVHA/zoU0PnuehM57hdL5kpkyTwgXVnBfFpa8L1sMvgc8eeobfWM+kae+MZ/IEyLyL/WbCnPbdbR22p9/z5LqAnmSoMkSuV2t4H5cCfEvW10ornad9wolhA0lnxCuqOC+vFTyvmww+B7w5Klv9I35RJ76xnwiTyjhfJjbZw9f7f7Z3y2lLpCnPBN2LZLbVAX3YSqM/wUAEjvvFUoIi0s+IaziFf71Je/LcoPvAU+e+kbfmE/kqW/MJ/KEEg4UzOidyN/dNu3PrrGUukCe8kzY12P+fXN5ids/Iqb2nfcKpeNJSOMzmcp8RlV+X+cZfA948tQ3+sZ8Ik99Yz6RJ5TwdmROF/X5e/l3dtzs/pnzllEXyFOeiVtXIrvNI7z9LSVu34uYLTzvFUrHXyXWYmsF96PMiXrT4HvAk6e+0TfmE3nqG/OJPKGk2Oe+93sh9lB49gLpKsuoC+Qpzxp03d1Idl+N8Pa/idz2bRG187xXKB1nSqzF3grux4cl7sdZg+8BT576Rt+YT+Spb8wn8oQBFH3u+/4ef35Zdjzq/vvjlk8XyFOeNfFtJLtLI7zt38P4LvyT8HmvUDoOlViLExXcjxMl7sfnBt8Dnjz1jb4xn8hT35hP5AkD+KxgTs/0+POnu//uYXa8bPl0gTzlWROrQ/yjDidGcLuTIf6Rj3YQtfS8VygdZT6L9EwF9+NcSOOzWT3gIU99o2/0jTz1jb4xn8iT5ij68usbM/7sO9P+3WeWThfIU541czWS36YR3ObWyG1eFkt7z3uF0jFZYi2uVnA/roT4K3QLDb4HPHnqG31jPpGnvjGfyBMGMD8Uvyvz6TtB889MfvqdIf+G0bxDVBcgT0ZpZyS/UyO4zdibTTaLpb3nvUJ55lpkLaYquA9TCTxB9oCHPPWNvtE38tQ3+sZ8Ik+ap+jziN/r/plPpv2zDyyZLpCnPGsofxHxVkF++fdZDPOFxSXZ8bjg9q6LpN3nvUJ55usS67F8hLe/vMTtHzH4HvDkqW/0jflEnvrGfCJPmIWjBbO6LzuWZseD7v9/wXLpAnnKs8b2RDLcM8Tb2h+5rW3iaPd5r1CeWVdiPUa5TWRLidtfY/CHOp952f7S/QXzcff//tL9xXOB3vELjL4xn/pGnvpG3+gb9A0NUtTJ34fORzH8r9sdr1ku3S5P3V5j+bvf/wyjfzd6/pFeNwtu5w9ROO8VyvMn5t3Ienw1wtv/JnLbtw3+0ObzpW4BxtZ7ne7xC4y+MZ/6Rp76Rt/oG/QNDbE80g9P//fnlkq3y1O3N8DqUPxdF7uGcBtF73rPXyhbJQbnvUJ53reR9bg0wtv+fYxPjNs2+L+U+NlPi/I9/eMXGH1jPvWNPPWNvtE36Bsa4lFkZm8E76TW7ej25vi4IMc7ofN57bP1cnj2UV29jo8tv/NeobxodWQ98lfMRvFt75Oh+NW4/Fhl8Icyn2+V/OXl6XEvO5bpIL/A6BvzqW/0jb7RN/oGfUMD/BSZWRdwdTu6vWm+K8jy/Cx/Zr679GLBzz1p2Z33CqW/q5E12TSC29wauc3LBn9o87lrwF9g8uOEDvILjL4xn/pG3+gbfaNv0Dc0QNGXrp62PLod3d5QPxTkeXwWP+9Mwc87a7md9wql2M7ImpwawW2eC+P7IrS2Df6eMPgvMPkWPlsv/QKjb8ynvtE3+kbf6Bv0DXW3LYzm4xd0gW6XJ6kr+ijG/IL54hI/Y2l2XCj4OUcts/NeocTlW0duFaxJ/hl5w9yavaT7ADnqb2A2+B1bw+C/wOTH+3rILzD6xnzqG32jb/SNvkHfUHMb+szqNkuj29HtLZB33f0+ud7Njk+z45Uefy//wupDBX83/+z37ZbXea9Qyou9wrxniLe1P3Jb2wz+UOczvxjwcBa/wOzUQ36B0TfmU9/oG32jb/QN+oaaW9xjTn+0LLod3d4i+RelnopknF9Mv9g9HkT+bP4RNL5vwXmvUAaUvzvszzD6d2vNz46bBbfzh8EfyXzmT/ifhMF+gdmvh/wCo2/Mp77RN/pG3+gb9A01Nxle/JLOpZZFt6PbW2hldhwL8Yvr/XaN5p8V/7pldN4rlNlbHXmQ2zWE2yh6V1i+VXuVwR/ZfK7qFmV+oWGqxG3t0kN+gdE35lPfyFPf6Bt9g76h5jbOmNEtlkS3o9tbLn+DynvZ8UXofGfRP6Gz62Sqe+T/+0b33x3p/tl5ls15r1CG4+OCtZnrF9Lk21yKXl372PKPbT7zEj3jl1K/wOgb86lv5Klv9I2+Qd/QMNO/cPB7y6Hb0e3AaM97hRL3XcH6nJ/DA+TFgp970rKPfT53zLitFeLwC4y+MZ/6Rp76Rt/oG/QNNZZ/3vvTzxC/2f3/0e3odsDF97H7oWCNjs/i550p+HlnLXcS83lk2u3cEoVfYPSN+dQ38tQ3+kbfoG+oudPTZnON5dDt6HZg9Oe9Qinv28gTyjLvGsi/yOZCwc85apmTmc/fpt3Ol6LwC4y+MZ/6Rp76Rt/oG/QNNbZz2lweshy6Hd0OVHPeK5TB5N80fr/PWt3Njk+z45Uef2959xecfn83/2zU7ZY3mflcPe028i+le1UUfoHRN+ZT38hT3+gbfYO+oaZWhmcfN3PRcuh2dDtQ3XmvUAaXf5HYqci6Pej+UnMxFH/pWH7kW7SXWdak5nP659V+Iwa/wOgb86lv5Klv9I2+Qd9QU5PZ8U949qXaSy2Jbke3A9Wd9wpl9vJ3Dxwr8eSz1/EodD5L9XXLmNx8fjLt5+e/nPoSIr/A6BvzqW/kqW/0jb5B31BXZ8Ozd0Wvsxy6Hd0OVHveK5S5m5cd72XHF9lxLnTeVZBv6ZvqHvn/vtH9d0e6f3aeZUtyPt+f8fPfFYFfYPSN+dQ38tQ3+kbfoG+oqf3TZvEjy6Hb0e1A9ee9QsEDXseG0HnH3tOf/anl9wsM5lPfyBP0DfqGmtowbQ6/sxy6Hd0OjOe8Vyh4wAthZ+hsw/RZeX6BwXzqG3mCvkHfUHevZce97gxezo75lkS3o9uB8Zz3CoU2P+Dl2+O/nfEzD1t2v8BgPvWNPEHfoG+oqfwLVW925y//eLCXLIluR7cD4zvvFQptfcBbkR1Xp/2s/Ivltllyv8BgPvWNPEHfoG9IxGR2HMyO86HzHRuHsmNJwZ/PL7T/HZ59AeerllC3o9uB8Z73CoW2PuB9PO3n/JQdyyy3X2Awn/pGnqBv0DckIr/I/nePmcovqq/p8edfyY7r3T+Tf+TMakuo29HtwPjPe4VCWx/w8m17P2THesvsFxjQN/IEfYO+ITFfF8xV/mWb+QXZie6xNzz7jPf8XdFrLJ9uR7cDaZz3CgUPeMgTzKc8wXwiT9Jyp8R8zTzyC/BrLZ0uQJ5AOue9QsEDHvIE8ylPMJ/Ik7RMhcEuvOcX69+0bLoAeQJpnfcKBQ94yBPMpzzBfCJP0vJXKH/h/VrofOY7ugB5Aomd9woFD3jIE8ynPMF8Ik/Ssj+Uu/B+OjsmLZcuQJ5Amue9QsEDHvIE8ylPMJ/Ik7TkX7L5c8Fs3cqOzZZJFyBPIO3zXqHgAQ95gvmUJ5hP5Ema9mbH5ex41D0udf/ZhKXRBcgTSP+8Vyh4wEOeYD7lCeYTeQK6AHmC897Fdwy++ZQnmE/kiflEnoAuQJ5A2ue9QsEDHvIE8ylPMJ/IE9AFyBOc9y6+Y/DNpzzBfCJPzCfyBHQB8gTSPu8VCh7wkCeYT3mC+USegC5AnuC8d/Edg28+5QnmE3liPpEnoAuQJ5D2ea9Q8ICHPMF8yhPMJ/IEdAHyBOe9i+8YfPMpTzCfyBPziTwBXYA8gbTPe4WCBzzkCeZTnmA+kSegC5AnOO9dfMfgm095gvlEnphP5AnoAuQJpH3eKxQ84CFPMJ/yBPOJPAFdgDzBee/iOwbffMoTzCfyxHwiT0AXIE8g7fNeoeABD3mC+ZQnmE/kCegC5AnOexffMfjmU55gPpEn5hN5AroAeQJpn/cKBQ94yBPMpzzBfCJPQBcgT3Deu/iOwTef8gTziTwxn8gT0AXIE0j7vFcoeMBDnmA+5QnmE3kCugB5gvPexXcMvvmUJ5hP5In5RJ6ALkCeQNrnvULBAx7yBPMpTzCfyBPQBcgTnPcuvmPwzac8wXwiT8wn8gR0AfIE0j7vFQoe8JAnmE95gvlEnoAuQJ7gvHfxHYNvPuUJ5hN5Yj6RJ6ALkCeQ9nmvUPCAhzzBfMoTzCfyBHQB8gTnvYvvGHzzKU8wn8gT84k8AV2APIG0z3uFggc85AnmU55gPpEnoAuQJzjvXXzH4JtPeYL5RJ6YT+QJ6ALkCaR93isUPOAhTzCf8gTziTwBXYA8wXnv4jsG33zKE8wn8sR8Ik9AFyBPIO3zXqHgAQ95gvmUJ5hP5AnoAuQJznsX3zH45lOeYD6RJ+YTeQK6AHkCaZ/3CgUPeMgTzKc8wXwiT0AXIE9w3rv4jsE3n/IE84k8MZ/IE9AFyBNI+7xXKHjAQ55gPuUJ5hN5AroAeYLz3sV3DL75lCeYT+SJ+USegC5AnkDa571CwQMe8gTzKU8wn8gT0AXIE5z3Lr5j8M2nPMF8Ik/MJ/IEdAHyBNI+7xUKHvCQJ5hPeYL5RJ6ALkCe4Lx38R2Dbz7lCeYTeWI+kSegC5AnkPZ5r1DwgIc8wXzKE8wn8gR0AfIE572L7xh88ylPMJ/IE/OJPAFdgDyBtM97hYIHPOQJ5lOeYD6RJ6ALkCc47118x+CbT3mC+USemE/kCegC5Amkfd4rFDzgIU8wn/IE84k8AV2APMF57+I7Bt98yhPMJ/LEfCJPQBcgTyDt816h4AEPeYL5lCeYT+QJ6ALkCc57F98x+OZTnmA+kSfmE3kCugB5Ammf9woFD3jIE8ynPMF8Ik9AFyBPcN67+I7BN5/yBPOJPDGfyBPQBcgTSPu8Vyh4wEOeYD7lCeYTeQK6AHmC897Fdwy++ZQnmE/kiflEnoAuQJ5A2ue9QsEDHvIE8ylPMJ/IE9AFyBOc9y6+Y/DNpzzBfCJPzCfyBHQB8gTSPu8VCh7wkCeYT3mC+USegC5AnuC8d/Edg28+5QnmE3liPpEnoAuQJ5D2ea9Q8ICHPMF8yhPMJ/IEdAHyBOe9i+8YfPMpTzCfyBPziTwBXYA8gbTPe4WCBzzkCeZTnmA+kSegC5AnOO9dfMfgm095gvlEnphP5AnoAuQJpH3eKxQ84CFPMJ/yBPOJPAFdgDzBee/iOwbffMoTzCfyxHwiT0AXIE8g7fNeoeABD3mC+ZQnmE/kCegC5AnOexffMfjmU55gPpEn5hN5AroAeQJpn/cKBQ94yBPMpzzBfCJPQBcgT3Deu/iOwTef8gTziTwxn8gT0AXIE0j7vFcoeMBDnmA+5QnmE3kCugB5gvPexXcMvvmUJ5hP5In5RJ6ALkCeQNrnvULBAx7yBPMpTzCfyBPQBcgTnPcuvmPwzac8wXwiT8wn8gR0AfIE0j7vFQoe8JAnmE95gvlEnoAuQJ7gvHfxHYNvPuUJ5hN5Yj6RJ6ALkCeQ9nmvUPCAhzzBfMoTzCfyBHQB8gTnvYvvGHzzKU8wn8gT84k8AV2APIG0z3uFggc85AnmU55gPpEnoAuQJzjvXXzH4JtPeYL5RJ6YT+QJ6ALkCaR93isUPOAhTzCf8gTziTwBXYA8wXnv4jsG33zKE8wn8sR8Ik9AFyBPIO3zXqHgAQ95gvmUJ5hP5AnoAuQJznsX3zH45lOeYD6RJ+YTeQK6AHkCaZ/3CgUPeMgTzKc8wXwiT0AXIE9w3rv4jsE3n/IE84k8MZ/IE9AFyBNI+7xXKHjAQ55gPuUJ5hN5MphV2fFRdpzOjivZcT87prLjcXY8yo472XEuO77MjnezY54l0wXIE2jfea9Q8ICHPMF8yhPMJ/IkblF2HMiO6yWyn3nczY4vsuNly6gLkCfQnvNeoeABD3mC+ZQnmE/kSbH8ovv9gqzzf/dL6LwLfqrgz+Xvij8YvBNeFyBPoBXnvULBAx7yBPMpTzCfyJPeVmTHn33y/S879mfH0h5/743s+Cr0vxB/NTuWW15dgDyBZp/3CgUPeMgTzKc8wXwiT160ITse9Mn2fHYsLvEz8gvsf/T5Gfey4x3LrAuQJ9Dc816h4AEPeYL5lCeYT+TJ87Zmx5M+uZ4a8GctyI4Lof/H0Ky33LoAeQLNPO8VCh7wkCeYT3mC+USePLOpINNLs/yZk9lxrc/PzN9d/6Zl1wXIE2jeea9Q8ICHPMF8yhPMJ/KkY03ovBu9V54Ps2PZHH72yux43Odn386Olyy/LkCeQLPOe4UyHKuy46PsOB06326ff9P9VPcXq/wXtzvZcS47vsyOd4Nvtjef8pSnvjGfyFPfmE/zKU9Sk1/8/q8gzwNDuI3DBT//ggh0AfIEmnXeK5TZW9T95et6iXWcedzNji+y42XLaD7lKU99Yz6Rp74xn+ZTniThp4Is84vyC4ZwG/nHz9wvuJ3dYtAFyBNoznmvUGbnQOQXpvzf/RI67xKbKvhz+bvGDgbvFDOf8pSnvjGfyFPfmE/zKU/GaVsky0NDvK0jBbdzLzuWiEMXIE+gGee9QhnMiuz4M/R/J8T+7Fja4++9kR1fFTxRvZodyy2v+ZQn+sZ8Ik99Yz6RJ5XL39F+qyDHJ2Fun/U+06uRuTkuEl2APIFmnPcKpbwNofMt9L3W6Xx2LC7xM/InoH+E/u9weMcym095om/MJ/LUN+YTeVKpTyM5/jqC27wUii/2rxCLLkCeQP3Pe4VSztbuL0C91ujUgD8rf1fFhdB/m/Z6y20+5alv9I35RJ76xnwiTyoxP3S+QLooxz0juN19kds8IRpdgDyB+p/3CiVuU8H6XJrlz8y/ZOdan5+Zv/vsTctuPuWpb/SN+USe+sZ8Ik9GbleJHJeN4HZfi9zm49D7I7/QBcgTqNF5r1CKrQmdd2v1WpuHc/wlbGX3F6peP/t2drxk+c2nPPWNvjGfyFPfmE/kyUhdjmR4Y4S3fTNy2wfFowuQJ1Dv816h9Jc/OfyvYG0ODOE2Dhf8/Avm3nzKU9/oG/OJPPWN+USejMwrJTI8NcLbPx257X9EpAuQJ1Dv816h9PdTwbrkT1oXDOE28u3Z9wtuZ7fBN5/y1Df6xnwiT31jPpEnI7GvRIY7R3j7u0vc/lti0gXIE6jvea9QetsWWZdDQ7ytIwW3cy87lhh88ylPfaNvzCfy1DfmE3kydOdLZLh2hLe/vsTtHxaTLkCeQH3Pe4XyovwdX7cK1uRJGO4X7rwayeC4wTef8tQ3+sZ8Ik99Yz6RJ0M1LzumIvk96f65UZkoMUNXRKULkCdQ3/Neobzo08ia/DqC27wU+YVvhcE3n/LUN/rGfCJPfWM+kSdDs6ZEfrcruB/3Q/wFgElx6QLkCdTzvFcoz5ufHXcia7JnBLcb+6zBEwbffMpT3+gb84k89Y35RJ4Mzd4S+Z2v4H78VOJ+fCAuXYA8gXqe9wrlebtKrMmyEdzua5HbfJwdSw2+Bzx56ht9Yz6Rp74xn8iToThdIr9TFdyP74PPfW96FzyxPLodaG+PK5TnXY6sx40R3vbNyG0fNPge8OSpb/SN+USe+sZ8kpQpedbW7yXOx0MV3I8jJe7HOXHVutunLI9uB9rb4375f+aVMN53PsTeefGPwfeAJ099o2/MJ/LUN+aTpLhA09zs8mN7BfdjR4n7cUtcte52F991O8zG2yUeH4Z9tPnFXhffK7CvxHrsHOHt7y5x+28ZfFv3XGzQN/pG36Bv9I2+wQUa5mRhyYsQVXzW+uYS9yPvhnlia+dFG3Q7rXUoVH/xfZseH36PK5RnzpcYwrUjvP31wWf9+QXGLzD6Rt/oG/SNvtE31MmDSKYumKZpXcmLEBsquC8bS96XlWJL1kQkuweWSLfDLFwM1V54P9jitR5pj3ty2jGvxFqM+t0GEyVOhCuenHpyWmP6Rt/oG/SNvtE3+qZp7kUynbBESdpU8kLEOxXcl5ReCGB2FkSyu2+JdDsMaGH39/SqLryf1uOj63FPTjvWlBjE2xXcj/slniBPenLqyWlN6Rt9o2/QN/pG3+ibprkTyXShJUrS9pIXI6ropkUl78sWsSUrluFdS6TbYUBlPpJsWMfl7Jivx0fX47bSdOwtMYznK7gfP4U0PncwBbbuNY++0Tf6Bn2jb/SNvmmaC5FMl1miJH1Y8oJEFe9uXVDyvuwUW7LeiGR31RLpdhjQiVDNhfd/s2OJ5R5tj9tK03G6xECequB+fB98LmrZX0Jt3asffaNv9A36Rt/oG33TNLEXl9ZZoiR9XfKiRBUv1k6UvC+HxZas9yLZ/WSJdDsM6EZ48WNh8nfDvxbm9i71XdN+5r3uz2PEPW4rTcfvJX7ZOVTB/ThS4n6ca0kmtu41j77RN/oGfaNv9I2+aZpzwed011HZdxRWpcx9OSa2ZL3vMU63wxCtmDZr/2XHm0P6ufn3mDwOzz72cb2lrqbHbaXpiH02bH5sr+B+7ChxP261JBNb95pH3+gbfYO+0Tf6Rt80TWyHyQeWKEl1vPh+QmzJin0282lLpNthAHu6c/YwO1YN6We+Gp5/g9Iuy1xdj9tK03n3W5lfdj5IIOynr0614bNqbd1rHn2jb/QN+kbf6Bt90zQnI5lutURJcvGdYYp9ge9JS6TbYQBPd14cGNLPy788/K9p83vEElfb47bSdJ6Al/llp4q12FjyvqxsQS627jX3AUTf6Bt9g77RN/pG3zTFweBLMuvIxXeGaX8ku28skW6HkvI3o+S7V/OPmxnW91RNf2PSj5a4+h63lSaETSV/2XmnZU+Ux83WvebRN/pG36Bv9I2+0TdNE/tYpW8tUZKOBxffGZ7Yizk+3kG3Q1n5571fC50XgIbhy2lz+0d2LLDE1fe4rTTxrQVPj8kK7suikvdli1xs3ashfaNv9A36Rt/oG33TNLEXur6zREk6Gup38f2o2JJ1xuObbocETX8R6XZ2LLUk4+lxW2lC+LDkLzsTFdyXBSXvSxtysXWvefSNvtE36Bt9o2/0TdPEPsf/rCVK0u5Qv4vvh8SWrPPBzi7dDmlZmx2Pu/P6IAzvi1v1+CzYShPC1yV/2aniS8AmSt6Xwy3Ixda95tE3+kbfoG/0jb7RN02zNJLpb5aolo8TVb5AWbYjfcZ0uv6NZOeil25vy+8xdT8mGpLTsuy4E7wAmEyP20pTzy/bOdaCXGzdax59o2/0DfpG3+gbfdM08yKZPrBESYp9/8LTY2EF92Vh8NFcdTcVxv9CN7o9pd8vXXwfn/wx5c9p/037nM7j73FbaXzTfaps3WsefaNv9A36Rt/oG33TRA8KMn0SXHhL0YaSvbSigvvyUvCl1HUW27ngBTjd3sbfL118H58fg+8KSa7HbaXx5DRVtu41j77RN/oGfaNv9I2+aaJfI7kut0TJWVyyl96r4L6sL3lfzFGa1kZyu2qJdHsLf7908X08Pp/23/KzUzidHreVxpPTVNm61zz6Rt/oG/SNvtE3+qaJYh8ntNESJelJiV56v4L78X6J+2EHRbpiH2F0xhLp9hb+funie/W2TvvvuJYdk07htHq87Vtpjntymhxb95pL3+gbfYO+0Tf6Rt80zeFItjssUZL+KtFLWyu4H1tK3I+b4krWx5HsfOyDbm8SF9/T9FZ2POr+N+RftLrM6Ztej7d9K83RGj45bfoDuK17zaVv9I2+Qd/oG32jb5pmayTbby1RkmLvas2PvRXcjw9L3I+z4krWqeACrW5vDxff0/NydvzXvf/5Bfg3nbpp9njbt9LsruGT00MNz8TWvfY+ydE3+kbfoG/0jb6hbt6JZHvOEiXpUEhjR06Zi1mfiytZF4KPJtHtMB4LsuPKtJncZEnS7fG2b6XZEdJ5BWyi5H3Z2fBMbN1rLn2jb/QN+kbf6Bt90zSxGf/bEiWpzGetV/Gi2LmQxmfPMzsPI9kttkS6HUbkh2nzeMBypN3jbd9KE3sX0tNjYQX3ZWHJ+7Kl4ZnYutdc+kbf6Bv0jb7RN/qmie4FX5ZZN5MleqmKj4O6EuJftrpQXElaHMnuoSXS7TAi03dvnbQc6fd427fSbCj5hHBFBfflpZL3ZUPDM7F1r7n0jb7RN+gbfaNv9E0Txd69vNoSJelaJLepCu7DVPB9EHW1MZLdr5ZIt8MIbJo2gxezY74lSb/H276VJvYqx9PjvQruy/qS96XpXxJn615z6Rt9o2/QN/pG3+ibJvoyku9WS5Skr8fcTctL3P4RMSXrozD+7wxAt9Mu+Qs+j7rzd93vj/Xq8bZvpXkS0vicvTKfO9j0PGzdaz59o2/0DfpG3+gbfdM0W0K7P+qqrtaV6KfNY5yb/FgjpmSdjmS33RLpdhiifDfp7e7s3QnNf+NK43q87Vtp/irxS08Vr2iW+eXrZsOzsHWv+fSNvtE36Bt9o2/0TdPE3sH8syVKUv6i391Idl+N8Pa/idz2bRElLfaxRW9ZIt0OQ5Lv6v0tPPtItLWWpH493vatNGdKPCncW8H9+LDE/Tjb8Cxs3Ws+faNv9A36Rt/oG33TRI8KMn5keZL1beT8vDTC2/49jO/CP3OTf8Zy0Q6zx8GXcep2GJ7vg101te/xtm+lOVTiSWEVT4pOlLgfnzc8C1v3mk/f6Bt9g77RN/pG3zTRj2H8X3DM4FaH+MdiTYzgdidD/OPBVoknWe9GsrtsiXQ7DMmBafN20HLUt8fbvpWmzGeRnqngfpwLaXw26zjZutd8+kbf6Bv0jb7RN/qmiQ5Gct5iiZJ1NZLdphHc5tbg4m2dfRzJ72tLpNthyL/Pn7Ec9e/xNm+lmSzxpPBqBffjSoi/62Jhg3Owda899I2+0TfoG32jb/RN08Q+2/+4JUrWzkh2p0Zwm7EXJjeLJWln5afbdTsj9np2POjOWf557xOWpP493vatNLF3JE1VcB+mEniCPE627rWHvtE3+gZ9o2/0jb5pmtgLLdcsUbLyF8BuheIXa4d50WNJ6Lzw1u/2roskefcj3b7YEul2mIOXsuNmd8b+7f7/NKDH276V5usQf3fY8hHe/vISt3+k4RnYutce+kbf6Bv0jb7RN/qmiS6H4l0eCyxRsvZEztU9Q7yt/ZHb2iaOpK2M5PeXJdLtMAfzp83cvW7n0JAeb/tWmnUlnhyOcuvYlhK3v6bhGdi61x76Rt/oG/SNvtE3+qaJvgjVf3Y4w5G/+/3PMPp3o+cXVW4W3M4fokje7sh5fswS6XaYg+/Csxd21luOZvV427fS5L9s3Y0s/lcjvP1vIrd9uwXDb+tee+gbfaNv0Df6Rt/omyaKfczQt5Yoaasjjxm7hnAbRe96zz+KZpUYkvdDcCFWt+t2RuOT8PwXrE5akub1eNu30nwbWfxLI7zt38f4xDgFtu61j77RN/oGfaNv9A1Nk7/gVfRZ3j4bOH1FHxV1J3Q+r322Xg7Pvjyv1/Gx5a+FB8FHkOh23c7wbejTKVey4/PQ/O+qak2Pt30rzerIf38ewCi+XXgyFL/DIj+a/g4IW/faR9/oG32DvtE3+oYmOhfJ/WVLlLzvCvI7P8ufmV+8u1jwc09a9lp4O3J+X7REuh1mIb+wHtstmR+/dn+3p8Y9bitNCFfH8AR9a+Q2L7dg3W3dax99o2/0DfpG3+gbmij2ost2S1T783c23xdypuDnnbXctXEocn4fsES6HQaUfwThjRC/8D79+Nyy1bfHbaUJYWckhFMjuM3YK6ht+CIuW/faR9/oG32DvtE3+oYmejky+2csUW0UfWzX2VDuOxuWZseFgp9z1DLXSuzj1FZaIt0OAz5P+TUMduH96XGu+/dnY1nofJnrfD0+nh5v+1aafHBvFfz3PwrD3Zq9JHJB4HoLBt/WvfbSN/pG36Bv9I2+oW1P7B7N4cky1dsW+n8UQP6F1p9mxys9/t7y0Hl3Xb+/m784552y9bI00uvXLZFut0QM6HiY3YX3p8fpAW8v/1jI6Tu78t/Xj+jx6nvcVpoQ9kTWYM8Qb2t/5La2tWC9bd1rL32jb/QN+kbf6BuaKHYOvGeJaiV/gfZUJNP8YvrF7vEgxN8hu8yy1s6HkVy/sES63RIxgL1hbhfeZ/M75dk+P+NTPV5tj9tK03m18s8w+ldC8u0dNwtu54+WDL+te+1+IqNv9I2+Qd/oG31D07wayf+4Jaql/LzNvyg5dnG937ti89xft4y19VMkY1+CqNt1O2VN/06qS93Hln3ZcSI7fg7FO0h7HetK3OaKgr9/Q49X3+O20nQW/EnBOuwawm0UvWqan2irWrDOtu6hb/SNvkHf6Bt9QxP9VjADdyxPreWPF/k7XPN3yOUfa/ZPdjzMjqnu8bB7ISP/d0e6f9bHUdTbZOTx8x9LpNt1OwPIvwskf0NKvxdk8zezbA2dC/NlLr7nHy+5KHKbGyO/o+vxitlK0/FxpFSXzOFn5+/AK3rHxMctWWNb99A3+kbfoG/0jb6hbeda2XepAWnYETmfP7dEul23M4D8QnnZF2XzN8/E3rFdZifvkoK/+58er77HbaV55ruCdTg/y5+Zn2AXC37uyRatr6176Bt9o2/QN/pG39BEL4Xid1h9a4mgMb3+miXS7bqdEXsnFH+EZH7snmWXteH39CR73FaaZ34Y8hP1MwU/72yL1tXWPfSNvtE36Bt9o29osvMFs3Av+CgSqIPYxdbfLJFu1+1UKP9s+Pt95i/vqqLdvOv6/J2mfyxksj1uK83zvo08oVxc4mfkn/95oeDnHG3Zmtq6h77RN/oGfaNv9A1NtikyDxstESRvX5jbO03R7TBs+e/fJ0P/77La1Ofvzevx5z/V4+PrcVtpXrQt9H916W53YF/p8feWZ8ehgr+bfzbq9haup6176Bt9o2/QN/pG39Bk+ZPc28GuEKizPwrO4fzLdRdYIt2u2xmT/AtbzxfM4frsmJj2u/vMC/aH9Pj4e9xWmhflXyR2KvKkKn+yebF7PAjxL0RY5uKHrXvoG32jb9A3+kbf0EifF8zE41BuhwkwHqsij3c+31u363ZS8EbofKfT4xD/Ytb8yD87/h09nkaP20rT38rsOFbiyWe/LSD5Z6m+3uL1s3UPfaNv9A36Rt/oG9og3zlS9KLMR5YIkvVVpNdXWSLdrttJSP7dQ/nO0++z46/u7+dT4dmbaL7JjrV6PK0et5Wm3BrlX2bwRXacC50v0XrYHe6p7v++0f13R7p/1pdv2LqHvtE3+gZ9o2/0De1R9IXE1ywPJGl+6Hz8Wr9z91dLpNt1O+jxYbCVhmGzdQ99g75B36BvaJO3I/Ox1hJBcnYGO+XQ7aDHK2ArDcNm6x76Bn2DvkHf0Da/F8zH95YHkvNbwTl73fKg20GPD5OtNAyLrXvoG/QN+gZ9Qxu9XzAj+YuBSy0RJGN1KH5BdZclQreDHh8mW2kYFlv30DfoG/QN+oa2+qtgTg5ZHkjGyYJz9WbwPSfodtDjI2ArDcNg6x76Bn2DvkHf0FZbC2blTnZMWCIYu5dD8UfT7bNE6HbQ46NgKw1zZese+gZ9g75B39B2fxfMy17LA2N3uOAcvRW86x3dDnp8hGylYS5s3UPfoG/QN+gb2m5zwcz8Y3lgrBZmx72Cc3S3JUK3gx4fJVtpmC1b99A36Bv0DfoGOq4UzM12ywNjcyC4gIpuBz0+ZrbSMBu27qFv0DfoG/QNdKwrmJ1rlgfGIn+x/U7BubnZEqHbQY9XwVYaBmXrHvoGfYO+Qd/A884XzM8WywOV+6TgnPzN8qDbQY9XyVYaBmHrHvoGfYO+Qd/A81aE/h9b5B2SUK383ZL/FfT6m5YI3Q56vEq20jDI8Nu6h75B36Bv0Dfwoi8L5mir5YHKFL2getLyoNtBj4+DrTSUYese+gZ9g75B30Bvk9lxO/TfQeF7A6Ca87Dfx4jdz44llgjdDnp8HGylIcbWPfQN+gZ9g76BYtsK5mmf5YGRK/rybF+6jm4HPT5WttJQxNY99A36Bn2DvoG4n/vMVP5Cz6TlgZF5OTse9jn/frc86HbQ4+NmKw1Fs2HrHvoGfYO+Qd9A3CsFTxw/tzwwMif6nHePs2OV5UG3gx5Pga009GLrHvoGfYO+Qd9Aefv6zNZU6FzAAYbr9YJOP2h50O2gx1NiKw3T2bqHvkHfoG/QNzC4X/rM2A+WBobucp/z7YqlQbeDHk+NrTRMZ+se+gZ9g75B38DseqffRxuttzwwNP12uOWP+yssD7od9HiKbKUhZ+se+gZ9g75B38Dsbekza38H3zkBw1D03S67LQ+6HfR4ymylwdY99A36Bn2DvoG5ORW82AOj8pXHdXQ76PG6spWm3WzdQ9+gb9A36BuYu4XZ8VfovetmueWBWVvVp9NvZMciy4NuBz1eB7bStJOte+gb9A36Bn0Dw5O/uNPreycuWhqYtT9D7wufb1gadDvo8TqxlaZ9bN1D36Bv0DfoGxiurcGLPzAs+/ucT7ssDbod9Hjd2ErTLrZ8oG/QN+gb9A2MRq8Xge5nxzJLA6Wt6D5ezzyXjlkadDvo8Toviq007WDLB/oGfYO+Qd/A6PT64udfLAuU9nuPc+hSdsy3NOh20ON1ZitN89nygb5B36Bv9I2+gdFanB3Xe8zkXksDUQd6nDv/ZMcSS4NuBz3eBLbSNJctH+gb9A36Rt/oG6jGq9lxZ8ZcPurOLNDb6z06/W7wcXHodtDjDWMrTTPZ8oG+Qd+gb/SNvoHqvJUdD2bM5zXzCT0tyI6/w4sXNddaGnQ76PGmsZWmeWz5QN+gb9A3+kbfQPXe6zGn31gWeMG3Pc6VDywLuh30eFPZStMctnygb9A3oG/0DYzPNk9GodAHPc6RnZYF3Q56vOlspak/Wz7QN+gb0Df6BsZvz4yZvZcdr1gW+L/z4N6M8+MTy4JuBz3eFrbS1JstH+gb9A3oG30Dafh4xtz+EbzwR7vl839lxnnxmWVBt4MebxtbaerJlg/0DfoG9I2+gbTsnzG/JywJLXY8uGCDbgc9zv+xlaZebPlA36BvQN/oGwAAgJqwlaYebPlA36BvQN/oGwAAgJqxlSZ9tnygb9A3oG/0DQAAwDT/D1XvFeOKRwsBAAADqHRFWHRNYXRoTUwAPG1hdGggeG1sbnM9Imh0dHA6Ly93d3cudzMub3JnLzE5OTgvTWF0aC9NYXRoTUwiPjxtc3R5bGUgbWF0aHNpemU9IjE2cHgiPjxtZmVuY2VkPjxtdGFibGU+PG10cj48bXRkPjxtbj4xPC9tbj48L210ZD48L210cj48bXRyPjxtdGQ+PG1uPjA8L21uPjwvbXRkPjwvbXRyPjxtdHI+PG10ZD48bW4+MDwvbW4+PC9tdGQ+PC9tdHI+PC9tdGFibGU+PC9tZmVuY2VkPjxtbz4sPC9tbz48bW8+JiN4QTA7PC9tbz48bW8+JiN4QTA7PC9tbz48bWZlbmNlZD48bXRhYmxlPjxtdHI+PG10ZD48bW4+MTwvbW4+PC9tdGQ+PC9tdHI+PG10cj48bXRkPjxtbj4wPC9tbj48L210ZD48L210cj48bXRyPjxtdGQ+PG1uPjA8L21uPjwvbXRkPjwvbXRyPjwvbXRhYmxlPjwvbWZlbmNlZD48bW8+LDwvbW8+PG1vPiYjeEEwOzwvbW8+PG1vPiYjeEEwOzwvbW8+PG1mZW5jZWQ+PG10YWJsZT48bXRyPjxtdGQ+PG1uPjE8L21uPjwvbXRkPjwvbXRyPjxtdHI+PG10ZD48bW4+MDwvbW4+PC9tdGQ+PC9tdHI+PG10cj48bXRkPjxtbj4wPC9tbj48L210ZD48L210cj48L210YWJsZT48L21mZW5jZWQ+PG1vPiw8L21vPjxtbz4mI3hBMDs8L21vPjxtbz4mI3hBMDs8L21vPjxtZmVuY2VkPjxtdGFibGU+PG10cj48bXRkPjxtaT54PC9taT48L210ZD48L210cj48bXRyPjxtdGQ+PG1vPi08L21vPjxtaT55PC9taT48L210ZD48L210cj48bXRyPjxtdGQ+PG1uPjA8L21uPjwvbXRkPjwvbXRyPjwvbXRhYmxlPjwvbWZlbmNlZD48bW8+LDwvbW8+PG1vPiYjeEEwOzwvbW8+PG1vPiYjeEEwOzwvbW8+PG1mZW5jZWQ+PG10YWJsZT48bXRyPjxtdGQ+PG1pPng8L21pPjwvbXRkPjwvbXRyPjxtdHI+PG10ZD48bW4+MDwvbW4+PC9tdGQ+PC9tdHI+PG10cj48bXRkPjxtbz4tPC9tbz48bWk+ejwvbWk+PC9tdGQ+PC9tdHI+PC9tdGFibGU+PC9tZmVuY2VkPjwvbXN0eWxlPjwvbWF0aD6HtQ76AAAAAElFTkSuQmCC\&quot;,\&quot;slideId\&quot;:1239,\&quot;accessibleText\&quot;:\&quot;open parentheses table row 1 row 0 row 0 end table close parentheses comma space space open parentheses table row 1 row 0 row 0 end table close parentheses comma space space open parentheses table row 1 row 0 row 0 end table close parentheses comma space space open parentheses table row x row cell negative y end cell row 0 end table close parentheses comma space space open parentheses table row x row 0 row cell negative z end cell end table close parentheses\&quot;,\&quot;imageHeight\&quot;:51.45945945945946},{\&quot;mathml\&quot;:\&quot;&lt;math style=\\\&quot;font-family:stix;font-size:16px;\\\&quot; xmlns=\\\&quot;http://www.w3.org/1998/Math/MathML\\\&quot;&gt;&lt;mstyle mathsize=\\\&quot;16px\\\&quot;&gt;&lt;mfenced&gt;&lt;mtable&gt;&lt;mtr&gt;&lt;mtd&gt;&lt;mn&gt;1&lt;/mn&gt;&lt;/mtd&gt;&lt;/mtr&gt;&lt;mtr&gt;&lt;mtd&gt;&lt;mn&gt;0&lt;/mn&gt;&lt;/mtd&gt;&lt;/mtr&gt;&lt;mtr&gt;&lt;mtd&gt;&lt;mn&gt;0&lt;/mn&gt;&lt;/mtd&gt;&lt;/mtr&gt;&lt;/mtable&gt;&lt;/mfenced&gt;&lt;mo&gt;,&lt;/mo&gt;&lt;mo&gt;&amp;#xA0;&lt;/mo&gt;&lt;mo&gt;&amp;#xA0;&lt;/mo&gt;&lt;mfenced&gt;&lt;mtable&gt;&lt;mtr&gt;&lt;mtd&gt;&lt;mn&gt;0&lt;/mn&gt;&lt;/mtd&gt;&lt;/mtr&gt;&lt;mtr&gt;&lt;mtd&gt;&lt;mn&gt;1&lt;/mn&gt;&lt;/mtd&gt;&lt;/mtr&gt;&lt;mtr&gt;&lt;mtd&gt;&lt;mn&gt;0&lt;/mn&gt;&lt;/mtd&gt;&lt;/mtr&gt;&lt;/mtable&gt;&lt;/mfenced&gt;&lt;mo&gt;,&lt;/mo&gt;&lt;mo&gt;&amp;#xA0;&lt;/mo&gt;&lt;mo&gt;&amp;#xA0;&lt;/mo&gt;&lt;mfenced&gt;&lt;mtable&gt;&lt;mtr&gt;&lt;mtd&gt;&lt;mn&gt;0&lt;/mn&gt;&lt;/mtd&gt;&lt;/mtr&gt;&lt;mtr&gt;&lt;mtd&gt;&lt;mn&gt;0&lt;/mn&gt;&lt;/mtd&gt;&lt;/mtr&gt;&lt;mtr&gt;&lt;mtd&gt;&lt;mn&gt;1&lt;/mn&gt;&lt;/mtd&gt;&lt;/mtr&gt;&lt;/mtable&gt;&lt;/mfenced&gt;&lt;mo&gt;,&lt;/mo&gt;&lt;mo&gt;&amp;#xA0;&lt;/mo&gt;&lt;mo&gt;&amp;#xA0;&lt;/mo&gt;&lt;mfenced&gt;&lt;mtable&gt;&lt;mtr&gt;&lt;mtd&gt;&lt;mi&gt;x&lt;/mi&gt;&lt;/mtd&gt;&lt;/mtr&gt;&lt;mtr&gt;&lt;mtd&gt;&lt;mo&gt;-&lt;/mo&gt;&lt;mi&gt;y&lt;/mi&gt;&lt;/mtd&gt;&lt;/mtr&gt;&lt;mtr&gt;&lt;mtd&gt;&lt;mn&gt;0&lt;/mn&gt;&lt;/mtd&gt;&lt;/mtr&gt;&lt;/mtable&gt;&lt;/mfenced&gt;&lt;mo&gt;,&lt;/mo&gt;&lt;mo&gt;&amp;#xA0;&lt;/mo&gt;&lt;mo&gt;&amp;#xA0;&lt;/mo&gt;&lt;mfenced&gt;&lt;mtable&gt;&lt;mtr&gt;&lt;mtd&gt;&lt;mi&gt;x&lt;/mi&gt;&lt;/mtd&gt;&lt;/mtr&gt;&lt;mtr&gt;&lt;mtd&gt;&lt;mn&gt;0&lt;/mn&gt;&lt;/mtd&gt;&lt;/mtr&gt;&lt;mtr&gt;&lt;mtd&gt;&lt;mo&gt;-&lt;/mo&gt;&lt;mi&gt;z&lt;/mi&gt;&lt;/mtd&gt;&lt;/mtr&gt;&lt;/mtable&gt;&lt;/mfenced&gt;&lt;/mstyle&gt;&lt;/math&gt;\&quot;,\&quot;base64Image\&quot;:\&quot;iVBORw0KGgoAAAANSUhEUgAABd8AAAHcCAYAAAAnTdN0AAAACXBIWXMAAA7EAAAOxAGVKw4bAAAABGJhU0UAAAEHR1s2fAAAWgFJREFUeNrs3Q/E1ef/P/BLcksSyWQyI5NkJmY+ZiYxk5lJJEmSkczMTMx85DYZmZmZGZNMJjHJZCZmksyMZGZmRibJJJJJbonP7339zul73927z/u6zn2f8z7vP48Hb7/v77M653S9Xtfzfc51zvV+hwAAAEBbvVsc/5tzHDckdNhn8+bDfw0Jsh3kOAAAAAzr8LwPqJeLY7lhocNi//88b168Z1iQ7SDHAQAAINcb8z6Y3i6OJwwLhPXFcWve/HjbsCDbQY53la009WfLB/IGeQPyRt5Afeyd17/xeM2wwP95bYE5st+wINtBjneNrTTNYMsH8gZ5A/JG3kA9vLrAh9FPDAv8yycLzJVXDQuyHeR4V9hK0yy2fCBvkDcgb+QNTNbzxXFvXs/+VhxThgb+JX7J+su8+RLnzwuGBtkOcrztbKVpJls+kDfIG5A38gYmY0Nx3JzXqzPFsdnQwEAb+/Nk/hfjTxkaZDvI8baylabZbPlA3iBvQN7IG6jWmuL4c4E+fcfQQNKbC8ydq8Wx1tAg20GOt42tNM1nywfyBnkD8kbeQHWWFccPC3zovGRoINtCc+hicE8WZDvI8RaxlaY9bPlA3iBvQN7IG6jGQjsz7vbzB8gT7/FxZ4G59LmhQbaDHG8DW2nax5YP5A3yBnkjb+QNjNdC95JwY2BYnEMD5tMBQ4NsBzneZLbStJctH8gb5A3yRt7IGxiPuIPm3gL9+JOhgUW7sMCciruenjE0yHaQ401lK0172fKBvEHeIG/kjbyB0VsVFt5Z8yC4rBUsRbyU2P0F5ta10NvRBrId5Hij2ErTfrZ8IG+QN8gbeSNvYLRODejBo4YGlmx6wPw6a2iQ7SDHm8RWmu6w5QN5g7xB3iBvYDQGfcH3V3GsMDywZFOhdz+PhebZQcODbAc53gS20nSLLR/IG+QN8gZ5A0sXL131z4APk68ZHhiZVwbMs/gF+0bDg2wHOV53ttJ0jy0fyBvkDfIGeQNLc2lAz503NDBy5wbMt58NDbId5Hid2UrTTbZ8IG+QN8gb5A0s3jsDei3urtlkeGDk4q+R7w+Yd0cMD7Id5Hhd/9G20nSXrXvIG+QN8gZ5A4vLmZkBvfaJ4YGx+TAMXhh1STlkO8jx2rGVBlv3kDfIG+QN8gaGc2FAj90pjrWGB8ZmdXHcGjD/3Ewd2Q5yvFZspSGydQ95g7xB3iBvIN/rA3orHv81PDCxc3083jA8yHaQ43X5QGIrDQ/Zuoe8Qd4gb5A3kLYmDP611t/BPSWgCsuL49qAeXg7+IUysh3keA3YSsNctu4hb5A3yBvkDaR9Hgb/UutNwwOV2V8yF48bHmQ7yPFJspWGhdi6h7xB3iBvkDcw2NMl/RR/vbXMEEGl/iiZk88aHmQ7yPFJsJWGQWzdQ94gb5A3yBsY7ELJB8RDhgcqt69kTv5oeJDtIMcnwVYayti6h7xB3iBvkDfwb68Gv4yEOir71eQuw4NsBzleJVtpWGrT27qHvEHeIG+QN3TRb8GXfFBHB0rm5p/eByDbQY5XyVYacti6h7xB3iBvkDcwq2z3RLy01ZQhgomJizLXSuboQUOEbAc5XgVbaRiGrXvIG+QN8gZ5A70c+aukd44YIpi4wyVz9Lr3A8h2kONVsJWGYdi6h7xB3iBvkDcQwuslfTMT3LQX6mBlcfzjPQGyHeT4pNhKw7Bs3UPeIG+QN8gb9EwIV0t65nNDBLXxYbAbDtkOcnxCoWIrDYth6x7yBnmDvEHe0GV7S/olHpsMEdTGk4n5esAQIdtBjo+DrTQslq17yBvkDfIGeUOX/VLSKz8YHqidb0rm7B+GB9kOcnzUbKVhqWzdQ94gb5A3yBu6aGso//XVTkMEtbMtMW9fMUSyXbaDHB8lW2kWb01xHC2OLzo+DrbuIW+QN8gb5A1d9F1Jj9wIvqSBuir7gv6C4ZHtsh3k+CjZSjO81cUxXRx3++P0jyGxdQ95s0Sbi+Ot4jhVHJeL407oXRbjfnHcK46bxXE29H6J+VLH3/DJG+SNvJE31MHGUP4FzVFDBLX1XvAlPbId5HgFbKUZzqrQuznbnXnjZPHd1j3kzWLEL/LeDb0FnP8Nedwqjg+K43F5I2+QN/JG3jARHyf6Y4MhgtqK57QHJfP3M0Mk22U7yPFRsJUmT7zp1n+L4/aAsbL43mPrHvImX1wEu1MyJvG/fR96v0qdKflz8VeqRzo4fvIGeSNv5A2TtDz0vpga1BsXDRE0+v1C3OW+whDJdtkOcnwpbKVJi0U6nAhfi++zbN1D3uSNxaDLYfzdz5x1C/y9Z4rjozB4YexK6NavMOQN8kbeyBsmaX+iL143RFB7uxPz+KAhku2yHeT4UthKM9hUcbzT/2Casx3b4nuPrXvIm3Lb+3mx0BicC72bOKfEsfp5wGPE3Tkvyht5I2/kjbyRN4zdDyU9Ee+fsMoQQe3FXznfK5nLPxoi2S7bQY4v5cXZSrPwuLwd8hfdLb7/m617yJuFxW9kBy3enBzyseI8Oh8GXxZim7yRN/JG3sgbecPYPJH4bHDWEEFjnEzM56cMkWyX7SDHF8NWmkfFa5e+WRzXw/A3IbP4/u8P/LbuIW8etSOMfjEw/uri15JMelbeyBt5I2/kjbxhLI4k+mGXIYLGeDUxn983RLJdtoMcXwxbaXriovuh4rjW/7fHX4ldKo7joXet0x+Dxfdh2bqHvHnU8yVzIv5acv0SHntTfwwH3VTyMXmDvJE38kbeMHK/JbJmyhBBo9YE/imZ038aItku20GOD8tWmlm/9//Nl4vjrQEfHE8Ei+/DsnUPedMTM6XsMlbvjuA5jpY8/nl5I2/kjbyRN/KGkdqc6IOvDRE0zpeJeb3FEMl2QwRyfBi20sya7odsmXXB4vuwbN1D3vR8W/Jvj4tko7hGcPwl753Q3UshyBvkjbyRN1Tp/UQf7DVE0Dg7EvP6mCGS7YYI5PgwbKUZ3u/B4vswbN1D3oSwJ5Eb0yN8rmMlz3O7ONbKG+SNvJE38oaxZ028hOUaQwSNszwMvrRaPP4wRLLdEIEcz2UrzeJ8Eyy+D8vWPbqcN/EXptcTb+DWj/D5nkyM9RfyBnkjb+SNvGHJNibqf9EQQWOdS8zvTYZItgNyPIetNItzNlh8H5ate3Q5b95L/Nt/GMNzXgzli28b5Q3yRt7IG3nDkryTqP+7hgga683E/D5siGQ7IMdz2EqzOBbfh2frHl3Nm9j7NxOZcWgCJ5rj8gZ5I2/kjbxhSc4nev9ZQwSNlfr18wVDJNsBOb7UF2ErzWAW3xfH1j2h18W8ORDSN2leP4bnfSrxnHGxaJ28Qd7IG3kjb1iU+MXLg5K63zJE0HhXQ/mX+SsNkWwH5HgZW2kWz+L74ti6111dzptLiX/71TE+97XEcx+RN8gbeSNv5A2Lkrrk0GlDBI2Xuq/HDkMk2wE5XsZWmsWz+L44tu51V1fz5omQ/hXqyTE+/6nEc/8pb5A38kbeyBsW5dNE3Q8YImi83Yl5/rkhku2AHB/EVpqlsfi+eLbudU+X8yb1a8h47B/j8x/MeP7n5A3yRt7IG3nD0H5J9PtThqhxlhXH1uKYLo4zxXG9OO6F3qWzvi+OJ5f4+PGx469mb/cfM96j4+PiWGvoa2tdYp7/ZohkOzJdpsvxQWylWRqL74tn6173dDlvUtcBjscLY3z+bRnPf1TeIG/kjbyRNwxlVaLefsjUHPFL253988PdRF3/6td+MR/8v0t88F+hFLV1NdEXawyRbEemy3Q5vhBbaZbG4vvi2brXPV3Nm/hN+0zi3/6g/+fGZSqkF8MuyxvkjbyRN/KGoewMfsjUdC8Wx4nQ+xXk/4Y4/jvk88RLnd3MeNy3laS2vkrUbqchku3IdJkuxxdiK83SWHxfPFv3uqerefN8xkn5RgWv405IL8itkjfIG3kjb+QN2T5K1PstQ1Rbu8LCv4BLfYH58Lg2ZDbfyXzcU0pTW/sStfvYEMl2ZLpMl+Pz2UqzdBbfl8bWve7oct68kXFSPlfB6/g243W8Jm+QN/JG3sgbsv2QqPVWQ1Rb8d4X8dq834TevTL+E2Z3BcXzyNGMHPtPxvNsCr3rAOf++tJCTX1tSdTuoiGS7ch0mS7H57OVZuksvi+NrXvd0eW8OZVxUj5Zg/nW9uswyxt5I2/kjbxhlFKXeRr3JZ5YmngjvOWJP/N1Yi5PJ/7+Y6H3a8phLn3whtI0ds7fN+dlOzJdpsvx+WylWTqL70tj6153dDlvfso4KU9X8DqOZbyOs/IGeSNv5I28IUvq11NXDFHra/x94gP+hXl/9sn+/x5/XXliQM+4OV+9pX4R/Zwhku3IdJkux4d5Qltp0iy+jzf8bN3rTsC1OW9yrjO3t4LXsS/jdVyXN8gbeSNv5A1Z9obJ7zJh/P4sqfFMGPwLublfBA+67EC8fMEnxXGmON4L7b0XRpscr8E5FtmOTKchOW4rzWhYfB9vH9q61406tzlvVoa87WhVXPt4Z8braHMt5I28kTfyRt4wSp8nevyQIWqFzxJ13rLA39keqr3PBtVJLcyeMESyHZmOHH/IVprRsPi+dLbutV+X82ZryFsM217Ba3kl87VskjfIG3kjb+QNSd8lavyKIWqF1JeJe+b9+XhN4Jv9//Zb8MvHtnkh0Q8/GCLZjkxHjj9kK81oWHxfOlv32q/LebMj5C1AvVjBa6nTwpy8Qd7IG3lD091N1NgH9HZYnajzl/P+/Lf9/z32x0bD1zpTiX64Z4hkOzIdOf6QrTSjYfF9/Asltu41X5fzJtXfVb6JW535WnbJG+SNvJE38oZSq3wG6JQ/Qt6Oqv1z/vfXDVtr3UjM/zWGSLYj05Hjka00o2Hxfels3Wu/LufN6yFvAWqqgteyIvO17Jc3yBt5I2/kDaVSl1Y6b4ha5atQfv+K5cXxeHHc7v9v3xmyTq8BWEuR7ch05Pj/ZytNNQWz+J5m6177dTlvPg55C1DLajDXHh5H5Q3yRt7IG3lDqX3BJTzVe/Z4KcxemiB+/ltvyFotdVmxfYZItiPTkeO20oyOxffRsHWvvbqeN6lQf3hUJee1fC5vkDfyRt7IG0p9kqjt24aoVZ5O1Pv7Of/3m4ar9fZ3/Nwm25HpyPEMttKMjsX3asbR1r3m6nreNHEx7Li8Qd7IG3kjbyh1OlHbHYaode5lZNoVw9QJqRucnzZEsh2Zjhy3laa6D1UW30ezYGDrXnN1PW8shskb5I28kTfypn1+StT2RUPUOt9kZNoWw9QJm4MFO9mOTEeOJ9hKMzoW30fD1r326nreWAyTN8gbeSNv5E37pO4vMWWIWudIx/OMWcsTvXDXEMl2ZDpy3Faa0bH4Phq27rVX1/Pmi2AxTN4gb+SNvJE3bbIsUdcZQ9RKqUubvWaIOiV1yYplhki2I9Ppdo7bSjM6Ft9Hw9a99up63nwWmrcY9pm8Qd7IG3kjbxjoqURd/zJErRR/8fqgpO4HDVGn/JLIgc2GSLYj0+l2jttKMzoW30fD1r326nreHAzNWwybljfIG3kjb+QNA21P1PWcIerkB3X3TeuW1PWitxsi2Y5Mp7s5bivNaFl8Hx1b99pH3qRvAFnlouBU5mvZL2/kjbyRN/JG3jDQrkRNTxmi1iq7t8avhqdTvkrkwC5DJNuR6XQ3x22lGS2L76Nj6177yJsQdoa8BaiVFbyWlZmvZZe8kTfyRt7IG3nDQAcSNf3CELXW7kTtVxuizvg80QsHDJFsR6bT3Ry3lWa0LL6Pjq177SNv0mPw8NhYwWt5LPO1bJc38kbeyBt5I28Y6MNETd81RK11KLhBHz2vJ3rhE0Mk25HpdDfHbaUZLYvvo2PrXvvImxDWhLwFqJcreC3bMl/LBnkjb+SNvJE38oaBTiRqutcQtdIT/c92ZbX/2DB1xt5EL5wwRLIdmU53c9xWmtGy+D46tu61j7zpeRDSC1CvVvA6Xs14HfG1LpM38kbeyBt5I28Y6FSipjsNUSv9mJFrPxqmzkhd6s2PGmU7Mp0O57itNKNl8X10bN1rH3nT81vGiX13Ba9jV8bruCZv5I28kTfyRt5QKnUpoVcMUescCY9+cVj2peJyw9UJryRy4Kwhku3IdLqb47bSjJbF99Gxda995E3P6ZBehHqjgtfxesbrOCNv5I28kTfyRt5Q6ttETV8yRK3yXJhdnImf7fYF93GgN8/L+uBbQyTbkel0N8dtpRkti++jY+te+8ibnumQXoQ6XsHrOJ7xOt6XN/JG3sgbeSNvKHUpUdPnDFFrrCyOP+fUdk/oXS7rfkn9pw1bJ2xI5MAVQyTbkel0N8dtpRkti++jY+te+8ibnpxrH5+uQV5VdS1oeYO8kTfyRt402a1ETVcZotaYu6tq7heX50vqf96wdcKqRA7cMkSyHZlOd3PcVppqP1xafM9n6177yJu8UK/q1zGXQ/rmhyvljbyRN/JG3sgbSt1J1HSFIWqFHXNq+tu8uh4pqf9M6MbNpLtuKpEDdwyRbEem090ct5VmtCy+j46te+0jb2b9mhiLmQpew4w5Jm/kjbyRN/KGJbubqOmUIWq8dWH2V7Cx3hvn/fdtiR54wRC23nLrALIdmY4cH8RWmtGy+D46tu61j7yZ9XFI/xp1wxiff0PG8x+TN/JG3sgbeSNvSEp9uUTzfT+nnvsGfGAvu0bwO4awEyb9RTeyHZlOTXPcVprRsvg+OrbutY+8mbU1pBejxnlDyF0Zz/+8vJE38kbeyBt5Q5IFmnZ7O+TdEPliSQ+cyXyup0LvZn4+gzeTxXfZjkyX6XJ8QbbSjJbF99Gxda995M2seJ241C9zPxrj83+SeO4b8kbeyBt5I2/kDVks0LTX03Pq+2co3zX1QUkP3Mt4rnhe+qX/53cY+kay+C7bkekyXY4LlApYfPcGBnmT69PEeFwc43P/FCa3ECdvkDfyRt7Im67U0+ep5oq/VPx9zrx8JvHnX0n0Qervfx7Sv8SkuVnwwPDIdmQ63c1xH05Hy+K7D6fIm1xbMsJ9HL/OXdV/7LLn3ixv5I28kTfyRt6w5Hr6PNVcJ+fU8FDGn1+eyLu3Sv7unv6fuV4cqw29LEA9kem0a977cDpaFt99OEXeDONKYkzGsUVtd+I5L8kbeSNv5I28kTdM/oMaI7emOLYXx6bEn/vvnPp9PcTjXyrpgx8H/J1nQ+8SBvHPbFMiWYB6ItNp37wXKKNl8b26xrd1T5C1wf7EmJycQE7t1J/yRt7IG3kjb5A3LfNGcdyfU5d4+YGDC/y5d+b8mb/CcL9a/CjRC/+Z9+fjzfj+7v+3D5RIFqCeyHTaOe8FSrUfMi2+60/1VM+54o0Qr4fym7mM8lIQa+e9SZl//KE/9ad6yht5oz9Rz5Z5IZFFh4vjteI4Pe9z29NDPs9LiV64FmYvtRW/fLzZ/98vKJEsQD2R6bR33guU0bL47oSHeg7rUGJcDo3wuQ4nnmuP/tSf6ilv5I3+RD1b5suMOs0/XlnE88QvOW8P+Tzxl5hrlUgWoJ7IdNo77wXKaJ0LFt+d8FDP4U/qv4Tx/zo03jTmWsnz/Kw/9ad6yht5oz9RzxY6NeTiyd4lPNfHQzxP/JXkBuWRBagnMp12z3uBMlp/BIvvTnio5/C2hPK7qR8YwXOU/Qo1Xhpis/7Un+opb+SN/kQ9W+idzIWTmE9L3ZWzvjjuZjxXvC7wM0ojC1BPZDrtn/cCZXRWJj7MPryJ1jJDpT/VUz0X8HYo/xZ9KdvXHg+9L/8GPf7bhl9/qqe8kTf6E/VsqRXF8VNIX7v3xRE9357Ec13qZyWyAPVEptOBeS9QRuf1kPft2zZDpT/VUz0HKLt+3blFPmb8wu9CyeOeMOz6Uz3ljbzRn6hny8XLYcVfS/4YejeYngm9Lwq/L463wmhvOB39pzi+6T/Hw+c6E3o3AUQWoJ7IdDo07wXKaKwqjqshb/H9e8OlP9VTPUt8XTJGXyzi8U6XPN4Zw60/1VPeyBv9iXoCsgD1BPPe4ntdrSuOi2G4Gz58Flx+Rn+qp3oO9mkoX8Bak5lN5xM5hP5UT+SN/kQ9AVmAeoJ5b/G9VuIH0Vf7HyZzbr6w0PFXcUwXx8th9FtiND7q2Xzx2nJ3BozVreJ4rzieWODvbehny6C/G7fI7TW8+lM9kTf6E/UEZAHqCYx33guUPC+E3t2Lb4fe9Z3+N4Zjpv/48Xl2GXL9qZ6E3o1bTibGLS5uXegf/yT+bLwkxHrDqj/VE3mjP1FPQBagnsD4571AyfNSGM+C+6BjnyHXn+rJHJuK4/OQXuxa6Ig3oInXbn7aMOpP9VRPeaM/UU9AFqCeQHXzXqDghId6Nke8V0S8VNUHxXG2OP4MvUtfzfSP+H9f7f+3Y/0/6/4S+lM91VPe6E/UE5AFqCcwgX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CeY9xbf0fj6Uz1Bf6Ke6E/UE5AFqCdQ73kvUHDCQz1Bf6on6E/UE5AFqGdXbS6Ot4rjVHFcLo47xTFTHPeL415x3CyOs8XxYXG8VBzLDJl5L1DQ+Kgn6E/1VE/0J+oJyALUk39bXRzvFscfGTWff9wqjg+K43HDaN4LFDQ+6gn6Uz3VE/2JegKyAPWkJy663ympcfxv34fer+BnSv5c/FX8keCX8Oa9QEHjo56gP9VTPdGfqCcgC1DPDttYHL8MqOvfxXG4ONYt8PeeKY6PwuCF+CvFscHwmvcCBY2PeoL+VE/Qn6gnIAtQz67ZXhz/DKjpueJYk/EYcYH95wGPcbs4XjTM5r1AQeOjnqA/1RP0J+oJyALUsyt2F8eDAfU8OeRjrSiO82HwZWi2GW7zXqDghId6gv5UT9CfqCcgC1DPtttRUsuLi3zMVcXx64DHjL+uf9awm/cCBSc81LOd4la5o8XxhaHQn+qpnuhP1BOQBahnhz0fer9GX6iOd4tj/RIee1Nx3B/w2DeK4zHDb94LlNHZXBxvFcep0LsTcrwr8kx/EsZJfrM4zhbHh8XxUnAXZP2pnuo5equLY7r/BuLht+3oT/VUT+9v9CfqCcgC1LOL4uL33yV1fHcEz3G05PHPK4F5L1CWZnV/ov6RMY7zj1vF8UFxPG4Y9ad6qucSxe1uR0JvUWz+Vjf0p3qqp/c3+hP1BGQB6tlF35bUMC7KrxjR5/E7Jc9zUBnMe4GyOO8mJlf8b9+H3q/EZkr+XPzVWFw080sx/ameDGtlcfw39O6oPug6c+hP9VRP72/0J+oJyALUs2v2JGo4PcLnOlbyPPHz+lrl6Pa8FyjD2Vgcv4TB35odLo51C/y9Z4rjo5IPqleKY4Ph1Z/qSYYV/ay5lRhPi+/6Uz3V0/sb/Yl6ArIA9eziZ+brJfV7EJZ2rff5nkz0i/uxdXzeC5R820NvMWuhcToXejc5TIkfQH8Og78Ne9Ew60/1ZICp4ngnlF+zzuK7/kQ9vb/Rn6gnIAtQzy57L1G/H8bwnBdD+WL/RmXp7rwXKHl29yfLQmN0csjHit/AnQ+Dt2lvM9z6Uz2ZY3lxvB3yF90tvutP1NP7G/2JegKyAPXs6ufnm4n6HRrD876ZeM7jStPdeS9Q0naUjM/FRT5mvCHDr2Hwgtmzhl1/qmfnLeufwK+H4W96aPFdf6qnenp/oz9RT0AWoJ5dcyCjfuvH8LxPJZ7zflj4Mo50YN4LlHLPh96vtRYam7tLnLCb+pNvoce+URyPGX79qZ6dFBfd4zfx18LsFrVLofdNeby28o/B4rv+RD29v9GfqCcgC1BP5ruUqN3VMT73tcRzH1Gebs57gTJY/HBYdpmHd0fwHEdLHv+8vtef6tlJv/fH43JxvBUWXqg6ESy+60/U0/sb/Yl6ArIA9eShJzJqd3KMz38q8dx/KlE3571AGezbknGJH1pXjOA54vbsOyXPc1Dj60/17Jzp4tic+DPrgsV3/Yl6en+jP1FPQBagnjz0Zkbt9o/x+Q9mPP9zytS9eS9QFrYnMS7TI3yuYyXPc7s41mp8/ameLOD3YPFdf6Ke3t/oT9QTkAWoJ9G5jNq9MMbn35bx/EeVqXvzXqD8W/zFV9kNDuP1l0d5c4YnEzX4QuPrT/VkAd8Ei+/6E/X0/kZ/op6ALEA9ifdOm0nU7UH/z43LVEbvXFaq7s17gfJv7yXG5IcxPOfFRDhs1Pj6Uz2Z52yw+K4/UU/vb/Qn6gnIAtST5zPqdqOC13EnpL8AWKVc3Zr3AuVRy4vjZmJMDo3heVPXpTqu8fWnejKPxXf9iXp6f6M/UU9AFqCehPBGRt3OVfA6vs14Ha8pV7fmvUB51IGMMVk/hud9KvGc90PvBosa3wlPPXnI4rv+RD29v9GfqCcgC1BPQjiVUbeTFbyOr4Lrvpv3AqXUpcR4XB3jc19LPPcRje+Ep57MYfFdf6Ke3t/oT9QTHtpUHDuK43DoLf78GHrXP/5+hM+xO/SuVxy/PL0bevcg2mLoZYF6UgM/ZdRtuoLXcSzjdZxVrm7Ne4Ey64kw2W/JUt/S/anxnfDUkzksvutP1NP7G/2JetI98YZ+r4Tepb3iIvuV0FsML+vD3SN43rJLie1TFlmgnkzYTEbd9lbwOvZlvI7rytWteS9Q8t5MPDz2j/H5D2Y8/3Ma3wlPPemz+K4/UU/vb/Qn6kk3xHt3nAm9mwX+bxHHL0t8/mX995ZlNxDcLAtkgXoyISszs7CKa63vzHgdD/q5SkfmvUCZdS5jPF4Y4/NvC64LpT/Vk3wW3/Un6un9jf5EPemG+Gv3e6F3CZmz/eNCyPul5yiyfnPG45+QBbJAPZmQrZk5uL2C1/JK5mvZpGzdmfcCpWdZxhuXcX8zNZVRj8sa3wlPPemz+K4/UU/vb/Qn6km3xfyOl5S5ltGLXy7heVZlPP4tWSAL1JMJ2RHyFrxfrOC11OmLAGoy7wVKz/MZY3GjgtdxJ+MD8iqN74SnngSL7/oT9fT+Rn+intCzNvSu/V7Wi/G68CuX8BwXMx5fFsgC9WQS9oa8Be8q3m+uznwtu5StO/NeoPS8kTEW5yp4Hd+GelyjygkP9aw/i+/6E/X0/kZ/op7w0BOh/Lrs8TiwhMd/PPRukj3ose/JAlmgnkzI6yFvwXuqgteyIvO17Fe27sx7gdJzKmMsTlbwOr4KrouqP9WTPBbf9Sfq6f2N/kQ9Ya7DiX78bomPv6Z/3hjHTV1lAerJYn0c8ha8q7jJ6VTmazmqbN2Z9wKl56eMsZiu4HUcy3gdZzW+E556Eiy+60/U0/sb/Yl6wqPios/NUH6Zr7UjeJ5Xi+P2vMc+JQtkgXoyIcdD3oJ3XfonHp8rW3fmvUDpyblL/N4KXse+jNdxXeM74aknweK7/kQ9vb/Rn6gn/NvRRE++PqLneW3e4x6SBbJAPZmQJi6+H1e27sx7gdK76UzOxKjiWqQ7M15H/LXCMo3vhKeenWfxXX+int7f6E/UE+Z7Moz30jMPLZv3uJtkgSxQTybE4ju1nvcCJYStmRNjewWv5ZXM17JJ4zvhqWfnWXzXn6in9zf6E/WEhVws6cn7ofcF7VLNXXy/ashlgXoyQRbfqfW8Fygh7MicGC927IOyEx7qWW8W3/Un6un9jf5EPWEhhxJ9uXsEz7FxzuN9bMhlgXoyQV8Ei+/UeN4LlN61TnMmxqoKXsvqzNeyS+M74aln51l815+op/c3+hP1hIU8lujL0yN4jt1zHu9ZQy4L1JMJ+iw0b/H9M2XrzrwXKL0bzuRMjKkKXsuKzNeyX+M74aln51l815+op/c3+hP1hEHKLj1zNyz9Phun+4/1q6GWBerJhB0MzVt8n1a27sx7gdLbIpczMaq4CdhU5ms5qvGd8NSz8yy+60/U0/sb/Yl61lXu9Xebekw1oAbvJP4NW5fw2MtDbwH/f/3nQRaoJ5O0r0bZnfu+d7+ydWfeC5Rm3pjhc43vhKeenWfxXX+int7f6E/Us+kZZPF9fDYl/g0fLOGx94fZm7euFgOyQD2ZsJ2Z2b2ygteyMrjconkvUFrx4fS4xnfCU8/Os/iuP1FP72/0J+rZ9Ayy+D5eV0v+DT8v4XEv9R/jCxEgC9STGtiemd0bK3gtj2W+lu3K1p15L1B8OHXCQz2byeK7/kQ9vb/Rn6hn0zPI4vvk6vAgLO5X61vmPMZmESAL1JMaWJOZ3S9X8Fq2Zb6WDcrWnXkvUHw4dcJDPZvJ4rv+RD29v9GfqGfTM8ji+3jtSPw7di7iMR/eaPUH018WqCc18iCjbq9W8DpezXgd8bUuU7LuzHuB0tsq58OpEx7q2TQW3/Un6un9jf5EPevK4ns9LA/lC1LDXjZm7nXkt5r+skA9qZHfMuq2u4LXsSvjdVxTrm7Ne4ESwmcN/HD6mcZ3wlPPzrP4rj9RT+9v9CfqWVcW3+vjQsm/49chH+tUWPr14mUB6sk4nM6o2xsVvI7XM17HGeXq1rwXKCEcbOCH02mN74Snnp1n8V1/op7e3+hP1BNSjiR6dFXm42wO1V66QRagngxjOtRjl2XOl8/vK1e35r1ACWFfqM+vG6YyX8t+je+Ep56dZ/Fdf6Ke3t/oT9QTUl4Mo7kG8rn+n79sSGWBelJDOddaP12Dz+m+wOzgvBcovZvM5HwgXFnBa1mZ+Vp2aXwnPPXsPIvv+hP19P5Gf6KekBJv6jcTlrbr6IU5f/5lQyoL1JMaWpVRtysVvI7LIX2z1ZXK1a15L1BC2J75gXBjBa/lsczXsl3jO+GpZ+dZfNefqKf3N/oT9YQc58LSrj18pf9nfzKUskA91bPGfk3UbaaC1zATJv8FADWb9wIlhDWZHwir+IZ/W+Zr2aDxnfDUs/MsvutP1NP7G/2JekKOd0t69Gbi7+6Z82efN5SyQD3Vs8Y+nvD7zQ0Zz39Mmbo37wVKz4NQj2sy5VyjKr7WZRrfCU89O8/iu/5EPb2/0Z+oJ+T4T6JPVw/4e/GeHdf6f+acYZQF6qmeNbc1o3Y7x/j8uzKe35eYHZz3AqXnt4yx2F3B68iZqNc0vhOeehIsvutP1NP7G/2JekKe1HXfB30ROx1mvyDdbBhlgXqqZwOy7laidh+N8fk/STz3DSXq5rwXKD2nM8bijQpex+sZr+OMxnfCU0+CxXf9iXp6f6M/UU/IV3bd98ML/Pn1xXGv/9+/MHyyQD3VsyE+TdTu4hif+6cwuYV/ajzvBUrPdMZYHK/gdRzPeB3va3wnPPUkWHzXn6in9zf6E/WEfP8t6dPTC/z5U/3/drc4Hjd8skA91bMhtoT0pQ6nxvC8q0L6ko92EHV03guUnpxrkZ6u4HWcDfW4NqsTHupZfxbf9Sfq6f2N/kQ9IVfZza+vzvuzL875b/81dLJAPdWzYa4k6rdjDM+5O/Gcl5Slu/NeoPSsyhiLKxW8jssh/Q3dSo3vhKeeBIvv+hP19P5Gf6KekG95KP9V5sNfgsZrJj+8Z8hfYTy/EJUFqCfjtD9Rv5MT+Hy+U1m6O+8FyqxfE2MxU8FrmKnBB2QnPNSzGSy+60/U0/sb/Yl6wjDKrkf8cv/PvDPnf3vNkMkC9VTPBopfIl4vqV+8n8Uov1hcWxz3S57vDyXp9rwXKLM+zhiPDWN8/g0Zz39M4zvhqSd9Ft/1J+rp/Y3+RD1hGJ+V9OqbxbGu/x4y/v/PGy5ZoJ7q2WCHEjU8NMLnOpx4rj3K0e15L1Bmbc0Yj3FuE9mV8fzPa/yR9mcM2+/7bzDv9//f7/tvPFfIHW9gas7iu7xB3nh/oz/ljbyBUWXyV6F3KYb/9bPjKcMl29VTtjdY/PX7L2H8v0aPl/S6VvI8PyuFeS9QHp2YtxLj8dEYn/+TxHPf0Pgj68/H+gGYGu+tsscbmBqz+C5vkDfe3+hPeSNvYBgbEvnw8P9+31DJdvWU7S2wJZTf6+LACJ6j7Ffv8Yuyzcpg3guUR32aGI+LY3zunyb4wbhrjf99xmM/DMqX5Y83MDVl8V3eIG+8v9Gf8kbewLDuJXr2avBLatmObG+Pt0vqeDP0rte+WI+H2Ut1LXS8bfjNe4Hyb1sS4xG/MRvH3d5XhfJv4+KxWeOPpD+fy3zz8vC4XRzrZZA3MDVk8V3eIG+8v9Gf8kbewLC+TfSsBVzZjmxvmy9LanlukY8Zd5deKHncE4bdvBcog11JjMmOMTzn7sRzXtL4I+vPA0O+gYnHcRnkDUwNWXyXN8gb72/0p7yRNzCsspuunjI8sh3Z3lJfl9Tzi0U83umSxztjuM17gVJuf2JMTo7hOVOLaDs1/sj681AY/g1M3MJn66U3MHVj8V3eIG+8v9Gf8kbewLD2hPFcfkEWyHb1pO7KLsUYF8zXZDzGuuI4X/I4nxlm816gpMWtI9dLxiReI2+UW7PX9k+Q474Ds8bv2R2GfwMTj1flkDcwNWPxXd4gb7y/0Z/yRt7AsLYP6NU9hka2I9s7IGbdnQF1vVUc7xXHEwv8vXjD6umSvxs/f+81vOa9QMmX+ob50Aif63DiufZo/JH2Z1wMuLuINzD75ZA3MDVj8V3eIG+8v9Gf8kbewLDWLNCn3xgW2Y5s75B4o9STGZ+nL/SPfxJ/Nl6Cxv0WzHuBMqT467Bfwvh/rbW8OK6VPM/PGn8s/Rk/8D8Iw72BOSyHvIGpmXPB4ru8Qd54f6M/5Y28geGsCv++Sec6wyLbke0dtKk4Pg/pxfVBu0bjteKfNozmvUBZvC2Jk9yBETxH2a/C4lbtzRp/bP25uR+UcaFhJuO5Dsghb2Bq5o9g8V3eIG+8v9Gf8kbewHBemdejuwyJbEe2d1z8gcrLxfFB6O0w/zP0dp3M9I/4f1/t/7dj/T+7zLCZ9wJlNN4uGZul3pAmbnMp+3btbcM/sf6MIXram1JvYGpsZUj/AuaBNwTyRj3ljfc3+lPeyBuYZ+4NB78yHLId2Q6Md94LlLQvS8bn3BJOkBdKHveEYZ94f+6b91wblcMbmBp5PeRthdtmqOSNesob72/0p7yRN9AXr/f+8Bri1/r/f2Q7sh2w+D5xX5eM0ReLeLzTJY93xnDXoj+PzXme60rhDUyNxOt0Xg15i+/fGy55o57yxvsb/Slv5A30nZrTm88bDtmObAfGP+8FSr5PEx8oc341EG9kc77kcT4zzLXpzx/nPM+HSuENTE3EDLkYhrsRTMwVl5+RN+opb7y/0Z/yRt7Qbfvn9OW04ZDtyHagmnkvUIYT7zR+Z8BY3SqO94rjiQX+3ob+G5xBfzdeG3Wv4a1Nf24Jj143+0ml8AZmguLC16uht3h1Nwx/F/Z4/NXPoHhjmClDKm/UE+9v5I28kTd0yqY57yMvGA7ZjmwHqpv3AmV48UZiJxPj9k//Tc2FUH7TsXjELdrrDWut+nPu9Wo/UQZvYCr2QnH8XRy3Q+/O6v8bwzHTf/z4PG7IJG/UE+9v5A3yhvaKlyz8M8zeVHudIZHtyHagunkvUBYv/nrg84wPnwsd90LvWqpPG8ba9ec7cx4/vjl1EyJvYKr2UhjPgvugY58hlzfqifc38gZ5Q2udCbO/it5qOGQ7sh2odt4LlKWL11KOl3L4oDjOht6vCuKWvpn+Ef/vq/3/dqz/Z11/uZ79+eq8x39JCbyBQX/KG/X0/sb7G3mDvKGhDs/pxbcMh2xHtgPVz3uBghNez/bQ+8Xew8d+z/B7A4P+lDfqCfIGeUNDbZ/Th18aDtmObAcmM+8FCk54IewPvW2YrpXnDQz6U96oJ8gb5A1N91To3d8n9uCl4lhuSGQ7sh2YzLwXKHT5hBe3x3867zGPGnZvYNCf8kY9Qd4gb2ioeEPVa/3+i5cHe8yQyHZkOzC5eS9Q6OoJb2NxXJnzWPHGcnsMuTcw6E95o54gb5A31MSq4jhSHOdC7x4b08WxtuTPx4X238PsDTifNISyHdkOTHbeCxS6esJ7e87jfFsc6w23NzDoT3mjniBvkDfURFxk/32BnoqL6s8v8OefKI4/+n8mXnJmiyGU7ch2YPLzXqDQ1RNe3Lb3dXFsM8zewIC8UU+QN8gbaubjkr6KN9uMC7JT/eONMHuN9/ir6OcNn2xHtgP1mPcCBSc81BP0p3qC/kQ9qZebGf01/4gL8C8YOlmAegL1mfcCBSc81BP0p3qC/kQ9qZeZMNzCe1ysf9awyQLUE6jXvBcoOOGhnqA/1RP0J+pJvfwW8hfefw29a74jC1BPoGbzXqDghId6gv5UT9CfqCf1cjjkLbyfKo5VhksWoJ5APee9QMEJD/UE/ameoD9RT+ol3mTzu5Leul4cOw2TLEA9gXrPe4GCEx7qCfpTPUF/op7U0xvFcak47vWPi/3/bcrQyALUE6j/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oJyALUE8x7i+9ofP2pnqA/UU/0J+oJyALUE6j3vBcoOOGhnqA/1RP0J+rJcDYXx1vFcao4LhfHneKYKY77xXGvOG4Wx9ni+LA4XiqOZYZMFqCeQPfmvUDBCQ/1BP2pnqA/UU/SVhfHu8XxR0bt5x+3iuOD4njcMMoC1BPozrwXKDjhoZ6gP9UT9CfqSbm46H6npNbxv30fer+Cnyn5c/FX8UeCX8LLAtQT6MS8Fyg44aGeoD/VE/Qn6snCNhbHLwPq+3dxHC6OdQv8vWeK46MweCH+SnFsMLyyAPUE2j3vBQpOeKgn6E/1BP2JevJv24vjnwG1PVccazIeIy6w/zzgMW4Xx4uGWRagnkB7571AwQkP9QT9qZ6gP1FPHrW7OB4MqOvJIR9rRXGcD4MvQ7PNcMsC1BNo57wXKDjhoZ6gP9UT9CfqyawdJTW9uMjHXFUcvw54zPjr+mcNuyxAPYH2zXuBghMe6gn6Uz1ZjHi5haPF8YWh0J/qqZ4t8nzo/Rp9oXreLY71S3jsTcVxf8Bj3yiOxwy/LEA9gXbNe4EyGpuL463iOBV6d7ePd7qf6b+xim/cbhbH2eL4sDheCu5srz/VUz3ljf5EPZtrdXFMh94i1MNfbKI/1VM92yAufv9dUs93R/AcR0se/7wSyALUE2jXvBcoS/vgGd98/ZExjvOPW8XxQXE8bhj1p3qqp7zRn6hnQ8RLJhwJvS/95l8uAf2pnurZBt+W1DIuyq8YUZbeKXmeg8ogC1BPoD3zXqAszruJN0zxv30fer9KnSn5c/f6H2L9MlV/qifyRn+innW1sjj+Wxy3w+BrFaM/1VM9m25PopbTI3yuYyXPE7N2rXLIAtQTaMe8FyjD2Vgcv4TBv4Q4XBzrFvh7zxTHR2HwwtiV4thgePWneiJv9CfqWSMr+llzKzGeFt/1p3qqZxvy7npJHR+EpV3rfb4nE33jXhqyAPUEWjLvBUq+7f0PlwuN07nQu+lYSlzw+jkM/oXDi4ZZf6on8kZ/op4TNlUc74Ty6x5bfNefqGebvJeo4w9jeM6LoXyxf6OyyALUE2j+vBcoeXb33wAtNEYnh3ys+KuK82HwZSG2GW79qZ7yRt7oT9RzApYXx9shf9Hd4rv+RD3bkn03E3U8NIbnfTPxnMeVRhagnkDz571ASdtRMj4XF/mY8SY7v5Z8gH3WsOtP9ZQ38kZ/op4VifeCiItA18PwN3W2+K4/1VM9m+5ARh3Xj+F5n0o85/2w8CUGkQWoJ9CgeS9Qyj0fer8OXWhs7i7xTdim/huqhR77RnE8Zvj1p3rKG3mjP1HPMYqL7vHXnNfC7GUOLoXery3jvSN+DBbf9Sfq2X6XEjW8OsbnvpZ47iPKIwtQT6DZ816gDBYXo8q2Xb87guc4WvL45/W9/lRPeSNv9CfqOUa/98fjcnG8FRb+Iu5EsPiuP1HP9noio4Ynx/j8pxLP/acSyQLUE2j2vBcog31bMi5xkWzFCJ4jXg7iTsnzHNT4+lM95Y280Z+o55hMF8fmxJ9ZFyy+60/Us73ezKjh/jE+/8GM539OmWQB6gk0d94LlIXtSYzL9Aif61jJ89wujrUaX3+qp7yRN/oT9Zyg34PFd/2JerbTuYwavjDG59+W8fxHlUkWoJ5Ac+e9QPm3+AvTshuOxeuhjvKGO08mavCFxtef6ilv5I3+RD0n6Jtg8V1/op7tE+97MZOo34P+nxuXqYweuqxUsgD1BJo77wXKv72XGJMfxvCcFxNv+DZqfP2pnvJG3uhP1HNCzgaL7/oT9Wyf5zPqd6OC13EnpL8AWKVcsgD1BJo57wXKo5YXx83EmBwaw/OmrjV4XOPrT/WUN/JGf6KeE2LxXX+inm30Rkb9zlXwOr7NeB2vKZcsQD2BZs57gfKoAxljsn4Mz/tU4jnvh94NzzS+E556yht5oz9Rz6pZfNefqGcbncqo38kKXsdXwXXf254FDwyPbAe6m+MC5VGXEuNxdYzPfS3x3Ec0vhOeesobeaM/Uc8JsPiuPxlsRj0b66eM+Thdwes4lvE6zipXo7N9xvDIdqC7Oe7N/6wnwmR/+ZD65cWfGt8JTz3ljbzRn6jnBFh8158MZoGmvbWLx94KXse+jNdxXbkane0W32U7LMZ/Ms4Poz66/GWvxfcKvJkxHvvH+PwHM57/OY1v657FBnkjb+QN8qZiFt/lDRZo2mZl5iJEFdda35nxOmI2LFO2xma7xXfZDosxHapffN8jx0ef4wJl1rmMJnxhjM+/LbjWnzcw3sDIG3kjb5A39WPxXd4w2D+JmlowraetmYsQ2yt4La9kvpZNylZbU86Tsh3G4EKoduH9SIfHeqw57sNpz7KMsRj3rw2mMibCZR9OfThtMHkjb+QN8qaZLL7LGwa7najplCGqpR2ZCxEvVvBa6vRFAIuzIlG7O4ZItsOQVvbXBapaeD8lx8eX4z6c9jyf0Yg3Kngdd0J6QW6VD6c+nDaUvJE38gZ500wW3+UNg91M1HSlIaqlvZmLEVW8F1qd+Vp2KVttpWp4yxDJdhhSziXJRnVcKo7lcnx8OW4rTc8bGc14roLX8W2ox3UH68DWvfaRN/JG3iBvmsniu7xhsPOJmq43RLX0euaCRBW/bl2R+Vr2K1ttPZOo3RVDJNthSMdDNQvvfxXHWsM93hy3labnVEZDnqzgdXwVXIc5902orXvNI2/kjbxB3jSTxXd5w2CpL7O3GqJa+jhzUaKKL2unMl/LUWWrrZcTtfvWEMl2GNLV8O/LwsRfwz8VlvYr9QNzHvN2//EYc47bStPzU8abnekKXsexjNdxtiM1sXWvfeSNvJE3yJtmsvgub1j8/HCd7nrK/UVhVXJey+fKVluvek8t22GENs7ptb+L49kRPW68j8n9MHuZ2W2Gupoct5WmJ3Vt2HjsreB17Mt4Hdc7UhNb99pH3sgbeYO8aecHUIvv8qbLUjvaXjNEtdTExffjylZbqWsznzJEsh2GcKjfZ3eLY/OIHvPJ8OgPlA4Y5upy3Faa3q/fct7svFaDYj/8dqoL16q1da995I28kTfIm2ay+C5vGOxEoqa7DVEtWXxnlFI38D1hiGQ7LOK997sjerx48/Df5vTvMUNcbY7bStP7AJ7zZqeKsXgl87Vs6kBdbN1r7wlE3sgbeYO8add4WnyXN112JLhJZhNZfGeUDidq94khku2QKf74Le6Wj5ebGdV9qub+MOkbQ1x9jttKE8KOzDc7L1bwWuq0MDdptu61j7yRN/IGedNMFt/lDYOlLuP2qSGqpS+CxXdGJ/Vljss7yHbIFa/3/mvofQE0Ch/O6dufi2OFIa4+x22lSW8teHisquC1rM58LbvUxda9BpI38kbeIG+ayeK7vGGw1BfrXxqiWvosNG/x/TNlq63T3k/LdqihuV8i3SiOdYZkMjluK00Ir2e+2Zmq4LWsyHwtXaiLrXvtI2/kjbxB3jSTxXd5w2Cp6/ifMUS1dDA0b/F9Wtlq61ywk1S2Q728UBz357xX32xIJpfjttKE8HHmm50qbjo4lflajnagLrbutY+8kTfyBnnTTBbf5Q2DrUvU9EdD1MjzRJU/iMh9T+aL4/r6K1E7i16yvSvvY5p+TLWkTuuL42bwBWBtctxWmmbebOfzDtTF1r32kTfyRt4gb5rJ4ru8YbBl5kcjpe6/8PBYWcFrWRlcCrDpZsLkf1iDbK/T51mL75MTzym/zPk3vWk6Tz7HbaVxp/u6snWvfeSNvJE3yJtmsvgubyj3T0lNHwQLb3W0PfN90MYKXstjma9FPtRTaueCc6Rs7+LnWYvvk/NNcK+Q2uW4rTQWw+rK1r32kTfyRt4gb5rJ4ru8odwPibpuMES1sybzfdDLFbyWbZmvRR/V0wuJul0xRLK9g59nLb5Pxvtz/i3fmcL1yXFbaSyG1ZWte+0jb+SNvEHeNJPFd3lDudTlhF4xRLX0ION90KsVvI5XM16HHRT1lbqE0WlDJNs7+HnW4nv1ds/5d/xaHKtM4XrleNe30nwRLIbVja177SVv5I28Qd40j8V3eUO5o4na7jNEtfRbxvug3RW8jl0Zr+OactXW24naueyDbG8Ti+/19Fxx3Ov/G+KNVtebvvXL8a5vpfksNG8xrO0ncFv32kveyBt5g7xpHovv8oZyuxO1/dQQ1VLqV63xeKOC1/F6xutwr5L6Ohks0Mr27rD4Xj+PF8ff/dcfF+CfNXXrmeNd30pzMDRvMWy65TWxda+7H3LkjbyRN8ib+rH4Lm8o92KitmcNUS1Nh3rsAMxZzHpfuWrrvPcbsh0mZEVxXJ7TkzsMSX1zvOtbafaF+nwDNpX5Wva3vCa27rWXvJE38gZ50zwW3+UNSzun/m6IainnWutVfCl2NtTj2vMszt1E7dYYItkOY/L1nH5813DUO8e7vpUm9Sukh8fKCl7LyszXsqvlNbF1r73kjbyRN8ib5rH4Lm9Iux3cZ6JpVmW8D6riclCXQ/pmqyuVq5bWJGp31xDJdhiTubu3ThiO+ud417fSbA95C1AbK3gtj2W+lu0tr4mte+0lb+SNvEHeNI/Fd3nD0ufJFkNUS78m6jZTwWuYCe4H0VSvJGr3gyGS7TAGO+b04IXiWG5I6p/jXd9Kk/qW4+HxcgWvZVvma2n7TeJs3WsveSNv5A3ypn0fPC2+yxtC+DBR392GqJY+nvB7oQ0Zz39MmWrrrTD5ewYg2+mW+IXPvX7//eH9Y7NyvOtbaR6EelxnL+e6g22vh6177Sdv5I28Qd40i8V3eUParuBSV020NeP90M4J9k08nlem2jqVqN1eQyTbYYTi7vUb/d67Gdr/Q7nW5XjXt9L8lvGmp4pvNHPefF1reS1s3Ws/eSNv5A3ypl3jaPFd3pD+BfN3hqiW4pewtxK1+2iMz/9J4rlvKFGtpS5b9Jwhku0wInFX749h9pJoLxiS5uV417fSnA7pRag3Kngdr2e8jjMtr4Wte+0nb+SNvEHeNIvFd3lDnnslNb5neGrr08T8vDjG5/4pTG7hn6WJ11gu29F6P9hhJ9thdL4KdtU0Pse7vpVmOqQXoar4UHQ843W83/Ja2LrXfvJG3sgb5E2zWHyXN+T5Jkz+huoMb0tIX4ZvagzPuyqkL0e4WXlq66VE7S4ZItkOI/LunH47Yjiam+Nd30qTc+3j0zX4cFvVtaAnyda99pM38kbeIG+axeK7vCHPkUSddxmi2rqSqN2OMTzn7mDxtsneTtTvY0Mk22HE6wenDUfzc7zLW2lWhfQi1JUKXsflkP7VxcoW18HWve6QN/JG3iBvmsPiu7whT+ra/l8Yotran6jdyQlk605lqbUz6ifbZTtj9nT/fXbss3i99ylD0vwc7/pWmtQvkmYqeA0zYfILcpNk6153yBt5I2+QN81h8V3ekCf1Rcuvhqi24hdg10P5l7WjXPRYG3pfvA16vj+UpPbuJLJ9jSGS7bAEjxXHtX6P/dX//9OCHO/6VpqPQ/rXqBvG+PwbMp7/WMtrYOted8gbeSNvkDfNYfFd3pDvUijfVbbCENXWocRcPTTC5zqceK49ylFrmxL1+80QyXZYguVzeu52P3NoSY53fSvN1pBejBrn1rFdGc//fMtrYOted8gbeSNvkDfNYfFd3pDvg1D9tcMZjfjr91/C+H+NHhdVrpU8z89KUXsHE/P8c0Mk22EJvgyzX+xsMxztyvGub6WJb7ZuJQb/ozE+/yeJ577Rgea3da875I28kTfIm+aw+C5vyJe6zNCnhqjWtiTOGQdG8Bxlv3qPl6LZrAy193WwECvbZTvj8U549AarqwxJ+3K861tpPk0M/sUxPvdPYXILcXVg6173yBt5I2+QN81g8V3ekC9+wV52LW9f+NVf2aWibobe9doX6/Ewe/O8hY63DX8j/ON9hWyX7YzB9gGZcrk43g/uVdWaHO/6VpotiX9/LMA47i68KpT/wiIebf8FhK173SNv5I28Qd40g8V3ecNo58zjhqj2viyp37lFPmZcvLtQ8rgnDHsj/Ccxvy8YItkOixAX1lO7JePxQ38tgQbnuK00IVyZwAf03YnnvNSBcbd1r3vkjbyRN8ibdnzYtPgub3hU6kuXvYao8fN3MfcLOV3yeGcMd2NMJ+b3u4ZItsOQ4iUIr4b0wvvc433D1twct5UmhP2JIpycwIfaLtyIy9a97pE38kbeIG+aweK7vGE4jyfmzGlD1Bhllwk8E/Lu2bCuOM6XPM5nhrlRUpdv3GSIZDsM+TnlhzDcwvvD42z/7y/G+tC7metyOT6ZHO/6VprYuNdL/v33wmgvBbE2sSDwRwca39a97pI38kbeIG+aP3YW3+UNw32wu7eED8tUb08YfCmAW8XxXnE8scDf2xB6v667U5KdfinbLOsSuf6HIZLthoghfREWt/D+8Dg15PPFy9DO3dkV1weOyfHqc9xWmhAOJcbg0Aif63DiufZ0YLxt3esueSNv5A3ypv4svssbRn/OfdkQNUr8gvZkRhZe6B//hPQvZNcb1sZ5PVHXDwyRbDdEDOGNsLSF98W8pzwz4DHek+PV5ritNL1vK38J4/8mJG7vuFbyPD93pPlt3ev2Bxl5I2/kDfKm3s4Fi+/yhmE9maj/F4aokeK8/TykF9cH/So21v1pw9hY3yZq7CaIsl22k2vuPaku9s8tbxbH8eL4LpTvWF/o2JrxnBtL/v5VOV59jttK0xvwByXjcGAEz1H2rWmcaJs7MM627iFv5I28Qd7U2x/B4ru8YTF+LOmBm4an0eL5Iv7CNf5CLu4O+rM47hbHTP+421/IiP/tWP/POsc026rE+/U/DZFsl+0MId4LJP4AbtAXsvHHc7tDb2E+Z/E9Xs52deI5X0msCcjxitlK0/N2IlTXLuGxHw/lv5h4uyNjbOse8kbeyBvkTX2tTLxJfXjjUItK8obhzu25v1ID6mFfYj6/b4hku2xnCKuHeP8cf6yX+sV2zk7etSV/9285Xn2O20oz68uScTi3yMeME+xCyeOe6ND42rqHvJE38gZ5U1+pReSHxzZDJW/4l8dC+ZdXnxoiaE2uP2WIZLtsZ8xeDOWXrI3HwUVmWRfWBWqZ47bSzPp6xB/UT5c83pkOjaute8gbeSNvkDf1njdXQ97i+/eGS96woLJ7JtwOdo1AE6QWW380RLJdtlOheG34O2HwjtSy3bxbB/ydtl+GtrY5bivNoz4N5QtYazIeI17/83zJ43zWsTG1dQ95I2/kDfKmnmKG5F5jcm6u+LApb3jUjkQ/vGKIoPbeDEv7pSmyHcbxXv1EGHwvqx0D/t6yBf78e3J8cjluK82/7QmDv1261W/YJxb4exuKY7rk78ZrMe/t4Hjauoe8kTfyBnlTH/GLvVdDbxH9bhhu4f3h8Vc/g+IvbqY6Oo7yhvkfcm8Eu9CgyX4umcPxfLnCEMl22c6ExBu2nivpw21z3pPHtYL5C/bTcnzyOW4rzb/FGxeeTHyoiotbF/rHPyF9Q4T1Fj9s3UPeyBt5g7yp2Auhd3Ol+G+eCYtbbE8dM/3Hj8+zS97Im456v6Qn7oe8HW3AZGxOnOdc31u2y3bq4JnQu4fc/cz36PHa8S/K8XrkuK00g20qjs9DerFr0BaQeO3mpzs8frbuIW/kjbxB3kzWS2E8C+6Djn3yRt50VNypVvalzFuGCGrro0SubzZEsl22UyPx3kNxp/tXxfFbfz1gJsz+aO+T0PsBjhyvUY7bSpM3RnFr9QfFcTb0bqJ1t9/cM/3/+2r/vx3r/1nXQ7V1D3kjb+QN8gZ5Q3eU3QD9V8MDtbQ89C73OGju/mCIZLtsBzk+CrbSMGq27iFvkDfIG+QNXfKfRH+8YIigdvYHO+WQ7SDHK2ArDaNm6x7yBnmDvEHe0DU/lfTHV4YHaufHkjn7h+FBtoMcHyVbaRgVW/eQN8gb5A3yhi56taRH4peB6wwR1MaWUP6F6gFDhGwHOT5KttIwKrbuIW+QN8gb5A1d9VtJn0wbHqiNEyVz9VpwXyVkO8jxMbCVhlGwdQ95g7xB3iBv6KrdJb1yszimDBFM3OOh/NJ0bxoiZDvI8XGwlYalsnUPeYO8Qd4gb+i630v65Q3DAxN3tGSOXg9+9Y5sBzk+RrbSsBS27iFvkDfIG+QNXbezpGf+NDwwUSuL43bJHD1oiJDtIMfHyVYaFsvWPeQN8gZ5g7yBnsslfbPX8MDEvBssoCLbQY5PmK00LIate8gb5A3yBnkDPVtLeudXwwMTEb9sv1kyN3caImQ7yPEq2ErDsGzdQ94gb5A3yBt41LmS/tlleKBy75TMyR8ND7Id5HiVbKVhGLbuIW+QN8gb5A08amMYfNkiv5CEasVfS/5dkuvPGiJkO8jxKtlKwzDNb+se8gZ5g7xB3sC/fVjSR7sND1Sm7AvVE4YH2Q5yfBJspSGHrXvIG+QN8gZ5AwtbVRw3wuAdFO4bANXMw0GXEbtTHGsNEbId5Pgk2EpDiq17yBvkDfIGeQPl9pT005uGB8au7ObZbrqObAc5PlG20lDG1j3kDfIGeYO8gbTvBvRU/KJnleGBsXm8OO4OmH8/GR5kO8jxSbOVhrLesHUPeYO8Qd4gbyDtiZIPju8bHhib4wPm3f3i2Gx4kO0gx+vAVhoWYuse8gZ5g7xB3kC+Nwf01kzoLeAAo/V0SaYfMTzIdpDjdWIrDXPZuoe8Qd4gb5A3MLzvB/TY14YGRu7SgPl22dAg20GO142tNMxl6x7yBnmDvEHewOJyZ9CljbYZHhiZQTvc4nl/o+FBtoMcryNbaYhs3UPeIG+QN8gbWLxdA3rt9+CeEzAKZfd2OWh4kO0gx+vMVhps3UPeIG+QN8gbWJqTwZc9MC4fOa8j20GON5WtNN1m6x7yBnmDvEHewNKtLI7fwsK7bjYYHli0zQMy/WpxrDY8yHaQ401gK0032bqHvEHeIG+QN/D/2rtblQiDKADDXzBYxShiM4nNZDduFZPYxCSyYPAmxCCIl2IQkwgGMYh4ByIsYjA7u2yQ2VEX2b+ZeR6YGzjMvOIuR0en++VO6v9OXBsN/NtDk/7gc91o0HbQ8ZxYpamP1T30Br1Bb9AbGK3txpc/MCrtH97TntGg7aDjubFKUxcrH+gNeoPeoDcwHqkvgd7DWTIaGNpq/+d1/JbOjQZtBx3PeShWaepg5QO9QW/QG/QGxif1j5+vjAWGdpt4QzfhzBkN2g46njOrNOWz8oHeoDfojd7oDYzXQjjPiTt5YDTwp+PE23kJZ9Fo0HbQ8RJYpSmXlQ/0Br1Bb/RGb2AyVsJ5je7lZ//OAmlriaa/Nf5cHNoOOl4YqzRlsvKB3qA36I3e6A1MzkY4H9H9fHQ/IWk+nKdm8EPNTaNB20HHS2OVpjxWPtAb9Aa90Ru9gcnbStzTU2OBAWeJt9IyFrQddLxUVmnKYeUDvUFvQG/0BqZnxy+j8KtW4o3sGgvaDjpeOqs0+bPygd6gN6A3egPTtx/d2U44y8YCvXfQid7HkbGg7aDjtbBKkzcrH+gNegN6ozcwGw6je3vX+OKPunXv/330Lk6MBW0HHa+NVZo8WflAb9Ab0Bu9gdnSju7vpZFQsYvGBzZoO+g4PVZp8mLlA71Bb0Bv9AYAACATVmnyYOUDvUFvQG/0BgAAIDNWaWaflQ/0Br0BvdEbAACAb74AHG8V4wzUdIoAAAOodEVYdE1hdGhNTAA8bWF0aCB4bWxucz0iaHR0cDovL3d3dy53My5vcmcvMTk5OC9NYXRoL01hdGhNTCI+PG1zdHlsZSBtYXRoc2l6ZT0iMTZweCI+PG1mZW5jZWQ+PG10YWJsZT48bXRyPjxtdGQ+PG1uPjE8L21uPjwvbXRkPjwvbXRyPjxtdHI+PG10ZD48bW4+MDwvbW4+PC9tdGQ+PC9tdHI+PG10cj48bXRkPjxtbj4wPC9tbj48L210ZD48L210cj48L210YWJsZT48L21mZW5jZWQ+PG1vPiw8L21vPjxtbz4mI3hBMDs8L21vPjxtbz4mI3hBMDs8L21vPjxtZmVuY2VkPjxtdGFibGU+PG10cj48bXRkPjxtbj4wPC9tbj48L210ZD48L210cj48bXRyPjxtdGQ+PG1uPjE8L21uPjwvbXRkPjwvbXRyPjxtdHI+PG10ZD48bW4+MDwvbW4+PC9tdGQ+PC9tdHI+PC9tdGFibGU+PC9tZmVuY2VkPjxtbz4sPC9tbz48bW8+JiN4QTA7PC9tbz48bW8+JiN4QTA7PC9tbz48bWZlbmNlZD48bXRhYmxlPjxtdHI+PG10ZD48bW4+MDwvbW4+PC9tdGQ+PC9tdHI+PG10cj48bXRkPjxtbj4wPC9tbj48L210ZD48L210cj48bXRyPjxtdGQ+PG1uPjE8L21uPjwvbXRkPjwvbXRyPjwvbXRhYmxlPjwvbWZlbmNlZD48bW8+LDwvbW8+PG1vPiYjeEEwOzwvbW8+PG1vPiYjeEEwOzwvbW8+PG1mZW5jZWQ+PG10YWJsZT48bXRyPjxtdGQ+PG1pPng8L21pPjwvbXRkPjwvbXRyPjxtdHI+PG10ZD48bW8+LTwvbW8+PG1pPnk8L21pPjwvbXRkPjwvbXRyPjxtdHI+PG10ZD48bW4+MDwvbW4+PC9tdGQ+PC9tdHI+PC9tdGFibGU+PC9tZmVuY2VkPjxtbz4sPC9tbz48bW8+JiN4QTA7PC9tbz48bW8+JiN4QTA7PC9tbz48bWZlbmNlZD48bXRhYmxlPjxtdHI+PG10ZD48bWk+eDwvbWk+PC9tdGQ+PC9tdHI+PG10cj48bXRkPjxtbj4wPC9tbj48L210ZD48L210cj48bXRyPjxtdGQ+PG1vPi08L21vPjxtaT56PC9taT48L210ZD48L210cj48L210YWJsZT48L21mZW5jZWQ+PC9tc3R5bGU+PC9tYXRoPsIWcCwAAAAASUVORK5CYII=\&quot;,\&quot;slideId\&quot;:1239,\&quot;accessibleText\&quot;:\&quot;open parentheses table row 1 row 0 row 0 end table close parentheses comma space space open parentheses table row 0 row 1 row 0 end table close parentheses comma space space open parentheses table row 0 row 0 row 1 end table close parentheses comma space space open parentheses table row x row cell negative y end cell row 0 end table close parentheses comma space space open parentheses table row x row 0 row cell negative z end cell end table close parentheses\&quot;,\&quot;imageHeight\&quot;:51.45945945945946}]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512898</TotalTime>
  <Words>3716</Words>
  <Application>Microsoft Macintosh PowerPoint</Application>
  <PresentationFormat>On-screen Show (16:9)</PresentationFormat>
  <Paragraphs>509</Paragraphs>
  <Slides>46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Arial</vt:lpstr>
      <vt:lpstr>Arial Black</vt:lpstr>
      <vt:lpstr>Calibri</vt:lpstr>
      <vt:lpstr>Cambria Math</vt:lpstr>
      <vt:lpstr>Menlo</vt:lpstr>
      <vt:lpstr>Monaco</vt:lpstr>
      <vt:lpstr>Times New Roman</vt:lpstr>
      <vt:lpstr>Default Design</vt:lpstr>
      <vt:lpstr>Some theoretical advances for easing stellarator power plant engineering challenges</vt:lpstr>
      <vt:lpstr>Motivation: We’d like to quickly evaluate &amp; optimize I x B forces, internal field, and stored energy</vt:lpstr>
      <vt:lpstr>Methodology for finding an accurate reduced model</vt:lpstr>
      <vt:lpstr>New 1D integral accurately approximates high-fidelity calculations for the self-force in stellarator coils</vt:lpstr>
      <vt:lpstr>Similar 1D integral for B agrees with the high-fidelity 3D integral  for B in stellarator coils</vt:lpstr>
      <vt:lpstr>Some theoretical advances for easing stellarator power plant engineering challenges</vt:lpstr>
      <vt:lpstr>In a reactor, must fit ~ 1.5m “blanket” between plasma and coils to absorb neutrons</vt:lpstr>
      <vt:lpstr>In a reactor, must fit ~ 1.5m “blanket” between plasma and coils to absorb neutrons</vt:lpstr>
      <vt:lpstr>At any point, a magnetic field has multiple gradient length scales</vt:lpstr>
      <vt:lpstr>To test hypothesis that 𝛁B is related to coil-plasma distance, scale length will be compared to “real” coil designs for a diverse set of 45 configurations</vt:lpstr>
      <vt:lpstr>Main result: 𝛁B length is well correlated with real coil designs </vt:lpstr>
      <vt:lpstr>Main result: 𝛁B length is well correlated with real coil designs </vt:lpstr>
      <vt:lpstr>The location of limiting 𝛁B length and coil complexity are also correlated spatially</vt:lpstr>
      <vt:lpstr>Conclusions &amp; future work</vt:lpstr>
      <vt:lpstr>Extra slides</vt:lpstr>
      <vt:lpstr>Main result: 𝛁B length is well correlated with real coil designs </vt:lpstr>
      <vt:lpstr>Main result: 𝛁B length is well correlated with real coil designs </vt:lpstr>
      <vt:lpstr>Tokamak &amp; stellarator design requires calculations for the  I x B force, internal field, and stored energy</vt:lpstr>
      <vt:lpstr>Simply skipping the singular point in a 1D filament calculation  gives a non-converging result with significant error</vt:lpstr>
      <vt:lpstr>The small coil-to-plasma separation in stellarators is a headache for engineering</vt:lpstr>
      <vt:lpstr>To test hypothesis that 𝛁B is related to coil-plasma distance, scale length will be compared to “real” coil designs for a diverse set of ~45 configurations</vt:lpstr>
      <vt:lpstr>Accurate calculation of the internal field and self-force  appear to require high-dimensional integrals</vt:lpstr>
      <vt:lpstr>Analytic formulas for a circular coil show that the  finite cross-section cannot be ignored</vt:lpstr>
      <vt:lpstr>Simply skipping the singular point in a 1D filament calculation  gives a non-converging result with significant error</vt:lpstr>
      <vt:lpstr>Assumption: current density J is uniform</vt:lpstr>
      <vt:lpstr>We can do the calculations for cross-sections that are either  circular or rectangular</vt:lpstr>
      <vt:lpstr>Methodology for finding an accurate reduced model</vt:lpstr>
      <vt:lpstr>Methodology for finding an accurate reduced model</vt:lpstr>
      <vt:lpstr>Methodology for finding an accurate reduced model</vt:lpstr>
      <vt:lpstr>Limit of the 3D integral for the internal field for a / R ≪ 1</vt:lpstr>
      <vt:lpstr>Our new 1D filament model reproduces the same limit as the original 3D integral</vt:lpstr>
      <vt:lpstr>If curve centerline is a circle, the new filament model  matches analytic formula for B</vt:lpstr>
      <vt:lpstr>Integrating the J x B force over the conductor cross-section, our method reduces the 5D integral for the self-force to a 1D integral</vt:lpstr>
      <vt:lpstr>A possible reduced model for the critical current?</vt:lpstr>
      <vt:lpstr>Similarly, the inductance &amp; stored energy can be computed accurately  with only a 2D integral</vt:lpstr>
      <vt:lpstr>Calculations of internal field and self-force are also of interest for  many other subjects, e.g. solar flares</vt:lpstr>
      <vt:lpstr>Some related work</vt:lpstr>
      <vt:lpstr>Remaining 1D integral is still tricky since integrand has fine structure</vt:lpstr>
      <vt:lpstr>To make integrand smooth, we subtract and add a function with the same singular behavior that can be integrated analytically.</vt:lpstr>
      <vt:lpstr>The singularity-subtraction method allows B and the force to be evaluated with very few quadrature points.</vt:lpstr>
      <vt:lpstr>The new filament model agrees with the high-fidelity 3D integral  for B in stellarator coils</vt:lpstr>
      <vt:lpstr>The 1D integral accurately approximates high-fidelity calculations for the self-force in stellarator coils</vt:lpstr>
      <vt:lpstr>Summary of main results</vt:lpstr>
      <vt:lpstr>Methodology: Apply REGCOIL, adjust regularization λ and coil-to-plasma separation to match B error and coil current density between configurations</vt:lpstr>
      <vt:lpstr>The different B scale lengths are not identical, but have similarities, e.g. all are small on the inside of concave regions</vt:lpstr>
      <vt:lpstr>Other scale lengths can be reasonably well correlated as well</vt:lpstr>
    </vt:vector>
  </TitlesOfParts>
  <Manager/>
  <Company>Plasma Science &amp; Fusion Center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 of the equilibrium radial electric field on zonal flow in tokamaks &amp; quasisymmetric stellarators</dc:title>
  <dc:subject/>
  <dc:creator>Matt Landreman</dc:creator>
  <cp:keywords/>
  <dc:description/>
  <cp:lastModifiedBy>Microsoft Office User</cp:lastModifiedBy>
  <cp:revision>1760</cp:revision>
  <cp:lastPrinted>2015-04-22T02:04:26Z</cp:lastPrinted>
  <dcterms:created xsi:type="dcterms:W3CDTF">2009-10-15T15:26:47Z</dcterms:created>
  <dcterms:modified xsi:type="dcterms:W3CDTF">2023-11-03T18:21:55Z</dcterms:modified>
  <cp:category/>
</cp:coreProperties>
</file>