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1301" r:id="rId3"/>
    <p:sldId id="259" r:id="rId4"/>
    <p:sldId id="1297" r:id="rId5"/>
    <p:sldId id="1302" r:id="rId6"/>
    <p:sldId id="260" r:id="rId7"/>
    <p:sldId id="262" r:id="rId8"/>
    <p:sldId id="1289" r:id="rId9"/>
    <p:sldId id="1294" r:id="rId10"/>
    <p:sldId id="1292" r:id="rId11"/>
    <p:sldId id="257" r:id="rId12"/>
    <p:sldId id="1300" r:id="rId13"/>
    <p:sldId id="1293" r:id="rId14"/>
    <p:sldId id="1303" r:id="rId15"/>
    <p:sldId id="264" r:id="rId16"/>
    <p:sldId id="1290" r:id="rId17"/>
    <p:sldId id="272" r:id="rId18"/>
    <p:sldId id="1304" r:id="rId19"/>
    <p:sldId id="266" r:id="rId20"/>
    <p:sldId id="277" r:id="rId21"/>
    <p:sldId id="278" r:id="rId22"/>
    <p:sldId id="267" r:id="rId23"/>
    <p:sldId id="279" r:id="rId24"/>
    <p:sldId id="268" r:id="rId25"/>
    <p:sldId id="274" r:id="rId26"/>
    <p:sldId id="269" r:id="rId27"/>
    <p:sldId id="273" r:id="rId28"/>
    <p:sldId id="275" r:id="rId29"/>
    <p:sldId id="270" r:id="rId30"/>
    <p:sldId id="271" r:id="rId31"/>
    <p:sldId id="1291" r:id="rId32"/>
    <p:sldId id="261" r:id="rId33"/>
    <p:sldId id="263" r:id="rId34"/>
    <p:sldId id="1299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33"/>
  </p:normalViewPr>
  <p:slideViewPr>
    <p:cSldViewPr snapToGrid="0">
      <p:cViewPr varScale="1">
        <p:scale>
          <a:sx n="114" d="100"/>
          <a:sy n="11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EB273-177B-454D-9BE8-500C448A86C4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C701-C8EC-A041-B1CD-00138BA8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20260503-01_illustration_of_quantile_transform.pdf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20260402-01-178_TURBO_Garabedian_mpol1_xmin0p1_allNfp_aspect6/evals/eval000155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20260402-01-178_TURBO_Garabedian_mpol1_xmin0p1_allNfp_aspect6/evals/eval000155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20260402-01-136_Ax_Garabedian_mpol2_xmin0p1_allNfp_aspect6/evals/eval000206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20260402-01-136_Ax_Garabedian_mpol2_xmin0p1_allNfp_aspect6/evals/eval000206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20260402-01-038_Ax_PCA_20dofs_allNfp_aspect6/evals/eval000290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20260402-01-038_Ax_PCA_20dofs_allNfp_aspect6/evals/eval000290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20260406-01-alpha_optimization_constrained_parameter_scans/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best_configs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20260406-01-262-Ax_nfp4_Garabedian_mpol2_ntor2_minx0_allNfp_aspect10_DMercFail_m0p3_eval000323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20260406-01-alpha_optimization_constrained_parameter_scans/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best_configs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20260406-01-262-Ax_nfp4_Garabedian_mpol2_ntor2_minx0_allNfp_aspect10_DMercFail_m0p3_eval000323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7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20260406-01-alpha_optimization_constrained_parameter_scans/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best_configs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20260406-01-051-Ax_nfp4_PCA_dimx25_noNfp2_aspect10_DMercFail_m0p1_eval000130/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1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20260406-01-alpha_optimization_constrained_parameter_scans/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best_configs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20260406-01-051-Ax_nfp4_PCA_dimx25_noNfp2_aspect10_DMercFail_m0p1_eval000130/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D4D4D4"/>
                </a:solidFill>
                <a:effectLst/>
                <a:latin typeface="Roboto Mono" pitchFamily="49" charset="0"/>
              </a:rPr>
              <a:t>20260508-02_grid_of_xsections_GarabedianQuantiles_for_paper_allNfp_seed0_xmin0.10_dotsFalse.pdf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8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20260410-01-plot_SIMPLE_loss_for_new_BO_configs.py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7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20260402-02_grid_of_xsections_SurfaceGarabedianQuantiles_mpol2_xmin0.10_dotsFalse.pdf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20260402-02_grid_of_xsections_SurfaceGarabedianQuantiles_mpol3_xmin0.10_dotsFalse.pdf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0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2F2F2"/>
                </a:solidFill>
                <a:effectLst/>
                <a:latin typeface="Monaco" pitchFamily="2" charset="77"/>
              </a:rPr>
              <a:t>20260303-01_weightedPCA_on_hdf5_grid_of_xsections_without_dots.py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20260509-01_plot_success_fraction_vs_garabedian_2plots_allNfp_extra_series_vs_mpol_for_xmin0_and_xmin0p1_allNfp.pdf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20260509-01_plot_success_fraction_vs_garabedian_2plots_allNfp_extra_series_vs_xmin_for_mpol1_and_mpol4_allNfp.pdf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D4D4D4"/>
                </a:solidFill>
                <a:effectLst/>
                <a:latin typeface="Roboto Mono" pitchFamily="49" charset="0"/>
              </a:rPr>
              <a:t>20260512-01_weighted_PCA_explained_variance_both_datasets.pdf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D4D4D4"/>
                </a:solidFill>
                <a:effectLst/>
                <a:latin typeface="Roboto Mono" pitchFamily="49" charset="0"/>
              </a:rPr>
              <a:t>20260505-02_weightedPCA_grid_xsections_varying_components_allNfp_nrows5_mpol6_ntor6_xmin0.00_seed3_dotsFalse.pdf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D4D4D4"/>
              </a:solidFill>
              <a:effectLst/>
              <a:latin typeface="Roboto Mono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D4D4D4"/>
                </a:solidFill>
                <a:effectLst/>
                <a:latin typeface="Roboto Mono" panose="020F0502020204030204" pitchFamily="34" charset="0"/>
              </a:rPr>
              <a:t>20260509-01_plot_success_fraction_vs_pca_components.pdf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% Code for this figure is in </a:t>
            </a:r>
            <a:r>
              <a:rPr lang="en-US" dirty="0" err="1"/>
              <a:t>alpha_opt.profiles.plot_profiles</a:t>
            </a:r>
            <a:r>
              <a:rPr lang="en-US" dirty="0"/>
              <a:t>()</a:t>
            </a:r>
          </a:p>
          <a:p>
            <a:r>
              <a:rPr lang="en-US" dirty="0"/>
              <a:t> % To generate this figure:</a:t>
            </a:r>
          </a:p>
          <a:p>
            <a:r>
              <a:rPr lang="en-US" dirty="0"/>
              <a:t> % python -c "from </a:t>
            </a:r>
            <a:r>
              <a:rPr lang="en-US" dirty="0" err="1"/>
              <a:t>alpha_opt.profiles</a:t>
            </a:r>
            <a:r>
              <a:rPr lang="en-US" dirty="0"/>
              <a:t> import </a:t>
            </a:r>
            <a:r>
              <a:rPr lang="en-US" dirty="0" err="1"/>
              <a:t>plot_profiles</a:t>
            </a:r>
            <a:r>
              <a:rPr lang="en-US" dirty="0"/>
              <a:t>; </a:t>
            </a:r>
            <a:r>
              <a:rPr lang="en-US" dirty="0" err="1"/>
              <a:t>plot_profiles</a:t>
            </a:r>
            <a:r>
              <a:rPr lang="en-US" dirty="0"/>
              <a:t>()"</a:t>
            </a:r>
          </a:p>
          <a:p>
            <a:r>
              <a:rPr lang="en-US" dirty="0"/>
              <a:t> </a:t>
            </a:r>
            <a:r>
              <a:rPr lang="en-US" dirty="0" err="1"/>
              <a:t>profiles_for_alpha_opt.pdf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2F2F2"/>
                </a:solidFill>
                <a:effectLst/>
                <a:latin typeface="Monaco" pitchFamily="2" charset="77"/>
              </a:rPr>
              <a:t>20260517-01_alpha_opt_objective_illustration.py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2DEBB-9244-2249-B862-E8D7FF30F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C701-C8EC-A041-B1CD-00138BA8DB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8AF0-7FEF-C2C3-EB93-8F594FCE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6FE94-E061-A287-CE47-73C892C51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F2DEF-E60C-AFA4-8033-57F5101F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29F5-8718-9247-55F2-5D1A76A6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51E-4789-0E94-497A-81190883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E77C-F06A-B017-3AE9-4556E7C4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50A88-C68A-841E-03AC-D32798E5D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0137-E451-DCFD-C5BF-905BB178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5FC1E-83AC-4BDB-57F5-70D0BC73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DE84D-7188-B68E-3A88-4114FC2E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761A7-7D94-989B-8DF0-492F232A2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BEC61-4A58-7DF3-DD1E-9A1E933A7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6D8A-1225-EC4D-4BA0-6064D3DC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5EC6-8ABC-7F00-F6A3-02A46408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31288-0CEC-A208-1239-47F09AD8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A455-5A48-9D40-0014-B93C3E8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0B81-F1C9-B268-69BF-9F6E89A2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2C8-7E3B-31E0-E869-ABD6E9C5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7B24-849E-3F6A-C082-37719173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8243-8758-0228-A289-E54E58AE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55FA-C8B5-95B2-80F0-677DDF45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EC85-8DF6-5C98-EE6E-E9CB8979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F922-45E0-8B71-30D3-D4C0D5E9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C0A1-3F3C-9455-216C-A18E8950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A5E1-6C7D-5BAE-AC3D-D56D1E9F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4514-7CA8-8E05-D159-47E2222A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662A-B817-2E53-E3D0-5B7EAD9C5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7CCB-4D92-015F-0217-C23D3563F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1581-69F1-E3C5-7E53-2EFF73DB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7FBD5-0C70-BCA5-B4D2-3204F3C0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61B8E-2342-6969-6FFE-809C33D6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A9F8-058A-2A01-2064-2F832CB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4FCBF-3844-E014-FD25-95CB3B4CA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14704-937B-A8A9-1895-D3C8AD5B8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220A2-D13A-F0A9-935F-771F81640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82C98-3973-1FFF-BFB9-3C5522E53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9FDE2-E5A1-6217-2AAA-9104415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AFB59-C93E-D69F-2DE5-B3CB16BD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88C79-4ED4-C449-64DE-74878BFA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3766-9291-5ABC-4F44-86A7ECD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E8A40-AAEB-C161-73E4-D897DF0C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02DC8-3403-B82F-A362-8A9D8DD4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6994-1130-AC7B-4EFD-4AA02345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819E9-E0B3-C735-EBE6-65EE62D1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F12BF-6D68-F3DF-0220-D0578EA3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C269C-91D2-5CC2-4457-5E677E7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9BF1-70F2-F474-2ED8-BE95FD39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FB614-AD7C-8B8A-E335-BBB1C0209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2DA92-7A6D-E9AB-D9A9-4E5AF955A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0A3CA-6269-7ED3-5FC6-02FF4CEB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24D4B-8F5E-5ECA-36E7-80C55439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A4AEC-040A-3E9C-0E16-BA75761E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AB6E-6E2E-31AB-09A3-7D65A4B8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C3109-2C08-7D81-5F64-36F452B37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BFD61-1041-D0D3-1E14-45409069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0EF66-68EC-58C8-88BF-8DB2D635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5FB09-9776-F22F-7F9B-16BD1311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A891-BEFC-C84E-4A2A-66252972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9DCF5-51D6-76B7-9273-1F358375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7"/>
            <a:ext cx="12192000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3760-F7AB-5AF7-AD9C-1234050A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57943"/>
            <a:ext cx="108966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69CF-A2BE-9F1D-F163-CC4E50A1B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2792-9A39-994C-A583-6975D2A28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1F5EA-7134-6523-4D3B-9270417A8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2944-244D-70C1-A9ED-D69D70476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4EE6-E271-6143-8D7F-8F6C855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ODONI 72 BOO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1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12.emf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098F-54FE-EFD3-3D55-42D438D49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44991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optimization of </a:t>
            </a:r>
            <a:br>
              <a:rPr lang="en-US" dirty="0"/>
            </a:br>
            <a:r>
              <a:rPr lang="en-US" dirty="0"/>
              <a:t>stellarator</a:t>
            </a:r>
            <a:r>
              <a:rPr lang="el-GR" dirty="0"/>
              <a:t> </a:t>
            </a:r>
            <a:r>
              <a:rPr lang="el-GR" b="0" dirty="0"/>
              <a:t>α</a:t>
            </a:r>
            <a:r>
              <a:rPr lang="en-US" dirty="0"/>
              <a:t>-particle confinement </a:t>
            </a:r>
            <a:br>
              <a:rPr lang="en-US" dirty="0"/>
            </a:br>
            <a:r>
              <a:rPr lang="en-US" dirty="0"/>
              <a:t>using data-informed parameter spaces </a:t>
            </a:r>
            <a:br>
              <a:rPr lang="en-US" dirty="0"/>
            </a:br>
            <a:r>
              <a:rPr lang="en-US" dirty="0"/>
              <a:t>&amp; dimensionality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06C45-40D4-F720-B32A-E360BAAA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748" y="5327965"/>
            <a:ext cx="9506503" cy="1811469"/>
          </a:xfrm>
        </p:spPr>
        <p:txBody>
          <a:bodyPr>
            <a:normAutofit/>
          </a:bodyPr>
          <a:lstStyle/>
          <a:p>
            <a:r>
              <a:rPr lang="en-US" sz="2800" dirty="0"/>
              <a:t>Matt Landreman</a:t>
            </a:r>
            <a:r>
              <a:rPr lang="en-US" sz="2800" baseline="30000" dirty="0"/>
              <a:t>1</a:t>
            </a:r>
            <a:r>
              <a:rPr lang="en-US" sz="2800" dirty="0"/>
              <a:t>, Michael Czekanski</a:t>
            </a:r>
            <a:r>
              <a:rPr lang="en-US" sz="2800" baseline="30000" dirty="0"/>
              <a:t>2</a:t>
            </a:r>
            <a:r>
              <a:rPr lang="en-US" sz="2800" dirty="0"/>
              <a:t>, Andrew Giuliani</a:t>
            </a:r>
            <a:r>
              <a:rPr lang="en-US" sz="2800" baseline="30000" dirty="0"/>
              <a:t>3</a:t>
            </a:r>
            <a:r>
              <a:rPr lang="en-US" sz="2800" dirty="0"/>
              <a:t>, </a:t>
            </a:r>
            <a:r>
              <a:rPr lang="en-US" sz="2800" dirty="0" err="1"/>
              <a:t>Byoungchan</a:t>
            </a:r>
            <a:r>
              <a:rPr lang="en-US" sz="2800" dirty="0"/>
              <a:t> Jang</a:t>
            </a:r>
            <a:r>
              <a:rPr lang="en-US" sz="2800" baseline="30000" dirty="0"/>
              <a:t>1</a:t>
            </a:r>
            <a:r>
              <a:rPr lang="en-US" sz="2800" dirty="0"/>
              <a:t>, Rory Conlin</a:t>
            </a:r>
            <a:r>
              <a:rPr lang="en-US" sz="2800" baseline="30000" dirty="0"/>
              <a:t>1</a:t>
            </a:r>
            <a:endParaRPr lang="en-US" sz="1000" baseline="30000" dirty="0"/>
          </a:p>
          <a:p>
            <a:endParaRPr lang="en-US" sz="1000" baseline="30000" dirty="0"/>
          </a:p>
          <a:p>
            <a:r>
              <a:rPr lang="en-US" sz="3200" baseline="30000" dirty="0"/>
              <a:t>1. University of Maryland   2. Cornell University   3. Flatiron Institute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E7773-0622-EEB5-05BA-28A24E39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976" y="3050711"/>
            <a:ext cx="3733967" cy="2189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A0789-34BE-D25C-D8ED-F098F523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48" y="3065723"/>
            <a:ext cx="3609936" cy="21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8156-2D8C-7D03-B52D-A85893C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MHD equilibrium converges for a reasonable fraction of the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CB69-1D97-40D8-E1F4-937D93294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17600"/>
            <a:ext cx="5907314" cy="516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98397-5408-CC74-E7BB-98A93D4A2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86" y="1117600"/>
            <a:ext cx="5907314" cy="516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90EF9-3EB8-CE4F-5D1A-6D2AC04AD93E}"/>
              </a:ext>
            </a:extLst>
          </p:cNvPr>
          <p:cNvSpPr txBox="1"/>
          <p:nvPr/>
        </p:nvSpPr>
        <p:spPr>
          <a:xfrm>
            <a:off x="2413057" y="6303354"/>
            <a:ext cx="824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Book" panose="02000503020000020003" pitchFamily="2" charset="0"/>
              </a:rPr>
              <a:t>Vmec</a:t>
            </a:r>
            <a:r>
              <a:rPr lang="en-US" sz="2400" dirty="0">
                <a:latin typeface="Avenir Book" panose="02000503020000020003" pitchFamily="2" charset="0"/>
              </a:rPr>
              <a:t>++, each </a:t>
            </a:r>
            <a:r>
              <a:rPr lang="en-US" sz="2400" dirty="0" err="1">
                <a:latin typeface="Avenir Book" panose="02000503020000020003" pitchFamily="2" charset="0"/>
              </a:rPr>
              <a:t>d.o.f.</a:t>
            </a:r>
            <a:r>
              <a:rPr lang="en-US" sz="2400" dirty="0">
                <a:latin typeface="Avenir Book" panose="02000503020000020003" pitchFamily="2" charset="0"/>
              </a:rPr>
              <a:t> sampled uniformly on [</a:t>
            </a:r>
            <a:r>
              <a:rPr lang="en-US" sz="2400" i="1" dirty="0" err="1">
                <a:latin typeface="Avenir Book" panose="02000503020000020003" pitchFamily="2" charset="0"/>
              </a:rPr>
              <a:t>u</a:t>
            </a:r>
            <a:r>
              <a:rPr lang="en-US" sz="2400" baseline="-25000" dirty="0" err="1">
                <a:latin typeface="Avenir Book" panose="02000503020000020003" pitchFamily="2" charset="0"/>
              </a:rPr>
              <a:t>min</a:t>
            </a:r>
            <a:r>
              <a:rPr lang="en-US" sz="2400" dirty="0">
                <a:latin typeface="Avenir Book" panose="02000503020000020003" pitchFamily="2" charset="0"/>
              </a:rPr>
              <a:t>, 1 – </a:t>
            </a:r>
            <a:r>
              <a:rPr lang="en-US" sz="2400" i="1" dirty="0" err="1">
                <a:latin typeface="Avenir Book" panose="02000503020000020003" pitchFamily="2" charset="0"/>
              </a:rPr>
              <a:t>u</a:t>
            </a:r>
            <a:r>
              <a:rPr lang="en-US" sz="2400" baseline="-25000" dirty="0" err="1">
                <a:latin typeface="Avenir Book" panose="02000503020000020003" pitchFamily="2" charset="0"/>
              </a:rPr>
              <a:t>min</a:t>
            </a:r>
            <a:r>
              <a:rPr lang="en-US" sz="2400" dirty="0">
                <a:latin typeface="Avenir Book" panose="02000503020000020003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865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5C1F-E6A0-18B4-6B72-6197CF8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space 2: principal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2E63-1D79-8698-95FC-D2723DBA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90" y="720090"/>
            <a:ext cx="12284430" cy="5456873"/>
          </a:xfrm>
        </p:spPr>
        <p:txBody>
          <a:bodyPr>
            <a:normAutofit/>
          </a:bodyPr>
          <a:lstStyle/>
          <a:p>
            <a:r>
              <a:rPr lang="en-US" sz="2400" dirty="0"/>
              <a:t>Apply PCA to boundary (R,Z) values, then apply quantile transform to PC amplitudes.</a:t>
            </a:r>
          </a:p>
          <a:p>
            <a:r>
              <a:rPr lang="en-US" sz="2400" dirty="0"/>
              <a:t>Same advantages as space 1, &amp; also dimensionality reduction.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9D5F6-E31A-1593-ECA5-29AF9E8A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343" y="1759403"/>
            <a:ext cx="5820228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5C1F-E6A0-18B4-6B72-6197CF8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space 2: principal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2E63-1D79-8698-95FC-D2723DBA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90" y="720090"/>
            <a:ext cx="12284430" cy="5456873"/>
          </a:xfrm>
        </p:spPr>
        <p:txBody>
          <a:bodyPr>
            <a:normAutofit/>
          </a:bodyPr>
          <a:lstStyle/>
          <a:p>
            <a:r>
              <a:rPr lang="en-US" sz="2400" dirty="0"/>
              <a:t>Apply PCA to boundary (R,Z) values, then apply </a:t>
            </a:r>
            <a:r>
              <a:rPr lang="en-US" sz="2400" dirty="0" err="1"/>
              <a:t>QuantileTransform</a:t>
            </a:r>
            <a:r>
              <a:rPr lang="en-US" sz="2400" dirty="0"/>
              <a:t> to PC amplitudes.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9A241-28A1-5C0B-471B-D3347110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686"/>
            <a:ext cx="12192000" cy="55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8156-2D8C-7D03-B52D-A85893C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MHD equilibrium converges for a reasonable fraction of the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90EF9-3EB8-CE4F-5D1A-6D2AC04AD93E}"/>
              </a:ext>
            </a:extLst>
          </p:cNvPr>
          <p:cNvSpPr txBox="1"/>
          <p:nvPr/>
        </p:nvSpPr>
        <p:spPr>
          <a:xfrm>
            <a:off x="2906542" y="6322022"/>
            <a:ext cx="681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Book" panose="02000503020000020003" pitchFamily="2" charset="0"/>
              </a:rPr>
              <a:t>Vmec</a:t>
            </a:r>
            <a:r>
              <a:rPr lang="en-US" sz="2400" dirty="0">
                <a:latin typeface="Avenir Book" panose="02000503020000020003" pitchFamily="2" charset="0"/>
              </a:rPr>
              <a:t>++, each </a:t>
            </a:r>
            <a:r>
              <a:rPr lang="en-US" sz="2400" dirty="0" err="1">
                <a:latin typeface="Avenir Book" panose="02000503020000020003" pitchFamily="2" charset="0"/>
              </a:rPr>
              <a:t>d.o.f.</a:t>
            </a:r>
            <a:r>
              <a:rPr lang="en-US" sz="2400" dirty="0">
                <a:latin typeface="Avenir Book" panose="02000503020000020003" pitchFamily="2" charset="0"/>
              </a:rPr>
              <a:t> sampled uniformly on [0, 1]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36A93-B6D7-A158-AD5C-9C59340CD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85"/>
          <a:stretch/>
        </p:blipFill>
        <p:spPr>
          <a:xfrm>
            <a:off x="2413057" y="856045"/>
            <a:ext cx="6832543" cy="5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7236-29F5-E564-ED1B-6C984B24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383B-7FE9-E8BF-6386-311DD413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490"/>
            <a:ext cx="10896600" cy="52190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New parameter spaces to optimize 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Bayesian optimization of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α</a:t>
            </a:r>
            <a:r>
              <a:rPr lang="el-GR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particle confinement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Resulting new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9E62E-6DE6-B04B-B75D-3BB8AEB7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52" y="5111911"/>
            <a:ext cx="2873397" cy="168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7DD8B-2872-099E-5A08-9288D8AF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92" y="5100568"/>
            <a:ext cx="2777952" cy="167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33B0D-6E63-7813-A343-9B525B57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3" t="3531" b="76420"/>
          <a:stretch/>
        </p:blipFill>
        <p:spPr>
          <a:xfrm>
            <a:off x="1407884" y="1218913"/>
            <a:ext cx="10711543" cy="111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94B30-79D6-7313-6B88-7DF1A1902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4" t="24741" b="45950"/>
          <a:stretch/>
        </p:blipFill>
        <p:spPr>
          <a:xfrm>
            <a:off x="1221422" y="3242684"/>
            <a:ext cx="11084465" cy="92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1B013-67E5-7BED-9F9A-0DAE04683F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0" t="5191" r="5151" b="4306"/>
          <a:stretch/>
        </p:blipFill>
        <p:spPr>
          <a:xfrm>
            <a:off x="4782116" y="5077769"/>
            <a:ext cx="1647838" cy="174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1A266-02FB-7A4C-05B9-FF704B9B6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7" t="6743" r="6205" b="5411"/>
          <a:stretch/>
        </p:blipFill>
        <p:spPr>
          <a:xfrm>
            <a:off x="10281994" y="5077769"/>
            <a:ext cx="1353904" cy="171906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6CF9F6-5113-F451-7F77-2F0A16432262}"/>
              </a:ext>
            </a:extLst>
          </p:cNvPr>
          <p:cNvSpPr/>
          <p:nvPr/>
        </p:nvSpPr>
        <p:spPr>
          <a:xfrm>
            <a:off x="275771" y="2602922"/>
            <a:ext cx="11843656" cy="17491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F72A-C3CA-6780-712E-3960D515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Plausible profiles &amp; scaling for alpha tracing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C55A8-79B9-FD4F-C27E-A6EBCC6A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782956"/>
            <a:ext cx="5194300" cy="44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56F046-5101-048B-0E28-72E50F2FD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62" y="782956"/>
            <a:ext cx="57277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6621D7-9D12-8016-ED27-084E4468C027}"/>
              </a:ext>
            </a:extLst>
          </p:cNvPr>
          <p:cNvSpPr txBox="1">
            <a:spLocks/>
          </p:cNvSpPr>
          <p:nvPr/>
        </p:nvSpPr>
        <p:spPr>
          <a:xfrm>
            <a:off x="87811" y="5148953"/>
            <a:ext cx="12092726" cy="104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/>
              <a:t>Fits Stellaris (</a:t>
            </a:r>
            <a:r>
              <a:rPr lang="en-US" sz="2600" i="1" dirty="0"/>
              <a:t>a</a:t>
            </a:r>
            <a:r>
              <a:rPr lang="en-US" sz="2600" dirty="0"/>
              <a:t>=1.3m), Infinity Two (</a:t>
            </a:r>
            <a:r>
              <a:rPr lang="en-US" sz="2600" i="1" dirty="0"/>
              <a:t>a</a:t>
            </a:r>
            <a:r>
              <a:rPr lang="en-US" sz="2600" dirty="0"/>
              <a:t>=1.3m), Helios (</a:t>
            </a:r>
            <a:r>
              <a:rPr lang="en-US" sz="2600" i="1" dirty="0"/>
              <a:t>a</a:t>
            </a:r>
            <a:r>
              <a:rPr lang="en-US" sz="2600" dirty="0"/>
              <a:t>=1.8m), ARIES-CS (</a:t>
            </a:r>
            <a:r>
              <a:rPr lang="en-US" sz="2600" i="1" dirty="0"/>
              <a:t>a</a:t>
            </a:r>
            <a:r>
              <a:rPr lang="en-US" sz="2600" dirty="0"/>
              <a:t>=1.7m)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BFF299-AF22-1342-2B86-1EDFC3BBEFAB}"/>
              </a:ext>
            </a:extLst>
          </p:cNvPr>
          <p:cNvSpPr txBox="1">
            <a:spLocks/>
          </p:cNvSpPr>
          <p:nvPr/>
        </p:nvSpPr>
        <p:spPr>
          <a:xfrm>
            <a:off x="-219388" y="5911105"/>
            <a:ext cx="12541486" cy="83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/>
              <a:t>Scale </a:t>
            </a:r>
            <a:r>
              <a:rPr lang="en-US" sz="2600" i="1" dirty="0"/>
              <a:t>B</a:t>
            </a:r>
            <a:r>
              <a:rPr lang="en-US" sz="2600" dirty="0"/>
              <a:t> so </a:t>
            </a:r>
            <a:r>
              <a:rPr lang="en-US" sz="2600" i="1" dirty="0" err="1"/>
              <a:t>B</a:t>
            </a:r>
            <a:r>
              <a:rPr lang="en-US" sz="2600" baseline="-25000" dirty="0" err="1"/>
              <a:t>max</a:t>
            </a:r>
            <a:r>
              <a:rPr lang="en-US" sz="2600" dirty="0"/>
              <a:t> = 12 T.  Comparable to Stellaris &amp; Infinity Two.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i="1" dirty="0" err="1"/>
              <a:t>B</a:t>
            </a:r>
            <a:r>
              <a:rPr lang="en-US" sz="2600" baseline="-25000" dirty="0" err="1"/>
              <a:t>max</a:t>
            </a:r>
            <a:r>
              <a:rPr lang="en-US" sz="2600" baseline="-25000" dirty="0"/>
              <a:t>  </a:t>
            </a:r>
            <a:r>
              <a:rPr lang="en-US" sz="2600" dirty="0"/>
              <a:t>more meaningful constraint than ⟨</a:t>
            </a:r>
            <a:r>
              <a:rPr lang="en-US" sz="2600" i="1" dirty="0"/>
              <a:t>B</a:t>
            </a:r>
            <a:r>
              <a:rPr lang="en-US" sz="2600" dirty="0"/>
              <a:t>⟩. Gives ⟨</a:t>
            </a:r>
            <a:r>
              <a:rPr lang="el-GR" sz="2600" dirty="0">
                <a:latin typeface="+mn-lt"/>
              </a:rPr>
              <a:t>β</a:t>
            </a:r>
            <a:r>
              <a:rPr lang="en-US" sz="2600" dirty="0"/>
              <a:t>⟩</a:t>
            </a:r>
            <a:r>
              <a:rPr lang="en-US" sz="2600" dirty="0">
                <a:latin typeface="+mn-lt"/>
              </a:rPr>
              <a:t> = </a:t>
            </a:r>
            <a:r>
              <a:rPr lang="en-US" sz="2600" dirty="0"/>
              <a:t>1.5% - 3%.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3699435-6017-F67C-8A37-149E116BD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274" y="4627571"/>
                <a:ext cx="12092726" cy="10427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600" dirty="0"/>
                  <a:t>Size scaling: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=(0.31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𝑎𝑠𝑝𝑒𝑐𝑡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0.38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3699435-6017-F67C-8A37-149E116B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4" y="4627571"/>
                <a:ext cx="12092726" cy="1042764"/>
              </a:xfrm>
              <a:prstGeom prst="rect">
                <a:avLst/>
              </a:prstGeom>
              <a:blipFill>
                <a:blip r:embed="rId5"/>
                <a:stretch>
                  <a:fillRect t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8B036F1-B4AD-DD46-4F30-36558C035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4" y="1268671"/>
            <a:ext cx="12092725" cy="32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E7BEB-58B6-989B-3ED0-FB1E1827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1" y="598716"/>
            <a:ext cx="7172254" cy="62533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CA5676-F98D-A6AC-D284-86A3735FE39B}"/>
              </a:ext>
            </a:extLst>
          </p:cNvPr>
          <p:cNvCxnSpPr/>
          <p:nvPr/>
        </p:nvCxnSpPr>
        <p:spPr>
          <a:xfrm>
            <a:off x="7292588" y="2739630"/>
            <a:ext cx="0" cy="121092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1CEEFE-133D-E6FC-C418-28C3FCEC8B02}"/>
              </a:ext>
            </a:extLst>
          </p:cNvPr>
          <p:cNvSpPr txBox="1"/>
          <p:nvPr/>
        </p:nvSpPr>
        <p:spPr>
          <a:xfrm>
            <a:off x="7536069" y="2648622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venir Book" panose="02000503020000020003" pitchFamily="2" charset="0"/>
              </a:rPr>
              <a:t>Case 2, for low losses:</a:t>
            </a:r>
          </a:p>
          <a:p>
            <a:r>
              <a:rPr lang="en-US" sz="2400" i="1" dirty="0">
                <a:solidFill>
                  <a:srgbClr val="0000FF"/>
                </a:solidFill>
                <a:latin typeface="Avenir Book" panose="02000503020000020003" pitchFamily="2" charset="0"/>
              </a:rPr>
              <a:t>f</a:t>
            </a:r>
            <a:r>
              <a:rPr lang="en-US" sz="2400" dirty="0">
                <a:solidFill>
                  <a:srgbClr val="0000FF"/>
                </a:solidFill>
                <a:latin typeface="Avenir Book" panose="02000503020000020003" pitchFamily="2" charset="0"/>
              </a:rPr>
              <a:t> = constant + log(loss) at </a:t>
            </a:r>
            <a:r>
              <a:rPr lang="en-US" sz="2400" i="1" dirty="0" err="1">
                <a:solidFill>
                  <a:srgbClr val="0000FF"/>
                </a:solidFill>
                <a:latin typeface="Avenir Book" panose="02000503020000020003" pitchFamily="2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Avenir Book" panose="02000503020000020003" pitchFamily="2" charset="0"/>
              </a:rPr>
              <a:t>max</a:t>
            </a:r>
            <a:endParaRPr lang="en-US" sz="2400" baseline="-25000" dirty="0">
              <a:solidFill>
                <a:srgbClr val="0000FF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2F981-139F-C150-396E-0DD4093F8B0D}"/>
              </a:ext>
            </a:extLst>
          </p:cNvPr>
          <p:cNvSpPr txBox="1"/>
          <p:nvPr/>
        </p:nvSpPr>
        <p:spPr>
          <a:xfrm>
            <a:off x="1924599" y="1087850"/>
            <a:ext cx="4324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C7D0E"/>
                </a:solidFill>
                <a:latin typeface="Avenir Book" panose="02000503020000020003" pitchFamily="2" charset="0"/>
              </a:rPr>
              <a:t>Case 1, for high losses:</a:t>
            </a:r>
          </a:p>
          <a:p>
            <a:r>
              <a:rPr lang="en-US" sz="2400" i="1" dirty="0">
                <a:solidFill>
                  <a:srgbClr val="FC7D0E"/>
                </a:solidFill>
                <a:latin typeface="Avenir Book" panose="02000503020000020003" pitchFamily="2" charset="0"/>
              </a:rPr>
              <a:t>f</a:t>
            </a:r>
            <a:r>
              <a:rPr lang="en-US" sz="2400" dirty="0">
                <a:solidFill>
                  <a:srgbClr val="FC7D0E"/>
                </a:solidFill>
                <a:latin typeface="Avenir Book" panose="02000503020000020003" pitchFamily="2" charset="0"/>
              </a:rPr>
              <a:t> = -log(time) </a:t>
            </a:r>
          </a:p>
          <a:p>
            <a:r>
              <a:rPr lang="en-US" sz="2400" dirty="0">
                <a:solidFill>
                  <a:srgbClr val="FC7D0E"/>
                </a:solidFill>
                <a:latin typeface="Avenir Book" panose="02000503020000020003" pitchFamily="2" charset="0"/>
              </a:rPr>
              <a:t>at which </a:t>
            </a:r>
          </a:p>
          <a:p>
            <a:r>
              <a:rPr lang="en-US" sz="2400" dirty="0">
                <a:solidFill>
                  <a:srgbClr val="FC7D0E"/>
                </a:solidFill>
                <a:latin typeface="Avenir Book" panose="02000503020000020003" pitchFamily="2" charset="0"/>
              </a:rPr>
              <a:t>loss = </a:t>
            </a:r>
            <a:r>
              <a:rPr lang="en-US" sz="2400" i="1" dirty="0">
                <a:solidFill>
                  <a:srgbClr val="FC7D0E"/>
                </a:solidFill>
                <a:latin typeface="Avenir Book" panose="02000503020000020003" pitchFamily="2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D3CC5-F7DD-74FB-192E-698C1698CE07}"/>
              </a:ext>
            </a:extLst>
          </p:cNvPr>
          <p:cNvSpPr txBox="1"/>
          <p:nvPr/>
        </p:nvSpPr>
        <p:spPr>
          <a:xfrm>
            <a:off x="1307575" y="25063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C7D0E"/>
                </a:solidFill>
                <a:latin typeface="Avenir Book" panose="02000503020000020003" pitchFamily="2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5DF67-6AE1-538B-58E1-B0F88BAEA4A5}"/>
              </a:ext>
            </a:extLst>
          </p:cNvPr>
          <p:cNvSpPr txBox="1"/>
          <p:nvPr/>
        </p:nvSpPr>
        <p:spPr>
          <a:xfrm>
            <a:off x="6828710" y="611113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venir Book" panose="02000503020000020003" pitchFamily="2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Avenir Book" panose="02000503020000020003" pitchFamily="2" charset="0"/>
              </a:rPr>
              <a:t>max</a:t>
            </a:r>
            <a:endParaRPr lang="en-US" sz="2400" baseline="-25000" dirty="0">
              <a:solidFill>
                <a:srgbClr val="0000FF"/>
              </a:solidFill>
              <a:latin typeface="Avenir Book" panose="02000503020000020003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FD0694-6E24-71A1-7636-4BA25FA71691}"/>
              </a:ext>
            </a:extLst>
          </p:cNvPr>
          <p:cNvCxnSpPr>
            <a:cxnSpLocks/>
          </p:cNvCxnSpPr>
          <p:nvPr/>
        </p:nvCxnSpPr>
        <p:spPr>
          <a:xfrm>
            <a:off x="1924599" y="2623015"/>
            <a:ext cx="1757229" cy="0"/>
          </a:xfrm>
          <a:prstGeom prst="straightConnector1">
            <a:avLst/>
          </a:prstGeom>
          <a:ln w="28575">
            <a:solidFill>
              <a:srgbClr val="FC7D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079A483-3AAF-DF45-0337-D7A01D8C1B85}"/>
              </a:ext>
            </a:extLst>
          </p:cNvPr>
          <p:cNvSpPr/>
          <p:nvPr/>
        </p:nvSpPr>
        <p:spPr>
          <a:xfrm>
            <a:off x="3623551" y="2683253"/>
            <a:ext cx="110858" cy="1108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157464-E5F7-C043-4C10-487963F5B966}"/>
              </a:ext>
            </a:extLst>
          </p:cNvPr>
          <p:cNvSpPr txBox="1"/>
          <p:nvPr/>
        </p:nvSpPr>
        <p:spPr>
          <a:xfrm>
            <a:off x="3890245" y="4536957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28001"/>
                </a:solidFill>
                <a:latin typeface="Avenir Book" panose="02000503020000020003" pitchFamily="2" charset="0"/>
              </a:rPr>
              <a:t>Low-loss configuration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539DB-3DDE-BDE8-59F5-A6FFEDCD72D6}"/>
              </a:ext>
            </a:extLst>
          </p:cNvPr>
          <p:cNvSpPr txBox="1"/>
          <p:nvPr/>
        </p:nvSpPr>
        <p:spPr>
          <a:xfrm>
            <a:off x="3032839" y="3237997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High-loss configuration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EF372-80EE-E440-B9C5-AD8C0E764039}"/>
              </a:ext>
            </a:extLst>
          </p:cNvPr>
          <p:cNvSpPr txBox="1"/>
          <p:nvPr/>
        </p:nvSpPr>
        <p:spPr>
          <a:xfrm>
            <a:off x="4955674" y="1705652"/>
            <a:ext cx="157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5A7"/>
                </a:solidFill>
                <a:latin typeface="Avenir Book" panose="02000503020000020003" pitchFamily="2" charset="0"/>
              </a:rPr>
              <a:t>Tracing aborted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54354-55E7-7237-65FD-4A7B1778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objective function saves computation for the best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9446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2611-09AA-DB6C-7E26-9B038521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Asynchronous Bayesian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7FCA7-BA6F-6F9B-5E38-D6C2E151B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4" t="7689" b="4886"/>
          <a:stretch/>
        </p:blipFill>
        <p:spPr>
          <a:xfrm>
            <a:off x="1056552" y="3625124"/>
            <a:ext cx="11084465" cy="27708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CECA89-43E6-6E55-997C-152C6EF6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5497"/>
            <a:ext cx="11524306" cy="521902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GPU guiding center tracing using FIRM3D/CATAPULT:                  </a:t>
            </a:r>
            <a:r>
              <a:rPr lang="en-US" dirty="0" err="1"/>
              <a:t>Czekanski</a:t>
            </a:r>
            <a:r>
              <a:rPr lang="en-US" dirty="0"/>
              <a:t> arXiv:2604.07617,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ColumbiaStellaratorTheory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/firm3d</a:t>
            </a:r>
          </a:p>
          <a:p>
            <a:pPr>
              <a:spcBef>
                <a:spcPts val="2400"/>
              </a:spcBef>
            </a:pPr>
            <a:r>
              <a:rPr lang="en-US" dirty="0"/>
              <a:t>Trace 25,000 particles for 0.1 sec physical time, source ∝ fusion rate. </a:t>
            </a:r>
          </a:p>
          <a:p>
            <a:pPr>
              <a:spcBef>
                <a:spcPts val="2400"/>
              </a:spcBef>
            </a:pPr>
            <a:r>
              <a:rPr lang="en-US" dirty="0"/>
              <a:t>Use all 4 GPUs on 1 node of Perlmutter (Nvidia A100s) for 2 hrs.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B54C3-CF50-865C-134C-9AB9F03EE481}"/>
              </a:ext>
            </a:extLst>
          </p:cNvPr>
          <p:cNvSpPr txBox="1"/>
          <p:nvPr/>
        </p:nvSpPr>
        <p:spPr>
          <a:xfrm>
            <a:off x="29028" y="3530598"/>
            <a:ext cx="102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Manager</a:t>
            </a:r>
          </a:p>
          <a:p>
            <a:pPr algn="ctr"/>
            <a:r>
              <a:rPr lang="en-US" dirty="0"/>
              <a:t>(CPU)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FD6AA-3AE6-43A1-E1BC-9697544FF0F5}"/>
              </a:ext>
            </a:extLst>
          </p:cNvPr>
          <p:cNvSpPr txBox="1"/>
          <p:nvPr/>
        </p:nvSpPr>
        <p:spPr>
          <a:xfrm>
            <a:off x="86942" y="4223495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1C15B-8C64-8CBE-9EA4-DB1711708B5D}"/>
              </a:ext>
            </a:extLst>
          </p:cNvPr>
          <p:cNvSpPr txBox="1"/>
          <p:nvPr/>
        </p:nvSpPr>
        <p:spPr>
          <a:xfrm>
            <a:off x="86942" y="4746072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9210C-C47F-AB3D-F65E-55543F1D70B2}"/>
              </a:ext>
            </a:extLst>
          </p:cNvPr>
          <p:cNvSpPr txBox="1"/>
          <p:nvPr/>
        </p:nvSpPr>
        <p:spPr>
          <a:xfrm>
            <a:off x="86942" y="5268649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41C5B-962B-9602-D993-4A17D83DF28C}"/>
              </a:ext>
            </a:extLst>
          </p:cNvPr>
          <p:cNvSpPr txBox="1"/>
          <p:nvPr/>
        </p:nvSpPr>
        <p:spPr>
          <a:xfrm>
            <a:off x="86942" y="5791227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1D7D2-3D13-8416-2EB7-8EB70B5A8DEE}"/>
              </a:ext>
            </a:extLst>
          </p:cNvPr>
          <p:cNvSpPr txBox="1"/>
          <p:nvPr/>
        </p:nvSpPr>
        <p:spPr>
          <a:xfrm>
            <a:off x="5593408" y="6417502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309805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7236-29F5-E564-ED1B-6C984B24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383B-7FE9-E8BF-6386-311DD413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490"/>
            <a:ext cx="10896600" cy="52190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New parameter spaces to optimize 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optimization of </a:t>
            </a:r>
            <a:r>
              <a:rPr lang="el-GR" dirty="0">
                <a:latin typeface="+mn-lt"/>
              </a:rPr>
              <a:t>α</a:t>
            </a:r>
            <a:r>
              <a:rPr lang="el-GR" dirty="0"/>
              <a:t>-</a:t>
            </a:r>
            <a:r>
              <a:rPr lang="en-US" dirty="0"/>
              <a:t>particle confinement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Resulting new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9E62E-6DE6-B04B-B75D-3BB8AEB7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52" y="5111911"/>
            <a:ext cx="2873397" cy="168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7DD8B-2872-099E-5A08-9288D8AF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92" y="5100568"/>
            <a:ext cx="2777952" cy="167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33B0D-6E63-7813-A343-9B525B57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3" t="3531" b="76420"/>
          <a:stretch/>
        </p:blipFill>
        <p:spPr>
          <a:xfrm>
            <a:off x="1407884" y="1218913"/>
            <a:ext cx="10711543" cy="111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94B30-79D6-7313-6B88-7DF1A1902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4" t="24741" b="45950"/>
          <a:stretch/>
        </p:blipFill>
        <p:spPr>
          <a:xfrm>
            <a:off x="1221422" y="3242684"/>
            <a:ext cx="11084465" cy="92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1B013-67E5-7BED-9F9A-0DAE04683F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0" t="5191" r="5151" b="4306"/>
          <a:stretch/>
        </p:blipFill>
        <p:spPr>
          <a:xfrm>
            <a:off x="4782116" y="5077769"/>
            <a:ext cx="1647838" cy="174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1A266-02FB-7A4C-05B9-FF704B9B6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7" t="6743" r="6205" b="5411"/>
          <a:stretch/>
        </p:blipFill>
        <p:spPr>
          <a:xfrm>
            <a:off x="10281994" y="5077769"/>
            <a:ext cx="1353904" cy="171906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6CF9F6-5113-F451-7F77-2F0A16432262}"/>
              </a:ext>
            </a:extLst>
          </p:cNvPr>
          <p:cNvSpPr/>
          <p:nvPr/>
        </p:nvSpPr>
        <p:spPr>
          <a:xfrm>
            <a:off x="275771" y="4521828"/>
            <a:ext cx="11843656" cy="22937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7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D056-9386-B380-AF59-6015D223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72D4-43DE-BDD7-1829-51DBE155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458" y="121072"/>
            <a:ext cx="6627542" cy="11185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Garabedian</a:t>
            </a:r>
            <a:r>
              <a:rPr lang="en-US" dirty="0"/>
              <a:t> space, </a:t>
            </a:r>
            <a:r>
              <a:rPr lang="en-US" dirty="0" err="1"/>
              <a:t>m,n</a:t>
            </a:r>
            <a:r>
              <a:rPr lang="en-US" dirty="0"/>
              <a:t> ≤ 1. # </a:t>
            </a:r>
            <a:r>
              <a:rPr lang="en-US" dirty="0" err="1"/>
              <a:t>dofs</a:t>
            </a:r>
            <a:r>
              <a:rPr lang="en-US" dirty="0"/>
              <a:t> = 7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2CE697-C30A-EAF2-2260-E755FEBD1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54" y="1041291"/>
            <a:ext cx="5840451" cy="5816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0365D8-ED3B-8933-C917-235659E5BCEA}"/>
              </a:ext>
            </a:extLst>
          </p:cNvPr>
          <p:cNvSpPr txBox="1"/>
          <p:nvPr/>
        </p:nvSpPr>
        <p:spPr>
          <a:xfrm>
            <a:off x="8507996" y="4946121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 loss for optimum: 0.01%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95C601-ED63-8BF5-96D3-6703D18B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1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7145B-9B23-2341-AF34-A2370E293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" b="8548"/>
          <a:stretch/>
        </p:blipFill>
        <p:spPr>
          <a:xfrm>
            <a:off x="443370" y="996059"/>
            <a:ext cx="4912399" cy="3100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574AD-5939-FC5C-F7DB-6EB82C1CFACE}"/>
              </a:ext>
            </a:extLst>
          </p:cNvPr>
          <p:cNvSpPr txBox="1"/>
          <p:nvPr/>
        </p:nvSpPr>
        <p:spPr>
          <a:xfrm>
            <a:off x="682169" y="106176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</a:rPr>
              <a:t>Hegna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 JPP (2025)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F3543-AC34-8AF5-7751-84B61F936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24"/>
          <a:stretch/>
        </p:blipFill>
        <p:spPr>
          <a:xfrm>
            <a:off x="1397500" y="4333887"/>
            <a:ext cx="7772400" cy="2260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D0DC8-CDCB-D635-1D27-BBC740E7265A}"/>
              </a:ext>
            </a:extLst>
          </p:cNvPr>
          <p:cNvSpPr txBox="1"/>
          <p:nvPr/>
        </p:nvSpPr>
        <p:spPr>
          <a:xfrm>
            <a:off x="9169900" y="58615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Paul NF (2022)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520F94-BBAE-EE4D-8770-E6235FD1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70" y="996058"/>
            <a:ext cx="5471885" cy="3340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D1C152-23B3-1065-1D6E-C04BA7CBAD13}"/>
              </a:ext>
            </a:extLst>
          </p:cNvPr>
          <p:cNvSpPr txBox="1"/>
          <p:nvPr/>
        </p:nvSpPr>
        <p:spPr>
          <a:xfrm>
            <a:off x="10345393" y="4096742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</a:rPr>
              <a:t>Wiedman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 JPP (2024)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5CF07-0693-F6B7-81F0-47DAFC8D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0" y="5897"/>
            <a:ext cx="11748630" cy="1086923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Physics-based surrogates like </a:t>
            </a:r>
            <a:r>
              <a:rPr lang="en-US" dirty="0" err="1"/>
              <a:t>quasisymmetry</a:t>
            </a:r>
            <a:r>
              <a:rPr lang="en-US" dirty="0"/>
              <a:t> &amp; </a:t>
            </a:r>
            <a:r>
              <a:rPr lang="el-GR" b="0" dirty="0"/>
              <a:t>Γ</a:t>
            </a:r>
            <a:r>
              <a:rPr lang="en-US" baseline="-25000" dirty="0"/>
              <a:t>c</a:t>
            </a:r>
            <a:r>
              <a:rPr lang="en-US" dirty="0"/>
              <a:t>            aren’t that well correlated with </a:t>
            </a:r>
            <a:r>
              <a:rPr lang="el-GR" b="0" dirty="0"/>
              <a:t>α</a:t>
            </a:r>
            <a:r>
              <a:rPr lang="en-US" dirty="0"/>
              <a:t> confinement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CE44C-5350-1EE8-D423-E77E12D7E02B}"/>
              </a:ext>
            </a:extLst>
          </p:cNvPr>
          <p:cNvSpPr txBox="1"/>
          <p:nvPr/>
        </p:nvSpPr>
        <p:spPr>
          <a:xfrm rot="16200000">
            <a:off x="-672833" y="2270297"/>
            <a:ext cx="1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loss fraction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B3A29-5A3F-E05D-AD66-74297C31A65A}"/>
              </a:ext>
            </a:extLst>
          </p:cNvPr>
          <p:cNvSpPr txBox="1"/>
          <p:nvPr/>
        </p:nvSpPr>
        <p:spPr>
          <a:xfrm>
            <a:off x="2400777" y="390739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</a:t>
            </a:r>
            <a:r>
              <a:rPr lang="en-US" sz="2400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8E5B9-3B7E-7F57-9967-E532AE8B7382}"/>
              </a:ext>
            </a:extLst>
          </p:cNvPr>
          <p:cNvSpPr txBox="1"/>
          <p:nvPr/>
        </p:nvSpPr>
        <p:spPr>
          <a:xfrm>
            <a:off x="3636824" y="6455938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</a:t>
            </a:r>
            <a:r>
              <a:rPr lang="en-US" sz="24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FB858-2109-BA69-5FB5-86B8012D451D}"/>
              </a:ext>
            </a:extLst>
          </p:cNvPr>
          <p:cNvSpPr txBox="1"/>
          <p:nvPr/>
        </p:nvSpPr>
        <p:spPr>
          <a:xfrm>
            <a:off x="7465146" y="6471186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/>
              <a:t>Γα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98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D056-9386-B380-AF59-6015D223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72D4-43DE-BDD7-1829-51DBE155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807" y="161693"/>
            <a:ext cx="7092175" cy="2865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QH-</a:t>
            </a:r>
            <a:r>
              <a:rPr lang="en-US" dirty="0" err="1"/>
              <a:t>ish</a:t>
            </a:r>
            <a:r>
              <a:rPr lang="en-US" dirty="0"/>
              <a:t> but far from ideal QH.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7A580-8C12-BEBE-D08B-756BD30C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3" y="743787"/>
            <a:ext cx="4987382" cy="3004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D6310-780B-87B4-A99C-D801FC4F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25" y="809066"/>
            <a:ext cx="7092175" cy="6043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F35DE-EE07-4AB9-8DC4-6B724103CB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0" t="5191" r="5151" b="4306"/>
          <a:stretch/>
        </p:blipFill>
        <p:spPr>
          <a:xfrm>
            <a:off x="21305" y="3738046"/>
            <a:ext cx="2933768" cy="31140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2EB5AA-73DF-D44F-C015-C68869608BA6}"/>
              </a:ext>
            </a:extLst>
          </p:cNvPr>
          <p:cNvSpPr txBox="1"/>
          <p:nvPr/>
        </p:nvSpPr>
        <p:spPr>
          <a:xfrm>
            <a:off x="2823050" y="4349416"/>
            <a:ext cx="2392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Aspect ratio = 6</a:t>
            </a:r>
          </a:p>
          <a:p>
            <a:pPr algn="ctr"/>
            <a:r>
              <a:rPr lang="el-GR" sz="2400" dirty="0">
                <a:latin typeface="Avenir Book" panose="02000503020000020003" pitchFamily="2" charset="0"/>
              </a:rPr>
              <a:t>⟨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Avenir Book" panose="02000503020000020003" pitchFamily="2" charset="0"/>
              </a:rPr>
              <a:t>⟩</a:t>
            </a:r>
            <a:r>
              <a:rPr lang="en-US" sz="2400" dirty="0">
                <a:latin typeface="Avenir Book" panose="02000503020000020003" pitchFamily="2" charset="0"/>
              </a:rPr>
              <a:t> = 1.5%</a:t>
            </a:r>
          </a:p>
        </p:txBody>
      </p:sp>
    </p:spTree>
    <p:extLst>
      <p:ext uri="{BB962C8B-B14F-4D97-AF65-F5344CB8AC3E}">
        <p14:creationId xmlns:p14="http://schemas.microsoft.com/office/powerpoint/2010/main" val="87093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05" y="155055"/>
            <a:ext cx="6711095" cy="59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Garabedian</a:t>
            </a:r>
            <a:r>
              <a:rPr lang="en-US" dirty="0"/>
              <a:t> space, </a:t>
            </a:r>
            <a:r>
              <a:rPr lang="en-US" dirty="0" err="1"/>
              <a:t>m,n</a:t>
            </a:r>
            <a:r>
              <a:rPr lang="en-US" dirty="0"/>
              <a:t> ≤ 2. # </a:t>
            </a:r>
            <a:r>
              <a:rPr lang="en-US" dirty="0" err="1"/>
              <a:t>dofs</a:t>
            </a:r>
            <a:r>
              <a:rPr lang="en-US" dirty="0"/>
              <a:t> = 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18E81-9DE1-1DB1-9BB8-538A849E7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10" y="1179189"/>
            <a:ext cx="5701990" cy="5678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5B4C7-D61D-EDE4-3296-A393EABC228A}"/>
              </a:ext>
            </a:extLst>
          </p:cNvPr>
          <p:cNvSpPr txBox="1"/>
          <p:nvPr/>
        </p:nvSpPr>
        <p:spPr>
          <a:xfrm>
            <a:off x="8086109" y="4990726"/>
            <a:ext cx="36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 loss for optimum: 0.009%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6452A-ECB7-F402-EBF4-6CE115BB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2" y="938642"/>
            <a:ext cx="5919358" cy="59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509"/>
            <a:ext cx="5638800" cy="11719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QH-</a:t>
            </a:r>
            <a:r>
              <a:rPr lang="en-US" dirty="0" err="1"/>
              <a:t>ish</a:t>
            </a:r>
            <a:r>
              <a:rPr lang="en-US" dirty="0"/>
              <a:t> but far from ideal QH.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3537E-677F-2431-3A3D-2D071FA7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4479"/>
            <a:ext cx="4962293" cy="2989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64822-D620-32C5-CCB9-FFEC053B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293" y="691879"/>
            <a:ext cx="7229707" cy="6160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434DD6-DDCC-CD71-DF96-4ADBA99E5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0" t="5215" r="4924" b="5742"/>
          <a:stretch/>
        </p:blipFill>
        <p:spPr>
          <a:xfrm>
            <a:off x="122663" y="3763629"/>
            <a:ext cx="2877015" cy="3050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EED6F-1718-823E-836E-164C25D65F7F}"/>
              </a:ext>
            </a:extLst>
          </p:cNvPr>
          <p:cNvSpPr txBox="1"/>
          <p:nvPr/>
        </p:nvSpPr>
        <p:spPr>
          <a:xfrm>
            <a:off x="2780372" y="4315963"/>
            <a:ext cx="2392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Aspect ratio = 6</a:t>
            </a:r>
          </a:p>
          <a:p>
            <a:pPr algn="ctr"/>
            <a:r>
              <a:rPr lang="el-GR" sz="2400" dirty="0">
                <a:latin typeface="Avenir Book" panose="02000503020000020003" pitchFamily="2" charset="0"/>
              </a:rPr>
              <a:t>⟨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Avenir Book" panose="02000503020000020003" pitchFamily="2" charset="0"/>
              </a:rPr>
              <a:t>⟩</a:t>
            </a:r>
            <a:r>
              <a:rPr lang="en-US" sz="2400" dirty="0">
                <a:latin typeface="Avenir Book" panose="02000503020000020003" pitchFamily="2" charset="0"/>
              </a:rPr>
              <a:t> = 1.4%</a:t>
            </a:r>
          </a:p>
        </p:txBody>
      </p:sp>
    </p:spTree>
    <p:extLst>
      <p:ext uri="{BB962C8B-B14F-4D97-AF65-F5344CB8AC3E}">
        <p14:creationId xmlns:p14="http://schemas.microsoft.com/office/powerpoint/2010/main" val="248104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866" y="119776"/>
            <a:ext cx="5697344" cy="7171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PCA space, 20 components.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3DCE0-E0A1-8902-6C6E-66026A94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4" y="1034812"/>
            <a:ext cx="5846956" cy="5823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959E2-6FF1-FF23-131C-73E93A810749}"/>
              </a:ext>
            </a:extLst>
          </p:cNvPr>
          <p:cNvSpPr txBox="1"/>
          <p:nvPr/>
        </p:nvSpPr>
        <p:spPr>
          <a:xfrm>
            <a:off x="8216511" y="4169431"/>
            <a:ext cx="345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 loss for optimum: 0.06%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13D7C-C78F-872F-E286-D44FE5A63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06897"/>
            <a:ext cx="5932449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369" y="183216"/>
            <a:ext cx="6982259" cy="83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Reminiscent of piecewise </a:t>
            </a:r>
            <a:r>
              <a:rPr lang="en-US" dirty="0" err="1"/>
              <a:t>omnigenity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CB84F-2E01-1D52-99E8-97E9D086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7188"/>
            <a:ext cx="4917689" cy="3069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729A4-E2A0-0E47-4CFD-B436B2891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8" t="3827" r="4923" b="4785"/>
          <a:stretch/>
        </p:blipFill>
        <p:spPr>
          <a:xfrm>
            <a:off x="55170" y="3614331"/>
            <a:ext cx="2944508" cy="32377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F47BF-F462-436B-B1BE-FBC30A2EA893}"/>
              </a:ext>
            </a:extLst>
          </p:cNvPr>
          <p:cNvSpPr txBox="1"/>
          <p:nvPr/>
        </p:nvSpPr>
        <p:spPr>
          <a:xfrm>
            <a:off x="2657710" y="4271357"/>
            <a:ext cx="2392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Aspect ratio = 6</a:t>
            </a:r>
          </a:p>
          <a:p>
            <a:pPr algn="ctr"/>
            <a:r>
              <a:rPr lang="el-GR" sz="2400" dirty="0">
                <a:latin typeface="Avenir Book" panose="02000503020000020003" pitchFamily="2" charset="0"/>
              </a:rPr>
              <a:t>⟨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Avenir Book" panose="02000503020000020003" pitchFamily="2" charset="0"/>
              </a:rPr>
              <a:t>⟩</a:t>
            </a:r>
            <a:r>
              <a:rPr lang="en-US" sz="2400" dirty="0">
                <a:latin typeface="Avenir Book" panose="02000503020000020003" pitchFamily="2" charset="0"/>
              </a:rPr>
              <a:t> = 1.5%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CFDBE6-C98E-DDB1-2D46-F0B88CC20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85"/>
          <a:stretch/>
        </p:blipFill>
        <p:spPr>
          <a:xfrm>
            <a:off x="5209741" y="781931"/>
            <a:ext cx="6982259" cy="60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101" y="598715"/>
            <a:ext cx="10896600" cy="52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Garabedian</a:t>
            </a:r>
            <a:r>
              <a:rPr lang="en-US" sz="2400" dirty="0"/>
              <a:t> space, </a:t>
            </a:r>
            <a:r>
              <a:rPr lang="en-US" sz="2400" dirty="0" err="1"/>
              <a:t>m,n</a:t>
            </a:r>
            <a:r>
              <a:rPr lang="en-US" sz="2400" dirty="0"/>
              <a:t> ≤ 2. # </a:t>
            </a:r>
            <a:r>
              <a:rPr lang="en-US" sz="2400" dirty="0" err="1"/>
              <a:t>dofs</a:t>
            </a:r>
            <a:r>
              <a:rPr lang="en-US" sz="2400" dirty="0"/>
              <a:t> = 23. Include Mercier stability constraint.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B4578-5BC2-8E7B-E238-A55E4847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01" y="1242399"/>
            <a:ext cx="5632599" cy="5609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4BDA04-5FC9-8742-E109-76BA139136F6}"/>
              </a:ext>
            </a:extLst>
          </p:cNvPr>
          <p:cNvSpPr txBox="1"/>
          <p:nvPr/>
        </p:nvSpPr>
        <p:spPr>
          <a:xfrm>
            <a:off x="8432726" y="3083867"/>
            <a:ext cx="330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 loss for optimum: 0.6%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CE75B-8A99-C616-F89C-74CA63BC4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98073"/>
            <a:ext cx="5754029" cy="57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83B38-7DEE-D897-215F-4BA935AA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1264"/>
            <a:ext cx="5246370" cy="3084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BBACD-59BB-6C2D-E5D2-10FC83A47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29"/>
          <a:stretch/>
        </p:blipFill>
        <p:spPr>
          <a:xfrm>
            <a:off x="5464717" y="853979"/>
            <a:ext cx="6727283" cy="600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613AC-354C-583B-5C7E-795DB5E0C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4" t="3924" r="5438" b="6507"/>
          <a:stretch/>
        </p:blipFill>
        <p:spPr>
          <a:xfrm>
            <a:off x="0" y="3743842"/>
            <a:ext cx="2514599" cy="3094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28DDBC-48F3-7371-5E7D-137737E90B61}"/>
              </a:ext>
            </a:extLst>
          </p:cNvPr>
          <p:cNvSpPr txBox="1"/>
          <p:nvPr/>
        </p:nvSpPr>
        <p:spPr>
          <a:xfrm>
            <a:off x="1341424" y="188788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Aspect ratio = 10</a:t>
            </a:r>
          </a:p>
          <a:p>
            <a:pPr algn="ctr"/>
            <a:r>
              <a:rPr lang="el-GR" sz="2400" dirty="0">
                <a:latin typeface="Avenir Book" panose="02000503020000020003" pitchFamily="2" charset="0"/>
              </a:rPr>
              <a:t>⟨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Avenir Book" panose="02000503020000020003" pitchFamily="2" charset="0"/>
              </a:rPr>
              <a:t>⟩</a:t>
            </a:r>
            <a:r>
              <a:rPr lang="en-US" sz="2400" dirty="0">
                <a:latin typeface="Avenir Book" panose="02000503020000020003" pitchFamily="2" charset="0"/>
              </a:rPr>
              <a:t> = 2.9%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E1F881-45ED-5263-ED73-00609CEFC1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8" t="2984" r="2858" b="3150"/>
          <a:stretch/>
        </p:blipFill>
        <p:spPr>
          <a:xfrm>
            <a:off x="2575560" y="3855990"/>
            <a:ext cx="2812957" cy="2831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F943E-58A0-E647-4262-3F4BD7BB451D}"/>
              </a:ext>
            </a:extLst>
          </p:cNvPr>
          <p:cNvSpPr txBox="1"/>
          <p:nvPr/>
        </p:nvSpPr>
        <p:spPr>
          <a:xfrm>
            <a:off x="4841911" y="45671"/>
            <a:ext cx="735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 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loss ~ 0.6%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Avenir Book" panose="02000503020000020003" pitchFamily="2" charset="0"/>
              </a:rPr>
              <a:t>ConStellaration</a:t>
            </a: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 configurations in dataset: &gt;15% loss</a:t>
            </a:r>
          </a:p>
        </p:txBody>
      </p:sp>
    </p:spTree>
    <p:extLst>
      <p:ext uri="{BB962C8B-B14F-4D97-AF65-F5344CB8AC3E}">
        <p14:creationId xmlns:p14="http://schemas.microsoft.com/office/powerpoint/2010/main" val="300858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68" y="618215"/>
            <a:ext cx="9757317" cy="521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PCA space, 25 components. Include Mercier stability constraint.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5E5765-1DB4-80F0-0BBD-E8C81F43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6" y="1050289"/>
            <a:ext cx="5825494" cy="58018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400D9E-AD48-FCAD-E6F6-9C789EEA9704}"/>
              </a:ext>
            </a:extLst>
          </p:cNvPr>
          <p:cNvSpPr txBox="1"/>
          <p:nvPr/>
        </p:nvSpPr>
        <p:spPr>
          <a:xfrm>
            <a:off x="8820653" y="2766060"/>
            <a:ext cx="30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 loss for optimum: 1%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76C1B7-1C6D-1893-BCFE-EB30933E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6608"/>
            <a:ext cx="5825494" cy="58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61D-B272-F076-3A6B-676FF58F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configuration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9BA2-5906-F4B2-DC60-04C5D216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82" y="178527"/>
            <a:ext cx="6552709" cy="2026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Reminiscent of QI, but with no QI objective.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6E5FA-BCFD-C7AE-FE00-560BA94B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92514"/>
            <a:ext cx="5158740" cy="3025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C146F-0C3E-9D81-C1E7-82F20EDB6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03"/>
          <a:stretch/>
        </p:blipFill>
        <p:spPr>
          <a:xfrm>
            <a:off x="5383523" y="795863"/>
            <a:ext cx="6808477" cy="6062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72426-318F-659B-58DF-E9C70B6EB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7" t="6743" r="6205" b="5411"/>
          <a:stretch/>
        </p:blipFill>
        <p:spPr>
          <a:xfrm>
            <a:off x="29062" y="3806121"/>
            <a:ext cx="2384418" cy="3027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BFC11-FA13-7188-58B9-C99AD0A72178}"/>
              </a:ext>
            </a:extLst>
          </p:cNvPr>
          <p:cNvSpPr txBox="1"/>
          <p:nvPr/>
        </p:nvSpPr>
        <p:spPr>
          <a:xfrm>
            <a:off x="1400479" y="167104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Aspect ratio = 10</a:t>
            </a:r>
          </a:p>
          <a:p>
            <a:pPr algn="ctr"/>
            <a:r>
              <a:rPr lang="el-GR" sz="2400" dirty="0">
                <a:latin typeface="Avenir Book" panose="02000503020000020003" pitchFamily="2" charset="0"/>
              </a:rPr>
              <a:t>⟨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2400" dirty="0">
                <a:latin typeface="Avenir Book" panose="02000503020000020003" pitchFamily="2" charset="0"/>
              </a:rPr>
              <a:t>⟩</a:t>
            </a:r>
            <a:r>
              <a:rPr lang="en-US" sz="2400" dirty="0">
                <a:latin typeface="Avenir Book" panose="02000503020000020003" pitchFamily="2" charset="0"/>
              </a:rPr>
              <a:t> = 1.9%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EC2700-0255-E2C7-F6A1-5AE792EC3B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0" r="3911" b="4058"/>
          <a:stretch/>
        </p:blipFill>
        <p:spPr>
          <a:xfrm>
            <a:off x="2458084" y="3752485"/>
            <a:ext cx="2925439" cy="30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D3292F-B9F0-9E85-7F82-6D57D1AB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70" y="787294"/>
            <a:ext cx="5690800" cy="5667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515F4-D8A3-AB23-2BE8-A7D0A9C7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configs also perform well on other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87DE-5337-4AFC-A2D7-C15DD693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6" y="696826"/>
            <a:ext cx="6853354" cy="1923711"/>
          </a:xfrm>
        </p:spPr>
        <p:txBody>
          <a:bodyPr>
            <a:normAutofit/>
          </a:bodyPr>
          <a:lstStyle/>
          <a:p>
            <a:r>
              <a:rPr lang="en-US" sz="2000" dirty="0"/>
              <a:t>As in </a:t>
            </a:r>
            <a:r>
              <a:rPr lang="en-US" sz="2000" dirty="0" err="1"/>
              <a:t>Landreman</a:t>
            </a:r>
            <a:r>
              <a:rPr lang="en-US" sz="2000" dirty="0"/>
              <a:t> &amp; Paul PRL (2022) &amp; later publications.</a:t>
            </a:r>
          </a:p>
          <a:p>
            <a:r>
              <a:rPr lang="en-US" sz="2000" dirty="0"/>
              <a:t>All configs scaled to ARIES-CS: </a:t>
            </a:r>
            <a:r>
              <a:rPr lang="en-US" sz="2000" i="1" dirty="0"/>
              <a:t>a </a:t>
            </a:r>
            <a:r>
              <a:rPr lang="en-US" sz="2000" dirty="0"/>
              <a:t>= 1.7 m, ⟨</a:t>
            </a:r>
            <a:r>
              <a:rPr lang="en-US" sz="2000" i="1" dirty="0"/>
              <a:t>B</a:t>
            </a:r>
            <a:r>
              <a:rPr lang="en-US" sz="2000" dirty="0"/>
              <a:t>⟩ = 5.9 T</a:t>
            </a:r>
          </a:p>
          <a:p>
            <a:r>
              <a:rPr lang="en-US" sz="2000" dirty="0"/>
              <a:t>Initialize particles at </a:t>
            </a:r>
            <a:r>
              <a:rPr lang="en-US" sz="2000" i="1" dirty="0"/>
              <a:t>s </a:t>
            </a:r>
            <a:r>
              <a:rPr lang="en-US" sz="2000" dirty="0"/>
              <a:t>= 0.25.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7C7CA-6138-4967-977D-BE34C9D8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3" y="2180469"/>
            <a:ext cx="5439627" cy="4560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09006-9E87-8B63-53CC-F1DE10DA6A6B}"/>
              </a:ext>
            </a:extLst>
          </p:cNvPr>
          <p:cNvSpPr txBox="1"/>
          <p:nvPr/>
        </p:nvSpPr>
        <p:spPr>
          <a:xfrm>
            <a:off x="7436150" y="6304896"/>
            <a:ext cx="4633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Avenir Book" panose="02000503020000020003" pitchFamily="2" charset="0"/>
              </a:rPr>
              <a:t>ϵ</a:t>
            </a:r>
            <a:r>
              <a:rPr lang="en-US" sz="2000" baseline="-25000" dirty="0">
                <a:latin typeface="Avenir Book" panose="02000503020000020003" pitchFamily="2" charset="0"/>
              </a:rPr>
              <a:t>eff</a:t>
            </a:r>
            <a:r>
              <a:rPr lang="en-US" sz="2000" dirty="0">
                <a:latin typeface="Avenir Book" panose="02000503020000020003" pitchFamily="2" charset="0"/>
              </a:rPr>
              <a:t> &lt; W7-X in the core – good enough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E85BED-D042-5FFE-6040-8C6962F6A7A8}"/>
              </a:ext>
            </a:extLst>
          </p:cNvPr>
          <p:cNvCxnSpPr/>
          <p:nvPr/>
        </p:nvCxnSpPr>
        <p:spPr>
          <a:xfrm>
            <a:off x="6389649" y="1658681"/>
            <a:ext cx="0" cy="510585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BF7513-9222-BC6C-6566-D8DA2278981F}"/>
              </a:ext>
            </a:extLst>
          </p:cNvPr>
          <p:cNvSpPr txBox="1"/>
          <p:nvPr/>
        </p:nvSpPr>
        <p:spPr>
          <a:xfrm>
            <a:off x="5695066" y="4427160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2%</a:t>
            </a:r>
          </a:p>
          <a:p>
            <a:pPr algn="ctr"/>
            <a:r>
              <a:rPr lang="en-US" dirty="0"/>
              <a:t>loss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2E5809-D31A-94CC-3280-DD2E5CA27733}"/>
              </a:ext>
            </a:extLst>
          </p:cNvPr>
          <p:cNvCxnSpPr/>
          <p:nvPr/>
        </p:nvCxnSpPr>
        <p:spPr>
          <a:xfrm>
            <a:off x="5717368" y="4538449"/>
            <a:ext cx="0" cy="3122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CF07-0693-F6B7-81F0-47DAFC8D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6"/>
            <a:ext cx="12192000" cy="1086923"/>
          </a:xfrm>
        </p:spPr>
        <p:txBody>
          <a:bodyPr>
            <a:normAutofit fontScale="90000"/>
          </a:bodyPr>
          <a:lstStyle/>
          <a:p>
            <a:r>
              <a:rPr lang="en-US" dirty="0"/>
              <a:t>We should try harder at directly tracing alpha particles inside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8C427-7BE8-C26F-5D39-F050B542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3" y="1186456"/>
            <a:ext cx="11725994" cy="5069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 err="1"/>
              <a:t>Bindel</a:t>
            </a:r>
            <a:r>
              <a:rPr lang="en-US" sz="2400" dirty="0"/>
              <a:t>, </a:t>
            </a:r>
            <a:r>
              <a:rPr lang="en-US" sz="2400" dirty="0" err="1"/>
              <a:t>Landreman</a:t>
            </a:r>
            <a:r>
              <a:rPr lang="en-US" sz="2400" dirty="0"/>
              <a:t>, &amp; </a:t>
            </a:r>
            <a:r>
              <a:rPr lang="en-US" sz="2400" dirty="0" err="1"/>
              <a:t>Padidar</a:t>
            </a:r>
            <a:r>
              <a:rPr lang="en-US" sz="2400" dirty="0"/>
              <a:t> (2023) traced alphas in the optimization loop, found promising new configurations with significant departures from QS/QI in the loop.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17443-0F91-9D82-9832-CED50B0E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45" y="2111005"/>
            <a:ext cx="3971471" cy="32867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0DB126-F60D-3BD5-8646-52F9123C6330}"/>
              </a:ext>
            </a:extLst>
          </p:cNvPr>
          <p:cNvSpPr txBox="1">
            <a:spLocks/>
          </p:cNvSpPr>
          <p:nvPr/>
        </p:nvSpPr>
        <p:spPr>
          <a:xfrm>
            <a:off x="297713" y="5429152"/>
            <a:ext cx="11596574" cy="125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Related work on piecewise </a:t>
            </a:r>
            <a:r>
              <a:rPr lang="en-US" sz="2400" dirty="0" err="1"/>
              <a:t>omnigenity</a:t>
            </a:r>
            <a:r>
              <a:rPr lang="en-US" sz="2400" dirty="0"/>
              <a:t> (Velasco, Zhu, Fernández-Pacheco, Liu, …)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E1838-8CEF-F2A8-3406-8E55DBBC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2" y="2026821"/>
            <a:ext cx="3213100" cy="314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56693-524F-328D-6D3A-7DDE839D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41" y="2033171"/>
            <a:ext cx="3238500" cy="3136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3C16F4-958A-BBF5-0F98-8D5A43FA7EB8}"/>
              </a:ext>
            </a:extLst>
          </p:cNvPr>
          <p:cNvCxnSpPr/>
          <p:nvPr/>
        </p:nvCxnSpPr>
        <p:spPr>
          <a:xfrm flipH="1">
            <a:off x="11328931" y="3325847"/>
            <a:ext cx="406400" cy="531630"/>
          </a:xfrm>
          <a:prstGeom prst="straightConnector1">
            <a:avLst/>
          </a:prstGeom>
          <a:ln w="38100">
            <a:solidFill>
              <a:srgbClr val="DF90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EADAAB-9B89-38FE-3CDF-D305CC138E53}"/>
              </a:ext>
            </a:extLst>
          </p:cNvPr>
          <p:cNvCxnSpPr>
            <a:cxnSpLocks/>
          </p:cNvCxnSpPr>
          <p:nvPr/>
        </p:nvCxnSpPr>
        <p:spPr>
          <a:xfrm flipH="1">
            <a:off x="11359906" y="3857477"/>
            <a:ext cx="386045" cy="231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7D352A-D28B-6546-AD62-8AC7008F7AD1}"/>
              </a:ext>
            </a:extLst>
          </p:cNvPr>
          <p:cNvSpPr txBox="1"/>
          <p:nvPr/>
        </p:nvSpPr>
        <p:spPr>
          <a:xfrm rot="16200000">
            <a:off x="6438238" y="3400372"/>
            <a:ext cx="194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en-US" sz="2400" dirty="0"/>
              <a:t> loss fraction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B8DB77-8C93-658C-6385-1CE32DB8272B}"/>
              </a:ext>
            </a:extLst>
          </p:cNvPr>
          <p:cNvSpPr/>
          <p:nvPr/>
        </p:nvSpPr>
        <p:spPr>
          <a:xfrm>
            <a:off x="7317810" y="2020345"/>
            <a:ext cx="752664" cy="2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CBAB53-A7A0-C5BB-3398-A19FF12128A5}"/>
              </a:ext>
            </a:extLst>
          </p:cNvPr>
          <p:cNvSpPr txBox="1">
            <a:spLocks/>
          </p:cNvSpPr>
          <p:nvPr/>
        </p:nvSpPr>
        <p:spPr>
          <a:xfrm>
            <a:off x="297713" y="5982665"/>
            <a:ext cx="10297716" cy="125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GPUs now allow tracing 25,000 particles for 0.1 s (physical time) in only ~4 minutes </a:t>
            </a:r>
            <a:r>
              <a:rPr lang="en-US" sz="2400" dirty="0" err="1"/>
              <a:t>wallclock</a:t>
            </a:r>
            <a:r>
              <a:rPr lang="en-US" sz="2400" dirty="0"/>
              <a:t>. Affordable in the loop.</a:t>
            </a:r>
          </a:p>
        </p:txBody>
      </p:sp>
    </p:spTree>
    <p:extLst>
      <p:ext uri="{BB962C8B-B14F-4D97-AF65-F5344CB8AC3E}">
        <p14:creationId xmlns:p14="http://schemas.microsoft.com/office/powerpoint/2010/main" val="23926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/>
      <p:bldP spid="13" grpId="0" animBg="1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3F5C-78AA-00E0-F027-DE2EDD4F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E4D1-3411-2A0D-94A6-5D023D48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91" y="4113533"/>
            <a:ext cx="10896600" cy="234094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Add constraints/objectives for iota, bootstrap current, </a:t>
            </a:r>
            <a:r>
              <a:rPr lang="en-US" i="1" dirty="0"/>
              <a:t>L</a:t>
            </a:r>
            <a:r>
              <a:rPr lang="en-US" baseline="-25000" dirty="0"/>
              <a:t>∇B</a:t>
            </a:r>
            <a:r>
              <a:rPr lang="en-US" dirty="0"/>
              <a:t>, ballooning, nonlinear </a:t>
            </a:r>
            <a:r>
              <a:rPr lang="en-US" dirty="0" err="1"/>
              <a:t>gyrokinetics</a:t>
            </a:r>
            <a:r>
              <a:rPr lang="en-US" dirty="0"/>
              <a:t>, etc.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Fine-tune configurations using local optimization.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Understand </a:t>
            </a:r>
            <a:r>
              <a:rPr lang="el-GR" dirty="0">
                <a:latin typeface="+mn-lt"/>
              </a:rPr>
              <a:t>α</a:t>
            </a:r>
            <a:r>
              <a:rPr lang="en-US" dirty="0"/>
              <a:t> trajectories in these fields – why aren’t they lost?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F9F49E-C860-8F35-7917-70507E1F3BAE}"/>
              </a:ext>
            </a:extLst>
          </p:cNvPr>
          <p:cNvSpPr txBox="1">
            <a:spLocks/>
          </p:cNvSpPr>
          <p:nvPr/>
        </p:nvSpPr>
        <p:spPr>
          <a:xfrm>
            <a:off x="0" y="3425610"/>
            <a:ext cx="12192000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ODONI 72 BOOK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3DFD49-0193-9548-9F26-6678E00CCD37}"/>
              </a:ext>
            </a:extLst>
          </p:cNvPr>
          <p:cNvSpPr txBox="1">
            <a:spLocks/>
          </p:cNvSpPr>
          <p:nvPr/>
        </p:nvSpPr>
        <p:spPr>
          <a:xfrm>
            <a:off x="363390" y="598715"/>
            <a:ext cx="11988267" cy="234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These 2 new parameter spaces are nice for stage-1 optimization: few equilibrium failures despite strong shaping, &amp; natural bound constraints.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It’s feasible to directly trace alphas inside the optimization loop.</a:t>
            </a:r>
          </a:p>
          <a:p>
            <a:pPr>
              <a:lnSpc>
                <a:spcPct val="85000"/>
              </a:lnSpc>
              <a:spcBef>
                <a:spcPts val="1800"/>
              </a:spcBef>
            </a:pPr>
            <a:r>
              <a:rPr lang="en-US" dirty="0"/>
              <a:t>Configurations exist with excellent confinement that are far from ideal QA/QH/QI!</a:t>
            </a:r>
          </a:p>
        </p:txBody>
      </p:sp>
    </p:spTree>
    <p:extLst>
      <p:ext uri="{BB962C8B-B14F-4D97-AF65-F5344CB8AC3E}">
        <p14:creationId xmlns:p14="http://schemas.microsoft.com/office/powerpoint/2010/main" val="897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A6E-CAC1-3306-32F0-8C2875FD3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E861F-7911-3260-2549-8003BF6D5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4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D0B4-9F74-140B-A7DE-4D382613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7"/>
            <a:ext cx="12400156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New space 1: Apply </a:t>
            </a:r>
            <a:r>
              <a:rPr lang="en-US" dirty="0" err="1"/>
              <a:t>QuantileTransform</a:t>
            </a:r>
            <a:r>
              <a:rPr lang="en-US" dirty="0"/>
              <a:t> to </a:t>
            </a:r>
            <a:r>
              <a:rPr lang="en-US" dirty="0" err="1"/>
              <a:t>Garabedian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aseline="-25000" dirty="0" err="1"/>
              <a:t>mn</a:t>
            </a:r>
            <a:r>
              <a:rPr lang="en-US" dirty="0" err="1"/>
              <a:t>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F39F-E428-1244-DF81-FA344C1C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59005"/>
            <a:ext cx="11296185" cy="521795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Effective prior probability: uniform on unit hypercube.</a:t>
            </a:r>
          </a:p>
          <a:p>
            <a:pPr>
              <a:spcBef>
                <a:spcPts val="2400"/>
              </a:spcBef>
            </a:pPr>
            <a:r>
              <a:rPr lang="en-US" dirty="0"/>
              <a:t>Natural bound constraints: extremes of the data.</a:t>
            </a:r>
          </a:p>
          <a:p>
            <a:pPr>
              <a:spcBef>
                <a:spcPts val="2400"/>
              </a:spcBef>
            </a:pPr>
            <a:r>
              <a:rPr lang="en-US" dirty="0"/>
              <a:t>Robust to outliers in the data.</a:t>
            </a:r>
          </a:p>
          <a:p>
            <a:pPr>
              <a:spcBef>
                <a:spcPts val="2400"/>
              </a:spcBef>
            </a:pPr>
            <a:r>
              <a:rPr lang="en-US" dirty="0"/>
              <a:t>Major &amp; minor radius (hence aspect ratio) are matched exactly. No need for aspect penalty or constraint, 1 fewer </a:t>
            </a:r>
            <a:r>
              <a:rPr lang="en-US" dirty="0" err="1"/>
              <a:t>d.o.f.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Could apply method to VMEC or DESC Fourier amplitudes instead.</a:t>
            </a:r>
          </a:p>
          <a:p>
            <a:pPr>
              <a:spcBef>
                <a:spcPts val="2400"/>
              </a:spcBef>
            </a:pPr>
            <a:r>
              <a:rPr lang="en-US" dirty="0"/>
              <a:t>Gives highly shaped boundaries (“expressive”), with few self-intersections or equilibrium failures.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4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1DA1A-520B-E451-6A80-593411F6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82" t="5308" b="2680"/>
          <a:stretch/>
        </p:blipFill>
        <p:spPr>
          <a:xfrm>
            <a:off x="6096000" y="1215935"/>
            <a:ext cx="6096000" cy="564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DD0B4-9F74-140B-A7DE-4D382613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7"/>
            <a:ext cx="12400156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New space 1: Apply </a:t>
            </a:r>
            <a:r>
              <a:rPr lang="en-US" dirty="0" err="1"/>
              <a:t>QuantileTransform</a:t>
            </a:r>
            <a:r>
              <a:rPr lang="en-US" dirty="0"/>
              <a:t> to </a:t>
            </a:r>
            <a:r>
              <a:rPr lang="en-US" dirty="0" err="1"/>
              <a:t>Garabedian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aseline="-25000" dirty="0" err="1"/>
              <a:t>mn</a:t>
            </a:r>
            <a:r>
              <a:rPr lang="en-US" dirty="0" err="1"/>
              <a:t>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F39F-E428-1244-DF81-FA344C1C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169" y="701585"/>
            <a:ext cx="3024211" cy="5928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=3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11147B-43DD-3656-9CC3-A2441068AA4A}"/>
              </a:ext>
            </a:extLst>
          </p:cNvPr>
          <p:cNvSpPr txBox="1">
            <a:spLocks/>
          </p:cNvSpPr>
          <p:nvPr/>
        </p:nvSpPr>
        <p:spPr>
          <a:xfrm>
            <a:off x="1630680" y="701585"/>
            <a:ext cx="3024211" cy="59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m</a:t>
            </a:r>
            <a:r>
              <a:rPr lang="en-US" baseline="-25000" dirty="0" err="1"/>
              <a:t>max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=2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04641-5601-CCBA-F02C-9F938837C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3" r="42700" b="2584"/>
          <a:stretch/>
        </p:blipFill>
        <p:spPr>
          <a:xfrm>
            <a:off x="0" y="1241364"/>
            <a:ext cx="6096000" cy="5616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87A76-00AC-F1AB-4EB4-5F103884DC0F}"/>
              </a:ext>
            </a:extLst>
          </p:cNvPr>
          <p:cNvCxnSpPr/>
          <p:nvPr/>
        </p:nvCxnSpPr>
        <p:spPr>
          <a:xfrm>
            <a:off x="6069330" y="770165"/>
            <a:ext cx="0" cy="58935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4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5C1F-E6A0-18B4-6B72-6197CF88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space 2: principal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2E63-1D79-8698-95FC-D2723DBA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90" y="720090"/>
            <a:ext cx="12284430" cy="5456873"/>
          </a:xfrm>
        </p:spPr>
        <p:txBody>
          <a:bodyPr>
            <a:normAutofit/>
          </a:bodyPr>
          <a:lstStyle/>
          <a:p>
            <a:r>
              <a:rPr lang="en-US" sz="2400" dirty="0"/>
              <a:t>Apply PCA to boundary (R,Z) values, then apply </a:t>
            </a:r>
            <a:r>
              <a:rPr lang="en-US" sz="2400" dirty="0" err="1"/>
              <a:t>QuantileTransform</a:t>
            </a:r>
            <a:r>
              <a:rPr lang="en-US" sz="2400" dirty="0"/>
              <a:t> to PC amplitudes.</a:t>
            </a:r>
          </a:p>
          <a:p>
            <a:r>
              <a:rPr lang="en-US" sz="2400" dirty="0"/>
              <a:t>Same advantages as space 1, &amp; also dimensionality reduction. 10 PCs shown here: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05952-7440-C021-4677-888A4AB1E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7" b="19417"/>
          <a:stretch/>
        </p:blipFill>
        <p:spPr>
          <a:xfrm>
            <a:off x="0" y="1664566"/>
            <a:ext cx="12192000" cy="51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2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85A-9EDD-CB3B-3C75-27521B5B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problem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1415-C7C0-02A0-6D70-5E22A9A5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2213"/>
            <a:ext cx="10896600" cy="521902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Alpha tracing using FIRM3D GPU “CATAPULT” method: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ColumbiaStellaratorTheory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/firm3d.</a:t>
            </a:r>
          </a:p>
          <a:p>
            <a:pPr>
              <a:spcBef>
                <a:spcPts val="2400"/>
              </a:spcBef>
            </a:pPr>
            <a:r>
              <a:rPr lang="en-US" dirty="0"/>
              <a:t>Trace 25,000 particles for 0.1 sec physical time, source ∝ fusion rate, no collisions.</a:t>
            </a:r>
          </a:p>
          <a:p>
            <a:pPr>
              <a:spcBef>
                <a:spcPts val="2400"/>
              </a:spcBef>
            </a:pPr>
            <a:r>
              <a:rPr lang="en-US" dirty="0"/>
              <a:t>Objective allows early termination if confinement is bad. Natural multi-fidelity method.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53256-B306-AD96-1264-0DEA2575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32" y="4641873"/>
            <a:ext cx="10379335" cy="900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315E0-3A15-4E1D-99B5-FA41327D1E3F}"/>
              </a:ext>
            </a:extLst>
          </p:cNvPr>
          <p:cNvSpPr txBox="1"/>
          <p:nvPr/>
        </p:nvSpPr>
        <p:spPr>
          <a:xfrm>
            <a:off x="6096000" y="394802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Time to reach loss of </a:t>
            </a:r>
            <a:r>
              <a:rPr lang="en-US" sz="2000" i="1" dirty="0">
                <a:solidFill>
                  <a:srgbClr val="FF0000"/>
                </a:solidFill>
                <a:latin typeface="Avenir Book" panose="02000503020000020003" pitchFamily="2" charset="0"/>
              </a:rPr>
              <a:t>M 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= 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AD355-A85C-AB68-5DA4-66A0204B0FAA}"/>
              </a:ext>
            </a:extLst>
          </p:cNvPr>
          <p:cNvSpPr txBox="1"/>
          <p:nvPr/>
        </p:nvSpPr>
        <p:spPr>
          <a:xfrm>
            <a:off x="838200" y="6025787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If loss &lt; 2% at </a:t>
            </a:r>
            <a:r>
              <a:rPr lang="en-US" sz="2000" i="1" dirty="0" err="1">
                <a:solidFill>
                  <a:srgbClr val="FF0000"/>
                </a:solidFill>
                <a:latin typeface="Avenir Book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rgbClr val="FF0000"/>
                </a:solidFill>
                <a:latin typeface="Avenir Book" panose="02000503020000020003" pitchFamily="2" charset="0"/>
              </a:rPr>
              <a:t>max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, penalize loss at </a:t>
            </a:r>
            <a:r>
              <a:rPr lang="en-US" sz="2000" i="1" dirty="0" err="1">
                <a:solidFill>
                  <a:srgbClr val="FF0000"/>
                </a:solidFill>
                <a:latin typeface="Avenir Book" panose="02000503020000020003" pitchFamily="2" charset="0"/>
              </a:rPr>
              <a:t>t</a:t>
            </a:r>
            <a:r>
              <a:rPr lang="en-US" sz="2000" baseline="-25000" dirty="0" err="1">
                <a:solidFill>
                  <a:srgbClr val="FF0000"/>
                </a:solidFill>
                <a:latin typeface="Avenir Book" panose="02000503020000020003" pitchFamily="2" charset="0"/>
              </a:rPr>
              <a:t>max</a:t>
            </a:r>
            <a:endParaRPr lang="en-US" sz="2000" baseline="-250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B2EE1-8AEB-7259-CB83-34FD13C8BDBC}"/>
              </a:ext>
            </a:extLst>
          </p:cNvPr>
          <p:cNvSpPr txBox="1"/>
          <p:nvPr/>
        </p:nvSpPr>
        <p:spPr>
          <a:xfrm>
            <a:off x="7171615" y="5946177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keep </a:t>
            </a:r>
            <a:r>
              <a:rPr lang="en-US" sz="2000" i="1" dirty="0">
                <a:solidFill>
                  <a:srgbClr val="FF0000"/>
                </a:solidFill>
                <a:latin typeface="Avenir Book" panose="02000503020000020003" pitchFamily="2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 continuous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B6125C-D992-9B91-CBD6-E4F8F85366C3}"/>
              </a:ext>
            </a:extLst>
          </p:cNvPr>
          <p:cNvCxnSpPr/>
          <p:nvPr/>
        </p:nvCxnSpPr>
        <p:spPr>
          <a:xfrm flipH="1">
            <a:off x="5657850" y="4293594"/>
            <a:ext cx="438150" cy="458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2D7EA8-6CE8-A633-B5D5-BF8E7F436A52}"/>
              </a:ext>
            </a:extLst>
          </p:cNvPr>
          <p:cNvCxnSpPr>
            <a:cxnSpLocks/>
          </p:cNvCxnSpPr>
          <p:nvPr/>
        </p:nvCxnSpPr>
        <p:spPr>
          <a:xfrm flipH="1" flipV="1">
            <a:off x="2799905" y="5514781"/>
            <a:ext cx="558985" cy="511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A4C8BD-E32C-FD86-28B5-EAA04A2F3035}"/>
              </a:ext>
            </a:extLst>
          </p:cNvPr>
          <p:cNvCxnSpPr>
            <a:cxnSpLocks/>
          </p:cNvCxnSpPr>
          <p:nvPr/>
        </p:nvCxnSpPr>
        <p:spPr>
          <a:xfrm flipH="1" flipV="1">
            <a:off x="5905499" y="5514781"/>
            <a:ext cx="1266116" cy="468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02160F-8687-B7A1-03EE-934408DD9448}"/>
              </a:ext>
            </a:extLst>
          </p:cNvPr>
          <p:cNvCxnSpPr>
            <a:cxnSpLocks/>
          </p:cNvCxnSpPr>
          <p:nvPr/>
        </p:nvCxnSpPr>
        <p:spPr>
          <a:xfrm flipV="1">
            <a:off x="7249910" y="5528416"/>
            <a:ext cx="281317" cy="473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7236-29F5-E564-ED1B-6C984B24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383B-7FE9-E8BF-6386-311DD413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490"/>
            <a:ext cx="10896600" cy="52190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New parameter spaces to optimize 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optimization of </a:t>
            </a:r>
            <a:r>
              <a:rPr lang="el-GR" dirty="0">
                <a:latin typeface="+mn-lt"/>
              </a:rPr>
              <a:t>α</a:t>
            </a:r>
            <a:r>
              <a:rPr lang="el-GR" dirty="0"/>
              <a:t>-</a:t>
            </a:r>
            <a:r>
              <a:rPr lang="en-US" dirty="0"/>
              <a:t>particle confinement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Resulting new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9E62E-6DE6-B04B-B75D-3BB8AEB7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52" y="5111911"/>
            <a:ext cx="2873397" cy="168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7DD8B-2872-099E-5A08-9288D8AF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92" y="5100568"/>
            <a:ext cx="2777952" cy="167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33B0D-6E63-7813-A343-9B525B57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3" t="3531" b="76420"/>
          <a:stretch/>
        </p:blipFill>
        <p:spPr>
          <a:xfrm>
            <a:off x="1407884" y="1218913"/>
            <a:ext cx="10711543" cy="111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94B30-79D6-7313-6B88-7DF1A1902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4" t="24741" b="45950"/>
          <a:stretch/>
        </p:blipFill>
        <p:spPr>
          <a:xfrm>
            <a:off x="1221422" y="3242684"/>
            <a:ext cx="11084465" cy="92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1B013-67E5-7BED-9F9A-0DAE04683F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0" t="5191" r="5151" b="4306"/>
          <a:stretch/>
        </p:blipFill>
        <p:spPr>
          <a:xfrm>
            <a:off x="4782116" y="5077769"/>
            <a:ext cx="1647838" cy="174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1A266-02FB-7A4C-05B9-FF704B9B6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7" t="6743" r="6205" b="5411"/>
          <a:stretch/>
        </p:blipFill>
        <p:spPr>
          <a:xfrm>
            <a:off x="10281994" y="5077769"/>
            <a:ext cx="1353904" cy="17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7236-29F5-E564-ED1B-6C984B24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383B-7FE9-E8BF-6386-311DD413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490"/>
            <a:ext cx="10896600" cy="52190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New parameter spaces to optimize in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optimization of </a:t>
            </a:r>
            <a:r>
              <a:rPr lang="el-GR" dirty="0">
                <a:latin typeface="+mn-lt"/>
              </a:rPr>
              <a:t>α</a:t>
            </a:r>
            <a:r>
              <a:rPr lang="el-GR" dirty="0"/>
              <a:t>-</a:t>
            </a:r>
            <a:r>
              <a:rPr lang="en-US" dirty="0"/>
              <a:t>particle confinement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Resulting new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9E62E-6DE6-B04B-B75D-3BB8AEB7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52" y="5111911"/>
            <a:ext cx="2873397" cy="168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7DD8B-2872-099E-5A08-9288D8AF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92" y="5100568"/>
            <a:ext cx="2777952" cy="167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33B0D-6E63-7813-A343-9B525B57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43" t="3531" b="76420"/>
          <a:stretch/>
        </p:blipFill>
        <p:spPr>
          <a:xfrm>
            <a:off x="1407884" y="1218913"/>
            <a:ext cx="10711543" cy="1117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94B30-79D6-7313-6B88-7DF1A1902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4" t="24741" b="45950"/>
          <a:stretch/>
        </p:blipFill>
        <p:spPr>
          <a:xfrm>
            <a:off x="1221422" y="3242684"/>
            <a:ext cx="11084465" cy="92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1B013-67E5-7BED-9F9A-0DAE04683F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50" t="5191" r="5151" b="4306"/>
          <a:stretch/>
        </p:blipFill>
        <p:spPr>
          <a:xfrm>
            <a:off x="4782116" y="5077769"/>
            <a:ext cx="1647838" cy="174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1A266-02FB-7A4C-05B9-FF704B9B6B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7" t="6743" r="6205" b="5411"/>
          <a:stretch/>
        </p:blipFill>
        <p:spPr>
          <a:xfrm>
            <a:off x="10281994" y="5077769"/>
            <a:ext cx="1353904" cy="171906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6CF9F6-5113-F451-7F77-2F0A16432262}"/>
              </a:ext>
            </a:extLst>
          </p:cNvPr>
          <p:cNvSpPr/>
          <p:nvPr/>
        </p:nvSpPr>
        <p:spPr>
          <a:xfrm>
            <a:off x="275771" y="761434"/>
            <a:ext cx="11843656" cy="16334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3171-B370-0F94-71AF-B222C7CF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alphas in the loop, need a well-scaled parameter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FF17-977F-9597-0175-BFE3E772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943"/>
            <a:ext cx="10254343" cy="521902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Due to Monte-Carlo noise &amp; chaos, focus on derivative-free optimization algorithms.</a:t>
            </a:r>
          </a:p>
          <a:p>
            <a:pPr>
              <a:spcBef>
                <a:spcPts val="2400"/>
              </a:spcBef>
            </a:pPr>
            <a:r>
              <a:rPr lang="en-US" dirty="0"/>
              <a:t>Many algorithms (e.g. Bayesian) need bound constraints. Hard to pick these with the usual Fourier representation.</a:t>
            </a:r>
          </a:p>
          <a:p>
            <a:pPr>
              <a:spcBef>
                <a:spcPts val="2400"/>
              </a:spcBef>
            </a:pPr>
            <a:r>
              <a:rPr lang="en-US" dirty="0"/>
              <a:t>Need </a:t>
            </a:r>
            <a:r>
              <a:rPr lang="en-US" dirty="0" err="1"/>
              <a:t>d.o.f.s</a:t>
            </a:r>
            <a:r>
              <a:rPr lang="en-US" dirty="0"/>
              <a:t> to be scaled comparably.</a:t>
            </a:r>
          </a:p>
          <a:p>
            <a:pPr>
              <a:spcBef>
                <a:spcPts val="2400"/>
              </a:spcBef>
            </a:pPr>
            <a:r>
              <a:rPr lang="en-US" dirty="0"/>
              <a:t>Derivative-free methods don’t scale well with # of dimensions. Try dimensionality reduction.</a:t>
            </a:r>
          </a:p>
          <a:p>
            <a:pPr>
              <a:spcBef>
                <a:spcPts val="2400"/>
              </a:spcBef>
            </a:pPr>
            <a:r>
              <a:rPr lang="en-US" dirty="0"/>
              <a:t>Here: 2 new parameter spaces, both based on dataset of boundary shapes.</a:t>
            </a:r>
          </a:p>
        </p:txBody>
      </p:sp>
    </p:spTree>
    <p:extLst>
      <p:ext uri="{BB962C8B-B14F-4D97-AF65-F5344CB8AC3E}">
        <p14:creationId xmlns:p14="http://schemas.microsoft.com/office/powerpoint/2010/main" val="20919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4CDD-C518-6F49-4D7C-4406A438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Diverse dataset of known stellarator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017B-474E-7DEE-DA7B-738AEB99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363"/>
            <a:ext cx="10896600" cy="5219020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dirty="0"/>
              <a:t>Combine 3 groups:</a:t>
            </a:r>
          </a:p>
          <a:p>
            <a:pPr marL="514350" indent="-514350">
              <a:spcBef>
                <a:spcPts val="2000"/>
              </a:spcBef>
              <a:buAutoNum type="arabicParenR"/>
            </a:pPr>
            <a:r>
              <a:rPr lang="en-US" sz="2400" dirty="0"/>
              <a:t>Famous devices (W7-X, LHD, HSX, NCSX, TJ-II, CTH, CNT, …)</a:t>
            </a:r>
          </a:p>
          <a:p>
            <a:pPr marL="514350" indent="-514350">
              <a:spcBef>
                <a:spcPts val="2000"/>
              </a:spcBef>
              <a:buAutoNum type="arabicParenR"/>
            </a:pPr>
            <a:r>
              <a:rPr lang="en-US" sz="2400" dirty="0"/>
              <a:t>QUASR (QA &amp; QH). Pick configs with lowest QS error at each aspect ≤ 10, iota, </a:t>
            </a:r>
            <a:r>
              <a:rPr lang="en-US" sz="2400" dirty="0" err="1"/>
              <a:t>nfp</a:t>
            </a:r>
            <a:r>
              <a:rPr lang="en-US" sz="2400" dirty="0"/>
              <a:t>. Filter: </a:t>
            </a:r>
            <a:r>
              <a:rPr lang="en-US" sz="2400" dirty="0" err="1"/>
              <a:t>vmec</a:t>
            </a:r>
            <a:r>
              <a:rPr lang="en-US" sz="2400" dirty="0"/>
              <a:t>++ converges at </a:t>
            </a:r>
            <a:r>
              <a:rPr lang="el-GR" sz="2400" dirty="0">
                <a:latin typeface="+mn-lt"/>
              </a:rPr>
              <a:t>β</a:t>
            </a:r>
            <a:r>
              <a:rPr lang="en-US" sz="2400" dirty="0"/>
              <a:t>=2%</a:t>
            </a:r>
          </a:p>
          <a:p>
            <a:pPr marL="514350" indent="-514350">
              <a:spcBef>
                <a:spcPts val="2000"/>
              </a:spcBef>
              <a:buAutoNum type="arabicParenR"/>
            </a:pPr>
            <a:r>
              <a:rPr lang="en-US" sz="2400" dirty="0" err="1"/>
              <a:t>ConStellaration</a:t>
            </a:r>
            <a:r>
              <a:rPr lang="en-US" sz="2400" dirty="0"/>
              <a:t> (QI). Filter for aspect ≤ 10, </a:t>
            </a:r>
            <a:r>
              <a:rPr lang="en-US" sz="2400" dirty="0" err="1"/>
              <a:t>vmec</a:t>
            </a:r>
            <a:r>
              <a:rPr lang="en-US" sz="2400" dirty="0"/>
              <a:t>++ converges at </a:t>
            </a:r>
            <a:r>
              <a:rPr lang="el-GR" sz="2400" dirty="0">
                <a:latin typeface="+mn-lt"/>
              </a:rPr>
              <a:t>β</a:t>
            </a:r>
            <a:r>
              <a:rPr lang="en-US" sz="2400" dirty="0"/>
              <a:t>=2%, Mercier-stable or nearly so.</a:t>
            </a:r>
            <a:endParaRPr lang="en-US" sz="100" dirty="0"/>
          </a:p>
          <a:p>
            <a:pPr marL="514350" indent="-514350">
              <a:spcBef>
                <a:spcPts val="2000"/>
              </a:spcBef>
              <a:buAutoNum type="arabicParenR"/>
            </a:pPr>
            <a:endParaRPr lang="en-US" sz="100" dirty="0"/>
          </a:p>
          <a:p>
            <a:pPr marL="0" indent="0">
              <a:buNone/>
            </a:pPr>
            <a:r>
              <a:rPr lang="en-US" sz="2400" dirty="0"/>
              <a:t>Systematize orientation (</a:t>
            </a:r>
            <a:r>
              <a:rPr lang="el-GR" sz="2400" dirty="0">
                <a:latin typeface="+mn-lt"/>
              </a:rPr>
              <a:t>θ</a:t>
            </a:r>
            <a:r>
              <a:rPr lang="en-US" sz="2400" dirty="0"/>
              <a:t>=0 at outboard, bean at </a:t>
            </a:r>
            <a:r>
              <a:rPr lang="el-GR" sz="2400" i="1" dirty="0" err="1"/>
              <a:t>ϕ</a:t>
            </a:r>
            <a:r>
              <a:rPr lang="en-US" sz="2400" dirty="0"/>
              <a:t>=0, etc.)</a:t>
            </a: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Apply spectral condensation to all, to systematize </a:t>
            </a:r>
            <a:r>
              <a:rPr lang="el-GR" sz="2400" dirty="0">
                <a:latin typeface="+mn-lt"/>
              </a:rPr>
              <a:t>θ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4ACBF-D5CE-55E4-F617-237D283E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858" y="5390352"/>
            <a:ext cx="2201398" cy="1451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E638D-6DB0-0F4A-218C-B9EFACF3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" y="5474979"/>
            <a:ext cx="2065545" cy="1340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6D006-B852-92A2-8FB1-2F9AD699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645" y="5547434"/>
            <a:ext cx="1949770" cy="1212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3AE0C8-11B7-3078-4983-9E89E11B0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117" y="5463540"/>
            <a:ext cx="1993988" cy="1340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B0664-CCAA-2462-E72C-E3FEEC992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661" y="5474979"/>
            <a:ext cx="2107642" cy="1322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8DA9F-4F9B-446C-365E-C25A95C16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971" y="5391467"/>
            <a:ext cx="2029590" cy="14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5D38-B050-5A7D-000B-C540554D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Use quantile transformation to map between distribution &amp; [0,1]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348AE-F0F8-C55C-8580-9CED7221B9B9}"/>
              </a:ext>
            </a:extLst>
          </p:cNvPr>
          <p:cNvSpPr txBox="1"/>
          <p:nvPr/>
        </p:nvSpPr>
        <p:spPr>
          <a:xfrm>
            <a:off x="8679180" y="5739240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venir Book" panose="02000503020000020003" pitchFamily="2" charset="0"/>
              </a:rPr>
              <a:t>d.o.f.s</a:t>
            </a:r>
            <a:r>
              <a:rPr lang="en-US" sz="2400" dirty="0">
                <a:latin typeface="Avenir Book" panose="02000503020000020003" pitchFamily="2" charset="0"/>
              </a:rPr>
              <a:t> for optimization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FF36142-021C-0ED3-A96E-8CDB9704A916}"/>
              </a:ext>
            </a:extLst>
          </p:cNvPr>
          <p:cNvSpPr/>
          <p:nvPr/>
        </p:nvSpPr>
        <p:spPr>
          <a:xfrm>
            <a:off x="5086351" y="5821482"/>
            <a:ext cx="434340" cy="2971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23F30-6879-0B7D-F647-A0ED70DDEA21}"/>
              </a:ext>
            </a:extLst>
          </p:cNvPr>
          <p:cNvSpPr txBox="1"/>
          <p:nvPr/>
        </p:nvSpPr>
        <p:spPr>
          <a:xfrm>
            <a:off x="5520690" y="573924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Inverse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B7646-BE3A-1C31-9223-4C4A2CC80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7"/>
          <a:stretch/>
        </p:blipFill>
        <p:spPr>
          <a:xfrm>
            <a:off x="120501" y="1201411"/>
            <a:ext cx="11994447" cy="4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D0B4-9F74-140B-A7DE-4D382613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7"/>
            <a:ext cx="12400156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New space 1: Apply </a:t>
            </a:r>
            <a:r>
              <a:rPr lang="en-US" dirty="0" err="1"/>
              <a:t>QuantileTransform</a:t>
            </a:r>
            <a:r>
              <a:rPr lang="en-US" dirty="0"/>
              <a:t> to </a:t>
            </a:r>
            <a:r>
              <a:rPr lang="en-US" dirty="0" err="1"/>
              <a:t>Garabedian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aseline="-25000" dirty="0" err="1"/>
              <a:t>mn</a:t>
            </a:r>
            <a:r>
              <a:rPr lang="en-US" dirty="0" err="1"/>
              <a:t>’s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A101E8-8752-38B6-8A15-86758C25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372"/>
            <a:ext cx="12192000" cy="60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19703</TotalTime>
  <Words>1923</Words>
  <Application>Microsoft Macintosh PowerPoint</Application>
  <PresentationFormat>Widescreen</PresentationFormat>
  <Paragraphs>238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Avenir Book</vt:lpstr>
      <vt:lpstr>BODONI 72 BOOK</vt:lpstr>
      <vt:lpstr>Calibri</vt:lpstr>
      <vt:lpstr>Cambria Math</vt:lpstr>
      <vt:lpstr>Courier New</vt:lpstr>
      <vt:lpstr>Monaco</vt:lpstr>
      <vt:lpstr>Roboto Mono</vt:lpstr>
      <vt:lpstr>Office Theme</vt:lpstr>
      <vt:lpstr>Bayesian optimization of  stellarator α-particle confinement  using data-informed parameter spaces  &amp; dimensionality reduction</vt:lpstr>
      <vt:lpstr>Physics-based surrogates like quasisymmetry &amp; Γc            aren’t that well correlated with α confinement </vt:lpstr>
      <vt:lpstr>We should try harder at directly tracing alpha particles inside optimization</vt:lpstr>
      <vt:lpstr>Outline</vt:lpstr>
      <vt:lpstr>Outline</vt:lpstr>
      <vt:lpstr>For alphas in the loop, need a well-scaled parameter space</vt:lpstr>
      <vt:lpstr>Diverse dataset of known stellarator boundaries</vt:lpstr>
      <vt:lpstr>Use quantile transformation to map between distribution &amp; [0,1]</vt:lpstr>
      <vt:lpstr>New space 1: Apply QuantileTransform to Garabedian Δmn’s</vt:lpstr>
      <vt:lpstr>MHD equilibrium converges for a reasonable fraction of the space</vt:lpstr>
      <vt:lpstr>New space 2: principal components</vt:lpstr>
      <vt:lpstr>New space 2: principal components</vt:lpstr>
      <vt:lpstr>MHD equilibrium converges for a reasonable fraction of the space</vt:lpstr>
      <vt:lpstr>Outline</vt:lpstr>
      <vt:lpstr>Plausible profiles &amp; scaling for alpha tracing</vt:lpstr>
      <vt:lpstr>The objective function saves computation for the best configurations</vt:lpstr>
      <vt:lpstr>Asynchronous Bayesian optimization</vt:lpstr>
      <vt:lpstr>Outline</vt:lpstr>
      <vt:lpstr>New configuration 1</vt:lpstr>
      <vt:lpstr>New configuration 1</vt:lpstr>
      <vt:lpstr>New configuration 2</vt:lpstr>
      <vt:lpstr>New configuration 2</vt:lpstr>
      <vt:lpstr>New configuration 3</vt:lpstr>
      <vt:lpstr>New configuration 3</vt:lpstr>
      <vt:lpstr>New configuration 4</vt:lpstr>
      <vt:lpstr>New configuration 4</vt:lpstr>
      <vt:lpstr>New configuration 5</vt:lpstr>
      <vt:lpstr>New configuration 5</vt:lpstr>
      <vt:lpstr>New configs also perform well on other benchmarks</vt:lpstr>
      <vt:lpstr>Conclusions</vt:lpstr>
      <vt:lpstr>Extra slides</vt:lpstr>
      <vt:lpstr>New space 1: Apply QuantileTransform to Garabedian Δmn’s</vt:lpstr>
      <vt:lpstr>New space 1: Apply QuantileTransform to Garabedian Δmn’s</vt:lpstr>
      <vt:lpstr>New space 2: principal components</vt:lpstr>
      <vt:lpstr>Optimization problem setup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128</cp:revision>
  <dcterms:created xsi:type="dcterms:W3CDTF">2026-03-03T14:21:25Z</dcterms:created>
  <dcterms:modified xsi:type="dcterms:W3CDTF">2026-05-22T13:28:29Z</dcterms:modified>
  <cp:category/>
</cp:coreProperties>
</file>