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6"/>
  </p:notesMasterIdLst>
  <p:sldIdLst>
    <p:sldId id="337" r:id="rId2"/>
    <p:sldId id="1223" r:id="rId3"/>
    <p:sldId id="1158" r:id="rId4"/>
    <p:sldId id="1167" r:id="rId5"/>
    <p:sldId id="1160" r:id="rId6"/>
    <p:sldId id="990" r:id="rId7"/>
    <p:sldId id="1225" r:id="rId8"/>
    <p:sldId id="1240" r:id="rId9"/>
    <p:sldId id="1224" r:id="rId10"/>
    <p:sldId id="1226" r:id="rId11"/>
    <p:sldId id="1238" r:id="rId12"/>
    <p:sldId id="1242" r:id="rId13"/>
    <p:sldId id="1241" r:id="rId14"/>
    <p:sldId id="1244" r:id="rId15"/>
    <p:sldId id="1243" r:id="rId16"/>
    <p:sldId id="1227" r:id="rId17"/>
    <p:sldId id="1207" r:id="rId18"/>
    <p:sldId id="1221" r:id="rId19"/>
    <p:sldId id="1231" r:id="rId20"/>
    <p:sldId id="312" r:id="rId21"/>
    <p:sldId id="330" r:id="rId22"/>
    <p:sldId id="263" r:id="rId23"/>
    <p:sldId id="313" r:id="rId24"/>
    <p:sldId id="324" r:id="rId25"/>
    <p:sldId id="266" r:id="rId26"/>
    <p:sldId id="290" r:id="rId27"/>
    <p:sldId id="329" r:id="rId28"/>
    <p:sldId id="279" r:id="rId29"/>
    <p:sldId id="295" r:id="rId30"/>
    <p:sldId id="335" r:id="rId31"/>
    <p:sldId id="317" r:id="rId32"/>
    <p:sldId id="289" r:id="rId33"/>
    <p:sldId id="1234" r:id="rId34"/>
    <p:sldId id="1235" r:id="rId3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1D1E"/>
    <a:srgbClr val="0809F1"/>
    <a:srgbClr val="1C76B4"/>
    <a:srgbClr val="E377C3"/>
    <a:srgbClr val="EA7031"/>
    <a:srgbClr val="F69E80"/>
    <a:srgbClr val="4473C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7"/>
    <p:restoredTop sz="84848"/>
  </p:normalViewPr>
  <p:slideViewPr>
    <p:cSldViewPr snapToGrid="0">
      <p:cViewPr varScale="1">
        <p:scale>
          <a:sx n="136" d="100"/>
          <a:sy n="136" d="100"/>
        </p:scale>
        <p:origin x="9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FE327F-6521-2643-A69E-0A164958D4FC}" type="datetimeFigureOut">
              <a:rPr lang="en-US" smtClean="0"/>
              <a:t>2/24/26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8D2BD1-6DD5-8F4E-B716-B1ECCD721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320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fusionsites.ciemat.es/gyrokineticsmadrid2014/files/2014/06/Nunami.pdf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aip.scitation.org/doi/pdf/10.1063/1.4704568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fusionsites.ciemat.es/gyrokineticsmadrid2014/files/2014/06/Nunami.pdf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aip.scitation.org/doi/pdf/10.1063/1.4704568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renfusion.eu/" TargetMode="External"/><Relationship Id="rId3" Type="http://schemas.openxmlformats.org/officeDocument/2006/relationships/hyperlink" Target="https://thea.energy/" TargetMode="External"/><Relationship Id="rId7" Type="http://schemas.openxmlformats.org/officeDocument/2006/relationships/hyperlink" Target="https://www.helicalfusion.com/e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gauss-fusion.com/" TargetMode="External"/><Relationship Id="rId5" Type="http://schemas.openxmlformats.org/officeDocument/2006/relationships/hyperlink" Target="https://www.proximafusion.com/" TargetMode="External"/><Relationship Id="rId10" Type="http://schemas.openxmlformats.org/officeDocument/2006/relationships/hyperlink" Target="https://www.nt-tao.com/" TargetMode="External"/><Relationship Id="rId4" Type="http://schemas.openxmlformats.org/officeDocument/2006/relationships/hyperlink" Target="https://typeoneenergy.com/" TargetMode="External"/><Relationship Id="rId9" Type="http://schemas.openxmlformats.org/officeDocument/2006/relationships/hyperlink" Target="https://stellarex.energy/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20250102-10_plot_Q_vs_time_for_several_simulations.pdf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~/Box Sync/work22/20220304-01-animated_gifs_for_simons_talk/20220304-01-001_simsopt_QH_beta0p05_animated_gif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~/Box Sync/work22/20220304-01-animated_gifs_for_simons_talk/20220304-01-002-preciseQAWithWellFromSimsopt_animated_gif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~/Box Sync/work21/20211103-01-simsopt_coils_from_Florian/20211103-01-precise_QA_coil_animation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www.youtube.com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watch?v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=NVTAPZ6BrW4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253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20260127-02_stellarator_morphing_animation.py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20260127-02_stellarator_morphing_animation_2_cropped.gif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78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49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Turbulence image from </a:t>
            </a:r>
            <a:r>
              <a:rPr lang="en-US" dirty="0">
                <a:hlinkClick r:id="rId3"/>
              </a:rPr>
              <a:t>http://fusionsites.ciemat.es/gyrokineticsmadrid2014/files/2014/06/Nunami.pdf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>
                <a:hlinkClick r:id="rId4"/>
              </a:rPr>
              <a:t>https://aip.scitation.org/doi/pdf/10.1063/1.4704568</a:t>
            </a:r>
            <a:r>
              <a:rPr lang="en-US" dirty="0"/>
              <a:t> </a:t>
            </a:r>
            <a:r>
              <a:rPr lang="en-US" dirty="0" err="1"/>
              <a:t>Nunami</a:t>
            </a:r>
            <a:r>
              <a:rPr lang="en-US" dirty="0"/>
              <a:t> et al., </a:t>
            </a:r>
            <a:r>
              <a:rPr lang="en-US" dirty="0" err="1"/>
              <a:t>PoP</a:t>
            </a:r>
            <a:r>
              <a:rPr lang="en-US" dirty="0"/>
              <a:t> 19, 042504 (2012)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124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Turbulence image from </a:t>
            </a:r>
            <a:r>
              <a:rPr lang="en-US" dirty="0">
                <a:hlinkClick r:id="rId3"/>
              </a:rPr>
              <a:t>http://fusionsites.ciemat.es/gyrokineticsmadrid2014/files/2014/06/Nunami.pdf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>
                <a:hlinkClick r:id="rId4"/>
              </a:rPr>
              <a:t>https://aip.scitation.org/doi/pdf/10.1063/1.4704568</a:t>
            </a:r>
            <a:r>
              <a:rPr lang="en-US" dirty="0"/>
              <a:t> </a:t>
            </a:r>
            <a:r>
              <a:rPr lang="en-US" dirty="0" err="1"/>
              <a:t>Nunami</a:t>
            </a:r>
            <a:r>
              <a:rPr lang="en-US" dirty="0"/>
              <a:t> et al., </a:t>
            </a:r>
            <a:r>
              <a:rPr lang="en-US" dirty="0" err="1"/>
              <a:t>PoP</a:t>
            </a:r>
            <a:r>
              <a:rPr lang="en-US" dirty="0"/>
              <a:t> 19, 042504 (2012)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909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20260106-01 Equations for UMD physics </a:t>
            </a:r>
            <a:r>
              <a:rPr lang="en-US" dirty="0" err="1"/>
              <a:t>talk.lyx</a:t>
            </a:r>
            <a:endParaRPr lang="en-US" dirty="0"/>
          </a:p>
          <a:p>
            <a:r>
              <a:rPr lang="en-US" dirty="0"/>
              <a:t>m20160712_01_illustrationOfGuidingCenterDrift.png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6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20250102-10_plot_Q_vs_time_for_several_simulations.pdf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186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~/Box/work24/20241220-02-figure_of_heliiotron_equilibria$ ./20241220-02-plot_heliotron_equilibria_for_paper.py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22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This was about 1/8 of our 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SciDAC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GPU allocation was 53,738 node 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hrs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, UMD GPU allocation was </a:t>
            </a: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40,978 node hrs. </a:t>
            </a: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pscratch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sd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/l/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landrema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/20240601-01-random_stellarator_equilibria/20240601-01-075_ntheta_scan&gt; ./plot_gx_scan_over_1_parameter_and_configuration.py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20240902-03_plot_distribution_of_Q_from_GX_database_for_poster.py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20241218-01-plot_distribution_of_heat_fluxes_for_paper.py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20260113-01-plot_distribution_of_heat_fluxes_for_UMD_talk.py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20250102-10_plot_Q_vs_time_for_several_simulations.pdf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604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20250102-10_plot_Q_vs_time_for_several_simulations.pdf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6905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20250127-01-plot_random_flux_tube.py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99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Website with Penning</a:t>
            </a:r>
            <a:r>
              <a:rPr lang="en-US" baseline="0" dirty="0"/>
              <a:t> trap picture: https://www.mpg.de/9367572/comparing-matter-antimatter</a:t>
            </a:r>
          </a:p>
          <a:p>
            <a:endParaRPr lang="en-US" baseline="0" dirty="0"/>
          </a:p>
          <a:p>
            <a:r>
              <a:rPr lang="en-US" dirty="0"/>
              <a:t>https://www.google.com/url?sa=i&amp;rct=j&amp;q=&amp;esrc=s&amp;source=imgres&amp;cd=&amp;cad=rja&amp;uact=8&amp;ved=0ahUKEwj4kIGgweXKAhXCbj4KHerqAS8QjhwIBQ&amp;url=https%3A%2F%2Fwww.youtube.com%2Fwatch%3Fv%3DN8Yecb-WA0A&amp;psig=AFQjCNGKN59EbzBQLnfdYWG4PoGfnM77fQ&amp;ust=1454929596721019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59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20250102-01-plot_geometry_for_GX_circshift_figure.py</a:t>
            </a:r>
          </a:p>
          <a:p>
            <a:r>
              <a:rPr lang="en-US" dirty="0"/>
              <a:t>20250102-01-plot_geometry_for_GX_circshift_animation.py</a:t>
            </a:r>
          </a:p>
          <a:p>
            <a:endParaRPr lang="en-US" dirty="0"/>
          </a:p>
          <a:p>
            <a:r>
              <a:rPr lang="en-US" dirty="0"/>
              <a:t>See 20240609-01 Regressions for database of GX </a:t>
            </a:r>
            <a:r>
              <a:rPr lang="en-US" dirty="0" err="1"/>
              <a:t>runs.docx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pscratch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sd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/l/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landrema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/20240609-01-gx_convergence/20240609-01-012_circshift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C814C9"/>
                </a:solidFill>
                <a:effectLst/>
                <a:latin typeface="Monaco" pitchFamily="2" charset="77"/>
              </a:rPr>
              <a:t>plot_gx_scan_over_1_parameter_and_configuration.py</a:t>
            </a: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plot_Q_vs_z_vs_circshift.py</a:t>
            </a: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python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    /global/homes/l/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landrema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post_processing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/plot-Q-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z.py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    000001_circshift_0/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gx.out.nc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    000001_circshift_12/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gx.out.nc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    000001_circshift_24/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gx.out.nc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    000001_circshift_36/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gx.out.nc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    000001_circshift_48/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gx.out.nc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    000001_circshift_61/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gx.out.nc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    000001_circshift_73/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gx.out.nc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    000001_circshift_85/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gx.out.nc</a:t>
            </a: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278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pred_vs_actual_plot_pre2_20250211-01-002.pdf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078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20250102-10_plot_Q_vs_time_for_several_simulations.pdf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350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0510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20250114-06-plot_W7-X_xsection_and_surface.py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684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20241229-07-plot_sfs_results_for_talk_simplified.py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520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20240902-01-plot_shapley_values_for_GX_regression.py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65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m20150414_02_illustrationOfToroidalSolenoid.m</a:t>
            </a:r>
          </a:p>
          <a:p>
            <a:r>
              <a:rPr lang="en-US" dirty="0"/>
              <a:t>m20150414_01_illustrationOfGradBDrift.m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791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m20150414_02_illustrationOfToroidalSolenoid.m</a:t>
            </a:r>
          </a:p>
          <a:p>
            <a:r>
              <a:rPr lang="en-US" dirty="0"/>
              <a:t>m20150414_01_illustrationOfGradBDrift.m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53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Dec 15,</a:t>
            </a:r>
            <a:r>
              <a:rPr lang="en-US" baseline="0" dirty="0"/>
              <a:t> Novi measured </a:t>
            </a:r>
            <a:r>
              <a:rPr lang="en-US" baseline="0" dirty="0" err="1"/>
              <a:t>Te</a:t>
            </a:r>
            <a:r>
              <a:rPr lang="en-US" baseline="0" dirty="0"/>
              <a:t> = 3 </a:t>
            </a:r>
            <a:r>
              <a:rPr lang="en-US" baseline="0" dirty="0" err="1"/>
              <a:t>keV</a:t>
            </a:r>
            <a:r>
              <a:rPr lang="en-US" baseline="0" dirty="0"/>
              <a:t>, Ti = 0.5 </a:t>
            </a:r>
            <a:r>
              <a:rPr lang="en-US" baseline="0" dirty="0" err="1"/>
              <a:t>keV</a:t>
            </a:r>
            <a:r>
              <a:rPr lang="en-US" baseline="0" dirty="0"/>
              <a:t> – 1</a:t>
            </a:r>
            <a:r>
              <a:rPr lang="en-US" baseline="30000" dirty="0"/>
              <a:t>st</a:t>
            </a:r>
            <a:r>
              <a:rPr lang="en-US" baseline="0" dirty="0"/>
              <a:t> available measurement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From January,</a:t>
            </a:r>
          </a:p>
          <a:p>
            <a:r>
              <a:rPr lang="en-US" baseline="0" dirty="0"/>
              <a:t>one slide shows </a:t>
            </a:r>
            <a:r>
              <a:rPr lang="en-US" baseline="0" dirty="0" err="1"/>
              <a:t>Te</a:t>
            </a:r>
            <a:r>
              <a:rPr lang="en-US" baseline="0" dirty="0"/>
              <a:t>=6 </a:t>
            </a:r>
            <a:r>
              <a:rPr lang="en-US" baseline="0" dirty="0" err="1"/>
              <a:t>keV</a:t>
            </a:r>
            <a:r>
              <a:rPr lang="en-US" baseline="0" dirty="0"/>
              <a:t>, Ti = 1.2 </a:t>
            </a:r>
            <a:r>
              <a:rPr lang="en-US" baseline="0" dirty="0" err="1"/>
              <a:t>keV</a:t>
            </a:r>
            <a:endParaRPr lang="en-US" baseline="0" dirty="0"/>
          </a:p>
          <a:p>
            <a:r>
              <a:rPr lang="en-US" baseline="0" dirty="0"/>
              <a:t>Another slide I see </a:t>
            </a:r>
            <a:r>
              <a:rPr lang="en-US" baseline="0" dirty="0" err="1"/>
              <a:t>Te</a:t>
            </a:r>
            <a:r>
              <a:rPr lang="en-US" baseline="0" dirty="0"/>
              <a:t>=4keV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134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upload.wikimedia.org</a:t>
            </a:r>
            <a:r>
              <a:rPr lang="en-US" dirty="0"/>
              <a:t>/</a:t>
            </a:r>
            <a:r>
              <a:rPr lang="en-US" dirty="0" err="1"/>
              <a:t>wikipedia</a:t>
            </a:r>
            <a:r>
              <a:rPr lang="en-US" dirty="0"/>
              <a:t>/commons/c/c3/</a:t>
            </a:r>
            <a:r>
              <a:rPr lang="en-US" dirty="0" err="1"/>
              <a:t>PWR_nuclear_power_plant_diagram.svg</a:t>
            </a:r>
            <a:endParaRPr lang="en-US" dirty="0"/>
          </a:p>
          <a:p>
            <a:r>
              <a:rPr lang="en-US" dirty="0"/>
              <a:t>CFQS picture from Zhu_2019_NF_59_126007 Identification of important error fields in stellarators using the Hessian matrix </a:t>
            </a:r>
            <a:r>
              <a:rPr lang="en-US" dirty="0" err="1"/>
              <a:t>method.pdf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87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2025-Global-Fusion-Industry-Report.pdf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20260106-01_plot_fusion_funding_for_talk.py</a:t>
            </a:r>
          </a:p>
          <a:p>
            <a:r>
              <a:rPr lang="en-US" dirty="0"/>
              <a:t>8 stellarator companies: </a:t>
            </a:r>
            <a:r>
              <a:rPr lang="en-US" b="0" i="0" u="sng" dirty="0">
                <a:solidFill>
                  <a:srgbClr val="FF3636"/>
                </a:solidFill>
                <a:effectLst/>
                <a:latin typeface="Roboto" panose="020F0502020204030204" pitchFamily="34" charset="0"/>
                <a:hlinkClick r:id="rId3"/>
              </a:rPr>
              <a:t>Thea Energy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, </a:t>
            </a:r>
            <a:r>
              <a:rPr lang="en-US" b="0" i="0" u="none" strike="noStrike" dirty="0">
                <a:solidFill>
                  <a:srgbClr val="FF3636"/>
                </a:solidFill>
                <a:effectLst/>
                <a:latin typeface="Roboto" panose="02000000000000000000" pitchFamily="2" charset="0"/>
                <a:hlinkClick r:id="rId4"/>
              </a:rPr>
              <a:t>Type One Energy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, </a:t>
            </a:r>
            <a:r>
              <a:rPr lang="en-US" b="0" i="0" u="none" strike="noStrike" dirty="0">
                <a:solidFill>
                  <a:srgbClr val="FF3636"/>
                </a:solidFill>
                <a:effectLst/>
                <a:latin typeface="Roboto" panose="02000000000000000000" pitchFamily="2" charset="0"/>
                <a:hlinkClick r:id="rId5"/>
              </a:rPr>
              <a:t>Proxima Fusion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, </a:t>
            </a:r>
            <a:r>
              <a:rPr lang="en-US" b="0" i="0" u="none" strike="noStrike" dirty="0">
                <a:solidFill>
                  <a:srgbClr val="FF3636"/>
                </a:solidFill>
                <a:effectLst/>
                <a:latin typeface="Roboto" panose="02000000000000000000" pitchFamily="2" charset="0"/>
                <a:hlinkClick r:id="rId6"/>
              </a:rPr>
              <a:t>Gauss Fusion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, </a:t>
            </a:r>
            <a:r>
              <a:rPr lang="en-US" b="0" i="0" u="none" strike="noStrike" dirty="0">
                <a:solidFill>
                  <a:srgbClr val="FF3636"/>
                </a:solidFill>
                <a:effectLst/>
                <a:latin typeface="Roboto" panose="02000000000000000000" pitchFamily="2" charset="0"/>
                <a:hlinkClick r:id="rId7"/>
              </a:rPr>
              <a:t>Helical Fusion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, </a:t>
            </a:r>
            <a:r>
              <a:rPr lang="en-US" b="0" i="0" u="none" strike="noStrike" dirty="0">
                <a:solidFill>
                  <a:srgbClr val="FF3636"/>
                </a:solidFill>
                <a:effectLst/>
                <a:latin typeface="Roboto" panose="02000000000000000000" pitchFamily="2" charset="0"/>
                <a:hlinkClick r:id="rId8"/>
              </a:rPr>
              <a:t>Renaissance Fusion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, </a:t>
            </a:r>
            <a:r>
              <a:rPr lang="en-US" b="0" i="0" u="none" strike="noStrike" dirty="0">
                <a:solidFill>
                  <a:srgbClr val="FF3636"/>
                </a:solidFill>
                <a:effectLst/>
                <a:latin typeface="Roboto" panose="02000000000000000000" pitchFamily="2" charset="0"/>
                <a:hlinkClick r:id="rId9"/>
              </a:rPr>
              <a:t>Stellarex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, and </a:t>
            </a:r>
            <a:r>
              <a:rPr lang="en-US" b="0" i="0" u="none" strike="noStrike" dirty="0">
                <a:solidFill>
                  <a:srgbClr val="FF3636"/>
                </a:solidFill>
                <a:effectLst/>
                <a:latin typeface="Roboto" panose="02000000000000000000" pitchFamily="2" charset="0"/>
                <a:hlinkClick r:id="rId10"/>
              </a:rPr>
              <a:t>nT-tao</a:t>
            </a:r>
            <a:endParaRPr lang="en-US" b="0" i="0" u="none" strike="noStrike" dirty="0">
              <a:solidFill>
                <a:srgbClr val="FF3636"/>
              </a:solidFill>
              <a:effectLst/>
              <a:latin typeface="Roboto" panose="02000000000000000000" pitchFamily="2" charset="0"/>
            </a:endParaRPr>
          </a:p>
          <a:p>
            <a:r>
              <a:rPr lang="en-US" dirty="0"/>
              <a:t>https://</a:t>
            </a:r>
            <a:r>
              <a:rPr lang="en-US" dirty="0" err="1"/>
              <a:t>www.nature.com</a:t>
            </a:r>
            <a:r>
              <a:rPr lang="en-US" dirty="0"/>
              <a:t>/articles/d41586-026-00188-6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307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m20260207_01_plotHSXWithFieldlinesAndMultipleSurfaces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15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~/Box Sync/work21/20211103-01-simsopt_coils_from_Florian/20211103-01-precise_QA_coil_animation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~/Box Sync/work26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/20260102-02_plot_B_contours_QA_for_talk.py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717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2/24/26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679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2/24/26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226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2/24/26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80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David" panose="020E0502060401010101" pitchFamily="34" charset="-79"/>
                <a:cs typeface="David" panose="020E0502060401010101" pitchFamily="34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2/24/26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81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2/24/26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069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2/24/26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07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2/24/26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99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26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2/24/26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69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2/24/26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181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2/24/26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770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2/24/26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88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3691"/>
            <a:ext cx="9144000" cy="428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1AA59-0388-9446-A59D-D1477252E50A}" type="datetimeFigureOut">
              <a:rPr lang="en-US" smtClean="0"/>
              <a:t>2/24/26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00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Bodoni 72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em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gif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40.png"/><Relationship Id="rId7" Type="http://schemas.openxmlformats.org/officeDocument/2006/relationships/image" Target="../media/image42.emf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4.emf"/><Relationship Id="rId5" Type="http://schemas.openxmlformats.org/officeDocument/2006/relationships/image" Target="../media/image41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4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emf"/><Relationship Id="rId5" Type="http://schemas.openxmlformats.org/officeDocument/2006/relationships/image" Target="../media/image13.gif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microsoft.com/office/2007/relationships/media" Target="../media/media2.mov"/><Relationship Id="rId7" Type="http://schemas.openxmlformats.org/officeDocument/2006/relationships/image" Target="../media/image49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52.png"/><Relationship Id="rId4" Type="http://schemas.openxmlformats.org/officeDocument/2006/relationships/video" Target="../media/media2.mov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9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image" Target="../media/image11.emf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../media/image68.png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emf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image" Target="../media/image11.emf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6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../media/image68.png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7.png"/><Relationship Id="rId18" Type="http://schemas.openxmlformats.org/officeDocument/2006/relationships/image" Target="../media/image300.png"/><Relationship Id="rId3" Type="http://schemas.openxmlformats.org/officeDocument/2006/relationships/image" Target="../media/image75.emf"/><Relationship Id="rId21" Type="http://schemas.openxmlformats.org/officeDocument/2006/relationships/image" Target="../media/image330.png"/><Relationship Id="rId12" Type="http://schemas.openxmlformats.org/officeDocument/2006/relationships/image" Target="../media/image340.png"/><Relationship Id="rId17" Type="http://schemas.openxmlformats.org/officeDocument/2006/relationships/image" Target="../media/image290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280.png"/><Relationship Id="rId20" Type="http://schemas.openxmlformats.org/officeDocument/2006/relationships/image" Target="../media/image320.png"/><Relationship Id="rId1" Type="http://schemas.openxmlformats.org/officeDocument/2006/relationships/slideLayout" Target="../slideLayouts/slideLayout6.xml"/><Relationship Id="rId15" Type="http://schemas.openxmlformats.org/officeDocument/2006/relationships/image" Target="../media/image360.png"/><Relationship Id="rId19" Type="http://schemas.openxmlformats.org/officeDocument/2006/relationships/image" Target="../media/image310.png"/><Relationship Id="rId4" Type="http://schemas.openxmlformats.org/officeDocument/2006/relationships/image" Target="../media/image76.png"/><Relationship Id="rId22" Type="http://schemas.openxmlformats.org/officeDocument/2006/relationships/image" Target="../media/image3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image" Target="../media/image11.emf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6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../media/image68.png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D7B035-9FE8-8D09-D2B1-D88A96210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0961"/>
            <a:ext cx="9144000" cy="127728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Plasma turbulence in stellarators:</a:t>
            </a:r>
            <a:br>
              <a:rPr lang="en-US" dirty="0"/>
            </a:br>
            <a:r>
              <a:rPr lang="en-US" dirty="0"/>
              <a:t>physics insights from machine learning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2928A32-AE72-A2CF-A83B-83DD91F1805F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9807" y="4290282"/>
            <a:ext cx="9208341" cy="94456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400" dirty="0"/>
              <a:t>Journal of Plasma Physics </a:t>
            </a:r>
            <a:r>
              <a:rPr lang="en-US" sz="1400" b="1" dirty="0"/>
              <a:t>91</a:t>
            </a:r>
            <a:r>
              <a:rPr lang="en-US" sz="1400" dirty="0"/>
              <a:t>, E120 (2025)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400" u="sng" dirty="0"/>
              <a:t>M Landreman</a:t>
            </a:r>
            <a:r>
              <a:rPr lang="en-US" sz="1400" baseline="30000" dirty="0"/>
              <a:t>1</a:t>
            </a:r>
            <a:r>
              <a:rPr lang="en-US" sz="1400" dirty="0"/>
              <a:t>, J Y Choi</a:t>
            </a:r>
            <a:r>
              <a:rPr lang="en-US" sz="1400" baseline="30000" dirty="0"/>
              <a:t>2</a:t>
            </a:r>
            <a:r>
              <a:rPr lang="en-US" sz="1400" dirty="0"/>
              <a:t>, C Alves</a:t>
            </a:r>
            <a:r>
              <a:rPr lang="en-US" sz="1400" baseline="30000" dirty="0"/>
              <a:t>2</a:t>
            </a:r>
            <a:r>
              <a:rPr lang="en-US" sz="1400" dirty="0"/>
              <a:t>, P Balaprakash</a:t>
            </a:r>
            <a:r>
              <a:rPr lang="en-US" sz="1400" baseline="30000" dirty="0"/>
              <a:t>2</a:t>
            </a:r>
            <a:r>
              <a:rPr lang="en-US" sz="1400" dirty="0"/>
              <a:t>, R M Churchill</a:t>
            </a:r>
            <a:r>
              <a:rPr lang="en-US" sz="1400" baseline="30000" dirty="0"/>
              <a:t>3</a:t>
            </a:r>
            <a:r>
              <a:rPr lang="en-US" sz="1400" dirty="0"/>
              <a:t>, R Conlin</a:t>
            </a:r>
            <a:r>
              <a:rPr lang="en-US" sz="1400" baseline="30000" dirty="0"/>
              <a:t>1</a:t>
            </a:r>
            <a:r>
              <a:rPr lang="en-US" sz="1400" dirty="0"/>
              <a:t>, W Dorland</a:t>
            </a:r>
            <a:r>
              <a:rPr lang="en-US" sz="1400" baseline="30000" dirty="0"/>
              <a:t>1</a:t>
            </a:r>
            <a:r>
              <a:rPr lang="en-US" sz="1400" dirty="0"/>
              <a:t>, G Roberg-Clark</a:t>
            </a:r>
            <a:r>
              <a:rPr lang="en-US" sz="1400" baseline="30000" dirty="0"/>
              <a:t>4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 Maryland, 2 Oak Ridge National Laboratory, 3 Princeton Plasma Physics Laboratory, 4 Max Planck Institute </a:t>
            </a:r>
            <a:r>
              <a:rPr lang="en-US" sz="1400" dirty="0"/>
              <a:t> 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FC4C99B-4A24-423D-D9B9-80823621847D}"/>
              </a:ext>
            </a:extLst>
          </p:cNvPr>
          <p:cNvGrpSpPr/>
          <p:nvPr/>
        </p:nvGrpSpPr>
        <p:grpSpPr>
          <a:xfrm>
            <a:off x="4765599" y="1118027"/>
            <a:ext cx="1813239" cy="2796976"/>
            <a:chOff x="100465" y="1297636"/>
            <a:chExt cx="1813239" cy="279697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0ED7448-15E2-0841-F82E-659C3CD28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182" y="1329886"/>
              <a:ext cx="690556" cy="69767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DE68A7-6314-265D-F23A-8FE98AD80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465" y="2744473"/>
              <a:ext cx="638295" cy="64853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4574EF2-76C4-9D66-80DC-BB2858AAF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5341" y="1297636"/>
              <a:ext cx="690628" cy="69767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265DC7A-F4F7-D657-F886-5739397BE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910" y="2071161"/>
              <a:ext cx="665744" cy="65884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96AB923-20AB-AE6C-E2CA-AE09E2CED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5760" y="2031548"/>
              <a:ext cx="588755" cy="65884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7D51B3C-7E23-8005-D3EE-9406803E9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72199" y="1802874"/>
              <a:ext cx="356408" cy="731977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7F160AF-EC75-B832-ADE4-017F86BDC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4130" y="2802479"/>
              <a:ext cx="638295" cy="62520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6A791BC-D1EC-43BE-EB39-96C742882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72265" y="2715280"/>
              <a:ext cx="541439" cy="61972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21B3272-74CF-A6EE-3966-A0C66847A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53966" y="3422199"/>
              <a:ext cx="638296" cy="638296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39ABA70-62A8-05BA-6F65-31CF901B1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8632" y="3411244"/>
              <a:ext cx="683368" cy="683368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AB3E8FAE-07E4-79CE-CBDE-026D35D80E0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682" t="3220" r="3044" b="3661"/>
          <a:stretch/>
        </p:blipFill>
        <p:spPr>
          <a:xfrm>
            <a:off x="6890237" y="1281276"/>
            <a:ext cx="2070581" cy="239076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D537688-1471-B375-1F57-ED91D0AE103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39334" y="3975505"/>
            <a:ext cx="3246828" cy="275562"/>
          </a:xfrm>
          <a:prstGeom prst="rect">
            <a:avLst/>
          </a:prstGeo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B1A56475-281C-DF47-973E-19CB2DEF939E}"/>
              </a:ext>
            </a:extLst>
          </p:cNvPr>
          <p:cNvSpPr/>
          <p:nvPr/>
        </p:nvSpPr>
        <p:spPr>
          <a:xfrm rot="5400000">
            <a:off x="8129400" y="3658195"/>
            <a:ext cx="356224" cy="216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407594EF-4A34-A81C-F476-E1487E8F7920}"/>
              </a:ext>
            </a:extLst>
          </p:cNvPr>
          <p:cNvSpPr/>
          <p:nvPr/>
        </p:nvSpPr>
        <p:spPr>
          <a:xfrm>
            <a:off x="6556426" y="1664475"/>
            <a:ext cx="356224" cy="216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1314F5-ABE3-E07B-AB2C-50467F313ADF}"/>
              </a:ext>
            </a:extLst>
          </p:cNvPr>
          <p:cNvSpPr txBox="1"/>
          <p:nvPr/>
        </p:nvSpPr>
        <p:spPr>
          <a:xfrm>
            <a:off x="7397496" y="1304184"/>
            <a:ext cx="1519968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>
                <a:latin typeface="Avenir Book" panose="02000503020000020003" pitchFamily="2" charset="0"/>
              </a:rPr>
              <a:t>Turbulence simulations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CEBAEF-53D4-C5F5-9C7C-1FEC9CB4F1E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341" y="1174264"/>
            <a:ext cx="4661044" cy="298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45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97BE6C5-9128-3E7C-D234-755224A87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72" y="2518539"/>
            <a:ext cx="3968058" cy="18288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069AD8-BD4A-34FD-02DF-D0FB7754E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confine particles? </a:t>
            </a:r>
            <a:r>
              <a:rPr lang="en-US" dirty="0" err="1"/>
              <a:t>Quasisymmetry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F54B74-46CC-A5A8-2188-72A233F4A907}"/>
              </a:ext>
            </a:extLst>
          </p:cNvPr>
          <p:cNvSpPr txBox="1"/>
          <p:nvPr/>
        </p:nvSpPr>
        <p:spPr>
          <a:xfrm>
            <a:off x="5008990" y="4560059"/>
            <a:ext cx="3538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Avenir Book" panose="02000503020000020003" pitchFamily="2" charset="0"/>
              </a:rPr>
              <a:t>T Jacobson, J. Plasma Physics (2025)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6AB8EA5-DE7A-787D-2677-4DF5FD52A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809" y="4945564"/>
            <a:ext cx="805192" cy="197936"/>
          </a:xfrm>
        </p:spPr>
        <p:txBody>
          <a:bodyPr/>
          <a:lstStyle/>
          <a:p>
            <a:fld id="{10D8FC85-2876-4327-A5D2-56748591455C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36F79B3-4C9E-AA43-1A73-A6FCB960B0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82696" y="513357"/>
          <a:ext cx="2000640" cy="77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79500" imgH="419100" progId="Equation.DSMT4">
                  <p:embed/>
                </p:oleObj>
              </mc:Choice>
              <mc:Fallback>
                <p:oleObj name="Equation" r:id="rId4" imgW="1079500" imgH="4191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82696" y="513357"/>
                        <a:ext cx="2000640" cy="777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AEB7C36-BD8E-32CB-18B6-91D05328EA3B}"/>
              </a:ext>
            </a:extLst>
          </p:cNvPr>
          <p:cNvSpPr txBox="1"/>
          <p:nvPr/>
        </p:nvSpPr>
        <p:spPr>
          <a:xfrm>
            <a:off x="364853" y="742897"/>
            <a:ext cx="4358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 panose="02000503020000020003" pitchFamily="2" charset="0"/>
              </a:rPr>
              <a:t>Lagrangian</a:t>
            </a:r>
            <a:r>
              <a:rPr lang="en-US" dirty="0">
                <a:latin typeface="Avenir Book" panose="02000503020000020003" pitchFamily="2" charset="0"/>
              </a:rPr>
              <a:t> for particle in magnetic field: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2308BF-9208-B74D-CAAF-8B7E18DD3B82}"/>
              </a:ext>
            </a:extLst>
          </p:cNvPr>
          <p:cNvSpPr txBox="1"/>
          <p:nvPr/>
        </p:nvSpPr>
        <p:spPr>
          <a:xfrm>
            <a:off x="364072" y="2112236"/>
            <a:ext cx="2604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Use coordinates (</a:t>
            </a:r>
            <a:r>
              <a:rPr lang="en-US" i="1" dirty="0">
                <a:latin typeface="Avenir Book" panose="02000503020000020003" pitchFamily="2" charset="0"/>
              </a:rPr>
              <a:t>r</a:t>
            </a:r>
            <a:r>
              <a:rPr lang="en-US" dirty="0">
                <a:latin typeface="Avenir Book" panose="02000503020000020003" pitchFamily="2" charset="0"/>
              </a:rPr>
              <a:t>,𝛳,𝜙):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FA5B7D54-7648-2EA7-FAC0-F1D21E0B2A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8326183"/>
              </p:ext>
            </p:extLst>
          </p:nvPr>
        </p:nvGraphicFramePr>
        <p:xfrm>
          <a:off x="4606822" y="1625199"/>
          <a:ext cx="2813050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11300" imgH="317500" progId="Equation.DSMT4">
                  <p:embed/>
                </p:oleObj>
              </mc:Choice>
              <mc:Fallback>
                <p:oleObj name="Equation" r:id="rId6" imgW="1511300" imgH="31750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6822" y="1625199"/>
                        <a:ext cx="2813050" cy="588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B7204AB7-450D-C863-468C-C9CAC7B8B1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0270193"/>
              </p:ext>
            </p:extLst>
          </p:nvPr>
        </p:nvGraphicFramePr>
        <p:xfrm>
          <a:off x="303114" y="3975902"/>
          <a:ext cx="213159" cy="3197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7000" imgH="190500" progId="Equation.DSMT4">
                  <p:embed/>
                </p:oleObj>
              </mc:Choice>
              <mc:Fallback>
                <p:oleObj name="Equation" r:id="rId8" imgW="127000" imgH="19050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46BBA4BA-D5B9-EA44-A486-9E57400ABD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3114" y="3975902"/>
                        <a:ext cx="213159" cy="3197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71D9C2B4-7564-2534-5235-F5F1957A95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3781609"/>
              </p:ext>
            </p:extLst>
          </p:nvPr>
        </p:nvGraphicFramePr>
        <p:xfrm>
          <a:off x="3994166" y="3764464"/>
          <a:ext cx="213159" cy="297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27000" imgH="177800" progId="Equation.DSMT4">
                  <p:embed/>
                </p:oleObj>
              </mc:Choice>
              <mc:Fallback>
                <p:oleObj name="Equation" r:id="rId10" imgW="127000" imgH="17780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BA0714A3-BB45-424B-AAED-E4F037173D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994166" y="3764464"/>
                        <a:ext cx="213159" cy="2979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1">
            <a:extLst>
              <a:ext uri="{FF2B5EF4-FFF2-40B4-BE49-F238E27FC236}">
                <a16:creationId xmlns:a16="http://schemas.microsoft.com/office/drawing/2014/main" id="{00C7BC6C-4546-F87C-BAAD-F8B06C381B9B}"/>
              </a:ext>
            </a:extLst>
          </p:cNvPr>
          <p:cNvSpPr/>
          <p:nvPr/>
        </p:nvSpPr>
        <p:spPr>
          <a:xfrm>
            <a:off x="3258564" y="3145948"/>
            <a:ext cx="742345" cy="853803"/>
          </a:xfrm>
          <a:custGeom>
            <a:avLst/>
            <a:gdLst>
              <a:gd name="connsiteX0" fmla="*/ 0 w 2052700"/>
              <a:gd name="connsiteY0" fmla="*/ 1801091 h 1816106"/>
              <a:gd name="connsiteX1" fmla="*/ 1440873 w 2052700"/>
              <a:gd name="connsiteY1" fmla="*/ 1620982 h 1816106"/>
              <a:gd name="connsiteX2" fmla="*/ 2050473 w 2052700"/>
              <a:gd name="connsiteY2" fmla="*/ 429491 h 1816106"/>
              <a:gd name="connsiteX3" fmla="*/ 1607128 w 2052700"/>
              <a:gd name="connsiteY3" fmla="*/ 0 h 1816106"/>
              <a:gd name="connsiteX0" fmla="*/ 0 w 2190474"/>
              <a:gd name="connsiteY0" fmla="*/ 1801091 h 1807076"/>
              <a:gd name="connsiteX1" fmla="*/ 1440873 w 2190474"/>
              <a:gd name="connsiteY1" fmla="*/ 1620982 h 1807076"/>
              <a:gd name="connsiteX2" fmla="*/ 2189018 w 2190474"/>
              <a:gd name="connsiteY2" fmla="*/ 858981 h 1807076"/>
              <a:gd name="connsiteX3" fmla="*/ 1607128 w 2190474"/>
              <a:gd name="connsiteY3" fmla="*/ 0 h 1807076"/>
              <a:gd name="connsiteX0" fmla="*/ 0 w 2190254"/>
              <a:gd name="connsiteY0" fmla="*/ 1801091 h 1803767"/>
              <a:gd name="connsiteX1" fmla="*/ 1454728 w 2190254"/>
              <a:gd name="connsiteY1" fmla="*/ 1524001 h 1803767"/>
              <a:gd name="connsiteX2" fmla="*/ 2189018 w 2190254"/>
              <a:gd name="connsiteY2" fmla="*/ 858981 h 1803767"/>
              <a:gd name="connsiteX3" fmla="*/ 1607128 w 2190254"/>
              <a:gd name="connsiteY3" fmla="*/ 0 h 1803767"/>
              <a:gd name="connsiteX0" fmla="*/ 0 w 2052374"/>
              <a:gd name="connsiteY0" fmla="*/ 1801091 h 1803957"/>
              <a:gd name="connsiteX1" fmla="*/ 1454728 w 2052374"/>
              <a:gd name="connsiteY1" fmla="*/ 1524001 h 1803957"/>
              <a:gd name="connsiteX2" fmla="*/ 2050472 w 2052374"/>
              <a:gd name="connsiteY2" fmla="*/ 789708 h 1803957"/>
              <a:gd name="connsiteX3" fmla="*/ 1607128 w 2052374"/>
              <a:gd name="connsiteY3" fmla="*/ 0 h 1803957"/>
              <a:gd name="connsiteX0" fmla="*/ 595745 w 2748521"/>
              <a:gd name="connsiteY0" fmla="*/ 1012548 h 1015414"/>
              <a:gd name="connsiteX1" fmla="*/ 2050473 w 2748521"/>
              <a:gd name="connsiteY1" fmla="*/ 735458 h 1015414"/>
              <a:gd name="connsiteX2" fmla="*/ 2646217 w 2748521"/>
              <a:gd name="connsiteY2" fmla="*/ 1165 h 1015414"/>
              <a:gd name="connsiteX3" fmla="*/ 0 w 2748521"/>
              <a:gd name="connsiteY3" fmla="*/ 541494 h 1015414"/>
              <a:gd name="connsiteX0" fmla="*/ 596705 w 2749481"/>
              <a:gd name="connsiteY0" fmla="*/ 1013565 h 1016431"/>
              <a:gd name="connsiteX1" fmla="*/ 2051433 w 2749481"/>
              <a:gd name="connsiteY1" fmla="*/ 736475 h 1016431"/>
              <a:gd name="connsiteX2" fmla="*/ 2647177 w 2749481"/>
              <a:gd name="connsiteY2" fmla="*/ 2182 h 1016431"/>
              <a:gd name="connsiteX3" fmla="*/ 960 w 2749481"/>
              <a:gd name="connsiteY3" fmla="*/ 542511 h 1016431"/>
              <a:gd name="connsiteX0" fmla="*/ 602212 w 2056940"/>
              <a:gd name="connsiteY0" fmla="*/ 795166 h 797499"/>
              <a:gd name="connsiteX1" fmla="*/ 2056940 w 2056940"/>
              <a:gd name="connsiteY1" fmla="*/ 518076 h 797499"/>
              <a:gd name="connsiteX2" fmla="*/ 602211 w 2056940"/>
              <a:gd name="connsiteY2" fmla="*/ 5456 h 797499"/>
              <a:gd name="connsiteX3" fmla="*/ 6467 w 2056940"/>
              <a:gd name="connsiteY3" fmla="*/ 324112 h 797499"/>
              <a:gd name="connsiteX0" fmla="*/ 600095 w 1000825"/>
              <a:gd name="connsiteY0" fmla="*/ 790430 h 791408"/>
              <a:gd name="connsiteX1" fmla="*/ 974169 w 1000825"/>
              <a:gd name="connsiteY1" fmla="*/ 250104 h 791408"/>
              <a:gd name="connsiteX2" fmla="*/ 600094 w 1000825"/>
              <a:gd name="connsiteY2" fmla="*/ 720 h 791408"/>
              <a:gd name="connsiteX3" fmla="*/ 4350 w 1000825"/>
              <a:gd name="connsiteY3" fmla="*/ 319376 h 791408"/>
              <a:gd name="connsiteX0" fmla="*/ 503113 w 974981"/>
              <a:gd name="connsiteY0" fmla="*/ 901372 h 902184"/>
              <a:gd name="connsiteX1" fmla="*/ 974169 w 974981"/>
              <a:gd name="connsiteY1" fmla="*/ 250209 h 902184"/>
              <a:gd name="connsiteX2" fmla="*/ 600094 w 974981"/>
              <a:gd name="connsiteY2" fmla="*/ 825 h 902184"/>
              <a:gd name="connsiteX3" fmla="*/ 4350 w 974981"/>
              <a:gd name="connsiteY3" fmla="*/ 319481 h 902184"/>
              <a:gd name="connsiteX0" fmla="*/ 503040 w 925876"/>
              <a:gd name="connsiteY0" fmla="*/ 900929 h 901949"/>
              <a:gd name="connsiteX1" fmla="*/ 918678 w 925876"/>
              <a:gd name="connsiteY1" fmla="*/ 360602 h 901949"/>
              <a:gd name="connsiteX2" fmla="*/ 600021 w 925876"/>
              <a:gd name="connsiteY2" fmla="*/ 382 h 901949"/>
              <a:gd name="connsiteX3" fmla="*/ 4277 w 925876"/>
              <a:gd name="connsiteY3" fmla="*/ 319038 h 901949"/>
              <a:gd name="connsiteX0" fmla="*/ 503040 w 623802"/>
              <a:gd name="connsiteY0" fmla="*/ 900929 h 900929"/>
              <a:gd name="connsiteX1" fmla="*/ 600021 w 623802"/>
              <a:gd name="connsiteY1" fmla="*/ 382 h 900929"/>
              <a:gd name="connsiteX2" fmla="*/ 4277 w 623802"/>
              <a:gd name="connsiteY2" fmla="*/ 319038 h 900929"/>
              <a:gd name="connsiteX0" fmla="*/ 502555 w 686898"/>
              <a:gd name="connsiteY0" fmla="*/ 744203 h 744203"/>
              <a:gd name="connsiteX1" fmla="*/ 668808 w 686898"/>
              <a:gd name="connsiteY1" fmla="*/ 23765 h 744203"/>
              <a:gd name="connsiteX2" fmla="*/ 3792 w 686898"/>
              <a:gd name="connsiteY2" fmla="*/ 162312 h 744203"/>
              <a:gd name="connsiteX0" fmla="*/ 502640 w 717458"/>
              <a:gd name="connsiteY0" fmla="*/ 886065 h 886065"/>
              <a:gd name="connsiteX1" fmla="*/ 668893 w 717458"/>
              <a:gd name="connsiteY1" fmla="*/ 165627 h 886065"/>
              <a:gd name="connsiteX2" fmla="*/ 3877 w 717458"/>
              <a:gd name="connsiteY2" fmla="*/ 304174 h 886065"/>
              <a:gd name="connsiteX0" fmla="*/ 502640 w 788716"/>
              <a:gd name="connsiteY0" fmla="*/ 886065 h 900073"/>
              <a:gd name="connsiteX1" fmla="*/ 668893 w 788716"/>
              <a:gd name="connsiteY1" fmla="*/ 165627 h 900073"/>
              <a:gd name="connsiteX2" fmla="*/ 3877 w 788716"/>
              <a:gd name="connsiteY2" fmla="*/ 304174 h 900073"/>
              <a:gd name="connsiteX0" fmla="*/ 377382 w 702306"/>
              <a:gd name="connsiteY0" fmla="*/ 797267 h 807155"/>
              <a:gd name="connsiteX1" fmla="*/ 668326 w 702306"/>
              <a:gd name="connsiteY1" fmla="*/ 62974 h 807155"/>
              <a:gd name="connsiteX2" fmla="*/ 3310 w 702306"/>
              <a:gd name="connsiteY2" fmla="*/ 201521 h 807155"/>
              <a:gd name="connsiteX0" fmla="*/ 378184 w 764569"/>
              <a:gd name="connsiteY0" fmla="*/ 845838 h 857239"/>
              <a:gd name="connsiteX1" fmla="*/ 669128 w 764569"/>
              <a:gd name="connsiteY1" fmla="*/ 111545 h 857239"/>
              <a:gd name="connsiteX2" fmla="*/ 4112 w 764569"/>
              <a:gd name="connsiteY2" fmla="*/ 250092 h 857239"/>
              <a:gd name="connsiteX0" fmla="*/ 379031 w 809188"/>
              <a:gd name="connsiteY0" fmla="*/ 886953 h 900015"/>
              <a:gd name="connsiteX1" fmla="*/ 669975 w 809188"/>
              <a:gd name="connsiteY1" fmla="*/ 152660 h 900015"/>
              <a:gd name="connsiteX2" fmla="*/ 4959 w 809188"/>
              <a:gd name="connsiteY2" fmla="*/ 291207 h 900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9188" h="900015">
                <a:moveTo>
                  <a:pt x="379031" y="886953"/>
                </a:moveTo>
                <a:cubicBezTo>
                  <a:pt x="745598" y="990285"/>
                  <a:pt x="969423" y="455871"/>
                  <a:pt x="669975" y="152660"/>
                </a:cubicBezTo>
                <a:cubicBezTo>
                  <a:pt x="370527" y="-150551"/>
                  <a:pt x="-50460" y="52215"/>
                  <a:pt x="4959" y="291207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334F3F15-D3B5-7A72-287A-1303BC1B7220}"/>
              </a:ext>
            </a:extLst>
          </p:cNvPr>
          <p:cNvSpPr/>
          <p:nvPr/>
        </p:nvSpPr>
        <p:spPr>
          <a:xfrm rot="6813156">
            <a:off x="1087335" y="2829886"/>
            <a:ext cx="529532" cy="2676452"/>
          </a:xfrm>
          <a:custGeom>
            <a:avLst/>
            <a:gdLst>
              <a:gd name="connsiteX0" fmla="*/ 0 w 2052700"/>
              <a:gd name="connsiteY0" fmla="*/ 1801091 h 1816106"/>
              <a:gd name="connsiteX1" fmla="*/ 1440873 w 2052700"/>
              <a:gd name="connsiteY1" fmla="*/ 1620982 h 1816106"/>
              <a:gd name="connsiteX2" fmla="*/ 2050473 w 2052700"/>
              <a:gd name="connsiteY2" fmla="*/ 429491 h 1816106"/>
              <a:gd name="connsiteX3" fmla="*/ 1607128 w 2052700"/>
              <a:gd name="connsiteY3" fmla="*/ 0 h 1816106"/>
              <a:gd name="connsiteX0" fmla="*/ 0 w 2190474"/>
              <a:gd name="connsiteY0" fmla="*/ 1801091 h 1807076"/>
              <a:gd name="connsiteX1" fmla="*/ 1440873 w 2190474"/>
              <a:gd name="connsiteY1" fmla="*/ 1620982 h 1807076"/>
              <a:gd name="connsiteX2" fmla="*/ 2189018 w 2190474"/>
              <a:gd name="connsiteY2" fmla="*/ 858981 h 1807076"/>
              <a:gd name="connsiteX3" fmla="*/ 1607128 w 2190474"/>
              <a:gd name="connsiteY3" fmla="*/ 0 h 1807076"/>
              <a:gd name="connsiteX0" fmla="*/ 0 w 2190254"/>
              <a:gd name="connsiteY0" fmla="*/ 1801091 h 1803767"/>
              <a:gd name="connsiteX1" fmla="*/ 1454728 w 2190254"/>
              <a:gd name="connsiteY1" fmla="*/ 1524001 h 1803767"/>
              <a:gd name="connsiteX2" fmla="*/ 2189018 w 2190254"/>
              <a:gd name="connsiteY2" fmla="*/ 858981 h 1803767"/>
              <a:gd name="connsiteX3" fmla="*/ 1607128 w 2190254"/>
              <a:gd name="connsiteY3" fmla="*/ 0 h 1803767"/>
              <a:gd name="connsiteX0" fmla="*/ 0 w 2052374"/>
              <a:gd name="connsiteY0" fmla="*/ 1801091 h 1803957"/>
              <a:gd name="connsiteX1" fmla="*/ 1454728 w 2052374"/>
              <a:gd name="connsiteY1" fmla="*/ 1524001 h 1803957"/>
              <a:gd name="connsiteX2" fmla="*/ 2050472 w 2052374"/>
              <a:gd name="connsiteY2" fmla="*/ 789708 h 1803957"/>
              <a:gd name="connsiteX3" fmla="*/ 1607128 w 2052374"/>
              <a:gd name="connsiteY3" fmla="*/ 0 h 1803957"/>
              <a:gd name="connsiteX0" fmla="*/ 0 w 2050535"/>
              <a:gd name="connsiteY0" fmla="*/ 1790140 h 1793006"/>
              <a:gd name="connsiteX1" fmla="*/ 1454728 w 2050535"/>
              <a:gd name="connsiteY1" fmla="*/ 1513050 h 1793006"/>
              <a:gd name="connsiteX2" fmla="*/ 2050472 w 2050535"/>
              <a:gd name="connsiteY2" fmla="*/ 778757 h 1793006"/>
              <a:gd name="connsiteX3" fmla="*/ 1426438 w 2050535"/>
              <a:gd name="connsiteY3" fmla="*/ 0 h 1793006"/>
              <a:gd name="connsiteX0" fmla="*/ 0 w 2050535"/>
              <a:gd name="connsiteY0" fmla="*/ 1790140 h 1793006"/>
              <a:gd name="connsiteX1" fmla="*/ 1454728 w 2050535"/>
              <a:gd name="connsiteY1" fmla="*/ 1513050 h 1793006"/>
              <a:gd name="connsiteX2" fmla="*/ 2050472 w 2050535"/>
              <a:gd name="connsiteY2" fmla="*/ 778757 h 1793006"/>
              <a:gd name="connsiteX3" fmla="*/ 1426438 w 2050535"/>
              <a:gd name="connsiteY3" fmla="*/ 0 h 1793006"/>
              <a:gd name="connsiteX0" fmla="*/ 0 w 2056299"/>
              <a:gd name="connsiteY0" fmla="*/ 1894173 h 1897039"/>
              <a:gd name="connsiteX1" fmla="*/ 1454728 w 2056299"/>
              <a:gd name="connsiteY1" fmla="*/ 1617083 h 1897039"/>
              <a:gd name="connsiteX2" fmla="*/ 2050472 w 2056299"/>
              <a:gd name="connsiteY2" fmla="*/ 882790 h 1897039"/>
              <a:gd name="connsiteX3" fmla="*/ 1141714 w 2056299"/>
              <a:gd name="connsiteY3" fmla="*/ 0 h 1897039"/>
              <a:gd name="connsiteX0" fmla="*/ 0 w 2056299"/>
              <a:gd name="connsiteY0" fmla="*/ 1894173 h 1897039"/>
              <a:gd name="connsiteX1" fmla="*/ 1454728 w 2056299"/>
              <a:gd name="connsiteY1" fmla="*/ 1617083 h 1897039"/>
              <a:gd name="connsiteX2" fmla="*/ 2050472 w 2056299"/>
              <a:gd name="connsiteY2" fmla="*/ 882790 h 1897039"/>
              <a:gd name="connsiteX3" fmla="*/ 1141714 w 2056299"/>
              <a:gd name="connsiteY3" fmla="*/ 0 h 1897039"/>
              <a:gd name="connsiteX0" fmla="*/ 0 w 1991639"/>
              <a:gd name="connsiteY0" fmla="*/ 1894173 h 1897337"/>
              <a:gd name="connsiteX1" fmla="*/ 1454728 w 1991639"/>
              <a:gd name="connsiteY1" fmla="*/ 1617083 h 1897337"/>
              <a:gd name="connsiteX2" fmla="*/ 1984766 w 1991639"/>
              <a:gd name="connsiteY2" fmla="*/ 789707 h 1897337"/>
              <a:gd name="connsiteX3" fmla="*/ 1141714 w 1991639"/>
              <a:gd name="connsiteY3" fmla="*/ 0 h 1897337"/>
              <a:gd name="connsiteX0" fmla="*/ 0 w 1321616"/>
              <a:gd name="connsiteY0" fmla="*/ 1579205 h 1671519"/>
              <a:gd name="connsiteX1" fmla="*/ 786511 w 1321616"/>
              <a:gd name="connsiteY1" fmla="*/ 1617083 h 1671519"/>
              <a:gd name="connsiteX2" fmla="*/ 1316549 w 1321616"/>
              <a:gd name="connsiteY2" fmla="*/ 789707 h 1671519"/>
              <a:gd name="connsiteX3" fmla="*/ 473497 w 1321616"/>
              <a:gd name="connsiteY3" fmla="*/ 0 h 1671519"/>
              <a:gd name="connsiteX0" fmla="*/ 0 w 1321803"/>
              <a:gd name="connsiteY0" fmla="*/ 1579205 h 1920346"/>
              <a:gd name="connsiteX1" fmla="*/ 801062 w 1321803"/>
              <a:gd name="connsiteY1" fmla="*/ 1895039 h 1920346"/>
              <a:gd name="connsiteX2" fmla="*/ 1316549 w 1321803"/>
              <a:gd name="connsiteY2" fmla="*/ 789707 h 1920346"/>
              <a:gd name="connsiteX3" fmla="*/ 473497 w 1321803"/>
              <a:gd name="connsiteY3" fmla="*/ 0 h 1920346"/>
              <a:gd name="connsiteX0" fmla="*/ 0 w 1321803"/>
              <a:gd name="connsiteY0" fmla="*/ 1579205 h 1977011"/>
              <a:gd name="connsiteX1" fmla="*/ 801062 w 1321803"/>
              <a:gd name="connsiteY1" fmla="*/ 1895039 h 1977011"/>
              <a:gd name="connsiteX2" fmla="*/ 1316549 w 1321803"/>
              <a:gd name="connsiteY2" fmla="*/ 789707 h 1977011"/>
              <a:gd name="connsiteX3" fmla="*/ 473497 w 1321803"/>
              <a:gd name="connsiteY3" fmla="*/ 0 h 1977011"/>
              <a:gd name="connsiteX0" fmla="*/ 0 w 1321803"/>
              <a:gd name="connsiteY0" fmla="*/ 2220624 h 2618430"/>
              <a:gd name="connsiteX1" fmla="*/ 801062 w 1321803"/>
              <a:gd name="connsiteY1" fmla="*/ 2536458 h 2618430"/>
              <a:gd name="connsiteX2" fmla="*/ 1316549 w 1321803"/>
              <a:gd name="connsiteY2" fmla="*/ 1431126 h 2618430"/>
              <a:gd name="connsiteX3" fmla="*/ 667731 w 1321803"/>
              <a:gd name="connsiteY3" fmla="*/ 0 h 2618430"/>
              <a:gd name="connsiteX0" fmla="*/ 0 w 1321803"/>
              <a:gd name="connsiteY0" fmla="*/ 2220624 h 2618430"/>
              <a:gd name="connsiteX1" fmla="*/ 801062 w 1321803"/>
              <a:gd name="connsiteY1" fmla="*/ 2536458 h 2618430"/>
              <a:gd name="connsiteX2" fmla="*/ 1316549 w 1321803"/>
              <a:gd name="connsiteY2" fmla="*/ 1431126 h 2618430"/>
              <a:gd name="connsiteX3" fmla="*/ 667731 w 1321803"/>
              <a:gd name="connsiteY3" fmla="*/ 0 h 2618430"/>
              <a:gd name="connsiteX0" fmla="*/ 0 w 1323891"/>
              <a:gd name="connsiteY0" fmla="*/ 2220624 h 2504631"/>
              <a:gd name="connsiteX1" fmla="*/ 913877 w 1323891"/>
              <a:gd name="connsiteY1" fmla="*/ 2333287 h 2504631"/>
              <a:gd name="connsiteX2" fmla="*/ 1316549 w 1323891"/>
              <a:gd name="connsiteY2" fmla="*/ 1431126 h 2504631"/>
              <a:gd name="connsiteX3" fmla="*/ 667731 w 1323891"/>
              <a:gd name="connsiteY3" fmla="*/ 0 h 2504631"/>
              <a:gd name="connsiteX0" fmla="*/ 0 w 1206610"/>
              <a:gd name="connsiteY0" fmla="*/ 2220624 h 2504991"/>
              <a:gd name="connsiteX1" fmla="*/ 913877 w 1206610"/>
              <a:gd name="connsiteY1" fmla="*/ 2333287 h 2504991"/>
              <a:gd name="connsiteX2" fmla="*/ 1195311 w 1206610"/>
              <a:gd name="connsiteY2" fmla="*/ 1424746 h 2504991"/>
              <a:gd name="connsiteX3" fmla="*/ 667731 w 1206610"/>
              <a:gd name="connsiteY3" fmla="*/ 0 h 2504991"/>
              <a:gd name="connsiteX0" fmla="*/ 0 w 1206610"/>
              <a:gd name="connsiteY0" fmla="*/ 2220624 h 2504991"/>
              <a:gd name="connsiteX1" fmla="*/ 913877 w 1206610"/>
              <a:gd name="connsiteY1" fmla="*/ 2333287 h 2504991"/>
              <a:gd name="connsiteX2" fmla="*/ 1195311 w 1206610"/>
              <a:gd name="connsiteY2" fmla="*/ 1424746 h 2504991"/>
              <a:gd name="connsiteX3" fmla="*/ 667731 w 1206610"/>
              <a:gd name="connsiteY3" fmla="*/ 0 h 2504991"/>
              <a:gd name="connsiteX0" fmla="*/ 0 w 1431593"/>
              <a:gd name="connsiteY0" fmla="*/ 2199186 h 2491857"/>
              <a:gd name="connsiteX1" fmla="*/ 1136446 w 1431593"/>
              <a:gd name="connsiteY1" fmla="*/ 2333287 h 2491857"/>
              <a:gd name="connsiteX2" fmla="*/ 1417880 w 1431593"/>
              <a:gd name="connsiteY2" fmla="*/ 1424746 h 2491857"/>
              <a:gd name="connsiteX3" fmla="*/ 890300 w 1431593"/>
              <a:gd name="connsiteY3" fmla="*/ 0 h 2491857"/>
              <a:gd name="connsiteX0" fmla="*/ 0 w 1431593"/>
              <a:gd name="connsiteY0" fmla="*/ 2199186 h 2471590"/>
              <a:gd name="connsiteX1" fmla="*/ 1136446 w 1431593"/>
              <a:gd name="connsiteY1" fmla="*/ 2333287 h 2471590"/>
              <a:gd name="connsiteX2" fmla="*/ 1417880 w 1431593"/>
              <a:gd name="connsiteY2" fmla="*/ 1424746 h 2471590"/>
              <a:gd name="connsiteX3" fmla="*/ 890300 w 1431593"/>
              <a:gd name="connsiteY3" fmla="*/ 0 h 2471590"/>
              <a:gd name="connsiteX0" fmla="*/ 0 w 1431593"/>
              <a:gd name="connsiteY0" fmla="*/ 2199186 h 2444501"/>
              <a:gd name="connsiteX1" fmla="*/ 1136446 w 1431593"/>
              <a:gd name="connsiteY1" fmla="*/ 2333287 h 2444501"/>
              <a:gd name="connsiteX2" fmla="*/ 1417880 w 1431593"/>
              <a:gd name="connsiteY2" fmla="*/ 1424746 h 2444501"/>
              <a:gd name="connsiteX3" fmla="*/ 890300 w 1431593"/>
              <a:gd name="connsiteY3" fmla="*/ 0 h 2444501"/>
              <a:gd name="connsiteX0" fmla="*/ 0 w 1427464"/>
              <a:gd name="connsiteY0" fmla="*/ 2199186 h 2461743"/>
              <a:gd name="connsiteX1" fmla="*/ 1066766 w 1427464"/>
              <a:gd name="connsiteY1" fmla="*/ 2363661 h 2461743"/>
              <a:gd name="connsiteX2" fmla="*/ 1417880 w 1427464"/>
              <a:gd name="connsiteY2" fmla="*/ 1424746 h 2461743"/>
              <a:gd name="connsiteX3" fmla="*/ 890300 w 1427464"/>
              <a:gd name="connsiteY3" fmla="*/ 0 h 2461743"/>
              <a:gd name="connsiteX0" fmla="*/ 176466 w 537164"/>
              <a:gd name="connsiteY0" fmla="*/ 2363661 h 2363661"/>
              <a:gd name="connsiteX1" fmla="*/ 527580 w 537164"/>
              <a:gd name="connsiteY1" fmla="*/ 1424746 h 2363661"/>
              <a:gd name="connsiteX2" fmla="*/ 0 w 537164"/>
              <a:gd name="connsiteY2" fmla="*/ 0 h 2363661"/>
              <a:gd name="connsiteX0" fmla="*/ 11581 w 533056"/>
              <a:gd name="connsiteY0" fmla="*/ 2447381 h 2447381"/>
              <a:gd name="connsiteX1" fmla="*/ 527580 w 533056"/>
              <a:gd name="connsiteY1" fmla="*/ 1424746 h 2447381"/>
              <a:gd name="connsiteX2" fmla="*/ 0 w 533056"/>
              <a:gd name="connsiteY2" fmla="*/ 0 h 2447381"/>
              <a:gd name="connsiteX0" fmla="*/ 11581 w 538046"/>
              <a:gd name="connsiteY0" fmla="*/ 2447381 h 2447381"/>
              <a:gd name="connsiteX1" fmla="*/ 527580 w 538046"/>
              <a:gd name="connsiteY1" fmla="*/ 1424746 h 2447381"/>
              <a:gd name="connsiteX2" fmla="*/ 0 w 538046"/>
              <a:gd name="connsiteY2" fmla="*/ 0 h 2447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8046" h="2447381">
                <a:moveTo>
                  <a:pt x="11581" y="2447381"/>
                </a:moveTo>
                <a:cubicBezTo>
                  <a:pt x="441364" y="2245818"/>
                  <a:pt x="579749" y="1694260"/>
                  <a:pt x="527580" y="1424746"/>
                </a:cubicBezTo>
                <a:cubicBezTo>
                  <a:pt x="529523" y="1143491"/>
                  <a:pt x="342911" y="478100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224930-A5D0-086A-E378-71F0DF2C6F39}"/>
              </a:ext>
            </a:extLst>
          </p:cNvPr>
          <p:cNvSpPr txBox="1"/>
          <p:nvPr/>
        </p:nvSpPr>
        <p:spPr>
          <a:xfrm>
            <a:off x="323672" y="1234054"/>
            <a:ext cx="3586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Average over fast gyration to get</a:t>
            </a:r>
          </a:p>
          <a:p>
            <a:r>
              <a:rPr lang="en-US" dirty="0">
                <a:latin typeface="Avenir Book" panose="02000503020000020003" pitchFamily="2" charset="0"/>
              </a:rPr>
              <a:t>“Guiding center </a:t>
            </a:r>
            <a:r>
              <a:rPr lang="en-US" dirty="0" err="1">
                <a:latin typeface="Avenir Book" panose="02000503020000020003" pitchFamily="2" charset="0"/>
              </a:rPr>
              <a:t>Lagrangian</a:t>
            </a:r>
            <a:r>
              <a:rPr lang="en-US" dirty="0">
                <a:latin typeface="Avenir Book" panose="02000503020000020003" pitchFamily="2" charset="0"/>
              </a:rPr>
              <a:t>”.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F570E4-4FD6-4F46-B8F1-BABF0638D454}"/>
              </a:ext>
            </a:extLst>
          </p:cNvPr>
          <p:cNvSpPr txBox="1"/>
          <p:nvPr/>
        </p:nvSpPr>
        <p:spPr>
          <a:xfrm>
            <a:off x="5008990" y="4293968"/>
            <a:ext cx="1503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Avenir Book" panose="02000503020000020003" pitchFamily="2" charset="0"/>
              </a:rPr>
              <a:t>Boozer (1983),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D5B45A-78FD-B792-E8E7-C5A74BF58156}"/>
              </a:ext>
            </a:extLst>
          </p:cNvPr>
          <p:cNvSpPr txBox="1"/>
          <p:nvPr/>
        </p:nvSpPr>
        <p:spPr>
          <a:xfrm>
            <a:off x="4606822" y="2290361"/>
            <a:ext cx="4152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Only depends on (𝛳,𝜙) through </a:t>
            </a:r>
            <a:r>
              <a:rPr lang="en-US" i="1" dirty="0">
                <a:latin typeface="Avenir Book" panose="02000503020000020003" pitchFamily="2" charset="0"/>
              </a:rPr>
              <a:t>B</a:t>
            </a:r>
            <a:r>
              <a:rPr lang="en-US" dirty="0">
                <a:latin typeface="Avenir Book" panose="02000503020000020003" pitchFamily="2" charset="0"/>
              </a:rPr>
              <a:t>=|</a:t>
            </a:r>
            <a:r>
              <a:rPr lang="en-US" b="1" dirty="0">
                <a:latin typeface="Avenir Book" panose="02000503020000020003" pitchFamily="2" charset="0"/>
              </a:rPr>
              <a:t>B</a:t>
            </a:r>
            <a:r>
              <a:rPr lang="en-US" dirty="0">
                <a:latin typeface="Avenir Book" panose="02000503020000020003" pitchFamily="2" charset="0"/>
              </a:rPr>
              <a:t>|!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B5711F-D5DC-D9B8-AABF-33ECA696CD71}"/>
              </a:ext>
            </a:extLst>
          </p:cNvPr>
          <p:cNvSpPr txBox="1"/>
          <p:nvPr/>
        </p:nvSpPr>
        <p:spPr>
          <a:xfrm>
            <a:off x="1772663" y="4608644"/>
            <a:ext cx="2861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venir Book" panose="02000503020000020003" pitchFamily="2" charset="0"/>
              </a:rPr>
              <a:t>r </a:t>
            </a:r>
            <a:r>
              <a:rPr lang="en-US" dirty="0">
                <a:latin typeface="Avenir Book" panose="02000503020000020003" pitchFamily="2" charset="0"/>
              </a:rPr>
              <a:t>: which magnetic surface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30FC48E-18F6-6627-1E26-16793B6D38EA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3040743" y="4285309"/>
            <a:ext cx="162761" cy="32333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475B470-53C2-8C50-AA9B-1A3D5E1A0288}"/>
                  </a:ext>
                </a:extLst>
              </p:cNvPr>
              <p:cNvSpPr txBox="1"/>
              <p:nvPr/>
            </p:nvSpPr>
            <p:spPr>
              <a:xfrm>
                <a:off x="4626451" y="2659693"/>
                <a:ext cx="4231793" cy="157196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Avenir Book" panose="02000503020000020003" pitchFamily="2" charset="0"/>
                  </a:rPr>
                  <a:t>If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𝜕𝜙</m:t>
                        </m:r>
                      </m:den>
                    </m:f>
                  </m:oMath>
                </a14:m>
                <a:r>
                  <a:rPr lang="en-US" dirty="0">
                    <a:latin typeface="Avenir Book" panose="02000503020000020003" pitchFamily="2" charset="0"/>
                  </a:rPr>
                  <a:t> = 0, then</a:t>
                </a:r>
              </a:p>
              <a:p>
                <a:r>
                  <a:rPr lang="en-US" dirty="0">
                    <a:latin typeface="Avenir Book" panose="02000503020000020003" pitchFamily="2" charset="0"/>
                  </a:rPr>
                  <a:t>canonical angular momentum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latin typeface="Avenir Book" panose="02000503020000020003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̅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</m:acc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̇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acc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Avenir Book" panose="02000503020000020003" pitchFamily="2" charset="0"/>
                  </a:rPr>
                  <a:t> is conserved.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475B470-53C2-8C50-AA9B-1A3D5E1A02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451" y="2659693"/>
                <a:ext cx="4231793" cy="1571969"/>
              </a:xfrm>
              <a:prstGeom prst="rect">
                <a:avLst/>
              </a:prstGeom>
              <a:blipFill>
                <a:blip r:embed="rId12"/>
                <a:stretch>
                  <a:fillRect l="-896" r="-1194" b="-4762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982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2" grpId="0" animBg="1"/>
      <p:bldP spid="13" grpId="0" animBg="1"/>
      <p:bldP spid="15" grpId="0"/>
      <p:bldP spid="17" grpId="0"/>
      <p:bldP spid="18" grpId="0"/>
      <p:bldP spid="19" grpId="0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FDF2A-CE36-11B6-32B4-2092D0990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confine particles? </a:t>
            </a:r>
            <a:r>
              <a:rPr lang="en-US" dirty="0" err="1"/>
              <a:t>Quasisymmetry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D51B25-354F-37E6-7DD7-521E27235201}"/>
              </a:ext>
            </a:extLst>
          </p:cNvPr>
          <p:cNvSpPr txBox="1"/>
          <p:nvPr/>
        </p:nvSpPr>
        <p:spPr>
          <a:xfrm>
            <a:off x="4902945" y="4790773"/>
            <a:ext cx="4078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Avenir Book" panose="02000503020000020003" pitchFamily="2" charset="0"/>
              </a:rPr>
              <a:t>M.L. &amp; Elizabeth Paul, Phys Rev Lett (2022)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BE37DF-2FBE-84A5-6FCB-B314EEC97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785" y="597722"/>
            <a:ext cx="4251215" cy="3597760"/>
          </a:xfrm>
          <a:prstGeom prst="rect">
            <a:avLst/>
          </a:prstGeom>
        </p:spPr>
      </p:pic>
      <p:pic>
        <p:nvPicPr>
          <p:cNvPr id="2050" name="Picture 2" descr="Elizabeth Paul">
            <a:extLst>
              <a:ext uri="{FF2B5EF4-FFF2-40B4-BE49-F238E27FC236}">
                <a16:creationId xmlns:a16="http://schemas.microsoft.com/office/drawing/2014/main" id="{9B084A91-3796-FDD5-91FD-CF8435374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4" y="3887883"/>
            <a:ext cx="1251902" cy="125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7EFD40C-1793-2FED-3D84-A7D9BC5FD11C}"/>
              </a:ext>
            </a:extLst>
          </p:cNvPr>
          <p:cNvSpPr/>
          <p:nvPr/>
        </p:nvSpPr>
        <p:spPr>
          <a:xfrm>
            <a:off x="5657850" y="837514"/>
            <a:ext cx="964406" cy="705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ECB44E-AF5F-7BA3-1058-0EA93205C881}"/>
              </a:ext>
            </a:extLst>
          </p:cNvPr>
          <p:cNvSpPr/>
          <p:nvPr/>
        </p:nvSpPr>
        <p:spPr>
          <a:xfrm>
            <a:off x="6622255" y="837514"/>
            <a:ext cx="2100263" cy="462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DD0706-9C3C-40C6-AEE3-B9386BBDC042}"/>
              </a:ext>
            </a:extLst>
          </p:cNvPr>
          <p:cNvSpPr/>
          <p:nvPr/>
        </p:nvSpPr>
        <p:spPr>
          <a:xfrm>
            <a:off x="6396036" y="866089"/>
            <a:ext cx="2100263" cy="462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D67651-71CA-57BF-7B6F-CA4C0778BEC7}"/>
              </a:ext>
            </a:extLst>
          </p:cNvPr>
          <p:cNvSpPr/>
          <p:nvPr/>
        </p:nvSpPr>
        <p:spPr>
          <a:xfrm>
            <a:off x="7558088" y="2899962"/>
            <a:ext cx="1482691" cy="462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EE7F04-BB67-BDC6-A8E9-E29868FE1EFB}"/>
              </a:ext>
            </a:extLst>
          </p:cNvPr>
          <p:cNvSpPr txBox="1"/>
          <p:nvPr/>
        </p:nvSpPr>
        <p:spPr>
          <a:xfrm>
            <a:off x="6622254" y="1033650"/>
            <a:ext cx="1963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377C3"/>
                </a:solidFill>
                <a:latin typeface="Avenir Book" panose="02000503020000020003" pitchFamily="2" charset="0"/>
              </a:rPr>
              <a:t>Older stellarators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68331F-4A57-6F43-BE0E-28F4470A47C8}"/>
              </a:ext>
            </a:extLst>
          </p:cNvPr>
          <p:cNvSpPr txBox="1"/>
          <p:nvPr/>
        </p:nvSpPr>
        <p:spPr>
          <a:xfrm>
            <a:off x="7144283" y="2471734"/>
            <a:ext cx="1963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1C76B4"/>
                </a:solidFill>
                <a:latin typeface="Avenir Book" panose="02000503020000020003" pitchFamily="2" charset="0"/>
              </a:rPr>
              <a:t>New </a:t>
            </a:r>
            <a:r>
              <a:rPr lang="en-US" dirty="0" err="1">
                <a:solidFill>
                  <a:srgbClr val="1C76B4"/>
                </a:solidFill>
                <a:latin typeface="Avenir Book" panose="02000503020000020003" pitchFamily="2" charset="0"/>
              </a:rPr>
              <a:t>quasisymmetric</a:t>
            </a:r>
            <a:r>
              <a:rPr lang="en-US" dirty="0">
                <a:solidFill>
                  <a:srgbClr val="1C76B4"/>
                </a:solidFill>
                <a:latin typeface="Avenir Book" panose="02000503020000020003" pitchFamily="2" charset="0"/>
              </a:rPr>
              <a:t> stellarators ↓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3D5FA4-14A9-ED10-85AD-3C6CEE7CFD2D}"/>
              </a:ext>
            </a:extLst>
          </p:cNvPr>
          <p:cNvSpPr/>
          <p:nvPr/>
        </p:nvSpPr>
        <p:spPr>
          <a:xfrm>
            <a:off x="4712119" y="1033650"/>
            <a:ext cx="409574" cy="2578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354FC9-5A9A-B4B7-0C30-D1A114431EDB}"/>
              </a:ext>
            </a:extLst>
          </p:cNvPr>
          <p:cNvSpPr txBox="1"/>
          <p:nvPr/>
        </p:nvSpPr>
        <p:spPr>
          <a:xfrm rot="16200000">
            <a:off x="3631448" y="1899417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Fraction of particles lost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6620717-1EE1-7DB6-3E4D-4A2D6A3D35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543" y="451665"/>
            <a:ext cx="4663363" cy="2984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48A255-EEE3-9633-4533-D632259398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375" r="5170" b="6581"/>
          <a:stretch/>
        </p:blipFill>
        <p:spPr>
          <a:xfrm>
            <a:off x="385762" y="3244443"/>
            <a:ext cx="2449723" cy="18953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16E5DFA-26AE-91FD-1060-C5DF049938C0}"/>
              </a:ext>
            </a:extLst>
          </p:cNvPr>
          <p:cNvSpPr txBox="1"/>
          <p:nvPr/>
        </p:nvSpPr>
        <p:spPr>
          <a:xfrm>
            <a:off x="2629185" y="3611880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|B| [T]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40A002-7C75-94EF-FE31-3ACAAFE1DA8F}"/>
              </a:ext>
            </a:extLst>
          </p:cNvPr>
          <p:cNvSpPr/>
          <p:nvPr/>
        </p:nvSpPr>
        <p:spPr>
          <a:xfrm>
            <a:off x="1423447" y="4920792"/>
            <a:ext cx="348792" cy="222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4BFB13-3C8B-6CCD-0ACD-F2DDCA31AA6C}"/>
              </a:ext>
            </a:extLst>
          </p:cNvPr>
          <p:cNvSpPr txBox="1"/>
          <p:nvPr/>
        </p:nvSpPr>
        <p:spPr>
          <a:xfrm>
            <a:off x="1446986" y="4847335"/>
            <a:ext cx="301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i="1" dirty="0" err="1"/>
              <a:t>ϕ</a:t>
            </a:r>
            <a:endParaRPr lang="en-US" sz="1400" i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A501A4-4F6A-8401-8D26-15FFDEB983EB}"/>
              </a:ext>
            </a:extLst>
          </p:cNvPr>
          <p:cNvSpPr txBox="1"/>
          <p:nvPr/>
        </p:nvSpPr>
        <p:spPr>
          <a:xfrm>
            <a:off x="461178" y="3833999"/>
            <a:ext cx="28565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sz="1400" dirty="0"/>
              <a:t>θ</a:t>
            </a:r>
            <a:endParaRPr lang="en-US" sz="1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E989F3-499B-D19B-D6A5-D773F0C24FF1}"/>
              </a:ext>
            </a:extLst>
          </p:cNvPr>
          <p:cNvSpPr/>
          <p:nvPr/>
        </p:nvSpPr>
        <p:spPr>
          <a:xfrm>
            <a:off x="8602695" y="3475385"/>
            <a:ext cx="311085" cy="108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027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A683B-F617-E053-7F80-7EC12A171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Open physics questions in stellarator research</a:t>
            </a:r>
          </a:p>
        </p:txBody>
      </p:sp>
    </p:spTree>
    <p:extLst>
      <p:ext uri="{BB962C8B-B14F-4D97-AF65-F5344CB8AC3E}">
        <p14:creationId xmlns:p14="http://schemas.microsoft.com/office/powerpoint/2010/main" val="2843816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D844EA-B31D-7039-0E25-C00C8C8BC4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22" y="2571750"/>
            <a:ext cx="4158803" cy="25462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BA683B-F617-E053-7F80-7EC12A171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Open physics questions in stellarator research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D15C88-9988-B057-F927-4DE7ACA13B1A}"/>
              </a:ext>
            </a:extLst>
          </p:cNvPr>
          <p:cNvSpPr txBox="1"/>
          <p:nvPr/>
        </p:nvSpPr>
        <p:spPr>
          <a:xfrm>
            <a:off x="240632" y="518944"/>
            <a:ext cx="4331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How can we exploit &amp; explore the high-dimensional space of plasma shapes to best confine the plasma?</a:t>
            </a:r>
          </a:p>
          <a:p>
            <a:endParaRPr lang="en-US" dirty="0">
              <a:latin typeface="Avenir Book" panose="02000503020000020003" pitchFamily="2" charset="0"/>
            </a:endParaRPr>
          </a:p>
          <a:p>
            <a:r>
              <a:rPr lang="en-US" i="1" dirty="0">
                <a:solidFill>
                  <a:schemeClr val="accent1"/>
                </a:solidFill>
                <a:latin typeface="Avenir Book" panose="02000503020000020003" pitchFamily="2" charset="0"/>
              </a:rPr>
              <a:t>Rory </a:t>
            </a:r>
            <a:r>
              <a:rPr lang="en-US" i="1" dirty="0" err="1">
                <a:solidFill>
                  <a:schemeClr val="accent1"/>
                </a:solidFill>
                <a:latin typeface="Avenir Book" panose="02000503020000020003" pitchFamily="2" charset="0"/>
              </a:rPr>
              <a:t>Conlin</a:t>
            </a:r>
            <a:r>
              <a:rPr lang="en-US" i="1" dirty="0">
                <a:solidFill>
                  <a:schemeClr val="accent1"/>
                </a:solidFill>
                <a:latin typeface="Avenir Book" panose="02000503020000020003" pitchFamily="2" charset="0"/>
              </a:rPr>
              <a:t>, </a:t>
            </a:r>
          </a:p>
          <a:p>
            <a:r>
              <a:rPr lang="en-US" i="1" dirty="0" err="1">
                <a:solidFill>
                  <a:schemeClr val="accent1"/>
                </a:solidFill>
                <a:latin typeface="Avenir Book" panose="02000503020000020003" pitchFamily="2" charset="0"/>
              </a:rPr>
              <a:t>Byoungchan</a:t>
            </a:r>
            <a:r>
              <a:rPr lang="en-US" i="1" dirty="0">
                <a:solidFill>
                  <a:schemeClr val="accent1"/>
                </a:solidFill>
                <a:latin typeface="Avenir Book" panose="02000503020000020003" pitchFamily="2" charset="0"/>
              </a:rPr>
              <a:t> Jang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38E1700-4C0E-E876-C806-26EF8B17D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69" y="1460992"/>
            <a:ext cx="1097285" cy="130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raj_w7x_trimmed.mp4">
            <a:hlinkClick r:id="" action="ppaction://media"/>
            <a:extLst>
              <a:ext uri="{FF2B5EF4-FFF2-40B4-BE49-F238E27FC236}">
                <a16:creationId xmlns:a16="http://schemas.microsoft.com/office/drawing/2014/main" id="{82FF4475-5B72-90CD-13B8-87FFBD1C3F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22371" t="4215" b="22107"/>
          <a:stretch/>
        </p:blipFill>
        <p:spPr>
          <a:xfrm>
            <a:off x="5316278" y="2418854"/>
            <a:ext cx="3827721" cy="2724646"/>
          </a:xfrm>
          <a:prstGeom prst="rect">
            <a:avLst/>
          </a:prstGeom>
        </p:spPr>
      </p:pic>
      <p:pic>
        <p:nvPicPr>
          <p:cNvPr id="6" name="traj_lhd_trimmed.mov">
            <a:hlinkClick r:id="" action="ppaction://media"/>
            <a:extLst>
              <a:ext uri="{FF2B5EF4-FFF2-40B4-BE49-F238E27FC236}">
                <a16:creationId xmlns:a16="http://schemas.microsoft.com/office/drawing/2014/main" id="{32F576E0-3CE1-1C54-DD07-C5EDA24B797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12326" t="32040" r="9225" b="23515"/>
          <a:stretch/>
        </p:blipFill>
        <p:spPr>
          <a:xfrm>
            <a:off x="5101625" y="518944"/>
            <a:ext cx="4042374" cy="17176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1B9DB7-E8E4-77A2-69FD-BBA0E51C0196}"/>
              </a:ext>
            </a:extLst>
          </p:cNvPr>
          <p:cNvSpPr/>
          <p:nvPr/>
        </p:nvSpPr>
        <p:spPr>
          <a:xfrm>
            <a:off x="4965405" y="472698"/>
            <a:ext cx="4263655" cy="4769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07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4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9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A683B-F617-E053-7F80-7EC12A171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Open physics questions in stellarator research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D15C88-9988-B057-F927-4DE7ACA13B1A}"/>
              </a:ext>
            </a:extLst>
          </p:cNvPr>
          <p:cNvSpPr txBox="1"/>
          <p:nvPr/>
        </p:nvSpPr>
        <p:spPr>
          <a:xfrm>
            <a:off x="423512" y="750771"/>
            <a:ext cx="83173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To confine these plasmas, how can we design magnets that are easier to build?</a:t>
            </a:r>
          </a:p>
          <a:p>
            <a:endParaRPr lang="en-US" i="1" dirty="0">
              <a:solidFill>
                <a:schemeClr val="accent1"/>
              </a:solidFill>
              <a:latin typeface="Avenir Book" panose="02000503020000020003" pitchFamily="2" charset="0"/>
            </a:endParaRPr>
          </a:p>
          <a:p>
            <a:r>
              <a:rPr lang="en-US" i="1" dirty="0">
                <a:solidFill>
                  <a:schemeClr val="accent1"/>
                </a:solidFill>
                <a:latin typeface="Avenir Book" panose="02000503020000020003" pitchFamily="2" charset="0"/>
              </a:rPr>
              <a:t>John Kappel, Siena Hurwitz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E38CCE-4C4E-7691-DC36-8809B2F079CE}"/>
              </a:ext>
            </a:extLst>
          </p:cNvPr>
          <p:cNvGrpSpPr/>
          <p:nvPr/>
        </p:nvGrpSpPr>
        <p:grpSpPr>
          <a:xfrm>
            <a:off x="3477316" y="1357162"/>
            <a:ext cx="6341031" cy="3786338"/>
            <a:chOff x="4426987" y="2171364"/>
            <a:chExt cx="4977476" cy="297213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BDB031-F5C3-3182-6D85-35C880621D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397"/>
            <a:stretch/>
          </p:blipFill>
          <p:spPr>
            <a:xfrm>
              <a:off x="5452300" y="2171364"/>
              <a:ext cx="3952163" cy="280285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60F1B50-BC03-52E6-1A86-E20D1776D2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46" r="83209" b="12953"/>
            <a:stretch/>
          </p:blipFill>
          <p:spPr>
            <a:xfrm>
              <a:off x="4426987" y="2340641"/>
              <a:ext cx="700551" cy="255030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D8A8C51-E6BC-0678-3233-1D6043650E54}"/>
                </a:ext>
              </a:extLst>
            </p:cNvPr>
            <p:cNvSpPr txBox="1"/>
            <p:nvPr/>
          </p:nvSpPr>
          <p:spPr>
            <a:xfrm>
              <a:off x="4426987" y="4804946"/>
              <a:ext cx="30013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venir Book" panose="02000503020000020003" pitchFamily="2" charset="0"/>
                </a:rPr>
                <a:t>Force per length (N/m)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A6677C5-352E-49E4-A536-52DAF29FD561}"/>
                </a:ext>
              </a:extLst>
            </p:cNvPr>
            <p:cNvSpPr/>
            <p:nvPr/>
          </p:nvSpPr>
          <p:spPr>
            <a:xfrm>
              <a:off x="4856484" y="3844660"/>
              <a:ext cx="425860" cy="186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E98380-C919-9460-9DF4-8CDF2B106C39}"/>
                </a:ext>
              </a:extLst>
            </p:cNvPr>
            <p:cNvSpPr/>
            <p:nvPr/>
          </p:nvSpPr>
          <p:spPr>
            <a:xfrm>
              <a:off x="4720404" y="3536634"/>
              <a:ext cx="425860" cy="186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A4E30B9-D372-D5A4-F478-A21A89004DE7}"/>
                </a:ext>
              </a:extLst>
            </p:cNvPr>
            <p:cNvSpPr/>
            <p:nvPr/>
          </p:nvSpPr>
          <p:spPr>
            <a:xfrm>
              <a:off x="4711041" y="4170790"/>
              <a:ext cx="425860" cy="186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322E1D6F-55B5-05E2-9D7A-ABB990F43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97" y="2211998"/>
            <a:ext cx="1271901" cy="151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7B19C892-3F4B-9D8F-6BEE-109BA5096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389" y="2211998"/>
            <a:ext cx="1159758" cy="151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951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A683B-F617-E053-7F80-7EC12A171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Open physics questions in stellarator research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D15C88-9988-B057-F927-4DE7ACA13B1A}"/>
              </a:ext>
            </a:extLst>
          </p:cNvPr>
          <p:cNvSpPr txBox="1"/>
          <p:nvPr/>
        </p:nvSpPr>
        <p:spPr>
          <a:xfrm>
            <a:off x="423512" y="646081"/>
            <a:ext cx="82868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How can we efficiently simulate and minimize the turbulence in these plasmas?</a:t>
            </a:r>
          </a:p>
          <a:p>
            <a:endParaRPr lang="en-US" dirty="0">
              <a:latin typeface="Avenir Book" panose="02000503020000020003" pitchFamily="2" charset="0"/>
            </a:endParaRPr>
          </a:p>
          <a:p>
            <a:r>
              <a:rPr lang="en-US" i="1" dirty="0">
                <a:solidFill>
                  <a:schemeClr val="accent1"/>
                </a:solidFill>
                <a:latin typeface="Avenir Book" panose="02000503020000020003" pitchFamily="2" charset="0"/>
              </a:rPr>
              <a:t>Ian Abel, Nathaniel Barbour, Zheng Yang Tan</a:t>
            </a:r>
          </a:p>
        </p:txBody>
      </p:sp>
      <p:pic>
        <p:nvPicPr>
          <p:cNvPr id="2050" name="Picture 2" descr="Does Boiling Water Make It Safe to Drink? | Temperature, Safety, &amp; Mineral  Content | Britannica">
            <a:extLst>
              <a:ext uri="{FF2B5EF4-FFF2-40B4-BE49-F238E27FC236}">
                <a16:creationId xmlns:a16="http://schemas.microsoft.com/office/drawing/2014/main" id="{0BDA8341-DB5A-3BB2-C732-A71E7F39E2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9" r="22105"/>
          <a:stretch/>
        </p:blipFill>
        <p:spPr bwMode="auto">
          <a:xfrm>
            <a:off x="1485860" y="1951379"/>
            <a:ext cx="2823677" cy="255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ENE_AUG_Web_trimmed.mp4">
            <a:hlinkClick r:id="" action="ppaction://media"/>
            <a:extLst>
              <a:ext uri="{FF2B5EF4-FFF2-40B4-BE49-F238E27FC236}">
                <a16:creationId xmlns:a16="http://schemas.microsoft.com/office/drawing/2014/main" id="{8B06D8B1-BEE7-1723-0AE3-4D65BB41D3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47245" y="1528151"/>
            <a:ext cx="4796755" cy="3597567"/>
          </a:xfrm>
          <a:prstGeom prst="rect">
            <a:avLst/>
          </a:prstGeom>
        </p:spPr>
      </p:pic>
      <p:pic>
        <p:nvPicPr>
          <p:cNvPr id="2052" name="Picture 4" descr="Abel, Ian">
            <a:extLst>
              <a:ext uri="{FF2B5EF4-FFF2-40B4-BE49-F238E27FC236}">
                <a16:creationId xmlns:a16="http://schemas.microsoft.com/office/drawing/2014/main" id="{1A81CAEF-DAA4-290B-2C6F-248F0C3F7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12" y="1675161"/>
            <a:ext cx="961976" cy="114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26EEBB2-0170-7FE2-5F05-BF6A072A5A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8" r="26637" b="26500"/>
          <a:stretch/>
        </p:blipFill>
        <p:spPr bwMode="auto">
          <a:xfrm>
            <a:off x="423512" y="2718551"/>
            <a:ext cx="961976" cy="119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an, Zheng Yang | The Institute for Research in Electronics ...">
            <a:extLst>
              <a:ext uri="{FF2B5EF4-FFF2-40B4-BE49-F238E27FC236}">
                <a16:creationId xmlns:a16="http://schemas.microsoft.com/office/drawing/2014/main" id="{E5ACDD11-94AD-EC98-8E22-3DAF4A1A04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" r="5006"/>
          <a:stretch/>
        </p:blipFill>
        <p:spPr bwMode="auto">
          <a:xfrm>
            <a:off x="423512" y="3909972"/>
            <a:ext cx="961976" cy="123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D08672-28B8-C7CD-7738-4D4AF95FF485}"/>
              </a:ext>
            </a:extLst>
          </p:cNvPr>
          <p:cNvSpPr/>
          <p:nvPr/>
        </p:nvSpPr>
        <p:spPr>
          <a:xfrm>
            <a:off x="8540685" y="4751109"/>
            <a:ext cx="603315" cy="392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5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427BD-8CED-1F48-EA20-D846ED5CF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590" y="789715"/>
            <a:ext cx="4502150" cy="3263504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Stellarators: confining plasma with optimized magnetic fields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FF0000"/>
                </a:solidFill>
              </a:rPr>
              <a:t>Stellarator plasma turbulence: insights from interpretable machine learning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AEEB406-BCC0-BB3A-E9AF-1A9B3D20F6AE}"/>
              </a:ext>
            </a:extLst>
          </p:cNvPr>
          <p:cNvGrpSpPr/>
          <p:nvPr/>
        </p:nvGrpSpPr>
        <p:grpSpPr>
          <a:xfrm>
            <a:off x="5446213" y="2654462"/>
            <a:ext cx="2995053" cy="2412837"/>
            <a:chOff x="3865068" y="715683"/>
            <a:chExt cx="5278932" cy="425274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AB0A51B-A08B-B8BD-63D3-34F9345AF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65068" y="715683"/>
              <a:ext cx="5278932" cy="425274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B227D2A-46E6-A4D8-BD54-8B11691130DD}"/>
                </a:ext>
              </a:extLst>
            </p:cNvPr>
            <p:cNvSpPr txBox="1"/>
            <p:nvPr/>
          </p:nvSpPr>
          <p:spPr>
            <a:xfrm>
              <a:off x="3943350" y="4228709"/>
              <a:ext cx="1483886" cy="4068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i="1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</a:rPr>
                <a:t>Nunami</a:t>
              </a:r>
              <a:r>
                <a:rPr lang="en-US" sz="900" i="1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</a:rPr>
                <a:t> 2012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ADC6DB6-00EF-BAC6-62AF-A405CC2ADC38}"/>
                </a:ext>
              </a:extLst>
            </p:cNvPr>
            <p:cNvSpPr/>
            <p:nvPr/>
          </p:nvSpPr>
          <p:spPr>
            <a:xfrm>
              <a:off x="3943350" y="725090"/>
              <a:ext cx="514350" cy="436960"/>
            </a:xfrm>
            <a:prstGeom prst="rect">
              <a:avLst/>
            </a:prstGeom>
            <a:solidFill>
              <a:srgbClr val="1F1D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3FAC2CA-8F1C-5948-8227-B8322931F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28" y="482601"/>
            <a:ext cx="4177617" cy="193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48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CD432-5CD4-AB2B-7B09-FFD859B88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Turbulence in fusion plasmas: we want to understand &amp; optimize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A8B5C5-5F8A-9174-71F7-4BD1256EE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79BFA9-F4A9-7827-5C06-A3485D556B79}"/>
              </a:ext>
            </a:extLst>
          </p:cNvPr>
          <p:cNvSpPr txBox="1"/>
          <p:nvPr/>
        </p:nvSpPr>
        <p:spPr>
          <a:xfrm>
            <a:off x="76200" y="725090"/>
            <a:ext cx="3695700" cy="348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  <a:cs typeface="Calibri" panose="020F0502020204030204" pitchFamily="34" charset="0"/>
              </a:rPr>
              <a:t>Turbulence depends on plasma shape, but how exactly?</a:t>
            </a:r>
          </a:p>
          <a:p>
            <a:pPr marL="285750" indent="-285750"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  <a:cs typeface="Calibri" panose="020F0502020204030204" pitchFamily="34" charset="0"/>
              </a:rPr>
              <a:t>Geometry could be optimized to reduce turbulence</a:t>
            </a:r>
          </a:p>
          <a:p>
            <a:pPr marL="285750" indent="-285750"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  <a:cs typeface="Calibri" panose="020F0502020204030204" pitchFamily="34" charset="0"/>
              </a:rPr>
              <a:t>Turbulence simulations: ~10 GPU-min to 10</a:t>
            </a:r>
            <a:r>
              <a:rPr lang="en-US" baseline="30000" dirty="0">
                <a:latin typeface="Avenir Book" panose="02000503020000020003" pitchFamily="2" charset="0"/>
                <a:cs typeface="Calibri" panose="020F0502020204030204" pitchFamily="34" charset="0"/>
              </a:rPr>
              <a:t>6</a:t>
            </a:r>
            <a:r>
              <a:rPr lang="en-US" dirty="0">
                <a:latin typeface="Avenir Book" panose="02000503020000020003" pitchFamily="2" charset="0"/>
                <a:cs typeface="Calibri" panose="020F0502020204030204" pitchFamily="34" charset="0"/>
              </a:rPr>
              <a:t>s of CPU-hours.</a:t>
            </a:r>
          </a:p>
          <a:p>
            <a:pPr marL="285750" indent="-285750"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  <a:cs typeface="Calibri" panose="020F0502020204030204" pitchFamily="34" charset="0"/>
              </a:rPr>
              <a:t>5D + time</a:t>
            </a:r>
          </a:p>
          <a:p>
            <a:pPr marL="285750" indent="-285750">
              <a:spcAft>
                <a:spcPts val="1400"/>
              </a:spcAft>
              <a:buFont typeface="Arial" panose="020B0604020202020204" pitchFamily="34" charset="0"/>
              <a:buChar char="•"/>
            </a:pPr>
            <a:endParaRPr lang="en-US" dirty="0">
              <a:latin typeface="Avenir Book" panose="02000503020000020003" pitchFamily="2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400"/>
              </a:spcAft>
              <a:buFont typeface="Arial" panose="020B0604020202020204" pitchFamily="34" charset="0"/>
              <a:buChar char="•"/>
            </a:pPr>
            <a:endParaRPr lang="en-US" dirty="0">
              <a:latin typeface="Avenir Book" panose="02000503020000020003" pitchFamily="2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9C374CA-352B-1F2E-9DF8-9227D2400A99}"/>
              </a:ext>
            </a:extLst>
          </p:cNvPr>
          <p:cNvGrpSpPr/>
          <p:nvPr/>
        </p:nvGrpSpPr>
        <p:grpSpPr>
          <a:xfrm>
            <a:off x="3865068" y="715683"/>
            <a:ext cx="5278932" cy="4252747"/>
            <a:chOff x="3865068" y="715683"/>
            <a:chExt cx="5278932" cy="425274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7C6EBC-A3A4-FEAE-2E82-030CAB10F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5068" y="715683"/>
              <a:ext cx="5278932" cy="425274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584EC46-89B5-9185-538E-D76E6B49A9B2}"/>
                </a:ext>
              </a:extLst>
            </p:cNvPr>
            <p:cNvSpPr txBox="1"/>
            <p:nvPr/>
          </p:nvSpPr>
          <p:spPr>
            <a:xfrm>
              <a:off x="6504534" y="715683"/>
              <a:ext cx="11063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" panose="02000503020000020003" pitchFamily="2" charset="0"/>
                </a:rPr>
                <a:t>Nunami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" panose="02000503020000020003" pitchFamily="2" charset="0"/>
                </a:rPr>
                <a:t> 2012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E27A9BE-A871-F13F-9E9F-8168D6C5F250}"/>
                </a:ext>
              </a:extLst>
            </p:cNvPr>
            <p:cNvSpPr/>
            <p:nvPr/>
          </p:nvSpPr>
          <p:spPr>
            <a:xfrm>
              <a:off x="3943350" y="725090"/>
              <a:ext cx="514350" cy="436960"/>
            </a:xfrm>
            <a:prstGeom prst="rect">
              <a:avLst/>
            </a:prstGeom>
            <a:solidFill>
              <a:srgbClr val="1F1D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Book" panose="02000503020000020003" pitchFamily="2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D2DE407-8E53-6E9F-8CD5-C0A239D3A7EE}"/>
              </a:ext>
            </a:extLst>
          </p:cNvPr>
          <p:cNvSpPr txBox="1"/>
          <p:nvPr/>
        </p:nvSpPr>
        <p:spPr>
          <a:xfrm>
            <a:off x="4119851" y="4384542"/>
            <a:ext cx="16775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venir Book" panose="02000503020000020003" pitchFamily="2" charset="0"/>
              </a:rPr>
              <a:t>Electrostatic potential</a:t>
            </a:r>
          </a:p>
        </p:txBody>
      </p:sp>
    </p:spTree>
    <p:extLst>
      <p:ext uri="{BB962C8B-B14F-4D97-AF65-F5344CB8AC3E}">
        <p14:creationId xmlns:p14="http://schemas.microsoft.com/office/powerpoint/2010/main" val="55772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C:\Users\landreman\Documents\MATLAB\m20150414_01_illustrationOfGradBDrift.png">
            <a:extLst>
              <a:ext uri="{FF2B5EF4-FFF2-40B4-BE49-F238E27FC236}">
                <a16:creationId xmlns:a16="http://schemas.microsoft.com/office/drawing/2014/main" id="{47684AAD-B447-0433-5D8E-989F6667B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98" y="1724252"/>
            <a:ext cx="3492715" cy="16949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BCD432-5CD4-AB2B-7B09-FFD859B88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Turbulence in fusion plasmas is highly anisotropic due to magnetic field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A8B5C5-5F8A-9174-71F7-4BD1256EE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9C374CA-352B-1F2E-9DF8-9227D2400A99}"/>
              </a:ext>
            </a:extLst>
          </p:cNvPr>
          <p:cNvGrpSpPr/>
          <p:nvPr/>
        </p:nvGrpSpPr>
        <p:grpSpPr>
          <a:xfrm>
            <a:off x="3865068" y="715683"/>
            <a:ext cx="5278932" cy="4252747"/>
            <a:chOff x="3865068" y="715683"/>
            <a:chExt cx="5278932" cy="425274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7C6EBC-A3A4-FEAE-2E82-030CAB10F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65068" y="715683"/>
              <a:ext cx="5278932" cy="425274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584EC46-89B5-9185-538E-D76E6B49A9B2}"/>
                </a:ext>
              </a:extLst>
            </p:cNvPr>
            <p:cNvSpPr txBox="1"/>
            <p:nvPr/>
          </p:nvSpPr>
          <p:spPr>
            <a:xfrm>
              <a:off x="6504534" y="715683"/>
              <a:ext cx="11063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" panose="02000503020000020003" pitchFamily="2" charset="0"/>
                </a:rPr>
                <a:t>Nunami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" panose="02000503020000020003" pitchFamily="2" charset="0"/>
                </a:rPr>
                <a:t> 2012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E27A9BE-A871-F13F-9E9F-8168D6C5F250}"/>
                </a:ext>
              </a:extLst>
            </p:cNvPr>
            <p:cNvSpPr/>
            <p:nvPr/>
          </p:nvSpPr>
          <p:spPr>
            <a:xfrm>
              <a:off x="3943350" y="725090"/>
              <a:ext cx="514350" cy="436960"/>
            </a:xfrm>
            <a:prstGeom prst="rect">
              <a:avLst/>
            </a:prstGeom>
            <a:solidFill>
              <a:srgbClr val="1F1D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Book" panose="02000503020000020003" pitchFamily="2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D2DE407-8E53-6E9F-8CD5-C0A239D3A7EE}"/>
              </a:ext>
            </a:extLst>
          </p:cNvPr>
          <p:cNvSpPr txBox="1"/>
          <p:nvPr/>
        </p:nvSpPr>
        <p:spPr>
          <a:xfrm>
            <a:off x="4119851" y="4384542"/>
            <a:ext cx="16775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venir Book" panose="02000503020000020003" pitchFamily="2" charset="0"/>
              </a:rPr>
              <a:t>Electrostatic potential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AE93E8-1AD8-4600-255C-E799151B2692}"/>
              </a:ext>
            </a:extLst>
          </p:cNvPr>
          <p:cNvSpPr txBox="1"/>
          <p:nvPr/>
        </p:nvSpPr>
        <p:spPr>
          <a:xfrm>
            <a:off x="1602616" y="1184393"/>
            <a:ext cx="209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  <a:cs typeface="Calibri" panose="020F0502020204030204" pitchFamily="34" charset="0"/>
              </a:rPr>
              <a:t>Magnetic field line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9A0816-DCE7-ECAD-0AF8-B0E826DF84C2}"/>
              </a:ext>
            </a:extLst>
          </p:cNvPr>
          <p:cNvCxnSpPr>
            <a:cxnSpLocks/>
          </p:cNvCxnSpPr>
          <p:nvPr/>
        </p:nvCxnSpPr>
        <p:spPr>
          <a:xfrm flipH="1" flipV="1">
            <a:off x="3300248" y="1553725"/>
            <a:ext cx="94593" cy="5273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B1B769E-2080-19AB-ED34-63DEC589F6BE}"/>
              </a:ext>
            </a:extLst>
          </p:cNvPr>
          <p:cNvSpPr txBox="1"/>
          <p:nvPr/>
        </p:nvSpPr>
        <p:spPr>
          <a:xfrm>
            <a:off x="1360465" y="3289250"/>
            <a:ext cx="197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venir Book" panose="02000503020000020003" pitchFamily="2" charset="0"/>
                <a:cs typeface="Calibri" panose="020F0502020204030204" pitchFamily="34" charset="0"/>
              </a:rPr>
              <a:t>Particle trajectory</a:t>
            </a:r>
          </a:p>
        </p:txBody>
      </p:sp>
    </p:spTree>
    <p:extLst>
      <p:ext uri="{BB962C8B-B14F-4D97-AF65-F5344CB8AC3E}">
        <p14:creationId xmlns:p14="http://schemas.microsoft.com/office/powerpoint/2010/main" val="3620121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67D08-F9C4-5264-A484-6FB3FF2A2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Turbulence is simulated using the “gyrokinetic” model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F3E2D8-9645-3A27-387E-09F55CE05346}"/>
              </a:ext>
            </a:extLst>
          </p:cNvPr>
          <p:cNvSpPr txBox="1"/>
          <p:nvPr/>
        </p:nvSpPr>
        <p:spPr>
          <a:xfrm>
            <a:off x="100913" y="924895"/>
            <a:ext cx="183896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latin typeface="Avenir Book" panose="02000503020000020003" pitchFamily="2" charset="0"/>
              </a:rPr>
              <a:t>Kinetic equation: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EE894E94-FA6C-15DE-04EE-714380F0D4DD}"/>
              </a:ext>
            </a:extLst>
          </p:cNvPr>
          <p:cNvSpPr/>
          <p:nvPr/>
        </p:nvSpPr>
        <p:spPr>
          <a:xfrm rot="5400000">
            <a:off x="4610707" y="2540002"/>
            <a:ext cx="1410548" cy="2539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venir Book" panose="02000503020000020003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CD3B71-ADCE-01B9-FC65-82FB8A8A195A}"/>
              </a:ext>
            </a:extLst>
          </p:cNvPr>
          <p:cNvSpPr txBox="1"/>
          <p:nvPr/>
        </p:nvSpPr>
        <p:spPr>
          <a:xfrm>
            <a:off x="5403503" y="2265325"/>
            <a:ext cx="25950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Book" panose="02000503020000020003" pitchFamily="2" charset="0"/>
              </a:rPr>
              <a:t>Average over fast gyration</a:t>
            </a:r>
            <a:endParaRPr lang="en-US" sz="1600" i="1" dirty="0">
              <a:solidFill>
                <a:schemeClr val="accent1"/>
              </a:solidFill>
              <a:latin typeface="Avenir Book" panose="02000503020000020003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503D4C-5010-C665-0C29-E964E1C42D53}"/>
              </a:ext>
            </a:extLst>
          </p:cNvPr>
          <p:cNvSpPr txBox="1"/>
          <p:nvPr/>
        </p:nvSpPr>
        <p:spPr>
          <a:xfrm>
            <a:off x="4958" y="3771117"/>
            <a:ext cx="228068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latin typeface="Avenir Book" panose="02000503020000020003" pitchFamily="2" charset="0"/>
              </a:rPr>
              <a:t>Gyrokinetic equation: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9EC7C1-8380-434A-059B-0411B1A90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796" y="678899"/>
            <a:ext cx="5555742" cy="8237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E06D1B-3027-5F92-4317-8E1B4D35D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741" y="3588698"/>
            <a:ext cx="5012436" cy="744855"/>
          </a:xfrm>
          <a:prstGeom prst="rect">
            <a:avLst/>
          </a:prstGeom>
        </p:spPr>
      </p:pic>
      <p:pic>
        <p:nvPicPr>
          <p:cNvPr id="1026" name="Picture 2" descr="William D. Dorland | Institute for Physical Science and Technology |  University of Maryland">
            <a:extLst>
              <a:ext uri="{FF2B5EF4-FFF2-40B4-BE49-F238E27FC236}">
                <a16:creationId xmlns:a16="http://schemas.microsoft.com/office/drawing/2014/main" id="{F4A2BFE0-79F0-9AE8-BD1B-2D2E37EBE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996" y="3714045"/>
            <a:ext cx="1114004" cy="142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964DFD-E9AA-314D-9E95-90D9499A2F6C}"/>
              </a:ext>
            </a:extLst>
          </p:cNvPr>
          <p:cNvSpPr txBox="1"/>
          <p:nvPr/>
        </p:nvSpPr>
        <p:spPr>
          <a:xfrm>
            <a:off x="35438" y="4412649"/>
            <a:ext cx="877328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Avenir Book" panose="02000503020000020003" pitchFamily="2" charset="0"/>
              </a:rPr>
              <a:t>Nonlinear since </a:t>
            </a:r>
            <a:r>
              <a:rPr lang="en-US" sz="1700" b="1" dirty="0" err="1">
                <a:latin typeface="Avenir Book" panose="02000503020000020003" pitchFamily="2" charset="0"/>
              </a:rPr>
              <a:t>v</a:t>
            </a:r>
            <a:r>
              <a:rPr lang="en-US" sz="1700" baseline="-25000" dirty="0" err="1">
                <a:latin typeface="Avenir Book" panose="02000503020000020003" pitchFamily="2" charset="0"/>
              </a:rPr>
              <a:t>guiding</a:t>
            </a:r>
            <a:r>
              <a:rPr lang="en-US" sz="1700" baseline="-25000" dirty="0">
                <a:latin typeface="Avenir Book" panose="02000503020000020003" pitchFamily="2" charset="0"/>
              </a:rPr>
              <a:t>-center</a:t>
            </a:r>
            <a:r>
              <a:rPr lang="en-US" sz="1700" dirty="0">
                <a:latin typeface="Avenir Book" panose="02000503020000020003" pitchFamily="2" charset="0"/>
              </a:rPr>
              <a:t> depends on (</a:t>
            </a:r>
            <a:r>
              <a:rPr lang="en-US" sz="1700" b="1" dirty="0">
                <a:latin typeface="Avenir Book" panose="02000503020000020003" pitchFamily="2" charset="0"/>
              </a:rPr>
              <a:t>E</a:t>
            </a:r>
            <a:r>
              <a:rPr lang="en-US" sz="1700" dirty="0">
                <a:latin typeface="Avenir Book" panose="02000503020000020003" pitchFamily="2" charset="0"/>
              </a:rPr>
              <a:t>,</a:t>
            </a:r>
            <a:r>
              <a:rPr lang="en-US" sz="1700" b="1" dirty="0">
                <a:latin typeface="Avenir Book" panose="02000503020000020003" pitchFamily="2" charset="0"/>
              </a:rPr>
              <a:t> B</a:t>
            </a:r>
            <a:r>
              <a:rPr lang="en-US" sz="1700" dirty="0">
                <a:latin typeface="Avenir Book" panose="02000503020000020003" pitchFamily="2" charset="0"/>
              </a:rPr>
              <a:t>) which depend on </a:t>
            </a:r>
            <a:r>
              <a:rPr lang="en-US" sz="1700" i="1" dirty="0">
                <a:latin typeface="Avenir Book" panose="02000503020000020003" pitchFamily="2" charset="0"/>
              </a:rPr>
              <a:t>f</a:t>
            </a:r>
            <a:r>
              <a:rPr lang="en-US" sz="1700" dirty="0">
                <a:latin typeface="Avenir Book" panose="02000503020000020003" pitchFamily="2" charset="0"/>
              </a:rPr>
              <a:t>  ⇒  turbulence </a:t>
            </a:r>
          </a:p>
        </p:txBody>
      </p:sp>
      <p:pic>
        <p:nvPicPr>
          <p:cNvPr id="1028" name="Picture 4" descr="Antonsen, Jr., Thomas M. | Department of Electrical and Computer Engineering">
            <a:extLst>
              <a:ext uri="{FF2B5EF4-FFF2-40B4-BE49-F238E27FC236}">
                <a16:creationId xmlns:a16="http://schemas.microsoft.com/office/drawing/2014/main" id="{2BBB942A-58CA-2FDF-8CAB-7D23324B8C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8" r="17258" b="31442"/>
          <a:stretch/>
        </p:blipFill>
        <p:spPr bwMode="auto">
          <a:xfrm>
            <a:off x="7976924" y="1962100"/>
            <a:ext cx="1142152" cy="141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B6CCC1-2728-28E0-A644-4833ED0067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804" y="1671612"/>
            <a:ext cx="3232150" cy="15684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B707C46-4C14-35AA-4EE7-ECDB16777997}"/>
              </a:ext>
            </a:extLst>
          </p:cNvPr>
          <p:cNvSpPr txBox="1"/>
          <p:nvPr/>
        </p:nvSpPr>
        <p:spPr>
          <a:xfrm>
            <a:off x="3273183" y="2502055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venir Book" panose="02000503020000020003" pitchFamily="2" charset="0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C74512-782D-70D3-029A-C7384DE1DFAB}"/>
              </a:ext>
            </a:extLst>
          </p:cNvPr>
          <p:cNvSpPr txBox="1"/>
          <p:nvPr/>
        </p:nvSpPr>
        <p:spPr>
          <a:xfrm>
            <a:off x="1864380" y="2966495"/>
            <a:ext cx="1728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09F1"/>
                </a:solidFill>
                <a:latin typeface="Avenir Book" panose="02000503020000020003" pitchFamily="2" charset="0"/>
              </a:rPr>
              <a:t>Guiding center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803B51-539E-A4E1-FC21-EDD18F5E9ACE}"/>
              </a:ext>
            </a:extLst>
          </p:cNvPr>
          <p:cNvSpPr txBox="1"/>
          <p:nvPr/>
        </p:nvSpPr>
        <p:spPr>
          <a:xfrm>
            <a:off x="1655808" y="1974665"/>
            <a:ext cx="197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venir Book" panose="02000503020000020003" pitchFamily="2" charset="0"/>
              </a:rPr>
              <a:t>Particle trajectory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356BA2-0778-8754-BD09-94B2B6DEFD70}"/>
              </a:ext>
            </a:extLst>
          </p:cNvPr>
          <p:cNvSpPr txBox="1"/>
          <p:nvPr/>
        </p:nvSpPr>
        <p:spPr>
          <a:xfrm>
            <a:off x="6760097" y="4774168"/>
            <a:ext cx="12570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/>
                </a:solidFill>
                <a:latin typeface="Avenir Book" panose="02000503020000020003" pitchFamily="2" charset="0"/>
              </a:rPr>
              <a:t>Bill Dorland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625E91-EFCD-F0E0-92A4-24B49C380EAC}"/>
              </a:ext>
            </a:extLst>
          </p:cNvPr>
          <p:cNvSpPr txBox="1"/>
          <p:nvPr/>
        </p:nvSpPr>
        <p:spPr>
          <a:xfrm>
            <a:off x="5403503" y="2686721"/>
            <a:ext cx="23727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accent1"/>
                </a:solidFill>
                <a:latin typeface="Avenir Book" panose="02000503020000020003" pitchFamily="2" charset="0"/>
              </a:rPr>
              <a:t>Antonsen</a:t>
            </a:r>
            <a:r>
              <a:rPr lang="en-US" sz="1600" i="1" dirty="0">
                <a:solidFill>
                  <a:schemeClr val="accent1"/>
                </a:solidFill>
                <a:latin typeface="Avenir Book" panose="02000503020000020003" pitchFamily="2" charset="0"/>
              </a:rPr>
              <a:t> &amp; Lane (1980)</a:t>
            </a:r>
          </a:p>
        </p:txBody>
      </p:sp>
    </p:spTree>
    <p:extLst>
      <p:ext uri="{BB962C8B-B14F-4D97-AF65-F5344CB8AC3E}">
        <p14:creationId xmlns:p14="http://schemas.microsoft.com/office/powerpoint/2010/main" val="263231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/>
      <p:bldP spid="9" grpId="0"/>
      <p:bldP spid="12" grpId="0"/>
      <p:bldP spid="15" grpId="0"/>
      <p:bldP spid="16" grpId="0"/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427BD-8CED-1F48-EA20-D846ED5CF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590" y="789715"/>
            <a:ext cx="4502150" cy="3263504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Stellarators: confining plasma with optimized magnetic fields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Stellarator plasma turbulence: insights from interpretable machine learning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AEEB406-BCC0-BB3A-E9AF-1A9B3D20F6AE}"/>
              </a:ext>
            </a:extLst>
          </p:cNvPr>
          <p:cNvGrpSpPr/>
          <p:nvPr/>
        </p:nvGrpSpPr>
        <p:grpSpPr>
          <a:xfrm>
            <a:off x="5446213" y="2654462"/>
            <a:ext cx="2995053" cy="2412837"/>
            <a:chOff x="3865068" y="715683"/>
            <a:chExt cx="5278932" cy="425274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AB0A51B-A08B-B8BD-63D3-34F9345AF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65068" y="715683"/>
              <a:ext cx="5278932" cy="425274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B227D2A-46E6-A4D8-BD54-8B11691130DD}"/>
                </a:ext>
              </a:extLst>
            </p:cNvPr>
            <p:cNvSpPr txBox="1"/>
            <p:nvPr/>
          </p:nvSpPr>
          <p:spPr>
            <a:xfrm>
              <a:off x="3943350" y="4228709"/>
              <a:ext cx="1483886" cy="4068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i="1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</a:rPr>
                <a:t>Nunami</a:t>
              </a:r>
              <a:r>
                <a:rPr lang="en-US" sz="900" i="1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</a:rPr>
                <a:t> 2012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ADC6DB6-00EF-BAC6-62AF-A405CC2ADC38}"/>
                </a:ext>
              </a:extLst>
            </p:cNvPr>
            <p:cNvSpPr/>
            <p:nvPr/>
          </p:nvSpPr>
          <p:spPr>
            <a:xfrm>
              <a:off x="3943350" y="725090"/>
              <a:ext cx="514350" cy="436960"/>
            </a:xfrm>
            <a:prstGeom prst="rect">
              <a:avLst/>
            </a:prstGeom>
            <a:solidFill>
              <a:srgbClr val="1F1D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3FAC2CA-8F1C-5948-8227-B8322931F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28" y="482601"/>
            <a:ext cx="4177617" cy="193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85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BB3A74A-F452-2054-4A37-F18501AD9A01}"/>
              </a:ext>
            </a:extLst>
          </p:cNvPr>
          <p:cNvSpPr txBox="1"/>
          <p:nvPr/>
        </p:nvSpPr>
        <p:spPr>
          <a:xfrm>
            <a:off x="4365315" y="2442103"/>
            <a:ext cx="975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Regression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407594EF-4A34-A81C-F476-E1487E8F7920}"/>
              </a:ext>
            </a:extLst>
          </p:cNvPr>
          <p:cNvSpPr/>
          <p:nvPr/>
        </p:nvSpPr>
        <p:spPr>
          <a:xfrm>
            <a:off x="1834568" y="2527904"/>
            <a:ext cx="356224" cy="216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1314F5-ABE3-E07B-AB2C-50467F313ADF}"/>
              </a:ext>
            </a:extLst>
          </p:cNvPr>
          <p:cNvSpPr txBox="1"/>
          <p:nvPr/>
        </p:nvSpPr>
        <p:spPr>
          <a:xfrm>
            <a:off x="2739968" y="1370314"/>
            <a:ext cx="142058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Turbulence simulations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B3E8FAE-07E4-79CE-CBDE-026D35D80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2" t="3220" r="3044" b="3661"/>
          <a:stretch/>
        </p:blipFill>
        <p:spPr>
          <a:xfrm>
            <a:off x="2276988" y="1591519"/>
            <a:ext cx="2070581" cy="25014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29B0E29-FF7A-D7B9-4B5B-CF8440C03433}"/>
              </a:ext>
            </a:extLst>
          </p:cNvPr>
          <p:cNvSpPr txBox="1"/>
          <p:nvPr/>
        </p:nvSpPr>
        <p:spPr>
          <a:xfrm>
            <a:off x="7983597" y="2481788"/>
            <a:ext cx="1051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Feature importance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D09AEE-13A1-D30D-66F2-002738E8342E}"/>
              </a:ext>
            </a:extLst>
          </p:cNvPr>
          <p:cNvGrpSpPr/>
          <p:nvPr/>
        </p:nvGrpSpPr>
        <p:grpSpPr>
          <a:xfrm>
            <a:off x="5747060" y="3776219"/>
            <a:ext cx="3246828" cy="533289"/>
            <a:chOff x="1365141" y="2329732"/>
            <a:chExt cx="6541501" cy="107443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D537688-1471-B375-1F57-ED91D0AE1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5141" y="2329732"/>
              <a:ext cx="6541501" cy="55518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9B5FC5B-B6E1-5B62-316B-3DA1D64F6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3049" y="2921567"/>
              <a:ext cx="6057900" cy="482600"/>
            </a:xfrm>
            <a:prstGeom prst="rect">
              <a:avLst/>
            </a:prstGeom>
          </p:spPr>
        </p:pic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id="{E78E9CAB-7732-0F86-FFE2-EC5C7F08D02D}"/>
              </a:ext>
            </a:extLst>
          </p:cNvPr>
          <p:cNvSpPr/>
          <p:nvPr/>
        </p:nvSpPr>
        <p:spPr>
          <a:xfrm flipV="1">
            <a:off x="4534588" y="2256718"/>
            <a:ext cx="660059" cy="20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E6E47C0-D3E7-A362-4DFA-CA322E83FE00}"/>
              </a:ext>
            </a:extLst>
          </p:cNvPr>
          <p:cNvSpPr/>
          <p:nvPr/>
        </p:nvSpPr>
        <p:spPr>
          <a:xfrm>
            <a:off x="8085611" y="3004725"/>
            <a:ext cx="313068" cy="698469"/>
          </a:xfrm>
          <a:custGeom>
            <a:avLst/>
            <a:gdLst>
              <a:gd name="connsiteX0" fmla="*/ 692150 w 879475"/>
              <a:gd name="connsiteY0" fmla="*/ 1590675 h 1962150"/>
              <a:gd name="connsiteX1" fmla="*/ 879475 w 879475"/>
              <a:gd name="connsiteY1" fmla="*/ 1590675 h 1962150"/>
              <a:gd name="connsiteX2" fmla="*/ 508000 w 879475"/>
              <a:gd name="connsiteY2" fmla="*/ 1962150 h 1962150"/>
              <a:gd name="connsiteX3" fmla="*/ 139700 w 879475"/>
              <a:gd name="connsiteY3" fmla="*/ 1593850 h 1962150"/>
              <a:gd name="connsiteX4" fmla="*/ 320675 w 879475"/>
              <a:gd name="connsiteY4" fmla="*/ 1593850 h 1962150"/>
              <a:gd name="connsiteX5" fmla="*/ 320675 w 879475"/>
              <a:gd name="connsiteY5" fmla="*/ 288925 h 1962150"/>
              <a:gd name="connsiteX6" fmla="*/ 0 w 879475"/>
              <a:gd name="connsiteY6" fmla="*/ 288925 h 1962150"/>
              <a:gd name="connsiteX7" fmla="*/ 0 w 879475"/>
              <a:gd name="connsiteY7" fmla="*/ 0 h 1962150"/>
              <a:gd name="connsiteX8" fmla="*/ 695325 w 879475"/>
              <a:gd name="connsiteY8" fmla="*/ 0 h 1962150"/>
              <a:gd name="connsiteX9" fmla="*/ 692150 w 879475"/>
              <a:gd name="connsiteY9" fmla="*/ 1590675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9475" h="1962150">
                <a:moveTo>
                  <a:pt x="692150" y="1590675"/>
                </a:moveTo>
                <a:lnTo>
                  <a:pt x="879475" y="1590675"/>
                </a:lnTo>
                <a:lnTo>
                  <a:pt x="508000" y="1962150"/>
                </a:lnTo>
                <a:lnTo>
                  <a:pt x="139700" y="1593850"/>
                </a:lnTo>
                <a:lnTo>
                  <a:pt x="320675" y="1593850"/>
                </a:lnTo>
                <a:lnTo>
                  <a:pt x="320675" y="288925"/>
                </a:lnTo>
                <a:lnTo>
                  <a:pt x="0" y="288925"/>
                </a:lnTo>
                <a:lnTo>
                  <a:pt x="0" y="0"/>
                </a:lnTo>
                <a:lnTo>
                  <a:pt x="695325" y="0"/>
                </a:lnTo>
                <a:cubicBezTo>
                  <a:pt x="694267" y="530225"/>
                  <a:pt x="693208" y="1060450"/>
                  <a:pt x="692150" y="159067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ED7448-15E2-0841-F82E-659C3CD28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82" y="1329886"/>
            <a:ext cx="690556" cy="6976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DE68A7-6314-265D-F23A-8FE98AD808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65" y="2744473"/>
            <a:ext cx="638295" cy="6485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574EF2-76C4-9D66-80DC-BB2858AAF9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341" y="1297636"/>
            <a:ext cx="690628" cy="6976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65DC7A-F4F7-D657-F886-5739397BE5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10" y="2071161"/>
            <a:ext cx="665744" cy="6588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96AB923-20AB-AE6C-E2CA-AE09E2CEDA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760" y="2031548"/>
            <a:ext cx="588755" cy="6588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D51B3C-7E23-8005-D3EE-9406803E99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199" y="1802874"/>
            <a:ext cx="356408" cy="7319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F160AF-EC75-B832-ADE4-017F86BDCD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130" y="2802479"/>
            <a:ext cx="638295" cy="6252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6A791BC-D1EC-43BE-EB39-96C742882A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2265" y="2715280"/>
            <a:ext cx="541439" cy="6197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1B3272-74CF-A6EE-3966-A0C66847A9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3966" y="3422199"/>
            <a:ext cx="638296" cy="63829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39ABA70-62A8-05BA-6F65-31CF901B1E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632" y="3411244"/>
            <a:ext cx="683368" cy="68336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0C3A2FA-DC90-BE40-A533-5510E95067DD}"/>
              </a:ext>
            </a:extLst>
          </p:cNvPr>
          <p:cNvGrpSpPr/>
          <p:nvPr/>
        </p:nvGrpSpPr>
        <p:grpSpPr>
          <a:xfrm>
            <a:off x="5470060" y="1061515"/>
            <a:ext cx="2477519" cy="2511230"/>
            <a:chOff x="5470060" y="1061515"/>
            <a:chExt cx="2477519" cy="251123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13ABF9F-B953-D443-FD35-C7CF508E0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6072" t="3932" b="6560"/>
            <a:stretch/>
          </p:blipFill>
          <p:spPr>
            <a:xfrm>
              <a:off x="5668415" y="1187218"/>
              <a:ext cx="2279164" cy="2171901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FB69084-5E3C-E716-552B-B39D8B634C36}"/>
                </a:ext>
              </a:extLst>
            </p:cNvPr>
            <p:cNvGrpSpPr/>
            <p:nvPr/>
          </p:nvGrpSpPr>
          <p:grpSpPr>
            <a:xfrm>
              <a:off x="5470060" y="1061515"/>
              <a:ext cx="2310805" cy="2511230"/>
              <a:chOff x="5470060" y="1061515"/>
              <a:chExt cx="2310805" cy="251123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651B73D-5630-C541-F171-A7045BB72CC6}"/>
                  </a:ext>
                </a:extLst>
              </p:cNvPr>
              <p:cNvGrpSpPr/>
              <p:nvPr/>
            </p:nvGrpSpPr>
            <p:grpSpPr>
              <a:xfrm>
                <a:off x="5470060" y="1089033"/>
                <a:ext cx="2020004" cy="2483712"/>
                <a:chOff x="5803647" y="1050066"/>
                <a:chExt cx="2020004" cy="2483712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E153AB2C-04EC-82AC-B4D3-667CFAD4CEE3}"/>
                    </a:ext>
                  </a:extLst>
                </p:cNvPr>
                <p:cNvSpPr/>
                <p:nvPr/>
              </p:nvSpPr>
              <p:spPr>
                <a:xfrm>
                  <a:off x="6418503" y="1050066"/>
                  <a:ext cx="1405148" cy="981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B091788-E4B8-601B-27E9-B1E815C3CC53}"/>
                    </a:ext>
                  </a:extLst>
                </p:cNvPr>
                <p:cNvSpPr txBox="1"/>
                <p:nvPr/>
              </p:nvSpPr>
              <p:spPr>
                <a:xfrm>
                  <a:off x="6704993" y="3256779"/>
                  <a:ext cx="104092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True heat flux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6AD6BCFC-DAE0-DDAD-B9EE-AF9328800339}"/>
                    </a:ext>
                  </a:extLst>
                </p:cNvPr>
                <p:cNvSpPr txBox="1"/>
                <p:nvPr/>
              </p:nvSpPr>
              <p:spPr>
                <a:xfrm rot="16200000">
                  <a:off x="5261672" y="1947269"/>
                  <a:ext cx="136095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Predicted heat flux</a:t>
                  </a:r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E8D9B1A-90E1-A64E-F56E-4EA8655047F5}"/>
                  </a:ext>
                </a:extLst>
              </p:cNvPr>
              <p:cNvSpPr/>
              <p:nvPr/>
            </p:nvSpPr>
            <p:spPr>
              <a:xfrm>
                <a:off x="5907108" y="1061515"/>
                <a:ext cx="1873757" cy="1508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C55A73A-88A5-59F8-26F7-1DC19F6C766A}"/>
                  </a:ext>
                </a:extLst>
              </p:cNvPr>
              <p:cNvSpPr/>
              <p:nvPr/>
            </p:nvSpPr>
            <p:spPr>
              <a:xfrm>
                <a:off x="5887794" y="1332648"/>
                <a:ext cx="379191" cy="1522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DA79008-46AF-3CDB-B16B-6C451F59D2EF}"/>
                  </a:ext>
                </a:extLst>
              </p:cNvPr>
              <p:cNvSpPr txBox="1"/>
              <p:nvPr/>
            </p:nvSpPr>
            <p:spPr>
              <a:xfrm>
                <a:off x="5852297" y="1286085"/>
                <a:ext cx="740908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i="1" dirty="0"/>
                  <a:t>R</a:t>
                </a:r>
                <a:r>
                  <a:rPr lang="en-US" sz="1050" baseline="30000" dirty="0"/>
                  <a:t>2</a:t>
                </a:r>
                <a:r>
                  <a:rPr lang="en-US" sz="1050" dirty="0"/>
                  <a:t> = 0.989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C9A5A848-974E-CCE0-8873-15EA662C5EE1}"/>
              </a:ext>
            </a:extLst>
          </p:cNvPr>
          <p:cNvSpPr/>
          <p:nvPr/>
        </p:nvSpPr>
        <p:spPr>
          <a:xfrm>
            <a:off x="4347569" y="946673"/>
            <a:ext cx="4925523" cy="3377901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87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37199-F4F9-FAEB-3A51-8C008CCF3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4730"/>
          </a:xfrm>
        </p:spPr>
        <p:txBody>
          <a:bodyPr>
            <a:noAutofit/>
          </a:bodyPr>
          <a:lstStyle/>
          <a:p>
            <a:r>
              <a:rPr lang="en-US" sz="2400" dirty="0"/>
              <a:t>Equilibria include rotating ellipses, quasi-symmetric, and random shapes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E4F4A3-E7D2-5D6B-CE8B-B49DCB6AD207}"/>
              </a:ext>
            </a:extLst>
          </p:cNvPr>
          <p:cNvSpPr txBox="1"/>
          <p:nvPr/>
        </p:nvSpPr>
        <p:spPr>
          <a:xfrm>
            <a:off x="7151509" y="662474"/>
            <a:ext cx="2026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 Book" panose="02000503020000020003" pitchFamily="2" charset="0"/>
              </a:rPr>
              <a:t>Varied aspect ratio,</a:t>
            </a:r>
          </a:p>
          <a:p>
            <a:r>
              <a:rPr lang="en-US" sz="1600" dirty="0">
                <a:latin typeface="Avenir Book" panose="02000503020000020003" pitchFamily="2" charset="0"/>
              </a:rPr>
              <a:t>elongation, </a:t>
            </a:r>
          </a:p>
          <a:p>
            <a:r>
              <a:rPr lang="en-US" sz="1600" dirty="0">
                <a:latin typeface="Avenir Book" panose="02000503020000020003" pitchFamily="2" charset="0"/>
              </a:rPr>
              <a:t>plasma pressure, rotation symmetry, etc.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6F42D1-8239-2CDD-F9A4-597F9F03E18E}"/>
              </a:ext>
            </a:extLst>
          </p:cNvPr>
          <p:cNvGrpSpPr/>
          <p:nvPr/>
        </p:nvGrpSpPr>
        <p:grpSpPr>
          <a:xfrm>
            <a:off x="169334" y="634730"/>
            <a:ext cx="6781800" cy="4505198"/>
            <a:chOff x="0" y="386812"/>
            <a:chExt cx="7160377" cy="47566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1205B0E-3767-BC6C-E212-EA7B8C10B9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433" r="52389"/>
            <a:stretch/>
          </p:blipFill>
          <p:spPr>
            <a:xfrm>
              <a:off x="0" y="386812"/>
              <a:ext cx="1189647" cy="475668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C02DA9E-0512-332A-AE77-783F04BAAD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3822"/>
            <a:stretch/>
          </p:blipFill>
          <p:spPr>
            <a:xfrm>
              <a:off x="1189647" y="386812"/>
              <a:ext cx="1189647" cy="47566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0B2C35A-8152-B2AF-FDA8-3547CD05B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727" r="51950"/>
            <a:stretch/>
          </p:blipFill>
          <p:spPr>
            <a:xfrm>
              <a:off x="2480733" y="429063"/>
              <a:ext cx="1189647" cy="471443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394ED8C-4957-AF14-9369-90469B8383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3677"/>
            <a:stretch/>
          </p:blipFill>
          <p:spPr>
            <a:xfrm>
              <a:off x="3613639" y="429063"/>
              <a:ext cx="1189647" cy="471443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25BB251-9D9B-9D87-B68E-23269E89F6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1356" r="52159"/>
            <a:stretch/>
          </p:blipFill>
          <p:spPr>
            <a:xfrm>
              <a:off x="4776467" y="429063"/>
              <a:ext cx="1189647" cy="466841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5A554B2-8461-F58E-C7FA-BE4FC545BB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3516"/>
            <a:stretch/>
          </p:blipFill>
          <p:spPr>
            <a:xfrm>
              <a:off x="5948235" y="386813"/>
              <a:ext cx="1212142" cy="4756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145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0ABD4E6-8152-62F1-FD51-80576A0AF6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2" t="3220" r="3044" b="3661"/>
          <a:stretch/>
        </p:blipFill>
        <p:spPr>
          <a:xfrm>
            <a:off x="155876" y="461940"/>
            <a:ext cx="3825646" cy="46216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7CFF98-3A86-DB09-40E6-FF522336A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Nonlinear turbulence simulations were run in every equilibrium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5E0D79-E583-7B2F-20F7-E710DC9BF998}"/>
              </a:ext>
            </a:extLst>
          </p:cNvPr>
          <p:cNvSpPr txBox="1"/>
          <p:nvPr/>
        </p:nvSpPr>
        <p:spPr>
          <a:xfrm>
            <a:off x="3981522" y="820248"/>
            <a:ext cx="5363699" cy="1028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0735" indent="-16073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venir Book" panose="02000503020000020003" pitchFamily="2" charset="0"/>
              </a:rPr>
              <a:t>GX code by Bill Dorland &amp; Noah Mandell</a:t>
            </a:r>
          </a:p>
          <a:p>
            <a:pPr marL="160735" indent="-16073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venir Book" panose="02000503020000020003" pitchFamily="2" charset="0"/>
              </a:rPr>
              <a:t>8 minutes to get heat flux on 1 GPU</a:t>
            </a:r>
          </a:p>
          <a:p>
            <a:pPr marL="160735" indent="-16073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venir Book" panose="02000503020000020003" pitchFamily="2" charset="0"/>
              </a:rPr>
              <a:t>2×10</a:t>
            </a:r>
            <a:r>
              <a:rPr lang="en-US" sz="1400" baseline="30000" dirty="0">
                <a:latin typeface="Avenir Book" panose="02000503020000020003" pitchFamily="2" charset="0"/>
              </a:rPr>
              <a:t>5</a:t>
            </a:r>
            <a:r>
              <a:rPr lang="en-US" sz="1400" dirty="0">
                <a:latin typeface="Avenir Book" panose="02000503020000020003" pitchFamily="2" charset="0"/>
              </a:rPr>
              <a:t> nonlinear simulations took &lt; 7000 node-hours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9A30B9C-D734-0A5F-C690-772056578119}"/>
              </a:ext>
            </a:extLst>
          </p:cNvPr>
          <p:cNvGrpSpPr/>
          <p:nvPr/>
        </p:nvGrpSpPr>
        <p:grpSpPr>
          <a:xfrm>
            <a:off x="5455386" y="3986671"/>
            <a:ext cx="3017388" cy="369332"/>
            <a:chOff x="5517334" y="3767250"/>
            <a:chExt cx="3017388" cy="369332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A30C07A-2B5F-1E09-4E8E-94062AA96F3B}"/>
                </a:ext>
              </a:extLst>
            </p:cNvPr>
            <p:cNvCxnSpPr>
              <a:cxnSpLocks/>
            </p:cNvCxnSpPr>
            <p:nvPr/>
          </p:nvCxnSpPr>
          <p:spPr>
            <a:xfrm>
              <a:off x="5517334" y="4114800"/>
              <a:ext cx="3017388" cy="0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2354401-3A48-46CD-9F3D-26F0D0BB92BE}"/>
                </a:ext>
              </a:extLst>
            </p:cNvPr>
            <p:cNvSpPr txBox="1"/>
            <p:nvPr/>
          </p:nvSpPr>
          <p:spPr>
            <a:xfrm>
              <a:off x="6781990" y="3767250"/>
              <a:ext cx="3802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0</a:t>
              </a:r>
              <a:r>
                <a:rPr lang="en-US" baseline="300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1026" name="Picture 2" descr="Noah Mandell - Computational Physicist @ Type One Energy | LinkedIn">
            <a:extLst>
              <a:ext uri="{FF2B5EF4-FFF2-40B4-BE49-F238E27FC236}">
                <a16:creationId xmlns:a16="http://schemas.microsoft.com/office/drawing/2014/main" id="{EB8B1CB6-A4F4-C0A5-A8B5-363C15835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353" y="411442"/>
            <a:ext cx="1119171" cy="111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C5FC27-01C1-307A-4914-58FC6EFC67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656"/>
          <a:stretch/>
        </p:blipFill>
        <p:spPr>
          <a:xfrm>
            <a:off x="4572000" y="2001946"/>
            <a:ext cx="4167963" cy="314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1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>
            <a:extLst>
              <a:ext uri="{FF2B5EF4-FFF2-40B4-BE49-F238E27FC236}">
                <a16:creationId xmlns:a16="http://schemas.microsoft.com/office/drawing/2014/main" id="{407594EF-4A34-A81C-F476-E1487E8F7920}"/>
              </a:ext>
            </a:extLst>
          </p:cNvPr>
          <p:cNvSpPr/>
          <p:nvPr/>
        </p:nvSpPr>
        <p:spPr>
          <a:xfrm>
            <a:off x="1834568" y="2527904"/>
            <a:ext cx="356224" cy="216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venir Book" panose="02000503020000020003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1314F5-ABE3-E07B-AB2C-50467F313ADF}"/>
              </a:ext>
            </a:extLst>
          </p:cNvPr>
          <p:cNvSpPr txBox="1"/>
          <p:nvPr/>
        </p:nvSpPr>
        <p:spPr>
          <a:xfrm>
            <a:off x="2739968" y="1370314"/>
            <a:ext cx="1519968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>
                <a:latin typeface="Avenir Book" panose="02000503020000020003" pitchFamily="2" charset="0"/>
              </a:rPr>
              <a:t>Turbulence simulations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B3E8FAE-07E4-79CE-CBDE-026D35D80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2" t="3220" r="3044" b="3661"/>
          <a:stretch/>
        </p:blipFill>
        <p:spPr>
          <a:xfrm>
            <a:off x="2276988" y="1591519"/>
            <a:ext cx="2070581" cy="25014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29B0E29-FF7A-D7B9-4B5B-CF8440C03433}"/>
              </a:ext>
            </a:extLst>
          </p:cNvPr>
          <p:cNvSpPr txBox="1"/>
          <p:nvPr/>
        </p:nvSpPr>
        <p:spPr>
          <a:xfrm>
            <a:off x="7983596" y="2481788"/>
            <a:ext cx="1160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Feature importance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D09AEE-13A1-D30D-66F2-002738E8342E}"/>
              </a:ext>
            </a:extLst>
          </p:cNvPr>
          <p:cNvGrpSpPr/>
          <p:nvPr/>
        </p:nvGrpSpPr>
        <p:grpSpPr>
          <a:xfrm>
            <a:off x="5747060" y="3776219"/>
            <a:ext cx="3246828" cy="533289"/>
            <a:chOff x="1365141" y="2329732"/>
            <a:chExt cx="6541501" cy="107443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D537688-1471-B375-1F57-ED91D0AE1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5141" y="2329732"/>
              <a:ext cx="6541501" cy="55518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9B5FC5B-B6E1-5B62-316B-3DA1D64F6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3049" y="2921567"/>
              <a:ext cx="6057900" cy="482600"/>
            </a:xfrm>
            <a:prstGeom prst="rect">
              <a:avLst/>
            </a:prstGeom>
          </p:spPr>
        </p:pic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id="{E78E9CAB-7732-0F86-FFE2-EC5C7F08D02D}"/>
              </a:ext>
            </a:extLst>
          </p:cNvPr>
          <p:cNvSpPr/>
          <p:nvPr/>
        </p:nvSpPr>
        <p:spPr>
          <a:xfrm flipV="1">
            <a:off x="4534588" y="2256718"/>
            <a:ext cx="660059" cy="20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latin typeface="Avenir Book" panose="02000503020000020003" pitchFamily="2" charset="0"/>
            </a:endParaRP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E6E47C0-D3E7-A362-4DFA-CA322E83FE00}"/>
              </a:ext>
            </a:extLst>
          </p:cNvPr>
          <p:cNvSpPr/>
          <p:nvPr/>
        </p:nvSpPr>
        <p:spPr>
          <a:xfrm>
            <a:off x="8085611" y="3004725"/>
            <a:ext cx="313068" cy="698469"/>
          </a:xfrm>
          <a:custGeom>
            <a:avLst/>
            <a:gdLst>
              <a:gd name="connsiteX0" fmla="*/ 692150 w 879475"/>
              <a:gd name="connsiteY0" fmla="*/ 1590675 h 1962150"/>
              <a:gd name="connsiteX1" fmla="*/ 879475 w 879475"/>
              <a:gd name="connsiteY1" fmla="*/ 1590675 h 1962150"/>
              <a:gd name="connsiteX2" fmla="*/ 508000 w 879475"/>
              <a:gd name="connsiteY2" fmla="*/ 1962150 h 1962150"/>
              <a:gd name="connsiteX3" fmla="*/ 139700 w 879475"/>
              <a:gd name="connsiteY3" fmla="*/ 1593850 h 1962150"/>
              <a:gd name="connsiteX4" fmla="*/ 320675 w 879475"/>
              <a:gd name="connsiteY4" fmla="*/ 1593850 h 1962150"/>
              <a:gd name="connsiteX5" fmla="*/ 320675 w 879475"/>
              <a:gd name="connsiteY5" fmla="*/ 288925 h 1962150"/>
              <a:gd name="connsiteX6" fmla="*/ 0 w 879475"/>
              <a:gd name="connsiteY6" fmla="*/ 288925 h 1962150"/>
              <a:gd name="connsiteX7" fmla="*/ 0 w 879475"/>
              <a:gd name="connsiteY7" fmla="*/ 0 h 1962150"/>
              <a:gd name="connsiteX8" fmla="*/ 695325 w 879475"/>
              <a:gd name="connsiteY8" fmla="*/ 0 h 1962150"/>
              <a:gd name="connsiteX9" fmla="*/ 692150 w 879475"/>
              <a:gd name="connsiteY9" fmla="*/ 1590675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9475" h="1962150">
                <a:moveTo>
                  <a:pt x="692150" y="1590675"/>
                </a:moveTo>
                <a:lnTo>
                  <a:pt x="879475" y="1590675"/>
                </a:lnTo>
                <a:lnTo>
                  <a:pt x="508000" y="1962150"/>
                </a:lnTo>
                <a:lnTo>
                  <a:pt x="139700" y="1593850"/>
                </a:lnTo>
                <a:lnTo>
                  <a:pt x="320675" y="1593850"/>
                </a:lnTo>
                <a:lnTo>
                  <a:pt x="320675" y="288925"/>
                </a:lnTo>
                <a:lnTo>
                  <a:pt x="0" y="288925"/>
                </a:lnTo>
                <a:lnTo>
                  <a:pt x="0" y="0"/>
                </a:lnTo>
                <a:lnTo>
                  <a:pt x="695325" y="0"/>
                </a:lnTo>
                <a:cubicBezTo>
                  <a:pt x="694267" y="530225"/>
                  <a:pt x="693208" y="1060450"/>
                  <a:pt x="692150" y="159067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 panose="02000503020000020003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A5A848-974E-CCE0-8873-15EA662C5EE1}"/>
              </a:ext>
            </a:extLst>
          </p:cNvPr>
          <p:cNvSpPr/>
          <p:nvPr/>
        </p:nvSpPr>
        <p:spPr>
          <a:xfrm>
            <a:off x="8038706" y="2373283"/>
            <a:ext cx="3424018" cy="1415483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 panose="02000503020000020003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ED7448-15E2-0841-F82E-659C3CD28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82" y="1329886"/>
            <a:ext cx="690556" cy="6976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DE68A7-6314-265D-F23A-8FE98AD808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65" y="2744473"/>
            <a:ext cx="638295" cy="6485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574EF2-76C4-9D66-80DC-BB2858AAF9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341" y="1297636"/>
            <a:ext cx="690628" cy="6976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65DC7A-F4F7-D657-F886-5739397BE5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10" y="2071161"/>
            <a:ext cx="665744" cy="6588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96AB923-20AB-AE6C-E2CA-AE09E2CEDA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760" y="2031548"/>
            <a:ext cx="588755" cy="6588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D51B3C-7E23-8005-D3EE-9406803E99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199" y="1802874"/>
            <a:ext cx="356408" cy="7319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F160AF-EC75-B832-ADE4-017F86BDCD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130" y="2802479"/>
            <a:ext cx="638295" cy="6252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6A791BC-D1EC-43BE-EB39-96C742882A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2265" y="2715280"/>
            <a:ext cx="541439" cy="6197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1B3272-74CF-A6EE-3966-A0C66847A9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3966" y="3422199"/>
            <a:ext cx="638296" cy="63829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39ABA70-62A8-05BA-6F65-31CF901B1E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632" y="3411244"/>
            <a:ext cx="683368" cy="6833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9701B55-106E-D633-8447-319236BFEA80}"/>
              </a:ext>
            </a:extLst>
          </p:cNvPr>
          <p:cNvSpPr/>
          <p:nvPr/>
        </p:nvSpPr>
        <p:spPr>
          <a:xfrm>
            <a:off x="5728145" y="3801314"/>
            <a:ext cx="3526032" cy="74257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 panose="02000503020000020003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B8EF6A-56C5-B55C-FC35-3C756C6C99CD}"/>
              </a:ext>
            </a:extLst>
          </p:cNvPr>
          <p:cNvSpPr txBox="1"/>
          <p:nvPr/>
        </p:nvSpPr>
        <p:spPr>
          <a:xfrm>
            <a:off x="4365315" y="2442103"/>
            <a:ext cx="1056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Regression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70D6674-C956-BA63-00E5-FB78D7E472FE}"/>
              </a:ext>
            </a:extLst>
          </p:cNvPr>
          <p:cNvGrpSpPr/>
          <p:nvPr/>
        </p:nvGrpSpPr>
        <p:grpSpPr>
          <a:xfrm>
            <a:off x="5470060" y="1061515"/>
            <a:ext cx="2477519" cy="2511230"/>
            <a:chOff x="5470060" y="1061515"/>
            <a:chExt cx="2477519" cy="251123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1DA4E9C-C2FF-89EF-13C4-6DC0851B73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6072" t="3932" b="6560"/>
            <a:stretch/>
          </p:blipFill>
          <p:spPr>
            <a:xfrm>
              <a:off x="5668415" y="1187218"/>
              <a:ext cx="2279164" cy="2171901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18BBD46-C14B-5B0F-B558-261434D071E6}"/>
                </a:ext>
              </a:extLst>
            </p:cNvPr>
            <p:cNvGrpSpPr/>
            <p:nvPr/>
          </p:nvGrpSpPr>
          <p:grpSpPr>
            <a:xfrm>
              <a:off x="5470060" y="1061515"/>
              <a:ext cx="2310805" cy="2511230"/>
              <a:chOff x="5470060" y="1061515"/>
              <a:chExt cx="2310805" cy="251123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DA665D67-DAB1-E8B8-5D86-069EF728D8D4}"/>
                  </a:ext>
                </a:extLst>
              </p:cNvPr>
              <p:cNvGrpSpPr/>
              <p:nvPr/>
            </p:nvGrpSpPr>
            <p:grpSpPr>
              <a:xfrm>
                <a:off x="5470060" y="1089033"/>
                <a:ext cx="2020004" cy="2483712"/>
                <a:chOff x="5803647" y="1050066"/>
                <a:chExt cx="2020004" cy="2483712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F31DE920-DC90-5857-2C6A-BFCC20247CC5}"/>
                    </a:ext>
                  </a:extLst>
                </p:cNvPr>
                <p:cNvSpPr/>
                <p:nvPr/>
              </p:nvSpPr>
              <p:spPr>
                <a:xfrm>
                  <a:off x="6418503" y="1050066"/>
                  <a:ext cx="1405148" cy="981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656D531F-C9AD-D56B-FC0A-EB114F784B56}"/>
                    </a:ext>
                  </a:extLst>
                </p:cNvPr>
                <p:cNvSpPr txBox="1"/>
                <p:nvPr/>
              </p:nvSpPr>
              <p:spPr>
                <a:xfrm>
                  <a:off x="6704993" y="3256779"/>
                  <a:ext cx="110825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latin typeface="Avenir Book" panose="02000503020000020003" pitchFamily="2" charset="0"/>
                    </a:rPr>
                    <a:t>True heat flux</a:t>
                  </a: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6DDE3A1-E3C0-2480-FA7E-D3555FB177E2}"/>
                    </a:ext>
                  </a:extLst>
                </p:cNvPr>
                <p:cNvSpPr txBox="1"/>
                <p:nvPr/>
              </p:nvSpPr>
              <p:spPr>
                <a:xfrm rot="16200000">
                  <a:off x="5206785" y="1947269"/>
                  <a:ext cx="147072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latin typeface="Avenir Book" panose="02000503020000020003" pitchFamily="2" charset="0"/>
                    </a:rPr>
                    <a:t>Predicted heat flux</a:t>
                  </a:r>
                </a:p>
              </p:txBody>
            </p:sp>
          </p:grp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7AAFFDA-3674-DC5B-2897-AB8731847204}"/>
                  </a:ext>
                </a:extLst>
              </p:cNvPr>
              <p:cNvSpPr/>
              <p:nvPr/>
            </p:nvSpPr>
            <p:spPr>
              <a:xfrm>
                <a:off x="5907108" y="1061515"/>
                <a:ext cx="1873757" cy="1508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venir Book" panose="02000503020000020003" pitchFamily="2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21989C8-3E9C-6439-A7AC-623C311E4D34}"/>
                  </a:ext>
                </a:extLst>
              </p:cNvPr>
              <p:cNvSpPr/>
              <p:nvPr/>
            </p:nvSpPr>
            <p:spPr>
              <a:xfrm>
                <a:off x="5887794" y="1332648"/>
                <a:ext cx="379191" cy="1522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venir Book" panose="02000503020000020003" pitchFamily="2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31B3915-0EA9-C366-375A-D76A19EE7F92}"/>
                  </a:ext>
                </a:extLst>
              </p:cNvPr>
              <p:cNvSpPr txBox="1"/>
              <p:nvPr/>
            </p:nvSpPr>
            <p:spPr>
              <a:xfrm>
                <a:off x="5852297" y="1286085"/>
                <a:ext cx="816249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i="1" dirty="0">
                    <a:latin typeface="Avenir Book" panose="02000503020000020003" pitchFamily="2" charset="0"/>
                  </a:rPr>
                  <a:t>R</a:t>
                </a:r>
                <a:r>
                  <a:rPr lang="en-US" sz="1050" baseline="30000" dirty="0">
                    <a:latin typeface="Avenir Book" panose="02000503020000020003" pitchFamily="2" charset="0"/>
                  </a:rPr>
                  <a:t>2</a:t>
                </a:r>
                <a:r>
                  <a:rPr lang="en-US" sz="1050" dirty="0">
                    <a:latin typeface="Avenir Book" panose="02000503020000020003" pitchFamily="2" charset="0"/>
                  </a:rPr>
                  <a:t> = 0.989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88835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4463857E-A85E-A733-B043-B095342AA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72" y="1523898"/>
            <a:ext cx="8821048" cy="3650089"/>
          </a:xfrm>
          <a:prstGeom prst="rect">
            <a:avLst/>
          </a:prstGeom>
        </p:spPr>
      </p:pic>
      <p:pic>
        <p:nvPicPr>
          <p:cNvPr id="6" name="Picture 5" descr="m201070316_01_plotW7XFluxTube_b.png">
            <a:extLst>
              <a:ext uri="{FF2B5EF4-FFF2-40B4-BE49-F238E27FC236}">
                <a16:creationId xmlns:a16="http://schemas.microsoft.com/office/drawing/2014/main" id="{01418194-412E-866C-1316-8C9DA701D6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51" y="404990"/>
            <a:ext cx="2465928" cy="10077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0EBCE78-E5A2-2A49-8385-1480C3E291CA}"/>
                  </a:ext>
                </a:extLst>
              </p:cNvPr>
              <p:cNvSpPr txBox="1"/>
              <p:nvPr/>
            </p:nvSpPr>
            <p:spPr>
              <a:xfrm>
                <a:off x="7467271" y="530962"/>
                <a:ext cx="1426929" cy="3166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35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350" b="0" i="1" smtClean="0"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0EBCE78-E5A2-2A49-8385-1480C3E291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271" y="530962"/>
                <a:ext cx="1426929" cy="316690"/>
              </a:xfrm>
              <a:prstGeom prst="rect">
                <a:avLst/>
              </a:prstGeom>
              <a:blipFill>
                <a:blip r:embed="rId12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8CAFF3B0-CC5B-1858-0C47-15EB99528EB1}"/>
              </a:ext>
            </a:extLst>
          </p:cNvPr>
          <p:cNvGrpSpPr/>
          <p:nvPr/>
        </p:nvGrpSpPr>
        <p:grpSpPr>
          <a:xfrm>
            <a:off x="3479344" y="226349"/>
            <a:ext cx="3836047" cy="1229152"/>
            <a:chOff x="372167" y="551332"/>
            <a:chExt cx="3083635" cy="988063"/>
          </a:xfrm>
        </p:grpSpPr>
        <p:pic>
          <p:nvPicPr>
            <p:cNvPr id="5" name="Picture 4" descr="m201070316_01_plotW7XFluxTube_a.png">
              <a:extLst>
                <a:ext uri="{FF2B5EF4-FFF2-40B4-BE49-F238E27FC236}">
                  <a16:creationId xmlns:a16="http://schemas.microsoft.com/office/drawing/2014/main" id="{7CBF0291-7B49-CE2B-395B-B75205A1C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167" y="659686"/>
              <a:ext cx="3050948" cy="85385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2876346-89F5-37A1-2305-61EAC9388469}"/>
                </a:ext>
              </a:extLst>
            </p:cNvPr>
            <p:cNvSpPr txBox="1"/>
            <p:nvPr/>
          </p:nvSpPr>
          <p:spPr>
            <a:xfrm>
              <a:off x="1056345" y="1103649"/>
              <a:ext cx="1694695" cy="222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Flux </a:t>
              </a:r>
              <a:r>
                <a:rPr lang="en-US" sz="1200" dirty="0">
                  <a:latin typeface="Avenir Book" panose="02000503020000020003" pitchFamily="2" charset="0"/>
                </a:rPr>
                <a:t>tube</a:t>
              </a:r>
              <a:r>
                <a:rPr lang="en-US" sz="1200" dirty="0"/>
                <a:t> simulation domain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0AD81B1-E79C-1036-7515-D68D446C6D57}"/>
                </a:ext>
              </a:extLst>
            </p:cNvPr>
            <p:cNvSpPr/>
            <p:nvPr/>
          </p:nvSpPr>
          <p:spPr>
            <a:xfrm>
              <a:off x="740449" y="968281"/>
              <a:ext cx="326487" cy="1626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D9C5DE4-D103-94FA-CD74-E094F090B419}"/>
                </a:ext>
              </a:extLst>
            </p:cNvPr>
            <p:cNvSpPr/>
            <p:nvPr/>
          </p:nvSpPr>
          <p:spPr>
            <a:xfrm rot="1487255">
              <a:off x="597282" y="1376719"/>
              <a:ext cx="200270" cy="1626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22D3CC7-B924-8967-28FD-530813A2C328}"/>
                </a:ext>
              </a:extLst>
            </p:cNvPr>
            <p:cNvSpPr/>
            <p:nvPr/>
          </p:nvSpPr>
          <p:spPr>
            <a:xfrm>
              <a:off x="903692" y="551332"/>
              <a:ext cx="326487" cy="1626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9E41C11-7C00-3C2D-A8E6-7ECE01832FA4}"/>
                </a:ext>
              </a:extLst>
            </p:cNvPr>
            <p:cNvSpPr/>
            <p:nvPr/>
          </p:nvSpPr>
          <p:spPr>
            <a:xfrm>
              <a:off x="2042568" y="741098"/>
              <a:ext cx="326487" cy="1626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5DD996A-1705-28C8-6521-62AEFAA61619}"/>
                </a:ext>
              </a:extLst>
            </p:cNvPr>
            <p:cNvSpPr/>
            <p:nvPr/>
          </p:nvSpPr>
          <p:spPr>
            <a:xfrm>
              <a:off x="3129315" y="1295789"/>
              <a:ext cx="326487" cy="1626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37199-F4F9-FAEB-3A51-8C008CCF3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Raw feature space: 7x 1D functions that enter the turbulence simulations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092DC6B-7ED8-B32B-74FB-3E09FA8A78B7}"/>
                  </a:ext>
                </a:extLst>
              </p:cNvPr>
              <p:cNvSpPr txBox="1"/>
              <p:nvPr/>
            </p:nvSpPr>
            <p:spPr>
              <a:xfrm>
                <a:off x="7494072" y="809067"/>
                <a:ext cx="1430584" cy="515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ad>
                        <m:radPr>
                          <m:degHide m:val="on"/>
                          <m:ctrlPr>
                            <a:rPr lang="en-US" sz="13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type m:val="lin"/>
                              <m:ctrlPr>
                                <a:rPr lang="en-US" sz="135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35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35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5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135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𝑒𝑑𝑔𝑒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092DC6B-7ED8-B32B-74FB-3E09FA8A78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4072" y="809067"/>
                <a:ext cx="1430584" cy="515077"/>
              </a:xfrm>
              <a:prstGeom prst="rect">
                <a:avLst/>
              </a:prstGeom>
              <a:blipFill>
                <a:blip r:embed="rId15"/>
                <a:stretch>
                  <a:fillRect t="-42857" b="-76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91C21261-62FA-6811-5C90-8A35C4A4A956}"/>
              </a:ext>
            </a:extLst>
          </p:cNvPr>
          <p:cNvSpPr/>
          <p:nvPr/>
        </p:nvSpPr>
        <p:spPr>
          <a:xfrm>
            <a:off x="798343" y="1553291"/>
            <a:ext cx="7859889" cy="176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562F9F0-AE1C-8465-5E3B-AE8A16D53A50}"/>
              </a:ext>
            </a:extLst>
          </p:cNvPr>
          <p:cNvSpPr/>
          <p:nvPr/>
        </p:nvSpPr>
        <p:spPr>
          <a:xfrm>
            <a:off x="347275" y="3334759"/>
            <a:ext cx="6589377" cy="176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740EFF2-4BE9-826C-3441-5CA5E45A0E66}"/>
                  </a:ext>
                </a:extLst>
              </p:cNvPr>
              <p:cNvSpPr txBox="1"/>
              <p:nvPr/>
            </p:nvSpPr>
            <p:spPr>
              <a:xfrm>
                <a:off x="1033137" y="1423685"/>
                <a:ext cx="583838" cy="386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740EFF2-4BE9-826C-3441-5CA5E45A0E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137" y="1423685"/>
                <a:ext cx="583838" cy="38683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11C1FF6-3462-1EA2-4117-6BF6EC5479FA}"/>
                  </a:ext>
                </a:extLst>
              </p:cNvPr>
              <p:cNvSpPr txBox="1"/>
              <p:nvPr/>
            </p:nvSpPr>
            <p:spPr>
              <a:xfrm>
                <a:off x="2751901" y="1467060"/>
                <a:ext cx="1529265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35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US" sz="1350" b="1" i="1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11C1FF6-3462-1EA2-4117-6BF6EC547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901" y="1467060"/>
                <a:ext cx="1529265" cy="30008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1CE9BC9-FE3A-C50D-5B3A-B49DDF6D5D42}"/>
                  </a:ext>
                </a:extLst>
              </p:cNvPr>
              <p:cNvSpPr txBox="1"/>
              <p:nvPr/>
            </p:nvSpPr>
            <p:spPr>
              <a:xfrm>
                <a:off x="4978854" y="1467060"/>
                <a:ext cx="1296317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35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sz="1350" b="1" i="1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135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𝜿</m:t>
                      </m:r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1CE9BC9-FE3A-C50D-5B3A-B49DDF6D5D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8854" y="1467060"/>
                <a:ext cx="1296317" cy="30008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27557F4-0E1F-1CB4-D9F5-837668F0EB06}"/>
                  </a:ext>
                </a:extLst>
              </p:cNvPr>
              <p:cNvSpPr txBox="1"/>
              <p:nvPr/>
            </p:nvSpPr>
            <p:spPr>
              <a:xfrm>
                <a:off x="7124901" y="1467060"/>
                <a:ext cx="1526765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35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US" sz="1350" b="1" i="1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27557F4-0E1F-1CB4-D9F5-837668F0EB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4901" y="1467060"/>
                <a:ext cx="1526765" cy="30008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41A773E-EC44-ABA2-ACA9-3275028E3F6D}"/>
                  </a:ext>
                </a:extLst>
              </p:cNvPr>
              <p:cNvSpPr txBox="1"/>
              <p:nvPr/>
            </p:nvSpPr>
            <p:spPr>
              <a:xfrm>
                <a:off x="5362136" y="3261558"/>
                <a:ext cx="746615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35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41A773E-EC44-ABA2-ACA9-3275028E3F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2136" y="3261558"/>
                <a:ext cx="746615" cy="30008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4ED12F9-D8D9-DFE0-BE75-2F32F280C032}"/>
                  </a:ext>
                </a:extLst>
              </p:cNvPr>
              <p:cNvSpPr txBox="1"/>
              <p:nvPr/>
            </p:nvSpPr>
            <p:spPr>
              <a:xfrm>
                <a:off x="3139463" y="3261558"/>
                <a:ext cx="749116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35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4ED12F9-D8D9-DFE0-BE75-2F32F280C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463" y="3261558"/>
                <a:ext cx="749116" cy="300082"/>
              </a:xfrm>
              <a:prstGeom prst="rect">
                <a:avLst/>
              </a:prstGeom>
              <a:blipFill>
                <a:blip r:embed="rId21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9B2D31B-2FA9-35D5-2BB6-C1151677FD02}"/>
                  </a:ext>
                </a:extLst>
              </p:cNvPr>
              <p:cNvSpPr txBox="1"/>
              <p:nvPr/>
            </p:nvSpPr>
            <p:spPr>
              <a:xfrm>
                <a:off x="933110" y="3261558"/>
                <a:ext cx="751616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35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9B2D31B-2FA9-35D5-2BB6-C1151677FD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110" y="3261558"/>
                <a:ext cx="751616" cy="300082"/>
              </a:xfrm>
              <a:prstGeom prst="rect">
                <a:avLst/>
              </a:prstGeom>
              <a:blipFill>
                <a:blip r:embed="rId22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21628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1EEE2-506A-6F87-F6E2-0B4977D88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8732"/>
          </a:xfrm>
        </p:spPr>
        <p:txBody>
          <a:bodyPr>
            <a:noAutofit/>
          </a:bodyPr>
          <a:lstStyle/>
          <a:p>
            <a:r>
              <a:rPr lang="en-US" sz="2400" dirty="0"/>
              <a:t>Raw features should </a:t>
            </a:r>
            <a:r>
              <a:rPr lang="en-US" sz="2400" i="1" dirty="0"/>
              <a:t>not </a:t>
            </a:r>
            <a:r>
              <a:rPr lang="en-US" sz="2400" dirty="0"/>
              <a:t> be directly fed to classical regression or fully-connected neural network, since model should be translation-invariant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05E9DD-9CF8-6DA5-877B-B0540DD45CC9}"/>
              </a:ext>
            </a:extLst>
          </p:cNvPr>
          <p:cNvSpPr txBox="1"/>
          <p:nvPr/>
        </p:nvSpPr>
        <p:spPr>
          <a:xfrm>
            <a:off x="-2506" y="771538"/>
            <a:ext cx="9347839" cy="1101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5" indent="-16073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Avenir Book" panose="02000503020000020003" pitchFamily="2" charset="0"/>
              </a:rPr>
              <a:t>GK equation, hence heat flux, is invariant under periodic translation of the raw features in </a:t>
            </a:r>
            <a:r>
              <a:rPr lang="en-US" sz="1500" i="1" dirty="0">
                <a:latin typeface="Avenir Book" panose="02000503020000020003" pitchFamily="2" charset="0"/>
              </a:rPr>
              <a:t>z</a:t>
            </a:r>
            <a:r>
              <a:rPr lang="en-US" sz="1500" dirty="0">
                <a:latin typeface="Avenir Book" panose="02000503020000020003" pitchFamily="2" charset="0"/>
              </a:rPr>
              <a:t>.</a:t>
            </a:r>
          </a:p>
          <a:p>
            <a:pPr marL="160735" indent="-16073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Avenir Book" panose="02000503020000020003" pitchFamily="2" charset="0"/>
              </a:rPr>
              <a:t>Similar to computer vision, where convolutional neural networks give approximate translation-invariance.</a:t>
            </a:r>
          </a:p>
          <a:p>
            <a:pPr marL="160735" indent="-160735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500" dirty="0">
              <a:latin typeface="Avenir Book" panose="02000503020000020003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67F2FE-CF4F-2D44-3595-3216FFD2A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404" y="1646788"/>
            <a:ext cx="3817776" cy="34359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00A709-DF6D-831B-C2E4-CED07F93B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" y="1611731"/>
            <a:ext cx="3931314" cy="353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4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EEF9F9-6F15-C296-255A-2ECEFE6B1C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2" t="3932" b="6560"/>
          <a:stretch/>
        </p:blipFill>
        <p:spPr>
          <a:xfrm>
            <a:off x="4128688" y="929633"/>
            <a:ext cx="3644103" cy="34726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FB136D-E662-ECE7-F683-5E573227D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88" y="1"/>
            <a:ext cx="8765712" cy="821156"/>
          </a:xfrm>
        </p:spPr>
        <p:txBody>
          <a:bodyPr>
            <a:normAutofit fontScale="90000"/>
          </a:bodyPr>
          <a:lstStyle/>
          <a:p>
            <a:r>
              <a:rPr lang="en-US" dirty="0"/>
              <a:t>Convolutional neural networks give accurate prediction of the turbulence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7CECDF-DD6A-5643-B2E1-7B4802D3F7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55" t="24188" r="14230"/>
          <a:stretch/>
        </p:blipFill>
        <p:spPr>
          <a:xfrm rot="5400000">
            <a:off x="-213756" y="2448155"/>
            <a:ext cx="2937264" cy="16233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30348DC-10E5-0628-FDCD-195A51510CB5}"/>
              </a:ext>
            </a:extLst>
          </p:cNvPr>
          <p:cNvSpPr txBox="1"/>
          <p:nvPr/>
        </p:nvSpPr>
        <p:spPr>
          <a:xfrm>
            <a:off x="1956258" y="2053740"/>
            <a:ext cx="1706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Book" panose="02000503020000020003" pitchFamily="2" charset="0"/>
              </a:rPr>
              <a:t>Convolutional layers x5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B18DFA-B085-4419-6C26-640E9D7B0EEC}"/>
              </a:ext>
            </a:extLst>
          </p:cNvPr>
          <p:cNvSpPr txBox="1"/>
          <p:nvPr/>
        </p:nvSpPr>
        <p:spPr>
          <a:xfrm>
            <a:off x="1945416" y="3488408"/>
            <a:ext cx="1706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Book" panose="02000503020000020003" pitchFamily="2" charset="0"/>
              </a:rPr>
              <a:t>Fully connected layers x2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B936D1-8570-A636-C268-7A360C3D6AA8}"/>
              </a:ext>
            </a:extLst>
          </p:cNvPr>
          <p:cNvSpPr txBox="1"/>
          <p:nvPr/>
        </p:nvSpPr>
        <p:spPr>
          <a:xfrm>
            <a:off x="925075" y="1145793"/>
            <a:ext cx="2013996" cy="584775"/>
          </a:xfrm>
          <a:prstGeom prst="rect">
            <a:avLst/>
          </a:prstGeom>
          <a:solidFill>
            <a:srgbClr val="F69E80"/>
          </a:solidFill>
          <a:ln>
            <a:solidFill>
              <a:srgbClr val="EA703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Avenir Book" panose="02000503020000020003" pitchFamily="2" charset="0"/>
              </a:rPr>
              <a:t>z</a:t>
            </a:r>
            <a:r>
              <a:rPr lang="en-US" sz="1600" dirty="0">
                <a:latin typeface="Avenir Book" panose="02000503020000020003" pitchFamily="2" charset="0"/>
              </a:rPr>
              <a:t>-dependent geometric features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0766FB-1C4E-8EDF-793F-F5580D0F7600}"/>
              </a:ext>
            </a:extLst>
          </p:cNvPr>
          <p:cNvSpPr txBox="1"/>
          <p:nvPr/>
        </p:nvSpPr>
        <p:spPr>
          <a:xfrm>
            <a:off x="-17689" y="1145793"/>
            <a:ext cx="876522" cy="646331"/>
          </a:xfrm>
          <a:prstGeom prst="rect">
            <a:avLst/>
          </a:prstGeom>
          <a:solidFill>
            <a:srgbClr val="F69E80"/>
          </a:solidFill>
          <a:ln>
            <a:solidFill>
              <a:srgbClr val="EA703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latin typeface="Avenir Book" panose="02000503020000020003" pitchFamily="2" charset="0"/>
              </a:rPr>
              <a:t>dT/</a:t>
            </a:r>
            <a:r>
              <a:rPr lang="en-US" i="1" dirty="0" err="1">
                <a:latin typeface="Avenir Book" panose="02000503020000020003" pitchFamily="2" charset="0"/>
              </a:rPr>
              <a:t>dr</a:t>
            </a:r>
            <a:r>
              <a:rPr lang="en-US" i="1" baseline="-25000" dirty="0">
                <a:latin typeface="Avenir Book" panose="02000503020000020003" pitchFamily="2" charset="0"/>
              </a:rPr>
              <a:t> </a:t>
            </a:r>
            <a:r>
              <a:rPr lang="en-US" i="1" dirty="0">
                <a:latin typeface="Avenir Book" panose="02000503020000020003" pitchFamily="2" charset="0"/>
              </a:rPr>
              <a:t> </a:t>
            </a:r>
          </a:p>
          <a:p>
            <a:pPr algn="ctr"/>
            <a:r>
              <a:rPr lang="en-US" i="1" dirty="0" err="1">
                <a:latin typeface="Avenir Book" panose="02000503020000020003" pitchFamily="2" charset="0"/>
              </a:rPr>
              <a:t>dn</a:t>
            </a:r>
            <a:r>
              <a:rPr lang="en-US" i="1" dirty="0">
                <a:latin typeface="Avenir Book" panose="02000503020000020003" pitchFamily="2" charset="0"/>
              </a:rPr>
              <a:t>/</a:t>
            </a:r>
            <a:r>
              <a:rPr lang="en-US" i="1" dirty="0" err="1">
                <a:latin typeface="Avenir Book" panose="02000503020000020003" pitchFamily="2" charset="0"/>
              </a:rPr>
              <a:t>dr</a:t>
            </a:r>
            <a:endParaRPr lang="en-US" baseline="-25000" dirty="0">
              <a:latin typeface="Avenir Book" panose="02000503020000020003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D10B11-CF81-AA30-84EC-D02E5E88AAC5}"/>
              </a:ext>
            </a:extLst>
          </p:cNvPr>
          <p:cNvSpPr txBox="1"/>
          <p:nvPr/>
        </p:nvSpPr>
        <p:spPr>
          <a:xfrm>
            <a:off x="732322" y="4719521"/>
            <a:ext cx="1361270" cy="369332"/>
          </a:xfrm>
          <a:prstGeom prst="rect">
            <a:avLst/>
          </a:prstGeom>
          <a:solidFill>
            <a:srgbClr val="F69E80"/>
          </a:solidFill>
          <a:ln>
            <a:solidFill>
              <a:srgbClr val="EA703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Heat flux</a:t>
            </a:r>
            <a:r>
              <a:rPr lang="en-US" i="1" dirty="0">
                <a:latin typeface="Avenir Book" panose="02000503020000020003" pitchFamily="2" charset="0"/>
              </a:rPr>
              <a:t> Q</a:t>
            </a:r>
            <a:endParaRPr lang="en-US" dirty="0">
              <a:latin typeface="Avenir Book" panose="02000503020000020003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194E5D5-283E-15F4-AA7F-F4C85F6E82DE}"/>
              </a:ext>
            </a:extLst>
          </p:cNvPr>
          <p:cNvGrpSpPr/>
          <p:nvPr/>
        </p:nvGrpSpPr>
        <p:grpSpPr>
          <a:xfrm>
            <a:off x="3811119" y="821157"/>
            <a:ext cx="4889705" cy="3844648"/>
            <a:chOff x="3807708" y="821157"/>
            <a:chExt cx="5208937" cy="409565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ED64F05-E21D-32EA-6477-625D9588D1E8}"/>
                </a:ext>
              </a:extLst>
            </p:cNvPr>
            <p:cNvSpPr txBox="1"/>
            <p:nvPr/>
          </p:nvSpPr>
          <p:spPr>
            <a:xfrm>
              <a:off x="3912541" y="4572546"/>
              <a:ext cx="5104104" cy="344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Avenir Book" panose="02000503020000020003" pitchFamily="2" charset="0"/>
                </a:rPr>
                <a:t>Actual heat flux </a:t>
              </a:r>
              <a:r>
                <a:rPr lang="en-US" sz="1500" i="1" dirty="0">
                  <a:latin typeface="Avenir Book" panose="02000503020000020003" pitchFamily="2" charset="0"/>
                </a:rPr>
                <a:t>Q</a:t>
              </a:r>
              <a:r>
                <a:rPr lang="en-US" sz="1500" dirty="0">
                  <a:latin typeface="Avenir Book" panose="02000503020000020003" pitchFamily="2" charset="0"/>
                </a:rPr>
                <a:t> / </a:t>
              </a:r>
              <a:r>
                <a:rPr lang="en-US" sz="1500" i="1" dirty="0">
                  <a:latin typeface="Avenir Book" panose="02000503020000020003" pitchFamily="2" charset="0"/>
                </a:rPr>
                <a:t>Q</a:t>
              </a:r>
              <a:r>
                <a:rPr lang="en-US" sz="1500" baseline="-25000" dirty="0">
                  <a:latin typeface="Avenir Book" panose="02000503020000020003" pitchFamily="2" charset="0"/>
                </a:rPr>
                <a:t>GB</a:t>
              </a:r>
              <a:r>
                <a:rPr lang="en-US" sz="1500" dirty="0">
                  <a:latin typeface="Avenir Book" panose="02000503020000020003" pitchFamily="2" charset="0"/>
                </a:rPr>
                <a:t> from gyrokinetic simulation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B8541C-2355-4DEF-9E17-5F4D504F9567}"/>
                </a:ext>
              </a:extLst>
            </p:cNvPr>
            <p:cNvSpPr txBox="1"/>
            <p:nvPr/>
          </p:nvSpPr>
          <p:spPr>
            <a:xfrm rot="16200000">
              <a:off x="2580505" y="2466134"/>
              <a:ext cx="2798669" cy="344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Avenir Book" panose="02000503020000020003" pitchFamily="2" charset="0"/>
                </a:rPr>
                <a:t>Predicted heat flux</a:t>
              </a:r>
              <a:r>
                <a:rPr lang="en-US" sz="1500" i="1" dirty="0">
                  <a:latin typeface="Avenir Book" panose="02000503020000020003" pitchFamily="2" charset="0"/>
                </a:rPr>
                <a:t> Q</a:t>
              </a:r>
              <a:r>
                <a:rPr lang="en-US" sz="1500" dirty="0">
                  <a:latin typeface="Avenir Book" panose="02000503020000020003" pitchFamily="2" charset="0"/>
                </a:rPr>
                <a:t> / </a:t>
              </a:r>
              <a:r>
                <a:rPr lang="en-US" sz="1500" i="1" dirty="0">
                  <a:latin typeface="Avenir Book" panose="02000503020000020003" pitchFamily="2" charset="0"/>
                </a:rPr>
                <a:t>Q</a:t>
              </a:r>
              <a:r>
                <a:rPr lang="en-US" sz="1500" baseline="-25000" dirty="0">
                  <a:latin typeface="Avenir Book" panose="02000503020000020003" pitchFamily="2" charset="0"/>
                </a:rPr>
                <a:t>GB</a:t>
              </a:r>
              <a:endParaRPr lang="en-US" sz="1500" dirty="0">
                <a:latin typeface="Avenir Book" panose="02000503020000020003" pitchFamily="2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8F2E123-01F1-F810-AD22-ECAE384FB581}"/>
                </a:ext>
              </a:extLst>
            </p:cNvPr>
            <p:cNvSpPr/>
            <p:nvPr/>
          </p:nvSpPr>
          <p:spPr>
            <a:xfrm>
              <a:off x="4561117" y="821157"/>
              <a:ext cx="3424517" cy="1649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Book" panose="02000503020000020003" pitchFamily="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6F51C3-6731-49DD-5575-D34ACAF36037}"/>
                </a:ext>
              </a:extLst>
            </p:cNvPr>
            <p:cNvSpPr txBox="1"/>
            <p:nvPr/>
          </p:nvSpPr>
          <p:spPr>
            <a:xfrm>
              <a:off x="4485334" y="1107911"/>
              <a:ext cx="1323494" cy="3442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500" i="1" dirty="0">
                  <a:latin typeface="Avenir Book" panose="02000503020000020003" pitchFamily="2" charset="0"/>
                </a:rPr>
                <a:t>R</a:t>
              </a:r>
              <a:r>
                <a:rPr lang="en-US" sz="1500" baseline="30000" dirty="0">
                  <a:latin typeface="Avenir Book" panose="02000503020000020003" pitchFamily="2" charset="0"/>
                </a:rPr>
                <a:t>2</a:t>
              </a:r>
              <a:r>
                <a:rPr lang="en-US" sz="1500" dirty="0">
                  <a:latin typeface="Avenir Book" panose="02000503020000020003" pitchFamily="2" charset="0"/>
                </a:rPr>
                <a:t> = 0.989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A368DA7-179D-E2EC-C146-EA865E152B0F}"/>
              </a:ext>
            </a:extLst>
          </p:cNvPr>
          <p:cNvSpPr txBox="1"/>
          <p:nvPr/>
        </p:nvSpPr>
        <p:spPr>
          <a:xfrm>
            <a:off x="3320479" y="4804945"/>
            <a:ext cx="59693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Book" panose="02000503020000020003" pitchFamily="2" charset="0"/>
              </a:rPr>
              <a:t>Prediction in 0.001 sec for single network, 0.1 sec for ensemble</a:t>
            </a:r>
          </a:p>
        </p:txBody>
      </p:sp>
    </p:spTree>
    <p:extLst>
      <p:ext uri="{BB962C8B-B14F-4D97-AF65-F5344CB8AC3E}">
        <p14:creationId xmlns:p14="http://schemas.microsoft.com/office/powerpoint/2010/main" val="393549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>
            <a:extLst>
              <a:ext uri="{FF2B5EF4-FFF2-40B4-BE49-F238E27FC236}">
                <a16:creationId xmlns:a16="http://schemas.microsoft.com/office/drawing/2014/main" id="{407594EF-4A34-A81C-F476-E1487E8F7920}"/>
              </a:ext>
            </a:extLst>
          </p:cNvPr>
          <p:cNvSpPr/>
          <p:nvPr/>
        </p:nvSpPr>
        <p:spPr>
          <a:xfrm>
            <a:off x="1834568" y="2177948"/>
            <a:ext cx="356224" cy="216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venir Book" panose="02000503020000020003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1314F5-ABE3-E07B-AB2C-50467F313ADF}"/>
              </a:ext>
            </a:extLst>
          </p:cNvPr>
          <p:cNvSpPr txBox="1"/>
          <p:nvPr/>
        </p:nvSpPr>
        <p:spPr>
          <a:xfrm>
            <a:off x="2739968" y="1020358"/>
            <a:ext cx="1519968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>
                <a:latin typeface="Avenir Book" panose="02000503020000020003" pitchFamily="2" charset="0"/>
              </a:rPr>
              <a:t>Turbulence simulations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B3E8FAE-07E4-79CE-CBDE-026D35D80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2" t="3220" r="3044" b="3661"/>
          <a:stretch/>
        </p:blipFill>
        <p:spPr>
          <a:xfrm>
            <a:off x="2276988" y="1241563"/>
            <a:ext cx="2070581" cy="25014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29B0E29-FF7A-D7B9-4B5B-CF8440C03433}"/>
              </a:ext>
            </a:extLst>
          </p:cNvPr>
          <p:cNvSpPr txBox="1"/>
          <p:nvPr/>
        </p:nvSpPr>
        <p:spPr>
          <a:xfrm>
            <a:off x="7983596" y="2131832"/>
            <a:ext cx="1160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Feature importance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D09AEE-13A1-D30D-66F2-002738E8342E}"/>
              </a:ext>
            </a:extLst>
          </p:cNvPr>
          <p:cNvGrpSpPr/>
          <p:nvPr/>
        </p:nvGrpSpPr>
        <p:grpSpPr>
          <a:xfrm>
            <a:off x="5747060" y="3426263"/>
            <a:ext cx="3246828" cy="533289"/>
            <a:chOff x="1365141" y="2329732"/>
            <a:chExt cx="6541501" cy="107443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D537688-1471-B375-1F57-ED91D0AE1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5141" y="2329732"/>
              <a:ext cx="6541501" cy="55518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9B5FC5B-B6E1-5B62-316B-3DA1D64F6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3049" y="2921567"/>
              <a:ext cx="6057900" cy="482600"/>
            </a:xfrm>
            <a:prstGeom prst="rect">
              <a:avLst/>
            </a:prstGeom>
          </p:spPr>
        </p:pic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id="{E78E9CAB-7732-0F86-FFE2-EC5C7F08D02D}"/>
              </a:ext>
            </a:extLst>
          </p:cNvPr>
          <p:cNvSpPr/>
          <p:nvPr/>
        </p:nvSpPr>
        <p:spPr>
          <a:xfrm flipV="1">
            <a:off x="4534588" y="1906762"/>
            <a:ext cx="660059" cy="20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latin typeface="Avenir Book" panose="02000503020000020003" pitchFamily="2" charset="0"/>
            </a:endParaRP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E6E47C0-D3E7-A362-4DFA-CA322E83FE00}"/>
              </a:ext>
            </a:extLst>
          </p:cNvPr>
          <p:cNvSpPr/>
          <p:nvPr/>
        </p:nvSpPr>
        <p:spPr>
          <a:xfrm>
            <a:off x="8085611" y="2654769"/>
            <a:ext cx="313068" cy="698469"/>
          </a:xfrm>
          <a:custGeom>
            <a:avLst/>
            <a:gdLst>
              <a:gd name="connsiteX0" fmla="*/ 692150 w 879475"/>
              <a:gd name="connsiteY0" fmla="*/ 1590675 h 1962150"/>
              <a:gd name="connsiteX1" fmla="*/ 879475 w 879475"/>
              <a:gd name="connsiteY1" fmla="*/ 1590675 h 1962150"/>
              <a:gd name="connsiteX2" fmla="*/ 508000 w 879475"/>
              <a:gd name="connsiteY2" fmla="*/ 1962150 h 1962150"/>
              <a:gd name="connsiteX3" fmla="*/ 139700 w 879475"/>
              <a:gd name="connsiteY3" fmla="*/ 1593850 h 1962150"/>
              <a:gd name="connsiteX4" fmla="*/ 320675 w 879475"/>
              <a:gd name="connsiteY4" fmla="*/ 1593850 h 1962150"/>
              <a:gd name="connsiteX5" fmla="*/ 320675 w 879475"/>
              <a:gd name="connsiteY5" fmla="*/ 288925 h 1962150"/>
              <a:gd name="connsiteX6" fmla="*/ 0 w 879475"/>
              <a:gd name="connsiteY6" fmla="*/ 288925 h 1962150"/>
              <a:gd name="connsiteX7" fmla="*/ 0 w 879475"/>
              <a:gd name="connsiteY7" fmla="*/ 0 h 1962150"/>
              <a:gd name="connsiteX8" fmla="*/ 695325 w 879475"/>
              <a:gd name="connsiteY8" fmla="*/ 0 h 1962150"/>
              <a:gd name="connsiteX9" fmla="*/ 692150 w 879475"/>
              <a:gd name="connsiteY9" fmla="*/ 1590675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9475" h="1962150">
                <a:moveTo>
                  <a:pt x="692150" y="1590675"/>
                </a:moveTo>
                <a:lnTo>
                  <a:pt x="879475" y="1590675"/>
                </a:lnTo>
                <a:lnTo>
                  <a:pt x="508000" y="1962150"/>
                </a:lnTo>
                <a:lnTo>
                  <a:pt x="139700" y="1593850"/>
                </a:lnTo>
                <a:lnTo>
                  <a:pt x="320675" y="1593850"/>
                </a:lnTo>
                <a:lnTo>
                  <a:pt x="320675" y="288925"/>
                </a:lnTo>
                <a:lnTo>
                  <a:pt x="0" y="288925"/>
                </a:lnTo>
                <a:lnTo>
                  <a:pt x="0" y="0"/>
                </a:lnTo>
                <a:lnTo>
                  <a:pt x="695325" y="0"/>
                </a:lnTo>
                <a:cubicBezTo>
                  <a:pt x="694267" y="530225"/>
                  <a:pt x="693208" y="1060450"/>
                  <a:pt x="692150" y="159067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 panose="02000503020000020003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ED7448-15E2-0841-F82E-659C3CD28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82" y="979930"/>
            <a:ext cx="690556" cy="6976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DE68A7-6314-265D-F23A-8FE98AD808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65" y="2394517"/>
            <a:ext cx="638295" cy="6485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574EF2-76C4-9D66-80DC-BB2858AAF9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341" y="947680"/>
            <a:ext cx="690628" cy="6976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65DC7A-F4F7-D657-F886-5739397BE5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10" y="1721205"/>
            <a:ext cx="665744" cy="6588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96AB923-20AB-AE6C-E2CA-AE09E2CEDA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760" y="1681592"/>
            <a:ext cx="588755" cy="6588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D51B3C-7E23-8005-D3EE-9406803E99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199" y="1452918"/>
            <a:ext cx="356408" cy="7319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F160AF-EC75-B832-ADE4-017F86BDCD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130" y="2452523"/>
            <a:ext cx="638295" cy="6252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6A791BC-D1EC-43BE-EB39-96C742882A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2265" y="2365324"/>
            <a:ext cx="541439" cy="6197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1B3272-74CF-A6EE-3966-A0C66847A9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3966" y="3072243"/>
            <a:ext cx="638296" cy="63829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39ABA70-62A8-05BA-6F65-31CF901B1E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632" y="3061288"/>
            <a:ext cx="683368" cy="6833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D951AF-590D-4D93-740D-AFD6179A1564}"/>
              </a:ext>
            </a:extLst>
          </p:cNvPr>
          <p:cNvSpPr txBox="1"/>
          <p:nvPr/>
        </p:nvSpPr>
        <p:spPr>
          <a:xfrm>
            <a:off x="4365315" y="2092147"/>
            <a:ext cx="1056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Regression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05FAABA-0739-1CC4-505E-6FB4B8A59825}"/>
              </a:ext>
            </a:extLst>
          </p:cNvPr>
          <p:cNvGrpSpPr/>
          <p:nvPr/>
        </p:nvGrpSpPr>
        <p:grpSpPr>
          <a:xfrm>
            <a:off x="5470060" y="711559"/>
            <a:ext cx="2477519" cy="2511230"/>
            <a:chOff x="5470060" y="1061515"/>
            <a:chExt cx="2477519" cy="251123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F217873-185D-50F7-8385-E7986E19A8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6072" t="3932" b="6560"/>
            <a:stretch/>
          </p:blipFill>
          <p:spPr>
            <a:xfrm>
              <a:off x="5668415" y="1187218"/>
              <a:ext cx="2279164" cy="2171901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5A88ECA-4A75-E4EE-CFC8-260E8BD26DC1}"/>
                </a:ext>
              </a:extLst>
            </p:cNvPr>
            <p:cNvGrpSpPr/>
            <p:nvPr/>
          </p:nvGrpSpPr>
          <p:grpSpPr>
            <a:xfrm>
              <a:off x="5470060" y="1061515"/>
              <a:ext cx="2310805" cy="2511230"/>
              <a:chOff x="5470060" y="1061515"/>
              <a:chExt cx="2310805" cy="2511230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4ABF79B8-4C0B-98AB-CEE9-003B611E8C63}"/>
                  </a:ext>
                </a:extLst>
              </p:cNvPr>
              <p:cNvGrpSpPr/>
              <p:nvPr/>
            </p:nvGrpSpPr>
            <p:grpSpPr>
              <a:xfrm>
                <a:off x="5470060" y="1089033"/>
                <a:ext cx="2020004" cy="2483712"/>
                <a:chOff x="5803647" y="1050066"/>
                <a:chExt cx="2020004" cy="2483712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091A19FA-9A24-A60E-41BB-A21323550DF8}"/>
                    </a:ext>
                  </a:extLst>
                </p:cNvPr>
                <p:cNvSpPr/>
                <p:nvPr/>
              </p:nvSpPr>
              <p:spPr>
                <a:xfrm>
                  <a:off x="6418503" y="1050066"/>
                  <a:ext cx="1405148" cy="981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6BA8976-343A-3B20-779A-20CB94FF7DFB}"/>
                    </a:ext>
                  </a:extLst>
                </p:cNvPr>
                <p:cNvSpPr txBox="1"/>
                <p:nvPr/>
              </p:nvSpPr>
              <p:spPr>
                <a:xfrm>
                  <a:off x="6704993" y="3256779"/>
                  <a:ext cx="110825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latin typeface="Avenir Book" panose="02000503020000020003" pitchFamily="2" charset="0"/>
                    </a:rPr>
                    <a:t>True heat flux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AFEA4E8-99D1-B660-CB2B-7C0D25F09C78}"/>
                    </a:ext>
                  </a:extLst>
                </p:cNvPr>
                <p:cNvSpPr txBox="1"/>
                <p:nvPr/>
              </p:nvSpPr>
              <p:spPr>
                <a:xfrm rot="16200000">
                  <a:off x="5206785" y="1947269"/>
                  <a:ext cx="147072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latin typeface="Avenir Book" panose="02000503020000020003" pitchFamily="2" charset="0"/>
                    </a:rPr>
                    <a:t>Predicted heat flux</a:t>
                  </a:r>
                </a:p>
              </p:txBody>
            </p:sp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6B54BCC-A3F5-7428-0B6C-DFB759E49C05}"/>
                  </a:ext>
                </a:extLst>
              </p:cNvPr>
              <p:cNvSpPr/>
              <p:nvPr/>
            </p:nvSpPr>
            <p:spPr>
              <a:xfrm>
                <a:off x="5907108" y="1061515"/>
                <a:ext cx="1873757" cy="1508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venir Book" panose="02000503020000020003" pitchFamily="2" charset="0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62E2D39-D7B4-31B3-66E0-9CAF8C3490AE}"/>
                  </a:ext>
                </a:extLst>
              </p:cNvPr>
              <p:cNvSpPr/>
              <p:nvPr/>
            </p:nvSpPr>
            <p:spPr>
              <a:xfrm>
                <a:off x="5887794" y="1332648"/>
                <a:ext cx="379191" cy="1522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venir Book" panose="02000503020000020003" pitchFamily="2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A61E6F3-B7CD-A652-DEEF-F0766BAF66CA}"/>
                  </a:ext>
                </a:extLst>
              </p:cNvPr>
              <p:cNvSpPr txBox="1"/>
              <p:nvPr/>
            </p:nvSpPr>
            <p:spPr>
              <a:xfrm>
                <a:off x="5852297" y="1286085"/>
                <a:ext cx="816249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i="1" dirty="0">
                    <a:latin typeface="Avenir Book" panose="02000503020000020003" pitchFamily="2" charset="0"/>
                  </a:rPr>
                  <a:t>R</a:t>
                </a:r>
                <a:r>
                  <a:rPr lang="en-US" sz="1050" baseline="30000" dirty="0">
                    <a:latin typeface="Avenir Book" panose="02000503020000020003" pitchFamily="2" charset="0"/>
                  </a:rPr>
                  <a:t>2</a:t>
                </a:r>
                <a:r>
                  <a:rPr lang="en-US" sz="1050" dirty="0">
                    <a:latin typeface="Avenir Book" panose="02000503020000020003" pitchFamily="2" charset="0"/>
                  </a:rPr>
                  <a:t> = 0.989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6C25C7F-F857-BD0D-103D-FF1464BC5B8B}"/>
              </a:ext>
            </a:extLst>
          </p:cNvPr>
          <p:cNvSpPr txBox="1"/>
          <p:nvPr/>
        </p:nvSpPr>
        <p:spPr>
          <a:xfrm>
            <a:off x="5470060" y="4173980"/>
            <a:ext cx="3011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Spearman correlation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Sequential feature selection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Shapley values</a:t>
            </a:r>
          </a:p>
        </p:txBody>
      </p:sp>
    </p:spTree>
    <p:extLst>
      <p:ext uri="{BB962C8B-B14F-4D97-AF65-F5344CB8AC3E}">
        <p14:creationId xmlns:p14="http://schemas.microsoft.com/office/powerpoint/2010/main" val="35966811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B5CCD-E596-73C3-F3F7-BAC128555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0729"/>
          </a:xfrm>
        </p:spPr>
        <p:txBody>
          <a:bodyPr>
            <a:noAutofit/>
          </a:bodyPr>
          <a:lstStyle/>
          <a:p>
            <a:r>
              <a:rPr lang="en-US" sz="3200" dirty="0"/>
              <a:t>Our interpretable models use a large library of candidate features, all translation-invariant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5ECD48C-04BB-D09A-1D20-3039DACADE96}"/>
                  </a:ext>
                </a:extLst>
              </p:cNvPr>
              <p:cNvSpPr txBox="1"/>
              <p:nvPr/>
            </p:nvSpPr>
            <p:spPr>
              <a:xfrm>
                <a:off x="375255" y="1086756"/>
                <a:ext cx="8175062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Avenir Book" panose="02000503020000020003" pitchFamily="2" charset="0"/>
                  </a:rPr>
                  <a:t>Start with inputs to the gyrokinetic equation:</a:t>
                </a:r>
              </a:p>
              <a:p>
                <a:r>
                  <a:rPr lang="en-US" dirty="0">
                    <a:latin typeface="Avenir Book" panose="02000503020000020003" pitchFamily="2" charset="0"/>
                  </a:rPr>
                  <a:t>B,     B</a:t>
                </a:r>
                <a:r>
                  <a:rPr lang="en-US" baseline="30000" dirty="0">
                    <a:latin typeface="Avenir Book" panose="02000503020000020003" pitchFamily="2" charset="0"/>
                  </a:rPr>
                  <a:t>-3</a:t>
                </a:r>
                <a:r>
                  <a:rPr lang="en-US" b="1" dirty="0">
                    <a:latin typeface="Avenir Book" panose="02000503020000020003" pitchFamily="2" charset="0"/>
                  </a:rPr>
                  <a:t>B</a:t>
                </a:r>
                <a:r>
                  <a:rPr lang="en-US" dirty="0">
                    <a:latin typeface="Avenir Book" panose="02000503020000020003" pitchFamily="2" charset="0"/>
                  </a:rPr>
                  <a:t>×∇B</a:t>
                </a:r>
                <a:r>
                  <a:rPr lang="el-GR" dirty="0">
                    <a:latin typeface="Avenir Book" panose="02000503020000020003" pitchFamily="2" charset="0"/>
                  </a:rPr>
                  <a:t>⋅∇</a:t>
                </a:r>
                <a:r>
                  <a:rPr lang="en-US" dirty="0">
                    <a:latin typeface="Avenir Book" panose="02000503020000020003" pitchFamily="2" charset="0"/>
                  </a:rPr>
                  <a:t>y,     B</a:t>
                </a:r>
                <a:r>
                  <a:rPr lang="en-US" baseline="30000" dirty="0">
                    <a:latin typeface="Avenir Book" panose="02000503020000020003" pitchFamily="2" charset="0"/>
                  </a:rPr>
                  <a:t>-2</a:t>
                </a:r>
                <a:r>
                  <a:rPr lang="en-US" b="1" dirty="0">
                    <a:latin typeface="Avenir Book" panose="02000503020000020003" pitchFamily="2" charset="0"/>
                  </a:rPr>
                  <a:t>B</a:t>
                </a:r>
                <a:r>
                  <a:rPr lang="en-US" dirty="0">
                    <a:latin typeface="Avenir Book" panose="02000503020000020003" pitchFamily="2" charset="0"/>
                  </a:rPr>
                  <a:t>×</a:t>
                </a:r>
                <a:r>
                  <a:rPr lang="el-GR" b="1" dirty="0">
                    <a:latin typeface="Avenir Book" panose="02000503020000020003" pitchFamily="2" charset="0"/>
                  </a:rPr>
                  <a:t>κ</a:t>
                </a:r>
                <a:r>
                  <a:rPr lang="el-GR" dirty="0">
                    <a:latin typeface="Avenir Book" panose="02000503020000020003" pitchFamily="2" charset="0"/>
                  </a:rPr>
                  <a:t>⋅∇</a:t>
                </a:r>
                <a:r>
                  <a:rPr lang="en-US" dirty="0">
                    <a:latin typeface="Avenir Book" panose="02000503020000020003" pitchFamily="2" charset="0"/>
                  </a:rPr>
                  <a:t>y,     B</a:t>
                </a:r>
                <a:r>
                  <a:rPr lang="en-US" baseline="30000" dirty="0">
                    <a:latin typeface="Avenir Book" panose="02000503020000020003" pitchFamily="2" charset="0"/>
                  </a:rPr>
                  <a:t>-3</a:t>
                </a:r>
                <a:r>
                  <a:rPr lang="en-US" b="1" dirty="0">
                    <a:latin typeface="Avenir Book" panose="02000503020000020003" pitchFamily="2" charset="0"/>
                  </a:rPr>
                  <a:t>B</a:t>
                </a:r>
                <a:r>
                  <a:rPr lang="en-US" dirty="0">
                    <a:latin typeface="Avenir Book" panose="02000503020000020003" pitchFamily="2" charset="0"/>
                  </a:rPr>
                  <a:t>×∇B</a:t>
                </a:r>
                <a:r>
                  <a:rPr lang="el-GR" dirty="0">
                    <a:latin typeface="Avenir Book" panose="02000503020000020003" pitchFamily="2" charset="0"/>
                  </a:rPr>
                  <a:t>⋅∇</a:t>
                </a:r>
                <a:r>
                  <a:rPr lang="en-US" dirty="0">
                    <a:latin typeface="Avenir Book" panose="02000503020000020003" pitchFamily="2" charset="0"/>
                  </a:rPr>
                  <a:t>x, </a:t>
                </a:r>
              </a:p>
              <a:p>
                <a:r>
                  <a:rPr lang="el-GR" dirty="0">
                    <a:latin typeface="Avenir Book" panose="02000503020000020003" pitchFamily="2" charset="0"/>
                  </a:rPr>
                  <a:t>|∇</a:t>
                </a:r>
                <a:r>
                  <a:rPr lang="en-US" dirty="0">
                    <a:latin typeface="Avenir Book" panose="02000503020000020003" pitchFamily="2" charset="0"/>
                  </a:rPr>
                  <a:t>x</a:t>
                </a:r>
                <a:r>
                  <a:rPr lang="el-GR" dirty="0">
                    <a:latin typeface="Avenir Book" panose="02000503020000020003" pitchFamily="2" charset="0"/>
                  </a:rPr>
                  <a:t>|²</a:t>
                </a:r>
                <a:r>
                  <a:rPr lang="en-US" dirty="0">
                    <a:latin typeface="Avenir Book" panose="02000503020000020003" pitchFamily="2" charset="0"/>
                  </a:rPr>
                  <a:t>,     </a:t>
                </a:r>
                <a:r>
                  <a:rPr lang="el-GR" dirty="0">
                    <a:latin typeface="Avenir Book" panose="02000503020000020003" pitchFamily="2" charset="0"/>
                  </a:rPr>
                  <a:t>∇</a:t>
                </a:r>
                <a:r>
                  <a:rPr lang="en-US" dirty="0">
                    <a:latin typeface="Avenir Book" panose="02000503020000020003" pitchFamily="2" charset="0"/>
                  </a:rPr>
                  <a:t>x</a:t>
                </a:r>
                <a:r>
                  <a:rPr lang="el-GR" dirty="0">
                    <a:latin typeface="Avenir Book" panose="02000503020000020003" pitchFamily="2" charset="0"/>
                  </a:rPr>
                  <a:t>⋅∇</a:t>
                </a:r>
                <a:r>
                  <a:rPr lang="en-US" dirty="0">
                    <a:latin typeface="Avenir Book" panose="02000503020000020003" pitchFamily="2" charset="0"/>
                  </a:rPr>
                  <a:t>y,</a:t>
                </a:r>
                <a:r>
                  <a:rPr lang="el-GR" dirty="0">
                    <a:latin typeface="Avenir Book" panose="02000503020000020003" pitchFamily="2" charset="0"/>
                  </a:rPr>
                  <a:t> </a:t>
                </a:r>
                <a:r>
                  <a:rPr lang="en-US" dirty="0">
                    <a:latin typeface="Avenir Book" panose="02000503020000020003" pitchFamily="2" charset="0"/>
                  </a:rPr>
                  <a:t>    </a:t>
                </a:r>
                <a:r>
                  <a:rPr lang="el-GR" dirty="0">
                    <a:latin typeface="Avenir Book" panose="02000503020000020003" pitchFamily="2" charset="0"/>
                  </a:rPr>
                  <a:t>|∇</a:t>
                </a:r>
                <a:r>
                  <a:rPr lang="en-US" dirty="0">
                    <a:latin typeface="Avenir Book" panose="02000503020000020003" pitchFamily="2" charset="0"/>
                  </a:rPr>
                  <a:t>y</a:t>
                </a:r>
                <a:r>
                  <a:rPr lang="el-GR" dirty="0">
                    <a:latin typeface="Avenir Book" panose="02000503020000020003" pitchFamily="2" charset="0"/>
                  </a:rPr>
                  <a:t>|²</a:t>
                </a:r>
                <a:r>
                  <a:rPr lang="en-US" dirty="0">
                    <a:latin typeface="Avenir Book" panose="02000503020000020003" pitchFamily="2" charset="0"/>
                  </a:rPr>
                  <a:t>.</a:t>
                </a:r>
              </a:p>
              <a:p>
                <a:endParaRPr lang="en-US" dirty="0">
                  <a:latin typeface="Avenir Book" panose="02000503020000020003" pitchFamily="2" charset="0"/>
                </a:endParaRPr>
              </a:p>
              <a:p>
                <a:r>
                  <a:rPr lang="en-US" dirty="0">
                    <a:latin typeface="Avenir Book" panose="02000503020000020003" pitchFamily="2" charset="0"/>
                  </a:rPr>
                  <a:t>Apply unary operations on f(z): f</a:t>
                </a:r>
                <a:r>
                  <a:rPr lang="en-US" baseline="30000" dirty="0">
                    <a:latin typeface="Avenir Book" panose="02000503020000020003" pitchFamily="2" charset="0"/>
                  </a:rPr>
                  <a:t>2</a:t>
                </a:r>
                <a:r>
                  <a:rPr lang="en-US" dirty="0">
                    <a:latin typeface="Avenir Book" panose="02000503020000020003" pitchFamily="2" charset="0"/>
                  </a:rPr>
                  <a:t>, </a:t>
                </a:r>
                <a:r>
                  <a:rPr lang="en-US" dirty="0" err="1">
                    <a:latin typeface="Avenir Book" panose="02000503020000020003" pitchFamily="2" charset="0"/>
                  </a:rPr>
                  <a:t>df</a:t>
                </a:r>
                <a:r>
                  <a:rPr lang="en-US" dirty="0">
                    <a:latin typeface="Avenir Book" panose="02000503020000020003" pitchFamily="2" charset="0"/>
                  </a:rPr>
                  <a:t>/</a:t>
                </a:r>
                <a:r>
                  <a:rPr lang="en-US" dirty="0" err="1">
                    <a:latin typeface="Avenir Book" panose="02000503020000020003" pitchFamily="2" charset="0"/>
                  </a:rPr>
                  <a:t>dz</a:t>
                </a:r>
                <a:r>
                  <a:rPr lang="en-US" dirty="0">
                    <a:latin typeface="Avenir Book" panose="02000503020000020003" pitchFamily="2" charset="0"/>
                  </a:rPr>
                  <a:t>, Heaviside(f), etc.,</a:t>
                </a:r>
              </a:p>
              <a:p>
                <a:endParaRPr lang="en-US" dirty="0">
                  <a:latin typeface="Avenir Book" panose="02000503020000020003" pitchFamily="2" charset="0"/>
                </a:endParaRPr>
              </a:p>
              <a:p>
                <a:r>
                  <a:rPr lang="en-US" dirty="0">
                    <a:latin typeface="Avenir Book" panose="02000503020000020003" pitchFamily="2" charset="0"/>
                  </a:rPr>
                  <a:t>Include all pairwise products,</a:t>
                </a:r>
              </a:p>
              <a:p>
                <a:endParaRPr lang="en-US" dirty="0">
                  <a:latin typeface="Avenir Book" panose="02000503020000020003" pitchFamily="2" charset="0"/>
                </a:endParaRPr>
              </a:p>
              <a:p>
                <a:r>
                  <a:rPr lang="en-US" dirty="0">
                    <a:latin typeface="Avenir Book" panose="02000503020000020003" pitchFamily="2" charset="0"/>
                  </a:rPr>
                  <a:t>Reductions: max, median, abs of </a:t>
                </a:r>
                <a:r>
                  <a:rPr lang="en-US" dirty="0" err="1">
                    <a:latin typeface="Avenir Book" panose="02000503020000020003" pitchFamily="2" charset="0"/>
                  </a:rPr>
                  <a:t>fft</a:t>
                </a:r>
                <a:r>
                  <a:rPr lang="en-US" dirty="0">
                    <a:latin typeface="Avenir Book" panose="02000503020000020003" pitchFamily="2" charset="0"/>
                  </a:rPr>
                  <a:t> coefficients, k</a:t>
                </a:r>
                <a:r>
                  <a:rPr lang="en-US" baseline="-25000" dirty="0">
                    <a:latin typeface="Avenir Book" panose="02000503020000020003" pitchFamily="2" charset="0"/>
                  </a:rPr>
                  <a:t>||</a:t>
                </a:r>
                <a:r>
                  <a:rPr lang="en-US" dirty="0">
                    <a:latin typeface="Avenir Book" panose="02000503020000020003" pitchFamily="2" charset="0"/>
                  </a:rPr>
                  <a:t> with largest amplitude, etc.</a:t>
                </a:r>
              </a:p>
              <a:p>
                <a:endParaRPr lang="en-US" dirty="0">
                  <a:latin typeface="Avenir Book" panose="02000503020000020003" pitchFamily="2" charset="0"/>
                </a:endParaRPr>
              </a:p>
              <a:p>
                <a:r>
                  <a:rPr lang="en-US" dirty="0">
                    <a:latin typeface="Avenir Book" panose="02000503020000020003" pitchFamily="2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dirty="0">
                    <a:latin typeface="Avenir Book" panose="02000503020000020003" pitchFamily="2" charset="0"/>
                  </a:rPr>
                  <a:t>     &gt; 1 million combinations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5ECD48C-04BB-D09A-1D20-3039DACADE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255" y="1086756"/>
                <a:ext cx="8175062" cy="3139321"/>
              </a:xfrm>
              <a:prstGeom prst="rect">
                <a:avLst/>
              </a:prstGeom>
              <a:blipFill>
                <a:blip r:embed="rId3"/>
                <a:stretch>
                  <a:fillRect l="-620" t="-806" b="-2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780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34287C7-ED8A-CB1A-2FE6-EE4752EB7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920" y="1208987"/>
            <a:ext cx="5470200" cy="20563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04341C-467E-029E-0094-69327ECC2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Spearman correlation is a quick tool to find the most important feature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9B78AC-4026-0DC5-7C64-6929FC6BA98C}"/>
              </a:ext>
            </a:extLst>
          </p:cNvPr>
          <p:cNvSpPr txBox="1"/>
          <p:nvPr/>
        </p:nvSpPr>
        <p:spPr>
          <a:xfrm>
            <a:off x="457199" y="517677"/>
            <a:ext cx="8664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Unlike Pearson, Spearman is invariant to any monotonic function.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Features with highest correlation to heat flux </a:t>
            </a:r>
            <a:r>
              <a:rPr lang="en-US" i="1" dirty="0">
                <a:latin typeface="Avenir Book" panose="02000503020000020003" pitchFamily="2" charset="0"/>
              </a:rPr>
              <a:t>Q</a:t>
            </a:r>
            <a:r>
              <a:rPr lang="en-US" dirty="0">
                <a:latin typeface="Avenir Book" panose="02000503020000020003" pitchFamily="2" charset="0"/>
              </a:rPr>
              <a:t> at fixed ∇T &amp; ∇n: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D3186B8F-E14E-C612-3886-A9B7DD9522B3}"/>
              </a:ext>
            </a:extLst>
          </p:cNvPr>
          <p:cNvSpPr/>
          <p:nvPr/>
        </p:nvSpPr>
        <p:spPr>
          <a:xfrm rot="16200000">
            <a:off x="3379561" y="2508530"/>
            <a:ext cx="212094" cy="1664778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latin typeface="Avenir Book" panose="0200050302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EF6FF7-D32E-0BCB-80C4-4DB0DCC9FD33}"/>
              </a:ext>
            </a:extLst>
          </p:cNvPr>
          <p:cNvSpPr txBox="1"/>
          <p:nvPr/>
        </p:nvSpPr>
        <p:spPr>
          <a:xfrm>
            <a:off x="-3674" y="3399319"/>
            <a:ext cx="4689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venir Book" panose="02000503020000020003" pitchFamily="2" charset="0"/>
              </a:rPr>
              <a:t>Heaviside function: Where there is bad curvature,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5E5767-4B69-78A7-0D36-ED4F324492A9}"/>
              </a:ext>
            </a:extLst>
          </p:cNvPr>
          <p:cNvSpPr txBox="1"/>
          <p:nvPr/>
        </p:nvSpPr>
        <p:spPr>
          <a:xfrm>
            <a:off x="1744978" y="3965825"/>
            <a:ext cx="56001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venir Book" panose="02000503020000020003" pitchFamily="2" charset="0"/>
              </a:rPr>
              <a:t>local temperature gradient in real space (to various powers)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C30934-A5E9-CDB1-6275-0E3A17ACE847}"/>
              </a:ext>
            </a:extLst>
          </p:cNvPr>
          <p:cNvSpPr txBox="1"/>
          <p:nvPr/>
        </p:nvSpPr>
        <p:spPr>
          <a:xfrm>
            <a:off x="5290236" y="3321779"/>
            <a:ext cx="25806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Avenir Book" panose="02000503020000020003" pitchFamily="2" charset="0"/>
              </a:rPr>
              <a:t>Jacobian (maybe squared)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A8676B-D52D-E804-F1EA-59A2DE0751C2}"/>
              </a:ext>
            </a:extLst>
          </p:cNvPr>
          <p:cNvCxnSpPr>
            <a:cxnSpLocks/>
          </p:cNvCxnSpPr>
          <p:nvPr/>
        </p:nvCxnSpPr>
        <p:spPr>
          <a:xfrm>
            <a:off x="4672811" y="3295582"/>
            <a:ext cx="0" cy="670243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1F62121-BFDD-803A-C74C-195F1D61839F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5200178" y="3259725"/>
            <a:ext cx="90058" cy="23133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FD28B93-BCDD-1289-7A11-DB1A58311FE7}"/>
              </a:ext>
            </a:extLst>
          </p:cNvPr>
          <p:cNvSpPr txBox="1"/>
          <p:nvPr/>
        </p:nvSpPr>
        <p:spPr>
          <a:xfrm>
            <a:off x="7234088" y="3935047"/>
            <a:ext cx="2043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venir Book" panose="02000503020000020003" pitchFamily="2" charset="0"/>
              </a:rPr>
              <a:t>|∇T| = (dT/dx) |∇x|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A60A7E1-E1B7-A3DA-F8FE-566F32250E40}"/>
              </a:ext>
            </a:extLst>
          </p:cNvPr>
          <p:cNvGrpSpPr/>
          <p:nvPr/>
        </p:nvGrpSpPr>
        <p:grpSpPr>
          <a:xfrm>
            <a:off x="7755954" y="924561"/>
            <a:ext cx="1214421" cy="2566496"/>
            <a:chOff x="7095276" y="924560"/>
            <a:chExt cx="1875099" cy="396274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E94B0A0-CB85-45FA-E77A-A3C6BC8623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933" t="4951" r="20632" b="4585"/>
            <a:stretch/>
          </p:blipFill>
          <p:spPr>
            <a:xfrm>
              <a:off x="7095276" y="924560"/>
              <a:ext cx="1794076" cy="3962741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719A584-5C6B-BCE3-6D0E-81BDFD0780EB}"/>
                </a:ext>
              </a:extLst>
            </p:cNvPr>
            <p:cNvSpPr/>
            <p:nvPr/>
          </p:nvSpPr>
          <p:spPr>
            <a:xfrm>
              <a:off x="8310618" y="2257063"/>
              <a:ext cx="659757" cy="1400537"/>
            </a:xfrm>
            <a:prstGeom prst="ellipse">
              <a:avLst/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Book" panose="02000503020000020003" pitchFamily="2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2C4ABAC-CABC-1BCD-87FB-8DBE42D4CE08}"/>
              </a:ext>
            </a:extLst>
          </p:cNvPr>
          <p:cNvSpPr txBox="1"/>
          <p:nvPr/>
        </p:nvSpPr>
        <p:spPr>
          <a:xfrm>
            <a:off x="190827" y="4650497"/>
            <a:ext cx="8717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venir Book" panose="02000503020000020003" pitchFamily="2" charset="0"/>
              </a:rPr>
              <a:t>?!?!  |∇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Avenir Book" panose="02000503020000020003" pitchFamily="2" charset="0"/>
              </a:rPr>
              <a:t>x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venir Book" panose="02000503020000020003" pitchFamily="2" charset="0"/>
              </a:rPr>
              <a:t>| does not appear in gyrokinetic equation for fastest-growing linear modes! </a:t>
            </a:r>
          </a:p>
        </p:txBody>
      </p:sp>
    </p:spTree>
    <p:extLst>
      <p:ext uri="{BB962C8B-B14F-4D97-AF65-F5344CB8AC3E}">
        <p14:creationId xmlns:p14="http://schemas.microsoft.com/office/powerpoint/2010/main" val="321359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/>
      <p:bldP spid="7" grpId="0"/>
      <p:bldP spid="8" grpId="0"/>
      <p:bldP spid="4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29689" b="28517"/>
          <a:stretch/>
        </p:blipFill>
        <p:spPr>
          <a:xfrm>
            <a:off x="2189018" y="3200398"/>
            <a:ext cx="5671948" cy="19431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" b="3823"/>
          <a:stretch/>
        </p:blipFill>
        <p:spPr>
          <a:xfrm>
            <a:off x="4774318" y="639573"/>
            <a:ext cx="4216470" cy="2754791"/>
          </a:xfrm>
          <a:prstGeom prst="rect">
            <a:avLst/>
          </a:prstGeom>
        </p:spPr>
      </p:pic>
      <p:pic>
        <p:nvPicPr>
          <p:cNvPr id="56322" name="Picture 2" descr="https://i.ytimg.com/vi/N8Yecb-WA0A/maxresdefaul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89" y="652854"/>
            <a:ext cx="4419602" cy="24860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89" y="0"/>
            <a:ext cx="8963892" cy="557213"/>
          </a:xfrm>
        </p:spPr>
        <p:txBody>
          <a:bodyPr/>
          <a:lstStyle/>
          <a:p>
            <a:r>
              <a:rPr lang="en-US" sz="2400" dirty="0"/>
              <a:t>Charged particles can be confined by magnetic fields.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56818" y="3751798"/>
            <a:ext cx="1759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Laboratory particle traps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4689" y="652854"/>
            <a:ext cx="2470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Planetary dipole fields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6800" y="639573"/>
            <a:ext cx="191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Hot laboratory</a:t>
            </a:r>
          </a:p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plasmas, fusion</a:t>
            </a:r>
          </a:p>
        </p:txBody>
      </p:sp>
    </p:spTree>
    <p:extLst>
      <p:ext uri="{BB962C8B-B14F-4D97-AF65-F5344CB8AC3E}">
        <p14:creationId xmlns:p14="http://schemas.microsoft.com/office/powerpoint/2010/main" val="37410608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6367E0-150C-0B16-FA08-B1E597B91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67842"/>
            <a:ext cx="9110877" cy="36380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0B5CCD-E596-73C3-F3F7-BAC128555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56" y="172720"/>
            <a:ext cx="8997244" cy="472698"/>
          </a:xfrm>
        </p:spPr>
        <p:txBody>
          <a:bodyPr>
            <a:noAutofit/>
          </a:bodyPr>
          <a:lstStyle/>
          <a:p>
            <a:r>
              <a:rPr lang="en-US" sz="3000" dirty="0"/>
              <a:t>Another method to identify most important features: forward sequential feature selection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FA3DB5-1A92-EF57-4EFF-C281D675DE81}"/>
              </a:ext>
            </a:extLst>
          </p:cNvPr>
          <p:cNvSpPr/>
          <p:nvPr/>
        </p:nvSpPr>
        <p:spPr>
          <a:xfrm>
            <a:off x="4572000" y="967842"/>
            <a:ext cx="4572000" cy="39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 panose="02000503020000020003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481B88-6820-B99A-888A-663A6075AC90}"/>
              </a:ext>
            </a:extLst>
          </p:cNvPr>
          <p:cNvSpPr txBox="1"/>
          <p:nvPr/>
        </p:nvSpPr>
        <p:spPr>
          <a:xfrm>
            <a:off x="3141056" y="4759013"/>
            <a:ext cx="3008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Using decision trees (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XGBoost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1920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76764-6242-1CF4-6C51-916903C00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Most important features from sequential feature selection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4A3B24-F335-2905-E5C3-62B5DDFB2A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34"/>
          <a:stretch/>
        </p:blipFill>
        <p:spPr>
          <a:xfrm>
            <a:off x="1176432" y="1115744"/>
            <a:ext cx="5789735" cy="199557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A93FC47-4340-8308-9E13-EA21EFB237FB}"/>
              </a:ext>
            </a:extLst>
          </p:cNvPr>
          <p:cNvGrpSpPr/>
          <p:nvPr/>
        </p:nvGrpSpPr>
        <p:grpSpPr>
          <a:xfrm>
            <a:off x="-68328" y="2428085"/>
            <a:ext cx="9374874" cy="1337451"/>
            <a:chOff x="-68328" y="2144621"/>
            <a:chExt cx="9374874" cy="1337451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F8C052DE-4315-2D2E-9AA9-D8E409F53778}"/>
                </a:ext>
              </a:extLst>
            </p:cNvPr>
            <p:cNvSpPr/>
            <p:nvPr/>
          </p:nvSpPr>
          <p:spPr>
            <a:xfrm>
              <a:off x="1892596" y="2144621"/>
              <a:ext cx="4234736" cy="345553"/>
            </a:xfrm>
            <a:prstGeom prst="round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Book" panose="02000503020000020003" pitchFamily="2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4F7DDA6-9805-4F1D-64BF-967D99077B59}"/>
                </a:ext>
              </a:extLst>
            </p:cNvPr>
            <p:cNvSpPr txBox="1"/>
            <p:nvPr/>
          </p:nvSpPr>
          <p:spPr>
            <a:xfrm>
              <a:off x="-68328" y="3128129"/>
              <a:ext cx="9374874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dirty="0">
                  <a:solidFill>
                    <a:srgbClr val="00B050"/>
                  </a:solidFill>
                  <a:latin typeface="Avenir Book" panose="02000503020000020003" pitchFamily="2" charset="0"/>
                </a:rPr>
                <a:t>The 2</a:t>
              </a:r>
              <a:r>
                <a:rPr lang="en-US" sz="1700" baseline="30000" dirty="0">
                  <a:solidFill>
                    <a:srgbClr val="00B050"/>
                  </a:solidFill>
                  <a:latin typeface="Avenir Book" panose="02000503020000020003" pitchFamily="2" charset="0"/>
                </a:rPr>
                <a:t>nd</a:t>
              </a:r>
              <a:r>
                <a:rPr lang="en-US" sz="1700" dirty="0">
                  <a:solidFill>
                    <a:srgbClr val="00B050"/>
                  </a:solidFill>
                  <a:latin typeface="Avenir Book" panose="02000503020000020003" pitchFamily="2" charset="0"/>
                </a:rPr>
                <a:t> most important geometric feature involves flux surface compression and radial ∇B drift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01BF12CD-8497-58CC-EF40-CA54E31113AB}"/>
              </a:ext>
            </a:extLst>
          </p:cNvPr>
          <p:cNvSpPr txBox="1"/>
          <p:nvPr/>
        </p:nvSpPr>
        <p:spPr>
          <a:xfrm>
            <a:off x="34262" y="4120200"/>
            <a:ext cx="8998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B050"/>
                </a:solidFill>
                <a:latin typeface="Avenir Book" panose="02000503020000020003" pitchFamily="2" charset="0"/>
              </a:rPr>
              <a:t>Xanthopoulos</a:t>
            </a:r>
            <a:r>
              <a:rPr lang="en-US" sz="1600" dirty="0">
                <a:solidFill>
                  <a:srgbClr val="00B050"/>
                </a:solidFill>
                <a:latin typeface="Avenir Book" panose="02000503020000020003" pitchFamily="2" charset="0"/>
              </a:rPr>
              <a:t> et al (2011), Nakata &amp; Matsuoka (2022):</a:t>
            </a:r>
          </a:p>
          <a:p>
            <a:r>
              <a:rPr lang="en-US" sz="1600" dirty="0">
                <a:solidFill>
                  <a:srgbClr val="00B050"/>
                </a:solidFill>
                <a:latin typeface="Avenir Book" panose="02000503020000020003" pitchFamily="2" charset="0"/>
              </a:rPr>
              <a:t>Larger geodesic curvature (= radial drift)  ⇒  Stronger damping of zonal flows ⇒  higher heat flux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31693F-1AD9-187E-B1B4-DEDD9026DE84}"/>
              </a:ext>
            </a:extLst>
          </p:cNvPr>
          <p:cNvSpPr/>
          <p:nvPr/>
        </p:nvSpPr>
        <p:spPr>
          <a:xfrm>
            <a:off x="5422605" y="1547753"/>
            <a:ext cx="712381" cy="593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6BEDB7-4E38-F4DF-63F6-ED2A05DD197E}"/>
              </a:ext>
            </a:extLst>
          </p:cNvPr>
          <p:cNvSpPr txBox="1"/>
          <p:nvPr/>
        </p:nvSpPr>
        <p:spPr>
          <a:xfrm>
            <a:off x="3505170" y="1499337"/>
            <a:ext cx="2666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Avenir Book" panose="02000503020000020003" pitchFamily="2" charset="0"/>
              </a:rPr>
              <a:t>Temperature gradient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81CE85-BE59-04A6-AEF8-0D3494777F4D}"/>
              </a:ext>
            </a:extLst>
          </p:cNvPr>
          <p:cNvSpPr txBox="1"/>
          <p:nvPr/>
        </p:nvSpPr>
        <p:spPr>
          <a:xfrm>
            <a:off x="4098858" y="1779256"/>
            <a:ext cx="2073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Avenir Book" panose="02000503020000020003" pitchFamily="2" charset="0"/>
              </a:rPr>
              <a:t>Density gradient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6D5C2DB-559A-B99B-C825-55457F872B58}"/>
              </a:ext>
            </a:extLst>
          </p:cNvPr>
          <p:cNvGrpSpPr/>
          <p:nvPr/>
        </p:nvGrpSpPr>
        <p:grpSpPr>
          <a:xfrm>
            <a:off x="1726224" y="1560334"/>
            <a:ext cx="6507231" cy="2262730"/>
            <a:chOff x="1726224" y="1276870"/>
            <a:chExt cx="6507231" cy="2262730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C7C18895-4A09-7544-BE0C-94B0EEBEE7F2}"/>
                </a:ext>
              </a:extLst>
            </p:cNvPr>
            <p:cNvSpPr/>
            <p:nvPr/>
          </p:nvSpPr>
          <p:spPr>
            <a:xfrm>
              <a:off x="3505170" y="1276870"/>
              <a:ext cx="2629816" cy="570615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Book" panose="02000503020000020003" pitchFamily="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EF8860E-B1C1-D3BD-7872-612648B4CFDB}"/>
                </a:ext>
              </a:extLst>
            </p:cNvPr>
            <p:cNvSpPr txBox="1"/>
            <p:nvPr/>
          </p:nvSpPr>
          <p:spPr>
            <a:xfrm>
              <a:off x="1726224" y="3170268"/>
              <a:ext cx="65072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  <a:latin typeface="Avenir Book" panose="02000503020000020003" pitchFamily="2" charset="0"/>
                </a:rPr>
                <a:t>The gradients are more important than any geometric feature</a:t>
              </a: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99D24E-E3C2-9E2B-25A6-A827F6C1F332}"/>
              </a:ext>
            </a:extLst>
          </p:cNvPr>
          <p:cNvCxnSpPr>
            <a:cxnSpLocks/>
          </p:cNvCxnSpPr>
          <p:nvPr/>
        </p:nvCxnSpPr>
        <p:spPr>
          <a:xfrm flipH="1">
            <a:off x="1176432" y="1499337"/>
            <a:ext cx="5803504" cy="0"/>
          </a:xfrm>
          <a:prstGeom prst="line">
            <a:avLst/>
          </a:prstGeom>
          <a:ln>
            <a:solidFill>
              <a:srgbClr val="1F1D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EE0B89D-131B-621A-50EF-F6F86FA17B87}"/>
              </a:ext>
            </a:extLst>
          </p:cNvPr>
          <p:cNvGrpSpPr/>
          <p:nvPr/>
        </p:nvGrpSpPr>
        <p:grpSpPr>
          <a:xfrm>
            <a:off x="-31301" y="2096466"/>
            <a:ext cx="9321141" cy="1697852"/>
            <a:chOff x="-31301" y="1813002"/>
            <a:chExt cx="9321141" cy="1697852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3D213B55-B5D1-332C-C010-21C2CF9F3136}"/>
                </a:ext>
              </a:extLst>
            </p:cNvPr>
            <p:cNvSpPr/>
            <p:nvPr/>
          </p:nvSpPr>
          <p:spPr>
            <a:xfrm>
              <a:off x="2307265" y="1813002"/>
              <a:ext cx="3827721" cy="380036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Book" panose="02000503020000020003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A5465B-9EC7-068C-3EAD-C0DCB9555E03}"/>
                </a:ext>
              </a:extLst>
            </p:cNvPr>
            <p:cNvSpPr txBox="1"/>
            <p:nvPr/>
          </p:nvSpPr>
          <p:spPr>
            <a:xfrm>
              <a:off x="-31301" y="3141522"/>
              <a:ext cx="9321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venir Book" panose="02000503020000020003" pitchFamily="2" charset="0"/>
                </a:rPr>
                <a:t>The most important geometric feature is flux surface compression where curvature is bad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500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9EF99-2613-E815-5590-1D90D2FC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Shapley values show the sign and magnitude of each feature’s effect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F40315-BE37-7BFB-B8ED-49988B2114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78"/>
          <a:stretch/>
        </p:blipFill>
        <p:spPr>
          <a:xfrm>
            <a:off x="661849" y="472698"/>
            <a:ext cx="6946541" cy="441426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5F84E52-2EB9-8A89-F2E1-CE19ECD532A4}"/>
              </a:ext>
            </a:extLst>
          </p:cNvPr>
          <p:cNvCxnSpPr/>
          <p:nvPr/>
        </p:nvCxnSpPr>
        <p:spPr>
          <a:xfrm>
            <a:off x="487680" y="1117600"/>
            <a:ext cx="0" cy="347472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4F977D3-9DEF-445E-E593-DCFF34986C8D}"/>
              </a:ext>
            </a:extLst>
          </p:cNvPr>
          <p:cNvSpPr txBox="1"/>
          <p:nvPr/>
        </p:nvSpPr>
        <p:spPr>
          <a:xfrm rot="16200000">
            <a:off x="-984678" y="2743200"/>
            <a:ext cx="2575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venir Book" panose="02000503020000020003" pitchFamily="2" charset="0"/>
              </a:rPr>
              <a:t>Decreasing importance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73B5C87-2610-34F6-03EF-4E00F8056337}"/>
              </a:ext>
            </a:extLst>
          </p:cNvPr>
          <p:cNvGrpSpPr/>
          <p:nvPr/>
        </p:nvGrpSpPr>
        <p:grpSpPr>
          <a:xfrm>
            <a:off x="7042346" y="712052"/>
            <a:ext cx="2205091" cy="671032"/>
            <a:chOff x="7042346" y="712052"/>
            <a:chExt cx="2205091" cy="671032"/>
          </a:xfrm>
          <a:solidFill>
            <a:schemeClr val="bg2"/>
          </a:solidFill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926FC04-0C9E-B411-6CE7-0F2FE6AE59CC}"/>
                </a:ext>
              </a:extLst>
            </p:cNvPr>
            <p:cNvSpPr txBox="1"/>
            <p:nvPr/>
          </p:nvSpPr>
          <p:spPr>
            <a:xfrm>
              <a:off x="7042346" y="712052"/>
              <a:ext cx="2124941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|dT/</a:t>
              </a:r>
              <a:r>
                <a:rPr lang="en-US" dirty="0" err="1">
                  <a:latin typeface="Avenir Book" panose="02000503020000020003" pitchFamily="2" charset="0"/>
                </a:rPr>
                <a:t>dr</a:t>
              </a:r>
              <a:r>
                <a:rPr lang="en-US" dirty="0">
                  <a:latin typeface="Avenir Book" panose="02000503020000020003" pitchFamily="2" charset="0"/>
                </a:rPr>
                <a:t>| increases </a:t>
              </a:r>
              <a:r>
                <a:rPr lang="en-US" i="1" dirty="0">
                  <a:latin typeface="Avenir Book" panose="02000503020000020003" pitchFamily="2" charset="0"/>
                </a:rPr>
                <a:t>Q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FE84D30-E0D2-5510-E60E-8C4CB9CB3BDA}"/>
                </a:ext>
              </a:extLst>
            </p:cNvPr>
            <p:cNvSpPr txBox="1"/>
            <p:nvPr/>
          </p:nvSpPr>
          <p:spPr>
            <a:xfrm>
              <a:off x="7042346" y="1013752"/>
              <a:ext cx="2205091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|</a:t>
              </a:r>
              <a:r>
                <a:rPr lang="en-US" dirty="0" err="1">
                  <a:latin typeface="Avenir Book" panose="02000503020000020003" pitchFamily="2" charset="0"/>
                </a:rPr>
                <a:t>dn</a:t>
              </a:r>
              <a:r>
                <a:rPr lang="en-US" dirty="0">
                  <a:latin typeface="Avenir Book" panose="02000503020000020003" pitchFamily="2" charset="0"/>
                </a:rPr>
                <a:t>/</a:t>
              </a:r>
              <a:r>
                <a:rPr lang="en-US" dirty="0" err="1">
                  <a:latin typeface="Avenir Book" panose="02000503020000020003" pitchFamily="2" charset="0"/>
                </a:rPr>
                <a:t>dr</a:t>
              </a:r>
              <a:r>
                <a:rPr lang="en-US" dirty="0">
                  <a:latin typeface="Avenir Book" panose="02000503020000020003" pitchFamily="2" charset="0"/>
                </a:rPr>
                <a:t>| decreases </a:t>
              </a:r>
              <a:r>
                <a:rPr lang="en-US" i="1" dirty="0">
                  <a:latin typeface="Avenir Book" panose="02000503020000020003" pitchFamily="2" charset="0"/>
                </a:rPr>
                <a:t>Q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07928FB-1606-2880-4D44-34FDCBB9DCF2}"/>
              </a:ext>
            </a:extLst>
          </p:cNvPr>
          <p:cNvSpPr txBox="1"/>
          <p:nvPr/>
        </p:nvSpPr>
        <p:spPr>
          <a:xfrm>
            <a:off x="2843453" y="4792161"/>
            <a:ext cx="6395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Shapley value: contribution to predicted ln(</a:t>
            </a:r>
            <a:r>
              <a:rPr lang="en-US" i="1" dirty="0">
                <a:latin typeface="Avenir Book" panose="02000503020000020003" pitchFamily="2" charset="0"/>
              </a:rPr>
              <a:t>Q</a:t>
            </a:r>
            <a:r>
              <a:rPr lang="en-US" dirty="0">
                <a:latin typeface="Avenir Book" panose="02000503020000020003" pitchFamily="2" charset="0"/>
              </a:rPr>
              <a:t>)  (Q=Heat flux)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5D04F6C-4E7B-371A-EA08-37AD63F07C75}"/>
              </a:ext>
            </a:extLst>
          </p:cNvPr>
          <p:cNvGrpSpPr/>
          <p:nvPr/>
        </p:nvGrpSpPr>
        <p:grpSpPr>
          <a:xfrm>
            <a:off x="5628640" y="1261117"/>
            <a:ext cx="3612126" cy="830997"/>
            <a:chOff x="5628640" y="1261117"/>
            <a:chExt cx="3612126" cy="830997"/>
          </a:xfrm>
        </p:grpSpPr>
        <p:sp>
          <p:nvSpPr>
            <p:cNvPr id="13" name="Right Brace 12">
              <a:extLst>
                <a:ext uri="{FF2B5EF4-FFF2-40B4-BE49-F238E27FC236}">
                  <a16:creationId xmlns:a16="http://schemas.microsoft.com/office/drawing/2014/main" id="{55445128-E40C-A568-CB00-F7D1056BBC70}"/>
                </a:ext>
              </a:extLst>
            </p:cNvPr>
            <p:cNvSpPr/>
            <p:nvPr/>
          </p:nvSpPr>
          <p:spPr>
            <a:xfrm>
              <a:off x="5628640" y="1403404"/>
              <a:ext cx="162560" cy="618436"/>
            </a:xfrm>
            <a:prstGeom prst="righ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Book" panose="02000503020000020003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55576A-D4ED-60AD-D0A0-1B6BE6C48000}"/>
                </a:ext>
              </a:extLst>
            </p:cNvPr>
            <p:cNvSpPr txBox="1"/>
            <p:nvPr/>
          </p:nvSpPr>
          <p:spPr>
            <a:xfrm>
              <a:off x="5812135" y="1261117"/>
              <a:ext cx="3428631" cy="830997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panose="02000503020000020003" pitchFamily="2" charset="0"/>
                </a:rPr>
                <a:t>Most important geometric features:</a:t>
              </a:r>
            </a:p>
            <a:p>
              <a:r>
                <a:rPr lang="en-US" sz="1600" dirty="0">
                  <a:latin typeface="Avenir Book" panose="02000503020000020003" pitchFamily="2" charset="0"/>
                </a:rPr>
                <a:t>|∇x| increases </a:t>
              </a:r>
              <a:r>
                <a:rPr lang="en-US" sz="1600" i="1" dirty="0">
                  <a:latin typeface="Avenir Book" panose="02000503020000020003" pitchFamily="2" charset="0"/>
                </a:rPr>
                <a:t>Q</a:t>
              </a:r>
              <a:r>
                <a:rPr lang="en-US" sz="1600" dirty="0">
                  <a:latin typeface="Avenir Book" panose="02000503020000020003" pitchFamily="2" charset="0"/>
                </a:rPr>
                <a:t>,</a:t>
              </a:r>
            </a:p>
            <a:p>
              <a:r>
                <a:rPr lang="en-US" sz="1600" dirty="0">
                  <a:latin typeface="Avenir Book" panose="02000503020000020003" pitchFamily="2" charset="0"/>
                </a:rPr>
                <a:t>especially near bad curvature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E6D853-7B8A-A746-EF5F-F587367C8890}"/>
              </a:ext>
            </a:extLst>
          </p:cNvPr>
          <p:cNvGrpSpPr/>
          <p:nvPr/>
        </p:nvGrpSpPr>
        <p:grpSpPr>
          <a:xfrm>
            <a:off x="5535048" y="2028551"/>
            <a:ext cx="3246933" cy="830997"/>
            <a:chOff x="5637966" y="1388692"/>
            <a:chExt cx="3246933" cy="830997"/>
          </a:xfrm>
        </p:grpSpPr>
        <p:sp>
          <p:nvSpPr>
            <p:cNvPr id="17" name="Right Brace 16">
              <a:extLst>
                <a:ext uri="{FF2B5EF4-FFF2-40B4-BE49-F238E27FC236}">
                  <a16:creationId xmlns:a16="http://schemas.microsoft.com/office/drawing/2014/main" id="{142F0C77-E5BD-EE89-38FE-6CE045B6B1E6}"/>
                </a:ext>
              </a:extLst>
            </p:cNvPr>
            <p:cNvSpPr/>
            <p:nvPr/>
          </p:nvSpPr>
          <p:spPr>
            <a:xfrm>
              <a:off x="5637966" y="1403404"/>
              <a:ext cx="153234" cy="584775"/>
            </a:xfrm>
            <a:prstGeom prst="righ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Book" panose="02000503020000020003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C86559-37F2-3E2E-EFA6-400D4531B2C7}"/>
                </a:ext>
              </a:extLst>
            </p:cNvPr>
            <p:cNvSpPr txBox="1"/>
            <p:nvPr/>
          </p:nvSpPr>
          <p:spPr>
            <a:xfrm>
              <a:off x="5812135" y="1388692"/>
              <a:ext cx="3072764" cy="830997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panose="02000503020000020003" pitchFamily="2" charset="0"/>
                </a:rPr>
                <a:t>Next geometric features:</a:t>
              </a:r>
            </a:p>
            <a:p>
              <a:r>
                <a:rPr lang="en-US" sz="1600" dirty="0">
                  <a:latin typeface="Avenir Book" panose="02000503020000020003" pitchFamily="2" charset="0"/>
                </a:rPr>
                <a:t>Radial drift (geodesic curvature)</a:t>
              </a:r>
            </a:p>
            <a:p>
              <a:r>
                <a:rPr lang="en-US" sz="1600" dirty="0">
                  <a:latin typeface="Avenir Book" panose="02000503020000020003" pitchFamily="2" charset="0"/>
                </a:rPr>
                <a:t>increases </a:t>
              </a:r>
              <a:r>
                <a:rPr lang="en-US" sz="1600" i="1" dirty="0">
                  <a:latin typeface="Avenir Book" panose="02000503020000020003" pitchFamily="2" charset="0"/>
                </a:rPr>
                <a:t>Q</a:t>
              </a:r>
              <a:endParaRPr lang="en-US" sz="1600" dirty="0">
                <a:latin typeface="Avenir Book" panose="02000503020000020003" pitchFamily="2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07A17A0-9EFB-347D-AB35-2CD566461E81}"/>
              </a:ext>
            </a:extLst>
          </p:cNvPr>
          <p:cNvSpPr/>
          <p:nvPr/>
        </p:nvSpPr>
        <p:spPr>
          <a:xfrm>
            <a:off x="2892056" y="864819"/>
            <a:ext cx="489097" cy="506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 panose="02000503020000020003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449193-D8B9-6D95-3492-3F232980CCC5}"/>
              </a:ext>
            </a:extLst>
          </p:cNvPr>
          <p:cNvSpPr txBox="1"/>
          <p:nvPr/>
        </p:nvSpPr>
        <p:spPr>
          <a:xfrm>
            <a:off x="1185713" y="770897"/>
            <a:ext cx="2163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Avenir Book" panose="02000503020000020003" pitchFamily="2" charset="0"/>
              </a:rPr>
              <a:t>Temperature gradient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C68FFD-0098-30B7-ACA3-F8BBD813DBF9}"/>
              </a:ext>
            </a:extLst>
          </p:cNvPr>
          <p:cNvSpPr txBox="1"/>
          <p:nvPr/>
        </p:nvSpPr>
        <p:spPr>
          <a:xfrm>
            <a:off x="1654559" y="1097618"/>
            <a:ext cx="1694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Avenir Book" panose="02000503020000020003" pitchFamily="2" charset="0"/>
              </a:rPr>
              <a:t>Density gradient</a:t>
            </a:r>
          </a:p>
        </p:txBody>
      </p:sp>
    </p:spTree>
    <p:extLst>
      <p:ext uri="{BB962C8B-B14F-4D97-AF65-F5344CB8AC3E}">
        <p14:creationId xmlns:p14="http://schemas.microsoft.com/office/powerpoint/2010/main" val="371850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22665-E3AB-7A9B-FFF7-F91FCC0DC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Summary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12AC03-5633-7558-3C05-8D86AFA0C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793" y="23038"/>
            <a:ext cx="3467708" cy="16093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2436BE-EDC0-7459-A9EE-558FF5989FF3}"/>
              </a:ext>
            </a:extLst>
          </p:cNvPr>
          <p:cNvSpPr txBox="1"/>
          <p:nvPr/>
        </p:nvSpPr>
        <p:spPr>
          <a:xfrm>
            <a:off x="213282" y="620586"/>
            <a:ext cx="5407511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dirty="0">
                <a:latin typeface="Avenir Book" panose="02000503020000020003" pitchFamily="2" charset="0"/>
              </a:rPr>
              <a:t>Stellarators for energy &amp; basic science are a rich source of physics questions, with significant activity.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0E5873-8B15-62AD-3484-3CED4D137716}"/>
              </a:ext>
            </a:extLst>
          </p:cNvPr>
          <p:cNvSpPr txBox="1"/>
          <p:nvPr/>
        </p:nvSpPr>
        <p:spPr>
          <a:xfrm>
            <a:off x="213282" y="2172957"/>
            <a:ext cx="497718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dirty="0">
                <a:latin typeface="Avenir Book" panose="02000503020000020003" pitchFamily="2" charset="0"/>
              </a:rPr>
              <a:t>We’re uncovering how turbulence in these plasmas can be manipulated via geometry.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30091FD-2814-73EB-FA9D-953DA1048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008316" y="4129864"/>
            <a:ext cx="603171" cy="6093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6265A2-F21E-7857-C1A9-0B247BA6A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240472" y="4065111"/>
            <a:ext cx="557523" cy="5664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9111B8C-AA39-911E-FC83-D29C41B378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980116" y="3490324"/>
            <a:ext cx="603234" cy="6093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085408-3BFB-13B5-163C-62CAE8D586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644878" y="4044738"/>
            <a:ext cx="581499" cy="5754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6EC1A2-7DBE-9E1C-833D-8C49F3F464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6643901" y="3439995"/>
            <a:ext cx="514252" cy="5754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77A2463-3E72-7C3A-2137-BBD737BEB1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3809" y="3514536"/>
            <a:ext cx="311307" cy="6393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8E0BF80-AEA5-697A-A415-3175BE36F9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7280947" y="3513087"/>
            <a:ext cx="557523" cy="5460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E4345FA-E8EB-D6BB-D070-C8F24CE7B8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8507997" y="4163908"/>
            <a:ext cx="472924" cy="5412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8F19B9-1B71-2F66-EBEE-98ACE6A99B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7832752" y="3505374"/>
            <a:ext cx="557524" cy="5575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5BD9BC4-A1F9-B07B-9F6C-BB42C9491D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7823184" y="4090819"/>
            <a:ext cx="596892" cy="5968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11862A-CA6E-ECE8-7011-EA98F493C5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41673" y="4810171"/>
            <a:ext cx="3246828" cy="275562"/>
          </a:xfrm>
          <a:prstGeom prst="rect">
            <a:avLst/>
          </a:prstGeom>
        </p:spPr>
      </p:pic>
      <p:sp>
        <p:nvSpPr>
          <p:cNvPr id="29" name="Right Arrow 28">
            <a:extLst>
              <a:ext uri="{FF2B5EF4-FFF2-40B4-BE49-F238E27FC236}">
                <a16:creationId xmlns:a16="http://schemas.microsoft.com/office/drawing/2014/main" id="{B0EF9D26-6EE7-EB22-696C-E9C63A35F69D}"/>
              </a:ext>
            </a:extLst>
          </p:cNvPr>
          <p:cNvSpPr/>
          <p:nvPr/>
        </p:nvSpPr>
        <p:spPr>
          <a:xfrm rot="5400000">
            <a:off x="7114913" y="4595012"/>
            <a:ext cx="258334" cy="216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4D73115-B461-492F-ABBA-F66DFD20ACE4}"/>
              </a:ext>
            </a:extLst>
          </p:cNvPr>
          <p:cNvSpPr txBox="1"/>
          <p:nvPr/>
        </p:nvSpPr>
        <p:spPr>
          <a:xfrm>
            <a:off x="213282" y="3725328"/>
            <a:ext cx="540751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dirty="0">
                <a:latin typeface="Avenir Book" panose="02000503020000020003" pitchFamily="2" charset="0"/>
              </a:rPr>
              <a:t>Large datasets &amp; interpretable machine learning can reveal trends and stimulate theory.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EC79290-4DE5-DDAD-8DA0-788B2A68A45F}"/>
              </a:ext>
            </a:extLst>
          </p:cNvPr>
          <p:cNvGrpSpPr/>
          <p:nvPr/>
        </p:nvGrpSpPr>
        <p:grpSpPr>
          <a:xfrm>
            <a:off x="6269755" y="1667961"/>
            <a:ext cx="2165220" cy="1744318"/>
            <a:chOff x="6269755" y="1667961"/>
            <a:chExt cx="2165220" cy="174431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15B70B5-E5E3-9982-2807-4F9AB1F05AFF}"/>
                </a:ext>
              </a:extLst>
            </p:cNvPr>
            <p:cNvGrpSpPr/>
            <p:nvPr/>
          </p:nvGrpSpPr>
          <p:grpSpPr>
            <a:xfrm>
              <a:off x="6269755" y="1667961"/>
              <a:ext cx="2165220" cy="1744318"/>
              <a:chOff x="3865068" y="715683"/>
              <a:chExt cx="5278932" cy="4252747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7340A0C-E843-0C6F-1721-8100360FC0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865068" y="715683"/>
                <a:ext cx="5278932" cy="4252747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B3E2A73-C945-9F21-51BB-28DD29FC1F6C}"/>
                  </a:ext>
                </a:extLst>
              </p:cNvPr>
              <p:cNvSpPr/>
              <p:nvPr/>
            </p:nvSpPr>
            <p:spPr>
              <a:xfrm>
                <a:off x="3943350" y="725090"/>
                <a:ext cx="514350" cy="436960"/>
              </a:xfrm>
              <a:prstGeom prst="rect">
                <a:avLst/>
              </a:prstGeom>
              <a:solidFill>
                <a:srgbClr val="1F1D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3CB2087-C18F-9E1B-B696-BD3A3593AD72}"/>
                </a:ext>
              </a:extLst>
            </p:cNvPr>
            <p:cNvSpPr/>
            <p:nvPr/>
          </p:nvSpPr>
          <p:spPr>
            <a:xfrm>
              <a:off x="6301863" y="3230545"/>
              <a:ext cx="833932" cy="171686"/>
            </a:xfrm>
            <a:prstGeom prst="rect">
              <a:avLst/>
            </a:prstGeom>
            <a:solidFill>
              <a:srgbClr val="1F1D1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5614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9" grpId="0" animBg="1"/>
      <p:bldP spid="3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22665-E3AB-7A9B-FFF7-F91FCC0DC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Open questions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12AC03-5633-7558-3C05-8D86AFA0C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793" y="23038"/>
            <a:ext cx="3467708" cy="160939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15B70B5-E5E3-9982-2807-4F9AB1F05AFF}"/>
              </a:ext>
            </a:extLst>
          </p:cNvPr>
          <p:cNvGrpSpPr/>
          <p:nvPr/>
        </p:nvGrpSpPr>
        <p:grpSpPr>
          <a:xfrm>
            <a:off x="6269755" y="1667961"/>
            <a:ext cx="2165220" cy="1744318"/>
            <a:chOff x="3865068" y="715683"/>
            <a:chExt cx="5278932" cy="425274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7340A0C-E843-0C6F-1721-8100360F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5068" y="715683"/>
              <a:ext cx="5278932" cy="425274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B3E2A73-C945-9F21-51BB-28DD29FC1F6C}"/>
                </a:ext>
              </a:extLst>
            </p:cNvPr>
            <p:cNvSpPr/>
            <p:nvPr/>
          </p:nvSpPr>
          <p:spPr>
            <a:xfrm>
              <a:off x="3943350" y="725090"/>
              <a:ext cx="514350" cy="436960"/>
            </a:xfrm>
            <a:prstGeom prst="rect">
              <a:avLst/>
            </a:prstGeom>
            <a:solidFill>
              <a:srgbClr val="1F1D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30091FD-2814-73EB-FA9D-953DA1048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008316" y="4129864"/>
            <a:ext cx="603171" cy="6093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6265A2-F21E-7857-C1A9-0B247BA6A9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240472" y="4065111"/>
            <a:ext cx="557523" cy="5664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9111B8C-AA39-911E-FC83-D29C41B378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980116" y="3490324"/>
            <a:ext cx="603234" cy="6093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085408-3BFB-13B5-163C-62CAE8D586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6644878" y="4044738"/>
            <a:ext cx="581499" cy="5754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6EC1A2-7DBE-9E1C-833D-8C49F3F464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643901" y="3439995"/>
            <a:ext cx="514252" cy="5754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77A2463-3E72-7C3A-2137-BBD737BEB1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3809" y="3514536"/>
            <a:ext cx="311307" cy="6393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8E0BF80-AEA5-697A-A415-3175BE36F9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7280947" y="3513087"/>
            <a:ext cx="557523" cy="5460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E4345FA-E8EB-D6BB-D070-C8F24CE7B8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8507997" y="4163908"/>
            <a:ext cx="472924" cy="5412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8F19B9-1B71-2F66-EBEE-98ACE6A99B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7832752" y="3505374"/>
            <a:ext cx="557524" cy="5575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5BD9BC4-A1F9-B07B-9F6C-BB42C9491D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7823184" y="4090819"/>
            <a:ext cx="596892" cy="5968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11862A-CA6E-ECE8-7011-EA98F493C5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41673" y="4810171"/>
            <a:ext cx="3246828" cy="275562"/>
          </a:xfrm>
          <a:prstGeom prst="rect">
            <a:avLst/>
          </a:prstGeom>
        </p:spPr>
      </p:pic>
      <p:sp>
        <p:nvSpPr>
          <p:cNvPr id="29" name="Right Arrow 28">
            <a:extLst>
              <a:ext uri="{FF2B5EF4-FFF2-40B4-BE49-F238E27FC236}">
                <a16:creationId xmlns:a16="http://schemas.microsoft.com/office/drawing/2014/main" id="{B0EF9D26-6EE7-EB22-696C-E9C63A35F69D}"/>
              </a:ext>
            </a:extLst>
          </p:cNvPr>
          <p:cNvSpPr/>
          <p:nvPr/>
        </p:nvSpPr>
        <p:spPr>
          <a:xfrm rot="5400000">
            <a:off x="7114913" y="4595012"/>
            <a:ext cx="258334" cy="216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63291A-4C05-26CC-73CD-9D47FD91D077}"/>
              </a:ext>
            </a:extLst>
          </p:cNvPr>
          <p:cNvSpPr txBox="1"/>
          <p:nvPr/>
        </p:nvSpPr>
        <p:spPr>
          <a:xfrm>
            <a:off x="213545" y="706310"/>
            <a:ext cx="474227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dirty="0">
                <a:latin typeface="Avenir Book" panose="02000503020000020003" pitchFamily="2" charset="0"/>
              </a:rPr>
              <a:t>How does geometry specifically affect linear instability vs nonlinear saturation?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B01C53-213F-2A2C-82B3-869C28A24469}"/>
              </a:ext>
            </a:extLst>
          </p:cNvPr>
          <p:cNvSpPr txBox="1"/>
          <p:nvPr/>
        </p:nvSpPr>
        <p:spPr>
          <a:xfrm>
            <a:off x="213545" y="3764977"/>
            <a:ext cx="562812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dirty="0">
                <a:latin typeface="Avenir Book" panose="02000503020000020003" pitchFamily="2" charset="0"/>
              </a:rPr>
              <a:t>Can we better understand analytically the trends that are revealed by the interpretable ML?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D08450-533F-5EC5-A03A-ED749D885778}"/>
              </a:ext>
            </a:extLst>
          </p:cNvPr>
          <p:cNvSpPr txBox="1"/>
          <p:nvPr/>
        </p:nvSpPr>
        <p:spPr>
          <a:xfrm>
            <a:off x="213544" y="2145145"/>
            <a:ext cx="509215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dirty="0">
                <a:latin typeface="Avenir Book" panose="02000503020000020003" pitchFamily="2" charset="0"/>
              </a:rPr>
              <a:t>Can we look inside the neural networks to understand the features they extract?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E899C5-A8E1-26EB-B20A-222C9388C434}"/>
              </a:ext>
            </a:extLst>
          </p:cNvPr>
          <p:cNvSpPr/>
          <p:nvPr/>
        </p:nvSpPr>
        <p:spPr>
          <a:xfrm>
            <a:off x="6301863" y="3230545"/>
            <a:ext cx="833932" cy="171686"/>
          </a:xfrm>
          <a:prstGeom prst="rect">
            <a:avLst/>
          </a:prstGeom>
          <a:solidFill>
            <a:srgbClr val="1F1D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0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36" y="0"/>
            <a:ext cx="8839200" cy="557213"/>
          </a:xfrm>
        </p:spPr>
        <p:txBody>
          <a:bodyPr>
            <a:normAutofit fontScale="90000"/>
          </a:bodyPr>
          <a:lstStyle/>
          <a:p>
            <a:r>
              <a:rPr lang="en-US" sz="2600" dirty="0"/>
              <a:t>But, confining charged particles with a magnetic field is tricky.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48" b="19118"/>
          <a:stretch/>
        </p:blipFill>
        <p:spPr bwMode="auto">
          <a:xfrm>
            <a:off x="2120371" y="1113986"/>
            <a:ext cx="4901803" cy="135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184665" y="2353764"/>
            <a:ext cx="20986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Magnetic field 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0326" y="648629"/>
            <a:ext cx="6596009" cy="465357"/>
          </a:xfrm>
        </p:spPr>
        <p:txBody>
          <a:bodyPr>
            <a:normAutofit fontScale="925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100" dirty="0"/>
              <a:t>Uniform straight </a:t>
            </a:r>
            <a:r>
              <a:rPr lang="en-US" sz="2100" b="1" dirty="0"/>
              <a:t>B</a:t>
            </a:r>
            <a:r>
              <a:rPr lang="en-US" sz="2100" dirty="0"/>
              <a:t>: </a:t>
            </a:r>
            <a:r>
              <a:rPr lang="en-US" sz="2100" dirty="0">
                <a:sym typeface="Symbol"/>
              </a:rPr>
              <a:t>confinement ⊥ to </a:t>
            </a:r>
            <a:r>
              <a:rPr lang="en-US" sz="2100" b="1" dirty="0">
                <a:sym typeface="Symbol"/>
              </a:rPr>
              <a:t>B</a:t>
            </a:r>
            <a:r>
              <a:rPr lang="en-US" sz="2100" dirty="0">
                <a:sym typeface="Symbol"/>
              </a:rPr>
              <a:t>, but end losses.</a:t>
            </a:r>
            <a:endParaRPr lang="en-US" sz="2100" dirty="0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4735455" y="2319857"/>
            <a:ext cx="19085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venir Book" panose="02000503020000020003" pitchFamily="2" charset="0"/>
              </a:rPr>
              <a:t>Charged particle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 flipV="1">
            <a:off x="4064695" y="1955547"/>
            <a:ext cx="670760" cy="5143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7674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20150414_01_illustrationOfGradBDrif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976" y="3011133"/>
            <a:ext cx="3870305" cy="20413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36" y="0"/>
            <a:ext cx="8839200" cy="557213"/>
          </a:xfrm>
        </p:spPr>
        <p:txBody>
          <a:bodyPr>
            <a:normAutofit fontScale="90000"/>
          </a:bodyPr>
          <a:lstStyle/>
          <a:p>
            <a:r>
              <a:rPr lang="en-US" sz="2600" dirty="0"/>
              <a:t>But, confining charged particles with a magnetic field is tricky.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48" b="19118"/>
          <a:stretch/>
        </p:blipFill>
        <p:spPr bwMode="auto">
          <a:xfrm>
            <a:off x="2120371" y="1113986"/>
            <a:ext cx="4901803" cy="135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184665" y="2353764"/>
            <a:ext cx="20986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Magnetic field 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0326" y="648629"/>
            <a:ext cx="6596009" cy="465357"/>
          </a:xfrm>
        </p:spPr>
        <p:txBody>
          <a:bodyPr>
            <a:normAutofit fontScale="925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100" dirty="0"/>
              <a:t>Uniform straight </a:t>
            </a:r>
            <a:r>
              <a:rPr lang="en-US" sz="2100" b="1" dirty="0"/>
              <a:t>B</a:t>
            </a:r>
            <a:r>
              <a:rPr lang="en-US" sz="2100" dirty="0"/>
              <a:t>: </a:t>
            </a:r>
            <a:r>
              <a:rPr lang="en-US" sz="2100" dirty="0">
                <a:sym typeface="Symbol"/>
              </a:rPr>
              <a:t>confinement ⊥ to </a:t>
            </a:r>
            <a:r>
              <a:rPr lang="en-US" sz="2100" b="1" dirty="0">
                <a:sym typeface="Symbol"/>
              </a:rPr>
              <a:t>B</a:t>
            </a:r>
            <a:r>
              <a:rPr lang="en-US" sz="2100" dirty="0">
                <a:sym typeface="Symbol"/>
              </a:rPr>
              <a:t>, but end losses.</a:t>
            </a:r>
            <a:endParaRPr lang="en-US" sz="21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26165" y="3274050"/>
            <a:ext cx="6596009" cy="46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100" kern="0" dirty="0">
                <a:latin typeface="Avenir Book" panose="02000503020000020003" pitchFamily="2" charset="0"/>
              </a:rPr>
              <a:t>If field is not uniform,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100" kern="0" dirty="0">
                <a:latin typeface="Avenir Book" panose="02000503020000020003" pitchFamily="2" charset="0"/>
              </a:rPr>
              <a:t>particles drift across field lines.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4735455" y="2319857"/>
            <a:ext cx="19085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venir Book" panose="02000503020000020003" pitchFamily="2" charset="0"/>
              </a:rPr>
              <a:t>Charged particle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 flipV="1">
            <a:off x="4064695" y="1955547"/>
            <a:ext cx="670760" cy="5143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7077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36" y="0"/>
            <a:ext cx="9033164" cy="557213"/>
          </a:xfrm>
        </p:spPr>
        <p:txBody>
          <a:bodyPr>
            <a:normAutofit/>
          </a:bodyPr>
          <a:lstStyle/>
          <a:p>
            <a:r>
              <a:rPr lang="en-US" sz="2400" dirty="0"/>
              <a:t>“Stellarator”: A device for nonaxisymmetric magnetic confinement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E69699E-B74B-2D84-70A7-B2D720C56C81}"/>
              </a:ext>
            </a:extLst>
          </p:cNvPr>
          <p:cNvGrpSpPr/>
          <p:nvPr/>
        </p:nvGrpSpPr>
        <p:grpSpPr>
          <a:xfrm>
            <a:off x="110837" y="745067"/>
            <a:ext cx="5795471" cy="3576185"/>
            <a:chOff x="881925" y="557213"/>
            <a:chExt cx="7271195" cy="448680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925" y="1036420"/>
              <a:ext cx="7209129" cy="334581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123452" y="557213"/>
              <a:ext cx="2987812" cy="4633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66FF"/>
                  </a:solidFill>
                  <a:latin typeface="Avenir Book" panose="02000503020000020003" pitchFamily="2" charset="0"/>
                </a:rPr>
                <a:t>Electromagnetic coils</a:t>
              </a:r>
            </a:p>
          </p:txBody>
        </p:sp>
        <p:cxnSp>
          <p:nvCxnSpPr>
            <p:cNvPr id="13" name="Straight Connector 12"/>
            <p:cNvCxnSpPr>
              <a:cxnSpLocks/>
            </p:cNvCxnSpPr>
            <p:nvPr/>
          </p:nvCxnSpPr>
          <p:spPr>
            <a:xfrm flipV="1">
              <a:off x="3569074" y="899110"/>
              <a:ext cx="657713" cy="29779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508456" y="4580638"/>
              <a:ext cx="3644664" cy="4633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venir Book" panose="02000503020000020003" pitchFamily="2" charset="0"/>
                </a:rPr>
                <a:t>Magnetic surfaces, plasma</a:t>
              </a:r>
            </a:p>
          </p:txBody>
        </p:sp>
        <p:cxnSp>
          <p:nvCxnSpPr>
            <p:cNvPr id="15" name="Straight Connector 14"/>
            <p:cNvCxnSpPr>
              <a:cxnSpLocks/>
            </p:cNvCxnSpPr>
            <p:nvPr/>
          </p:nvCxnSpPr>
          <p:spPr>
            <a:xfrm flipH="1">
              <a:off x="5349176" y="4212821"/>
              <a:ext cx="448717" cy="4793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080743" y="4398101"/>
              <a:ext cx="2755722" cy="4633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Magnetic field lines</a:t>
              </a:r>
            </a:p>
          </p:txBody>
        </p:sp>
        <p:cxnSp>
          <p:nvCxnSpPr>
            <p:cNvPr id="17" name="Straight Connector 16"/>
            <p:cNvCxnSpPr>
              <a:cxnSpLocks/>
            </p:cNvCxnSpPr>
            <p:nvPr/>
          </p:nvCxnSpPr>
          <p:spPr>
            <a:xfrm flipV="1">
              <a:off x="1700162" y="3698125"/>
              <a:ext cx="452613" cy="81974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cxnSpLocks/>
              <a:stCxn id="11" idx="2"/>
            </p:cNvCxnSpPr>
            <p:nvPr/>
          </p:nvCxnSpPr>
          <p:spPr>
            <a:xfrm>
              <a:off x="4486490" y="4382235"/>
              <a:ext cx="883156" cy="30989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3A55682-C757-7668-5EE4-8DA251009761}"/>
              </a:ext>
            </a:extLst>
          </p:cNvPr>
          <p:cNvGrpSpPr/>
          <p:nvPr/>
        </p:nvGrpSpPr>
        <p:grpSpPr>
          <a:xfrm>
            <a:off x="5964799" y="1159192"/>
            <a:ext cx="3030295" cy="2983207"/>
            <a:chOff x="5760594" y="986970"/>
            <a:chExt cx="3383405" cy="333083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FEFE20F-7230-4B4A-70BA-675E531992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894"/>
            <a:stretch/>
          </p:blipFill>
          <p:spPr>
            <a:xfrm>
              <a:off x="5908680" y="986970"/>
              <a:ext cx="3235319" cy="332740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F6E7DCE-8C41-CEE0-A459-2925D790F7D8}"/>
                </a:ext>
              </a:extLst>
            </p:cNvPr>
            <p:cNvSpPr/>
            <p:nvPr/>
          </p:nvSpPr>
          <p:spPr>
            <a:xfrm rot="2264668">
              <a:off x="5760594" y="3708524"/>
              <a:ext cx="924118" cy="6092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7A5131F-9EC4-DB7E-31A1-BBB5B84AE309}"/>
              </a:ext>
            </a:extLst>
          </p:cNvPr>
          <p:cNvSpPr txBox="1"/>
          <p:nvPr/>
        </p:nvSpPr>
        <p:spPr>
          <a:xfrm>
            <a:off x="6249803" y="650562"/>
            <a:ext cx="2702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Also can use planar coils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2D1F36-B198-4A25-982F-7A2A0923207B}"/>
              </a:ext>
            </a:extLst>
          </p:cNvPr>
          <p:cNvSpPr txBox="1"/>
          <p:nvPr/>
        </p:nvSpPr>
        <p:spPr>
          <a:xfrm>
            <a:off x="6330061" y="4560254"/>
            <a:ext cx="282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CNT, Columbia University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DFE4D9-5397-61F6-AFBF-D31DC5938D20}"/>
              </a:ext>
            </a:extLst>
          </p:cNvPr>
          <p:cNvSpPr txBox="1"/>
          <p:nvPr/>
        </p:nvSpPr>
        <p:spPr>
          <a:xfrm>
            <a:off x="1799177" y="4560254"/>
            <a:ext cx="2935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W7-X, Max Planck Institute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6F24436-A47E-852A-23CF-CD5065C4C4C8}"/>
              </a:ext>
            </a:extLst>
          </p:cNvPr>
          <p:cNvCxnSpPr>
            <a:cxnSpLocks/>
          </p:cNvCxnSpPr>
          <p:nvPr/>
        </p:nvCxnSpPr>
        <p:spPr>
          <a:xfrm flipH="1" flipV="1">
            <a:off x="4918622" y="1018907"/>
            <a:ext cx="1675795" cy="488901"/>
          </a:xfrm>
          <a:prstGeom prst="line">
            <a:avLst/>
          </a:prstGeom>
          <a:ln w="28575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D45B6AE-D7F2-6F85-B1F4-B2D54B5A3847}"/>
              </a:ext>
            </a:extLst>
          </p:cNvPr>
          <p:cNvCxnSpPr>
            <a:cxnSpLocks/>
          </p:cNvCxnSpPr>
          <p:nvPr/>
        </p:nvCxnSpPr>
        <p:spPr>
          <a:xfrm flipH="1">
            <a:off x="5617029" y="2912563"/>
            <a:ext cx="1448789" cy="11581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443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EA79C-B725-AC13-9C5E-35AFE1D8C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One application of stellarators is fusion energy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5BC971-35F1-AAF9-4F14-F984E9D33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530" y="839260"/>
            <a:ext cx="6544340" cy="4107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C3E1F1-D8B0-BAA1-2382-AA35E6FE0BE2}"/>
              </a:ext>
            </a:extLst>
          </p:cNvPr>
          <p:cNvSpPr txBox="1"/>
          <p:nvPr/>
        </p:nvSpPr>
        <p:spPr>
          <a:xfrm>
            <a:off x="6429204" y="1823681"/>
            <a:ext cx="276389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venir Book" panose="02000503020000020003" pitchFamily="2" charset="0"/>
              </a:rPr>
              <a:t>Advantages: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Carbon-free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Not intermittent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Minimal land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Site near customers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Plentiful fuel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No proliferation risk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No meltdown risk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No long-lived waste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6843E25-0F85-6C87-3886-C4B457F5F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9150" y="1767683"/>
            <a:ext cx="6233548" cy="32349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45D2E4F-3E6D-6B09-3C80-E7E504F05960}"/>
              </a:ext>
            </a:extLst>
          </p:cNvPr>
          <p:cNvSpPr/>
          <p:nvPr/>
        </p:nvSpPr>
        <p:spPr>
          <a:xfrm>
            <a:off x="799301" y="2110154"/>
            <a:ext cx="1042288" cy="358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6A5CC6-D4E3-94F9-AE61-6F5F8652CC9F}"/>
              </a:ext>
            </a:extLst>
          </p:cNvPr>
          <p:cNvSpPr/>
          <p:nvPr/>
        </p:nvSpPr>
        <p:spPr>
          <a:xfrm>
            <a:off x="555688" y="2571751"/>
            <a:ext cx="819109" cy="1732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0B30C66-B521-201F-8037-C965B8C9FA98}"/>
              </a:ext>
            </a:extLst>
          </p:cNvPr>
          <p:cNvGrpSpPr/>
          <p:nvPr/>
        </p:nvGrpSpPr>
        <p:grpSpPr>
          <a:xfrm>
            <a:off x="316360" y="2511424"/>
            <a:ext cx="1342214" cy="1474136"/>
            <a:chOff x="318249" y="2546263"/>
            <a:chExt cx="1342214" cy="147413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431BEC-2248-12F9-B577-F9BE89A92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258638" y="2618574"/>
              <a:ext cx="1461436" cy="134221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7DD1514-307B-C2EA-B41C-ED8EF25AF3A9}"/>
                </a:ext>
              </a:extLst>
            </p:cNvPr>
            <p:cNvSpPr/>
            <p:nvPr/>
          </p:nvSpPr>
          <p:spPr>
            <a:xfrm>
              <a:off x="767358" y="2546263"/>
              <a:ext cx="67667" cy="1336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8D0A5CC-8CBB-5008-ED35-AD79542F4AC9}"/>
                </a:ext>
              </a:extLst>
            </p:cNvPr>
            <p:cNvSpPr/>
            <p:nvPr/>
          </p:nvSpPr>
          <p:spPr>
            <a:xfrm>
              <a:off x="550498" y="2683121"/>
              <a:ext cx="67667" cy="1336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B51918A-D41F-7128-F22E-926A57549297}"/>
                </a:ext>
              </a:extLst>
            </p:cNvPr>
            <p:cNvSpPr/>
            <p:nvPr/>
          </p:nvSpPr>
          <p:spPr>
            <a:xfrm>
              <a:off x="391526" y="2866938"/>
              <a:ext cx="67667" cy="1336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EA504AC-529A-9CFE-43E0-EB2EFBA08AEC}"/>
                </a:ext>
              </a:extLst>
            </p:cNvPr>
            <p:cNvSpPr/>
            <p:nvPr/>
          </p:nvSpPr>
          <p:spPr>
            <a:xfrm>
              <a:off x="323859" y="3075700"/>
              <a:ext cx="67667" cy="1336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D15EA38-B05F-D84B-D3EB-E73195836423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352550" y="3576678"/>
            <a:ext cx="425450" cy="1206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4A71871-429B-24EE-C140-FD42CE26E7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408305" y="3587426"/>
            <a:ext cx="1270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043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9DD86B-97A5-5D6E-2041-ADADAE6C7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2" y="1512899"/>
            <a:ext cx="5466042" cy="15392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ED578F-F956-B088-138C-7AE67843D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2" y="3080226"/>
            <a:ext cx="4433179" cy="206327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863B803-BB76-803A-83AF-0191AC51D094}"/>
              </a:ext>
            </a:extLst>
          </p:cNvPr>
          <p:cNvGrpSpPr/>
          <p:nvPr/>
        </p:nvGrpSpPr>
        <p:grpSpPr>
          <a:xfrm>
            <a:off x="2561" y="557213"/>
            <a:ext cx="5784383" cy="884385"/>
            <a:chOff x="2561" y="557213"/>
            <a:chExt cx="5784383" cy="8843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145FD08-686B-7B11-EAF7-1B5BBA860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61" y="603435"/>
              <a:ext cx="5737283" cy="838163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D7ADC6-8135-1CD9-1F97-AFB1746132EA}"/>
                </a:ext>
              </a:extLst>
            </p:cNvPr>
            <p:cNvSpPr/>
            <p:nvPr/>
          </p:nvSpPr>
          <p:spPr>
            <a:xfrm>
              <a:off x="5474234" y="557213"/>
              <a:ext cx="312710" cy="3322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80243E97-6415-C0A4-1E37-EF56E8A34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Companies for fusion energy, including stellarators, have raised $billions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C06234-F1E3-0144-2EB7-9E32812357A5}"/>
              </a:ext>
            </a:extLst>
          </p:cNvPr>
          <p:cNvGrpSpPr/>
          <p:nvPr/>
        </p:nvGrpSpPr>
        <p:grpSpPr>
          <a:xfrm>
            <a:off x="6332559" y="802942"/>
            <a:ext cx="2726418" cy="3537616"/>
            <a:chOff x="6265182" y="767268"/>
            <a:chExt cx="2726418" cy="353761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2B07C32-78CF-3EE1-13D9-9D4F03CF1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85502" y="767268"/>
              <a:ext cx="2706098" cy="333570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28CC0B4-B6B8-48AE-449A-4D1D3540A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07131" y="4011956"/>
              <a:ext cx="1197610" cy="24341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C10B64-9995-94C4-52DD-DAC3D519C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65182" y="3809606"/>
              <a:ext cx="1441949" cy="49527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0F1CF22-017E-DFA9-DFFB-22DD328A0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27451" y="3725654"/>
              <a:ext cx="1177290" cy="219686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25E81FA-1B01-C95B-4F88-A6C91C5E6B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19098" y="4721123"/>
            <a:ext cx="5524901" cy="4261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37B9A4-7545-7E99-B7AC-E4CA0B3E3F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9098" y="4317482"/>
            <a:ext cx="1441949" cy="4451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8500310-E631-83FF-5F61-055A1560EFB9}"/>
              </a:ext>
            </a:extLst>
          </p:cNvPr>
          <p:cNvGrpSpPr/>
          <p:nvPr/>
        </p:nvGrpSpPr>
        <p:grpSpPr>
          <a:xfrm>
            <a:off x="2279649" y="1160943"/>
            <a:ext cx="4023031" cy="3982557"/>
            <a:chOff x="5786944" y="431331"/>
            <a:chExt cx="3368220" cy="333433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7AD16DC-C6DA-D815-7B14-700546CCB2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2060" b="3046"/>
            <a:stretch/>
          </p:blipFill>
          <p:spPr>
            <a:xfrm>
              <a:off x="5786944" y="431331"/>
              <a:ext cx="3368220" cy="333433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BA263FE-6F20-4C2A-ADAC-00AABA5EC6AD}"/>
                </a:ext>
              </a:extLst>
            </p:cNvPr>
            <p:cNvSpPr txBox="1"/>
            <p:nvPr/>
          </p:nvSpPr>
          <p:spPr>
            <a:xfrm>
              <a:off x="6202327" y="734111"/>
              <a:ext cx="145584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i="1" dirty="0">
                  <a:solidFill>
                    <a:schemeClr val="bg2">
                      <a:lumMod val="75000"/>
                    </a:schemeClr>
                  </a:solidFill>
                </a:rPr>
                <a:t>Fusion Industry Association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120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21DEF-4C1C-0BC2-D07C-518150895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Stellarators can also confine electron-positron plasmas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E5F8C0-2148-2A28-6215-FD06605D0665}"/>
              </a:ext>
            </a:extLst>
          </p:cNvPr>
          <p:cNvSpPr txBox="1"/>
          <p:nvPr/>
        </p:nvSpPr>
        <p:spPr>
          <a:xfrm>
            <a:off x="2700814" y="4733528"/>
            <a:ext cx="3742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venir Book" panose="02000503020000020003" pitchFamily="2" charset="0"/>
              </a:rPr>
              <a:t>EPOS project, Max Planck Institute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8C0150-0952-E087-FC84-733D51090B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84" r="27938"/>
          <a:stretch/>
        </p:blipFill>
        <p:spPr>
          <a:xfrm>
            <a:off x="0" y="539701"/>
            <a:ext cx="5722070" cy="4126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63E25F-ED7C-09E9-D63C-AEE7482CE7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73"/>
          <a:stretch/>
        </p:blipFill>
        <p:spPr>
          <a:xfrm>
            <a:off x="5722070" y="539701"/>
            <a:ext cx="3421930" cy="412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072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170088</TotalTime>
  <Words>2368</Words>
  <Application>Microsoft Macintosh PowerPoint</Application>
  <PresentationFormat>On-screen Show (16:9)</PresentationFormat>
  <Paragraphs>316</Paragraphs>
  <Slides>34</Slides>
  <Notes>26</Notes>
  <HiddenSlides>0</HiddenSlides>
  <MMClips>3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Arial</vt:lpstr>
      <vt:lpstr>Avenir Book</vt:lpstr>
      <vt:lpstr>Bodoni 72</vt:lpstr>
      <vt:lpstr>Calibri</vt:lpstr>
      <vt:lpstr>Cambria</vt:lpstr>
      <vt:lpstr>Cambria Math</vt:lpstr>
      <vt:lpstr>David</vt:lpstr>
      <vt:lpstr>Monaco</vt:lpstr>
      <vt:lpstr>Roboto</vt:lpstr>
      <vt:lpstr>system-ui</vt:lpstr>
      <vt:lpstr>Office Theme</vt:lpstr>
      <vt:lpstr>Equation</vt:lpstr>
      <vt:lpstr>Plasma turbulence in stellarators: physics insights from machine learning</vt:lpstr>
      <vt:lpstr>PowerPoint Presentation</vt:lpstr>
      <vt:lpstr>Charged particles can be confined by magnetic fields.</vt:lpstr>
      <vt:lpstr>But, confining charged particles with a magnetic field is tricky.</vt:lpstr>
      <vt:lpstr>But, confining charged particles with a magnetic field is tricky.</vt:lpstr>
      <vt:lpstr>“Stellarator”: A device for nonaxisymmetric magnetic confinement </vt:lpstr>
      <vt:lpstr>One application of stellarators is fusion energy</vt:lpstr>
      <vt:lpstr>Companies for fusion energy, including stellarators, have raised $billions</vt:lpstr>
      <vt:lpstr>Stellarators can also confine electron-positron plasmas</vt:lpstr>
      <vt:lpstr>How to confine particles? Quasisymmetry</vt:lpstr>
      <vt:lpstr>How to confine particles? Quasisymmetry</vt:lpstr>
      <vt:lpstr>Open physics questions in stellarator research</vt:lpstr>
      <vt:lpstr>Open physics questions in stellarator research</vt:lpstr>
      <vt:lpstr>Open physics questions in stellarator research</vt:lpstr>
      <vt:lpstr>Open physics questions in stellarator research</vt:lpstr>
      <vt:lpstr>PowerPoint Presentation</vt:lpstr>
      <vt:lpstr>Turbulence in fusion plasmas: we want to understand &amp; optimize</vt:lpstr>
      <vt:lpstr>Turbulence in fusion plasmas is highly anisotropic due to magnetic field</vt:lpstr>
      <vt:lpstr>Turbulence is simulated using the “gyrokinetic” model</vt:lpstr>
      <vt:lpstr>PowerPoint Presentation</vt:lpstr>
      <vt:lpstr>Equilibria include rotating ellipses, quasi-symmetric, and random shapes</vt:lpstr>
      <vt:lpstr>Nonlinear turbulence simulations were run in every equilibrium</vt:lpstr>
      <vt:lpstr>PowerPoint Presentation</vt:lpstr>
      <vt:lpstr>Raw feature space: 7x 1D functions that enter the turbulence simulations</vt:lpstr>
      <vt:lpstr>Raw features should not  be directly fed to classical regression or fully-connected neural network, since model should be translation-invariant</vt:lpstr>
      <vt:lpstr>Convolutional neural networks give accurate prediction of the turbulence</vt:lpstr>
      <vt:lpstr>PowerPoint Presentation</vt:lpstr>
      <vt:lpstr>Our interpretable models use a large library of candidate features, all translation-invariant</vt:lpstr>
      <vt:lpstr>Spearman correlation is a quick tool to find the most important feature</vt:lpstr>
      <vt:lpstr>Another method to identify most important features: forward sequential feature selection</vt:lpstr>
      <vt:lpstr>Most important features from sequential feature selection</vt:lpstr>
      <vt:lpstr>Shapley values show the sign and magnitude of each feature’s effect </vt:lpstr>
      <vt:lpstr>Summary</vt:lpstr>
      <vt:lpstr>Open questions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Goal: An interpretable regression, to learn what features of stellarator geometry affect the magnitude of turbulence</dc:title>
  <dc:subject/>
  <dc:creator>Microsoft Office User</dc:creator>
  <cp:keywords/>
  <dc:description/>
  <cp:lastModifiedBy>Microsoft Office User</cp:lastModifiedBy>
  <cp:revision>414</cp:revision>
  <dcterms:created xsi:type="dcterms:W3CDTF">2024-06-11T13:17:25Z</dcterms:created>
  <dcterms:modified xsi:type="dcterms:W3CDTF">2026-02-24T10:33:35Z</dcterms:modified>
  <cp:category/>
</cp:coreProperties>
</file>