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57"/>
  </p:notesMasterIdLst>
  <p:sldIdLst>
    <p:sldId id="326" r:id="rId2"/>
    <p:sldId id="1208" r:id="rId3"/>
    <p:sldId id="1210" r:id="rId4"/>
    <p:sldId id="1222" r:id="rId5"/>
    <p:sldId id="1207" r:id="rId6"/>
    <p:sldId id="1221" r:id="rId7"/>
    <p:sldId id="1213" r:id="rId8"/>
    <p:sldId id="1212" r:id="rId9"/>
    <p:sldId id="263" r:id="rId10"/>
    <p:sldId id="324" r:id="rId11"/>
    <p:sldId id="266" r:id="rId12"/>
    <p:sldId id="1211" r:id="rId13"/>
    <p:sldId id="290" r:id="rId14"/>
    <p:sldId id="1214" r:id="rId15"/>
    <p:sldId id="1216" r:id="rId16"/>
    <p:sldId id="1217" r:id="rId17"/>
    <p:sldId id="1215" r:id="rId18"/>
    <p:sldId id="335" r:id="rId19"/>
    <p:sldId id="317" r:id="rId20"/>
    <p:sldId id="1218" r:id="rId21"/>
    <p:sldId id="300" r:id="rId22"/>
    <p:sldId id="1220" r:id="rId23"/>
    <p:sldId id="301" r:id="rId24"/>
    <p:sldId id="337" r:id="rId25"/>
    <p:sldId id="292" r:id="rId26"/>
    <p:sldId id="305" r:id="rId27"/>
    <p:sldId id="331" r:id="rId28"/>
    <p:sldId id="312" r:id="rId29"/>
    <p:sldId id="1209" r:id="rId30"/>
    <p:sldId id="311" r:id="rId31"/>
    <p:sldId id="293" r:id="rId32"/>
    <p:sldId id="294" r:id="rId33"/>
    <p:sldId id="262" r:id="rId34"/>
    <p:sldId id="327" r:id="rId35"/>
    <p:sldId id="332" r:id="rId36"/>
    <p:sldId id="334" r:id="rId37"/>
    <p:sldId id="280" r:id="rId38"/>
    <p:sldId id="297" r:id="rId39"/>
    <p:sldId id="298" r:id="rId40"/>
    <p:sldId id="295" r:id="rId41"/>
    <p:sldId id="328" r:id="rId42"/>
    <p:sldId id="288" r:id="rId43"/>
    <p:sldId id="325" r:id="rId44"/>
    <p:sldId id="319" r:id="rId45"/>
    <p:sldId id="320" r:id="rId46"/>
    <p:sldId id="314" r:id="rId47"/>
    <p:sldId id="296" r:id="rId48"/>
    <p:sldId id="282" r:id="rId49"/>
    <p:sldId id="315" r:id="rId50"/>
    <p:sldId id="313" r:id="rId51"/>
    <p:sldId id="279" r:id="rId52"/>
    <p:sldId id="1219" r:id="rId53"/>
    <p:sldId id="289" r:id="rId54"/>
    <p:sldId id="333" r:id="rId55"/>
    <p:sldId id="336" r:id="rId5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4473C4"/>
    <a:srgbClr val="EA7031"/>
    <a:srgbClr val="F69E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01"/>
    <p:restoredTop sz="93113"/>
  </p:normalViewPr>
  <p:slideViewPr>
    <p:cSldViewPr snapToGrid="0">
      <p:cViewPr varScale="1">
        <p:scale>
          <a:sx n="151" d="100"/>
          <a:sy n="151" d="100"/>
        </p:scale>
        <p:origin x="5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7" d="100"/>
        <a:sy n="47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E327F-6521-2643-A69E-0A164958D4FC}" type="datetimeFigureOut">
              <a:rPr lang="en-US" smtClean="0"/>
              <a:t>9/9/25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8D2BD1-6DD5-8F4E-B716-B1ECCD721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320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fusionsites.ciemat.es/gyrokineticsmadrid2014/files/2014/06/Nunami.pdf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ip.scitation.org/doi/pdf/10.1063/1.4704568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fusionsites.ciemat.es/gyrokineticsmadrid2014/files/2014/06/Nunami.pdf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aip.scitation.org/doi/pdf/10.1063/1.4704568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2530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www.doc.ic.ac.uk</a:t>
            </a:r>
            <a:r>
              <a:rPr lang="en-US" dirty="0"/>
              <a:t>/~</a:t>
            </a:r>
            <a:r>
              <a:rPr lang="en-US" dirty="0" err="1"/>
              <a:t>bkainz</a:t>
            </a:r>
            <a:r>
              <a:rPr lang="en-US" dirty="0"/>
              <a:t>/teaching/DL/notes/</a:t>
            </a:r>
            <a:r>
              <a:rPr lang="en-US" dirty="0" err="1"/>
              <a:t>equivariance.pdf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852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066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20241229-07-plot_sfs_results_for_talk_simplified.py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5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20241224-01-plot_Q_vs_predicted_for_ML_paper.py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887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20241229-04_plot_Q_vs_optimized_single_feature_for_paper.png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84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8455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imgres?q</a:t>
            </a:r>
            <a:r>
              <a:rPr lang="en-US" dirty="0"/>
              <a:t>=eureka%20understanding%20light%20bulb%20brain&amp;imgurl=https%3A%2F%2Fpreview.redd.it%2Fhow-do-light-bulb-moments-come-about-v0-0mgno4a97tva1.jpg%3Fwidth%3D777%26format%3Dpjpg%26auto%3Dwebp%26s%3D541d28c2f1009471ab52add4a282ee4916a311fa&amp;imgrefurl=https%3A%2F%2Fwww.reddit.com%2Fr%2Fmbti%2Fcomments%2F12xc0ef%2Fhow_do_light_bulb_moments_come_about%2F&amp;docid=G-9kXBNk27S2YM&amp;tbnid=9jUFrhBW814RkM&amp;vet=12ahUKEwjdq_HN6OOKAxW7MVkFHflMNswQM3oECHAQAA..i&amp;w=777&amp;h=625&amp;hcb=2&amp;ved=2ahUKEwjdq_HN6OOKAxW7MVkFHflMNswQM3oECHAQA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20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imgres?q</a:t>
            </a:r>
            <a:r>
              <a:rPr lang="en-US" dirty="0"/>
              <a:t>=eureka%20understanding%20light%20bulb%20brain&amp;imgurl=https%3A%2F%2Fpreview.redd.it%2Fhow-do-light-bulb-moments-come-about-v0-0mgno4a97tva1.jpg%3Fwidth%3D777%26format%3Dpjpg%26auto%3Dwebp%26s%3D541d28c2f1009471ab52add4a282ee4916a311fa&amp;imgrefurl=https%3A%2F%2Fwww.reddit.com%2Fr%2Fmbti%2Fcomments%2F12xc0ef%2Fhow_do_light_bulb_moments_come_about%2F&amp;docid=G-9kXBNk27S2YM&amp;tbnid=9jUFrhBW814RkM&amp;vet=12ahUKEwjdq_HN6OOKAxW7MVkFHflMNswQM3oECHAQAA..i&amp;w=777&amp;h=625&amp;hcb=2&amp;ved=2ahUKEwjdq_HN6OOKAxW7MVkFHflMNswQM3oECHAQA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24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186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~/Box/work24/20241220-02-figure_of_heliiotron_equilibria$ ./20241220-02-plot_heliotron_equilibria_for_paper.py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719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Turbulence image from </a:t>
            </a:r>
            <a:r>
              <a:rPr lang="en-US" dirty="0">
                <a:hlinkClick r:id="rId3"/>
              </a:rPr>
              <a:t>http://fusionsites.ciemat.es/gyrokineticsmadrid2014/files/2014/06/Nunami.pdf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>
                <a:hlinkClick r:id="rId4"/>
              </a:rPr>
              <a:t>https://aip.scitation.org/doi/pdf/10.1063/1.4704568</a:t>
            </a:r>
            <a:r>
              <a:rPr lang="en-US" dirty="0"/>
              <a:t> </a:t>
            </a:r>
            <a:r>
              <a:rPr lang="en-US" dirty="0" err="1"/>
              <a:t>Nunami</a:t>
            </a:r>
            <a:r>
              <a:rPr lang="en-US" dirty="0"/>
              <a:t> et al., </a:t>
            </a:r>
            <a:r>
              <a:rPr lang="en-US" dirty="0" err="1"/>
              <a:t>PoP</a:t>
            </a:r>
            <a:r>
              <a:rPr lang="en-US" dirty="0"/>
              <a:t> 19, 042504 (2012)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12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18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~/Box/work24/20241220-02-figure_of_heliiotron_equilibria$ ./20241220-02-plot_heliotron_equilibria_for_paper.py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26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~/Box/work24/20241220-01-figure_of_QUASR_equilibria$ ./20241220-01-plot_QUASR_equilibria_for_paper.py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2101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~/Box/work24/20241117-01-figure_of_random_equilibria$ ./20241117-02-plot_random_equilibria_for_paper.py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772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6243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20241229-02-plot_sfs_results_for_talk.py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823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20241224-01-plot_Q_vs_predicted_for_ML_paper.py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622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20241210-01-085_allConfigs_randomGradients_onlyUnstable_YlnQ_Qmin0p1_features20241227_XGB_20nodes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5433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20250114-06-plot_W7-X_xsection_and_surface.py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6684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20250206-02_compare_previously_published_ITG_proxies_singleline.py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74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Turbulence image from </a:t>
            </a:r>
            <a:r>
              <a:rPr lang="en-US" dirty="0">
                <a:hlinkClick r:id="rId3"/>
              </a:rPr>
              <a:t>http://fusionsites.ciemat.es/gyrokineticsmadrid2014/files/2014/06/Nunami.pdf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>
                <a:hlinkClick r:id="rId4"/>
              </a:rPr>
              <a:t>https://aip.scitation.org/doi/pdf/10.1063/1.4704568</a:t>
            </a:r>
            <a:r>
              <a:rPr lang="en-US" dirty="0"/>
              <a:t> </a:t>
            </a:r>
            <a:r>
              <a:rPr lang="en-US" dirty="0" err="1"/>
              <a:t>Nunami</a:t>
            </a:r>
            <a:r>
              <a:rPr lang="en-US" dirty="0"/>
              <a:t> et al., </a:t>
            </a:r>
            <a:r>
              <a:rPr lang="en-US" dirty="0" err="1"/>
              <a:t>PoP</a:t>
            </a:r>
            <a:r>
              <a:rPr lang="en-US" dirty="0"/>
              <a:t> 19, 042504 (2012)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E1C42-B18E-4FE4-AA28-B904AE26AC2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909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20241228-01-plot_comparison_of_regression_methods.py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247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20250128-02-plot_Q_vs_optimized_single_feature_including_xgboost.py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027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20241231-03_2_feature_tprim_fprim_XGB_model_visualization.ipynb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423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20241231-02_2_feature_XGB_model_visualization.ipynb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50992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5056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20250114-06-plot_W7-X_xsection_and_surface.py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4703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950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6905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0510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20240902-01-plot_shapley_values_for_GX_regression.py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65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~/Box/work24/20241220-02-figure_of_heliiotron_equilibria$ ./20241220-02-plot_heliotron_equilibria_for_paper.py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42457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20250321-01_compare_variants_of_ITG_proxy_grad_x_vs_grad_y.pdf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2526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20250821-01_Equations_for_numerical_analysis_seminar_on_gyrokinetic_equation.lyx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8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This was about 1/8 of our 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SciDAC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GPU allocation was 53,738 node 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hrs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, UMD GPU allocation was </a:t>
            </a:r>
            <a:r>
              <a:rPr lang="en-US" b="0" i="0" dirty="0">
                <a:solidFill>
                  <a:srgbClr val="000000"/>
                </a:solidFill>
                <a:effectLst/>
                <a:latin typeface="system-ui"/>
              </a:rPr>
              <a:t>40,978 node hrs. 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pscratch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sd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/l/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landrema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/20240601-01-random_stellarator_equilibria/20240601-01-075_ntheta_scan&gt; ./plot_gx_scan_over_1_parameter_and_configuration.py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20240902-03_plot_distribution_of_Q_from_GX_database_for_poster.py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20241218-01-plot_distribution_of_heat_fluxes_for_paper.py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20250102-10_plot_Q_vs_time_for_several_simulations.pdf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604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20250127-01-plot_random_flux_tube.py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699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20250102-01-plot_geometry_for_GX_circshift_figure.py</a:t>
            </a:r>
          </a:p>
          <a:p>
            <a:r>
              <a:rPr lang="en-US" dirty="0"/>
              <a:t>20250102-01-plot_geometry_for_GX_circshift_animation.py</a:t>
            </a:r>
          </a:p>
          <a:p>
            <a:endParaRPr lang="en-US" dirty="0"/>
          </a:p>
          <a:p>
            <a:r>
              <a:rPr lang="en-US" dirty="0"/>
              <a:t>See 20240609-01 Regressions for database of GX </a:t>
            </a:r>
            <a:r>
              <a:rPr lang="en-US" dirty="0" err="1"/>
              <a:t>runs.docx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pscratch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sd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/l/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landrema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/20240609-01-gx_convergence/20240609-01-012_circshift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C814C9"/>
                </a:solidFill>
                <a:effectLst/>
                <a:latin typeface="Monaco" pitchFamily="2" charset="77"/>
              </a:rPr>
              <a:t>plot_gx_scan_over_1_parameter_and_configuration.py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plot_Q_vs_z_vs_circshift.py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python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/global/homes/l/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landrema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post_processing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/plot-Q-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z.py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000001_circshift_0/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000001_circshift_12/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000001_circshift_24/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000001_circshift_36/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000001_circshift_48/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000001_circshift_61/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000001_circshift_73/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 \</a:t>
            </a:r>
          </a:p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    000001_circshift_85/</a:t>
            </a:r>
            <a:r>
              <a:rPr lang="en-US" dirty="0" err="1">
                <a:solidFill>
                  <a:srgbClr val="F2F2F2"/>
                </a:solidFill>
                <a:effectLst/>
                <a:latin typeface="Monaco" pitchFamily="2" charset="77"/>
              </a:rPr>
              <a:t>gx.out.nc</a:t>
            </a: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rgbClr val="F2F2F2"/>
              </a:solidFill>
              <a:effectLst/>
              <a:latin typeface="Monaco" pitchFamily="2" charset="77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27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2F2F2"/>
                </a:solidFill>
                <a:effectLst/>
                <a:latin typeface="Monaco" pitchFamily="2" charset="77"/>
              </a:rPr>
              <a:t>pred_vs_actual_plot_pre2_20250211-01-002.pdf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8D2BD1-6DD5-8F4E-B716-B1ECCD7214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07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67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226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080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815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069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7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9/9/25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9997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7269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9/9/25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69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9/9/25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8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77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1AA59-0388-9446-A59D-D1477252E50A}" type="datetimeFigureOut">
              <a:rPr lang="en-US" smtClean="0"/>
              <a:t>9/9/25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88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3691"/>
            <a:ext cx="9144000" cy="42801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A1AA59-0388-9446-A59D-D1477252E50A}" type="datetimeFigureOut">
              <a:rPr lang="en-US" smtClean="0"/>
              <a:t>9/9/25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BE856-0217-A648-9939-225BC25A77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00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e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em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00.png"/><Relationship Id="rId3" Type="http://schemas.openxmlformats.org/officeDocument/2006/relationships/image" Target="../media/image42.emf"/><Relationship Id="rId21" Type="http://schemas.openxmlformats.org/officeDocument/2006/relationships/image" Target="../media/image330.png"/><Relationship Id="rId12" Type="http://schemas.openxmlformats.org/officeDocument/2006/relationships/image" Target="../media/image340.png"/><Relationship Id="rId17" Type="http://schemas.openxmlformats.org/officeDocument/2006/relationships/image" Target="../media/image29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0.png"/><Relationship Id="rId20" Type="http://schemas.openxmlformats.org/officeDocument/2006/relationships/image" Target="../media/image320.png"/><Relationship Id="rId1" Type="http://schemas.openxmlformats.org/officeDocument/2006/relationships/slideLayout" Target="../slideLayouts/slideLayout6.xml"/><Relationship Id="rId15" Type="http://schemas.openxmlformats.org/officeDocument/2006/relationships/image" Target="../media/image360.png"/><Relationship Id="rId19" Type="http://schemas.openxmlformats.org/officeDocument/2006/relationships/image" Target="../media/image310.png"/><Relationship Id="rId4" Type="http://schemas.openxmlformats.org/officeDocument/2006/relationships/image" Target="../media/image25.png"/><Relationship Id="rId22" Type="http://schemas.openxmlformats.org/officeDocument/2006/relationships/image" Target="../media/image3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emf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54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54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54.png"/><Relationship Id="rId15" Type="http://schemas.openxmlformats.org/officeDocument/2006/relationships/image" Target="../media/image13.emf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0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54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7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54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openxmlformats.org/officeDocument/2006/relationships/image" Target="../media/image11.emf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54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12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82928A32-AE72-A2CF-A83B-83DD91F18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01168" y="4501791"/>
            <a:ext cx="9546336" cy="9445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u="sng" dirty="0"/>
              <a:t>M </a:t>
            </a:r>
            <a:r>
              <a:rPr lang="en-US" sz="1400" u="sng" dirty="0" err="1"/>
              <a:t>Landreman</a:t>
            </a:r>
            <a:r>
              <a:rPr lang="en-US" sz="1400" dirty="0"/>
              <a:t>, J Y Choi, C Alves, P </a:t>
            </a:r>
            <a:r>
              <a:rPr lang="en-US" sz="1400" dirty="0" err="1"/>
              <a:t>Balaprakash</a:t>
            </a:r>
            <a:r>
              <a:rPr lang="en-US" sz="1400" dirty="0"/>
              <a:t>, R M Churchill , R </a:t>
            </a:r>
            <a:r>
              <a:rPr lang="en-US" sz="1400" dirty="0" err="1"/>
              <a:t>Conlin</a:t>
            </a:r>
            <a:r>
              <a:rPr lang="en-US" sz="1400" dirty="0"/>
              <a:t>, G Roberg-Clark</a:t>
            </a:r>
          </a:p>
          <a:p>
            <a:pPr>
              <a:lnSpc>
                <a:spcPct val="100000"/>
              </a:lnSpc>
            </a:pPr>
            <a:r>
              <a:rPr lang="en-US" sz="1400" dirty="0"/>
              <a:t>Journal of Plasma Physics </a:t>
            </a:r>
            <a:r>
              <a:rPr lang="en-US" sz="1400" b="1" dirty="0"/>
              <a:t>91</a:t>
            </a:r>
            <a:r>
              <a:rPr lang="en-US" sz="1400" dirty="0"/>
              <a:t>, E120 (2025),                            arXiv:2502.11657 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4E27FC9-F1FA-1B32-738C-404C163FD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77686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Efficient interpretable regression and classification with translation-invariance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944F90-A163-E334-3F18-B422C184A80A}"/>
              </a:ext>
            </a:extLst>
          </p:cNvPr>
          <p:cNvSpPr txBox="1"/>
          <p:nvPr/>
        </p:nvSpPr>
        <p:spPr>
          <a:xfrm>
            <a:off x="4365315" y="2442103"/>
            <a:ext cx="1117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Regression,</a:t>
            </a:r>
          </a:p>
          <a:p>
            <a:r>
              <a:rPr lang="en-US" sz="1400" dirty="0"/>
              <a:t>classification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E19074A-16C6-7A75-3E41-CD7DD181FE23}"/>
              </a:ext>
            </a:extLst>
          </p:cNvPr>
          <p:cNvGrpSpPr/>
          <p:nvPr/>
        </p:nvGrpSpPr>
        <p:grpSpPr>
          <a:xfrm>
            <a:off x="100465" y="1297636"/>
            <a:ext cx="1813239" cy="2796976"/>
            <a:chOff x="100465" y="1297636"/>
            <a:chExt cx="1813239" cy="279697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0ED7448-15E2-0841-F82E-659C3CD28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182" y="1329886"/>
              <a:ext cx="690556" cy="697675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DE68A7-6314-265D-F23A-8FE98AD808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465" y="2744473"/>
              <a:ext cx="638295" cy="64853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4574EF2-76C4-9D66-80DC-BB2858AAF9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341" y="1297636"/>
              <a:ext cx="690628" cy="69767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265DC7A-F4F7-D657-F886-5739397BE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910" y="2071161"/>
              <a:ext cx="665744" cy="658845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996AB923-20AB-AE6C-E2CA-AE09E2CED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760" y="2031548"/>
              <a:ext cx="588755" cy="65884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7D51B3C-7E23-8005-D3EE-9406803E9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72199" y="1802874"/>
              <a:ext cx="356408" cy="731977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7F160AF-EC75-B832-ADE4-017F86BDC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130" y="2802479"/>
              <a:ext cx="638295" cy="625202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6A791BC-D1EC-43BE-EB39-96C742882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72265" y="2715280"/>
              <a:ext cx="541439" cy="61972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321B3272-74CF-A6EE-3966-A0C66847A9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3966" y="3422199"/>
              <a:ext cx="638296" cy="63829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39ABA70-62A8-05BA-6F65-31CF901B1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8632" y="3411244"/>
              <a:ext cx="683368" cy="683368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D537688-1471-B375-1F57-ED91D0AE103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47060" y="3776219"/>
            <a:ext cx="3246828" cy="275562"/>
          </a:xfrm>
          <a:prstGeom prst="rect">
            <a:avLst/>
          </a:prstGeom>
        </p:spPr>
      </p:pic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297C80-F14A-4376-EE13-C3B1FA5B3A31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C5765B-7988-8124-DCA7-F8FBF90BE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57BD3F0-0A7E-FCA6-91FC-BE1AC375ECD6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06972E3-9884-E64A-7DE3-53B857150F20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A2CE999-F8B6-B929-CA00-EFE4FD39798F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DEE832A-5B83-BF5E-DB84-1C1C289C7303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44CE5E3-236E-99B7-305C-38FA9D07DD19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C7CCEF8-459A-F86A-F9B2-A3D463CCF76E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4BA8B78-6A59-F07F-9F99-764C0ABF4CEB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9DD0E6-F182-5F97-CC88-4ADC56A8B66D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9343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4463857E-A85E-A733-B043-B095342A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872" y="1523898"/>
            <a:ext cx="8821048" cy="3650089"/>
          </a:xfrm>
          <a:prstGeom prst="rect">
            <a:avLst/>
          </a:prstGeom>
        </p:spPr>
      </p:pic>
      <p:pic>
        <p:nvPicPr>
          <p:cNvPr id="6" name="Picture 5" descr="m201070316_01_plotW7XFluxTube_b.png">
            <a:extLst>
              <a:ext uri="{FF2B5EF4-FFF2-40B4-BE49-F238E27FC236}">
                <a16:creationId xmlns:a16="http://schemas.microsoft.com/office/drawing/2014/main" id="{01418194-412E-866C-1316-8C9DA701D6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1" y="404990"/>
            <a:ext cx="2465928" cy="10077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EBCE78-E5A2-2A49-8385-1480C3E291CA}"/>
                  </a:ext>
                </a:extLst>
              </p:cNvPr>
              <p:cNvSpPr txBox="1"/>
              <p:nvPr/>
            </p:nvSpPr>
            <p:spPr>
              <a:xfrm>
                <a:off x="7467271" y="530962"/>
                <a:ext cx="1426929" cy="316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1" i="1" smtClean="0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35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350" b="0" i="1" smtClean="0">
                              <a:latin typeface="Cambria Math" panose="02040503050406030204" pitchFamily="18" charset="0"/>
                            </a:rPr>
                            <m:t>𝑟𝑒𝑓</m:t>
                          </m:r>
                        </m:sub>
                      </m:sSub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EBCE78-E5A2-2A49-8385-1480C3E291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271" y="530962"/>
                <a:ext cx="1426929" cy="316690"/>
              </a:xfrm>
              <a:prstGeom prst="rect">
                <a:avLst/>
              </a:prstGeom>
              <a:blipFill>
                <a:blip r:embed="rId12"/>
                <a:stretch>
                  <a:fillRect b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8CAFF3B0-CC5B-1858-0C47-15EB99528EB1}"/>
              </a:ext>
            </a:extLst>
          </p:cNvPr>
          <p:cNvGrpSpPr/>
          <p:nvPr/>
        </p:nvGrpSpPr>
        <p:grpSpPr>
          <a:xfrm>
            <a:off x="3479344" y="226349"/>
            <a:ext cx="3836047" cy="1229152"/>
            <a:chOff x="372167" y="551332"/>
            <a:chExt cx="3083635" cy="988063"/>
          </a:xfrm>
        </p:grpSpPr>
        <p:pic>
          <p:nvPicPr>
            <p:cNvPr id="5" name="Picture 4" descr="m201070316_01_plotW7XFluxTube_a.png">
              <a:extLst>
                <a:ext uri="{FF2B5EF4-FFF2-40B4-BE49-F238E27FC236}">
                  <a16:creationId xmlns:a16="http://schemas.microsoft.com/office/drawing/2014/main" id="{7CBF0291-7B49-CE2B-395B-B75205A1CD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2167" y="659686"/>
              <a:ext cx="3050948" cy="85385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2876346-89F5-37A1-2305-61EAC9388469}"/>
                </a:ext>
              </a:extLst>
            </p:cNvPr>
            <p:cNvSpPr txBox="1"/>
            <p:nvPr/>
          </p:nvSpPr>
          <p:spPr>
            <a:xfrm>
              <a:off x="1090817" y="1267313"/>
              <a:ext cx="1694695" cy="222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Flux tube simulation domain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0AD81B1-E79C-1036-7515-D68D446C6D57}"/>
                </a:ext>
              </a:extLst>
            </p:cNvPr>
            <p:cNvSpPr/>
            <p:nvPr/>
          </p:nvSpPr>
          <p:spPr>
            <a:xfrm>
              <a:off x="740449" y="968281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D9C5DE4-D103-94FA-CD74-E094F090B419}"/>
                </a:ext>
              </a:extLst>
            </p:cNvPr>
            <p:cNvSpPr/>
            <p:nvPr/>
          </p:nvSpPr>
          <p:spPr>
            <a:xfrm rot="1487255">
              <a:off x="597282" y="1376719"/>
              <a:ext cx="200270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22D3CC7-B924-8967-28FD-530813A2C328}"/>
                </a:ext>
              </a:extLst>
            </p:cNvPr>
            <p:cNvSpPr/>
            <p:nvPr/>
          </p:nvSpPr>
          <p:spPr>
            <a:xfrm>
              <a:off x="903692" y="551332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9E41C11-7C00-3C2D-A8E6-7ECE01832FA4}"/>
                </a:ext>
              </a:extLst>
            </p:cNvPr>
            <p:cNvSpPr/>
            <p:nvPr/>
          </p:nvSpPr>
          <p:spPr>
            <a:xfrm>
              <a:off x="2042568" y="741098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5DD996A-1705-28C8-6521-62AEFAA61619}"/>
                </a:ext>
              </a:extLst>
            </p:cNvPr>
            <p:cNvSpPr/>
            <p:nvPr/>
          </p:nvSpPr>
          <p:spPr>
            <a:xfrm>
              <a:off x="3129315" y="1295789"/>
              <a:ext cx="326487" cy="162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Raw feature space: 7x 1D functions that enter the turbulence simulations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92DC6B-7ED8-B32B-74FB-3E09FA8A78B7}"/>
                  </a:ext>
                </a:extLst>
              </p:cNvPr>
              <p:cNvSpPr txBox="1"/>
              <p:nvPr/>
            </p:nvSpPr>
            <p:spPr>
              <a:xfrm>
                <a:off x="7494072" y="809067"/>
                <a:ext cx="1430584" cy="5150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</m:t>
                      </m:r>
                      <m:rad>
                        <m:radPr>
                          <m:degHide m:val="on"/>
                          <m:ctrlPr>
                            <a:rPr lang="en-US" sz="135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lin"/>
                              <m:ctrlPr>
                                <a:rPr lang="en-US" sz="13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35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𝜓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3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3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𝜓</m:t>
                                  </m:r>
                                </m:e>
                                <m:sub>
                                  <m:r>
                                    <a:rPr lang="en-US" sz="135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𝑒𝑑𝑔𝑒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E092DC6B-7ED8-B32B-74FB-3E09FA8A78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4072" y="809067"/>
                <a:ext cx="1430584" cy="515077"/>
              </a:xfrm>
              <a:prstGeom prst="rect">
                <a:avLst/>
              </a:prstGeom>
              <a:blipFill>
                <a:blip r:embed="rId15"/>
                <a:stretch>
                  <a:fillRect t="-42857" b="-76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id="{91C21261-62FA-6811-5C90-8A35C4A4A956}"/>
              </a:ext>
            </a:extLst>
          </p:cNvPr>
          <p:cNvSpPr/>
          <p:nvPr/>
        </p:nvSpPr>
        <p:spPr>
          <a:xfrm>
            <a:off x="798343" y="1553291"/>
            <a:ext cx="7859889" cy="17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562F9F0-AE1C-8465-5E3B-AE8A16D53A50}"/>
              </a:ext>
            </a:extLst>
          </p:cNvPr>
          <p:cNvSpPr/>
          <p:nvPr/>
        </p:nvSpPr>
        <p:spPr>
          <a:xfrm>
            <a:off x="347275" y="3334759"/>
            <a:ext cx="6589377" cy="17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40EFF2-4BE9-826C-3441-5CA5E45A0E66}"/>
                  </a:ext>
                </a:extLst>
              </p:cNvPr>
              <p:cNvSpPr txBox="1"/>
              <p:nvPr/>
            </p:nvSpPr>
            <p:spPr>
              <a:xfrm>
                <a:off x="1033137" y="1423685"/>
                <a:ext cx="583838" cy="38683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740EFF2-4BE9-826C-3441-5CA5E45A0E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137" y="1423685"/>
                <a:ext cx="583838" cy="38683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1C1FF6-3462-1EA2-4117-6BF6EC5479FA}"/>
                  </a:ext>
                </a:extLst>
              </p:cNvPr>
              <p:cNvSpPr txBox="1"/>
              <p:nvPr/>
            </p:nvSpPr>
            <p:spPr>
              <a:xfrm>
                <a:off x="2751901" y="1467060"/>
                <a:ext cx="152926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11C1FF6-3462-1EA2-4117-6BF6EC5479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1901" y="1467060"/>
                <a:ext cx="1529265" cy="30008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1CE9BC9-FE3A-C50D-5B3A-B49DDF6D5D42}"/>
                  </a:ext>
                </a:extLst>
              </p:cNvPr>
              <p:cNvSpPr txBox="1"/>
              <p:nvPr/>
            </p:nvSpPr>
            <p:spPr>
              <a:xfrm>
                <a:off x="4978854" y="1467060"/>
                <a:ext cx="1296317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−2</m:t>
                          </m:r>
                        </m:sup>
                      </m:sSup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sz="135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𝜿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1CE9BC9-FE3A-C50D-5B3A-B49DDF6D5D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8854" y="1467060"/>
                <a:ext cx="1296317" cy="30008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7557F4-0E1F-1CB4-D9F5-837668F0EB06}"/>
                  </a:ext>
                </a:extLst>
              </p:cNvPr>
              <p:cNvSpPr txBox="1"/>
              <p:nvPr/>
            </p:nvSpPr>
            <p:spPr>
              <a:xfrm>
                <a:off x="7124901" y="1467060"/>
                <a:ext cx="152676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5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35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35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d>
                        </m:e>
                        <m:sup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US" sz="1350" b="1" i="1"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35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35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7557F4-0E1F-1CB4-D9F5-837668F0EB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4901" y="1467060"/>
                <a:ext cx="1526765" cy="30008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41A773E-EC44-ABA2-ACA9-3275028E3F6D}"/>
                  </a:ext>
                </a:extLst>
              </p:cNvPr>
              <p:cNvSpPr txBox="1"/>
              <p:nvPr/>
            </p:nvSpPr>
            <p:spPr>
              <a:xfrm>
                <a:off x="5362136" y="3261558"/>
                <a:ext cx="74661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41A773E-EC44-ABA2-ACA9-3275028E3F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2136" y="3261558"/>
                <a:ext cx="746615" cy="30008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4ED12F9-D8D9-DFE0-BE75-2F32F280C032}"/>
                  </a:ext>
                </a:extLst>
              </p:cNvPr>
              <p:cNvSpPr txBox="1"/>
              <p:nvPr/>
            </p:nvSpPr>
            <p:spPr>
              <a:xfrm>
                <a:off x="3139463" y="3261558"/>
                <a:ext cx="74911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04ED12F9-D8D9-DFE0-BE75-2F32F280C0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463" y="3261558"/>
                <a:ext cx="749116" cy="300082"/>
              </a:xfrm>
              <a:prstGeom prst="rect">
                <a:avLst/>
              </a:prstGeom>
              <a:blipFill>
                <a:blip r:embed="rId2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B2D31B-2FA9-35D5-2BB6-C1151677FD02}"/>
                  </a:ext>
                </a:extLst>
              </p:cNvPr>
              <p:cNvSpPr txBox="1"/>
              <p:nvPr/>
            </p:nvSpPr>
            <p:spPr>
              <a:xfrm>
                <a:off x="933110" y="3261558"/>
                <a:ext cx="751616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3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  <m: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m:rPr>
                          <m:sty m:val="p"/>
                        </m:rPr>
                        <a:rPr lang="en-US" sz="13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∇</m:t>
                      </m:r>
                      <m:r>
                        <a:rPr lang="en-US" sz="135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sz="135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9B2D31B-2FA9-35D5-2BB6-C1151677F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110" y="3261558"/>
                <a:ext cx="751616" cy="300082"/>
              </a:xfrm>
              <a:prstGeom prst="rect">
                <a:avLst/>
              </a:prstGeom>
              <a:blipFill>
                <a:blip r:embed="rId22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063374ED-A01A-E6B9-DF74-3004D0A821E0}"/>
              </a:ext>
            </a:extLst>
          </p:cNvPr>
          <p:cNvGrpSpPr/>
          <p:nvPr/>
        </p:nvGrpSpPr>
        <p:grpSpPr>
          <a:xfrm>
            <a:off x="3960304" y="802396"/>
            <a:ext cx="2536655" cy="425455"/>
            <a:chOff x="5619261" y="3206118"/>
            <a:chExt cx="2536655" cy="42545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BA0F71B-8B87-7B5D-1335-489F4D0D5AB8}"/>
                </a:ext>
              </a:extLst>
            </p:cNvPr>
            <p:cNvSpPr/>
            <p:nvPr/>
          </p:nvSpPr>
          <p:spPr>
            <a:xfrm>
              <a:off x="5619261" y="3206118"/>
              <a:ext cx="2093871" cy="273682"/>
            </a:xfrm>
            <a:custGeom>
              <a:avLst/>
              <a:gdLst>
                <a:gd name="connsiteX0" fmla="*/ 40471 w 2064004"/>
                <a:gd name="connsiteY0" fmla="*/ 139381 h 274848"/>
                <a:gd name="connsiteX1" fmla="*/ 269071 w 2064004"/>
                <a:gd name="connsiteY1" fmla="*/ 3915 h 274848"/>
                <a:gd name="connsiteX2" fmla="*/ 2064004 w 2064004"/>
                <a:gd name="connsiteY2" fmla="*/ 274848 h 274848"/>
                <a:gd name="connsiteX0" fmla="*/ 23704 w 2117575"/>
                <a:gd name="connsiteY0" fmla="*/ 257815 h 272702"/>
                <a:gd name="connsiteX1" fmla="*/ 322642 w 2117575"/>
                <a:gd name="connsiteY1" fmla="*/ 1769 h 272702"/>
                <a:gd name="connsiteX2" fmla="*/ 2117575 w 2117575"/>
                <a:gd name="connsiteY2" fmla="*/ 272702 h 272702"/>
                <a:gd name="connsiteX0" fmla="*/ 0 w 2093871"/>
                <a:gd name="connsiteY0" fmla="*/ 258795 h 273682"/>
                <a:gd name="connsiteX1" fmla="*/ 298938 w 2093871"/>
                <a:gd name="connsiteY1" fmla="*/ 2749 h 273682"/>
                <a:gd name="connsiteX2" fmla="*/ 2093871 w 2093871"/>
                <a:gd name="connsiteY2" fmla="*/ 273682 h 273682"/>
                <a:gd name="connsiteX0" fmla="*/ 0 w 2093871"/>
                <a:gd name="connsiteY0" fmla="*/ 258795 h 273682"/>
                <a:gd name="connsiteX1" fmla="*/ 494881 w 2093871"/>
                <a:gd name="connsiteY1" fmla="*/ 2749 h 273682"/>
                <a:gd name="connsiteX2" fmla="*/ 2093871 w 2093871"/>
                <a:gd name="connsiteY2" fmla="*/ 273682 h 273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93871" h="273682">
                  <a:moveTo>
                    <a:pt x="0" y="258795"/>
                  </a:moveTo>
                  <a:cubicBezTo>
                    <a:pt x="61229" y="99386"/>
                    <a:pt x="157625" y="-19829"/>
                    <a:pt x="494881" y="2749"/>
                  </a:cubicBezTo>
                  <a:cubicBezTo>
                    <a:pt x="832137" y="25327"/>
                    <a:pt x="1365032" y="149504"/>
                    <a:pt x="2093871" y="273682"/>
                  </a:cubicBezTo>
                </a:path>
              </a:pathLst>
            </a:custGeom>
            <a:noFill/>
            <a:ln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275CF5E-32D3-A3F8-57C3-9D8A13F2AA91}"/>
                </a:ext>
              </a:extLst>
            </p:cNvPr>
            <p:cNvSpPr txBox="1"/>
            <p:nvPr/>
          </p:nvSpPr>
          <p:spPr>
            <a:xfrm>
              <a:off x="7635551" y="3323796"/>
              <a:ext cx="52036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z</a:t>
              </a: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AB1F034-868A-B5A0-3EDB-F0056D682BDD}"/>
              </a:ext>
            </a:extLst>
          </p:cNvPr>
          <p:cNvCxnSpPr/>
          <p:nvPr/>
        </p:nvCxnSpPr>
        <p:spPr>
          <a:xfrm flipV="1">
            <a:off x="3662260" y="1371481"/>
            <a:ext cx="338726" cy="7371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4BC6B75-530D-10D1-3FDB-0A4A9FD43074}"/>
              </a:ext>
            </a:extLst>
          </p:cNvPr>
          <p:cNvCxnSpPr>
            <a:cxnSpLocks/>
          </p:cNvCxnSpPr>
          <p:nvPr/>
        </p:nvCxnSpPr>
        <p:spPr>
          <a:xfrm flipH="1" flipV="1">
            <a:off x="3424836" y="904762"/>
            <a:ext cx="170653" cy="47567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3C37AF-7564-8425-D594-DA2777FFCC75}"/>
              </a:ext>
            </a:extLst>
          </p:cNvPr>
          <p:cNvSpPr txBox="1"/>
          <p:nvPr/>
        </p:nvSpPr>
        <p:spPr>
          <a:xfrm>
            <a:off x="3912325" y="1154180"/>
            <a:ext cx="520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93A464-43DB-BC86-74E8-049AD910D76A}"/>
              </a:ext>
            </a:extLst>
          </p:cNvPr>
          <p:cNvSpPr txBox="1"/>
          <p:nvPr/>
        </p:nvSpPr>
        <p:spPr>
          <a:xfrm>
            <a:off x="3302572" y="669963"/>
            <a:ext cx="520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3821628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1EEE2-506A-6F87-F6E2-0B4977D88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467"/>
            <a:ext cx="9144000" cy="698732"/>
          </a:xfrm>
        </p:spPr>
        <p:txBody>
          <a:bodyPr>
            <a:noAutofit/>
          </a:bodyPr>
          <a:lstStyle/>
          <a:p>
            <a:r>
              <a:rPr lang="en-US" sz="2400" dirty="0"/>
              <a:t>Raw features should </a:t>
            </a:r>
            <a:r>
              <a:rPr lang="en-US" sz="2400" i="1" dirty="0"/>
              <a:t>not</a:t>
            </a:r>
            <a:r>
              <a:rPr lang="en-US" sz="2400" dirty="0"/>
              <a:t> be directly fed to classical regression or fully-connected neural network, since model should be translation-invariant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5E9DD-9CF8-6DA5-877B-B0540DD45CC9}"/>
              </a:ext>
            </a:extLst>
          </p:cNvPr>
          <p:cNvSpPr txBox="1"/>
          <p:nvPr/>
        </p:nvSpPr>
        <p:spPr>
          <a:xfrm>
            <a:off x="160054" y="822338"/>
            <a:ext cx="934783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/>
              <a:t>Gyrokinetic equation, hence heat flux, is invariant under periodic translation of the raw features in </a:t>
            </a:r>
            <a:r>
              <a:rPr lang="en-US" sz="1600" i="1" dirty="0"/>
              <a:t>z</a:t>
            </a:r>
            <a:r>
              <a:rPr lang="en-US" sz="1600" dirty="0"/>
              <a:t>.</a:t>
            </a:r>
            <a:endParaRPr lang="en-US" sz="900" dirty="0"/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900" dirty="0"/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/>
              <a:t>Similar to computer vision, where convolutional neural networks give approximate translation-invariance.</a:t>
            </a:r>
            <a:endParaRPr lang="en-US" sz="900" dirty="0"/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9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667F2FE-CF4F-2D44-3595-3216FFD2A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0404" y="1646788"/>
            <a:ext cx="3817776" cy="34359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0A709-DF6D-831B-C2E4-CED07F93B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1611731"/>
            <a:ext cx="3931314" cy="3532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46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58FF-C814-6385-1162-58A65568C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91"/>
            <a:ext cx="9144000" cy="866842"/>
          </a:xfrm>
        </p:spPr>
        <p:txBody>
          <a:bodyPr>
            <a:normAutofit fontScale="90000"/>
          </a:bodyPr>
          <a:lstStyle/>
          <a:p>
            <a:r>
              <a:rPr lang="en-US" dirty="0"/>
              <a:t>Efficient interpretable regression and classification with translation-invariance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E6327-7676-716A-A5EA-ABEEF17E1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Motivating application: turbulence in fusion plasmas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Regression/classification method</a:t>
            </a:r>
          </a:p>
          <a:p>
            <a:endParaRPr lang="en-US" dirty="0"/>
          </a:p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530367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CEEF9F9-6F15-C296-255A-2ECEFE6B1C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2" t="3932" b="6560"/>
          <a:stretch/>
        </p:blipFill>
        <p:spPr>
          <a:xfrm>
            <a:off x="4713668" y="1145793"/>
            <a:ext cx="3644103" cy="34726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FB136D-E662-ECE7-F683-5E573227D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88" y="1"/>
            <a:ext cx="8765712" cy="821156"/>
          </a:xfrm>
        </p:spPr>
        <p:txBody>
          <a:bodyPr>
            <a:normAutofit fontScale="90000"/>
          </a:bodyPr>
          <a:lstStyle/>
          <a:p>
            <a:r>
              <a:rPr lang="en-US" dirty="0"/>
              <a:t>Convolutional neural networks give accurate prediction of the turbulence, but lack interpretability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57CECDF-DD6A-5643-B2E1-7B4802D3F7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55" t="24188" r="14230"/>
          <a:stretch/>
        </p:blipFill>
        <p:spPr>
          <a:xfrm rot="5400000">
            <a:off x="97833" y="2448155"/>
            <a:ext cx="2937264" cy="16233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30348DC-10E5-0628-FDCD-195A51510CB5}"/>
              </a:ext>
            </a:extLst>
          </p:cNvPr>
          <p:cNvSpPr txBox="1"/>
          <p:nvPr/>
        </p:nvSpPr>
        <p:spPr>
          <a:xfrm>
            <a:off x="2267847" y="2053740"/>
            <a:ext cx="1541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Convolutional layers x5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B18DFA-B085-4419-6C26-640E9D7B0EEC}"/>
              </a:ext>
            </a:extLst>
          </p:cNvPr>
          <p:cNvSpPr txBox="1"/>
          <p:nvPr/>
        </p:nvSpPr>
        <p:spPr>
          <a:xfrm>
            <a:off x="2257005" y="3488408"/>
            <a:ext cx="170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Fully connected layers x2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B936D1-8570-A636-C268-7A360C3D6AA8}"/>
              </a:ext>
            </a:extLst>
          </p:cNvPr>
          <p:cNvSpPr txBox="1"/>
          <p:nvPr/>
        </p:nvSpPr>
        <p:spPr>
          <a:xfrm>
            <a:off x="1183499" y="1145793"/>
            <a:ext cx="2013996" cy="646331"/>
          </a:xfrm>
          <a:prstGeom prst="rect">
            <a:avLst/>
          </a:prstGeom>
          <a:solidFill>
            <a:srgbClr val="F69E80"/>
          </a:solidFill>
          <a:ln>
            <a:solidFill>
              <a:srgbClr val="EA703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z</a:t>
            </a:r>
            <a:r>
              <a:rPr lang="en-US" dirty="0"/>
              <a:t>-dependent geometric features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0766FB-1C4E-8EDF-793F-F5580D0F7600}"/>
              </a:ext>
            </a:extLst>
          </p:cNvPr>
          <p:cNvSpPr txBox="1"/>
          <p:nvPr/>
        </p:nvSpPr>
        <p:spPr>
          <a:xfrm>
            <a:off x="413932" y="1145793"/>
            <a:ext cx="636456" cy="646331"/>
          </a:xfrm>
          <a:prstGeom prst="rect">
            <a:avLst/>
          </a:prstGeom>
          <a:solidFill>
            <a:srgbClr val="F69E80"/>
          </a:solidFill>
          <a:ln>
            <a:solidFill>
              <a:srgbClr val="EA703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i="1" dirty="0"/>
              <a:t>a</a:t>
            </a:r>
            <a:r>
              <a:rPr lang="en-US" dirty="0"/>
              <a:t>/</a:t>
            </a:r>
            <a:r>
              <a:rPr lang="en-US" i="1" dirty="0"/>
              <a:t>L</a:t>
            </a:r>
            <a:r>
              <a:rPr lang="en-US" i="1" baseline="-25000" dirty="0"/>
              <a:t>T </a:t>
            </a:r>
            <a:r>
              <a:rPr lang="en-US" i="1" dirty="0"/>
              <a:t> </a:t>
            </a:r>
          </a:p>
          <a:p>
            <a:pPr algn="ctr"/>
            <a:r>
              <a:rPr lang="en-US" i="1" dirty="0"/>
              <a:t>a</a:t>
            </a:r>
            <a:r>
              <a:rPr lang="en-US" dirty="0"/>
              <a:t>/</a:t>
            </a:r>
            <a:r>
              <a:rPr lang="en-US" i="1" dirty="0"/>
              <a:t>L</a:t>
            </a:r>
            <a:r>
              <a:rPr lang="en-US" i="1" baseline="-25000" dirty="0"/>
              <a:t>n</a:t>
            </a:r>
            <a:endParaRPr lang="en-US" baseline="-25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CD10B11-CF81-AA30-84EC-D02E5E88AAC5}"/>
              </a:ext>
            </a:extLst>
          </p:cNvPr>
          <p:cNvSpPr txBox="1"/>
          <p:nvPr/>
        </p:nvSpPr>
        <p:spPr>
          <a:xfrm>
            <a:off x="1043911" y="4719521"/>
            <a:ext cx="1236236" cy="369332"/>
          </a:xfrm>
          <a:prstGeom prst="rect">
            <a:avLst/>
          </a:prstGeom>
          <a:solidFill>
            <a:srgbClr val="F69E80"/>
          </a:solidFill>
          <a:ln>
            <a:solidFill>
              <a:srgbClr val="EA703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Heat flux</a:t>
            </a:r>
            <a:r>
              <a:rPr lang="en-US" i="1" dirty="0"/>
              <a:t> Q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194E5D5-283E-15F4-AA7F-F4C85F6E82DE}"/>
              </a:ext>
            </a:extLst>
          </p:cNvPr>
          <p:cNvGrpSpPr/>
          <p:nvPr/>
        </p:nvGrpSpPr>
        <p:grpSpPr>
          <a:xfrm>
            <a:off x="4406002" y="1037317"/>
            <a:ext cx="4315047" cy="3824843"/>
            <a:chOff x="3818257" y="821157"/>
            <a:chExt cx="4596762" cy="407455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D64F05-E21D-32EA-6477-625D9588D1E8}"/>
                </a:ext>
              </a:extLst>
            </p:cNvPr>
            <p:cNvSpPr txBox="1"/>
            <p:nvPr/>
          </p:nvSpPr>
          <p:spPr>
            <a:xfrm>
              <a:off x="3912541" y="4572546"/>
              <a:ext cx="4502478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Actual heat flux </a:t>
              </a:r>
              <a:r>
                <a:rPr lang="en-US" sz="1500" i="1" dirty="0"/>
                <a:t>Q</a:t>
              </a:r>
              <a:r>
                <a:rPr lang="en-US" sz="1500" dirty="0"/>
                <a:t> / </a:t>
              </a:r>
              <a:r>
                <a:rPr lang="en-US" sz="1500" i="1" dirty="0"/>
                <a:t>Q</a:t>
              </a:r>
              <a:r>
                <a:rPr lang="en-US" sz="1500" baseline="-25000" dirty="0"/>
                <a:t>GB</a:t>
              </a:r>
              <a:r>
                <a:rPr lang="en-US" sz="1500" dirty="0"/>
                <a:t> from gyrokinetic simulation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B8541C-2355-4DEF-9E17-5F4D504F9567}"/>
                </a:ext>
              </a:extLst>
            </p:cNvPr>
            <p:cNvSpPr txBox="1"/>
            <p:nvPr/>
          </p:nvSpPr>
          <p:spPr>
            <a:xfrm rot="16200000">
              <a:off x="2783023" y="2274166"/>
              <a:ext cx="239363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/>
                <a:t>Predicted heat flux</a:t>
              </a:r>
              <a:r>
                <a:rPr lang="en-US" sz="1500" i="1" dirty="0"/>
                <a:t> Q</a:t>
              </a:r>
              <a:r>
                <a:rPr lang="en-US" sz="1500" dirty="0"/>
                <a:t> / </a:t>
              </a:r>
              <a:r>
                <a:rPr lang="en-US" sz="1500" i="1" dirty="0"/>
                <a:t>Q</a:t>
              </a:r>
              <a:r>
                <a:rPr lang="en-US" sz="1500" baseline="-25000" dirty="0"/>
                <a:t>GB</a:t>
              </a:r>
              <a:endParaRPr lang="en-US" sz="1500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8F2E123-01F1-F810-AD22-ECAE384FB581}"/>
                </a:ext>
              </a:extLst>
            </p:cNvPr>
            <p:cNvSpPr/>
            <p:nvPr/>
          </p:nvSpPr>
          <p:spPr>
            <a:xfrm>
              <a:off x="4561117" y="821157"/>
              <a:ext cx="3424517" cy="1649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6F51C3-6731-49DD-5575-D34ACAF36037}"/>
                </a:ext>
              </a:extLst>
            </p:cNvPr>
            <p:cNvSpPr txBox="1"/>
            <p:nvPr/>
          </p:nvSpPr>
          <p:spPr>
            <a:xfrm>
              <a:off x="4485335" y="1107911"/>
              <a:ext cx="1124549" cy="3442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500" i="1" dirty="0"/>
                <a:t>R</a:t>
              </a:r>
              <a:r>
                <a:rPr lang="en-US" sz="1500" baseline="30000" dirty="0"/>
                <a:t>2</a:t>
              </a:r>
              <a:r>
                <a:rPr lang="en-US" sz="1500" dirty="0"/>
                <a:t> = 0.989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35497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248E3-2B62-0D67-D433-BAF051553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0"/>
            <a:ext cx="9465733" cy="472698"/>
          </a:xfrm>
        </p:spPr>
        <p:txBody>
          <a:bodyPr>
            <a:noAutofit/>
          </a:bodyPr>
          <a:lstStyle/>
          <a:p>
            <a:r>
              <a:rPr lang="en-US" sz="2400" dirty="0"/>
              <a:t>Regression/classification method to achieve invariance &amp; interpretability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71F32-912D-8AE0-8098-82160F0C497A}"/>
              </a:ext>
            </a:extLst>
          </p:cNvPr>
          <p:cNvSpPr txBox="1"/>
          <p:nvPr/>
        </p:nvSpPr>
        <p:spPr>
          <a:xfrm>
            <a:off x="347131" y="472698"/>
            <a:ext cx="8771467" cy="5000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Define library of candidate features which are all translation-invariant. (Akin to </a:t>
            </a:r>
            <a:r>
              <a:rPr lang="en-US" dirty="0" err="1"/>
              <a:t>SINDy</a:t>
            </a:r>
            <a:r>
              <a:rPr lang="en-US" dirty="0"/>
              <a:t>).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Apply a fast regression/classification method like decision trees to these features.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/>
              <a:t>Use forward sequential feature selection to pick out only the most important features.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Guarantees that model will respect the invariance.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Each feature is an analytic expression   ⇒  partially interpretable.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Step 2 allows extra nonlinearity beyond functions in the library.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/>
              <a:t>Method in step 2 must be fast to fit because we will fit millions of models.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91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248E3-2B62-0D67-D433-BAF051553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"/>
            <a:ext cx="9465733" cy="745067"/>
          </a:xfrm>
        </p:spPr>
        <p:txBody>
          <a:bodyPr>
            <a:noAutofit/>
          </a:bodyPr>
          <a:lstStyle/>
          <a:p>
            <a:r>
              <a:rPr lang="en-US" sz="2300" dirty="0"/>
              <a:t>To create library of candidate features, apply any translation-invariant reduction to translation-equivariant operations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5DE8D-2D24-69D2-1E8A-E0620C76F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91729"/>
            <a:ext cx="9144000" cy="3466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B34C69-E6D7-F5D9-50C1-6D9809D28AED}"/>
              </a:ext>
            </a:extLst>
          </p:cNvPr>
          <p:cNvSpPr txBox="1"/>
          <p:nvPr/>
        </p:nvSpPr>
        <p:spPr>
          <a:xfrm>
            <a:off x="1478844" y="883731"/>
            <a:ext cx="1150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Invariance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C052CA-85D6-99BC-0D69-9BDE9E7C896B}"/>
              </a:ext>
            </a:extLst>
          </p:cNvPr>
          <p:cNvSpPr txBox="1"/>
          <p:nvPr/>
        </p:nvSpPr>
        <p:spPr>
          <a:xfrm>
            <a:off x="6429021" y="883731"/>
            <a:ext cx="138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Equivariance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2E0000-DDED-3245-E3B1-8653CADFADC4}"/>
              </a:ext>
            </a:extLst>
          </p:cNvPr>
          <p:cNvSpPr txBox="1"/>
          <p:nvPr/>
        </p:nvSpPr>
        <p:spPr>
          <a:xfrm>
            <a:off x="155400" y="4858082"/>
            <a:ext cx="17338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Figure by Bernhard </a:t>
            </a:r>
            <a:r>
              <a:rPr lang="en-US" sz="1200" i="1" dirty="0" err="1">
                <a:solidFill>
                  <a:schemeClr val="bg2">
                    <a:lumMod val="50000"/>
                  </a:schemeClr>
                </a:solidFill>
              </a:rPr>
              <a:t>Kainz</a:t>
            </a:r>
            <a:endParaRPr lang="en-US" sz="1200" i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8029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ECD48C-04BB-D09A-1D20-3039DACADE96}"/>
                  </a:ext>
                </a:extLst>
              </p:cNvPr>
              <p:cNvSpPr txBox="1"/>
              <p:nvPr/>
            </p:nvSpPr>
            <p:spPr>
              <a:xfrm>
                <a:off x="383722" y="1061357"/>
                <a:ext cx="8175062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Start with inputs to the gyrokinetic equation:</a:t>
                </a:r>
              </a:p>
              <a:p>
                <a:r>
                  <a:rPr lang="en-US" dirty="0"/>
                  <a:t>F = {B, B</a:t>
                </a:r>
                <a:r>
                  <a:rPr lang="en-US" baseline="30000" dirty="0"/>
                  <a:t>-3</a:t>
                </a:r>
                <a:r>
                  <a:rPr lang="en-US" b="1" dirty="0"/>
                  <a:t>B</a:t>
                </a:r>
                <a:r>
                  <a:rPr lang="en-US" dirty="0"/>
                  <a:t>×∇B</a:t>
                </a:r>
                <a:r>
                  <a:rPr lang="el-GR" dirty="0"/>
                  <a:t>⋅∇</a:t>
                </a:r>
                <a:r>
                  <a:rPr lang="en-US" dirty="0"/>
                  <a:t>y, B</a:t>
                </a:r>
                <a:r>
                  <a:rPr lang="en-US" baseline="30000" dirty="0"/>
                  <a:t>-2</a:t>
                </a:r>
                <a:r>
                  <a:rPr lang="en-US" b="1" dirty="0"/>
                  <a:t>B</a:t>
                </a:r>
                <a:r>
                  <a:rPr lang="en-US" dirty="0"/>
                  <a:t>×</a:t>
                </a:r>
                <a:r>
                  <a:rPr lang="el-GR" b="1" dirty="0"/>
                  <a:t>κ</a:t>
                </a:r>
                <a:r>
                  <a:rPr lang="el-GR" dirty="0"/>
                  <a:t>⋅∇</a:t>
                </a:r>
                <a:r>
                  <a:rPr lang="en-US" dirty="0"/>
                  <a:t>y, B</a:t>
                </a:r>
                <a:r>
                  <a:rPr lang="en-US" baseline="30000" dirty="0"/>
                  <a:t>-3</a:t>
                </a:r>
                <a:r>
                  <a:rPr lang="en-US" b="1" dirty="0"/>
                  <a:t>B</a:t>
                </a:r>
                <a:r>
                  <a:rPr lang="en-US" dirty="0"/>
                  <a:t>×∇B</a:t>
                </a:r>
                <a:r>
                  <a:rPr lang="el-GR" dirty="0"/>
                  <a:t>⋅∇</a:t>
                </a:r>
                <a:r>
                  <a:rPr lang="en-US" dirty="0"/>
                  <a:t>x, </a:t>
                </a:r>
                <a:r>
                  <a:rPr lang="el-GR" dirty="0"/>
                  <a:t>|∇</a:t>
                </a:r>
                <a:r>
                  <a:rPr lang="en-US" dirty="0"/>
                  <a:t>x</a:t>
                </a:r>
                <a:r>
                  <a:rPr lang="el-GR" dirty="0"/>
                  <a:t>|²</a:t>
                </a:r>
                <a:r>
                  <a:rPr lang="en-US" dirty="0"/>
                  <a:t>, </a:t>
                </a:r>
                <a:r>
                  <a:rPr lang="el-GR" dirty="0"/>
                  <a:t>∇</a:t>
                </a:r>
                <a:r>
                  <a:rPr lang="en-US" dirty="0"/>
                  <a:t>x</a:t>
                </a:r>
                <a:r>
                  <a:rPr lang="el-GR" dirty="0"/>
                  <a:t>⋅∇</a:t>
                </a:r>
                <a:r>
                  <a:rPr lang="en-US" dirty="0"/>
                  <a:t>y,</a:t>
                </a:r>
                <a:r>
                  <a:rPr lang="el-GR" dirty="0"/>
                  <a:t> |∇</a:t>
                </a:r>
                <a:r>
                  <a:rPr lang="en-US" dirty="0"/>
                  <a:t>y</a:t>
                </a:r>
                <a:r>
                  <a:rPr lang="el-GR" dirty="0"/>
                  <a:t>|²</a:t>
                </a:r>
                <a:r>
                  <a:rPr lang="en-US" dirty="0"/>
                  <a:t>}.</a:t>
                </a:r>
              </a:p>
              <a:p>
                <a:endParaRPr lang="en-US" dirty="0"/>
              </a:p>
              <a:p>
                <a:r>
                  <a:rPr lang="en-US" dirty="0"/>
                  <a:t>U = unary operations on f(z): identity, </a:t>
                </a:r>
                <a:r>
                  <a:rPr lang="en-US" dirty="0" err="1"/>
                  <a:t>df</a:t>
                </a:r>
                <a:r>
                  <a:rPr lang="en-US" dirty="0"/>
                  <a:t>/</a:t>
                </a:r>
                <a:r>
                  <a:rPr lang="en-US" dirty="0" err="1"/>
                  <a:t>dz</a:t>
                </a:r>
                <a:r>
                  <a:rPr lang="en-US" dirty="0"/>
                  <a:t>, Heaviside(f), Heaviside(-f), </a:t>
                </a:r>
                <a:r>
                  <a:rPr lang="en-US" dirty="0" err="1"/>
                  <a:t>ReLU</a:t>
                </a:r>
                <a:r>
                  <a:rPr lang="en-US" dirty="0"/>
                  <a:t>(f), </a:t>
                </a:r>
                <a:r>
                  <a:rPr lang="en-US" dirty="0" err="1"/>
                  <a:t>ReLU</a:t>
                </a:r>
                <a:r>
                  <a:rPr lang="en-US" dirty="0"/>
                  <a:t>(-f), 1/f, f</a:t>
                </a:r>
                <a:r>
                  <a:rPr lang="en-US" baseline="30000" dirty="0"/>
                  <a:t>2</a:t>
                </a:r>
                <a:r>
                  <a:rPr lang="en-US" dirty="0"/>
                  <a:t>, f/B (Jacobian), f*B</a:t>
                </a:r>
              </a:p>
              <a:p>
                <a:endParaRPr lang="en-US" dirty="0"/>
              </a:p>
              <a:p>
                <a:r>
                  <a:rPr lang="en-US" dirty="0"/>
                  <a:t>C(U(F)) = U(F) and all pairwise products of functions in U(F)</a:t>
                </a:r>
              </a:p>
              <a:p>
                <a:endParaRPr lang="en-US" dirty="0"/>
              </a:p>
              <a:p>
                <a:r>
                  <a:rPr lang="en-US" dirty="0"/>
                  <a:t>Reductions: R = {min, max, max-min, mean, median, mean square, variance, skewness, L</a:t>
                </a:r>
                <a:r>
                  <a:rPr lang="en-US" baseline="-25000" dirty="0"/>
                  <a:t>1</a:t>
                </a:r>
                <a:r>
                  <a:rPr lang="en-US" dirty="0"/>
                  <a:t> norm, quantiles 0.1, 0.25, 0.75, or 0.9, abs of </a:t>
                </a:r>
                <a:r>
                  <a:rPr lang="en-US" dirty="0" err="1"/>
                  <a:t>fft</a:t>
                </a:r>
                <a:r>
                  <a:rPr lang="en-US" dirty="0"/>
                  <a:t> coefficients 1-3, k</a:t>
                </a:r>
                <a:r>
                  <a:rPr lang="en-US" baseline="-25000" dirty="0"/>
                  <a:t>||</a:t>
                </a:r>
                <a:r>
                  <a:rPr lang="en-US" dirty="0"/>
                  <a:t> with largest amplitude, expected k</a:t>
                </a:r>
                <a:r>
                  <a:rPr lang="en-US" baseline="-25000" dirty="0"/>
                  <a:t>||</a:t>
                </a:r>
                <a:r>
                  <a:rPr lang="en-US" dirty="0"/>
                  <a:t>, count above [-2, -1, 0, 1, 2]}</a:t>
                </a:r>
              </a:p>
              <a:p>
                <a:endParaRPr lang="en-US" dirty="0"/>
              </a:p>
              <a:p>
                <a:r>
                  <a:rPr lang="en-US" dirty="0"/>
                  <a:t>Features: R(U(C(U(F))))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 &gt; 1 million combinations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ECD48C-04BB-D09A-1D20-3039DACAD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22" y="1061357"/>
                <a:ext cx="8175062" cy="3693319"/>
              </a:xfrm>
              <a:prstGeom prst="rect">
                <a:avLst/>
              </a:prstGeom>
              <a:blipFill>
                <a:blip r:embed="rId3"/>
                <a:stretch>
                  <a:fillRect l="-621" t="-685" r="-466" b="-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>
            <a:extLst>
              <a:ext uri="{FF2B5EF4-FFF2-40B4-BE49-F238E27FC236}">
                <a16:creationId xmlns:a16="http://schemas.microsoft.com/office/drawing/2014/main" id="{CA3CC7B6-52A0-9BE7-6421-78662FA2D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"/>
            <a:ext cx="9465733" cy="745067"/>
          </a:xfrm>
        </p:spPr>
        <p:txBody>
          <a:bodyPr>
            <a:noAutofit/>
          </a:bodyPr>
          <a:lstStyle/>
          <a:p>
            <a:r>
              <a:rPr lang="en-US" sz="2300" dirty="0"/>
              <a:t>To create library of candidate features, apply any translation-invariant reduction to translation-equivariant operations </a:t>
            </a:r>
          </a:p>
        </p:txBody>
      </p:sp>
    </p:spTree>
    <p:extLst>
      <p:ext uri="{BB962C8B-B14F-4D97-AF65-F5344CB8AC3E}">
        <p14:creationId xmlns:p14="http://schemas.microsoft.com/office/powerpoint/2010/main" val="1649398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58FF-C814-6385-1162-58A65568C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91"/>
            <a:ext cx="9144000" cy="866842"/>
          </a:xfrm>
        </p:spPr>
        <p:txBody>
          <a:bodyPr>
            <a:normAutofit fontScale="90000"/>
          </a:bodyPr>
          <a:lstStyle/>
          <a:p>
            <a:r>
              <a:rPr lang="en-US" dirty="0"/>
              <a:t>Efficient interpretable regression and classification with translation-invariance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E6327-7676-716A-A5EA-ABEEF17E1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Motivating application: turbulence in fusion plasmas</a:t>
            </a:r>
          </a:p>
          <a:p>
            <a:endParaRPr lang="en-US" dirty="0"/>
          </a:p>
          <a:p>
            <a:r>
              <a:rPr lang="en-US" dirty="0"/>
              <a:t>Regression/classification method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989158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6367E0-150C-0B16-FA08-B1E597B917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967842"/>
            <a:ext cx="9110877" cy="36380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B5CCD-E596-73C3-F3F7-BAC12855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569"/>
            <a:ext cx="8997244" cy="472698"/>
          </a:xfrm>
        </p:spPr>
        <p:txBody>
          <a:bodyPr>
            <a:noAutofit/>
          </a:bodyPr>
          <a:lstStyle/>
          <a:p>
            <a:r>
              <a:rPr lang="en-US" sz="3000" dirty="0"/>
              <a:t>Forward sequential feature selection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FA3DB5-1A92-EF57-4EFF-C281D675DE81}"/>
              </a:ext>
            </a:extLst>
          </p:cNvPr>
          <p:cNvSpPr/>
          <p:nvPr/>
        </p:nvSpPr>
        <p:spPr>
          <a:xfrm>
            <a:off x="4572000" y="967842"/>
            <a:ext cx="4572000" cy="3949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481B88-6820-B99A-888A-663A6075AC90}"/>
              </a:ext>
            </a:extLst>
          </p:cNvPr>
          <p:cNvSpPr txBox="1"/>
          <p:nvPr/>
        </p:nvSpPr>
        <p:spPr>
          <a:xfrm>
            <a:off x="2015070" y="4759013"/>
            <a:ext cx="5339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Using decision trees (</a:t>
            </a:r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XGBoost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library), varied-gradient dataset</a:t>
            </a:r>
          </a:p>
        </p:txBody>
      </p:sp>
    </p:spTree>
    <p:extLst>
      <p:ext uri="{BB962C8B-B14F-4D97-AF65-F5344CB8AC3E}">
        <p14:creationId xmlns:p14="http://schemas.microsoft.com/office/powerpoint/2010/main" val="181920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76764-6242-1CF4-6C51-916903C0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important features from sequential feature selection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63E15-1BAB-C6D9-D0A3-80E256254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00"/>
          <a:stretch/>
        </p:blipFill>
        <p:spPr>
          <a:xfrm>
            <a:off x="4984483" y="1277484"/>
            <a:ext cx="4047351" cy="1577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4A3B24-F335-2905-E5C3-62B5DDFB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34"/>
          <a:stretch/>
        </p:blipFill>
        <p:spPr>
          <a:xfrm>
            <a:off x="81279" y="1277482"/>
            <a:ext cx="4577461" cy="15777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6D5C2DB-559A-B99B-C825-55457F872B58}"/>
              </a:ext>
            </a:extLst>
          </p:cNvPr>
          <p:cNvGrpSpPr/>
          <p:nvPr/>
        </p:nvGrpSpPr>
        <p:grpSpPr>
          <a:xfrm>
            <a:off x="1726224" y="1593088"/>
            <a:ext cx="7220672" cy="2229976"/>
            <a:chOff x="1726224" y="1309624"/>
            <a:chExt cx="7220672" cy="2229976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7C18895-4A09-7544-BE0C-94B0EEBEE7F2}"/>
                </a:ext>
              </a:extLst>
            </p:cNvPr>
            <p:cNvSpPr/>
            <p:nvPr/>
          </p:nvSpPr>
          <p:spPr>
            <a:xfrm>
              <a:off x="3329432" y="1309624"/>
              <a:ext cx="1381760" cy="487680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8D89A55-CADE-65B1-04EE-19F4BF18C23E}"/>
                </a:ext>
              </a:extLst>
            </p:cNvPr>
            <p:cNvSpPr/>
            <p:nvPr/>
          </p:nvSpPr>
          <p:spPr>
            <a:xfrm>
              <a:off x="7565136" y="1311656"/>
              <a:ext cx="1381760" cy="487680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F8860E-B1C1-D3BD-7872-612648B4CFDB}"/>
                </a:ext>
              </a:extLst>
            </p:cNvPr>
            <p:cNvSpPr txBox="1"/>
            <p:nvPr/>
          </p:nvSpPr>
          <p:spPr>
            <a:xfrm>
              <a:off x="1726224" y="3170268"/>
              <a:ext cx="5967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The gradients are more important than any geometric feature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E0B89D-131B-621A-50EF-F6F86FA17B87}"/>
              </a:ext>
            </a:extLst>
          </p:cNvPr>
          <p:cNvGrpSpPr/>
          <p:nvPr/>
        </p:nvGrpSpPr>
        <p:grpSpPr>
          <a:xfrm>
            <a:off x="932688" y="2053469"/>
            <a:ext cx="8035544" cy="290635"/>
            <a:chOff x="932688" y="1770005"/>
            <a:chExt cx="8035544" cy="290635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D213B55-B5D1-332C-C010-21C2CF9F3136}"/>
                </a:ext>
              </a:extLst>
            </p:cNvPr>
            <p:cNvSpPr/>
            <p:nvPr/>
          </p:nvSpPr>
          <p:spPr>
            <a:xfrm>
              <a:off x="932688" y="1770005"/>
              <a:ext cx="3752710" cy="29063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4B99BF4-0371-D168-09BA-EC88EDBB9C98}"/>
                </a:ext>
              </a:extLst>
            </p:cNvPr>
            <p:cNvSpPr/>
            <p:nvPr/>
          </p:nvSpPr>
          <p:spPr>
            <a:xfrm>
              <a:off x="4996675" y="1770005"/>
              <a:ext cx="3971557" cy="29063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93FC47-4340-8308-9E13-EA21EFB237FB}"/>
              </a:ext>
            </a:extLst>
          </p:cNvPr>
          <p:cNvGrpSpPr/>
          <p:nvPr/>
        </p:nvGrpSpPr>
        <p:grpSpPr>
          <a:xfrm>
            <a:off x="660399" y="2290201"/>
            <a:ext cx="8310881" cy="304319"/>
            <a:chOff x="660399" y="2006737"/>
            <a:chExt cx="8310881" cy="30431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8C052DE-4315-2D2E-9AA9-D8E409F53778}"/>
                </a:ext>
              </a:extLst>
            </p:cNvPr>
            <p:cNvSpPr/>
            <p:nvPr/>
          </p:nvSpPr>
          <p:spPr>
            <a:xfrm>
              <a:off x="660399" y="2006737"/>
              <a:ext cx="4037191" cy="290635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18C4573-D187-C961-2510-E134E987A7C8}"/>
                </a:ext>
              </a:extLst>
            </p:cNvPr>
            <p:cNvSpPr/>
            <p:nvPr/>
          </p:nvSpPr>
          <p:spPr>
            <a:xfrm>
              <a:off x="4934089" y="2020421"/>
              <a:ext cx="4037191" cy="290635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12CEA32-C569-89CB-CEAC-A37AC0896E24}"/>
              </a:ext>
            </a:extLst>
          </p:cNvPr>
          <p:cNvSpPr txBox="1"/>
          <p:nvPr/>
        </p:nvSpPr>
        <p:spPr>
          <a:xfrm>
            <a:off x="5507131" y="876251"/>
            <a:ext cx="353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Classification (stability vs instability)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4E1AD3-711D-EB79-9C6F-BF333810E0CC}"/>
              </a:ext>
            </a:extLst>
          </p:cNvPr>
          <p:cNvSpPr txBox="1"/>
          <p:nvPr/>
        </p:nvSpPr>
        <p:spPr>
          <a:xfrm>
            <a:off x="1777847" y="868214"/>
            <a:ext cx="236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Regression on heat flux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BF12CD-8497-58CC-EF40-CA54E31113AB}"/>
              </a:ext>
            </a:extLst>
          </p:cNvPr>
          <p:cNvSpPr txBox="1"/>
          <p:nvPr/>
        </p:nvSpPr>
        <p:spPr>
          <a:xfrm>
            <a:off x="34262" y="4120200"/>
            <a:ext cx="9212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Xanthopoulos</a:t>
            </a:r>
            <a:r>
              <a:rPr lang="en-US" dirty="0">
                <a:solidFill>
                  <a:srgbClr val="00B050"/>
                </a:solidFill>
              </a:rPr>
              <a:t> et al (2011), Nakata &amp; Matsuoka (2022):</a:t>
            </a:r>
          </a:p>
          <a:p>
            <a:r>
              <a:rPr lang="en-US" dirty="0">
                <a:solidFill>
                  <a:srgbClr val="00B050"/>
                </a:solidFill>
              </a:rPr>
              <a:t>Larger geodesic curvature (= radial drift)  ⇒  Stronger damping of zonal flows ⇒  higher heat flux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A33315-0339-1B70-8CAB-3E81497CAA32}"/>
              </a:ext>
            </a:extLst>
          </p:cNvPr>
          <p:cNvSpPr txBox="1"/>
          <p:nvPr/>
        </p:nvSpPr>
        <p:spPr>
          <a:xfrm>
            <a:off x="81279" y="3313562"/>
            <a:ext cx="88342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Most important geometric feature:</a:t>
            </a:r>
          </a:p>
          <a:p>
            <a:r>
              <a:rPr lang="en-US" dirty="0">
                <a:solidFill>
                  <a:srgbClr val="FF0000"/>
                </a:solidFill>
              </a:rPr>
              <a:t>Local temperature gradient in real space |∇T| = (dT/dx) |∇x|, where there is bad curvature.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Similar to proposed physics-inspired surrogates </a:t>
            </a:r>
          </a:p>
          <a:p>
            <a:r>
              <a:rPr lang="en-US" dirty="0">
                <a:solidFill>
                  <a:srgbClr val="FF0000"/>
                </a:solidFill>
              </a:rPr>
              <a:t>[</a:t>
            </a:r>
            <a:r>
              <a:rPr lang="en-US" dirty="0" err="1">
                <a:solidFill>
                  <a:srgbClr val="FF0000"/>
                </a:solidFill>
              </a:rPr>
              <a:t>Mynick</a:t>
            </a:r>
            <a:r>
              <a:rPr lang="en-US" dirty="0">
                <a:solidFill>
                  <a:srgbClr val="FF0000"/>
                </a:solidFill>
              </a:rPr>
              <a:t> (2010), </a:t>
            </a:r>
            <a:r>
              <a:rPr lang="en-US" dirty="0" err="1">
                <a:solidFill>
                  <a:srgbClr val="FF0000"/>
                </a:solidFill>
              </a:rPr>
              <a:t>Xanthopoulos</a:t>
            </a:r>
            <a:r>
              <a:rPr lang="en-US" dirty="0">
                <a:solidFill>
                  <a:srgbClr val="FF0000"/>
                </a:solidFill>
              </a:rPr>
              <a:t> (2014), </a:t>
            </a:r>
            <a:r>
              <a:rPr lang="en-US" dirty="0" err="1">
                <a:solidFill>
                  <a:srgbClr val="FF0000"/>
                </a:solidFill>
              </a:rPr>
              <a:t>Stroteich</a:t>
            </a:r>
            <a:r>
              <a:rPr lang="en-US" dirty="0">
                <a:solidFill>
                  <a:srgbClr val="FF0000"/>
                </a:solidFill>
              </a:rPr>
              <a:t> (2022), Goodman (2024)].</a:t>
            </a:r>
          </a:p>
        </p:txBody>
      </p:sp>
    </p:spTree>
    <p:extLst>
      <p:ext uri="{BB962C8B-B14F-4D97-AF65-F5344CB8AC3E}">
        <p14:creationId xmlns:p14="http://schemas.microsoft.com/office/powerpoint/2010/main" val="198500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" grpId="1"/>
      <p:bldP spid="5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58FF-C814-6385-1162-58A65568C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91"/>
            <a:ext cx="9144000" cy="866842"/>
          </a:xfrm>
        </p:spPr>
        <p:txBody>
          <a:bodyPr>
            <a:normAutofit fontScale="90000"/>
          </a:bodyPr>
          <a:lstStyle/>
          <a:p>
            <a:r>
              <a:rPr lang="en-US" dirty="0"/>
              <a:t>Efficient interpretable regression and classification with translation-invariance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E6327-7676-716A-A5EA-ABEEF17E1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Motivating application: turbulence in fusion plasmas</a:t>
            </a:r>
          </a:p>
          <a:p>
            <a:endParaRPr lang="en-US" dirty="0"/>
          </a:p>
          <a:p>
            <a:r>
              <a:rPr lang="en-US" dirty="0"/>
              <a:t>Regression/classification method</a:t>
            </a:r>
          </a:p>
          <a:p>
            <a:endParaRPr lang="en-US" dirty="0"/>
          </a:p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1337556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A52D65-F219-D536-694B-8EDA1BF7E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896" y="0"/>
            <a:ext cx="5589984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99BA-09BB-73F8-9161-B68F62A10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119120" cy="2865120"/>
          </a:xfrm>
        </p:spPr>
        <p:txBody>
          <a:bodyPr>
            <a:normAutofit fontScale="90000"/>
          </a:bodyPr>
          <a:lstStyle/>
          <a:p>
            <a:r>
              <a:rPr lang="en-US" dirty="0"/>
              <a:t>Sequential feature selection allows closer fit to the data as more geometric features are included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97D38-BBBE-335F-E386-A9B45AB608F2}"/>
              </a:ext>
            </a:extLst>
          </p:cNvPr>
          <p:cNvSpPr txBox="1"/>
          <p:nvPr/>
        </p:nvSpPr>
        <p:spPr>
          <a:xfrm>
            <a:off x="71120" y="4744720"/>
            <a:ext cx="3698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Performance shown on 20% held-out test data</a:t>
            </a:r>
          </a:p>
        </p:txBody>
      </p:sp>
    </p:spTree>
    <p:extLst>
      <p:ext uri="{BB962C8B-B14F-4D97-AF65-F5344CB8AC3E}">
        <p14:creationId xmlns:p14="http://schemas.microsoft.com/office/powerpoint/2010/main" val="1962815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E89156-A224-76AE-1A3E-2006635E6A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476"/>
          <a:stretch/>
        </p:blipFill>
        <p:spPr>
          <a:xfrm>
            <a:off x="2080848" y="330148"/>
            <a:ext cx="4744720" cy="42951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8CFB484-D36D-C85F-7DE6-5401C8557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320" y="0"/>
            <a:ext cx="9367520" cy="472698"/>
          </a:xfrm>
        </p:spPr>
        <p:txBody>
          <a:bodyPr>
            <a:noAutofit/>
          </a:bodyPr>
          <a:lstStyle/>
          <a:p>
            <a:r>
              <a:rPr lang="en-US" sz="2800" dirty="0"/>
              <a:t>The first geometric feature can be fine-tuned for even better fit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96FC2B-D569-8659-665B-1D667EB89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7288" y="4592032"/>
            <a:ext cx="4018280" cy="33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297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2665-E3AB-7A9B-FFF7-F91FCC0D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2BF6A-D757-937A-175B-4AA8938FB997}"/>
              </a:ext>
            </a:extLst>
          </p:cNvPr>
          <p:cNvSpPr txBox="1"/>
          <p:nvPr/>
        </p:nvSpPr>
        <p:spPr>
          <a:xfrm>
            <a:off x="63093" y="2051290"/>
            <a:ext cx="8580665" cy="2401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Use model for optimizing geometry &amp; predicting temperature.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Compare to saliency maps for the neural networks.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Include physics-motivated features (e.g. linear growth rates).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Generate data with higher physics fidelity, repeat analysis.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Other suggestions for methods to try?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95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524417-391E-B2F7-5362-725C0594459B}"/>
              </a:ext>
            </a:extLst>
          </p:cNvPr>
          <p:cNvSpPr txBox="1">
            <a:spLocks/>
          </p:cNvSpPr>
          <p:nvPr/>
        </p:nvSpPr>
        <p:spPr>
          <a:xfrm>
            <a:off x="-55498" y="1713091"/>
            <a:ext cx="9144000" cy="4726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Future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023653-9D35-E758-31F4-4C54A072A3A0}"/>
              </a:ext>
            </a:extLst>
          </p:cNvPr>
          <p:cNvSpPr txBox="1"/>
          <p:nvPr/>
        </p:nvSpPr>
        <p:spPr>
          <a:xfrm>
            <a:off x="63092" y="323414"/>
            <a:ext cx="85806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Interpretable regression/classification guaranteeing translation-invariance.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Library of candidate invariant features + decision trees + feature selection.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Most important features align with recent physics-motivated surrogates.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4351E-CFE4-2B13-4D95-FCF2FBD9F2F3}"/>
              </a:ext>
            </a:extLst>
          </p:cNvPr>
          <p:cNvSpPr txBox="1"/>
          <p:nvPr/>
        </p:nvSpPr>
        <p:spPr>
          <a:xfrm>
            <a:off x="1399990" y="4312254"/>
            <a:ext cx="45996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Journal of Plasma Physics 91, E120 (2025)</a:t>
            </a:r>
          </a:p>
          <a:p>
            <a:r>
              <a:rPr lang="en-US" sz="2000" dirty="0"/>
              <a:t>arXiv:2502.11657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768A0A-2615-2D29-385E-267713960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76" y="4156607"/>
            <a:ext cx="937525" cy="92775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CFD07B8-F767-FFC1-F253-42DB41D4A22D}"/>
              </a:ext>
            </a:extLst>
          </p:cNvPr>
          <p:cNvGrpSpPr/>
          <p:nvPr/>
        </p:nvGrpSpPr>
        <p:grpSpPr>
          <a:xfrm>
            <a:off x="6874934" y="1681584"/>
            <a:ext cx="2205974" cy="3402782"/>
            <a:chOff x="100465" y="1297636"/>
            <a:chExt cx="1813239" cy="279697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262B99E-94F2-D2B8-298A-3A42643E4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3182" y="1329886"/>
              <a:ext cx="690556" cy="69767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6FBCD6-CC45-F81C-3057-A210C74D6D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465" y="2744473"/>
              <a:ext cx="638295" cy="64853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6BF72A-D095-8B37-80F9-5F0E221FE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5341" y="1297636"/>
              <a:ext cx="690628" cy="69767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EBBBDD6-1041-BD64-E967-5F647F3BE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4910" y="2071161"/>
              <a:ext cx="665744" cy="658845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E2265AE-6079-3A29-1BF4-7B4DD64FE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35760" y="2031548"/>
              <a:ext cx="588755" cy="65884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E69E1DA-185C-6453-C535-B7D7F790DF2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72199" y="1802874"/>
              <a:ext cx="356408" cy="73197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DB9360A-A228-F8E3-994A-30B1E7D0F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130" y="2802479"/>
              <a:ext cx="638295" cy="625202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5475D1-0504-EDA9-95A8-5EF3322D9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372265" y="2715280"/>
              <a:ext cx="541439" cy="61972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04F7830-0474-B91D-4856-F3E0A75B6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53966" y="3422199"/>
              <a:ext cx="638296" cy="63829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C089CF6-6A3E-33CA-F806-8E8E3EBFD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38632" y="3411244"/>
              <a:ext cx="683368" cy="683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41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FF959-750A-9725-0AB8-117062B68A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5BCD02-2073-3270-A81F-7FC26B5B34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95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4E27FC9-F1FA-1B32-738C-404C163FD0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077686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How does magnetic geometry affect ITG turbulence?</a:t>
            </a:r>
            <a:br>
              <a:rPr lang="en-US" sz="2400" b="1" dirty="0">
                <a:latin typeface="+mn-lt"/>
              </a:rPr>
            </a:br>
            <a:r>
              <a:rPr lang="en-US" sz="3200" b="1" dirty="0">
                <a:latin typeface="+mn-lt"/>
              </a:rPr>
              <a:t>Insights from data &amp; machine learning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928A32-AE72-A2CF-A83B-83DD91F180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01168" y="4501791"/>
            <a:ext cx="9546336" cy="94459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400" u="sng" dirty="0"/>
              <a:t>M </a:t>
            </a:r>
            <a:r>
              <a:rPr lang="en-US" sz="1400" u="sng" dirty="0" err="1"/>
              <a:t>Landreman</a:t>
            </a:r>
            <a:r>
              <a:rPr lang="en-US" sz="1400" dirty="0"/>
              <a:t>, J Y Choi, C Alves, P </a:t>
            </a:r>
            <a:r>
              <a:rPr lang="en-US" sz="1400" dirty="0" err="1"/>
              <a:t>Balaprakash</a:t>
            </a:r>
            <a:r>
              <a:rPr lang="en-US" sz="1400" dirty="0"/>
              <a:t>, R M Churchill , R </a:t>
            </a:r>
            <a:r>
              <a:rPr lang="en-US" sz="1400" dirty="0" err="1"/>
              <a:t>Conlin</a:t>
            </a:r>
            <a:r>
              <a:rPr lang="en-US" sz="1400" dirty="0"/>
              <a:t>, G Roberg-Clark           </a:t>
            </a:r>
            <a:r>
              <a:rPr lang="en-US" sz="1400" b="1" dirty="0"/>
              <a:t>arXiv:2502.11657</a:t>
            </a:r>
          </a:p>
          <a:p>
            <a:pPr>
              <a:lnSpc>
                <a:spcPct val="100000"/>
              </a:lnSpc>
            </a:pP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Thanks to many others who gave suggestions</a:t>
            </a:r>
            <a:r>
              <a:rPr lang="en-US" sz="1400" dirty="0"/>
              <a:t>		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Supported by the US DOE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StellFoundry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SciDAC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944F90-A163-E334-3F18-B422C184A80A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297C80-F14A-4376-EE13-C3B1FA5B3A31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8C5765B-7988-8124-DCA7-F8FBF90BE7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57BD3F0-0A7E-FCA6-91FC-BE1AC375ECD6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006972E3-9884-E64A-7DE3-53B857150F20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A2CE999-F8B6-B929-CA00-EFE4FD39798F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9DEE832A-5B83-BF5E-DB84-1C1C289C7303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C44CE5E3-236E-99B7-305C-38FA9D07DD19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AC7CCEF8-459A-F86A-F9B2-A3D463CCF76E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4BA8B78-6A59-F07F-9F99-764C0ABF4CEB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99DD0E6-F182-5F97-CC88-4ADC56A8B66D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663437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E16623-9D1A-AF5E-3A61-586435048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07" y="2920282"/>
            <a:ext cx="3698421" cy="19675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FB13C5-DE64-4313-81E0-6F3DE8345C62}"/>
              </a:ext>
            </a:extLst>
          </p:cNvPr>
          <p:cNvSpPr txBox="1"/>
          <p:nvPr/>
        </p:nvSpPr>
        <p:spPr>
          <a:xfrm>
            <a:off x="888945" y="3012124"/>
            <a:ext cx="205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Roberg-Clark (2022)</a:t>
            </a:r>
          </a:p>
          <a:p>
            <a:r>
              <a:rPr lang="en-US" i="1" dirty="0">
                <a:solidFill>
                  <a:srgbClr val="C00000"/>
                </a:solidFill>
              </a:rPr>
              <a:t>N </a:t>
            </a:r>
            <a:r>
              <a:rPr lang="en-US" dirty="0">
                <a:solidFill>
                  <a:srgbClr val="C00000"/>
                </a:solidFill>
              </a:rPr>
              <a:t>= 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A0EB51-D92A-8536-2FF1-0B3263E2D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904" y="71042"/>
            <a:ext cx="3011875" cy="250070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B66C03-E8C6-BE8E-301D-248908B0C14B}"/>
              </a:ext>
            </a:extLst>
          </p:cNvPr>
          <p:cNvSpPr txBox="1"/>
          <p:nvPr/>
        </p:nvSpPr>
        <p:spPr>
          <a:xfrm>
            <a:off x="7105685" y="124146"/>
            <a:ext cx="203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Mackenbach</a:t>
            </a:r>
            <a:r>
              <a:rPr lang="en-US" dirty="0">
                <a:solidFill>
                  <a:srgbClr val="C00000"/>
                </a:solidFill>
              </a:rPr>
              <a:t> (2022)</a:t>
            </a:r>
          </a:p>
          <a:p>
            <a:r>
              <a:rPr lang="en-US" i="1" dirty="0">
                <a:solidFill>
                  <a:srgbClr val="C00000"/>
                </a:solidFill>
              </a:rPr>
              <a:t>N </a:t>
            </a:r>
            <a:r>
              <a:rPr lang="en-US" dirty="0">
                <a:solidFill>
                  <a:srgbClr val="C00000"/>
                </a:solidFill>
              </a:rPr>
              <a:t>= 15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4BBB2B-02F9-6793-9C89-2FC485527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14" y="0"/>
            <a:ext cx="3608614" cy="27034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554CAF-2ACA-D470-5585-C5F5AD68CBA2}"/>
              </a:ext>
            </a:extLst>
          </p:cNvPr>
          <p:cNvSpPr txBox="1"/>
          <p:nvPr/>
        </p:nvSpPr>
        <p:spPr>
          <a:xfrm>
            <a:off x="571500" y="71042"/>
            <a:ext cx="1269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Proll (2016)</a:t>
            </a:r>
          </a:p>
          <a:p>
            <a:r>
              <a:rPr lang="en-US" i="1" dirty="0">
                <a:solidFill>
                  <a:srgbClr val="C00000"/>
                </a:solidFill>
              </a:rPr>
              <a:t>N </a:t>
            </a:r>
            <a:r>
              <a:rPr lang="en-US" dirty="0">
                <a:solidFill>
                  <a:srgbClr val="C00000"/>
                </a:solidFill>
              </a:rPr>
              <a:t>= 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0FFE0E-AC3E-48E0-9F3A-4C5D6EFB200A}"/>
              </a:ext>
            </a:extLst>
          </p:cNvPr>
          <p:cNvSpPr txBox="1"/>
          <p:nvPr/>
        </p:nvSpPr>
        <p:spPr>
          <a:xfrm>
            <a:off x="1747081" y="2571750"/>
            <a:ext cx="84760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TEM proxy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6932B1-E8B0-AB20-BB1C-75085229D677}"/>
              </a:ext>
            </a:extLst>
          </p:cNvPr>
          <p:cNvSpPr txBox="1"/>
          <p:nvPr/>
        </p:nvSpPr>
        <p:spPr>
          <a:xfrm>
            <a:off x="4674610" y="2710249"/>
            <a:ext cx="1314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This work:</a:t>
            </a:r>
          </a:p>
          <a:p>
            <a:r>
              <a:rPr lang="en-US" i="1" dirty="0">
                <a:solidFill>
                  <a:srgbClr val="C00000"/>
                </a:solidFill>
              </a:rPr>
              <a:t>N =</a:t>
            </a:r>
            <a:r>
              <a:rPr lang="en-US" dirty="0">
                <a:solidFill>
                  <a:srgbClr val="C00000"/>
                </a:solidFill>
              </a:rPr>
              <a:t> 100,705</a:t>
            </a:r>
            <a:endParaRPr lang="en-US" baseline="30000" dirty="0">
              <a:solidFill>
                <a:srgbClr val="C0000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28853C5-9568-5E5C-945D-D755866F2BE7}"/>
              </a:ext>
            </a:extLst>
          </p:cNvPr>
          <p:cNvGrpSpPr/>
          <p:nvPr/>
        </p:nvGrpSpPr>
        <p:grpSpPr>
          <a:xfrm>
            <a:off x="5989394" y="2416693"/>
            <a:ext cx="2760413" cy="2703443"/>
            <a:chOff x="1873438" y="-142240"/>
            <a:chExt cx="5397124" cy="528574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5BDF1D8-B1D5-DFCA-C8F6-441951998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3438" y="0"/>
              <a:ext cx="5397124" cy="514350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3342C43-C02F-C3A7-B80B-534BE39A440E}"/>
                </a:ext>
              </a:extLst>
            </p:cNvPr>
            <p:cNvSpPr/>
            <p:nvPr/>
          </p:nvSpPr>
          <p:spPr>
            <a:xfrm>
              <a:off x="3165608" y="-142240"/>
              <a:ext cx="3052312" cy="213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1F871B6-02BD-EDA4-181A-DCEA8F7756EF}"/>
              </a:ext>
            </a:extLst>
          </p:cNvPr>
          <p:cNvSpPr/>
          <p:nvPr/>
        </p:nvSpPr>
        <p:spPr>
          <a:xfrm>
            <a:off x="6630831" y="2616740"/>
            <a:ext cx="747598" cy="2320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75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F5DB-D5AA-BC0A-4161-AF1B66FC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00F73-B8D5-CC01-23A6-F6BD556B6575}"/>
              </a:ext>
            </a:extLst>
          </p:cNvPr>
          <p:cNvSpPr txBox="1"/>
          <p:nvPr/>
        </p:nvSpPr>
        <p:spPr>
          <a:xfrm>
            <a:off x="6884894" y="730882"/>
            <a:ext cx="18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Profile prediction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00B739-3905-7C77-F5C5-B42BD837A4E5}"/>
              </a:ext>
            </a:extLst>
          </p:cNvPr>
          <p:cNvSpPr txBox="1"/>
          <p:nvPr/>
        </p:nvSpPr>
        <p:spPr>
          <a:xfrm>
            <a:off x="3786697" y="730882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C3988-488A-9BEE-AEA9-D8D38E8B62B6}"/>
              </a:ext>
            </a:extLst>
          </p:cNvPr>
          <p:cNvSpPr txBox="1"/>
          <p:nvPr/>
        </p:nvSpPr>
        <p:spPr>
          <a:xfrm>
            <a:off x="516145" y="741002"/>
            <a:ext cx="156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Understanding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27360-9DD7-DF6B-CFCE-35FA70931A22}"/>
              </a:ext>
            </a:extLst>
          </p:cNvPr>
          <p:cNvSpPr txBox="1"/>
          <p:nvPr/>
        </p:nvSpPr>
        <p:spPr>
          <a:xfrm>
            <a:off x="3959057" y="4670800"/>
            <a:ext cx="457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Optimize geometry for maximum fusion power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773B47-47AF-C1D5-DBB7-B96523283865}"/>
              </a:ext>
            </a:extLst>
          </p:cNvPr>
          <p:cNvGrpSpPr/>
          <p:nvPr/>
        </p:nvGrpSpPr>
        <p:grpSpPr>
          <a:xfrm>
            <a:off x="3003033" y="1173862"/>
            <a:ext cx="2806102" cy="2795776"/>
            <a:chOff x="2120900" y="1220912"/>
            <a:chExt cx="3860352" cy="384614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1FC4D6-2B00-E684-7D21-F5FF07C42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20900" y="1220912"/>
              <a:ext cx="3860352" cy="370033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296C64-FB0D-FDA4-2794-7368E39783FA}"/>
                </a:ext>
              </a:extLst>
            </p:cNvPr>
            <p:cNvSpPr txBox="1"/>
            <p:nvPr/>
          </p:nvSpPr>
          <p:spPr>
            <a:xfrm>
              <a:off x="2710710" y="4759281"/>
              <a:ext cx="9765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solidFill>
                    <a:schemeClr val="bg1">
                      <a:lumMod val="50000"/>
                    </a:schemeClr>
                  </a:solidFill>
                </a:rPr>
                <a:t>Kim (2024)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1F50A19-6AB4-F890-F61D-D28BB083303C}"/>
                </a:ext>
              </a:extLst>
            </p:cNvPr>
            <p:cNvSpPr/>
            <p:nvPr/>
          </p:nvSpPr>
          <p:spPr>
            <a:xfrm>
              <a:off x="2120900" y="1495313"/>
              <a:ext cx="299571" cy="3531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15FB0DD7-CBBD-D1E7-EE16-9F303186B1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4610" y="1285874"/>
            <a:ext cx="2610716" cy="2571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B9B86D-0579-6D0B-E9B8-38FEC9BBC8E6}"/>
              </a:ext>
            </a:extLst>
          </p:cNvPr>
          <p:cNvSpPr txBox="1"/>
          <p:nvPr/>
        </p:nvSpPr>
        <p:spPr>
          <a:xfrm>
            <a:off x="7604573" y="3867743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Mandell (2024)</a:t>
            </a:r>
          </a:p>
        </p:txBody>
      </p:sp>
      <p:pic>
        <p:nvPicPr>
          <p:cNvPr id="1026" name="Picture 2" descr="How do light bulb moments come about? : r/mbti">
            <a:extLst>
              <a:ext uri="{FF2B5EF4-FFF2-40B4-BE49-F238E27FC236}">
                <a16:creationId xmlns:a16="http://schemas.microsoft.com/office/drawing/2014/main" id="{3FB111CD-27BF-7119-E9B2-B6F188B82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74"/>
            <a:ext cx="2804895" cy="22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0C5560A-836A-A963-6978-4F3963389187}"/>
              </a:ext>
            </a:extLst>
          </p:cNvPr>
          <p:cNvCxnSpPr>
            <a:cxnSpLocks/>
          </p:cNvCxnSpPr>
          <p:nvPr/>
        </p:nvCxnSpPr>
        <p:spPr>
          <a:xfrm>
            <a:off x="5299205" y="3830186"/>
            <a:ext cx="717668" cy="8291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5D896DA-6826-D2B3-36A6-8A0951A55FC0}"/>
              </a:ext>
            </a:extLst>
          </p:cNvPr>
          <p:cNvCxnSpPr>
            <a:cxnSpLocks/>
          </p:cNvCxnSpPr>
          <p:nvPr/>
        </p:nvCxnSpPr>
        <p:spPr>
          <a:xfrm flipH="1">
            <a:off x="6345871" y="3830186"/>
            <a:ext cx="717668" cy="8291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105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EF5DB-D5AA-BC0A-4161-AF1B66FCC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Motivations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700F73-B8D5-CC01-23A6-F6BD556B6575}"/>
              </a:ext>
            </a:extLst>
          </p:cNvPr>
          <p:cNvSpPr txBox="1"/>
          <p:nvPr/>
        </p:nvSpPr>
        <p:spPr>
          <a:xfrm>
            <a:off x="6884894" y="641663"/>
            <a:ext cx="1806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Profile prediction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00B739-3905-7C77-F5C5-B42BD837A4E5}"/>
              </a:ext>
            </a:extLst>
          </p:cNvPr>
          <p:cNvSpPr txBox="1"/>
          <p:nvPr/>
        </p:nvSpPr>
        <p:spPr>
          <a:xfrm>
            <a:off x="3899057" y="641663"/>
            <a:ext cx="1394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Optimization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BAC3988-488A-9BEE-AEA9-D8D38E8B62B6}"/>
              </a:ext>
            </a:extLst>
          </p:cNvPr>
          <p:cNvSpPr txBox="1"/>
          <p:nvPr/>
        </p:nvSpPr>
        <p:spPr>
          <a:xfrm>
            <a:off x="617746" y="651783"/>
            <a:ext cx="156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Understanding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F50A19-6AB4-F890-F61D-D28BB083303C}"/>
              </a:ext>
            </a:extLst>
          </p:cNvPr>
          <p:cNvSpPr/>
          <p:nvPr/>
        </p:nvSpPr>
        <p:spPr>
          <a:xfrm>
            <a:off x="3286934" y="1173106"/>
            <a:ext cx="182423" cy="2150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FB0DD7-CBBD-D1E7-EE16-9F303186B1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4610" y="1522972"/>
            <a:ext cx="2610716" cy="25717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FB9B86D-0579-6D0B-E9B8-38FEC9BBC8E6}"/>
              </a:ext>
            </a:extLst>
          </p:cNvPr>
          <p:cNvSpPr txBox="1"/>
          <p:nvPr/>
        </p:nvSpPr>
        <p:spPr>
          <a:xfrm>
            <a:off x="7138008" y="4094722"/>
            <a:ext cx="13003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Mandell (2024)</a:t>
            </a:r>
          </a:p>
        </p:txBody>
      </p:sp>
      <p:pic>
        <p:nvPicPr>
          <p:cNvPr id="1026" name="Picture 2" descr="How do light bulb moments come about? : r/mbti">
            <a:extLst>
              <a:ext uri="{FF2B5EF4-FFF2-40B4-BE49-F238E27FC236}">
                <a16:creationId xmlns:a16="http://schemas.microsoft.com/office/drawing/2014/main" id="{3FB111CD-27BF-7119-E9B2-B6F188B82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2972"/>
            <a:ext cx="2804895" cy="225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B8F5A5-8816-DAC0-96A2-ECB6751550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3341" y="3259325"/>
            <a:ext cx="2509933" cy="1824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8296C64-FB0D-FDA4-2794-7368E39783FA}"/>
              </a:ext>
            </a:extLst>
          </p:cNvPr>
          <p:cNvSpPr txBox="1"/>
          <p:nvPr/>
        </p:nvSpPr>
        <p:spPr>
          <a:xfrm>
            <a:off x="4809493" y="3713769"/>
            <a:ext cx="594669" cy="1874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Kim (2024)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B5307E-667E-DBC0-E1A4-83B57E1F98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0588" y="1191483"/>
            <a:ext cx="2509934" cy="2065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B79139-3A95-0F59-0209-6DE0DD953A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0252" y="3329489"/>
            <a:ext cx="1043966" cy="44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5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2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BB3A74A-F452-2054-4A37-F18501AD9A01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0C3A2FA-DC90-BE40-A533-5510E95067DD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13ABF9F-B953-D443-FD35-C7CF508E0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FB69084-5E3C-E716-552B-B39D8B634C36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651B73D-5630-C541-F171-A7045BB72CC6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153AB2C-04EC-82AC-B4D3-667CFAD4CEE3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B091788-E4B8-601B-27E9-B1E815C3CC53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AD6BCFC-DAE0-DDAD-B9EE-AF9328800339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E8D9B1A-90E1-A64E-F56E-4EA8655047F5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AC55A73A-88A5-59F8-26F7-1DC19F6C766A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DA79008-46AF-3CDB-B16B-6C451F59D2EF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9A5A848-974E-CCE0-8873-15EA662C5EE1}"/>
              </a:ext>
            </a:extLst>
          </p:cNvPr>
          <p:cNvSpPr/>
          <p:nvPr/>
        </p:nvSpPr>
        <p:spPr>
          <a:xfrm>
            <a:off x="4347569" y="946673"/>
            <a:ext cx="4925523" cy="337790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2874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34730"/>
          </a:xfrm>
        </p:spPr>
        <p:txBody>
          <a:bodyPr>
            <a:noAutofit/>
          </a:bodyPr>
          <a:lstStyle/>
          <a:p>
            <a:r>
              <a:rPr lang="en-US" sz="2400" dirty="0"/>
              <a:t>Equilibria include rotating ellipses, quasi-symmetric, and random shapes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4F4A3-E7D2-5D6B-CE8B-B49DCB6AD207}"/>
              </a:ext>
            </a:extLst>
          </p:cNvPr>
          <p:cNvSpPr txBox="1"/>
          <p:nvPr/>
        </p:nvSpPr>
        <p:spPr>
          <a:xfrm>
            <a:off x="7151509" y="662474"/>
            <a:ext cx="2026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Aspect ratio,</a:t>
            </a:r>
          </a:p>
          <a:p>
            <a:r>
              <a:rPr lang="en-US" sz="1600" dirty="0"/>
              <a:t>elongation, </a:t>
            </a:r>
            <a:r>
              <a:rPr lang="en-US" sz="1600" i="1" dirty="0"/>
              <a:t>q</a:t>
            </a:r>
            <a:r>
              <a:rPr lang="en-US" sz="1600" dirty="0"/>
              <a:t> = 1 / </a:t>
            </a:r>
            <a:r>
              <a:rPr lang="el-GR" sz="1600" dirty="0"/>
              <a:t>ι</a:t>
            </a:r>
            <a:r>
              <a:rPr lang="en-US" sz="1600" dirty="0"/>
              <a:t>,</a:t>
            </a:r>
            <a:r>
              <a:rPr lang="el-GR" sz="1600" dirty="0"/>
              <a:t> β</a:t>
            </a:r>
            <a:r>
              <a:rPr lang="en-US" sz="1600" dirty="0"/>
              <a:t>, and number of field periods are all varied.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FA7C5-76E7-D7B7-1EB0-55625EC60CCF}"/>
              </a:ext>
            </a:extLst>
          </p:cNvPr>
          <p:cNvSpPr txBox="1"/>
          <p:nvPr/>
        </p:nvSpPr>
        <p:spPr>
          <a:xfrm>
            <a:off x="7151509" y="2368728"/>
            <a:ext cx="199829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All configurations scaled to have same </a:t>
            </a:r>
            <a:r>
              <a:rPr lang="en-US" sz="1600" dirty="0" err="1"/>
              <a:t>gyroBohm</a:t>
            </a:r>
            <a:r>
              <a:rPr lang="en-US" sz="1600" dirty="0"/>
              <a:t> normalizations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6F42D1-8239-2CDD-F9A4-597F9F03E18E}"/>
              </a:ext>
            </a:extLst>
          </p:cNvPr>
          <p:cNvGrpSpPr/>
          <p:nvPr/>
        </p:nvGrpSpPr>
        <p:grpSpPr>
          <a:xfrm>
            <a:off x="169334" y="634730"/>
            <a:ext cx="6781800" cy="4505198"/>
            <a:chOff x="0" y="386812"/>
            <a:chExt cx="7160377" cy="475668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1205B0E-3767-BC6C-E212-EA7B8C10B9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433" r="52389"/>
            <a:stretch/>
          </p:blipFill>
          <p:spPr>
            <a:xfrm>
              <a:off x="0" y="386812"/>
              <a:ext cx="1189647" cy="475668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C02DA9E-0512-332A-AE77-783F04BAAD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22"/>
            <a:stretch/>
          </p:blipFill>
          <p:spPr>
            <a:xfrm>
              <a:off x="1189647" y="386812"/>
              <a:ext cx="1189647" cy="475668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0B2C35A-8152-B2AF-FDA8-3547CD05B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727" r="51950"/>
            <a:stretch/>
          </p:blipFill>
          <p:spPr>
            <a:xfrm>
              <a:off x="2480733" y="429063"/>
              <a:ext cx="1189647" cy="471443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394ED8C-4957-AF14-9369-90469B8383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677"/>
            <a:stretch/>
          </p:blipFill>
          <p:spPr>
            <a:xfrm>
              <a:off x="3613639" y="429063"/>
              <a:ext cx="1189647" cy="471443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25BB251-9D9B-9D87-B68E-23269E89F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356" r="52159"/>
            <a:stretch/>
          </p:blipFill>
          <p:spPr>
            <a:xfrm>
              <a:off x="4776467" y="429063"/>
              <a:ext cx="1189647" cy="46684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5A554B2-8461-F58E-C7FA-BE4FC545B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3516"/>
            <a:stretch/>
          </p:blipFill>
          <p:spPr>
            <a:xfrm>
              <a:off x="5948235" y="386813"/>
              <a:ext cx="1212142" cy="4756688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7158256-46B9-B142-D810-229A924D8492}"/>
              </a:ext>
            </a:extLst>
          </p:cNvPr>
          <p:cNvSpPr txBox="1"/>
          <p:nvPr/>
        </p:nvSpPr>
        <p:spPr>
          <a:xfrm>
            <a:off x="7145702" y="3942417"/>
            <a:ext cx="1998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(Tokamak generation underway by Ralf </a:t>
            </a:r>
            <a:r>
              <a:rPr lang="en-US" sz="1600" dirty="0" err="1"/>
              <a:t>Mackenbach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4637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758FF-C814-6385-1162-58A65568C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691"/>
            <a:ext cx="9144000" cy="866842"/>
          </a:xfrm>
        </p:spPr>
        <p:txBody>
          <a:bodyPr>
            <a:normAutofit fontScale="90000"/>
          </a:bodyPr>
          <a:lstStyle/>
          <a:p>
            <a:r>
              <a:rPr lang="en-US" dirty="0"/>
              <a:t>Efficient interpretable regression and classification with translation-invariance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6E6327-7676-716A-A5EA-ABEEF17E1F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Motivating application: turbulence in fusion plasmas</a:t>
            </a:r>
          </a:p>
          <a:p>
            <a:endParaRPr lang="en-US" dirty="0"/>
          </a:p>
          <a:p>
            <a:r>
              <a:rPr lang="en-US" dirty="0"/>
              <a:t>Regression/classification method</a:t>
            </a:r>
          </a:p>
          <a:p>
            <a:endParaRPr lang="en-US" dirty="0"/>
          </a:p>
          <a:p>
            <a:r>
              <a:rPr lang="en-US" dirty="0"/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755425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4E8E602-DB8C-968B-7B53-71C46727AEFF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7BD8563-83CE-09C9-1FED-5B5031BB47A7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AE351B1-83DA-B2D1-9E9E-5DDAAA67DB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606573F-B809-B021-BC5E-EA7AA970CA89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058D9809-1BE3-5503-34A7-362D40D4F3A1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5" name="Rectangle 34">
                  <a:extLst>
                    <a:ext uri="{FF2B5EF4-FFF2-40B4-BE49-F238E27FC236}">
                      <a16:creationId xmlns:a16="http://schemas.microsoft.com/office/drawing/2014/main" id="{EE9ACB83-2794-80F7-2B5F-BB69CEB06B1B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AAE0189D-0D92-7EAB-4781-8EC4DD235B70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67D2005-7C84-DC06-B25E-DF6FD2FC78CE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A83BC12F-99F2-C097-6188-53AB01962FAD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FCD6CCB-5332-48B5-61DD-6843DF995555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6F2F7FF-C4AC-7793-5F2A-5F18A676CB0D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C9A5A848-974E-CCE0-8873-15EA662C5EE1}"/>
              </a:ext>
            </a:extLst>
          </p:cNvPr>
          <p:cNvSpPr/>
          <p:nvPr/>
        </p:nvSpPr>
        <p:spPr>
          <a:xfrm>
            <a:off x="1828607" y="946673"/>
            <a:ext cx="7444485" cy="3377901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900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Equilibria group 1: random rotating ellipses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205B0E-3767-BC6C-E212-EA7B8C10B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2" y="386812"/>
            <a:ext cx="7353334" cy="4756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E4F4A3-E7D2-5D6B-CE8B-B49DCB6AD207}"/>
              </a:ext>
            </a:extLst>
          </p:cNvPr>
          <p:cNvSpPr txBox="1"/>
          <p:nvPr/>
        </p:nvSpPr>
        <p:spPr>
          <a:xfrm>
            <a:off x="7847039" y="662474"/>
            <a:ext cx="1418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/>
              <a:t>Nfp</a:t>
            </a:r>
            <a:r>
              <a:rPr lang="en-US" sz="1600" dirty="0"/>
              <a:t>, </a:t>
            </a:r>
          </a:p>
          <a:p>
            <a:r>
              <a:rPr lang="en-US" sz="1600" dirty="0"/>
              <a:t>aspect ratio,</a:t>
            </a:r>
          </a:p>
          <a:p>
            <a:r>
              <a:rPr lang="en-US" sz="1600" dirty="0"/>
              <a:t>elongation,</a:t>
            </a:r>
          </a:p>
          <a:p>
            <a:r>
              <a:rPr lang="en-US" sz="1600" dirty="0"/>
              <a:t>axis torsion,</a:t>
            </a:r>
          </a:p>
          <a:p>
            <a:r>
              <a:rPr lang="en-US" sz="1600" dirty="0"/>
              <a:t>and beta are all random.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9FA7C5-76E7-D7B7-1EB0-55625EC60CCF}"/>
              </a:ext>
            </a:extLst>
          </p:cNvPr>
          <p:cNvSpPr txBox="1"/>
          <p:nvPr/>
        </p:nvSpPr>
        <p:spPr>
          <a:xfrm>
            <a:off x="7819046" y="3008245"/>
            <a:ext cx="14182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All configurations have same minor radius &amp; toroidal flux, so same </a:t>
            </a:r>
            <a:r>
              <a:rPr lang="en-US" sz="1600" dirty="0" err="1"/>
              <a:t>gyroBohm</a:t>
            </a:r>
            <a:r>
              <a:rPr lang="en-US" sz="1600" dirty="0"/>
              <a:t> normalization</a:t>
            </a:r>
          </a:p>
        </p:txBody>
      </p:sp>
    </p:spTree>
    <p:extLst>
      <p:ext uri="{BB962C8B-B14F-4D97-AF65-F5344CB8AC3E}">
        <p14:creationId xmlns:p14="http://schemas.microsoft.com/office/powerpoint/2010/main" val="326903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Equilibria group 2: QUASR QA &amp; QH (Giuliani 2024)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5E67CD-ED09-9C4F-D4CA-5317EF63B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386" y="429063"/>
            <a:ext cx="7288019" cy="47144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4A7017F-A4B4-ED18-5039-0ED76E2C5F34}"/>
              </a:ext>
            </a:extLst>
          </p:cNvPr>
          <p:cNvSpPr txBox="1"/>
          <p:nvPr/>
        </p:nvSpPr>
        <p:spPr>
          <a:xfrm>
            <a:off x="7911547" y="3638939"/>
            <a:ext cx="14182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Random pressure added for even more diversity</a:t>
            </a:r>
          </a:p>
        </p:txBody>
      </p:sp>
    </p:spTree>
    <p:extLst>
      <p:ext uri="{BB962C8B-B14F-4D97-AF65-F5344CB8AC3E}">
        <p14:creationId xmlns:p14="http://schemas.microsoft.com/office/powerpoint/2010/main" val="42929165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Equilibria group 3: random boundary modes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918853-219F-7010-1A07-F51D88055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32" y="475084"/>
            <a:ext cx="7216873" cy="466841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93DD0A-667C-480B-8F74-59B64ACAE2B9}"/>
              </a:ext>
            </a:extLst>
          </p:cNvPr>
          <p:cNvSpPr txBox="1"/>
          <p:nvPr/>
        </p:nvSpPr>
        <p:spPr>
          <a:xfrm>
            <a:off x="7745217" y="2892490"/>
            <a:ext cx="14182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RBC and ZBS boundary Fourier modes sampled from normal distributions, fit to 44 “real” stellarators</a:t>
            </a:r>
          </a:p>
        </p:txBody>
      </p:sp>
    </p:spTree>
    <p:extLst>
      <p:ext uri="{BB962C8B-B14F-4D97-AF65-F5344CB8AC3E}">
        <p14:creationId xmlns:p14="http://schemas.microsoft.com/office/powerpoint/2010/main" val="898695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70DF26-884B-8FD4-D9C1-C8651297A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8915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2054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B5CCD-E596-73C3-F3F7-BAC12855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0729"/>
          </a:xfrm>
        </p:spPr>
        <p:txBody>
          <a:bodyPr>
            <a:noAutofit/>
          </a:bodyPr>
          <a:lstStyle/>
          <a:p>
            <a:r>
              <a:rPr lang="en-US" sz="3200" dirty="0"/>
              <a:t>Our interpretable models use a large library of candidate features, all translation-invariant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ECD48C-04BB-D09A-1D20-3039DACADE96}"/>
                  </a:ext>
                </a:extLst>
              </p:cNvPr>
              <p:cNvSpPr txBox="1"/>
              <p:nvPr/>
            </p:nvSpPr>
            <p:spPr>
              <a:xfrm>
                <a:off x="383722" y="1061357"/>
                <a:ext cx="8175062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Start with inputs to the gyrokinetic equation &amp; local shear:</a:t>
                </a:r>
              </a:p>
              <a:p>
                <a:r>
                  <a:rPr lang="en-US" dirty="0"/>
                  <a:t>F = {B, B</a:t>
                </a:r>
                <a:r>
                  <a:rPr lang="en-US" baseline="30000" dirty="0"/>
                  <a:t>-3</a:t>
                </a:r>
                <a:r>
                  <a:rPr lang="en-US" b="1" dirty="0"/>
                  <a:t>B</a:t>
                </a:r>
                <a:r>
                  <a:rPr lang="en-US" dirty="0"/>
                  <a:t>×∇B</a:t>
                </a:r>
                <a:r>
                  <a:rPr lang="el-GR" dirty="0"/>
                  <a:t>⋅∇</a:t>
                </a:r>
                <a:r>
                  <a:rPr lang="en-US" dirty="0"/>
                  <a:t>y, B</a:t>
                </a:r>
                <a:r>
                  <a:rPr lang="en-US" baseline="30000" dirty="0"/>
                  <a:t>-2</a:t>
                </a:r>
                <a:r>
                  <a:rPr lang="en-US" b="1" dirty="0"/>
                  <a:t>B</a:t>
                </a:r>
                <a:r>
                  <a:rPr lang="en-US" dirty="0"/>
                  <a:t>×</a:t>
                </a:r>
                <a:r>
                  <a:rPr lang="el-GR" b="1" dirty="0"/>
                  <a:t>κ</a:t>
                </a:r>
                <a:r>
                  <a:rPr lang="el-GR" dirty="0"/>
                  <a:t>⋅∇</a:t>
                </a:r>
                <a:r>
                  <a:rPr lang="en-US" dirty="0"/>
                  <a:t>y, B</a:t>
                </a:r>
                <a:r>
                  <a:rPr lang="en-US" baseline="30000" dirty="0"/>
                  <a:t>-3</a:t>
                </a:r>
                <a:r>
                  <a:rPr lang="en-US" b="1" dirty="0"/>
                  <a:t>B</a:t>
                </a:r>
                <a:r>
                  <a:rPr lang="en-US" dirty="0"/>
                  <a:t>×∇B</a:t>
                </a:r>
                <a:r>
                  <a:rPr lang="el-GR" dirty="0"/>
                  <a:t>⋅∇</a:t>
                </a:r>
                <a:r>
                  <a:rPr lang="en-US" dirty="0"/>
                  <a:t>x, </a:t>
                </a:r>
                <a:r>
                  <a:rPr lang="el-GR" dirty="0"/>
                  <a:t>|∇</a:t>
                </a:r>
                <a:r>
                  <a:rPr lang="en-US" dirty="0"/>
                  <a:t>x</a:t>
                </a:r>
                <a:r>
                  <a:rPr lang="el-GR" dirty="0"/>
                  <a:t>|²</a:t>
                </a:r>
                <a:r>
                  <a:rPr lang="en-US" dirty="0"/>
                  <a:t>, </a:t>
                </a:r>
                <a:r>
                  <a:rPr lang="el-GR" dirty="0"/>
                  <a:t>∇</a:t>
                </a:r>
                <a:r>
                  <a:rPr lang="en-US" dirty="0"/>
                  <a:t>x</a:t>
                </a:r>
                <a:r>
                  <a:rPr lang="el-GR" dirty="0"/>
                  <a:t>⋅∇</a:t>
                </a:r>
                <a:r>
                  <a:rPr lang="en-US" dirty="0"/>
                  <a:t>y,</a:t>
                </a:r>
                <a:r>
                  <a:rPr lang="el-GR" dirty="0"/>
                  <a:t> |∇</a:t>
                </a:r>
                <a:r>
                  <a:rPr lang="en-US" dirty="0"/>
                  <a:t>y</a:t>
                </a:r>
                <a:r>
                  <a:rPr lang="el-GR" dirty="0"/>
                  <a:t>|²</a:t>
                </a:r>
                <a:r>
                  <a:rPr lang="en-US" dirty="0"/>
                  <a:t>, d/</a:t>
                </a:r>
                <a:r>
                  <a:rPr lang="en-US" dirty="0" err="1"/>
                  <a:t>dz</a:t>
                </a:r>
                <a:r>
                  <a:rPr lang="en-US" dirty="0"/>
                  <a:t>(∇x</a:t>
                </a:r>
                <a:r>
                  <a:rPr lang="el-GR" dirty="0"/>
                  <a:t>⋅∇</a:t>
                </a:r>
                <a:r>
                  <a:rPr lang="en-US" dirty="0"/>
                  <a:t>y</a:t>
                </a:r>
                <a:r>
                  <a:rPr lang="el-GR" dirty="0"/>
                  <a:t> / |∇</a:t>
                </a:r>
                <a:r>
                  <a:rPr lang="en-US" dirty="0"/>
                  <a:t>x</a:t>
                </a:r>
                <a:r>
                  <a:rPr lang="el-GR" dirty="0"/>
                  <a:t>|²)</a:t>
                </a:r>
                <a:r>
                  <a:rPr lang="en-US" dirty="0"/>
                  <a:t>}.</a:t>
                </a:r>
              </a:p>
              <a:p>
                <a:endParaRPr lang="en-US" dirty="0"/>
              </a:p>
              <a:p>
                <a:r>
                  <a:rPr lang="en-US" dirty="0"/>
                  <a:t>U = unary operations on f(z): identity, </a:t>
                </a:r>
                <a:r>
                  <a:rPr lang="en-US" dirty="0" err="1"/>
                  <a:t>df</a:t>
                </a:r>
                <a:r>
                  <a:rPr lang="en-US" dirty="0"/>
                  <a:t>/</a:t>
                </a:r>
                <a:r>
                  <a:rPr lang="en-US" dirty="0" err="1"/>
                  <a:t>dz</a:t>
                </a:r>
                <a:r>
                  <a:rPr lang="en-US" dirty="0"/>
                  <a:t>, Heaviside(f), Heaviside(-f), </a:t>
                </a:r>
                <a:r>
                  <a:rPr lang="en-US" dirty="0" err="1"/>
                  <a:t>ReLU</a:t>
                </a:r>
                <a:r>
                  <a:rPr lang="en-US" dirty="0"/>
                  <a:t>(f), </a:t>
                </a:r>
                <a:r>
                  <a:rPr lang="en-US" dirty="0" err="1"/>
                  <a:t>ReLU</a:t>
                </a:r>
                <a:r>
                  <a:rPr lang="en-US" dirty="0"/>
                  <a:t>(-f), 1/f, f</a:t>
                </a:r>
                <a:r>
                  <a:rPr lang="en-US" baseline="30000" dirty="0"/>
                  <a:t>2</a:t>
                </a:r>
                <a:r>
                  <a:rPr lang="en-US" dirty="0"/>
                  <a:t>, f/B (Jacobian), f*B</a:t>
                </a:r>
              </a:p>
              <a:p>
                <a:endParaRPr lang="en-US" dirty="0"/>
              </a:p>
              <a:p>
                <a:r>
                  <a:rPr lang="en-US" dirty="0"/>
                  <a:t>C(U(F)) = U(F) and all pairwise products of functions in U(F)</a:t>
                </a:r>
              </a:p>
              <a:p>
                <a:endParaRPr lang="en-US" dirty="0"/>
              </a:p>
              <a:p>
                <a:r>
                  <a:rPr lang="en-US" dirty="0"/>
                  <a:t>Reductions: R = {min, max, max-min, mean, median, mean square, variance, skewness, L</a:t>
                </a:r>
                <a:r>
                  <a:rPr lang="en-US" baseline="-25000" dirty="0"/>
                  <a:t>1</a:t>
                </a:r>
                <a:r>
                  <a:rPr lang="en-US" dirty="0"/>
                  <a:t> norm, quantiles 0.1, 0.25, 0.75, or 0.9, abs of </a:t>
                </a:r>
                <a:r>
                  <a:rPr lang="en-US" dirty="0" err="1"/>
                  <a:t>fft</a:t>
                </a:r>
                <a:r>
                  <a:rPr lang="en-US" dirty="0"/>
                  <a:t> coefficients 1-3, k</a:t>
                </a:r>
                <a:r>
                  <a:rPr lang="en-US" baseline="-25000" dirty="0"/>
                  <a:t>||</a:t>
                </a:r>
                <a:r>
                  <a:rPr lang="en-US" dirty="0"/>
                  <a:t> with largest amplitude, expected k</a:t>
                </a:r>
                <a:r>
                  <a:rPr lang="en-US" baseline="-25000" dirty="0"/>
                  <a:t>||</a:t>
                </a:r>
                <a:r>
                  <a:rPr lang="en-US" dirty="0"/>
                  <a:t>, count above [-2, -1, 0, 1, 2]}</a:t>
                </a:r>
              </a:p>
              <a:p>
                <a:endParaRPr lang="en-US" dirty="0"/>
              </a:p>
              <a:p>
                <a:r>
                  <a:rPr lang="en-US" dirty="0"/>
                  <a:t>Features: R(U(C(U(F))))   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 &gt; 1 million combinations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ECD48C-04BB-D09A-1D20-3039DACAD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22" y="1061357"/>
                <a:ext cx="8175062" cy="3693319"/>
              </a:xfrm>
              <a:prstGeom prst="rect">
                <a:avLst/>
              </a:prstGeom>
              <a:blipFill>
                <a:blip r:embed="rId3"/>
                <a:stretch>
                  <a:fillRect l="-621" t="-685" r="-466" b="-1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562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34287C7-ED8A-CB1A-2FE6-EE4752EB7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5920" y="1933583"/>
            <a:ext cx="5470200" cy="2056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04341C-467E-029E-0094-69327ECC2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Spearman correlation is a quick tool to find the most important feature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9B78AC-4026-0DC5-7C64-6929FC6BA98C}"/>
              </a:ext>
            </a:extLst>
          </p:cNvPr>
          <p:cNvSpPr txBox="1"/>
          <p:nvPr/>
        </p:nvSpPr>
        <p:spPr>
          <a:xfrm>
            <a:off x="457200" y="517677"/>
            <a:ext cx="85445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Spearman correlation is the regular Pearson correlation of the the sorted rank of the target with the sorted rank of the feature.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Its magnitude is invariant to any monotonic nonlinear function, e.g. </a:t>
            </a:r>
            <a:r>
              <a:rPr lang="en-US" dirty="0" err="1"/>
              <a:t>corr</a:t>
            </a:r>
            <a:r>
              <a:rPr lang="en-US" dirty="0"/>
              <a:t>(x, exp(x)) =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 regression model required.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Features with highest correlation to heat flux </a:t>
            </a:r>
            <a:r>
              <a:rPr lang="en-US" i="1" dirty="0"/>
              <a:t>Q</a:t>
            </a:r>
            <a:r>
              <a:rPr lang="en-US" dirty="0"/>
              <a:t> at fixed dT/dx &amp; </a:t>
            </a:r>
            <a:r>
              <a:rPr lang="en-US" dirty="0" err="1"/>
              <a:t>dn</a:t>
            </a:r>
            <a:r>
              <a:rPr lang="en-US" dirty="0"/>
              <a:t>/dx: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3186B8F-E14E-C612-3886-A9B7DD9522B3}"/>
              </a:ext>
            </a:extLst>
          </p:cNvPr>
          <p:cNvSpPr/>
          <p:nvPr/>
        </p:nvSpPr>
        <p:spPr>
          <a:xfrm rot="16200000">
            <a:off x="3379561" y="3233126"/>
            <a:ext cx="212094" cy="16647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F6FF7-D32E-0BCB-80C4-4DB0DCC9FD33}"/>
              </a:ext>
            </a:extLst>
          </p:cNvPr>
          <p:cNvSpPr txBox="1"/>
          <p:nvPr/>
        </p:nvSpPr>
        <p:spPr>
          <a:xfrm>
            <a:off x="169576" y="4123915"/>
            <a:ext cx="4323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Heaviside function: Where there is bad curvature,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E5767-4B69-78A7-0D36-ED4F324492A9}"/>
              </a:ext>
            </a:extLst>
          </p:cNvPr>
          <p:cNvSpPr txBox="1"/>
          <p:nvPr/>
        </p:nvSpPr>
        <p:spPr>
          <a:xfrm>
            <a:off x="1846578" y="4392697"/>
            <a:ext cx="5150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B050"/>
                </a:solidFill>
              </a:rPr>
              <a:t>local temperature gradient in real space (to various powers)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30934-A5E9-CDB1-6275-0E3A17ACE847}"/>
              </a:ext>
            </a:extLst>
          </p:cNvPr>
          <p:cNvSpPr txBox="1"/>
          <p:nvPr/>
        </p:nvSpPr>
        <p:spPr>
          <a:xfrm>
            <a:off x="5371516" y="4046375"/>
            <a:ext cx="235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Jacobian (maybe squared)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A8676B-D52D-E804-F1EA-59A2DE0751C2}"/>
              </a:ext>
            </a:extLst>
          </p:cNvPr>
          <p:cNvCxnSpPr>
            <a:cxnSpLocks/>
          </p:cNvCxnSpPr>
          <p:nvPr/>
        </p:nvCxnSpPr>
        <p:spPr>
          <a:xfrm>
            <a:off x="4672811" y="4020178"/>
            <a:ext cx="0" cy="42137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F62121-BFDD-803A-C74C-195F1D61839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281458" y="3984321"/>
            <a:ext cx="90058" cy="2313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553346-7BE9-DEA8-B3B7-B6C2C64302E8}"/>
              </a:ext>
            </a:extLst>
          </p:cNvPr>
          <p:cNvSpPr txBox="1"/>
          <p:nvPr/>
        </p:nvSpPr>
        <p:spPr>
          <a:xfrm>
            <a:off x="160970" y="4787678"/>
            <a:ext cx="8961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Extremely similar to </a:t>
            </a:r>
            <a:r>
              <a:rPr lang="en-US" dirty="0" err="1"/>
              <a:t>Mynick</a:t>
            </a:r>
            <a:r>
              <a:rPr lang="en-US" dirty="0"/>
              <a:t> (2010), </a:t>
            </a:r>
            <a:r>
              <a:rPr lang="en-US" dirty="0" err="1"/>
              <a:t>Xanthopoulos</a:t>
            </a:r>
            <a:r>
              <a:rPr lang="en-US" dirty="0"/>
              <a:t> (2014), </a:t>
            </a:r>
            <a:r>
              <a:rPr lang="en-US" dirty="0" err="1"/>
              <a:t>Stroteich</a:t>
            </a:r>
            <a:r>
              <a:rPr lang="en-US" dirty="0"/>
              <a:t> (2022), Goodman (2024)!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28B93-BCDD-1289-7A11-DB1A58311FE7}"/>
              </a:ext>
            </a:extLst>
          </p:cNvPr>
          <p:cNvSpPr txBox="1"/>
          <p:nvPr/>
        </p:nvSpPr>
        <p:spPr>
          <a:xfrm>
            <a:off x="7041048" y="4361919"/>
            <a:ext cx="20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|∇T| = (dT/dx) |∇x|</a:t>
            </a:r>
          </a:p>
        </p:txBody>
      </p:sp>
    </p:spTree>
    <p:extLst>
      <p:ext uri="{BB962C8B-B14F-4D97-AF65-F5344CB8AC3E}">
        <p14:creationId xmlns:p14="http://schemas.microsoft.com/office/powerpoint/2010/main" val="323672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/>
      <p:bldP spid="7" grpId="0"/>
      <p:bldP spid="8" grpId="0"/>
      <p:bldP spid="11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6E3C03-1F88-2887-48C0-A3BCAA6AB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0951"/>
            <a:ext cx="9144000" cy="3657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0B5CCD-E596-73C3-F3F7-BAC128555F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720"/>
            <a:ext cx="9144000" cy="472698"/>
          </a:xfrm>
        </p:spPr>
        <p:txBody>
          <a:bodyPr>
            <a:noAutofit/>
          </a:bodyPr>
          <a:lstStyle/>
          <a:p>
            <a:r>
              <a:rPr lang="en-US" sz="3000" dirty="0"/>
              <a:t>Forward sequential feature selection: ∼3 features can be almost as predictive as all features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FA3DB5-1A92-EF57-4EFF-C281D675DE81}"/>
              </a:ext>
            </a:extLst>
          </p:cNvPr>
          <p:cNvSpPr/>
          <p:nvPr/>
        </p:nvSpPr>
        <p:spPr>
          <a:xfrm>
            <a:off x="4572000" y="891251"/>
            <a:ext cx="4572000" cy="42522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464C2F-1A18-57B3-C664-D604AB2C912A}"/>
              </a:ext>
            </a:extLst>
          </p:cNvPr>
          <p:cNvSpPr txBox="1"/>
          <p:nvPr/>
        </p:nvSpPr>
        <p:spPr>
          <a:xfrm>
            <a:off x="2015070" y="1005118"/>
            <a:ext cx="975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Stiffness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A94522-4C5A-6286-51D1-9A6E2C409507}"/>
              </a:ext>
            </a:extLst>
          </p:cNvPr>
          <p:cNvSpPr txBox="1"/>
          <p:nvPr/>
        </p:nvSpPr>
        <p:spPr>
          <a:xfrm>
            <a:off x="6127065" y="1005118"/>
            <a:ext cx="1665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Critical gradient</a:t>
            </a:r>
          </a:p>
        </p:txBody>
      </p:sp>
    </p:spTree>
    <p:extLst>
      <p:ext uri="{BB962C8B-B14F-4D97-AF65-F5344CB8AC3E}">
        <p14:creationId xmlns:p14="http://schemas.microsoft.com/office/powerpoint/2010/main" val="19111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3A52D65-F219-D536-694B-8EDA1BF7E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896" y="0"/>
            <a:ext cx="5589984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CE199BA-09BB-73F8-9161-B68F62A10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119120" cy="2865120"/>
          </a:xfrm>
        </p:spPr>
        <p:txBody>
          <a:bodyPr>
            <a:normAutofit fontScale="90000"/>
          </a:bodyPr>
          <a:lstStyle/>
          <a:p>
            <a:r>
              <a:rPr lang="en-US" dirty="0"/>
              <a:t>Sequential feature selection allows closer fit to the data as more geometric features are included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E97D38-BBBE-335F-E386-A9B45AB608F2}"/>
              </a:ext>
            </a:extLst>
          </p:cNvPr>
          <p:cNvSpPr txBox="1"/>
          <p:nvPr/>
        </p:nvSpPr>
        <p:spPr>
          <a:xfrm>
            <a:off x="71120" y="4744720"/>
            <a:ext cx="3698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Performance shown on 20% held-out test data</a:t>
            </a:r>
          </a:p>
        </p:txBody>
      </p:sp>
    </p:spTree>
    <p:extLst>
      <p:ext uri="{BB962C8B-B14F-4D97-AF65-F5344CB8AC3E}">
        <p14:creationId xmlns:p14="http://schemas.microsoft.com/office/powerpoint/2010/main" val="36959549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A53B1-25D3-9AD5-06F1-D93A3E932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At each step, the top features are variations on a theme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2D3218-4BC5-A31E-2514-4ED41B6EAB1F}"/>
              </a:ext>
            </a:extLst>
          </p:cNvPr>
          <p:cNvSpPr txBox="1"/>
          <p:nvPr/>
        </p:nvSpPr>
        <p:spPr>
          <a:xfrm>
            <a:off x="2804160" y="3974473"/>
            <a:ext cx="3830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Regression for the random-gradient dataset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9E915E-5F50-EB17-F4A6-A1299AB2B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1" y="1253911"/>
            <a:ext cx="3928374" cy="1854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8939B-541B-8EC4-4D35-DE4FB8E9AF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318" y="1302509"/>
            <a:ext cx="4965141" cy="180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44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0E97042-DC8D-64F7-F045-BF5C99B89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791" y="0"/>
            <a:ext cx="4756209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9DD86B-97A5-5D6E-2041-ADADAE6C7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7745"/>
            <a:ext cx="5097517" cy="14355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45FD08-686B-7B11-EAF7-1B5BBA860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390"/>
            <a:ext cx="6001407" cy="8767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8B3310-9EC5-85C9-2B95-817F8DE35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52" y="2571750"/>
            <a:ext cx="4551248" cy="18505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3ED578F-F956-B088-138C-7AE67843D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938" y="5360604"/>
            <a:ext cx="4592751" cy="2137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F8B131-4372-D4AC-7F4B-DF01455A1250}"/>
              </a:ext>
            </a:extLst>
          </p:cNvPr>
          <p:cNvSpPr txBox="1"/>
          <p:nvPr/>
        </p:nvSpPr>
        <p:spPr>
          <a:xfrm>
            <a:off x="1915584" y="4824111"/>
            <a:ext cx="2579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75000"/>
                  </a:schemeClr>
                </a:solidFill>
              </a:rPr>
              <a:t>Chart from Fusion Industry Association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0D9871-A5C2-2983-1574-FCD99A804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593" y="277506"/>
            <a:ext cx="1026613" cy="64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354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34287C7-ED8A-CB1A-2FE6-EE4752EB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" y="1208987"/>
            <a:ext cx="5470200" cy="2056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04341C-467E-029E-0094-69327ECC2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Spearman correlation is a quick tool to find the most important feature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9B78AC-4026-0DC5-7C64-6929FC6BA98C}"/>
              </a:ext>
            </a:extLst>
          </p:cNvPr>
          <p:cNvSpPr txBox="1"/>
          <p:nvPr/>
        </p:nvSpPr>
        <p:spPr>
          <a:xfrm>
            <a:off x="457199" y="517677"/>
            <a:ext cx="866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Unlike Pearson, Spearman is invariant to any monotonic function.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Features with highest correlation to heat flux </a:t>
            </a:r>
            <a:r>
              <a:rPr lang="en-US" i="1" dirty="0"/>
              <a:t>Q</a:t>
            </a:r>
            <a:r>
              <a:rPr lang="en-US" dirty="0"/>
              <a:t> at fixed dT/dx &amp; </a:t>
            </a:r>
            <a:r>
              <a:rPr lang="en-US" dirty="0" err="1"/>
              <a:t>dn</a:t>
            </a:r>
            <a:r>
              <a:rPr lang="en-US" dirty="0"/>
              <a:t>/dx:</a:t>
            </a:r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3186B8F-E14E-C612-3886-A9B7DD9522B3}"/>
              </a:ext>
            </a:extLst>
          </p:cNvPr>
          <p:cNvSpPr/>
          <p:nvPr/>
        </p:nvSpPr>
        <p:spPr>
          <a:xfrm rot="16200000">
            <a:off x="3379561" y="2508530"/>
            <a:ext cx="212094" cy="1664778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EF6FF7-D32E-0BCB-80C4-4DB0DCC9FD33}"/>
              </a:ext>
            </a:extLst>
          </p:cNvPr>
          <p:cNvSpPr txBox="1"/>
          <p:nvPr/>
        </p:nvSpPr>
        <p:spPr>
          <a:xfrm>
            <a:off x="169576" y="3399319"/>
            <a:ext cx="43235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Heaviside function: Where there is bad curvature,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5E5767-4B69-78A7-0D36-ED4F324492A9}"/>
              </a:ext>
            </a:extLst>
          </p:cNvPr>
          <p:cNvSpPr txBox="1"/>
          <p:nvPr/>
        </p:nvSpPr>
        <p:spPr>
          <a:xfrm>
            <a:off x="1846578" y="3668101"/>
            <a:ext cx="51500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local temperature gradient in real space (to various powers)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30934-A5E9-CDB1-6275-0E3A17ACE847}"/>
              </a:ext>
            </a:extLst>
          </p:cNvPr>
          <p:cNvSpPr txBox="1"/>
          <p:nvPr/>
        </p:nvSpPr>
        <p:spPr>
          <a:xfrm>
            <a:off x="5371516" y="3321779"/>
            <a:ext cx="2351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Jacobian (maybe squared)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A8676B-D52D-E804-F1EA-59A2DE0751C2}"/>
              </a:ext>
            </a:extLst>
          </p:cNvPr>
          <p:cNvCxnSpPr>
            <a:cxnSpLocks/>
          </p:cNvCxnSpPr>
          <p:nvPr/>
        </p:nvCxnSpPr>
        <p:spPr>
          <a:xfrm>
            <a:off x="4672811" y="3295582"/>
            <a:ext cx="0" cy="421376"/>
          </a:xfrm>
          <a:prstGeom prst="line">
            <a:avLst/>
          </a:prstGeom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F62121-BFDD-803A-C74C-195F1D61839F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5281458" y="3259725"/>
            <a:ext cx="90058" cy="23133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4553346-7BE9-DEA8-B3B7-B6C2C64302E8}"/>
              </a:ext>
            </a:extLst>
          </p:cNvPr>
          <p:cNvSpPr txBox="1"/>
          <p:nvPr/>
        </p:nvSpPr>
        <p:spPr>
          <a:xfrm>
            <a:off x="160969" y="4503267"/>
            <a:ext cx="8961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Extremely similar to </a:t>
            </a:r>
            <a:r>
              <a:rPr lang="en-US" dirty="0" err="1"/>
              <a:t>Mynick</a:t>
            </a:r>
            <a:r>
              <a:rPr lang="en-US" dirty="0"/>
              <a:t> (2010), </a:t>
            </a:r>
            <a:r>
              <a:rPr lang="en-US" dirty="0" err="1"/>
              <a:t>Xanthopoulos</a:t>
            </a:r>
            <a:r>
              <a:rPr lang="en-US" dirty="0"/>
              <a:t> (2014), </a:t>
            </a:r>
            <a:r>
              <a:rPr lang="en-US" dirty="0" err="1"/>
              <a:t>Stroteich</a:t>
            </a:r>
            <a:r>
              <a:rPr lang="en-US" dirty="0"/>
              <a:t> (2022), Goodman (2024)!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D28B93-BCDD-1289-7A11-DB1A58311FE7}"/>
              </a:ext>
            </a:extLst>
          </p:cNvPr>
          <p:cNvSpPr txBox="1"/>
          <p:nvPr/>
        </p:nvSpPr>
        <p:spPr>
          <a:xfrm>
            <a:off x="7041048" y="3637323"/>
            <a:ext cx="2043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|∇T| = (dT/dx) |∇x|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60A7E1-E1B7-A3DA-F8FE-566F32250E40}"/>
              </a:ext>
            </a:extLst>
          </p:cNvPr>
          <p:cNvGrpSpPr/>
          <p:nvPr/>
        </p:nvGrpSpPr>
        <p:grpSpPr>
          <a:xfrm>
            <a:off x="7755954" y="924561"/>
            <a:ext cx="1214421" cy="2566496"/>
            <a:chOff x="7095276" y="924560"/>
            <a:chExt cx="1875099" cy="39627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E94B0A0-CB85-45FA-E77A-A3C6BC862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7933" t="4951" r="20632" b="4585"/>
            <a:stretch/>
          </p:blipFill>
          <p:spPr>
            <a:xfrm>
              <a:off x="7095276" y="924560"/>
              <a:ext cx="1794076" cy="3962741"/>
            </a:xfrm>
            <a:prstGeom prst="rect">
              <a:avLst/>
            </a:prstGeom>
          </p:spPr>
        </p:pic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719A584-5C6B-BCE3-6D0E-81BDFD0780EB}"/>
                </a:ext>
              </a:extLst>
            </p:cNvPr>
            <p:cNvSpPr/>
            <p:nvPr/>
          </p:nvSpPr>
          <p:spPr>
            <a:xfrm>
              <a:off x="8310618" y="2257063"/>
              <a:ext cx="659757" cy="1400537"/>
            </a:xfrm>
            <a:prstGeom prst="ellipse">
              <a:avLst/>
            </a:prstGeom>
            <a:noFill/>
            <a:ln w="381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3594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/>
      <p:bldP spid="7" grpId="0"/>
      <p:bldP spid="8" grpId="0"/>
      <p:bldP spid="11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8F25A-384C-F603-8775-ED44B9591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5" y="0"/>
            <a:ext cx="8333571" cy="489228"/>
          </a:xfrm>
        </p:spPr>
        <p:txBody>
          <a:bodyPr>
            <a:normAutofit fontScale="90000"/>
          </a:bodyPr>
          <a:lstStyle/>
          <a:p>
            <a:r>
              <a:rPr lang="en-US" dirty="0"/>
              <a:t>Previously proposed proxies can be tested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678D90-C5D2-CA68-8D15-4D635EB76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228"/>
            <a:ext cx="9144000" cy="465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477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136D-E662-ECE7-F683-5E573227D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Other machine learning regression methods work also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CEBCCC-791F-0102-F06F-3CFBD9382C99}"/>
              </a:ext>
            </a:extLst>
          </p:cNvPr>
          <p:cNvSpPr txBox="1"/>
          <p:nvPr/>
        </p:nvSpPr>
        <p:spPr>
          <a:xfrm>
            <a:off x="2623270" y="4866501"/>
            <a:ext cx="4828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All using a/L</a:t>
            </a:r>
            <a:r>
              <a:rPr lang="en-US" sz="1200" i="1" baseline="-25000" dirty="0">
                <a:solidFill>
                  <a:schemeClr val="bg2">
                    <a:lumMod val="50000"/>
                  </a:schemeClr>
                </a:solidFill>
              </a:rPr>
              <a:t>T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, a/L</a:t>
            </a:r>
            <a:r>
              <a:rPr lang="en-US" sz="1200" i="1" baseline="-25000" dirty="0">
                <a:solidFill>
                  <a:schemeClr val="bg2">
                    <a:lumMod val="50000"/>
                  </a:schemeClr>
                </a:solidFill>
              </a:rPr>
              <a:t>n</a:t>
            </a:r>
            <a:r>
              <a:rPr lang="en-US" sz="1200" i="1" dirty="0">
                <a:solidFill>
                  <a:schemeClr val="bg2">
                    <a:lumMod val="50000"/>
                  </a:schemeClr>
                </a:solidFill>
              </a:rPr>
              <a:t>, and the top 10 geometric features selected via </a:t>
            </a:r>
            <a:r>
              <a:rPr lang="en-US" sz="1200" i="1" dirty="0" err="1">
                <a:solidFill>
                  <a:schemeClr val="bg2">
                    <a:lumMod val="50000"/>
                  </a:schemeClr>
                </a:solidFill>
              </a:rPr>
              <a:t>XGBoost</a:t>
            </a:r>
            <a:endParaRPr lang="en-US" sz="1200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BCED05-3899-496D-25D9-32197552A5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802602"/>
            <a:ext cx="7315200" cy="383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648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188B4-2161-60D4-6A84-D16BE3F7C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XGBoost</a:t>
            </a:r>
            <a:r>
              <a:rPr lang="en-US" dirty="0"/>
              <a:t> regression model with 1 feature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7126D6-67E5-04DB-23BD-FC96CA187D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0" t="2205" r="2549" b="3284"/>
          <a:stretch/>
        </p:blipFill>
        <p:spPr>
          <a:xfrm>
            <a:off x="1963271" y="563324"/>
            <a:ext cx="4551668" cy="45801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17197-4A63-FE05-8FEA-CF9268159BDF}"/>
              </a:ext>
            </a:extLst>
          </p:cNvPr>
          <p:cNvSpPr txBox="1"/>
          <p:nvPr/>
        </p:nvSpPr>
        <p:spPr>
          <a:xfrm>
            <a:off x="2748975" y="3377761"/>
            <a:ext cx="12618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4473C4"/>
                </a:solidFill>
              </a:rPr>
              <a:t>XGBoost</a:t>
            </a:r>
            <a:r>
              <a:rPr lang="en-US" sz="1600" dirty="0">
                <a:solidFill>
                  <a:srgbClr val="4473C4"/>
                </a:solidFill>
              </a:rPr>
              <a:t> fit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1E5218-BD47-C7FE-06E3-6CF6C2CB0DA6}"/>
              </a:ext>
            </a:extLst>
          </p:cNvPr>
          <p:cNvSpPr txBox="1"/>
          <p:nvPr/>
        </p:nvSpPr>
        <p:spPr>
          <a:xfrm>
            <a:off x="6849035" y="4706144"/>
            <a:ext cx="24921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Fixed-gradient dataset</a:t>
            </a:r>
          </a:p>
        </p:txBody>
      </p:sp>
    </p:spTree>
    <p:extLst>
      <p:ext uri="{BB962C8B-B14F-4D97-AF65-F5344CB8AC3E}">
        <p14:creationId xmlns:p14="http://schemas.microsoft.com/office/powerpoint/2010/main" val="18719718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D3FB3-5B33-5833-6FC4-3A8F03D5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XGBoost</a:t>
            </a:r>
            <a:r>
              <a:rPr lang="en-US" dirty="0"/>
              <a:t> regression model using only a/LT and a/Ln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056977-74D8-6555-53F5-5BFA4716D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3065"/>
            <a:ext cx="4512314" cy="37657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6CB7AE-D140-19C4-CB49-A6A48879D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764" y="783065"/>
            <a:ext cx="4512314" cy="37657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29980C-1991-2AB0-A42D-54C10FA5B0B1}"/>
              </a:ext>
            </a:extLst>
          </p:cNvPr>
          <p:cNvSpPr txBox="1"/>
          <p:nvPr/>
        </p:nvSpPr>
        <p:spPr>
          <a:xfrm>
            <a:off x="5102734" y="1122743"/>
            <a:ext cx="1735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Same plot, showing data as dots </a:t>
            </a:r>
          </a:p>
        </p:txBody>
      </p:sp>
    </p:spTree>
    <p:extLst>
      <p:ext uri="{BB962C8B-B14F-4D97-AF65-F5344CB8AC3E}">
        <p14:creationId xmlns:p14="http://schemas.microsoft.com/office/powerpoint/2010/main" val="14695044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5C72E2-21D5-DB72-269D-6F60E0854B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3" y="683820"/>
            <a:ext cx="4564887" cy="3702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B0DBEA-618C-5345-40DD-61D84189BC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395" y="683820"/>
            <a:ext cx="4564887" cy="3702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D3FB3-5B33-5833-6FC4-3A8F03D59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err="1"/>
              <a:t>XGBoost</a:t>
            </a:r>
            <a:r>
              <a:rPr lang="en-US" sz="2800" dirty="0"/>
              <a:t> regression model for fixed gradients using 2 features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29980C-1991-2AB0-A42D-54C10FA5B0B1}"/>
              </a:ext>
            </a:extLst>
          </p:cNvPr>
          <p:cNvSpPr txBox="1"/>
          <p:nvPr/>
        </p:nvSpPr>
        <p:spPr>
          <a:xfrm>
            <a:off x="5264780" y="995422"/>
            <a:ext cx="1735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Same plot, showing data as dots </a:t>
            </a:r>
          </a:p>
        </p:txBody>
      </p:sp>
    </p:spTree>
    <p:extLst>
      <p:ext uri="{BB962C8B-B14F-4D97-AF65-F5344CB8AC3E}">
        <p14:creationId xmlns:p14="http://schemas.microsoft.com/office/powerpoint/2010/main" val="8716436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D951AF-590D-4D93-740D-AFD6179A1564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5FAABA-0739-1CC4-505E-6FB4B8A59825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F217873-185D-50F7-8385-E7986E19A8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5A88ECA-4A75-E4EE-CFC8-260E8BD26DC1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4ABF79B8-4C0B-98AB-CEE9-003B611E8C63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91A19FA-9A24-A60E-41BB-A21323550DF8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6BA8976-343A-3B20-779A-20CB94FF7DFB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6AFEA4E8-99D1-B660-CB2B-7C0D25F09C78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26B54BCC-A3F5-7428-0B6C-DFB759E49C05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62E2D39-D7B4-31B3-66E0-9CAF8C3490AE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A61E6F3-B7CD-A652-DEEF-F0766BAF66CA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32582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DF0B6-D2D8-23A3-84E5-E8D97E1CC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24560"/>
          </a:xfrm>
        </p:spPr>
        <p:txBody>
          <a:bodyPr>
            <a:normAutofit fontScale="90000"/>
          </a:bodyPr>
          <a:lstStyle/>
          <a:p>
            <a:r>
              <a:rPr lang="en-US" dirty="0"/>
              <a:t>Multiple lines of evidence agree that the most important geometric feature is |</a:t>
            </a:r>
            <a:r>
              <a:rPr lang="el-GR" dirty="0"/>
              <a:t>∇ψ</a:t>
            </a:r>
            <a:r>
              <a:rPr lang="en-US" dirty="0"/>
              <a:t>| in regions of bad curvature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58E9F7-D88B-5274-2128-E4CAAE56CF24}"/>
              </a:ext>
            </a:extLst>
          </p:cNvPr>
          <p:cNvSpPr txBox="1"/>
          <p:nvPr/>
        </p:nvSpPr>
        <p:spPr>
          <a:xfrm>
            <a:off x="214774" y="924560"/>
            <a:ext cx="705412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Highest Spearman correlation at fixed gradients.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Consistently the first geometric feature chosen in             sequential feature selection: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In regression on the heat flux above the critical gradient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And in the classifier for stability vs instability                      (i.e. determines critical gradient)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Chosen by </a:t>
            </a:r>
            <a:r>
              <a:rPr lang="en-US" sz="2000" dirty="0" err="1"/>
              <a:t>XGBoost</a:t>
            </a:r>
            <a:r>
              <a:rPr lang="en-US" sz="2000" dirty="0"/>
              <a:t>, nearest-neighbors, &amp; other algorithms.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Also the largest Shapley values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55D21F-FB17-D870-B845-7F89A1DB1F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33" t="4951" r="20632" b="4585"/>
          <a:stretch/>
        </p:blipFill>
        <p:spPr>
          <a:xfrm>
            <a:off x="7095276" y="924560"/>
            <a:ext cx="1794076" cy="396274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BE2C308-651A-D474-5C6F-86EDD2885680}"/>
              </a:ext>
            </a:extLst>
          </p:cNvPr>
          <p:cNvSpPr/>
          <p:nvPr/>
        </p:nvSpPr>
        <p:spPr>
          <a:xfrm>
            <a:off x="8310618" y="2257063"/>
            <a:ext cx="659757" cy="1400537"/>
          </a:xfrm>
          <a:prstGeom prst="ellipse">
            <a:avLst/>
          </a:prstGeom>
          <a:noFill/>
          <a:ln w="3810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7682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2665-E3AB-7A9B-FFF7-F91FCC0D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There are many extensions possible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2BF6A-D757-937A-175B-4AA8938FB997}"/>
              </a:ext>
            </a:extLst>
          </p:cNvPr>
          <p:cNvSpPr txBox="1"/>
          <p:nvPr/>
        </p:nvSpPr>
        <p:spPr>
          <a:xfrm>
            <a:off x="528610" y="472698"/>
            <a:ext cx="8580665" cy="5132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Try larger sets of possible features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From the gyrokinetic equation, understand how these features affect turbulence.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Kinetic electrons, magnetic fluctuations.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Saliency maps to understand the features learned by the neural networks.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Symbolic regression.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Kolmogorov-Arnold Networks.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Optimization, profile prediction.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Include &amp; test other physics-motivated features.</a:t>
            </a:r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sz="1950" dirty="0"/>
          </a:p>
          <a:p>
            <a:pPr marL="160735" indent="-160735">
              <a:lnSpc>
                <a:spcPct val="170000"/>
              </a:lnSpc>
              <a:buFont typeface="Arial" panose="020B0604020202020204" pitchFamily="34" charset="0"/>
              <a:buChar char="•"/>
            </a:pPr>
            <a:endParaRPr lang="en-US" sz="195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376769-1EE1-13CA-46AF-E770FBB4A1DD}"/>
              </a:ext>
            </a:extLst>
          </p:cNvPr>
          <p:cNvSpPr txBox="1"/>
          <p:nvPr/>
        </p:nvSpPr>
        <p:spPr>
          <a:xfrm>
            <a:off x="1289304" y="4707378"/>
            <a:ext cx="64543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is online at doi:</a:t>
            </a:r>
            <a:r>
              <a:rPr lang="en-US" dirty="0">
                <a:latin typeface="SFTT1000"/>
              </a:rPr>
              <a:t>10.5281/zenodo.14867776</a:t>
            </a:r>
            <a:r>
              <a:rPr lang="en-US" dirty="0"/>
              <a:t>, so have a go at it!</a:t>
            </a:r>
          </a:p>
        </p:txBody>
      </p:sp>
    </p:spTree>
    <p:extLst>
      <p:ext uri="{BB962C8B-B14F-4D97-AF65-F5344CB8AC3E}">
        <p14:creationId xmlns:p14="http://schemas.microsoft.com/office/powerpoint/2010/main" val="196561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3230777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2073187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2294392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3184661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4479092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959591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707598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2032759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3447346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2000509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774034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734421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2505747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3505352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3418153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4125072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4114117"/>
            <a:ext cx="683368" cy="6833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139812-95C3-84E2-6A1F-99C2E2FA7A35}"/>
              </a:ext>
            </a:extLst>
          </p:cNvPr>
          <p:cNvSpPr txBox="1"/>
          <p:nvPr/>
        </p:nvSpPr>
        <p:spPr>
          <a:xfrm>
            <a:off x="4365315" y="3144976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2B3C329-A516-B51A-D678-384C33535244}"/>
              </a:ext>
            </a:extLst>
          </p:cNvPr>
          <p:cNvGrpSpPr/>
          <p:nvPr/>
        </p:nvGrpSpPr>
        <p:grpSpPr>
          <a:xfrm>
            <a:off x="5470060" y="1764388"/>
            <a:ext cx="2477519" cy="2511230"/>
            <a:chOff x="5470060" y="1061515"/>
            <a:chExt cx="2477519" cy="251123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9DE2B53-7DFF-D4A4-A655-5170F79242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B414F59-1B4C-78C5-4110-BAB2B2A63720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82E61F76-1B86-64BE-7BD4-B9B46C24D052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93B0865-DD85-3D48-B52A-1070EAD89364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3513366-F69B-670D-7223-008D7F7B2E3D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13E9603-4418-9B6A-E13C-5F56AB9E7C58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F4CCD4E-6835-4C5A-D748-3E95761B0C0A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FB073722-C10F-5B30-328F-A7D0ED617F8E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E5F320A-60F2-4110-5454-E996AFE5A466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13E710E-E89B-792C-D8AF-102D708960C0}"/>
              </a:ext>
            </a:extLst>
          </p:cNvPr>
          <p:cNvSpPr txBox="1"/>
          <p:nvPr/>
        </p:nvSpPr>
        <p:spPr>
          <a:xfrm>
            <a:off x="738760" y="70544"/>
            <a:ext cx="80715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Paper:   arXiv:2502.11657                Dataset doi:</a:t>
            </a:r>
            <a:r>
              <a:rPr lang="en-US" sz="2000" dirty="0">
                <a:effectLst/>
                <a:latin typeface="SFTT1000"/>
              </a:rPr>
              <a:t>10.5281/zenodo.14867776 </a:t>
            </a: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33BA06-1ED0-CE3E-5A62-7376B3D330B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72199" y="424487"/>
            <a:ext cx="1258576" cy="1245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B8475F-2787-C7D7-A05E-D42703D926D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77730" y="415379"/>
            <a:ext cx="1270993" cy="126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5194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CD432-5CD4-AB2B-7B09-FFD859B8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Turbulence in fusion plasmas: we want to understand &amp; optimize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A8B5C5-5F8A-9174-71F7-4BD1256EE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79BFA9-F4A9-7827-5C06-A3485D556B79}"/>
              </a:ext>
            </a:extLst>
          </p:cNvPr>
          <p:cNvSpPr txBox="1"/>
          <p:nvPr/>
        </p:nvSpPr>
        <p:spPr>
          <a:xfrm>
            <a:off x="76200" y="725090"/>
            <a:ext cx="3695700" cy="4411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Gradients of plasma density &amp; temperature cause instabilities &amp; turbulence. 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Causes heat to leak out.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Known to depend on plasma shape, but how exactly?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Geometry could be optimized to reduce turbulence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Turbulence simulations: ~10 GPU-min to 10</a:t>
            </a:r>
            <a:r>
              <a:rPr lang="en-U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 of CPU-hours.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5D + time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C374CA-352B-1F2E-9DF8-9227D2400A99}"/>
              </a:ext>
            </a:extLst>
          </p:cNvPr>
          <p:cNvGrpSpPr/>
          <p:nvPr/>
        </p:nvGrpSpPr>
        <p:grpSpPr>
          <a:xfrm>
            <a:off x="3865068" y="715683"/>
            <a:ext cx="5278932" cy="4252747"/>
            <a:chOff x="3865068" y="715683"/>
            <a:chExt cx="5278932" cy="42527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7C6EBC-A3A4-FEAE-2E82-030CAB10F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65068" y="715683"/>
              <a:ext cx="5278932" cy="42527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84EC46-89B5-9185-538E-D76E6B49A9B2}"/>
                </a:ext>
              </a:extLst>
            </p:cNvPr>
            <p:cNvSpPr txBox="1"/>
            <p:nvPr/>
          </p:nvSpPr>
          <p:spPr>
            <a:xfrm>
              <a:off x="6504534" y="715683"/>
              <a:ext cx="1056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Nunami</a:t>
              </a:r>
              <a:r>
                <a:rPr lang="en-US" sz="1200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2012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27A9BE-A871-F13F-9E9F-8168D6C5F250}"/>
                </a:ext>
              </a:extLst>
            </p:cNvPr>
            <p:cNvSpPr/>
            <p:nvPr/>
          </p:nvSpPr>
          <p:spPr>
            <a:xfrm>
              <a:off x="3943350" y="725090"/>
              <a:ext cx="514350" cy="436960"/>
            </a:xfrm>
            <a:prstGeom prst="rect">
              <a:avLst/>
            </a:prstGeom>
            <a:solidFill>
              <a:srgbClr val="1F1D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D2DE407-8E53-6E9F-8CD5-C0A239D3A7EE}"/>
              </a:ext>
            </a:extLst>
          </p:cNvPr>
          <p:cNvSpPr txBox="1"/>
          <p:nvPr/>
        </p:nvSpPr>
        <p:spPr>
          <a:xfrm>
            <a:off x="4119851" y="4384542"/>
            <a:ext cx="1630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mbria" panose="02040503050406030204" pitchFamily="18" charset="0"/>
              </a:rPr>
              <a:t>Electrostatic potential</a:t>
            </a:r>
          </a:p>
        </p:txBody>
      </p:sp>
    </p:spTree>
    <p:extLst>
      <p:ext uri="{BB962C8B-B14F-4D97-AF65-F5344CB8AC3E}">
        <p14:creationId xmlns:p14="http://schemas.microsoft.com/office/powerpoint/2010/main" val="55772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12">
            <a:extLst>
              <a:ext uri="{FF2B5EF4-FFF2-40B4-BE49-F238E27FC236}">
                <a16:creationId xmlns:a16="http://schemas.microsoft.com/office/drawing/2014/main" id="{407594EF-4A34-A81C-F476-E1487E8F7920}"/>
              </a:ext>
            </a:extLst>
          </p:cNvPr>
          <p:cNvSpPr/>
          <p:nvPr/>
        </p:nvSpPr>
        <p:spPr>
          <a:xfrm>
            <a:off x="1834568" y="2527904"/>
            <a:ext cx="356224" cy="216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71314F5-ABE3-E07B-AB2C-50467F313ADF}"/>
              </a:ext>
            </a:extLst>
          </p:cNvPr>
          <p:cNvSpPr txBox="1"/>
          <p:nvPr/>
        </p:nvSpPr>
        <p:spPr>
          <a:xfrm>
            <a:off x="2739968" y="1370314"/>
            <a:ext cx="1420582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Turbulence simulations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AB3E8FAE-07E4-79CE-CBDE-026D35D80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2276988" y="1591519"/>
            <a:ext cx="2070581" cy="250141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29B0E29-FF7A-D7B9-4B5B-CF8440C03433}"/>
              </a:ext>
            </a:extLst>
          </p:cNvPr>
          <p:cNvSpPr txBox="1"/>
          <p:nvPr/>
        </p:nvSpPr>
        <p:spPr>
          <a:xfrm>
            <a:off x="7983597" y="2481788"/>
            <a:ext cx="1051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Feature importance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1D09AEE-13A1-D30D-66F2-002738E8342E}"/>
              </a:ext>
            </a:extLst>
          </p:cNvPr>
          <p:cNvGrpSpPr/>
          <p:nvPr/>
        </p:nvGrpSpPr>
        <p:grpSpPr>
          <a:xfrm>
            <a:off x="5747060" y="3776219"/>
            <a:ext cx="3246828" cy="533289"/>
            <a:chOff x="1365141" y="2329732"/>
            <a:chExt cx="6541501" cy="1074435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DD537688-1471-B375-1F57-ED91D0AE10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141" y="2329732"/>
              <a:ext cx="6541501" cy="555183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B5FC5B-B6E1-5B62-316B-3DA1D64F6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43049" y="2921567"/>
              <a:ext cx="6057900" cy="482600"/>
            </a:xfrm>
            <a:prstGeom prst="rect">
              <a:avLst/>
            </a:prstGeom>
          </p:spPr>
        </p:pic>
      </p:grpSp>
      <p:sp>
        <p:nvSpPr>
          <p:cNvPr id="40" name="Right Arrow 39">
            <a:extLst>
              <a:ext uri="{FF2B5EF4-FFF2-40B4-BE49-F238E27FC236}">
                <a16:creationId xmlns:a16="http://schemas.microsoft.com/office/drawing/2014/main" id="{E78E9CAB-7732-0F86-FFE2-EC5C7F08D02D}"/>
              </a:ext>
            </a:extLst>
          </p:cNvPr>
          <p:cNvSpPr/>
          <p:nvPr/>
        </p:nvSpPr>
        <p:spPr>
          <a:xfrm flipV="1">
            <a:off x="4534588" y="2256718"/>
            <a:ext cx="660059" cy="20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 dirty="0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E6E47C0-D3E7-A362-4DFA-CA322E83FE00}"/>
              </a:ext>
            </a:extLst>
          </p:cNvPr>
          <p:cNvSpPr/>
          <p:nvPr/>
        </p:nvSpPr>
        <p:spPr>
          <a:xfrm>
            <a:off x="8085611" y="3004725"/>
            <a:ext cx="313068" cy="698469"/>
          </a:xfrm>
          <a:custGeom>
            <a:avLst/>
            <a:gdLst>
              <a:gd name="connsiteX0" fmla="*/ 692150 w 879475"/>
              <a:gd name="connsiteY0" fmla="*/ 1590675 h 1962150"/>
              <a:gd name="connsiteX1" fmla="*/ 879475 w 879475"/>
              <a:gd name="connsiteY1" fmla="*/ 1590675 h 1962150"/>
              <a:gd name="connsiteX2" fmla="*/ 508000 w 879475"/>
              <a:gd name="connsiteY2" fmla="*/ 1962150 h 1962150"/>
              <a:gd name="connsiteX3" fmla="*/ 139700 w 879475"/>
              <a:gd name="connsiteY3" fmla="*/ 1593850 h 1962150"/>
              <a:gd name="connsiteX4" fmla="*/ 320675 w 879475"/>
              <a:gd name="connsiteY4" fmla="*/ 1593850 h 1962150"/>
              <a:gd name="connsiteX5" fmla="*/ 320675 w 879475"/>
              <a:gd name="connsiteY5" fmla="*/ 288925 h 1962150"/>
              <a:gd name="connsiteX6" fmla="*/ 0 w 879475"/>
              <a:gd name="connsiteY6" fmla="*/ 288925 h 1962150"/>
              <a:gd name="connsiteX7" fmla="*/ 0 w 879475"/>
              <a:gd name="connsiteY7" fmla="*/ 0 h 1962150"/>
              <a:gd name="connsiteX8" fmla="*/ 695325 w 879475"/>
              <a:gd name="connsiteY8" fmla="*/ 0 h 1962150"/>
              <a:gd name="connsiteX9" fmla="*/ 692150 w 879475"/>
              <a:gd name="connsiteY9" fmla="*/ 1590675 h 1962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9475" h="1962150">
                <a:moveTo>
                  <a:pt x="692150" y="1590675"/>
                </a:moveTo>
                <a:lnTo>
                  <a:pt x="879475" y="1590675"/>
                </a:lnTo>
                <a:lnTo>
                  <a:pt x="508000" y="1962150"/>
                </a:lnTo>
                <a:lnTo>
                  <a:pt x="139700" y="1593850"/>
                </a:lnTo>
                <a:lnTo>
                  <a:pt x="320675" y="1593850"/>
                </a:lnTo>
                <a:lnTo>
                  <a:pt x="320675" y="288925"/>
                </a:lnTo>
                <a:lnTo>
                  <a:pt x="0" y="288925"/>
                </a:lnTo>
                <a:lnTo>
                  <a:pt x="0" y="0"/>
                </a:lnTo>
                <a:lnTo>
                  <a:pt x="695325" y="0"/>
                </a:lnTo>
                <a:cubicBezTo>
                  <a:pt x="694267" y="530225"/>
                  <a:pt x="693208" y="1060450"/>
                  <a:pt x="692150" y="1590675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A5A848-974E-CCE0-8873-15EA662C5EE1}"/>
              </a:ext>
            </a:extLst>
          </p:cNvPr>
          <p:cNvSpPr/>
          <p:nvPr/>
        </p:nvSpPr>
        <p:spPr>
          <a:xfrm>
            <a:off x="8033656" y="2347376"/>
            <a:ext cx="3424018" cy="1415483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0ED7448-15E2-0841-F82E-659C3CD28F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182" y="1329886"/>
            <a:ext cx="690556" cy="6976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8DE68A7-6314-265D-F23A-8FE98AD808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465" y="2744473"/>
            <a:ext cx="638295" cy="64853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4574EF2-76C4-9D66-80DC-BB2858AAF9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5341" y="1297636"/>
            <a:ext cx="690628" cy="6976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265DC7A-F4F7-D657-F886-5739397BE5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10" y="2071161"/>
            <a:ext cx="665744" cy="65884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96AB923-20AB-AE6C-E2CA-AE09E2CEDA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5760" y="2031548"/>
            <a:ext cx="588755" cy="6588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D51B3C-7E23-8005-D3EE-9406803E99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199" y="1802874"/>
            <a:ext cx="356408" cy="73197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7F160AF-EC75-B832-ADE4-017F86BDCD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4130" y="2802479"/>
            <a:ext cx="638295" cy="6252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6A791BC-D1EC-43BE-EB39-96C742882AC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2265" y="2715280"/>
            <a:ext cx="541439" cy="61972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1B3272-74CF-A6EE-3966-A0C66847A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53966" y="3422199"/>
            <a:ext cx="638296" cy="6382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39ABA70-62A8-05BA-6F65-31CF901B1E2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632" y="3411244"/>
            <a:ext cx="683368" cy="6833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701B55-106E-D633-8447-319236BFEA80}"/>
              </a:ext>
            </a:extLst>
          </p:cNvPr>
          <p:cNvSpPr/>
          <p:nvPr/>
        </p:nvSpPr>
        <p:spPr>
          <a:xfrm>
            <a:off x="5728145" y="3801314"/>
            <a:ext cx="3526032" cy="742570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B8EF6A-56C5-B55C-FC35-3C756C6C99CD}"/>
              </a:ext>
            </a:extLst>
          </p:cNvPr>
          <p:cNvSpPr txBox="1"/>
          <p:nvPr/>
        </p:nvSpPr>
        <p:spPr>
          <a:xfrm>
            <a:off x="4365315" y="2442103"/>
            <a:ext cx="9758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Regression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0D6674-C956-BA63-00E5-FB78D7E472FE}"/>
              </a:ext>
            </a:extLst>
          </p:cNvPr>
          <p:cNvGrpSpPr/>
          <p:nvPr/>
        </p:nvGrpSpPr>
        <p:grpSpPr>
          <a:xfrm>
            <a:off x="5470060" y="1061515"/>
            <a:ext cx="2477519" cy="2511230"/>
            <a:chOff x="5470060" y="1061515"/>
            <a:chExt cx="2477519" cy="251123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1DA4E9C-C2FF-89EF-13C4-6DC0851B73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6072" t="3932" b="6560"/>
            <a:stretch/>
          </p:blipFill>
          <p:spPr>
            <a:xfrm>
              <a:off x="5668415" y="1187218"/>
              <a:ext cx="2279164" cy="2171901"/>
            </a:xfrm>
            <a:prstGeom prst="rect">
              <a:avLst/>
            </a:prstGeom>
          </p:spPr>
        </p:pic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18BBD46-C14B-5B0F-B558-261434D071E6}"/>
                </a:ext>
              </a:extLst>
            </p:cNvPr>
            <p:cNvGrpSpPr/>
            <p:nvPr/>
          </p:nvGrpSpPr>
          <p:grpSpPr>
            <a:xfrm>
              <a:off x="5470060" y="1061515"/>
              <a:ext cx="2310805" cy="2511230"/>
              <a:chOff x="5470060" y="1061515"/>
              <a:chExt cx="2310805" cy="251123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DA665D67-DAB1-E8B8-5D86-069EF728D8D4}"/>
                  </a:ext>
                </a:extLst>
              </p:cNvPr>
              <p:cNvGrpSpPr/>
              <p:nvPr/>
            </p:nvGrpSpPr>
            <p:grpSpPr>
              <a:xfrm>
                <a:off x="5470060" y="1089033"/>
                <a:ext cx="2020004" cy="2483712"/>
                <a:chOff x="5803647" y="1050066"/>
                <a:chExt cx="2020004" cy="2483712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F31DE920-DC90-5857-2C6A-BFCC20247CC5}"/>
                    </a:ext>
                  </a:extLst>
                </p:cNvPr>
                <p:cNvSpPr/>
                <p:nvPr/>
              </p:nvSpPr>
              <p:spPr>
                <a:xfrm>
                  <a:off x="6418503" y="1050066"/>
                  <a:ext cx="1405148" cy="981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656D531F-C9AD-D56B-FC0A-EB114F784B56}"/>
                    </a:ext>
                  </a:extLst>
                </p:cNvPr>
                <p:cNvSpPr txBox="1"/>
                <p:nvPr/>
              </p:nvSpPr>
              <p:spPr>
                <a:xfrm>
                  <a:off x="6704993" y="3256779"/>
                  <a:ext cx="1040926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True heat flux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6DDE3A1-E3C0-2480-FA7E-D3555FB177E2}"/>
                    </a:ext>
                  </a:extLst>
                </p:cNvPr>
                <p:cNvSpPr txBox="1"/>
                <p:nvPr/>
              </p:nvSpPr>
              <p:spPr>
                <a:xfrm rot="16200000">
                  <a:off x="5261672" y="1947269"/>
                  <a:ext cx="1360950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Predicted heat flux</a:t>
                  </a:r>
                </a:p>
              </p:txBody>
            </p:sp>
          </p:grp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37AAFFDA-3674-DC5B-2897-AB8731847204}"/>
                  </a:ext>
                </a:extLst>
              </p:cNvPr>
              <p:cNvSpPr/>
              <p:nvPr/>
            </p:nvSpPr>
            <p:spPr>
              <a:xfrm>
                <a:off x="5907108" y="1061515"/>
                <a:ext cx="1873757" cy="15081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21989C8-3E9C-6439-A7AC-623C311E4D34}"/>
                  </a:ext>
                </a:extLst>
              </p:cNvPr>
              <p:cNvSpPr/>
              <p:nvPr/>
            </p:nvSpPr>
            <p:spPr>
              <a:xfrm>
                <a:off x="5887794" y="1332648"/>
                <a:ext cx="379191" cy="1522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931B3915-0EA9-C366-375A-D76A19EE7F92}"/>
                  </a:ext>
                </a:extLst>
              </p:cNvPr>
              <p:cNvSpPr txBox="1"/>
              <p:nvPr/>
            </p:nvSpPr>
            <p:spPr>
              <a:xfrm>
                <a:off x="5852297" y="1286085"/>
                <a:ext cx="740908" cy="253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50" i="1" dirty="0"/>
                  <a:t>R</a:t>
                </a:r>
                <a:r>
                  <a:rPr lang="en-US" sz="1050" baseline="30000" dirty="0"/>
                  <a:t>2</a:t>
                </a:r>
                <a:r>
                  <a:rPr lang="en-US" sz="1050" dirty="0"/>
                  <a:t> = 0.989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88835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ECD48C-04BB-D09A-1D20-3039DACADE96}"/>
                  </a:ext>
                </a:extLst>
              </p:cNvPr>
              <p:cNvSpPr txBox="1"/>
              <p:nvPr/>
            </p:nvSpPr>
            <p:spPr>
              <a:xfrm>
                <a:off x="375255" y="1086756"/>
                <a:ext cx="8175062" cy="3139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Start with inputs to the gyrokinetic equation &amp; local shear:</a:t>
                </a:r>
              </a:p>
              <a:p>
                <a:r>
                  <a:rPr lang="en-US" dirty="0"/>
                  <a:t>B,     B</a:t>
                </a:r>
                <a:r>
                  <a:rPr lang="en-US" baseline="30000" dirty="0"/>
                  <a:t>-3</a:t>
                </a:r>
                <a:r>
                  <a:rPr lang="en-US" b="1" dirty="0"/>
                  <a:t>B</a:t>
                </a:r>
                <a:r>
                  <a:rPr lang="en-US" dirty="0"/>
                  <a:t>×∇B</a:t>
                </a:r>
                <a:r>
                  <a:rPr lang="el-GR" dirty="0"/>
                  <a:t>⋅∇</a:t>
                </a:r>
                <a:r>
                  <a:rPr lang="en-US" dirty="0"/>
                  <a:t>y,     B</a:t>
                </a:r>
                <a:r>
                  <a:rPr lang="en-US" baseline="30000" dirty="0"/>
                  <a:t>-2</a:t>
                </a:r>
                <a:r>
                  <a:rPr lang="en-US" b="1" dirty="0"/>
                  <a:t>B</a:t>
                </a:r>
                <a:r>
                  <a:rPr lang="en-US" dirty="0"/>
                  <a:t>×</a:t>
                </a:r>
                <a:r>
                  <a:rPr lang="el-GR" b="1" dirty="0"/>
                  <a:t>κ</a:t>
                </a:r>
                <a:r>
                  <a:rPr lang="el-GR" dirty="0"/>
                  <a:t>⋅∇</a:t>
                </a:r>
                <a:r>
                  <a:rPr lang="en-US" dirty="0"/>
                  <a:t>y,     B</a:t>
                </a:r>
                <a:r>
                  <a:rPr lang="en-US" baseline="30000" dirty="0"/>
                  <a:t>-3</a:t>
                </a:r>
                <a:r>
                  <a:rPr lang="en-US" b="1" dirty="0"/>
                  <a:t>B</a:t>
                </a:r>
                <a:r>
                  <a:rPr lang="en-US" dirty="0"/>
                  <a:t>×∇B</a:t>
                </a:r>
                <a:r>
                  <a:rPr lang="el-GR" dirty="0"/>
                  <a:t>⋅∇</a:t>
                </a:r>
                <a:r>
                  <a:rPr lang="en-US" dirty="0"/>
                  <a:t>x, </a:t>
                </a:r>
              </a:p>
              <a:p>
                <a:r>
                  <a:rPr lang="el-GR" dirty="0"/>
                  <a:t>|∇</a:t>
                </a:r>
                <a:r>
                  <a:rPr lang="en-US" dirty="0"/>
                  <a:t>x</a:t>
                </a:r>
                <a:r>
                  <a:rPr lang="el-GR" dirty="0"/>
                  <a:t>|²</a:t>
                </a:r>
                <a:r>
                  <a:rPr lang="en-US" dirty="0"/>
                  <a:t>,     </a:t>
                </a:r>
                <a:r>
                  <a:rPr lang="el-GR" dirty="0"/>
                  <a:t>∇</a:t>
                </a:r>
                <a:r>
                  <a:rPr lang="en-US" dirty="0"/>
                  <a:t>x</a:t>
                </a:r>
                <a:r>
                  <a:rPr lang="el-GR" dirty="0"/>
                  <a:t>⋅∇</a:t>
                </a:r>
                <a:r>
                  <a:rPr lang="en-US" dirty="0"/>
                  <a:t>y,</a:t>
                </a:r>
                <a:r>
                  <a:rPr lang="el-GR" dirty="0"/>
                  <a:t> </a:t>
                </a:r>
                <a:r>
                  <a:rPr lang="en-US" dirty="0"/>
                  <a:t>    </a:t>
                </a:r>
                <a:r>
                  <a:rPr lang="el-GR" dirty="0"/>
                  <a:t>|∇</a:t>
                </a:r>
                <a:r>
                  <a:rPr lang="en-US" dirty="0"/>
                  <a:t>y</a:t>
                </a:r>
                <a:r>
                  <a:rPr lang="el-GR" dirty="0"/>
                  <a:t>|²</a:t>
                </a:r>
                <a:r>
                  <a:rPr lang="en-US" dirty="0"/>
                  <a:t>,     d/</a:t>
                </a:r>
                <a:r>
                  <a:rPr lang="en-US" dirty="0" err="1"/>
                  <a:t>dz</a:t>
                </a:r>
                <a:r>
                  <a:rPr lang="en-US" dirty="0"/>
                  <a:t>(∇x</a:t>
                </a:r>
                <a:r>
                  <a:rPr lang="el-GR" dirty="0"/>
                  <a:t>⋅∇</a:t>
                </a:r>
                <a:r>
                  <a:rPr lang="en-US" dirty="0"/>
                  <a:t>y</a:t>
                </a:r>
                <a:r>
                  <a:rPr lang="el-GR" dirty="0"/>
                  <a:t> / |∇</a:t>
                </a:r>
                <a:r>
                  <a:rPr lang="en-US" dirty="0"/>
                  <a:t>x</a:t>
                </a:r>
                <a:r>
                  <a:rPr lang="el-GR" dirty="0"/>
                  <a:t>|²)</a:t>
                </a:r>
                <a:r>
                  <a:rPr lang="en-US" dirty="0"/>
                  <a:t>.</a:t>
                </a:r>
              </a:p>
              <a:p>
                <a:endParaRPr lang="en-US" dirty="0"/>
              </a:p>
              <a:p>
                <a:r>
                  <a:rPr lang="en-US" dirty="0"/>
                  <a:t>Apply unary operations on f(z): f</a:t>
                </a:r>
                <a:r>
                  <a:rPr lang="en-US" baseline="30000" dirty="0"/>
                  <a:t>2</a:t>
                </a:r>
                <a:r>
                  <a:rPr lang="en-US" dirty="0"/>
                  <a:t>, </a:t>
                </a:r>
                <a:r>
                  <a:rPr lang="en-US" dirty="0" err="1"/>
                  <a:t>df</a:t>
                </a:r>
                <a:r>
                  <a:rPr lang="en-US" dirty="0"/>
                  <a:t>/</a:t>
                </a:r>
                <a:r>
                  <a:rPr lang="en-US" dirty="0" err="1"/>
                  <a:t>dz</a:t>
                </a:r>
                <a:r>
                  <a:rPr lang="en-US" dirty="0"/>
                  <a:t>, Heaviside(f), etc.,</a:t>
                </a:r>
              </a:p>
              <a:p>
                <a:endParaRPr lang="en-US" dirty="0"/>
              </a:p>
              <a:p>
                <a:r>
                  <a:rPr lang="en-US" dirty="0"/>
                  <a:t>Include all pairwise products,</a:t>
                </a:r>
              </a:p>
              <a:p>
                <a:endParaRPr lang="en-US" dirty="0"/>
              </a:p>
              <a:p>
                <a:r>
                  <a:rPr lang="en-US" dirty="0"/>
                  <a:t>Reductions: max, median, abs of </a:t>
                </a:r>
                <a:r>
                  <a:rPr lang="en-US" dirty="0" err="1"/>
                  <a:t>fft</a:t>
                </a:r>
                <a:r>
                  <a:rPr lang="en-US" dirty="0"/>
                  <a:t> coefficients, k</a:t>
                </a:r>
                <a:r>
                  <a:rPr lang="en-US" baseline="-25000" dirty="0"/>
                  <a:t>||</a:t>
                </a:r>
                <a:r>
                  <a:rPr lang="en-US" dirty="0"/>
                  <a:t> with largest amplitude, etc.</a:t>
                </a:r>
              </a:p>
              <a:p>
                <a:endParaRPr lang="en-US" dirty="0"/>
              </a:p>
              <a:p>
                <a:r>
                  <a:rPr lang="en-US" dirty="0"/>
                  <a:t>   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</m:oMath>
                </a14:m>
                <a:r>
                  <a:rPr lang="en-US" dirty="0"/>
                  <a:t>     &gt; 1 million combinations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ECD48C-04BB-D09A-1D20-3039DACADE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255" y="1086756"/>
                <a:ext cx="8175062" cy="3139321"/>
              </a:xfrm>
              <a:prstGeom prst="rect">
                <a:avLst/>
              </a:prstGeom>
              <a:blipFill>
                <a:blip r:embed="rId3"/>
                <a:stretch>
                  <a:fillRect l="-620" t="-806" b="-24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1">
            <a:extLst>
              <a:ext uri="{FF2B5EF4-FFF2-40B4-BE49-F238E27FC236}">
                <a16:creationId xmlns:a16="http://schemas.microsoft.com/office/drawing/2014/main" id="{FDC8797C-305A-7C3E-9AFF-5A3EFE047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-1"/>
            <a:ext cx="9465733" cy="745067"/>
          </a:xfrm>
        </p:spPr>
        <p:txBody>
          <a:bodyPr>
            <a:noAutofit/>
          </a:bodyPr>
          <a:lstStyle/>
          <a:p>
            <a:r>
              <a:rPr lang="en-US" sz="2300" dirty="0"/>
              <a:t>To create library of candidate features, apply any translation-invariant reduction to translation-equivariant operations </a:t>
            </a:r>
          </a:p>
        </p:txBody>
      </p:sp>
    </p:spTree>
    <p:extLst>
      <p:ext uri="{BB962C8B-B14F-4D97-AF65-F5344CB8AC3E}">
        <p14:creationId xmlns:p14="http://schemas.microsoft.com/office/powerpoint/2010/main" val="42778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476764-6242-1CF4-6C51-916903C0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Most important features from sequential feature selection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B63E15-1BAB-C6D9-D0A3-80E256254D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00"/>
          <a:stretch/>
        </p:blipFill>
        <p:spPr>
          <a:xfrm>
            <a:off x="4984483" y="1277484"/>
            <a:ext cx="4047351" cy="15777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4A3B24-F335-2905-E5C3-62B5DDFB2A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34"/>
          <a:stretch/>
        </p:blipFill>
        <p:spPr>
          <a:xfrm>
            <a:off x="81279" y="1277482"/>
            <a:ext cx="4577461" cy="157773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6D5C2DB-559A-B99B-C825-55457F872B58}"/>
              </a:ext>
            </a:extLst>
          </p:cNvPr>
          <p:cNvGrpSpPr/>
          <p:nvPr/>
        </p:nvGrpSpPr>
        <p:grpSpPr>
          <a:xfrm>
            <a:off x="1726224" y="1593088"/>
            <a:ext cx="7220672" cy="2229976"/>
            <a:chOff x="1726224" y="1309624"/>
            <a:chExt cx="7220672" cy="2229976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7C18895-4A09-7544-BE0C-94B0EEBEE7F2}"/>
                </a:ext>
              </a:extLst>
            </p:cNvPr>
            <p:cNvSpPr/>
            <p:nvPr/>
          </p:nvSpPr>
          <p:spPr>
            <a:xfrm>
              <a:off x="3329432" y="1309624"/>
              <a:ext cx="1381760" cy="487680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E8D89A55-CADE-65B1-04EE-19F4BF18C23E}"/>
                </a:ext>
              </a:extLst>
            </p:cNvPr>
            <p:cNvSpPr/>
            <p:nvPr/>
          </p:nvSpPr>
          <p:spPr>
            <a:xfrm>
              <a:off x="7565136" y="1311656"/>
              <a:ext cx="1381760" cy="487680"/>
            </a:xfrm>
            <a:prstGeom prst="roundRect">
              <a:avLst/>
            </a:prstGeom>
            <a:noFill/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EF8860E-B1C1-D3BD-7872-612648B4CFDB}"/>
                </a:ext>
              </a:extLst>
            </p:cNvPr>
            <p:cNvSpPr txBox="1"/>
            <p:nvPr/>
          </p:nvSpPr>
          <p:spPr>
            <a:xfrm>
              <a:off x="1726224" y="3170268"/>
              <a:ext cx="5967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The gradients are more important than any geometric feature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EE0B89D-131B-621A-50EF-F6F86FA17B87}"/>
              </a:ext>
            </a:extLst>
          </p:cNvPr>
          <p:cNvGrpSpPr/>
          <p:nvPr/>
        </p:nvGrpSpPr>
        <p:grpSpPr>
          <a:xfrm>
            <a:off x="425899" y="2053469"/>
            <a:ext cx="8568051" cy="1740849"/>
            <a:chOff x="425899" y="1770005"/>
            <a:chExt cx="8568051" cy="1740849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D213B55-B5D1-332C-C010-21C2CF9F3136}"/>
                </a:ext>
              </a:extLst>
            </p:cNvPr>
            <p:cNvSpPr/>
            <p:nvPr/>
          </p:nvSpPr>
          <p:spPr>
            <a:xfrm>
              <a:off x="932688" y="1770005"/>
              <a:ext cx="3752710" cy="29063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F4B99BF4-0371-D168-09BA-EC88EDBB9C98}"/>
                </a:ext>
              </a:extLst>
            </p:cNvPr>
            <p:cNvSpPr/>
            <p:nvPr/>
          </p:nvSpPr>
          <p:spPr>
            <a:xfrm>
              <a:off x="4996675" y="1770005"/>
              <a:ext cx="3971557" cy="290635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A5465B-9EC7-068C-3EAD-C0DCB9555E03}"/>
                </a:ext>
              </a:extLst>
            </p:cNvPr>
            <p:cNvSpPr txBox="1"/>
            <p:nvPr/>
          </p:nvSpPr>
          <p:spPr>
            <a:xfrm>
              <a:off x="425899" y="3141522"/>
              <a:ext cx="8568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The most important geometric feature is flux surface compression where curvature is bad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A93FC47-4340-8308-9E13-EA21EFB237FB}"/>
              </a:ext>
            </a:extLst>
          </p:cNvPr>
          <p:cNvGrpSpPr/>
          <p:nvPr/>
        </p:nvGrpSpPr>
        <p:grpSpPr>
          <a:xfrm>
            <a:off x="137047" y="2290201"/>
            <a:ext cx="9006953" cy="1487581"/>
            <a:chOff x="137047" y="2006737"/>
            <a:chExt cx="9006953" cy="1487581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F8C052DE-4315-2D2E-9AA9-D8E409F53778}"/>
                </a:ext>
              </a:extLst>
            </p:cNvPr>
            <p:cNvSpPr/>
            <p:nvPr/>
          </p:nvSpPr>
          <p:spPr>
            <a:xfrm>
              <a:off x="660399" y="2006737"/>
              <a:ext cx="4037191" cy="290635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518C4573-D187-C961-2510-E134E987A7C8}"/>
                </a:ext>
              </a:extLst>
            </p:cNvPr>
            <p:cNvSpPr/>
            <p:nvPr/>
          </p:nvSpPr>
          <p:spPr>
            <a:xfrm>
              <a:off x="4934089" y="2020421"/>
              <a:ext cx="4037191" cy="290635"/>
            </a:xfrm>
            <a:prstGeom prst="roundRect">
              <a:avLst/>
            </a:prstGeom>
            <a:noFill/>
            <a:ln w="571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4F7DDA6-9805-4F1D-64BF-967D99077B59}"/>
                </a:ext>
              </a:extLst>
            </p:cNvPr>
            <p:cNvSpPr txBox="1"/>
            <p:nvPr/>
          </p:nvSpPr>
          <p:spPr>
            <a:xfrm>
              <a:off x="137047" y="3124986"/>
              <a:ext cx="9006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The 2</a:t>
              </a:r>
              <a:r>
                <a:rPr lang="en-US" baseline="30000" dirty="0">
                  <a:solidFill>
                    <a:srgbClr val="00B050"/>
                  </a:solidFill>
                </a:rPr>
                <a:t>nd</a:t>
              </a:r>
              <a:r>
                <a:rPr lang="en-US" dirty="0">
                  <a:solidFill>
                    <a:srgbClr val="00B050"/>
                  </a:solidFill>
                </a:rPr>
                <a:t> most important geometric feature involves flux surface compression and radial ∇B drift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12CEA32-C569-89CB-CEAC-A37AC0896E24}"/>
              </a:ext>
            </a:extLst>
          </p:cNvPr>
          <p:cNvSpPr txBox="1"/>
          <p:nvPr/>
        </p:nvSpPr>
        <p:spPr>
          <a:xfrm>
            <a:off x="5507131" y="876251"/>
            <a:ext cx="3539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Classification (stability vs instability)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4E1AD3-711D-EB79-9C6F-BF333810E0CC}"/>
              </a:ext>
            </a:extLst>
          </p:cNvPr>
          <p:cNvSpPr txBox="1"/>
          <p:nvPr/>
        </p:nvSpPr>
        <p:spPr>
          <a:xfrm>
            <a:off x="1777847" y="868214"/>
            <a:ext cx="2368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Regression on heat flux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BF12CD-8497-58CC-EF40-CA54E31113AB}"/>
              </a:ext>
            </a:extLst>
          </p:cNvPr>
          <p:cNvSpPr txBox="1"/>
          <p:nvPr/>
        </p:nvSpPr>
        <p:spPr>
          <a:xfrm>
            <a:off x="34262" y="4120200"/>
            <a:ext cx="9212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Xanthopoulos</a:t>
            </a:r>
            <a:r>
              <a:rPr lang="en-US" dirty="0">
                <a:solidFill>
                  <a:srgbClr val="00B050"/>
                </a:solidFill>
              </a:rPr>
              <a:t> et al (2011), Nakata &amp; Matsuoka (2022):</a:t>
            </a:r>
          </a:p>
          <a:p>
            <a:r>
              <a:rPr lang="en-US" dirty="0">
                <a:solidFill>
                  <a:srgbClr val="00B050"/>
                </a:solidFill>
              </a:rPr>
              <a:t>Larger geodesic curvature (= radial drift)  ⇒  Stronger damping of zonal flows ⇒  higher heat flux</a:t>
            </a:r>
          </a:p>
        </p:txBody>
      </p:sp>
    </p:spTree>
    <p:extLst>
      <p:ext uri="{BB962C8B-B14F-4D97-AF65-F5344CB8AC3E}">
        <p14:creationId xmlns:p14="http://schemas.microsoft.com/office/powerpoint/2010/main" val="147831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9EF99-2613-E815-5590-1D90D2FCD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Shapley values show the sign and magnitude of each feature’s effect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F40315-BE37-7BFB-B8ED-49988B211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678"/>
          <a:stretch/>
        </p:blipFill>
        <p:spPr>
          <a:xfrm>
            <a:off x="661849" y="472698"/>
            <a:ext cx="6946541" cy="441426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5F84E52-2EB9-8A89-F2E1-CE19ECD532A4}"/>
              </a:ext>
            </a:extLst>
          </p:cNvPr>
          <p:cNvCxnSpPr/>
          <p:nvPr/>
        </p:nvCxnSpPr>
        <p:spPr>
          <a:xfrm>
            <a:off x="487680" y="1117600"/>
            <a:ext cx="0" cy="3474720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4F977D3-9DEF-445E-E593-DCFF34986C8D}"/>
              </a:ext>
            </a:extLst>
          </p:cNvPr>
          <p:cNvSpPr txBox="1"/>
          <p:nvPr/>
        </p:nvSpPr>
        <p:spPr>
          <a:xfrm rot="16200000">
            <a:off x="-872436" y="2743200"/>
            <a:ext cx="2350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Decreasing importance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73B5C87-2610-34F6-03EF-4E00F8056337}"/>
              </a:ext>
            </a:extLst>
          </p:cNvPr>
          <p:cNvGrpSpPr/>
          <p:nvPr/>
        </p:nvGrpSpPr>
        <p:grpSpPr>
          <a:xfrm>
            <a:off x="7061200" y="712052"/>
            <a:ext cx="1815112" cy="671032"/>
            <a:chOff x="7061200" y="712052"/>
            <a:chExt cx="1815112" cy="671032"/>
          </a:xfrm>
          <a:solidFill>
            <a:schemeClr val="bg2"/>
          </a:solidFill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26FC04-0C9E-B411-6CE7-0F2FE6AE59CC}"/>
                </a:ext>
              </a:extLst>
            </p:cNvPr>
            <p:cNvSpPr txBox="1"/>
            <p:nvPr/>
          </p:nvSpPr>
          <p:spPr>
            <a:xfrm>
              <a:off x="7061200" y="712052"/>
              <a:ext cx="1710020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a</a:t>
              </a:r>
              <a:r>
                <a:rPr lang="en-US" dirty="0"/>
                <a:t>/</a:t>
              </a:r>
              <a:r>
                <a:rPr lang="en-US" i="1" dirty="0"/>
                <a:t>L</a:t>
              </a:r>
              <a:r>
                <a:rPr lang="en-US" i="1" baseline="-25000" dirty="0"/>
                <a:t>T</a:t>
              </a:r>
              <a:r>
                <a:rPr lang="en-US" dirty="0"/>
                <a:t> increases </a:t>
              </a:r>
              <a:r>
                <a:rPr lang="en-US" i="1" dirty="0"/>
                <a:t>Q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FE84D30-E0D2-5510-E60E-8C4CB9CB3BDA}"/>
                </a:ext>
              </a:extLst>
            </p:cNvPr>
            <p:cNvSpPr txBox="1"/>
            <p:nvPr/>
          </p:nvSpPr>
          <p:spPr>
            <a:xfrm>
              <a:off x="7061200" y="1013752"/>
              <a:ext cx="1815112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a</a:t>
              </a:r>
              <a:r>
                <a:rPr lang="en-US" dirty="0"/>
                <a:t>/</a:t>
              </a:r>
              <a:r>
                <a:rPr lang="en-US" i="1" dirty="0"/>
                <a:t>L</a:t>
              </a:r>
              <a:r>
                <a:rPr lang="en-US" i="1" baseline="-25000" dirty="0"/>
                <a:t>n</a:t>
              </a:r>
              <a:r>
                <a:rPr lang="en-US" dirty="0"/>
                <a:t> decreases </a:t>
              </a:r>
              <a:r>
                <a:rPr lang="en-US" i="1" dirty="0"/>
                <a:t>Q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07928FB-1606-2880-4D44-34FDCBB9DCF2}"/>
              </a:ext>
            </a:extLst>
          </p:cNvPr>
          <p:cNvSpPr txBox="1"/>
          <p:nvPr/>
        </p:nvSpPr>
        <p:spPr>
          <a:xfrm>
            <a:off x="3298217" y="4788155"/>
            <a:ext cx="4473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Shapley value: contribution to predicted ln(</a:t>
            </a:r>
            <a:r>
              <a:rPr lang="en-US" i="1" dirty="0"/>
              <a:t>Q</a:t>
            </a:r>
            <a:r>
              <a:rPr lang="en-US" dirty="0"/>
              <a:t>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5D04F6C-4E7B-371A-EA08-37AD63F07C75}"/>
              </a:ext>
            </a:extLst>
          </p:cNvPr>
          <p:cNvGrpSpPr/>
          <p:nvPr/>
        </p:nvGrpSpPr>
        <p:grpSpPr>
          <a:xfrm>
            <a:off x="5628640" y="1261117"/>
            <a:ext cx="3359301" cy="830997"/>
            <a:chOff x="5628640" y="1261117"/>
            <a:chExt cx="3359301" cy="830997"/>
          </a:xfrm>
        </p:grpSpPr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55445128-E40C-A568-CB00-F7D1056BBC70}"/>
                </a:ext>
              </a:extLst>
            </p:cNvPr>
            <p:cNvSpPr/>
            <p:nvPr/>
          </p:nvSpPr>
          <p:spPr>
            <a:xfrm>
              <a:off x="5628640" y="1403404"/>
              <a:ext cx="162560" cy="618436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55576A-D4ED-60AD-D0A0-1B6BE6C48000}"/>
                </a:ext>
              </a:extLst>
            </p:cNvPr>
            <p:cNvSpPr txBox="1"/>
            <p:nvPr/>
          </p:nvSpPr>
          <p:spPr>
            <a:xfrm>
              <a:off x="5812135" y="1261117"/>
              <a:ext cx="3175806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Most important geometric features:</a:t>
              </a:r>
            </a:p>
            <a:p>
              <a:r>
                <a:rPr lang="en-US" sz="1600" dirty="0"/>
                <a:t>|∇x| increases </a:t>
              </a:r>
              <a:r>
                <a:rPr lang="en-US" sz="1600" i="1" dirty="0"/>
                <a:t>Q</a:t>
              </a:r>
              <a:r>
                <a:rPr lang="en-US" sz="1600" dirty="0"/>
                <a:t>,</a:t>
              </a:r>
            </a:p>
            <a:p>
              <a:r>
                <a:rPr lang="en-US" sz="1600" dirty="0"/>
                <a:t>especially near bad curvature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9E6D853-7B8A-A746-EF5F-F587367C8890}"/>
              </a:ext>
            </a:extLst>
          </p:cNvPr>
          <p:cNvGrpSpPr/>
          <p:nvPr/>
        </p:nvGrpSpPr>
        <p:grpSpPr>
          <a:xfrm>
            <a:off x="5535048" y="2028551"/>
            <a:ext cx="3021423" cy="830997"/>
            <a:chOff x="5637966" y="1388692"/>
            <a:chExt cx="3021423" cy="830997"/>
          </a:xfrm>
        </p:grpSpPr>
        <p:sp>
          <p:nvSpPr>
            <p:cNvPr id="17" name="Right Brace 16">
              <a:extLst>
                <a:ext uri="{FF2B5EF4-FFF2-40B4-BE49-F238E27FC236}">
                  <a16:creationId xmlns:a16="http://schemas.microsoft.com/office/drawing/2014/main" id="{142F0C77-E5BD-EE89-38FE-6CE045B6B1E6}"/>
                </a:ext>
              </a:extLst>
            </p:cNvPr>
            <p:cNvSpPr/>
            <p:nvPr/>
          </p:nvSpPr>
          <p:spPr>
            <a:xfrm>
              <a:off x="5637966" y="1403404"/>
              <a:ext cx="153234" cy="584775"/>
            </a:xfrm>
            <a:prstGeom prst="rightBrac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C86559-37F2-3E2E-EFA6-400D4531B2C7}"/>
                </a:ext>
              </a:extLst>
            </p:cNvPr>
            <p:cNvSpPr txBox="1"/>
            <p:nvPr/>
          </p:nvSpPr>
          <p:spPr>
            <a:xfrm>
              <a:off x="5812135" y="1388692"/>
              <a:ext cx="2847254" cy="830997"/>
            </a:xfrm>
            <a:prstGeom prst="rect">
              <a:avLst/>
            </a:prstGeom>
            <a:solidFill>
              <a:schemeClr val="bg2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Next geometric features:</a:t>
              </a:r>
            </a:p>
            <a:p>
              <a:r>
                <a:rPr lang="en-US" sz="1600" dirty="0"/>
                <a:t>Radial drift (geodesic curvature)</a:t>
              </a:r>
            </a:p>
            <a:p>
              <a:r>
                <a:rPr lang="en-US" sz="1600" dirty="0"/>
                <a:t>increases </a:t>
              </a:r>
              <a:r>
                <a:rPr lang="en-US" sz="1600" i="1" dirty="0"/>
                <a:t>Q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1850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22665-E3AB-7A9B-FFF7-F91FCC0DC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F2BF6A-D757-937A-175B-4AA8938FB997}"/>
              </a:ext>
            </a:extLst>
          </p:cNvPr>
          <p:cNvSpPr txBox="1"/>
          <p:nvPr/>
        </p:nvSpPr>
        <p:spPr>
          <a:xfrm>
            <a:off x="507837" y="1622308"/>
            <a:ext cx="8580665" cy="2401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From the gyrokinetic equation, understand how top features affect turbulence.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Saliency maps to understand the features learned by the neural networks.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Other interpretable methods (symbolic regression, Kolmogorov-Arnold Networks)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Kinetic electrons, magnetic fluctuations.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Optimization &amp; profile prediction.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95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524417-391E-B2F7-5362-725C0594459B}"/>
              </a:ext>
            </a:extLst>
          </p:cNvPr>
          <p:cNvSpPr txBox="1">
            <a:spLocks/>
          </p:cNvSpPr>
          <p:nvPr/>
        </p:nvSpPr>
        <p:spPr>
          <a:xfrm>
            <a:off x="-55498" y="1284109"/>
            <a:ext cx="9144000" cy="4726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Future work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023653-9D35-E758-31F4-4C54A072A3A0}"/>
              </a:ext>
            </a:extLst>
          </p:cNvPr>
          <p:cNvSpPr txBox="1"/>
          <p:nvPr/>
        </p:nvSpPr>
        <p:spPr>
          <a:xfrm>
            <a:off x="507836" y="323414"/>
            <a:ext cx="858066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Interpretable ML can reveal trends and stimulate theory.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1950" dirty="0"/>
              <a:t>Most important feature for ITG seems to be |∇</a:t>
            </a:r>
            <a:r>
              <a:rPr lang="el-GR" sz="1950" dirty="0"/>
              <a:t>ψ| </a:t>
            </a:r>
            <a:r>
              <a:rPr lang="en-US" sz="1950" dirty="0"/>
              <a:t>in regions of bad curvature.</a:t>
            </a:r>
          </a:p>
          <a:p>
            <a:pPr marL="160735" indent="-160735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en-US" sz="19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D4351E-CFE4-2B13-4D95-FCF2FBD9F2F3}"/>
              </a:ext>
            </a:extLst>
          </p:cNvPr>
          <p:cNvSpPr txBox="1"/>
          <p:nvPr/>
        </p:nvSpPr>
        <p:spPr>
          <a:xfrm>
            <a:off x="141726" y="3840611"/>
            <a:ext cx="2159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Paper:</a:t>
            </a:r>
          </a:p>
          <a:p>
            <a:r>
              <a:rPr lang="en-US" sz="2000" dirty="0"/>
              <a:t>arXiv:2502.11657</a:t>
            </a:r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768A0A-2615-2D29-385E-267713960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0491" y="3807030"/>
            <a:ext cx="1296969" cy="12834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23552A-B2FA-6721-F9D0-71B8D8B9D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2107" y="3797347"/>
            <a:ext cx="1309765" cy="130290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9E4C8BF-B6CD-F1AD-EBA4-7B5321C66517}"/>
              </a:ext>
            </a:extLst>
          </p:cNvPr>
          <p:cNvSpPr txBox="1"/>
          <p:nvPr/>
        </p:nvSpPr>
        <p:spPr>
          <a:xfrm>
            <a:off x="4457233" y="3840611"/>
            <a:ext cx="356069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Dataset</a:t>
            </a:r>
          </a:p>
          <a:p>
            <a:r>
              <a:rPr lang="en-US" sz="2000" dirty="0"/>
              <a:t>doi:</a:t>
            </a:r>
            <a:r>
              <a:rPr lang="en-US" sz="2000" dirty="0">
                <a:effectLst/>
                <a:latin typeface="SFTT1000"/>
              </a:rPr>
              <a:t>10.5281/zenodo.14867776 </a:t>
            </a:r>
            <a:endParaRPr lang="en-US" sz="2000" dirty="0"/>
          </a:p>
          <a:p>
            <a:pPr>
              <a:lnSpc>
                <a:spcPct val="10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9825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 uiExpand="1" build="p"/>
      <p:bldP spid="7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2909A3-3A3B-3C8C-B4E4-3F0A12FE3C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071" y="0"/>
            <a:ext cx="734785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7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C:\Users\landreman\Documents\MATLAB\m20150414_01_illustrationOfGradBDrift.png">
            <a:extLst>
              <a:ext uri="{FF2B5EF4-FFF2-40B4-BE49-F238E27FC236}">
                <a16:creationId xmlns:a16="http://schemas.microsoft.com/office/drawing/2014/main" id="{47684AAD-B447-0433-5D8E-989F6667B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98" y="1724252"/>
            <a:ext cx="3492715" cy="169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0BCD432-5CD4-AB2B-7B09-FFD859B88F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Turbulence in fusion plasmas is highly anisotropic due to magnetic field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A8B5C5-5F8A-9174-71F7-4BD1256EE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2E8B8-8643-42CF-A4B0-4D51A000E475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C374CA-352B-1F2E-9DF8-9227D2400A99}"/>
              </a:ext>
            </a:extLst>
          </p:cNvPr>
          <p:cNvGrpSpPr/>
          <p:nvPr/>
        </p:nvGrpSpPr>
        <p:grpSpPr>
          <a:xfrm>
            <a:off x="3865068" y="715683"/>
            <a:ext cx="5278932" cy="4252747"/>
            <a:chOff x="3865068" y="715683"/>
            <a:chExt cx="5278932" cy="425274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97C6EBC-A3A4-FEAE-2E82-030CAB10F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5068" y="715683"/>
              <a:ext cx="5278932" cy="425274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84EC46-89B5-9185-538E-D76E6B49A9B2}"/>
                </a:ext>
              </a:extLst>
            </p:cNvPr>
            <p:cNvSpPr txBox="1"/>
            <p:nvPr/>
          </p:nvSpPr>
          <p:spPr>
            <a:xfrm>
              <a:off x="6504534" y="715683"/>
              <a:ext cx="105670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Nunami</a:t>
              </a:r>
              <a:r>
                <a:rPr lang="en-US" sz="1200" i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2012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E27A9BE-A871-F13F-9E9F-8168D6C5F250}"/>
                </a:ext>
              </a:extLst>
            </p:cNvPr>
            <p:cNvSpPr/>
            <p:nvPr/>
          </p:nvSpPr>
          <p:spPr>
            <a:xfrm>
              <a:off x="3943350" y="725090"/>
              <a:ext cx="514350" cy="436960"/>
            </a:xfrm>
            <a:prstGeom prst="rect">
              <a:avLst/>
            </a:prstGeom>
            <a:solidFill>
              <a:srgbClr val="1F1D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D2DE407-8E53-6E9F-8CD5-C0A239D3A7EE}"/>
              </a:ext>
            </a:extLst>
          </p:cNvPr>
          <p:cNvSpPr txBox="1"/>
          <p:nvPr/>
        </p:nvSpPr>
        <p:spPr>
          <a:xfrm>
            <a:off x="4119851" y="4384542"/>
            <a:ext cx="16301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Cambria" panose="02040503050406030204" pitchFamily="18" charset="0"/>
              </a:rPr>
              <a:t>Electrostatic potential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4AE93E8-1AD8-4600-255C-E799151B2692}"/>
              </a:ext>
            </a:extLst>
          </p:cNvPr>
          <p:cNvSpPr txBox="1"/>
          <p:nvPr/>
        </p:nvSpPr>
        <p:spPr>
          <a:xfrm>
            <a:off x="1602616" y="1184393"/>
            <a:ext cx="192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Magnetic field line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9A0816-DCE7-ECAD-0AF8-B0E826DF84C2}"/>
              </a:ext>
            </a:extLst>
          </p:cNvPr>
          <p:cNvCxnSpPr>
            <a:cxnSpLocks/>
          </p:cNvCxnSpPr>
          <p:nvPr/>
        </p:nvCxnSpPr>
        <p:spPr>
          <a:xfrm flipH="1" flipV="1">
            <a:off x="3300248" y="1553725"/>
            <a:ext cx="94593" cy="52732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B1B769E-2080-19AB-ED34-63DEC589F6BE}"/>
              </a:ext>
            </a:extLst>
          </p:cNvPr>
          <p:cNvSpPr txBox="1"/>
          <p:nvPr/>
        </p:nvSpPr>
        <p:spPr>
          <a:xfrm>
            <a:off x="1360465" y="3289250"/>
            <a:ext cx="1850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Particle trajectory</a:t>
            </a:r>
          </a:p>
        </p:txBody>
      </p:sp>
    </p:spTree>
    <p:extLst>
      <p:ext uri="{BB962C8B-B14F-4D97-AF65-F5344CB8AC3E}">
        <p14:creationId xmlns:p14="http://schemas.microsoft.com/office/powerpoint/2010/main" val="3620121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37199-F4F9-FAEB-3A51-8C008CCF3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14867"/>
          </a:xfrm>
        </p:spPr>
        <p:txBody>
          <a:bodyPr>
            <a:noAutofit/>
          </a:bodyPr>
          <a:lstStyle/>
          <a:p>
            <a:r>
              <a:rPr lang="en-US" sz="2400" dirty="0"/>
              <a:t>Approach here: learn how turbulence depends on geometry using 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6E73BC-EA33-94C8-53AA-541BCBE952D0}"/>
              </a:ext>
            </a:extLst>
          </p:cNvPr>
          <p:cNvSpPr txBox="1"/>
          <p:nvPr/>
        </p:nvSpPr>
        <p:spPr>
          <a:xfrm>
            <a:off x="0" y="368608"/>
            <a:ext cx="6878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 with direct numerical simulations of turbulence in 10</a:t>
            </a:r>
            <a:r>
              <a:rPr lang="en-US" baseline="30000" dirty="0"/>
              <a:t>5</a:t>
            </a:r>
            <a:r>
              <a:rPr lang="en-US" dirty="0"/>
              <a:t> geometries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2383F32-5765-23EF-E395-65C79C31C253}"/>
              </a:ext>
            </a:extLst>
          </p:cNvPr>
          <p:cNvGrpSpPr/>
          <p:nvPr/>
        </p:nvGrpSpPr>
        <p:grpSpPr>
          <a:xfrm>
            <a:off x="76197" y="855131"/>
            <a:ext cx="5262016" cy="4276329"/>
            <a:chOff x="0" y="386812"/>
            <a:chExt cx="5853098" cy="475668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5373E9-413C-C62D-D8AF-5A31689D83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433" r="52389"/>
            <a:stretch/>
          </p:blipFill>
          <p:spPr>
            <a:xfrm>
              <a:off x="0" y="386812"/>
              <a:ext cx="1189647" cy="47566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210C0FE-3100-96A2-E3CA-E70D3D3BA4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3822"/>
            <a:stretch/>
          </p:blipFill>
          <p:spPr>
            <a:xfrm>
              <a:off x="1161392" y="386812"/>
              <a:ext cx="1189647" cy="47566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5AB670C-14CB-5826-EB16-938A3E3B3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1727" r="51950"/>
            <a:stretch/>
          </p:blipFill>
          <p:spPr>
            <a:xfrm>
              <a:off x="2348880" y="429063"/>
              <a:ext cx="1189647" cy="4714437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EDB7388-F316-816A-42C1-27905F19EB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3677"/>
            <a:stretch/>
          </p:blipFill>
          <p:spPr>
            <a:xfrm>
              <a:off x="3481786" y="429063"/>
              <a:ext cx="1189647" cy="4714437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8868860-1931-2DC9-C2D1-78EB9B831B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356" r="52159"/>
            <a:stretch/>
          </p:blipFill>
          <p:spPr>
            <a:xfrm>
              <a:off x="4663451" y="429063"/>
              <a:ext cx="1189647" cy="4668415"/>
            </a:xfrm>
            <a:prstGeom prst="rect">
              <a:avLst/>
            </a:prstGeom>
          </p:spPr>
        </p:pic>
      </p:grpSp>
      <p:pic>
        <p:nvPicPr>
          <p:cNvPr id="17" name="Picture 16" descr="m201070316_01_plotW7XFluxTube_b.png">
            <a:extLst>
              <a:ext uri="{FF2B5EF4-FFF2-40B4-BE49-F238E27FC236}">
                <a16:creationId xmlns:a16="http://schemas.microsoft.com/office/drawing/2014/main" id="{3BF9286C-2F8C-4E99-0A7E-86B5498E77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5336" y="1436679"/>
            <a:ext cx="3259192" cy="1331921"/>
          </a:xfrm>
          <a:prstGeom prst="rect">
            <a:avLst/>
          </a:prstGeom>
        </p:spPr>
      </p:pic>
      <p:pic>
        <p:nvPicPr>
          <p:cNvPr id="19" name="Picture 18" descr="m201070316_01_plotW7XFluxTube_a.png">
            <a:extLst>
              <a:ext uri="{FF2B5EF4-FFF2-40B4-BE49-F238E27FC236}">
                <a16:creationId xmlns:a16="http://schemas.microsoft.com/office/drawing/2014/main" id="{8F7DF972-FEC1-C7AB-A3EC-0EB950EB75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233" y="3323796"/>
            <a:ext cx="3691220" cy="103303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25CEB74-3A45-6878-625B-AC933F2A0472}"/>
              </a:ext>
            </a:extLst>
          </p:cNvPr>
          <p:cNvSpPr txBox="1"/>
          <p:nvPr/>
        </p:nvSpPr>
        <p:spPr>
          <a:xfrm>
            <a:off x="5957987" y="2742517"/>
            <a:ext cx="2470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“Flux tube” simulation domain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A8EAA8E-7273-ADFD-9A2C-E98DE688E509}"/>
              </a:ext>
            </a:extLst>
          </p:cNvPr>
          <p:cNvSpPr/>
          <p:nvPr/>
        </p:nvSpPr>
        <p:spPr>
          <a:xfrm>
            <a:off x="5858803" y="3697153"/>
            <a:ext cx="395004" cy="19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CCA7D5-03FA-23D2-2E6B-900285859BDE}"/>
              </a:ext>
            </a:extLst>
          </p:cNvPr>
          <p:cNvSpPr/>
          <p:nvPr/>
        </p:nvSpPr>
        <p:spPr>
          <a:xfrm rot="1487255">
            <a:off x="5685591" y="4191306"/>
            <a:ext cx="242299" cy="19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2856CD0-6E2F-6ED0-C99C-B28A4D222D3F}"/>
              </a:ext>
            </a:extLst>
          </p:cNvPr>
          <p:cNvSpPr/>
          <p:nvPr/>
        </p:nvSpPr>
        <p:spPr>
          <a:xfrm>
            <a:off x="6056304" y="3192703"/>
            <a:ext cx="395004" cy="19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C6CE66C-C5A3-A86A-F843-714EF2786952}"/>
              </a:ext>
            </a:extLst>
          </p:cNvPr>
          <p:cNvSpPr/>
          <p:nvPr/>
        </p:nvSpPr>
        <p:spPr>
          <a:xfrm>
            <a:off x="7434185" y="3422293"/>
            <a:ext cx="395004" cy="19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6B0AC18-CC8C-861E-1FB7-A4BA6A35E847}"/>
              </a:ext>
            </a:extLst>
          </p:cNvPr>
          <p:cNvSpPr/>
          <p:nvPr/>
        </p:nvSpPr>
        <p:spPr>
          <a:xfrm>
            <a:off x="8748996" y="4093392"/>
            <a:ext cx="395004" cy="196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8CD4ABE-B700-374D-14CC-3ED7D0194C15}"/>
              </a:ext>
            </a:extLst>
          </p:cNvPr>
          <p:cNvCxnSpPr/>
          <p:nvPr/>
        </p:nvCxnSpPr>
        <p:spPr>
          <a:xfrm flipV="1">
            <a:off x="6133141" y="2480636"/>
            <a:ext cx="173172" cy="27379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Freeform 27">
            <a:extLst>
              <a:ext uri="{FF2B5EF4-FFF2-40B4-BE49-F238E27FC236}">
                <a16:creationId xmlns:a16="http://schemas.microsoft.com/office/drawing/2014/main" id="{FAF40012-A345-3A83-3708-9554E328727E}"/>
              </a:ext>
            </a:extLst>
          </p:cNvPr>
          <p:cNvSpPr/>
          <p:nvPr/>
        </p:nvSpPr>
        <p:spPr>
          <a:xfrm>
            <a:off x="5619261" y="3206118"/>
            <a:ext cx="2093871" cy="273682"/>
          </a:xfrm>
          <a:custGeom>
            <a:avLst/>
            <a:gdLst>
              <a:gd name="connsiteX0" fmla="*/ 40471 w 2064004"/>
              <a:gd name="connsiteY0" fmla="*/ 139381 h 274848"/>
              <a:gd name="connsiteX1" fmla="*/ 269071 w 2064004"/>
              <a:gd name="connsiteY1" fmla="*/ 3915 h 274848"/>
              <a:gd name="connsiteX2" fmla="*/ 2064004 w 2064004"/>
              <a:gd name="connsiteY2" fmla="*/ 274848 h 274848"/>
              <a:gd name="connsiteX0" fmla="*/ 23704 w 2117575"/>
              <a:gd name="connsiteY0" fmla="*/ 257815 h 272702"/>
              <a:gd name="connsiteX1" fmla="*/ 322642 w 2117575"/>
              <a:gd name="connsiteY1" fmla="*/ 1769 h 272702"/>
              <a:gd name="connsiteX2" fmla="*/ 2117575 w 2117575"/>
              <a:gd name="connsiteY2" fmla="*/ 272702 h 272702"/>
              <a:gd name="connsiteX0" fmla="*/ 0 w 2093871"/>
              <a:gd name="connsiteY0" fmla="*/ 258795 h 273682"/>
              <a:gd name="connsiteX1" fmla="*/ 298938 w 2093871"/>
              <a:gd name="connsiteY1" fmla="*/ 2749 h 273682"/>
              <a:gd name="connsiteX2" fmla="*/ 2093871 w 2093871"/>
              <a:gd name="connsiteY2" fmla="*/ 273682 h 273682"/>
              <a:gd name="connsiteX0" fmla="*/ 0 w 2093871"/>
              <a:gd name="connsiteY0" fmla="*/ 258795 h 273682"/>
              <a:gd name="connsiteX1" fmla="*/ 494881 w 2093871"/>
              <a:gd name="connsiteY1" fmla="*/ 2749 h 273682"/>
              <a:gd name="connsiteX2" fmla="*/ 2093871 w 2093871"/>
              <a:gd name="connsiteY2" fmla="*/ 273682 h 27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93871" h="273682">
                <a:moveTo>
                  <a:pt x="0" y="258795"/>
                </a:moveTo>
                <a:cubicBezTo>
                  <a:pt x="61229" y="99386"/>
                  <a:pt x="157625" y="-19829"/>
                  <a:pt x="494881" y="2749"/>
                </a:cubicBezTo>
                <a:cubicBezTo>
                  <a:pt x="832137" y="25327"/>
                  <a:pt x="1365032" y="149504"/>
                  <a:pt x="2093871" y="273682"/>
                </a:cubicBezTo>
              </a:path>
            </a:pathLst>
          </a:custGeom>
          <a:noFill/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3D6A0A-3EAC-681B-A921-FB6DD171FFCE}"/>
              </a:ext>
            </a:extLst>
          </p:cNvPr>
          <p:cNvSpPr txBox="1"/>
          <p:nvPr/>
        </p:nvSpPr>
        <p:spPr>
          <a:xfrm>
            <a:off x="7635551" y="3323796"/>
            <a:ext cx="520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z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7EE857-5FDD-5C00-E3B7-E4B20F317191}"/>
              </a:ext>
            </a:extLst>
          </p:cNvPr>
          <p:cNvCxnSpPr/>
          <p:nvPr/>
        </p:nvCxnSpPr>
        <p:spPr>
          <a:xfrm flipV="1">
            <a:off x="5536787" y="4349019"/>
            <a:ext cx="338726" cy="73716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2DF20C08-026E-A4E3-A2D1-72647399B306}"/>
              </a:ext>
            </a:extLst>
          </p:cNvPr>
          <p:cNvCxnSpPr>
            <a:cxnSpLocks/>
          </p:cNvCxnSpPr>
          <p:nvPr/>
        </p:nvCxnSpPr>
        <p:spPr>
          <a:xfrm flipH="1" flipV="1">
            <a:off x="5358886" y="3917318"/>
            <a:ext cx="170653" cy="475672"/>
          </a:xfrm>
          <a:prstGeom prst="straightConnector1">
            <a:avLst/>
          </a:prstGeom>
          <a:ln w="127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BC304608-E2BB-2B9E-BE87-5218ABF8E384}"/>
              </a:ext>
            </a:extLst>
          </p:cNvPr>
          <p:cNvSpPr txBox="1"/>
          <p:nvPr/>
        </p:nvSpPr>
        <p:spPr>
          <a:xfrm>
            <a:off x="5831007" y="4166736"/>
            <a:ext cx="520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6465A3-0FE7-2450-5607-1C35F27BF43F}"/>
              </a:ext>
            </a:extLst>
          </p:cNvPr>
          <p:cNvSpPr txBox="1"/>
          <p:nvPr/>
        </p:nvSpPr>
        <p:spPr>
          <a:xfrm>
            <a:off x="5236622" y="3682519"/>
            <a:ext cx="520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02874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2" grpId="0" animBg="1"/>
      <p:bldP spid="23" grpId="0" animBg="1"/>
      <p:bldP spid="24" grpId="0" animBg="1"/>
      <p:bldP spid="25" grpId="0" animBg="1"/>
      <p:bldP spid="28" grpId="0" animBg="1"/>
      <p:bldP spid="29" grpId="0"/>
      <p:bldP spid="35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40831-598B-E1E6-1610-041D1C0D9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Equations describing the turbulence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FE787A-2BD4-586E-1A46-D4AA151CCA89}"/>
              </a:ext>
            </a:extLst>
          </p:cNvPr>
          <p:cNvSpPr txBox="1"/>
          <p:nvPr/>
        </p:nvSpPr>
        <p:spPr>
          <a:xfrm>
            <a:off x="94820" y="516467"/>
            <a:ext cx="2297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Electrostatic potential: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D6EED8-C9E0-C6F0-44A0-1DD03DEC1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2625" y="575449"/>
            <a:ext cx="1045687" cy="2513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D49D2B-2D93-169E-36F2-75EB2C9C639B}"/>
              </a:ext>
            </a:extLst>
          </p:cNvPr>
          <p:cNvSpPr txBox="1"/>
          <p:nvPr/>
        </p:nvSpPr>
        <p:spPr>
          <a:xfrm>
            <a:off x="94820" y="1138632"/>
            <a:ext cx="2528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Ion distribution function: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A14C9-E6EA-7283-E3DA-832E6ED66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510" y="1158566"/>
            <a:ext cx="5100875" cy="5173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A91269-94BF-7726-449E-42EFC80FF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0402" y="1045548"/>
            <a:ext cx="787399" cy="5407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A329BA9-6961-7504-044C-6B306AF59E7D}"/>
              </a:ext>
            </a:extLst>
          </p:cNvPr>
          <p:cNvSpPr txBox="1"/>
          <p:nvPr/>
        </p:nvSpPr>
        <p:spPr>
          <a:xfrm>
            <a:off x="94820" y="1878493"/>
            <a:ext cx="220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Gyrokinetic equation: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92572D-B5ED-65D4-8521-EEB3287CF2F9}"/>
              </a:ext>
            </a:extLst>
          </p:cNvPr>
          <p:cNvSpPr txBox="1"/>
          <p:nvPr/>
        </p:nvSpPr>
        <p:spPr>
          <a:xfrm>
            <a:off x="94820" y="3912367"/>
            <a:ext cx="1686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Quasineutrality</a:t>
            </a:r>
            <a:r>
              <a:rPr lang="en-US" dirty="0"/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B81C7F-C7B5-2369-E6D7-D85C0341A31B}"/>
              </a:ext>
            </a:extLst>
          </p:cNvPr>
          <p:cNvSpPr txBox="1"/>
          <p:nvPr/>
        </p:nvSpPr>
        <p:spPr>
          <a:xfrm>
            <a:off x="94820" y="4611320"/>
            <a:ext cx="10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Heat flux: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49A5EC-4D11-7384-A07D-C29A2F4B35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733" y="3160022"/>
            <a:ext cx="4496140" cy="4972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2C0EA2-46BA-97E0-AFC9-96BB49976D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2914" y="3914123"/>
            <a:ext cx="1952978" cy="7351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92A1CA1-1EA3-6C38-8BEE-DA26A98B49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0739" y="3834052"/>
            <a:ext cx="4475508" cy="56060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886D348-4818-B901-9C73-5FF04B7EE4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01643" y="1774129"/>
            <a:ext cx="6583510" cy="6521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FFE113E-73BC-A403-7BAD-0FF67FA076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3452" y="2513871"/>
            <a:ext cx="3536059" cy="5073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CFADEF-EF5E-67B1-0C03-F30ABC6275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6947" y="3259972"/>
            <a:ext cx="3587320" cy="522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0042A1A-C0BE-83EE-6C63-927DDC0515B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8299" y="2569604"/>
            <a:ext cx="758363" cy="44357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896EBB-E6AA-1FB1-3AA7-D25727F4D4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52659" y="2334424"/>
            <a:ext cx="3332494" cy="6532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1CE6C63-007E-F7E5-006F-B898EE944B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8713" y="2946533"/>
            <a:ext cx="841379" cy="1652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879E517-D938-2A32-1354-29D77BC8D8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83806" y="4496077"/>
            <a:ext cx="3347460" cy="6220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A33F92E-8B6E-CC62-5EA4-39E33000B9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12110" y="527505"/>
            <a:ext cx="4439103" cy="545257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F36F9D3-BAF8-87B3-FC87-9778B3277C2D}"/>
              </a:ext>
            </a:extLst>
          </p:cNvPr>
          <p:cNvSpPr/>
          <p:nvPr/>
        </p:nvSpPr>
        <p:spPr>
          <a:xfrm>
            <a:off x="-147145" y="2365307"/>
            <a:ext cx="9185457" cy="1417513"/>
          </a:xfrm>
          <a:prstGeom prst="rect">
            <a:avLst/>
          </a:prstGeom>
          <a:solidFill>
            <a:srgbClr val="FFFFFF">
              <a:alpha val="5843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B0833E-FF43-8DF2-E6CC-8E28E87C28E1}"/>
              </a:ext>
            </a:extLst>
          </p:cNvPr>
          <p:cNvSpPr/>
          <p:nvPr/>
        </p:nvSpPr>
        <p:spPr>
          <a:xfrm>
            <a:off x="6821214" y="3870397"/>
            <a:ext cx="2322786" cy="943342"/>
          </a:xfrm>
          <a:prstGeom prst="rect">
            <a:avLst/>
          </a:prstGeom>
          <a:solidFill>
            <a:srgbClr val="FFFFFF">
              <a:alpha val="5843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0F09DAE-438B-19A0-694C-BD6AA16402C2}"/>
              </a:ext>
            </a:extLst>
          </p:cNvPr>
          <p:cNvSpPr/>
          <p:nvPr/>
        </p:nvSpPr>
        <p:spPr>
          <a:xfrm>
            <a:off x="7992625" y="417191"/>
            <a:ext cx="1145066" cy="1169153"/>
          </a:xfrm>
          <a:prstGeom prst="rect">
            <a:avLst/>
          </a:prstGeom>
          <a:solidFill>
            <a:srgbClr val="FFFFFF">
              <a:alpha val="5843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4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0ABD4E6-8152-62F1-FD51-80576A0AF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82" t="3220" r="3044" b="3661"/>
          <a:stretch/>
        </p:blipFill>
        <p:spPr>
          <a:xfrm>
            <a:off x="155876" y="461940"/>
            <a:ext cx="3825646" cy="46216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7CFF98-3A86-DB09-40E6-FF522336A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Nonlinear turbulence simulations were run in 10</a:t>
            </a:r>
            <a:r>
              <a:rPr lang="en-US" sz="2400" baseline="30000" dirty="0"/>
              <a:t>5</a:t>
            </a:r>
            <a:r>
              <a:rPr lang="en-US" sz="2400" dirty="0"/>
              <a:t> geometries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5E0D79-E583-7B2F-20F7-E710DC9BF998}"/>
              </a:ext>
            </a:extLst>
          </p:cNvPr>
          <p:cNvSpPr txBox="1"/>
          <p:nvPr/>
        </p:nvSpPr>
        <p:spPr>
          <a:xfrm>
            <a:off x="3936177" y="472698"/>
            <a:ext cx="5363699" cy="1351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1 simulation in each tube with random dT/dx and </a:t>
            </a:r>
            <a:r>
              <a:rPr lang="en-US" sz="1400" dirty="0" err="1"/>
              <a:t>dn</a:t>
            </a:r>
            <a:r>
              <a:rPr lang="en-US" sz="1400" dirty="0"/>
              <a:t>/dx.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1 simulation in each tube with (a/T) dT/dx = 3, (a/n) </a:t>
            </a:r>
            <a:r>
              <a:rPr lang="en-US" sz="1400" dirty="0" err="1"/>
              <a:t>dn</a:t>
            </a:r>
            <a:r>
              <a:rPr lang="en-US" sz="1400" dirty="0"/>
              <a:t>/dx=0.9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8 minutes to get heat flux on 1 GPU</a:t>
            </a:r>
          </a:p>
          <a:p>
            <a:pPr marL="160735" indent="-16073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/>
              <a:t>2×10</a:t>
            </a:r>
            <a:r>
              <a:rPr lang="en-US" sz="1400" baseline="30000" dirty="0"/>
              <a:t>5</a:t>
            </a:r>
            <a:r>
              <a:rPr lang="en-US" sz="1400" dirty="0"/>
              <a:t> nonlinear simulations took &lt; 7000 node-hours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82DFC9-AD04-FF47-BE3A-253B3349D199}"/>
              </a:ext>
            </a:extLst>
          </p:cNvPr>
          <p:cNvGrpSpPr/>
          <p:nvPr/>
        </p:nvGrpSpPr>
        <p:grpSpPr>
          <a:xfrm>
            <a:off x="4648561" y="2133549"/>
            <a:ext cx="4182963" cy="3046551"/>
            <a:chOff x="4959274" y="2133549"/>
            <a:chExt cx="4182963" cy="30465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647030-B287-1BBE-2A86-D33474219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9274" y="2133549"/>
              <a:ext cx="4182963" cy="304655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9A30B9C-D734-0A5F-C690-772056578119}"/>
                </a:ext>
              </a:extLst>
            </p:cNvPr>
            <p:cNvGrpSpPr/>
            <p:nvPr/>
          </p:nvGrpSpPr>
          <p:grpSpPr>
            <a:xfrm>
              <a:off x="5766099" y="3986671"/>
              <a:ext cx="3017388" cy="369332"/>
              <a:chOff x="5517334" y="3767250"/>
              <a:chExt cx="3017388" cy="369332"/>
            </a:xfrm>
          </p:grpSpPr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AA30C07A-2B5F-1E09-4E8E-94062AA96F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7334" y="4114800"/>
                <a:ext cx="3017388" cy="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2354401-3A48-46CD-9F3D-26F0D0BB92BE}"/>
                  </a:ext>
                </a:extLst>
              </p:cNvPr>
              <p:cNvSpPr txBox="1"/>
              <p:nvPr/>
            </p:nvSpPr>
            <p:spPr>
              <a:xfrm>
                <a:off x="6781990" y="3767250"/>
                <a:ext cx="4972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10</a:t>
                </a:r>
                <a:r>
                  <a:rPr lang="en-US" baseline="30000" dirty="0">
                    <a:solidFill>
                      <a:schemeClr val="bg1"/>
                    </a:solidFill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9521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181013</TotalTime>
  <Words>3773</Words>
  <Application>Microsoft Macintosh PowerPoint</Application>
  <PresentationFormat>On-screen Show (16:9)</PresentationFormat>
  <Paragraphs>441</Paragraphs>
  <Slides>55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4" baseType="lpstr">
      <vt:lpstr>Arial</vt:lpstr>
      <vt:lpstr>Calibri</vt:lpstr>
      <vt:lpstr>Calibri Light</vt:lpstr>
      <vt:lpstr>Cambria</vt:lpstr>
      <vt:lpstr>Cambria Math</vt:lpstr>
      <vt:lpstr>Monaco</vt:lpstr>
      <vt:lpstr>SFTT1000</vt:lpstr>
      <vt:lpstr>system-ui</vt:lpstr>
      <vt:lpstr>Office Theme</vt:lpstr>
      <vt:lpstr>Efficient interpretable regression and classification with translation-invariance</vt:lpstr>
      <vt:lpstr>Efficient interpretable regression and classification with translation-invariance</vt:lpstr>
      <vt:lpstr>Efficient interpretable regression and classification with translation-invariance</vt:lpstr>
      <vt:lpstr>PowerPoint Presentation</vt:lpstr>
      <vt:lpstr>Turbulence in fusion plasmas: we want to understand &amp; optimize</vt:lpstr>
      <vt:lpstr>Turbulence in fusion plasmas is highly anisotropic due to magnetic field</vt:lpstr>
      <vt:lpstr>Approach here: learn how turbulence depends on geometry using data</vt:lpstr>
      <vt:lpstr>Equations describing the turbulence</vt:lpstr>
      <vt:lpstr>Nonlinear turbulence simulations were run in 105 geometries</vt:lpstr>
      <vt:lpstr>Raw feature space: 7x 1D functions that enter the turbulence simulations</vt:lpstr>
      <vt:lpstr>Raw features should not be directly fed to classical regression or fully-connected neural network, since model should be translation-invariant</vt:lpstr>
      <vt:lpstr>Efficient interpretable regression and classification with translation-invariance</vt:lpstr>
      <vt:lpstr>Convolutional neural networks give accurate prediction of the turbulence, but lack interpretability</vt:lpstr>
      <vt:lpstr>Regression/classification method to achieve invariance &amp; interpretability</vt:lpstr>
      <vt:lpstr>To create library of candidate features, apply any translation-invariant reduction to translation-equivariant operations </vt:lpstr>
      <vt:lpstr>To create library of candidate features, apply any translation-invariant reduction to translation-equivariant operations </vt:lpstr>
      <vt:lpstr>Efficient interpretable regression and classification with translation-invariance</vt:lpstr>
      <vt:lpstr>Forward sequential feature selection</vt:lpstr>
      <vt:lpstr>Most important features from sequential feature selection</vt:lpstr>
      <vt:lpstr>Sequential feature selection allows closer fit to the data as more geometric features are included </vt:lpstr>
      <vt:lpstr>The first geometric feature can be fine-tuned for even better fit</vt:lpstr>
      <vt:lpstr>Summary</vt:lpstr>
      <vt:lpstr>Extra slides</vt:lpstr>
      <vt:lpstr>How does magnetic geometry affect ITG turbulence? Insights from data &amp; machine learning</vt:lpstr>
      <vt:lpstr>PowerPoint Presentation</vt:lpstr>
      <vt:lpstr>Motivations</vt:lpstr>
      <vt:lpstr>Motivations</vt:lpstr>
      <vt:lpstr>PowerPoint Presentation</vt:lpstr>
      <vt:lpstr>Equilibria include rotating ellipses, quasi-symmetric, and random shapes</vt:lpstr>
      <vt:lpstr>PowerPoint Presentation</vt:lpstr>
      <vt:lpstr>Equilibria group 1: random rotating ellipses</vt:lpstr>
      <vt:lpstr>Equilibria group 2: QUASR QA &amp; QH (Giuliani 2024)</vt:lpstr>
      <vt:lpstr>Equilibria group 3: random boundary modes</vt:lpstr>
      <vt:lpstr>PowerPoint Presentation</vt:lpstr>
      <vt:lpstr>Our interpretable models use a large library of candidate features, all translation-invariant</vt:lpstr>
      <vt:lpstr>Spearman correlation is a quick tool to find the most important feature</vt:lpstr>
      <vt:lpstr>Forward sequential feature selection: ∼3 features can be almost as predictive as all features</vt:lpstr>
      <vt:lpstr>Sequential feature selection allows closer fit to the data as more geometric features are included </vt:lpstr>
      <vt:lpstr>At each step, the top features are variations on a theme</vt:lpstr>
      <vt:lpstr>Spearman correlation is a quick tool to find the most important feature</vt:lpstr>
      <vt:lpstr>Previously proposed proxies can be tested</vt:lpstr>
      <vt:lpstr>Other machine learning regression methods work also</vt:lpstr>
      <vt:lpstr>XGBoost regression model with 1 feature</vt:lpstr>
      <vt:lpstr>XGBoost regression model using only a/LT and a/Ln</vt:lpstr>
      <vt:lpstr>XGBoost regression model for fixed gradients using 2 features</vt:lpstr>
      <vt:lpstr>PowerPoint Presentation</vt:lpstr>
      <vt:lpstr>Multiple lines of evidence agree that the most important geometric feature is |∇ψ| in regions of bad curvature</vt:lpstr>
      <vt:lpstr>There are many extensions possible</vt:lpstr>
      <vt:lpstr>PowerPoint Presentation</vt:lpstr>
      <vt:lpstr>PowerPoint Presentation</vt:lpstr>
      <vt:lpstr>To create library of candidate features, apply any translation-invariant reduction to translation-equivariant operations </vt:lpstr>
      <vt:lpstr>Most important features from sequential feature selection</vt:lpstr>
      <vt:lpstr>Shapley values show the sign and magnitude of each feature’s effect </vt:lpstr>
      <vt:lpstr>Summary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Goal: An interpretable regression, to learn what features of stellarator geometry affect the magnitude of turbulence</dc:title>
  <dc:subject/>
  <dc:creator>Microsoft Office User</dc:creator>
  <cp:keywords/>
  <dc:description/>
  <cp:lastModifiedBy>Microsoft Office User</cp:lastModifiedBy>
  <cp:revision>346</cp:revision>
  <dcterms:created xsi:type="dcterms:W3CDTF">2024-06-11T13:17:25Z</dcterms:created>
  <dcterms:modified xsi:type="dcterms:W3CDTF">2025-09-09T19:02:44Z</dcterms:modified>
  <cp:category/>
</cp:coreProperties>
</file>