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2"/>
  </p:notesMasterIdLst>
  <p:sldIdLst>
    <p:sldId id="326" r:id="rId2"/>
    <p:sldId id="331" r:id="rId3"/>
    <p:sldId id="312" r:id="rId4"/>
    <p:sldId id="330" r:id="rId5"/>
    <p:sldId id="263" r:id="rId6"/>
    <p:sldId id="313" r:id="rId7"/>
    <p:sldId id="324" r:id="rId8"/>
    <p:sldId id="266" r:id="rId9"/>
    <p:sldId id="290" r:id="rId10"/>
    <p:sldId id="329" r:id="rId11"/>
    <p:sldId id="279" r:id="rId12"/>
    <p:sldId id="295" r:id="rId13"/>
    <p:sldId id="335" r:id="rId14"/>
    <p:sldId id="317" r:id="rId15"/>
    <p:sldId id="289" r:id="rId16"/>
    <p:sldId id="328" r:id="rId17"/>
    <p:sldId id="333" r:id="rId18"/>
    <p:sldId id="301" r:id="rId19"/>
    <p:sldId id="292" r:id="rId20"/>
    <p:sldId id="305" r:id="rId21"/>
    <p:sldId id="311" r:id="rId22"/>
    <p:sldId id="293" r:id="rId23"/>
    <p:sldId id="294" r:id="rId24"/>
    <p:sldId id="262" r:id="rId25"/>
    <p:sldId id="327" r:id="rId26"/>
    <p:sldId id="332" r:id="rId27"/>
    <p:sldId id="334" r:id="rId28"/>
    <p:sldId id="280" r:id="rId29"/>
    <p:sldId id="297" r:id="rId30"/>
    <p:sldId id="298" r:id="rId31"/>
    <p:sldId id="288" r:id="rId32"/>
    <p:sldId id="300" r:id="rId33"/>
    <p:sldId id="325" r:id="rId34"/>
    <p:sldId id="319" r:id="rId35"/>
    <p:sldId id="320" r:id="rId36"/>
    <p:sldId id="314" r:id="rId37"/>
    <p:sldId id="296" r:id="rId38"/>
    <p:sldId id="282" r:id="rId39"/>
    <p:sldId id="315" r:id="rId40"/>
    <p:sldId id="336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031"/>
    <a:srgbClr val="F69E80"/>
    <a:srgbClr val="4473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8"/>
    <p:restoredTop sz="93113"/>
  </p:normalViewPr>
  <p:slideViewPr>
    <p:cSldViewPr snapToGrid="0">
      <p:cViewPr varScale="1">
        <p:scale>
          <a:sx n="113" d="100"/>
          <a:sy n="113" d="100"/>
        </p:scale>
        <p:origin x="184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E327F-6521-2643-A69E-0A164958D4FC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D2BD1-6DD5-8F4E-B716-B1ECCD72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2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5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35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51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20250114-06-plot_W7-X_xsection_and_surface.py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68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20241229-07-plot_sfs_results_for_talk_simplified.py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5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20240902-01-plot_shapley_values_for_GX_regression.py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65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20250206-02_compare_previously_published_ITG_proxies_singleline.py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74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imgres?q</a:t>
            </a:r>
            <a:r>
              <a:rPr lang="en-US" dirty="0"/>
              <a:t>=eureka%20understanding%20light%20bulb%20brain&amp;imgurl=https%3A%2F%2Fpreview.redd.it%2Fhow-do-light-bulb-moments-come-about-v0-0mgno4a97tva1.jpg%3Fwidth%3D777%26format%3Dpjpg%26auto%3Dwebp%26s%3D541d28c2f1009471ab52add4a282ee4916a311fa&amp;imgrefurl=https%3A%2F%2Fwww.reddit.com%2Fr%2Fmbti%2Fcomments%2F12xc0ef%2Fhow_do_light_bulb_moments_come_about%2F&amp;docid=G-9kXBNk27S2YM&amp;tbnid=9jUFrhBW814RkM&amp;vet=12ahUKEwjdq_HN6OOKAxW7MVkFHflMNswQM3oECHAQAA..i&amp;w=777&amp;h=625&amp;hcb=2&amp;ved=2ahUKEwjdq_HN6OOKAxW7MVkFHflMNswQM3oECHAQ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20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18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~/Box/work24/20241220-02-figure_of_heliiotron_equilibria$ ./20241220-02-plot_heliotron_equilibria_for_paper.py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26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~/Box/work24/20241220-01-figure_of_QUASR_equilibria$ ./20241220-01-plot_QUASR_equilibria_for_paper.py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10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imgres?q</a:t>
            </a:r>
            <a:r>
              <a:rPr lang="en-US" dirty="0"/>
              <a:t>=eureka%20understanding%20light%20bulb%20brain&amp;imgurl=https%3A%2F%2Fpreview.redd.it%2Fhow-do-light-bulb-moments-come-about-v0-0mgno4a97tva1.jpg%3Fwidth%3D777%26format%3Dpjpg%26auto%3Dwebp%26s%3D541d28c2f1009471ab52add4a282ee4916a311fa&amp;imgrefurl=https%3A%2F%2Fwww.reddit.com%2Fr%2Fmbti%2Fcomments%2F12xc0ef%2Fhow_do_light_bulb_moments_come_about%2F&amp;docid=G-9kXBNk27S2YM&amp;tbnid=9jUFrhBW814RkM&amp;vet=12ahUKEwjdq_HN6OOKAxW7MVkFHflMNswQM3oECHAQAA..i&amp;w=777&amp;h=625&amp;hcb=2&amp;ved=2ahUKEwjdq_HN6OOKAxW7MVkFHflMNswQM3oECHAQ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24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~/Box/work24/20241117-01-figure_of_random_equilibria$ ./20241117-02-plot_random_equilibria_for_paper.py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2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24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20241229-02-plot_sfs_results_for_talk.py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23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20241224-01-plot_Q_vs_predicted_for_ML_paper.py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62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20241210-01-085_allConfigs_randomGradients_onlyUnstable_YlnQ_Qmin0p1_features20241227_XGB_20nodes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43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20241228-01-plot_comparison_of_regression_methods.py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24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20241229-04_plot_Q_vs_optimized_single_feature_for_paper.png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20250128-02-plot_Q_vs_optimized_single_feature_including_xgboost.py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027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20241231-03_2_feature_tprim_fprim_XGB_model_visualization.ipynb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42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20241231-02_2_feature_XGB_model_visualization.ipynb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0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186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056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20250114-06-plot_W7-X_xsection_and_surface.py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70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5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20250321-01_compare_variants_of_ITG_proxy_grad_x_vs_grad_y.pdf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52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~/Box/work24/20241220-02-figure_of_heliiotron_equilibria$ ./20241220-02-plot_heliotron_equilibria_for_paper.py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This was about 1/8 of our 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SciDAC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GPU allocation was 53,738 node 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hrs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, UMD GPU allocation was 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40,978 node hrs. 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pscratch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sd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/20240601-01-random_stellarator_equilibria/20240601-01-075_ntheta_scan&gt; ./plot_gx_scan_over_1_parameter_and_configuration.py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20240902-03_plot_distribution_of_Q_from_GX_database_for_poster.py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20241218-01-plot_distribution_of_heat_fluxes_for_paper.py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6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90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20250127-01-plot_random_flux_tube.py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99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20250102-01-plot_geometry_for_GX_circshift_figure.py</a:t>
            </a:r>
          </a:p>
          <a:p>
            <a:r>
              <a:rPr lang="en-US" dirty="0"/>
              <a:t>20250102-01-plot_geometry_for_GX_circshift_animation.py</a:t>
            </a:r>
          </a:p>
          <a:p>
            <a:endParaRPr lang="en-US" dirty="0"/>
          </a:p>
          <a:p>
            <a:r>
              <a:rPr lang="en-US" dirty="0"/>
              <a:t>See 20240609-01 Regressions for database of GX </a:t>
            </a:r>
            <a:r>
              <a:rPr lang="en-US" dirty="0" err="1"/>
              <a:t>runs.docx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pscratch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sd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/20240609-01-gx_convergence/20240609-01-012_circshift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814C9"/>
                </a:solidFill>
                <a:effectLst/>
                <a:latin typeface="Monaco" pitchFamily="2" charset="77"/>
              </a:rPr>
              <a:t>plot_gx_scan_over_1_parameter_and_configuration.py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plot_Q_vs_z_vs_circshift.py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python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/global/homes/l/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post_processing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/plot-Q-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z.py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000001_circshift_0/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000001_circshift_12/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000001_circshift_24/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000001_circshift_36/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000001_circshift_48/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000001_circshift_61/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000001_circshift_73/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000001_circshift_85/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27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pred_vs_actual_plot_pre2_20250211-01-002.pdf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0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7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2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8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8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6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9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26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6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8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7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691"/>
            <a:ext cx="9144000" cy="428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1AA59-0388-9446-A59D-D1477252E50A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0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4.emf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46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24.emf"/><Relationship Id="rId21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36.png"/><Relationship Id="rId19" Type="http://schemas.openxmlformats.org/officeDocument/2006/relationships/image" Target="../media/image31.png"/><Relationship Id="rId4" Type="http://schemas.openxmlformats.org/officeDocument/2006/relationships/image" Target="../media/image25.png"/><Relationship Id="rId14" Type="http://schemas.openxmlformats.org/officeDocument/2006/relationships/image" Target="../media/image230.pn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E27FC9-F1FA-1B32-738C-404C163FD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7768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How does magnetic geometry affect ITG turbulence?</a:t>
            </a:r>
            <a:br>
              <a:rPr lang="en-US" sz="2400" b="1" dirty="0">
                <a:latin typeface="+mn-lt"/>
              </a:rPr>
            </a:br>
            <a:r>
              <a:rPr lang="en-US" sz="3200" b="1" dirty="0">
                <a:latin typeface="+mn-lt"/>
              </a:rPr>
              <a:t>Insights from data &amp; machine learning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928A32-AE72-A2CF-A83B-83DD91F18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1168" y="4501791"/>
            <a:ext cx="9546336" cy="9445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u="sng" dirty="0"/>
              <a:t>M </a:t>
            </a:r>
            <a:r>
              <a:rPr lang="en-US" sz="1400" u="sng" dirty="0" err="1"/>
              <a:t>Landreman</a:t>
            </a:r>
            <a:r>
              <a:rPr lang="en-US" sz="1400" dirty="0"/>
              <a:t>, J Y Choi, C Alves, P </a:t>
            </a:r>
            <a:r>
              <a:rPr lang="en-US" sz="1400" dirty="0" err="1"/>
              <a:t>Balaprakash</a:t>
            </a:r>
            <a:r>
              <a:rPr lang="en-US" sz="1400" dirty="0"/>
              <a:t>, R M Churchill , R </a:t>
            </a:r>
            <a:r>
              <a:rPr lang="en-US" sz="1400" dirty="0" err="1"/>
              <a:t>Conlin</a:t>
            </a:r>
            <a:r>
              <a:rPr lang="en-US" sz="1400" dirty="0"/>
              <a:t>, G Roberg-Clark           </a:t>
            </a:r>
            <a:r>
              <a:rPr lang="en-US" sz="1400" b="1" dirty="0"/>
              <a:t>arXiv:2502.11657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Thanks to many others who gave suggestions</a:t>
            </a:r>
            <a:r>
              <a:rPr lang="en-US" sz="1400" dirty="0"/>
              <a:t>		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Supported by the US DOE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StellFoundry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SciDAC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44F90-A163-E334-3F18-B422C184A80A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297C80-F14A-4376-EE13-C3B1FA5B3A31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5765B-7988-8124-DCA7-F8FBF90BE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7BD3F0-0A7E-FCA6-91FC-BE1AC375ECD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06972E3-9884-E64A-7DE3-53B857150F20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A2CE999-F8B6-B929-CA00-EFE4FD39798F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DEE832A-5B83-BF5E-DB84-1C1C289C7303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44CE5E3-236E-99B7-305C-38FA9D07DD19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7CCEF8-459A-F86A-F9B2-A3D463CCF76E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BA8B78-6A59-F07F-9F99-764C0ABF4CEB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9DD0E6-F182-5F97-CC88-4ADC56A8B66D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934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177948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020358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241563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131832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426263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1906762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2654769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979930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394517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947680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1721205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1681592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452918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452523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365324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072243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061288"/>
            <a:ext cx="683368" cy="683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951AF-590D-4D93-740D-AFD6179A1564}"/>
              </a:ext>
            </a:extLst>
          </p:cNvPr>
          <p:cNvSpPr txBox="1"/>
          <p:nvPr/>
        </p:nvSpPr>
        <p:spPr>
          <a:xfrm>
            <a:off x="4365315" y="2092147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5FAABA-0739-1CC4-505E-6FB4B8A59825}"/>
              </a:ext>
            </a:extLst>
          </p:cNvPr>
          <p:cNvGrpSpPr/>
          <p:nvPr/>
        </p:nvGrpSpPr>
        <p:grpSpPr>
          <a:xfrm>
            <a:off x="5470060" y="711559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217873-185D-50F7-8385-E7986E19A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5A88ECA-4A75-E4EE-CFC8-260E8BD26DC1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ABF79B8-4C0B-98AB-CEE9-003B611E8C63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91A19FA-9A24-A60E-41BB-A21323550DF8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BA8976-343A-3B20-779A-20CB94FF7DFB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AFEA4E8-99D1-B660-CB2B-7C0D25F09C78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B54BCC-A3F5-7428-0B6C-DFB759E49C0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62E2D39-D7B4-31B3-66E0-9CAF8C3490AE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61E6F3-B7CD-A652-DEEF-F0766BAF66CA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C25C7F-F857-BD0D-103D-FF1464BC5B8B}"/>
              </a:ext>
            </a:extLst>
          </p:cNvPr>
          <p:cNvSpPr txBox="1"/>
          <p:nvPr/>
        </p:nvSpPr>
        <p:spPr>
          <a:xfrm>
            <a:off x="5470060" y="4067652"/>
            <a:ext cx="31752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Spearman 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Sequential feature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Shapley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Testing physics-based surrogates</a:t>
            </a:r>
          </a:p>
        </p:txBody>
      </p:sp>
    </p:spTree>
    <p:extLst>
      <p:ext uri="{BB962C8B-B14F-4D97-AF65-F5344CB8AC3E}">
        <p14:creationId xmlns:p14="http://schemas.microsoft.com/office/powerpoint/2010/main" val="3596681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0729"/>
          </a:xfrm>
        </p:spPr>
        <p:txBody>
          <a:bodyPr>
            <a:noAutofit/>
          </a:bodyPr>
          <a:lstStyle/>
          <a:p>
            <a:r>
              <a:rPr lang="en-US" sz="3200" dirty="0"/>
              <a:t>Our interpretable models use a large library of candidate features, all translation-invariant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/>
              <p:nvPr/>
            </p:nvSpPr>
            <p:spPr>
              <a:xfrm>
                <a:off x="375255" y="1086756"/>
                <a:ext cx="8175062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Start with inputs to the gyrokinetic equation &amp; local shear:</a:t>
                </a:r>
              </a:p>
              <a:p>
                <a:r>
                  <a:rPr lang="en-US" dirty="0"/>
                  <a:t>B,    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y,     B</a:t>
                </a:r>
                <a:r>
                  <a:rPr lang="en-US" baseline="30000" dirty="0"/>
                  <a:t>-2</a:t>
                </a:r>
                <a:r>
                  <a:rPr lang="en-US" b="1" dirty="0"/>
                  <a:t>B</a:t>
                </a:r>
                <a:r>
                  <a:rPr lang="en-US" dirty="0"/>
                  <a:t>×</a:t>
                </a:r>
                <a:r>
                  <a:rPr lang="el-GR" b="1" dirty="0"/>
                  <a:t>κ</a:t>
                </a:r>
                <a:r>
                  <a:rPr lang="el-GR" dirty="0"/>
                  <a:t>⋅∇</a:t>
                </a:r>
                <a:r>
                  <a:rPr lang="en-US" dirty="0"/>
                  <a:t>y,    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x, </a:t>
                </a:r>
              </a:p>
              <a:p>
                <a:r>
                  <a:rPr lang="el-GR" dirty="0"/>
                  <a:t>|∇</a:t>
                </a:r>
                <a:r>
                  <a:rPr lang="en-US" dirty="0"/>
                  <a:t>x</a:t>
                </a:r>
                <a:r>
                  <a:rPr lang="el-GR" dirty="0"/>
                  <a:t>|²</a:t>
                </a:r>
                <a:r>
                  <a:rPr lang="en-US" dirty="0"/>
                  <a:t>,     </a:t>
                </a:r>
                <a:r>
                  <a:rPr lang="el-GR" dirty="0"/>
                  <a:t>∇</a:t>
                </a:r>
                <a:r>
                  <a:rPr lang="en-US" dirty="0"/>
                  <a:t>x</a:t>
                </a:r>
                <a:r>
                  <a:rPr lang="el-GR" dirty="0"/>
                  <a:t>⋅∇</a:t>
                </a:r>
                <a:r>
                  <a:rPr lang="en-US" dirty="0"/>
                  <a:t>y,</a:t>
                </a:r>
                <a:r>
                  <a:rPr lang="el-GR" dirty="0"/>
                  <a:t> </a:t>
                </a:r>
                <a:r>
                  <a:rPr lang="en-US" dirty="0"/>
                  <a:t>    </a:t>
                </a:r>
                <a:r>
                  <a:rPr lang="el-GR" dirty="0"/>
                  <a:t>|∇</a:t>
                </a:r>
                <a:r>
                  <a:rPr lang="en-US" dirty="0"/>
                  <a:t>y</a:t>
                </a:r>
                <a:r>
                  <a:rPr lang="el-GR" dirty="0"/>
                  <a:t>|²</a:t>
                </a:r>
                <a:r>
                  <a:rPr lang="en-US" dirty="0"/>
                  <a:t>,     d/</a:t>
                </a:r>
                <a:r>
                  <a:rPr lang="en-US" dirty="0" err="1"/>
                  <a:t>dz</a:t>
                </a:r>
                <a:r>
                  <a:rPr lang="en-US" dirty="0"/>
                  <a:t>(∇x</a:t>
                </a:r>
                <a:r>
                  <a:rPr lang="el-GR" dirty="0"/>
                  <a:t>⋅∇</a:t>
                </a:r>
                <a:r>
                  <a:rPr lang="en-US" dirty="0"/>
                  <a:t>y</a:t>
                </a:r>
                <a:r>
                  <a:rPr lang="el-GR" dirty="0"/>
                  <a:t> / |∇</a:t>
                </a:r>
                <a:r>
                  <a:rPr lang="en-US" dirty="0"/>
                  <a:t>x</a:t>
                </a:r>
                <a:r>
                  <a:rPr lang="el-GR" dirty="0"/>
                  <a:t>|²)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Apply unary operations on f(z): f</a:t>
                </a:r>
                <a:r>
                  <a:rPr lang="en-US" baseline="30000" dirty="0"/>
                  <a:t>2</a:t>
                </a:r>
                <a:r>
                  <a:rPr lang="en-US" dirty="0"/>
                  <a:t>, </a:t>
                </a:r>
                <a:r>
                  <a:rPr lang="en-US" dirty="0" err="1"/>
                  <a:t>df</a:t>
                </a:r>
                <a:r>
                  <a:rPr lang="en-US" dirty="0"/>
                  <a:t>/</a:t>
                </a:r>
                <a:r>
                  <a:rPr lang="en-US" dirty="0" err="1"/>
                  <a:t>dz</a:t>
                </a:r>
                <a:r>
                  <a:rPr lang="en-US" dirty="0"/>
                  <a:t>, Heaviside(f), etc.,</a:t>
                </a:r>
              </a:p>
              <a:p>
                <a:endParaRPr lang="en-US" dirty="0"/>
              </a:p>
              <a:p>
                <a:r>
                  <a:rPr lang="en-US" dirty="0"/>
                  <a:t>Include all pairwise products,</a:t>
                </a:r>
              </a:p>
              <a:p>
                <a:endParaRPr lang="en-US" dirty="0"/>
              </a:p>
              <a:p>
                <a:r>
                  <a:rPr lang="en-US" dirty="0"/>
                  <a:t>Reductions: max, median, abs of </a:t>
                </a:r>
                <a:r>
                  <a:rPr lang="en-US" dirty="0" err="1"/>
                  <a:t>fft</a:t>
                </a:r>
                <a:r>
                  <a:rPr lang="en-US" dirty="0"/>
                  <a:t> coefficients, k</a:t>
                </a:r>
                <a:r>
                  <a:rPr lang="en-US" baseline="-25000" dirty="0"/>
                  <a:t>||</a:t>
                </a:r>
                <a:r>
                  <a:rPr lang="en-US" dirty="0"/>
                  <a:t> with largest amplitude, etc.</a:t>
                </a:r>
              </a:p>
              <a:p>
                <a:endParaRPr lang="en-US" dirty="0"/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    &gt; 1 million combinations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55" y="1086756"/>
                <a:ext cx="8175062" cy="3139321"/>
              </a:xfrm>
              <a:prstGeom prst="rect">
                <a:avLst/>
              </a:prstGeom>
              <a:blipFill>
                <a:blip r:embed="rId3"/>
                <a:stretch>
                  <a:fillRect l="-620" t="-806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8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4287C7-ED8A-CB1A-2FE6-EE4752EB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208987"/>
            <a:ext cx="5470200" cy="2056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4341C-467E-029E-0094-69327ECC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Spearman correlation is a quick tool to find the most important feature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9B78AC-4026-0DC5-7C64-6929FC6BA98C}"/>
              </a:ext>
            </a:extLst>
          </p:cNvPr>
          <p:cNvSpPr txBox="1"/>
          <p:nvPr/>
        </p:nvSpPr>
        <p:spPr>
          <a:xfrm>
            <a:off x="457199" y="517677"/>
            <a:ext cx="866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Unlike Pearson, Spearman is invariant to any monotonic function.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Features with highest correlation to heat flux </a:t>
            </a:r>
            <a:r>
              <a:rPr lang="en-US" i="1" dirty="0"/>
              <a:t>Q</a:t>
            </a:r>
            <a:r>
              <a:rPr lang="en-US" dirty="0"/>
              <a:t> at fixed dT/dx &amp; </a:t>
            </a:r>
            <a:r>
              <a:rPr lang="en-US" dirty="0" err="1"/>
              <a:t>dn</a:t>
            </a:r>
            <a:r>
              <a:rPr lang="en-US" dirty="0"/>
              <a:t>/dx: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3186B8F-E14E-C612-3886-A9B7DD9522B3}"/>
              </a:ext>
            </a:extLst>
          </p:cNvPr>
          <p:cNvSpPr/>
          <p:nvPr/>
        </p:nvSpPr>
        <p:spPr>
          <a:xfrm rot="16200000">
            <a:off x="3379561" y="2508530"/>
            <a:ext cx="212094" cy="16647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F6FF7-D32E-0BCB-80C4-4DB0DCC9FD33}"/>
              </a:ext>
            </a:extLst>
          </p:cNvPr>
          <p:cNvSpPr txBox="1"/>
          <p:nvPr/>
        </p:nvSpPr>
        <p:spPr>
          <a:xfrm>
            <a:off x="169576" y="3399319"/>
            <a:ext cx="432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Heaviside function: Where there is bad curvature,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E5767-4B69-78A7-0D36-ED4F324492A9}"/>
              </a:ext>
            </a:extLst>
          </p:cNvPr>
          <p:cNvSpPr txBox="1"/>
          <p:nvPr/>
        </p:nvSpPr>
        <p:spPr>
          <a:xfrm>
            <a:off x="1846578" y="3668101"/>
            <a:ext cx="5150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local temperature gradient in real space (to various powers)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30934-A5E9-CDB1-6275-0E3A17ACE847}"/>
              </a:ext>
            </a:extLst>
          </p:cNvPr>
          <p:cNvSpPr txBox="1"/>
          <p:nvPr/>
        </p:nvSpPr>
        <p:spPr>
          <a:xfrm>
            <a:off x="5371516" y="3321779"/>
            <a:ext cx="235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Jacobian (maybe squared)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A8676B-D52D-E804-F1EA-59A2DE0751C2}"/>
              </a:ext>
            </a:extLst>
          </p:cNvPr>
          <p:cNvCxnSpPr>
            <a:cxnSpLocks/>
          </p:cNvCxnSpPr>
          <p:nvPr/>
        </p:nvCxnSpPr>
        <p:spPr>
          <a:xfrm>
            <a:off x="4672811" y="3295582"/>
            <a:ext cx="0" cy="42137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F62121-BFDD-803A-C74C-195F1D61839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281458" y="3259725"/>
            <a:ext cx="90058" cy="2313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553346-7BE9-DEA8-B3B7-B6C2C64302E8}"/>
              </a:ext>
            </a:extLst>
          </p:cNvPr>
          <p:cNvSpPr txBox="1"/>
          <p:nvPr/>
        </p:nvSpPr>
        <p:spPr>
          <a:xfrm>
            <a:off x="160970" y="4063082"/>
            <a:ext cx="896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Extremely similar to </a:t>
            </a:r>
            <a:r>
              <a:rPr lang="en-US" dirty="0" err="1"/>
              <a:t>Mynick</a:t>
            </a:r>
            <a:r>
              <a:rPr lang="en-US" dirty="0"/>
              <a:t> (2010), </a:t>
            </a:r>
            <a:r>
              <a:rPr lang="en-US" dirty="0" err="1"/>
              <a:t>Xanthopoulos</a:t>
            </a:r>
            <a:r>
              <a:rPr lang="en-US" dirty="0"/>
              <a:t> (2014), </a:t>
            </a:r>
            <a:r>
              <a:rPr lang="en-US" dirty="0" err="1"/>
              <a:t>Stroteich</a:t>
            </a:r>
            <a:r>
              <a:rPr lang="en-US" dirty="0"/>
              <a:t> (2022), Goodman (2024)!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28B93-BCDD-1289-7A11-DB1A58311FE7}"/>
              </a:ext>
            </a:extLst>
          </p:cNvPr>
          <p:cNvSpPr txBox="1"/>
          <p:nvPr/>
        </p:nvSpPr>
        <p:spPr>
          <a:xfrm>
            <a:off x="7041048" y="3637323"/>
            <a:ext cx="20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|∇T| = (dT/dx) |∇x|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60A7E1-E1B7-A3DA-F8FE-566F32250E40}"/>
              </a:ext>
            </a:extLst>
          </p:cNvPr>
          <p:cNvGrpSpPr/>
          <p:nvPr/>
        </p:nvGrpSpPr>
        <p:grpSpPr>
          <a:xfrm>
            <a:off x="7755954" y="924561"/>
            <a:ext cx="1214421" cy="2566496"/>
            <a:chOff x="7095276" y="924560"/>
            <a:chExt cx="1875099" cy="39627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94B0A0-CB85-45FA-E77A-A3C6BC862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33" t="4951" r="20632" b="4585"/>
            <a:stretch/>
          </p:blipFill>
          <p:spPr>
            <a:xfrm>
              <a:off x="7095276" y="924560"/>
              <a:ext cx="1794076" cy="3962741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19A584-5C6B-BCE3-6D0E-81BDFD0780EB}"/>
                </a:ext>
              </a:extLst>
            </p:cNvPr>
            <p:cNvSpPr/>
            <p:nvPr/>
          </p:nvSpPr>
          <p:spPr>
            <a:xfrm>
              <a:off x="8310618" y="2257063"/>
              <a:ext cx="659757" cy="1400537"/>
            </a:xfrm>
            <a:prstGeom prst="ellipse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2C4ABAC-CABC-1BCD-87FB-8DBE42D4CE08}"/>
              </a:ext>
            </a:extLst>
          </p:cNvPr>
          <p:cNvSpPr txBox="1"/>
          <p:nvPr/>
        </p:nvSpPr>
        <p:spPr>
          <a:xfrm>
            <a:off x="190827" y="4650497"/>
            <a:ext cx="6650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?!?!  |∇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| does not appear in gyrokinetic equation for 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i="1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= 0 modes! </a:t>
            </a:r>
          </a:p>
        </p:txBody>
      </p:sp>
    </p:spTree>
    <p:extLst>
      <p:ext uri="{BB962C8B-B14F-4D97-AF65-F5344CB8AC3E}">
        <p14:creationId xmlns:p14="http://schemas.microsoft.com/office/powerpoint/2010/main" val="321359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7" grpId="0"/>
      <p:bldP spid="8" grpId="0"/>
      <p:bldP spid="11" grpId="0"/>
      <p:bldP spid="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6367E0-150C-0B16-FA08-B1E597B91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67842"/>
            <a:ext cx="9110877" cy="3638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6" y="172720"/>
            <a:ext cx="8997244" cy="472698"/>
          </a:xfrm>
        </p:spPr>
        <p:txBody>
          <a:bodyPr>
            <a:noAutofit/>
          </a:bodyPr>
          <a:lstStyle/>
          <a:p>
            <a:r>
              <a:rPr lang="en-US" sz="3000" dirty="0"/>
              <a:t>Another method to identify most important features: forward sequential feature selection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FA3DB5-1A92-EF57-4EFF-C281D675DE81}"/>
              </a:ext>
            </a:extLst>
          </p:cNvPr>
          <p:cNvSpPr/>
          <p:nvPr/>
        </p:nvSpPr>
        <p:spPr>
          <a:xfrm>
            <a:off x="4572000" y="967842"/>
            <a:ext cx="4572000" cy="39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64C2F-1A18-57B3-C664-D604AB2C912A}"/>
              </a:ext>
            </a:extLst>
          </p:cNvPr>
          <p:cNvSpPr txBox="1"/>
          <p:nvPr/>
        </p:nvSpPr>
        <p:spPr>
          <a:xfrm>
            <a:off x="2015070" y="2523592"/>
            <a:ext cx="9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Stiffness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94522-4C5A-6286-51D1-9A6E2C409507}"/>
              </a:ext>
            </a:extLst>
          </p:cNvPr>
          <p:cNvSpPr txBox="1"/>
          <p:nvPr/>
        </p:nvSpPr>
        <p:spPr>
          <a:xfrm>
            <a:off x="6127065" y="2523592"/>
            <a:ext cx="166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Critical gradient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481B88-6820-B99A-888A-663A6075AC90}"/>
              </a:ext>
            </a:extLst>
          </p:cNvPr>
          <p:cNvSpPr txBox="1"/>
          <p:nvPr/>
        </p:nvSpPr>
        <p:spPr>
          <a:xfrm>
            <a:off x="2015070" y="4759013"/>
            <a:ext cx="533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Using decision trees (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XGBoost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library), varied-gradient dataset</a:t>
            </a:r>
          </a:p>
        </p:txBody>
      </p:sp>
    </p:spTree>
    <p:extLst>
      <p:ext uri="{BB962C8B-B14F-4D97-AF65-F5344CB8AC3E}">
        <p14:creationId xmlns:p14="http://schemas.microsoft.com/office/powerpoint/2010/main" val="181920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76764-6242-1CF4-6C51-916903C0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important features from sequential feature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3E15-1BAB-C6D9-D0A3-80E256254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0"/>
          <a:stretch/>
        </p:blipFill>
        <p:spPr>
          <a:xfrm>
            <a:off x="4984483" y="1277484"/>
            <a:ext cx="4047351" cy="1577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4A3B24-F335-2905-E5C3-62B5DDFB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34"/>
          <a:stretch/>
        </p:blipFill>
        <p:spPr>
          <a:xfrm>
            <a:off x="81279" y="1277482"/>
            <a:ext cx="4577461" cy="15777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6D5C2DB-559A-B99B-C825-55457F872B58}"/>
              </a:ext>
            </a:extLst>
          </p:cNvPr>
          <p:cNvGrpSpPr/>
          <p:nvPr/>
        </p:nvGrpSpPr>
        <p:grpSpPr>
          <a:xfrm>
            <a:off x="1726224" y="1593088"/>
            <a:ext cx="7220672" cy="2229976"/>
            <a:chOff x="1726224" y="1309624"/>
            <a:chExt cx="7220672" cy="222997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7C18895-4A09-7544-BE0C-94B0EEBEE7F2}"/>
                </a:ext>
              </a:extLst>
            </p:cNvPr>
            <p:cNvSpPr/>
            <p:nvPr/>
          </p:nvSpPr>
          <p:spPr>
            <a:xfrm>
              <a:off x="3329432" y="1309624"/>
              <a:ext cx="1381760" cy="48768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8D89A55-CADE-65B1-04EE-19F4BF18C23E}"/>
                </a:ext>
              </a:extLst>
            </p:cNvPr>
            <p:cNvSpPr/>
            <p:nvPr/>
          </p:nvSpPr>
          <p:spPr>
            <a:xfrm>
              <a:off x="7565136" y="1311656"/>
              <a:ext cx="1381760" cy="48768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F8860E-B1C1-D3BD-7872-612648B4CFDB}"/>
                </a:ext>
              </a:extLst>
            </p:cNvPr>
            <p:cNvSpPr txBox="1"/>
            <p:nvPr/>
          </p:nvSpPr>
          <p:spPr>
            <a:xfrm>
              <a:off x="1726224" y="3170268"/>
              <a:ext cx="5967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The gradients are more important than any geometric feature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0B89D-131B-621A-50EF-F6F86FA17B87}"/>
              </a:ext>
            </a:extLst>
          </p:cNvPr>
          <p:cNvGrpSpPr/>
          <p:nvPr/>
        </p:nvGrpSpPr>
        <p:grpSpPr>
          <a:xfrm>
            <a:off x="425899" y="2053469"/>
            <a:ext cx="8568051" cy="1740849"/>
            <a:chOff x="425899" y="1770005"/>
            <a:chExt cx="8568051" cy="174084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D213B55-B5D1-332C-C010-21C2CF9F3136}"/>
                </a:ext>
              </a:extLst>
            </p:cNvPr>
            <p:cNvSpPr/>
            <p:nvPr/>
          </p:nvSpPr>
          <p:spPr>
            <a:xfrm>
              <a:off x="932688" y="1770005"/>
              <a:ext cx="3752710" cy="29063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4B99BF4-0371-D168-09BA-EC88EDBB9C98}"/>
                </a:ext>
              </a:extLst>
            </p:cNvPr>
            <p:cNvSpPr/>
            <p:nvPr/>
          </p:nvSpPr>
          <p:spPr>
            <a:xfrm>
              <a:off x="4996675" y="1770005"/>
              <a:ext cx="3971557" cy="29063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A5465B-9EC7-068C-3EAD-C0DCB9555E03}"/>
                </a:ext>
              </a:extLst>
            </p:cNvPr>
            <p:cNvSpPr txBox="1"/>
            <p:nvPr/>
          </p:nvSpPr>
          <p:spPr>
            <a:xfrm>
              <a:off x="425899" y="3141522"/>
              <a:ext cx="8568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The most important geometric feature is flux surface compression where curvature is bad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93FC47-4340-8308-9E13-EA21EFB237FB}"/>
              </a:ext>
            </a:extLst>
          </p:cNvPr>
          <p:cNvGrpSpPr/>
          <p:nvPr/>
        </p:nvGrpSpPr>
        <p:grpSpPr>
          <a:xfrm>
            <a:off x="137047" y="2290201"/>
            <a:ext cx="9006953" cy="1487581"/>
            <a:chOff x="137047" y="2006737"/>
            <a:chExt cx="9006953" cy="148758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8C052DE-4315-2D2E-9AA9-D8E409F53778}"/>
                </a:ext>
              </a:extLst>
            </p:cNvPr>
            <p:cNvSpPr/>
            <p:nvPr/>
          </p:nvSpPr>
          <p:spPr>
            <a:xfrm>
              <a:off x="660399" y="2006737"/>
              <a:ext cx="4037191" cy="29063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18C4573-D187-C961-2510-E134E987A7C8}"/>
                </a:ext>
              </a:extLst>
            </p:cNvPr>
            <p:cNvSpPr/>
            <p:nvPr/>
          </p:nvSpPr>
          <p:spPr>
            <a:xfrm>
              <a:off x="4934089" y="2020421"/>
              <a:ext cx="4037191" cy="29063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F7DDA6-9805-4F1D-64BF-967D99077B59}"/>
                </a:ext>
              </a:extLst>
            </p:cNvPr>
            <p:cNvSpPr txBox="1"/>
            <p:nvPr/>
          </p:nvSpPr>
          <p:spPr>
            <a:xfrm>
              <a:off x="137047" y="3124986"/>
              <a:ext cx="9006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The 2</a:t>
              </a:r>
              <a:r>
                <a:rPr lang="en-US" baseline="30000" dirty="0">
                  <a:solidFill>
                    <a:srgbClr val="00B050"/>
                  </a:solidFill>
                </a:rPr>
                <a:t>nd</a:t>
              </a:r>
              <a:r>
                <a:rPr lang="en-US" dirty="0">
                  <a:solidFill>
                    <a:srgbClr val="00B050"/>
                  </a:solidFill>
                </a:rPr>
                <a:t> most important geometric feature involves flux surface compression and radial ∇B drift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12CEA32-C569-89CB-CEAC-A37AC0896E24}"/>
              </a:ext>
            </a:extLst>
          </p:cNvPr>
          <p:cNvSpPr txBox="1"/>
          <p:nvPr/>
        </p:nvSpPr>
        <p:spPr>
          <a:xfrm>
            <a:off x="5507131" y="876251"/>
            <a:ext cx="353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Classification (stability vs instability)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E1AD3-711D-EB79-9C6F-BF333810E0CC}"/>
              </a:ext>
            </a:extLst>
          </p:cNvPr>
          <p:cNvSpPr txBox="1"/>
          <p:nvPr/>
        </p:nvSpPr>
        <p:spPr>
          <a:xfrm>
            <a:off x="1777847" y="868214"/>
            <a:ext cx="236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Regression on heat flux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BF12CD-8497-58CC-EF40-CA54E31113AB}"/>
              </a:ext>
            </a:extLst>
          </p:cNvPr>
          <p:cNvSpPr txBox="1"/>
          <p:nvPr/>
        </p:nvSpPr>
        <p:spPr>
          <a:xfrm>
            <a:off x="34262" y="4120200"/>
            <a:ext cx="9212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Xanthopoulos</a:t>
            </a:r>
            <a:r>
              <a:rPr lang="en-US" dirty="0">
                <a:solidFill>
                  <a:srgbClr val="00B050"/>
                </a:solidFill>
              </a:rPr>
              <a:t> et al (2011), Nakata &amp; Matsuoka (2022):</a:t>
            </a:r>
          </a:p>
          <a:p>
            <a:r>
              <a:rPr lang="en-US" dirty="0">
                <a:solidFill>
                  <a:srgbClr val="00B050"/>
                </a:solidFill>
              </a:rPr>
              <a:t>Larger geodesic curvature (= radial drift)  ⇒  Stronger damping of zonal flows ⇒  higher heat flux</a:t>
            </a:r>
          </a:p>
        </p:txBody>
      </p:sp>
    </p:spTree>
    <p:extLst>
      <p:ext uri="{BB962C8B-B14F-4D97-AF65-F5344CB8AC3E}">
        <p14:creationId xmlns:p14="http://schemas.microsoft.com/office/powerpoint/2010/main" val="19850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EF99-2613-E815-5590-1D90D2FC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Shapley values show the sign and magnitude of each feature’s effect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40315-BE37-7BFB-B8ED-49988B211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78"/>
          <a:stretch/>
        </p:blipFill>
        <p:spPr>
          <a:xfrm>
            <a:off x="661849" y="472698"/>
            <a:ext cx="6946541" cy="44142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F84E52-2EB9-8A89-F2E1-CE19ECD532A4}"/>
              </a:ext>
            </a:extLst>
          </p:cNvPr>
          <p:cNvCxnSpPr/>
          <p:nvPr/>
        </p:nvCxnSpPr>
        <p:spPr>
          <a:xfrm>
            <a:off x="487680" y="1117600"/>
            <a:ext cx="0" cy="347472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F977D3-9DEF-445E-E593-DCFF34986C8D}"/>
              </a:ext>
            </a:extLst>
          </p:cNvPr>
          <p:cNvSpPr txBox="1"/>
          <p:nvPr/>
        </p:nvSpPr>
        <p:spPr>
          <a:xfrm rot="16200000">
            <a:off x="-872436" y="2743200"/>
            <a:ext cx="235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Decreasing importance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B5C87-2610-34F6-03EF-4E00F8056337}"/>
              </a:ext>
            </a:extLst>
          </p:cNvPr>
          <p:cNvGrpSpPr/>
          <p:nvPr/>
        </p:nvGrpSpPr>
        <p:grpSpPr>
          <a:xfrm>
            <a:off x="7061200" y="712052"/>
            <a:ext cx="1815112" cy="671032"/>
            <a:chOff x="7061200" y="712052"/>
            <a:chExt cx="1815112" cy="671032"/>
          </a:xfrm>
          <a:solidFill>
            <a:schemeClr val="bg2"/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26FC04-0C9E-B411-6CE7-0F2FE6AE59CC}"/>
                </a:ext>
              </a:extLst>
            </p:cNvPr>
            <p:cNvSpPr txBox="1"/>
            <p:nvPr/>
          </p:nvSpPr>
          <p:spPr>
            <a:xfrm>
              <a:off x="7061200" y="712052"/>
              <a:ext cx="17100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</a:t>
              </a:r>
              <a:r>
                <a:rPr lang="en-US" dirty="0"/>
                <a:t>/</a:t>
              </a:r>
              <a:r>
                <a:rPr lang="en-US" i="1" dirty="0"/>
                <a:t>L</a:t>
              </a:r>
              <a:r>
                <a:rPr lang="en-US" i="1" baseline="-25000" dirty="0"/>
                <a:t>T</a:t>
              </a:r>
              <a:r>
                <a:rPr lang="en-US" dirty="0"/>
                <a:t> increases </a:t>
              </a:r>
              <a:r>
                <a:rPr lang="en-US" i="1" dirty="0"/>
                <a:t>Q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E84D30-E0D2-5510-E60E-8C4CB9CB3BDA}"/>
                </a:ext>
              </a:extLst>
            </p:cNvPr>
            <p:cNvSpPr txBox="1"/>
            <p:nvPr/>
          </p:nvSpPr>
          <p:spPr>
            <a:xfrm>
              <a:off x="7061200" y="1013752"/>
              <a:ext cx="181511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</a:t>
              </a:r>
              <a:r>
                <a:rPr lang="en-US" dirty="0"/>
                <a:t>/</a:t>
              </a:r>
              <a:r>
                <a:rPr lang="en-US" i="1" dirty="0"/>
                <a:t>L</a:t>
              </a:r>
              <a:r>
                <a:rPr lang="en-US" i="1" baseline="-25000" dirty="0"/>
                <a:t>n</a:t>
              </a:r>
              <a:r>
                <a:rPr lang="en-US" dirty="0"/>
                <a:t> decreases </a:t>
              </a:r>
              <a:r>
                <a:rPr lang="en-US" i="1" dirty="0"/>
                <a:t>Q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7928FB-1606-2880-4D44-34FDCBB9DCF2}"/>
              </a:ext>
            </a:extLst>
          </p:cNvPr>
          <p:cNvSpPr txBox="1"/>
          <p:nvPr/>
        </p:nvSpPr>
        <p:spPr>
          <a:xfrm>
            <a:off x="3298217" y="4788155"/>
            <a:ext cx="447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Shapley value: contribution to predicted ln(</a:t>
            </a:r>
            <a:r>
              <a:rPr lang="en-US" i="1" dirty="0"/>
              <a:t>Q</a:t>
            </a:r>
            <a:r>
              <a:rPr lang="en-US" dirty="0"/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D04F6C-4E7B-371A-EA08-37AD63F07C75}"/>
              </a:ext>
            </a:extLst>
          </p:cNvPr>
          <p:cNvGrpSpPr/>
          <p:nvPr/>
        </p:nvGrpSpPr>
        <p:grpSpPr>
          <a:xfrm>
            <a:off x="5628640" y="1261117"/>
            <a:ext cx="3359301" cy="830997"/>
            <a:chOff x="5628640" y="1261117"/>
            <a:chExt cx="3359301" cy="830997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55445128-E40C-A568-CB00-F7D1056BBC70}"/>
                </a:ext>
              </a:extLst>
            </p:cNvPr>
            <p:cNvSpPr/>
            <p:nvPr/>
          </p:nvSpPr>
          <p:spPr>
            <a:xfrm>
              <a:off x="5628640" y="1403404"/>
              <a:ext cx="162560" cy="618436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55576A-D4ED-60AD-D0A0-1B6BE6C48000}"/>
                </a:ext>
              </a:extLst>
            </p:cNvPr>
            <p:cNvSpPr txBox="1"/>
            <p:nvPr/>
          </p:nvSpPr>
          <p:spPr>
            <a:xfrm>
              <a:off x="5812135" y="1261117"/>
              <a:ext cx="3175806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Most important geometric features:</a:t>
              </a:r>
            </a:p>
            <a:p>
              <a:r>
                <a:rPr lang="en-US" sz="1600" dirty="0"/>
                <a:t>|∇x| increases </a:t>
              </a:r>
              <a:r>
                <a:rPr lang="en-US" sz="1600" i="1" dirty="0"/>
                <a:t>Q</a:t>
              </a:r>
              <a:r>
                <a:rPr lang="en-US" sz="1600" dirty="0"/>
                <a:t>,</a:t>
              </a:r>
            </a:p>
            <a:p>
              <a:r>
                <a:rPr lang="en-US" sz="1600" dirty="0"/>
                <a:t>especially near bad curvature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6D853-7B8A-A746-EF5F-F587367C8890}"/>
              </a:ext>
            </a:extLst>
          </p:cNvPr>
          <p:cNvGrpSpPr/>
          <p:nvPr/>
        </p:nvGrpSpPr>
        <p:grpSpPr>
          <a:xfrm>
            <a:off x="5535048" y="2028551"/>
            <a:ext cx="3021423" cy="830997"/>
            <a:chOff x="5637966" y="1388692"/>
            <a:chExt cx="3021423" cy="830997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142F0C77-E5BD-EE89-38FE-6CE045B6B1E6}"/>
                </a:ext>
              </a:extLst>
            </p:cNvPr>
            <p:cNvSpPr/>
            <p:nvPr/>
          </p:nvSpPr>
          <p:spPr>
            <a:xfrm>
              <a:off x="5637966" y="1403404"/>
              <a:ext cx="153234" cy="584775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C86559-37F2-3E2E-EFA6-400D4531B2C7}"/>
                </a:ext>
              </a:extLst>
            </p:cNvPr>
            <p:cNvSpPr txBox="1"/>
            <p:nvPr/>
          </p:nvSpPr>
          <p:spPr>
            <a:xfrm>
              <a:off x="5812135" y="1388692"/>
              <a:ext cx="2847254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Next geometric features:</a:t>
              </a:r>
            </a:p>
            <a:p>
              <a:r>
                <a:rPr lang="en-US" sz="1600" dirty="0"/>
                <a:t>Radial drift (geodesic curvature)</a:t>
              </a:r>
            </a:p>
            <a:p>
              <a:r>
                <a:rPr lang="en-US" sz="1600" dirty="0"/>
                <a:t>increases </a:t>
              </a:r>
              <a:r>
                <a:rPr lang="en-US" sz="1600" i="1" dirty="0"/>
                <a:t>Q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8F25A-384C-F603-8775-ED44B959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" y="0"/>
            <a:ext cx="8333571" cy="489228"/>
          </a:xfrm>
        </p:spPr>
        <p:txBody>
          <a:bodyPr>
            <a:normAutofit fontScale="90000"/>
          </a:bodyPr>
          <a:lstStyle/>
          <a:p>
            <a:r>
              <a:rPr lang="en-US" dirty="0"/>
              <a:t>Previously proposed proxies can be tested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78D90-C5D2-CA68-8D15-4D635EB76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28"/>
            <a:ext cx="9144000" cy="46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47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2665-E3AB-7A9B-FFF7-F91FCC0D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2BF6A-D757-937A-175B-4AA8938FB997}"/>
              </a:ext>
            </a:extLst>
          </p:cNvPr>
          <p:cNvSpPr txBox="1"/>
          <p:nvPr/>
        </p:nvSpPr>
        <p:spPr>
          <a:xfrm>
            <a:off x="507837" y="1622308"/>
            <a:ext cx="8580665" cy="2401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From the gyrokinetic equation, understand how top features affect turbulence.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Saliency maps to understand the features learned by the neural networks.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Other interpretable methods (symbolic regression, Kolmogorov-Arnold Networks)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Kinetic electrons, magnetic fluctuations.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Optimization &amp; profile prediction.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9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524417-391E-B2F7-5362-725C0594459B}"/>
              </a:ext>
            </a:extLst>
          </p:cNvPr>
          <p:cNvSpPr txBox="1">
            <a:spLocks/>
          </p:cNvSpPr>
          <p:nvPr/>
        </p:nvSpPr>
        <p:spPr>
          <a:xfrm>
            <a:off x="-55498" y="1284109"/>
            <a:ext cx="9144000" cy="472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023653-9D35-E758-31F4-4C54A072A3A0}"/>
              </a:ext>
            </a:extLst>
          </p:cNvPr>
          <p:cNvSpPr txBox="1"/>
          <p:nvPr/>
        </p:nvSpPr>
        <p:spPr>
          <a:xfrm>
            <a:off x="507836" y="323414"/>
            <a:ext cx="85806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Interpretable ML can reveal trends and stimulate theory.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Most important feature for ITG seems to be |∇</a:t>
            </a:r>
            <a:r>
              <a:rPr lang="el-GR" sz="1950" dirty="0"/>
              <a:t>ψ| </a:t>
            </a:r>
            <a:r>
              <a:rPr lang="en-US" sz="1950" dirty="0"/>
              <a:t>in regions of bad curvature.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9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4351E-CFE4-2B13-4D95-FCF2FBD9F2F3}"/>
              </a:ext>
            </a:extLst>
          </p:cNvPr>
          <p:cNvSpPr txBox="1"/>
          <p:nvPr/>
        </p:nvSpPr>
        <p:spPr>
          <a:xfrm>
            <a:off x="141726" y="3840611"/>
            <a:ext cx="215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Paper:</a:t>
            </a:r>
          </a:p>
          <a:p>
            <a:r>
              <a:rPr lang="en-US" sz="2000" dirty="0"/>
              <a:t>arXiv:2502.11657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768A0A-2615-2D29-385E-26771396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91" y="3807030"/>
            <a:ext cx="1296969" cy="1283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3552A-B2FA-6721-F9D0-71B8D8B9D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107" y="3797347"/>
            <a:ext cx="1309765" cy="1302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E4C8BF-B6CD-F1AD-EBA4-7B5321C66517}"/>
              </a:ext>
            </a:extLst>
          </p:cNvPr>
          <p:cNvSpPr txBox="1"/>
          <p:nvPr/>
        </p:nvSpPr>
        <p:spPr>
          <a:xfrm>
            <a:off x="4457233" y="3840611"/>
            <a:ext cx="3560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Dataset</a:t>
            </a:r>
          </a:p>
          <a:p>
            <a:r>
              <a:rPr lang="en-US" sz="2000" dirty="0"/>
              <a:t>doi:</a:t>
            </a:r>
            <a:r>
              <a:rPr lang="en-US" sz="2000" dirty="0">
                <a:effectLst/>
                <a:latin typeface="SFTT1000"/>
              </a:rPr>
              <a:t>10.5281/zenodo.14867776 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825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 uiExpand="1" build="p"/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F959-750A-9725-0AB8-117062B68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BCD02-2073-3270-A81F-7FC26B5B34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95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E16623-9D1A-AF5E-3A61-58643504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" y="2920282"/>
            <a:ext cx="3698421" cy="1967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B13C5-DE64-4313-81E0-6F3DE8345C62}"/>
              </a:ext>
            </a:extLst>
          </p:cNvPr>
          <p:cNvSpPr txBox="1"/>
          <p:nvPr/>
        </p:nvSpPr>
        <p:spPr>
          <a:xfrm>
            <a:off x="888945" y="3012124"/>
            <a:ext cx="205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Roberg-Clark (2022)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0EB51-D92A-8536-2FF1-0B3263E2D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904" y="71042"/>
            <a:ext cx="3011875" cy="2500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66C03-E8C6-BE8E-301D-248908B0C14B}"/>
              </a:ext>
            </a:extLst>
          </p:cNvPr>
          <p:cNvSpPr txBox="1"/>
          <p:nvPr/>
        </p:nvSpPr>
        <p:spPr>
          <a:xfrm>
            <a:off x="7105685" y="124146"/>
            <a:ext cx="203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Mackenbach</a:t>
            </a:r>
            <a:r>
              <a:rPr lang="en-US" dirty="0">
                <a:solidFill>
                  <a:srgbClr val="C00000"/>
                </a:solidFill>
              </a:rPr>
              <a:t> (2022)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BBB2B-02F9-6793-9C89-2FC485527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4" y="0"/>
            <a:ext cx="3608614" cy="2703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54CAF-2ACA-D470-5585-C5F5AD68CBA2}"/>
              </a:ext>
            </a:extLst>
          </p:cNvPr>
          <p:cNvSpPr txBox="1"/>
          <p:nvPr/>
        </p:nvSpPr>
        <p:spPr>
          <a:xfrm>
            <a:off x="571500" y="71042"/>
            <a:ext cx="1269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Proll (2016)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FFE0E-AC3E-48E0-9F3A-4C5D6EFB200A}"/>
              </a:ext>
            </a:extLst>
          </p:cNvPr>
          <p:cNvSpPr txBox="1"/>
          <p:nvPr/>
        </p:nvSpPr>
        <p:spPr>
          <a:xfrm>
            <a:off x="1747081" y="2571750"/>
            <a:ext cx="8476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TEM proxy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6932B1-E8B0-AB20-BB1C-75085229D677}"/>
              </a:ext>
            </a:extLst>
          </p:cNvPr>
          <p:cNvSpPr txBox="1"/>
          <p:nvPr/>
        </p:nvSpPr>
        <p:spPr>
          <a:xfrm>
            <a:off x="4674610" y="2710249"/>
            <a:ext cx="1314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work:</a:t>
            </a:r>
          </a:p>
          <a:p>
            <a:r>
              <a:rPr lang="en-US" i="1" dirty="0">
                <a:solidFill>
                  <a:srgbClr val="C00000"/>
                </a:solidFill>
              </a:rPr>
              <a:t>N =</a:t>
            </a:r>
            <a:r>
              <a:rPr lang="en-US" dirty="0">
                <a:solidFill>
                  <a:srgbClr val="C00000"/>
                </a:solidFill>
              </a:rPr>
              <a:t> 100,705</a:t>
            </a:r>
            <a:endParaRPr lang="en-US" baseline="30000" dirty="0">
              <a:solidFill>
                <a:srgbClr val="C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8853C5-9568-5E5C-945D-D755866F2BE7}"/>
              </a:ext>
            </a:extLst>
          </p:cNvPr>
          <p:cNvGrpSpPr/>
          <p:nvPr/>
        </p:nvGrpSpPr>
        <p:grpSpPr>
          <a:xfrm>
            <a:off x="5989394" y="2416693"/>
            <a:ext cx="2760413" cy="2703443"/>
            <a:chOff x="1873438" y="-142240"/>
            <a:chExt cx="5397124" cy="52857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BDF1D8-B1D5-DFCA-C8F6-441951998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3438" y="0"/>
              <a:ext cx="5397124" cy="51435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342C43-C02F-C3A7-B80B-534BE39A440E}"/>
                </a:ext>
              </a:extLst>
            </p:cNvPr>
            <p:cNvSpPr/>
            <p:nvPr/>
          </p:nvSpPr>
          <p:spPr>
            <a:xfrm>
              <a:off x="3165608" y="-142240"/>
              <a:ext cx="3052312" cy="213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1F871B6-02BD-EDA4-181A-DCEA8F7756EF}"/>
              </a:ext>
            </a:extLst>
          </p:cNvPr>
          <p:cNvSpPr/>
          <p:nvPr/>
        </p:nvSpPr>
        <p:spPr>
          <a:xfrm>
            <a:off x="6630831" y="2616740"/>
            <a:ext cx="747598" cy="232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F5DB-D5AA-BC0A-4161-AF1B66FC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00F73-B8D5-CC01-23A6-F6BD556B6575}"/>
              </a:ext>
            </a:extLst>
          </p:cNvPr>
          <p:cNvSpPr txBox="1"/>
          <p:nvPr/>
        </p:nvSpPr>
        <p:spPr>
          <a:xfrm>
            <a:off x="6884894" y="641663"/>
            <a:ext cx="18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 prediction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0B739-3905-7C77-F5C5-B42BD837A4E5}"/>
              </a:ext>
            </a:extLst>
          </p:cNvPr>
          <p:cNvSpPr txBox="1"/>
          <p:nvPr/>
        </p:nvSpPr>
        <p:spPr>
          <a:xfrm>
            <a:off x="3899057" y="641663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C3988-488A-9BEE-AEA9-D8D38E8B62B6}"/>
              </a:ext>
            </a:extLst>
          </p:cNvPr>
          <p:cNvSpPr txBox="1"/>
          <p:nvPr/>
        </p:nvSpPr>
        <p:spPr>
          <a:xfrm>
            <a:off x="617746" y="651783"/>
            <a:ext cx="156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Understanding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F50A19-6AB4-F890-F61D-D28BB083303C}"/>
              </a:ext>
            </a:extLst>
          </p:cNvPr>
          <p:cNvSpPr/>
          <p:nvPr/>
        </p:nvSpPr>
        <p:spPr>
          <a:xfrm>
            <a:off x="3286934" y="1173106"/>
            <a:ext cx="182423" cy="215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FB0DD7-CBBD-D1E7-EE16-9F303186B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10" y="1522972"/>
            <a:ext cx="2610716" cy="2571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B9B86D-0579-6D0B-E9B8-38FEC9BBC8E6}"/>
              </a:ext>
            </a:extLst>
          </p:cNvPr>
          <p:cNvSpPr txBox="1"/>
          <p:nvPr/>
        </p:nvSpPr>
        <p:spPr>
          <a:xfrm>
            <a:off x="7138008" y="4094722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Mandell (2024)</a:t>
            </a:r>
          </a:p>
        </p:txBody>
      </p:sp>
      <p:pic>
        <p:nvPicPr>
          <p:cNvPr id="1026" name="Picture 2" descr="How do light bulb moments come about? : r/mbti">
            <a:extLst>
              <a:ext uri="{FF2B5EF4-FFF2-40B4-BE49-F238E27FC236}">
                <a16:creationId xmlns:a16="http://schemas.microsoft.com/office/drawing/2014/main" id="{3FB111CD-27BF-7119-E9B2-B6F188B82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72"/>
            <a:ext cx="2804895" cy="22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B8F5A5-8816-DAC0-96A2-ECB675155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341" y="3259325"/>
            <a:ext cx="2509933" cy="1824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296C64-FB0D-FDA4-2794-7368E39783FA}"/>
              </a:ext>
            </a:extLst>
          </p:cNvPr>
          <p:cNvSpPr txBox="1"/>
          <p:nvPr/>
        </p:nvSpPr>
        <p:spPr>
          <a:xfrm>
            <a:off x="4809493" y="3713769"/>
            <a:ext cx="594669" cy="187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Kim (2024)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B5307E-667E-DBC0-E1A4-83B57E1F9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588" y="1191483"/>
            <a:ext cx="2509934" cy="2065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79139-3A95-0F59-0209-6DE0DD953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252" y="3329489"/>
            <a:ext cx="1043966" cy="4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F5DB-D5AA-BC0A-4161-AF1B66FC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00F73-B8D5-CC01-23A6-F6BD556B6575}"/>
              </a:ext>
            </a:extLst>
          </p:cNvPr>
          <p:cNvSpPr txBox="1"/>
          <p:nvPr/>
        </p:nvSpPr>
        <p:spPr>
          <a:xfrm>
            <a:off x="6884894" y="730882"/>
            <a:ext cx="18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 prediction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0B739-3905-7C77-F5C5-B42BD837A4E5}"/>
              </a:ext>
            </a:extLst>
          </p:cNvPr>
          <p:cNvSpPr txBox="1"/>
          <p:nvPr/>
        </p:nvSpPr>
        <p:spPr>
          <a:xfrm>
            <a:off x="3786697" y="730882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C3988-488A-9BEE-AEA9-D8D38E8B62B6}"/>
              </a:ext>
            </a:extLst>
          </p:cNvPr>
          <p:cNvSpPr txBox="1"/>
          <p:nvPr/>
        </p:nvSpPr>
        <p:spPr>
          <a:xfrm>
            <a:off x="516145" y="741002"/>
            <a:ext cx="156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Understanding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27360-9DD7-DF6B-CFCE-35FA70931A22}"/>
              </a:ext>
            </a:extLst>
          </p:cNvPr>
          <p:cNvSpPr txBox="1"/>
          <p:nvPr/>
        </p:nvSpPr>
        <p:spPr>
          <a:xfrm>
            <a:off x="3959057" y="4670800"/>
            <a:ext cx="457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Optimize geometry for maximum fusion power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773B47-47AF-C1D5-DBB7-B96523283865}"/>
              </a:ext>
            </a:extLst>
          </p:cNvPr>
          <p:cNvGrpSpPr/>
          <p:nvPr/>
        </p:nvGrpSpPr>
        <p:grpSpPr>
          <a:xfrm>
            <a:off x="3003033" y="1173862"/>
            <a:ext cx="2806102" cy="2795776"/>
            <a:chOff x="2120900" y="1220912"/>
            <a:chExt cx="3860352" cy="38461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1FC4D6-2B00-E684-7D21-F5FF07C4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0900" y="1220912"/>
              <a:ext cx="3860352" cy="37003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296C64-FB0D-FDA4-2794-7368E39783FA}"/>
                </a:ext>
              </a:extLst>
            </p:cNvPr>
            <p:cNvSpPr txBox="1"/>
            <p:nvPr/>
          </p:nvSpPr>
          <p:spPr>
            <a:xfrm>
              <a:off x="2710710" y="4759281"/>
              <a:ext cx="9765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Kim (2024)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F50A19-6AB4-F890-F61D-D28BB083303C}"/>
                </a:ext>
              </a:extLst>
            </p:cNvPr>
            <p:cNvSpPr/>
            <p:nvPr/>
          </p:nvSpPr>
          <p:spPr>
            <a:xfrm>
              <a:off x="2120900" y="1495313"/>
              <a:ext cx="299571" cy="353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FB0DD7-CBBD-D1E7-EE16-9F303186B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610" y="1285874"/>
            <a:ext cx="2610716" cy="2571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B9B86D-0579-6D0B-E9B8-38FEC9BBC8E6}"/>
              </a:ext>
            </a:extLst>
          </p:cNvPr>
          <p:cNvSpPr txBox="1"/>
          <p:nvPr/>
        </p:nvSpPr>
        <p:spPr>
          <a:xfrm>
            <a:off x="7604573" y="3867743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Mandell (2024)</a:t>
            </a:r>
          </a:p>
        </p:txBody>
      </p:sp>
      <p:pic>
        <p:nvPicPr>
          <p:cNvPr id="1026" name="Picture 2" descr="How do light bulb moments come about? : r/mbti">
            <a:extLst>
              <a:ext uri="{FF2B5EF4-FFF2-40B4-BE49-F238E27FC236}">
                <a16:creationId xmlns:a16="http://schemas.microsoft.com/office/drawing/2014/main" id="{3FB111CD-27BF-7119-E9B2-B6F188B82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4"/>
            <a:ext cx="2804895" cy="22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C5560A-836A-A963-6978-4F3963389187}"/>
              </a:ext>
            </a:extLst>
          </p:cNvPr>
          <p:cNvCxnSpPr>
            <a:cxnSpLocks/>
          </p:cNvCxnSpPr>
          <p:nvPr/>
        </p:nvCxnSpPr>
        <p:spPr>
          <a:xfrm>
            <a:off x="5299205" y="3830186"/>
            <a:ext cx="717668" cy="829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D896DA-6826-D2B3-36A6-8A0951A55FC0}"/>
              </a:ext>
            </a:extLst>
          </p:cNvPr>
          <p:cNvCxnSpPr>
            <a:cxnSpLocks/>
          </p:cNvCxnSpPr>
          <p:nvPr/>
        </p:nvCxnSpPr>
        <p:spPr>
          <a:xfrm flipH="1">
            <a:off x="6345871" y="3830186"/>
            <a:ext cx="717668" cy="829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05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4E8E602-DB8C-968B-7B53-71C46727AEFF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BD8563-83CE-09C9-1FED-5B5031BB47A7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E351B1-83DA-B2D1-9E9E-5DDAAA67D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06573F-B809-B021-BC5E-EA7AA970CA89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58D9809-1BE3-5503-34A7-362D40D4F3A1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E9ACB83-2794-80F7-2B5F-BB69CEB06B1B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AE0189D-0D92-7EAB-4781-8EC4DD235B70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7D2005-7C84-DC06-B25E-DF6FD2FC78CE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83BC12F-99F2-C097-6188-53AB01962FAD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FCD6CCB-5332-48B5-61DD-6843DF995555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6F2F7FF-C4AC-7793-5F2A-5F18A676CB0D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1828607" y="946673"/>
            <a:ext cx="7444485" cy="337790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00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1: random rotating ellipses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05B0E-3767-BC6C-E212-EA7B8C10B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2" y="386812"/>
            <a:ext cx="7353334" cy="4756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E4F4A3-E7D2-5D6B-CE8B-B49DCB6AD207}"/>
              </a:ext>
            </a:extLst>
          </p:cNvPr>
          <p:cNvSpPr txBox="1"/>
          <p:nvPr/>
        </p:nvSpPr>
        <p:spPr>
          <a:xfrm>
            <a:off x="7847039" y="662474"/>
            <a:ext cx="1418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Nfp</a:t>
            </a:r>
            <a:r>
              <a:rPr lang="en-US" sz="1600" dirty="0"/>
              <a:t>, </a:t>
            </a:r>
          </a:p>
          <a:p>
            <a:r>
              <a:rPr lang="en-US" sz="1600" dirty="0"/>
              <a:t>aspect ratio,</a:t>
            </a:r>
          </a:p>
          <a:p>
            <a:r>
              <a:rPr lang="en-US" sz="1600" dirty="0"/>
              <a:t>elongation,</a:t>
            </a:r>
          </a:p>
          <a:p>
            <a:r>
              <a:rPr lang="en-US" sz="1600" dirty="0"/>
              <a:t>axis torsion,</a:t>
            </a:r>
          </a:p>
          <a:p>
            <a:r>
              <a:rPr lang="en-US" sz="1600" dirty="0"/>
              <a:t>and beta are all random.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A7C5-76E7-D7B7-1EB0-55625EC60CCF}"/>
              </a:ext>
            </a:extLst>
          </p:cNvPr>
          <p:cNvSpPr txBox="1"/>
          <p:nvPr/>
        </p:nvSpPr>
        <p:spPr>
          <a:xfrm>
            <a:off x="7819046" y="3008245"/>
            <a:ext cx="14182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configurations have same minor radius &amp; toroidal flux, so same </a:t>
            </a:r>
            <a:r>
              <a:rPr lang="en-US" sz="1600" dirty="0" err="1"/>
              <a:t>gyroBohm</a:t>
            </a:r>
            <a:r>
              <a:rPr lang="en-US" sz="1600" dirty="0"/>
              <a:t> normalization</a:t>
            </a:r>
          </a:p>
        </p:txBody>
      </p:sp>
    </p:spTree>
    <p:extLst>
      <p:ext uri="{BB962C8B-B14F-4D97-AF65-F5344CB8AC3E}">
        <p14:creationId xmlns:p14="http://schemas.microsoft.com/office/powerpoint/2010/main" val="326903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2: QUASR QA &amp; QH (Giuliani 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E67CD-ED09-9C4F-D4CA-5317EF63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6" y="429063"/>
            <a:ext cx="7288019" cy="4714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A7017F-A4B4-ED18-5039-0ED76E2C5F34}"/>
              </a:ext>
            </a:extLst>
          </p:cNvPr>
          <p:cNvSpPr txBox="1"/>
          <p:nvPr/>
        </p:nvSpPr>
        <p:spPr>
          <a:xfrm>
            <a:off x="7911547" y="3638939"/>
            <a:ext cx="1418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Random pressure added for even more diversity</a:t>
            </a:r>
          </a:p>
        </p:txBody>
      </p:sp>
    </p:spTree>
    <p:extLst>
      <p:ext uri="{BB962C8B-B14F-4D97-AF65-F5344CB8AC3E}">
        <p14:creationId xmlns:p14="http://schemas.microsoft.com/office/powerpoint/2010/main" val="4292916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3: random boundary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18853-219F-7010-1A07-F51D88055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32" y="475084"/>
            <a:ext cx="7216873" cy="4668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93DD0A-667C-480B-8F74-59B64ACAE2B9}"/>
              </a:ext>
            </a:extLst>
          </p:cNvPr>
          <p:cNvSpPr txBox="1"/>
          <p:nvPr/>
        </p:nvSpPr>
        <p:spPr>
          <a:xfrm>
            <a:off x="7745217" y="2892490"/>
            <a:ext cx="14182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RBC and ZBS boundary Fourier modes sampled from normal distributions, fit to 44 “real” stellarators</a:t>
            </a:r>
          </a:p>
        </p:txBody>
      </p:sp>
    </p:spTree>
    <p:extLst>
      <p:ext uri="{BB962C8B-B14F-4D97-AF65-F5344CB8AC3E}">
        <p14:creationId xmlns:p14="http://schemas.microsoft.com/office/powerpoint/2010/main" val="898695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70DF26-884B-8FD4-D9C1-C8651297A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915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05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0729"/>
          </a:xfrm>
        </p:spPr>
        <p:txBody>
          <a:bodyPr>
            <a:noAutofit/>
          </a:bodyPr>
          <a:lstStyle/>
          <a:p>
            <a:r>
              <a:rPr lang="en-US" sz="3200" dirty="0"/>
              <a:t>Our interpretable models use a large library of candidate features, all translation-invariant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/>
              <p:nvPr/>
            </p:nvSpPr>
            <p:spPr>
              <a:xfrm>
                <a:off x="383722" y="1061357"/>
                <a:ext cx="8175062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Start with inputs to the gyrokinetic equation &amp; local shear:</a:t>
                </a:r>
              </a:p>
              <a:p>
                <a:r>
                  <a:rPr lang="en-US" dirty="0"/>
                  <a:t>F = {B,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y, B</a:t>
                </a:r>
                <a:r>
                  <a:rPr lang="en-US" baseline="30000" dirty="0"/>
                  <a:t>-2</a:t>
                </a:r>
                <a:r>
                  <a:rPr lang="en-US" b="1" dirty="0"/>
                  <a:t>B</a:t>
                </a:r>
                <a:r>
                  <a:rPr lang="en-US" dirty="0"/>
                  <a:t>×</a:t>
                </a:r>
                <a:r>
                  <a:rPr lang="el-GR" b="1" dirty="0"/>
                  <a:t>κ</a:t>
                </a:r>
                <a:r>
                  <a:rPr lang="el-GR" dirty="0"/>
                  <a:t>⋅∇</a:t>
                </a:r>
                <a:r>
                  <a:rPr lang="en-US" dirty="0"/>
                  <a:t>y,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x, </a:t>
                </a:r>
                <a:r>
                  <a:rPr lang="el-GR" dirty="0"/>
                  <a:t>|∇</a:t>
                </a:r>
                <a:r>
                  <a:rPr lang="en-US" dirty="0"/>
                  <a:t>x</a:t>
                </a:r>
                <a:r>
                  <a:rPr lang="el-GR" dirty="0"/>
                  <a:t>|²</a:t>
                </a:r>
                <a:r>
                  <a:rPr lang="en-US" dirty="0"/>
                  <a:t>, </a:t>
                </a:r>
                <a:r>
                  <a:rPr lang="el-GR" dirty="0"/>
                  <a:t>∇</a:t>
                </a:r>
                <a:r>
                  <a:rPr lang="en-US" dirty="0"/>
                  <a:t>x</a:t>
                </a:r>
                <a:r>
                  <a:rPr lang="el-GR" dirty="0"/>
                  <a:t>⋅∇</a:t>
                </a:r>
                <a:r>
                  <a:rPr lang="en-US" dirty="0"/>
                  <a:t>y,</a:t>
                </a:r>
                <a:r>
                  <a:rPr lang="el-GR" dirty="0"/>
                  <a:t> |∇</a:t>
                </a:r>
                <a:r>
                  <a:rPr lang="en-US" dirty="0"/>
                  <a:t>y</a:t>
                </a:r>
                <a:r>
                  <a:rPr lang="el-GR" dirty="0"/>
                  <a:t>|²</a:t>
                </a:r>
                <a:r>
                  <a:rPr lang="en-US" dirty="0"/>
                  <a:t>, d/</a:t>
                </a:r>
                <a:r>
                  <a:rPr lang="en-US" dirty="0" err="1"/>
                  <a:t>dz</a:t>
                </a:r>
                <a:r>
                  <a:rPr lang="en-US" dirty="0"/>
                  <a:t>(∇x</a:t>
                </a:r>
                <a:r>
                  <a:rPr lang="el-GR" dirty="0"/>
                  <a:t>⋅∇</a:t>
                </a:r>
                <a:r>
                  <a:rPr lang="en-US" dirty="0"/>
                  <a:t>y</a:t>
                </a:r>
                <a:r>
                  <a:rPr lang="el-GR" dirty="0"/>
                  <a:t> / |∇</a:t>
                </a:r>
                <a:r>
                  <a:rPr lang="en-US" dirty="0"/>
                  <a:t>x</a:t>
                </a:r>
                <a:r>
                  <a:rPr lang="el-GR" dirty="0"/>
                  <a:t>|²)</a:t>
                </a:r>
                <a:r>
                  <a:rPr lang="en-US" dirty="0"/>
                  <a:t>}.</a:t>
                </a:r>
              </a:p>
              <a:p>
                <a:endParaRPr lang="en-US" dirty="0"/>
              </a:p>
              <a:p>
                <a:r>
                  <a:rPr lang="en-US" dirty="0"/>
                  <a:t>U = unary operations on f(z): identity, </a:t>
                </a:r>
                <a:r>
                  <a:rPr lang="en-US" dirty="0" err="1"/>
                  <a:t>df</a:t>
                </a:r>
                <a:r>
                  <a:rPr lang="en-US" dirty="0"/>
                  <a:t>/</a:t>
                </a:r>
                <a:r>
                  <a:rPr lang="en-US" dirty="0" err="1"/>
                  <a:t>dz</a:t>
                </a:r>
                <a:r>
                  <a:rPr lang="en-US" dirty="0"/>
                  <a:t>, Heaviside(f), Heaviside(-f), </a:t>
                </a:r>
                <a:r>
                  <a:rPr lang="en-US" dirty="0" err="1"/>
                  <a:t>ReLU</a:t>
                </a:r>
                <a:r>
                  <a:rPr lang="en-US" dirty="0"/>
                  <a:t>(f), </a:t>
                </a:r>
                <a:r>
                  <a:rPr lang="en-US" dirty="0" err="1"/>
                  <a:t>ReLU</a:t>
                </a:r>
                <a:r>
                  <a:rPr lang="en-US" dirty="0"/>
                  <a:t>(-f), 1/f, f</a:t>
                </a:r>
                <a:r>
                  <a:rPr lang="en-US" baseline="30000" dirty="0"/>
                  <a:t>2</a:t>
                </a:r>
                <a:r>
                  <a:rPr lang="en-US" dirty="0"/>
                  <a:t>, f/B (Jacobian), f*B</a:t>
                </a:r>
              </a:p>
              <a:p>
                <a:endParaRPr lang="en-US" dirty="0"/>
              </a:p>
              <a:p>
                <a:r>
                  <a:rPr lang="en-US" dirty="0"/>
                  <a:t>C(U(F)) = U(F) and all pairwise products of functions in U(F)</a:t>
                </a:r>
              </a:p>
              <a:p>
                <a:endParaRPr lang="en-US" dirty="0"/>
              </a:p>
              <a:p>
                <a:r>
                  <a:rPr lang="en-US" dirty="0"/>
                  <a:t>Reductions: R = {min, max, max-min, mean, median, mean square, variance, skewness, L</a:t>
                </a:r>
                <a:r>
                  <a:rPr lang="en-US" baseline="-25000" dirty="0"/>
                  <a:t>1</a:t>
                </a:r>
                <a:r>
                  <a:rPr lang="en-US" dirty="0"/>
                  <a:t> norm, quantiles 0.1, 0.25, 0.75, or 0.9, abs of </a:t>
                </a:r>
                <a:r>
                  <a:rPr lang="en-US" dirty="0" err="1"/>
                  <a:t>fft</a:t>
                </a:r>
                <a:r>
                  <a:rPr lang="en-US" dirty="0"/>
                  <a:t> coefficients 1-3, k</a:t>
                </a:r>
                <a:r>
                  <a:rPr lang="en-US" baseline="-25000" dirty="0"/>
                  <a:t>||</a:t>
                </a:r>
                <a:r>
                  <a:rPr lang="en-US" dirty="0"/>
                  <a:t> with largest amplitude, expected k</a:t>
                </a:r>
                <a:r>
                  <a:rPr lang="en-US" baseline="-25000" dirty="0"/>
                  <a:t>||</a:t>
                </a:r>
                <a:r>
                  <a:rPr lang="en-US" dirty="0"/>
                  <a:t>, count above [-2, -1, 0, 1, 2]}</a:t>
                </a:r>
              </a:p>
              <a:p>
                <a:endParaRPr lang="en-US" dirty="0"/>
              </a:p>
              <a:p>
                <a:r>
                  <a:rPr lang="en-US" dirty="0"/>
                  <a:t>Features: R(U(C(U(F))))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 &gt; 1 million combinations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22" y="1061357"/>
                <a:ext cx="8175062" cy="3693319"/>
              </a:xfrm>
              <a:prstGeom prst="rect">
                <a:avLst/>
              </a:prstGeom>
              <a:blipFill>
                <a:blip r:embed="rId3"/>
                <a:stretch>
                  <a:fillRect l="-621" t="-685" r="-466" b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6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4287C7-ED8A-CB1A-2FE6-EE4752EB7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933583"/>
            <a:ext cx="5470200" cy="2056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4341C-467E-029E-0094-69327ECC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Spearman correlation is a quick tool to find the most important feature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9B78AC-4026-0DC5-7C64-6929FC6BA98C}"/>
              </a:ext>
            </a:extLst>
          </p:cNvPr>
          <p:cNvSpPr txBox="1"/>
          <p:nvPr/>
        </p:nvSpPr>
        <p:spPr>
          <a:xfrm>
            <a:off x="457200" y="517677"/>
            <a:ext cx="854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Spearman correlation is the regular Pearson correlation of the the sorted rank of the target with the sorted rank of the feature.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Its magnitude is invariant to any monotonic nonlinear function, e.g. </a:t>
            </a:r>
            <a:r>
              <a:rPr lang="en-US" dirty="0" err="1"/>
              <a:t>corr</a:t>
            </a:r>
            <a:r>
              <a:rPr lang="en-US" dirty="0"/>
              <a:t>(x, exp(x)) =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regression model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Features with highest correlation to heat flux </a:t>
            </a:r>
            <a:r>
              <a:rPr lang="en-US" i="1" dirty="0"/>
              <a:t>Q</a:t>
            </a:r>
            <a:r>
              <a:rPr lang="en-US" dirty="0"/>
              <a:t> at fixed dT/dx &amp; </a:t>
            </a:r>
            <a:r>
              <a:rPr lang="en-US" dirty="0" err="1"/>
              <a:t>dn</a:t>
            </a:r>
            <a:r>
              <a:rPr lang="en-US" dirty="0"/>
              <a:t>/dx: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3186B8F-E14E-C612-3886-A9B7DD9522B3}"/>
              </a:ext>
            </a:extLst>
          </p:cNvPr>
          <p:cNvSpPr/>
          <p:nvPr/>
        </p:nvSpPr>
        <p:spPr>
          <a:xfrm rot="16200000">
            <a:off x="3379561" y="3233126"/>
            <a:ext cx="212094" cy="16647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F6FF7-D32E-0BCB-80C4-4DB0DCC9FD33}"/>
              </a:ext>
            </a:extLst>
          </p:cNvPr>
          <p:cNvSpPr txBox="1"/>
          <p:nvPr/>
        </p:nvSpPr>
        <p:spPr>
          <a:xfrm>
            <a:off x="169576" y="4123915"/>
            <a:ext cx="432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Heaviside function: Where there is bad curvature,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E5767-4B69-78A7-0D36-ED4F324492A9}"/>
              </a:ext>
            </a:extLst>
          </p:cNvPr>
          <p:cNvSpPr txBox="1"/>
          <p:nvPr/>
        </p:nvSpPr>
        <p:spPr>
          <a:xfrm>
            <a:off x="1846578" y="4392697"/>
            <a:ext cx="5150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local temperature gradient in real space (to various powers)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30934-A5E9-CDB1-6275-0E3A17ACE847}"/>
              </a:ext>
            </a:extLst>
          </p:cNvPr>
          <p:cNvSpPr txBox="1"/>
          <p:nvPr/>
        </p:nvSpPr>
        <p:spPr>
          <a:xfrm>
            <a:off x="5371516" y="4046375"/>
            <a:ext cx="235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Jacobian (maybe squared)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A8676B-D52D-E804-F1EA-59A2DE0751C2}"/>
              </a:ext>
            </a:extLst>
          </p:cNvPr>
          <p:cNvCxnSpPr>
            <a:cxnSpLocks/>
          </p:cNvCxnSpPr>
          <p:nvPr/>
        </p:nvCxnSpPr>
        <p:spPr>
          <a:xfrm>
            <a:off x="4672811" y="4020178"/>
            <a:ext cx="0" cy="42137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F62121-BFDD-803A-C74C-195F1D61839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281458" y="3984321"/>
            <a:ext cx="90058" cy="2313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553346-7BE9-DEA8-B3B7-B6C2C64302E8}"/>
              </a:ext>
            </a:extLst>
          </p:cNvPr>
          <p:cNvSpPr txBox="1"/>
          <p:nvPr/>
        </p:nvSpPr>
        <p:spPr>
          <a:xfrm>
            <a:off x="160970" y="4787678"/>
            <a:ext cx="896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Extremely similar to </a:t>
            </a:r>
            <a:r>
              <a:rPr lang="en-US" dirty="0" err="1"/>
              <a:t>Mynick</a:t>
            </a:r>
            <a:r>
              <a:rPr lang="en-US" dirty="0"/>
              <a:t> (2010), </a:t>
            </a:r>
            <a:r>
              <a:rPr lang="en-US" dirty="0" err="1"/>
              <a:t>Xanthopoulos</a:t>
            </a:r>
            <a:r>
              <a:rPr lang="en-US" dirty="0"/>
              <a:t> (2014), </a:t>
            </a:r>
            <a:r>
              <a:rPr lang="en-US" dirty="0" err="1"/>
              <a:t>Stroteich</a:t>
            </a:r>
            <a:r>
              <a:rPr lang="en-US" dirty="0"/>
              <a:t> (2022), Goodman (2024)!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28B93-BCDD-1289-7A11-DB1A58311FE7}"/>
              </a:ext>
            </a:extLst>
          </p:cNvPr>
          <p:cNvSpPr txBox="1"/>
          <p:nvPr/>
        </p:nvSpPr>
        <p:spPr>
          <a:xfrm>
            <a:off x="7041048" y="4361919"/>
            <a:ext cx="20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|∇T| = (dT/dx) |∇x|</a:t>
            </a:r>
          </a:p>
        </p:txBody>
      </p:sp>
    </p:spTree>
    <p:extLst>
      <p:ext uri="{BB962C8B-B14F-4D97-AF65-F5344CB8AC3E}">
        <p14:creationId xmlns:p14="http://schemas.microsoft.com/office/powerpoint/2010/main" val="32367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7" grpId="0"/>
      <p:bldP spid="8" grpId="0"/>
      <p:bldP spid="11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6E3C03-1F88-2887-48C0-A3BCAA6AB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951"/>
            <a:ext cx="91440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720"/>
            <a:ext cx="9144000" cy="472698"/>
          </a:xfrm>
        </p:spPr>
        <p:txBody>
          <a:bodyPr>
            <a:noAutofit/>
          </a:bodyPr>
          <a:lstStyle/>
          <a:p>
            <a:r>
              <a:rPr lang="en-US" sz="3000" dirty="0"/>
              <a:t>Forward sequential feature selection: ∼3 features can be almost as predictive as all features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FA3DB5-1A92-EF57-4EFF-C281D675DE81}"/>
              </a:ext>
            </a:extLst>
          </p:cNvPr>
          <p:cNvSpPr/>
          <p:nvPr/>
        </p:nvSpPr>
        <p:spPr>
          <a:xfrm>
            <a:off x="4572000" y="891251"/>
            <a:ext cx="4572000" cy="4252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64C2F-1A18-57B3-C664-D604AB2C912A}"/>
              </a:ext>
            </a:extLst>
          </p:cNvPr>
          <p:cNvSpPr txBox="1"/>
          <p:nvPr/>
        </p:nvSpPr>
        <p:spPr>
          <a:xfrm>
            <a:off x="2015070" y="1005118"/>
            <a:ext cx="9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Stiffness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94522-4C5A-6286-51D1-9A6E2C409507}"/>
              </a:ext>
            </a:extLst>
          </p:cNvPr>
          <p:cNvSpPr txBox="1"/>
          <p:nvPr/>
        </p:nvSpPr>
        <p:spPr>
          <a:xfrm>
            <a:off x="6127065" y="1005118"/>
            <a:ext cx="166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Critical gradient</a:t>
            </a:r>
          </a:p>
        </p:txBody>
      </p:sp>
    </p:spTree>
    <p:extLst>
      <p:ext uri="{BB962C8B-B14F-4D97-AF65-F5344CB8AC3E}">
        <p14:creationId xmlns:p14="http://schemas.microsoft.com/office/powerpoint/2010/main" val="19111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52D65-F219-D536-694B-8EDA1BF7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896" y="0"/>
            <a:ext cx="5589984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99BA-09BB-73F8-9161-B68F62A1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19120" cy="2865120"/>
          </a:xfrm>
        </p:spPr>
        <p:txBody>
          <a:bodyPr>
            <a:normAutofit fontScale="90000"/>
          </a:bodyPr>
          <a:lstStyle/>
          <a:p>
            <a:r>
              <a:rPr lang="en-US" dirty="0"/>
              <a:t>Sequential feature selection allows closer fit to the data as more geometric features are included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97D38-BBBE-335F-E386-A9B45AB608F2}"/>
              </a:ext>
            </a:extLst>
          </p:cNvPr>
          <p:cNvSpPr txBox="1"/>
          <p:nvPr/>
        </p:nvSpPr>
        <p:spPr>
          <a:xfrm>
            <a:off x="71120" y="4744720"/>
            <a:ext cx="369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Performance shown on 20% held-out test data</a:t>
            </a:r>
          </a:p>
        </p:txBody>
      </p:sp>
    </p:spTree>
    <p:extLst>
      <p:ext uri="{BB962C8B-B14F-4D97-AF65-F5344CB8AC3E}">
        <p14:creationId xmlns:p14="http://schemas.microsoft.com/office/powerpoint/2010/main" val="369595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BB3A74A-F452-2054-4A37-F18501AD9A01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0C3A2FA-DC90-BE40-A533-5510E95067DD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3ABF9F-B953-D443-FD35-C7CF508E0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B69084-5E3C-E716-552B-B39D8B634C3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651B73D-5630-C541-F171-A7045BB72CC6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153AB2C-04EC-82AC-B4D3-667CFAD4CEE3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B091788-E4B8-601B-27E9-B1E815C3CC53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AD6BCFC-DAE0-DDAD-B9EE-AF9328800339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E8D9B1A-90E1-A64E-F56E-4EA8655047F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C55A73A-88A5-59F8-26F7-1DC19F6C766A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DA79008-46AF-3CDB-B16B-6C451F59D2EF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4347569" y="946673"/>
            <a:ext cx="4925523" cy="337790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87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A53B1-25D3-9AD5-06F1-D93A3E932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each step, the top features are variations on a theme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D3218-4BC5-A31E-2514-4ED41B6EAB1F}"/>
              </a:ext>
            </a:extLst>
          </p:cNvPr>
          <p:cNvSpPr txBox="1"/>
          <p:nvPr/>
        </p:nvSpPr>
        <p:spPr>
          <a:xfrm>
            <a:off x="2804160" y="3974473"/>
            <a:ext cx="3830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Regression for the random-gradient dataset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9E915E-5F50-EB17-F4A6-A1299AB2B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1" y="1253911"/>
            <a:ext cx="3928374" cy="1854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8939B-541B-8EC4-4D35-DE4FB8E9A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318" y="1302509"/>
            <a:ext cx="4965141" cy="18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4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136D-E662-ECE7-F683-5E573227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machine learning regression methods work also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EBCCC-791F-0102-F06F-3CFBD9382C99}"/>
              </a:ext>
            </a:extLst>
          </p:cNvPr>
          <p:cNvSpPr txBox="1"/>
          <p:nvPr/>
        </p:nvSpPr>
        <p:spPr>
          <a:xfrm>
            <a:off x="2623270" y="4866501"/>
            <a:ext cx="4828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All using a/L</a:t>
            </a:r>
            <a:r>
              <a:rPr lang="en-US" sz="1200" i="1" baseline="-25000" dirty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, a/L</a:t>
            </a:r>
            <a:r>
              <a:rPr lang="en-US" sz="1200" i="1" baseline="-25000" dirty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, and the top 10 geometric features selected via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</a:rPr>
              <a:t>XGBoost</a:t>
            </a:r>
            <a:endParaRPr lang="en-US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CED05-3899-496D-25D9-32197552A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02602"/>
            <a:ext cx="73152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4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E89156-A224-76AE-1A3E-2006635E6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76"/>
          <a:stretch/>
        </p:blipFill>
        <p:spPr>
          <a:xfrm>
            <a:off x="441234" y="330148"/>
            <a:ext cx="4744720" cy="4295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CFB484-D36D-C85F-7DE6-5401C855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20" y="0"/>
            <a:ext cx="9367520" cy="472698"/>
          </a:xfrm>
        </p:spPr>
        <p:txBody>
          <a:bodyPr>
            <a:noAutofit/>
          </a:bodyPr>
          <a:lstStyle/>
          <a:p>
            <a:r>
              <a:rPr lang="en-US" sz="2800" dirty="0"/>
              <a:t>The first geometric feature can be fine-tuned for even better fit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AA465-AC6B-ACC9-9310-766B00DE27B3}"/>
              </a:ext>
            </a:extLst>
          </p:cNvPr>
          <p:cNvSpPr txBox="1"/>
          <p:nvPr/>
        </p:nvSpPr>
        <p:spPr>
          <a:xfrm>
            <a:off x="5185954" y="802846"/>
            <a:ext cx="3170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Fixed-gradient dataset.</a:t>
            </a:r>
          </a:p>
          <a:p>
            <a:endParaRPr lang="en-US" dirty="0"/>
          </a:p>
          <a:p>
            <a:r>
              <a:rPr lang="en-US" dirty="0"/>
              <a:t>No regression model used 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96FC2B-D569-8659-665B-1D667EB89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674" y="4592032"/>
            <a:ext cx="4018280" cy="330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D24130-0271-705F-82AB-A4FCF9714D02}"/>
              </a:ext>
            </a:extLst>
          </p:cNvPr>
          <p:cNvSpPr txBox="1"/>
          <p:nvPr/>
        </p:nvSpPr>
        <p:spPr>
          <a:xfrm>
            <a:off x="5167292" y="2687217"/>
            <a:ext cx="397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 fine-tuned for stability classifier: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103E4-5F50-7105-0628-38165A9B2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199" y="3113647"/>
            <a:ext cx="3979424" cy="2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88B4-2161-60D4-6A84-D16BE3F7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XGBoost</a:t>
            </a:r>
            <a:r>
              <a:rPr lang="en-US" dirty="0"/>
              <a:t> regression model with 1 feature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126D6-67E5-04DB-23BD-FC96CA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0" t="2205" r="2549" b="3284"/>
          <a:stretch/>
        </p:blipFill>
        <p:spPr>
          <a:xfrm>
            <a:off x="1963271" y="563324"/>
            <a:ext cx="4551668" cy="4580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17197-4A63-FE05-8FEA-CF9268159BDF}"/>
              </a:ext>
            </a:extLst>
          </p:cNvPr>
          <p:cNvSpPr txBox="1"/>
          <p:nvPr/>
        </p:nvSpPr>
        <p:spPr>
          <a:xfrm>
            <a:off x="2748975" y="3377761"/>
            <a:ext cx="12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4473C4"/>
                </a:solidFill>
              </a:rPr>
              <a:t>XGBoost</a:t>
            </a:r>
            <a:r>
              <a:rPr lang="en-US" sz="1600" dirty="0">
                <a:solidFill>
                  <a:srgbClr val="4473C4"/>
                </a:solidFill>
              </a:rPr>
              <a:t> fit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E5218-BD47-C7FE-06E3-6CF6C2CB0DA6}"/>
              </a:ext>
            </a:extLst>
          </p:cNvPr>
          <p:cNvSpPr txBox="1"/>
          <p:nvPr/>
        </p:nvSpPr>
        <p:spPr>
          <a:xfrm>
            <a:off x="6849035" y="4706144"/>
            <a:ext cx="249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Fixed-gradient dataset</a:t>
            </a:r>
          </a:p>
        </p:txBody>
      </p:sp>
    </p:spTree>
    <p:extLst>
      <p:ext uri="{BB962C8B-B14F-4D97-AF65-F5344CB8AC3E}">
        <p14:creationId xmlns:p14="http://schemas.microsoft.com/office/powerpoint/2010/main" val="1871971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3FB3-5B33-5833-6FC4-3A8F03D5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XGBoost</a:t>
            </a:r>
            <a:r>
              <a:rPr lang="en-US" dirty="0"/>
              <a:t> regression model using only a/LT and a/Ln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56977-74D8-6555-53F5-5BFA4716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065"/>
            <a:ext cx="4512314" cy="37657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6CB7AE-D140-19C4-CB49-A6A48879D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764" y="783065"/>
            <a:ext cx="4512314" cy="3765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9980C-1991-2AB0-A42D-54C10FA5B0B1}"/>
              </a:ext>
            </a:extLst>
          </p:cNvPr>
          <p:cNvSpPr txBox="1"/>
          <p:nvPr/>
        </p:nvSpPr>
        <p:spPr>
          <a:xfrm>
            <a:off x="5102734" y="1122743"/>
            <a:ext cx="173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Same plot, showing data as dots </a:t>
            </a:r>
          </a:p>
        </p:txBody>
      </p:sp>
    </p:spTree>
    <p:extLst>
      <p:ext uri="{BB962C8B-B14F-4D97-AF65-F5344CB8AC3E}">
        <p14:creationId xmlns:p14="http://schemas.microsoft.com/office/powerpoint/2010/main" val="1469504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C72E2-21D5-DB72-269D-6F60E0854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" y="683820"/>
            <a:ext cx="4564887" cy="3702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0DBEA-618C-5345-40DD-61D84189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395" y="683820"/>
            <a:ext cx="4564887" cy="3702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D3FB3-5B33-5833-6FC4-3A8F03D5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XGBoost</a:t>
            </a:r>
            <a:r>
              <a:rPr lang="en-US" sz="2800" dirty="0"/>
              <a:t> regression model for fixed gradients using 2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29980C-1991-2AB0-A42D-54C10FA5B0B1}"/>
              </a:ext>
            </a:extLst>
          </p:cNvPr>
          <p:cNvSpPr txBox="1"/>
          <p:nvPr/>
        </p:nvSpPr>
        <p:spPr>
          <a:xfrm>
            <a:off x="5264780" y="995422"/>
            <a:ext cx="173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Same plot, showing data as dots </a:t>
            </a:r>
          </a:p>
        </p:txBody>
      </p:sp>
    </p:spTree>
    <p:extLst>
      <p:ext uri="{BB962C8B-B14F-4D97-AF65-F5344CB8AC3E}">
        <p14:creationId xmlns:p14="http://schemas.microsoft.com/office/powerpoint/2010/main" val="871643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951AF-590D-4D93-740D-AFD6179A1564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5FAABA-0739-1CC4-505E-6FB4B8A59825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217873-185D-50F7-8385-E7986E19A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5A88ECA-4A75-E4EE-CFC8-260E8BD26DC1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ABF79B8-4C0B-98AB-CEE9-003B611E8C63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91A19FA-9A24-A60E-41BB-A21323550DF8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BA8976-343A-3B20-779A-20CB94FF7DFB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AFEA4E8-99D1-B660-CB2B-7C0D25F09C78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B54BCC-A3F5-7428-0B6C-DFB759E49C0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62E2D39-D7B4-31B3-66E0-9CAF8C3490AE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61E6F3-B7CD-A652-DEEF-F0766BAF66CA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3258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F0B6-D2D8-23A3-84E5-E8D97E1CC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560"/>
          </a:xfrm>
        </p:spPr>
        <p:txBody>
          <a:bodyPr>
            <a:normAutofit fontScale="90000"/>
          </a:bodyPr>
          <a:lstStyle/>
          <a:p>
            <a:r>
              <a:rPr lang="en-US" dirty="0"/>
              <a:t>Multiple lines of evidence agree that the most important geometric feature is |</a:t>
            </a:r>
            <a:r>
              <a:rPr lang="el-GR" dirty="0"/>
              <a:t>∇ψ</a:t>
            </a:r>
            <a:r>
              <a:rPr lang="en-US" dirty="0"/>
              <a:t>| in regions of bad curvature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8E9F7-D88B-5274-2128-E4CAAE56CF24}"/>
              </a:ext>
            </a:extLst>
          </p:cNvPr>
          <p:cNvSpPr txBox="1"/>
          <p:nvPr/>
        </p:nvSpPr>
        <p:spPr>
          <a:xfrm>
            <a:off x="214774" y="924560"/>
            <a:ext cx="70541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Highest Spearman correlation at fixed gradients.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Consistently the first geometric feature chosen in             sequential feature selection: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 regression on the heat flux above the critical gradient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And in the classifier for stability vs instability                      (i.e. determines critical gradient)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Chosen by </a:t>
            </a:r>
            <a:r>
              <a:rPr lang="en-US" sz="2000" dirty="0" err="1"/>
              <a:t>XGBoost</a:t>
            </a:r>
            <a:r>
              <a:rPr lang="en-US" sz="2000" dirty="0"/>
              <a:t>, nearest-neighbors, &amp; other algorithms.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Also the largest Shapley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5D21F-FB17-D870-B845-7F89A1DB1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3" t="4951" r="20632" b="4585"/>
          <a:stretch/>
        </p:blipFill>
        <p:spPr>
          <a:xfrm>
            <a:off x="7095276" y="924560"/>
            <a:ext cx="1794076" cy="39627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BE2C308-651A-D474-5C6F-86EDD2885680}"/>
              </a:ext>
            </a:extLst>
          </p:cNvPr>
          <p:cNvSpPr/>
          <p:nvPr/>
        </p:nvSpPr>
        <p:spPr>
          <a:xfrm>
            <a:off x="8310618" y="2257063"/>
            <a:ext cx="659757" cy="1400537"/>
          </a:xfrm>
          <a:prstGeom prst="ellipse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68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2665-E3AB-7A9B-FFF7-F91FCC0D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There are many extensions possible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2BF6A-D757-937A-175B-4AA8938FB997}"/>
              </a:ext>
            </a:extLst>
          </p:cNvPr>
          <p:cNvSpPr txBox="1"/>
          <p:nvPr/>
        </p:nvSpPr>
        <p:spPr>
          <a:xfrm>
            <a:off x="528610" y="472698"/>
            <a:ext cx="8580665" cy="513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Try larger sets of possible features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From the gyrokinetic equation, understand how these features affect turbulence.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Kinetic electrons, magnetic fluctuations.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Saliency maps to understand the features learned by the neural networks.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Symbolic regression.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Kolmogorov-Arnold Networks.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Optimization, profile prediction.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Include &amp; test other physics-motivated features.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1950" dirty="0"/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19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76769-1EE1-13CA-46AF-E770FBB4A1DD}"/>
              </a:ext>
            </a:extLst>
          </p:cNvPr>
          <p:cNvSpPr txBox="1"/>
          <p:nvPr/>
        </p:nvSpPr>
        <p:spPr>
          <a:xfrm>
            <a:off x="1289304" y="4707378"/>
            <a:ext cx="645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is online at doi:</a:t>
            </a:r>
            <a:r>
              <a:rPr lang="en-US" dirty="0">
                <a:latin typeface="SFTT1000"/>
              </a:rPr>
              <a:t>10.5281/zenodo.14867776</a:t>
            </a:r>
            <a:r>
              <a:rPr lang="en-US" dirty="0"/>
              <a:t>, so have a go at it!</a:t>
            </a:r>
          </a:p>
        </p:txBody>
      </p:sp>
    </p:spTree>
    <p:extLst>
      <p:ext uri="{BB962C8B-B14F-4D97-AF65-F5344CB8AC3E}">
        <p14:creationId xmlns:p14="http://schemas.microsoft.com/office/powerpoint/2010/main" val="196561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3230777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2073187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2294392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3184661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4479092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959591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707598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2032759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3447346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2000509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774034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734421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2505747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3505352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3418153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4125072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4114117"/>
            <a:ext cx="683368" cy="683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139812-95C3-84E2-6A1F-99C2E2FA7A35}"/>
              </a:ext>
            </a:extLst>
          </p:cNvPr>
          <p:cNvSpPr txBox="1"/>
          <p:nvPr/>
        </p:nvSpPr>
        <p:spPr>
          <a:xfrm>
            <a:off x="4365315" y="3144976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B3C329-A516-B51A-D678-384C33535244}"/>
              </a:ext>
            </a:extLst>
          </p:cNvPr>
          <p:cNvGrpSpPr/>
          <p:nvPr/>
        </p:nvGrpSpPr>
        <p:grpSpPr>
          <a:xfrm>
            <a:off x="5470060" y="1764388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DE2B53-7DFF-D4A4-A655-5170F7924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B414F59-1B4C-78C5-4110-BAB2B2A63720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2E61F76-1B86-64BE-7BD4-B9B46C24D052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93B0865-DD85-3D48-B52A-1070EAD89364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3513366-F69B-670D-7223-008D7F7B2E3D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13E9603-4418-9B6A-E13C-5F56AB9E7C58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F4CCD4E-6835-4C5A-D748-3E95761B0C0A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B073722-C10F-5B30-328F-A7D0ED617F8E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5F320A-60F2-4110-5454-E996AFE5A466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3E710E-E89B-792C-D8AF-102D708960C0}"/>
              </a:ext>
            </a:extLst>
          </p:cNvPr>
          <p:cNvSpPr txBox="1"/>
          <p:nvPr/>
        </p:nvSpPr>
        <p:spPr>
          <a:xfrm>
            <a:off x="738760" y="70544"/>
            <a:ext cx="8071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Paper:   arXiv:2502.11657                Dataset doi:</a:t>
            </a:r>
            <a:r>
              <a:rPr lang="en-US" sz="2000" dirty="0">
                <a:effectLst/>
                <a:latin typeface="SFTT1000"/>
              </a:rPr>
              <a:t>10.5281/zenodo.14867776 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3BA06-1ED0-CE3E-5A62-7376B3D330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2199" y="424487"/>
            <a:ext cx="1258576" cy="1245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8475F-2787-C7D7-A05E-D42703D926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77730" y="415379"/>
            <a:ext cx="1270993" cy="12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1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4730"/>
          </a:xfrm>
        </p:spPr>
        <p:txBody>
          <a:bodyPr>
            <a:noAutofit/>
          </a:bodyPr>
          <a:lstStyle/>
          <a:p>
            <a:r>
              <a:rPr lang="en-US" sz="2400" dirty="0"/>
              <a:t>Equilibria include rotating ellipses, quasi-symmetric, and random shapes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4F4A3-E7D2-5D6B-CE8B-B49DCB6AD207}"/>
              </a:ext>
            </a:extLst>
          </p:cNvPr>
          <p:cNvSpPr txBox="1"/>
          <p:nvPr/>
        </p:nvSpPr>
        <p:spPr>
          <a:xfrm>
            <a:off x="7151509" y="662474"/>
            <a:ext cx="2026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Aspect ratio,</a:t>
            </a:r>
          </a:p>
          <a:p>
            <a:r>
              <a:rPr lang="en-US" sz="1600" dirty="0"/>
              <a:t>elongation, </a:t>
            </a:r>
            <a:r>
              <a:rPr lang="en-US" sz="1600" i="1" dirty="0"/>
              <a:t>q</a:t>
            </a:r>
            <a:r>
              <a:rPr lang="en-US" sz="1600" dirty="0"/>
              <a:t> = 1 / </a:t>
            </a:r>
            <a:r>
              <a:rPr lang="el-GR" sz="1600" dirty="0"/>
              <a:t>ι</a:t>
            </a:r>
            <a:r>
              <a:rPr lang="en-US" sz="1600" dirty="0"/>
              <a:t>,</a:t>
            </a:r>
            <a:r>
              <a:rPr lang="el-GR" sz="1600" dirty="0"/>
              <a:t> β</a:t>
            </a:r>
            <a:r>
              <a:rPr lang="en-US" sz="1600" dirty="0"/>
              <a:t>, and number of field periods are all varied.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A7C5-76E7-D7B7-1EB0-55625EC60CCF}"/>
              </a:ext>
            </a:extLst>
          </p:cNvPr>
          <p:cNvSpPr txBox="1"/>
          <p:nvPr/>
        </p:nvSpPr>
        <p:spPr>
          <a:xfrm>
            <a:off x="7151509" y="2368728"/>
            <a:ext cx="1998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configurations scaled to have same </a:t>
            </a:r>
            <a:r>
              <a:rPr lang="en-US" sz="1600" dirty="0" err="1"/>
              <a:t>gyroBohm</a:t>
            </a:r>
            <a:r>
              <a:rPr lang="en-US" sz="1600" dirty="0"/>
              <a:t> normalizations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F42D1-8239-2CDD-F9A4-597F9F03E18E}"/>
              </a:ext>
            </a:extLst>
          </p:cNvPr>
          <p:cNvGrpSpPr/>
          <p:nvPr/>
        </p:nvGrpSpPr>
        <p:grpSpPr>
          <a:xfrm>
            <a:off x="169334" y="634730"/>
            <a:ext cx="6781800" cy="4505198"/>
            <a:chOff x="0" y="386812"/>
            <a:chExt cx="7160377" cy="47566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205B0E-3767-BC6C-E212-EA7B8C10B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433" r="52389"/>
            <a:stretch/>
          </p:blipFill>
          <p:spPr>
            <a:xfrm>
              <a:off x="0" y="386812"/>
              <a:ext cx="1189647" cy="475668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02DA9E-0512-332A-AE77-783F04BAA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22"/>
            <a:stretch/>
          </p:blipFill>
          <p:spPr>
            <a:xfrm>
              <a:off x="1189647" y="386812"/>
              <a:ext cx="1189647" cy="47566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B2C35A-8152-B2AF-FDA8-3547CD05B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727" r="51950"/>
            <a:stretch/>
          </p:blipFill>
          <p:spPr>
            <a:xfrm>
              <a:off x="2480733" y="429063"/>
              <a:ext cx="1189647" cy="47144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94ED8C-4957-AF14-9369-90469B838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677"/>
            <a:stretch/>
          </p:blipFill>
          <p:spPr>
            <a:xfrm>
              <a:off x="3613639" y="429063"/>
              <a:ext cx="1189647" cy="47144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5BB251-9D9B-9D87-B68E-23269E89F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356" r="52159"/>
            <a:stretch/>
          </p:blipFill>
          <p:spPr>
            <a:xfrm>
              <a:off x="4776467" y="429063"/>
              <a:ext cx="1189647" cy="46684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A554B2-8461-F58E-C7FA-BE4FC545B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516"/>
            <a:stretch/>
          </p:blipFill>
          <p:spPr>
            <a:xfrm>
              <a:off x="5948235" y="386813"/>
              <a:ext cx="1212142" cy="475668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7158256-46B9-B142-D810-229A924D8492}"/>
              </a:ext>
            </a:extLst>
          </p:cNvPr>
          <p:cNvSpPr txBox="1"/>
          <p:nvPr/>
        </p:nvSpPr>
        <p:spPr>
          <a:xfrm>
            <a:off x="7145702" y="3942417"/>
            <a:ext cx="1998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(Tokamak generation underway by Ralf </a:t>
            </a:r>
            <a:r>
              <a:rPr lang="en-US" sz="1600" dirty="0" err="1"/>
              <a:t>Mackenbach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1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2909A3-3A3B-3C8C-B4E4-3F0A12FE3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71" y="0"/>
            <a:ext cx="73478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7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ABD4E6-8152-62F1-FD51-80576A0AF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155876" y="461940"/>
            <a:ext cx="3825646" cy="4621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7CFF98-3A86-DB09-40E6-FF522336A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Nonlinear turbulence simulations were run with GX in every equilibrium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E0D79-E583-7B2F-20F7-E710DC9BF998}"/>
              </a:ext>
            </a:extLst>
          </p:cNvPr>
          <p:cNvSpPr txBox="1"/>
          <p:nvPr/>
        </p:nvSpPr>
        <p:spPr>
          <a:xfrm>
            <a:off x="3936177" y="472698"/>
            <a:ext cx="5363699" cy="16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Electrostatic, adiabatic electrons.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1 simulation in each tube with random dT/dx and </a:t>
            </a:r>
            <a:r>
              <a:rPr lang="en-US" sz="1400" dirty="0" err="1"/>
              <a:t>dn</a:t>
            </a:r>
            <a:r>
              <a:rPr lang="en-US" sz="1400" dirty="0"/>
              <a:t>/dx.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1 simulation in each tube with (a/T) dT/dx = 3, (a/n) </a:t>
            </a:r>
            <a:r>
              <a:rPr lang="en-US" sz="1400" dirty="0" err="1"/>
              <a:t>dn</a:t>
            </a:r>
            <a:r>
              <a:rPr lang="en-US" sz="1400" dirty="0"/>
              <a:t>/dx=0.9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8 minutes to get heat flux on 1 GPU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2×10</a:t>
            </a:r>
            <a:r>
              <a:rPr lang="en-US" sz="1400" baseline="30000" dirty="0"/>
              <a:t>5</a:t>
            </a:r>
            <a:r>
              <a:rPr lang="en-US" sz="1400" dirty="0"/>
              <a:t> nonlinear simulations took &lt; 7000 node-hours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82DFC9-AD04-FF47-BE3A-253B3349D199}"/>
              </a:ext>
            </a:extLst>
          </p:cNvPr>
          <p:cNvGrpSpPr/>
          <p:nvPr/>
        </p:nvGrpSpPr>
        <p:grpSpPr>
          <a:xfrm>
            <a:off x="4648561" y="2133549"/>
            <a:ext cx="4182963" cy="3046551"/>
            <a:chOff x="4959274" y="2133549"/>
            <a:chExt cx="4182963" cy="30465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647030-B287-1BBE-2A86-D3347421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9274" y="2133549"/>
              <a:ext cx="4182963" cy="304655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A30B9C-D734-0A5F-C690-772056578119}"/>
                </a:ext>
              </a:extLst>
            </p:cNvPr>
            <p:cNvGrpSpPr/>
            <p:nvPr/>
          </p:nvGrpSpPr>
          <p:grpSpPr>
            <a:xfrm>
              <a:off x="5766099" y="3986671"/>
              <a:ext cx="3017388" cy="369332"/>
              <a:chOff x="5517334" y="3767250"/>
              <a:chExt cx="3017388" cy="369332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A30C07A-2B5F-1E09-4E8E-94062AA96F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7334" y="4114800"/>
                <a:ext cx="3017388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2354401-3A48-46CD-9F3D-26F0D0BB92BE}"/>
                  </a:ext>
                </a:extLst>
              </p:cNvPr>
              <p:cNvSpPr txBox="1"/>
              <p:nvPr/>
            </p:nvSpPr>
            <p:spPr>
              <a:xfrm>
                <a:off x="6781990" y="3767250"/>
                <a:ext cx="4972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10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52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8033656" y="2347376"/>
            <a:ext cx="3424018" cy="14154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701B55-106E-D633-8447-319236BFEA80}"/>
              </a:ext>
            </a:extLst>
          </p:cNvPr>
          <p:cNvSpPr/>
          <p:nvPr/>
        </p:nvSpPr>
        <p:spPr>
          <a:xfrm>
            <a:off x="5728145" y="3801314"/>
            <a:ext cx="3526032" cy="74257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8EF6A-56C5-B55C-FC35-3C756C6C99CD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0D6674-C956-BA63-00E5-FB78D7E472FE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DA4E9C-C2FF-89EF-13C4-6DC0851B7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8BBD46-C14B-5B0F-B558-261434D071E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A665D67-DAB1-E8B8-5D86-069EF728D8D4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31DE920-DC90-5857-2C6A-BFCC20247CC5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56D531F-C9AD-D56B-FC0A-EB114F784B56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6DDE3A1-E3C0-2480-FA7E-D3555FB177E2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AAFFDA-3674-DC5B-2897-AB8731847204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21989C8-3E9C-6439-A7AC-623C311E4D34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31B3915-0EA9-C366-375A-D76A19EE7F92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883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63857E-A85E-A733-B043-B095342A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" y="1523898"/>
            <a:ext cx="8821048" cy="3650089"/>
          </a:xfrm>
          <a:prstGeom prst="rect">
            <a:avLst/>
          </a:prstGeom>
        </p:spPr>
      </p:pic>
      <p:pic>
        <p:nvPicPr>
          <p:cNvPr id="6" name="Picture 5" descr="m201070316_01_plotW7XFluxTube_b.png">
            <a:extLst>
              <a:ext uri="{FF2B5EF4-FFF2-40B4-BE49-F238E27FC236}">
                <a16:creationId xmlns:a16="http://schemas.microsoft.com/office/drawing/2014/main" id="{01418194-412E-866C-1316-8C9DA701D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1" y="404990"/>
            <a:ext cx="2465928" cy="1007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EBCE78-E5A2-2A49-8385-1480C3E291CA}"/>
                  </a:ext>
                </a:extLst>
              </p:cNvPr>
              <p:cNvSpPr txBox="1"/>
              <p:nvPr/>
            </p:nvSpPr>
            <p:spPr>
              <a:xfrm>
                <a:off x="7467271" y="530962"/>
                <a:ext cx="1426929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EBCE78-E5A2-2A49-8385-1480C3E29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271" y="530962"/>
                <a:ext cx="1426929" cy="316690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8CAFF3B0-CC5B-1858-0C47-15EB99528EB1}"/>
              </a:ext>
            </a:extLst>
          </p:cNvPr>
          <p:cNvGrpSpPr/>
          <p:nvPr/>
        </p:nvGrpSpPr>
        <p:grpSpPr>
          <a:xfrm>
            <a:off x="3479344" y="226349"/>
            <a:ext cx="3836047" cy="1229152"/>
            <a:chOff x="372167" y="551332"/>
            <a:chExt cx="3083635" cy="988063"/>
          </a:xfrm>
        </p:grpSpPr>
        <p:pic>
          <p:nvPicPr>
            <p:cNvPr id="5" name="Picture 4" descr="m201070316_01_plotW7XFluxTube_a.png">
              <a:extLst>
                <a:ext uri="{FF2B5EF4-FFF2-40B4-BE49-F238E27FC236}">
                  <a16:creationId xmlns:a16="http://schemas.microsoft.com/office/drawing/2014/main" id="{7CBF0291-7B49-CE2B-395B-B75205A1C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67" y="659686"/>
              <a:ext cx="3050948" cy="8538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876346-89F5-37A1-2305-61EAC9388469}"/>
                </a:ext>
              </a:extLst>
            </p:cNvPr>
            <p:cNvSpPr txBox="1"/>
            <p:nvPr/>
          </p:nvSpPr>
          <p:spPr>
            <a:xfrm>
              <a:off x="1056345" y="1103649"/>
              <a:ext cx="1694695" cy="22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Flux tube simulation domain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0AD81B1-E79C-1036-7515-D68D446C6D57}"/>
                </a:ext>
              </a:extLst>
            </p:cNvPr>
            <p:cNvSpPr/>
            <p:nvPr/>
          </p:nvSpPr>
          <p:spPr>
            <a:xfrm>
              <a:off x="740449" y="968281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9C5DE4-D103-94FA-CD74-E094F090B419}"/>
                </a:ext>
              </a:extLst>
            </p:cNvPr>
            <p:cNvSpPr/>
            <p:nvPr/>
          </p:nvSpPr>
          <p:spPr>
            <a:xfrm rot="1487255">
              <a:off x="597282" y="1376719"/>
              <a:ext cx="200270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2D3CC7-B924-8967-28FD-530813A2C328}"/>
                </a:ext>
              </a:extLst>
            </p:cNvPr>
            <p:cNvSpPr/>
            <p:nvPr/>
          </p:nvSpPr>
          <p:spPr>
            <a:xfrm>
              <a:off x="903692" y="551332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E41C11-7C00-3C2D-A8E6-7ECE01832FA4}"/>
                </a:ext>
              </a:extLst>
            </p:cNvPr>
            <p:cNvSpPr/>
            <p:nvPr/>
          </p:nvSpPr>
          <p:spPr>
            <a:xfrm>
              <a:off x="2042568" y="741098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DD996A-1705-28C8-6521-62AEFAA61619}"/>
                </a:ext>
              </a:extLst>
            </p:cNvPr>
            <p:cNvSpPr/>
            <p:nvPr/>
          </p:nvSpPr>
          <p:spPr>
            <a:xfrm>
              <a:off x="3129315" y="1295789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C35785-C4D8-5DB9-C96F-ED064BA2D9B4}"/>
                  </a:ext>
                </a:extLst>
              </p:cNvPr>
              <p:cNvSpPr txBox="1"/>
              <p:nvPr/>
            </p:nvSpPr>
            <p:spPr>
              <a:xfrm>
                <a:off x="6735536" y="3845639"/>
                <a:ext cx="2466849" cy="906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125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1125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1125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125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125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constant and the same for all configs, as are tube lengths in meters, so Fourier modes (</a:t>
                </a:r>
                <a:r>
                  <a:rPr lang="en-US" sz="1125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k</a:t>
                </a:r>
                <a:r>
                  <a:rPr lang="en-US" sz="1125" baseline="-25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ll</a:t>
                </a:r>
                <a:r>
                  <a:rPr lang="en-US" sz="1125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can be compared between configurations.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en-US" sz="788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C35785-C4D8-5DB9-C96F-ED064BA2D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536" y="3845639"/>
                <a:ext cx="2466849" cy="906082"/>
              </a:xfrm>
              <a:prstGeom prst="rect">
                <a:avLst/>
              </a:prstGeom>
              <a:blipFill>
                <a:blip r:embed="rId14"/>
                <a:stretch>
                  <a:fillRect r="-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Raw feature space: 7x 1D functions that enter the turbulence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92DC6B-7ED8-B32B-74FB-3E09FA8A78B7}"/>
                  </a:ext>
                </a:extLst>
              </p:cNvPr>
              <p:cNvSpPr txBox="1"/>
              <p:nvPr/>
            </p:nvSpPr>
            <p:spPr>
              <a:xfrm>
                <a:off x="7494072" y="809067"/>
                <a:ext cx="1430584" cy="515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13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en-US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𝑒𝑑𝑔𝑒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92DC6B-7ED8-B32B-74FB-3E09FA8A7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072" y="809067"/>
                <a:ext cx="1430584" cy="515077"/>
              </a:xfrm>
              <a:prstGeom prst="rect">
                <a:avLst/>
              </a:prstGeom>
              <a:blipFill>
                <a:blip r:embed="rId15"/>
                <a:stretch>
                  <a:fillRect t="-42857" b="-7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91C21261-62FA-6811-5C90-8A35C4A4A956}"/>
              </a:ext>
            </a:extLst>
          </p:cNvPr>
          <p:cNvSpPr/>
          <p:nvPr/>
        </p:nvSpPr>
        <p:spPr>
          <a:xfrm>
            <a:off x="798343" y="1553291"/>
            <a:ext cx="7859889" cy="1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62F9F0-AE1C-8465-5E3B-AE8A16D53A50}"/>
              </a:ext>
            </a:extLst>
          </p:cNvPr>
          <p:cNvSpPr/>
          <p:nvPr/>
        </p:nvSpPr>
        <p:spPr>
          <a:xfrm>
            <a:off x="347275" y="3334759"/>
            <a:ext cx="6589377" cy="1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40EFF2-4BE9-826C-3441-5CA5E45A0E66}"/>
                  </a:ext>
                </a:extLst>
              </p:cNvPr>
              <p:cNvSpPr txBox="1"/>
              <p:nvPr/>
            </p:nvSpPr>
            <p:spPr>
              <a:xfrm>
                <a:off x="1033137" y="1423685"/>
                <a:ext cx="583838" cy="386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40EFF2-4BE9-826C-3441-5CA5E45A0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37" y="1423685"/>
                <a:ext cx="583838" cy="3868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1C1FF6-3462-1EA2-4117-6BF6EC5479FA}"/>
                  </a:ext>
                </a:extLst>
              </p:cNvPr>
              <p:cNvSpPr txBox="1"/>
              <p:nvPr/>
            </p:nvSpPr>
            <p:spPr>
              <a:xfrm>
                <a:off x="2751901" y="1467060"/>
                <a:ext cx="15292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1C1FF6-3462-1EA2-4117-6BF6EC54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01" y="1467060"/>
                <a:ext cx="1529265" cy="30008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CE9BC9-FE3A-C50D-5B3A-B49DDF6D5D42}"/>
                  </a:ext>
                </a:extLst>
              </p:cNvPr>
              <p:cNvSpPr txBox="1"/>
              <p:nvPr/>
            </p:nvSpPr>
            <p:spPr>
              <a:xfrm>
                <a:off x="4978854" y="1467060"/>
                <a:ext cx="129631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3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𝜿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CE9BC9-FE3A-C50D-5B3A-B49DDF6D5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854" y="1467060"/>
                <a:ext cx="1296317" cy="30008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7557F4-0E1F-1CB4-D9F5-837668F0EB06}"/>
                  </a:ext>
                </a:extLst>
              </p:cNvPr>
              <p:cNvSpPr txBox="1"/>
              <p:nvPr/>
            </p:nvSpPr>
            <p:spPr>
              <a:xfrm>
                <a:off x="7124901" y="1467060"/>
                <a:ext cx="15267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7557F4-0E1F-1CB4-D9F5-837668F0E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01" y="1467060"/>
                <a:ext cx="1526765" cy="3000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1A773E-EC44-ABA2-ACA9-3275028E3F6D}"/>
                  </a:ext>
                </a:extLst>
              </p:cNvPr>
              <p:cNvSpPr txBox="1"/>
              <p:nvPr/>
            </p:nvSpPr>
            <p:spPr>
              <a:xfrm>
                <a:off x="5362136" y="3261558"/>
                <a:ext cx="74661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1A773E-EC44-ABA2-ACA9-3275028E3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136" y="3261558"/>
                <a:ext cx="746615" cy="30008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4ED12F9-D8D9-DFE0-BE75-2F32F280C032}"/>
                  </a:ext>
                </a:extLst>
              </p:cNvPr>
              <p:cNvSpPr txBox="1"/>
              <p:nvPr/>
            </p:nvSpPr>
            <p:spPr>
              <a:xfrm>
                <a:off x="3139463" y="3261558"/>
                <a:ext cx="7491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4ED12F9-D8D9-DFE0-BE75-2F32F280C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463" y="3261558"/>
                <a:ext cx="749116" cy="300082"/>
              </a:xfrm>
              <a:prstGeom prst="rect">
                <a:avLst/>
              </a:prstGeom>
              <a:blipFill>
                <a:blip r:embed="rId2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B2D31B-2FA9-35D5-2BB6-C1151677FD02}"/>
                  </a:ext>
                </a:extLst>
              </p:cNvPr>
              <p:cNvSpPr txBox="1"/>
              <p:nvPr/>
            </p:nvSpPr>
            <p:spPr>
              <a:xfrm>
                <a:off x="933110" y="3261558"/>
                <a:ext cx="7516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B2D31B-2FA9-35D5-2BB6-C1151677F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10" y="3261558"/>
                <a:ext cx="751616" cy="300082"/>
              </a:xfrm>
              <a:prstGeom prst="rect">
                <a:avLst/>
              </a:prstGeom>
              <a:blipFill>
                <a:blip r:embed="rId2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16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EEE2-506A-6F87-F6E2-0B4977D8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732"/>
          </a:xfrm>
        </p:spPr>
        <p:txBody>
          <a:bodyPr>
            <a:noAutofit/>
          </a:bodyPr>
          <a:lstStyle/>
          <a:p>
            <a:r>
              <a:rPr lang="en-US" sz="2400" dirty="0"/>
              <a:t>Raw features should </a:t>
            </a:r>
            <a:r>
              <a:rPr lang="en-US" sz="2400" i="1" dirty="0"/>
              <a:t>not</a:t>
            </a:r>
            <a:r>
              <a:rPr lang="en-US" sz="2400" dirty="0"/>
              <a:t> be directly fed to classical regression or fully-connected neural network, since model should be translation-invariant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5E9DD-9CF8-6DA5-877B-B0540DD45CC9}"/>
              </a:ext>
            </a:extLst>
          </p:cNvPr>
          <p:cNvSpPr txBox="1"/>
          <p:nvPr/>
        </p:nvSpPr>
        <p:spPr>
          <a:xfrm>
            <a:off x="160054" y="822338"/>
            <a:ext cx="9347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GK equation, hence heat flux, is invariant under periodic translation of the raw features in </a:t>
            </a:r>
            <a:r>
              <a:rPr lang="en-US" sz="1600" i="1" dirty="0"/>
              <a:t>z</a:t>
            </a:r>
            <a:r>
              <a:rPr lang="en-US" sz="1600" dirty="0"/>
              <a:t>.</a:t>
            </a: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Similar to computer vision, where convolutional neural networks give approximate translation-invariance.</a:t>
            </a: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7F2FE-CF4F-2D44-3595-3216FFD2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404" y="1646788"/>
            <a:ext cx="3817776" cy="3435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0A709-DF6D-831B-C2E4-CED07F93B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1611731"/>
            <a:ext cx="3931314" cy="35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EEF9F9-6F15-C296-255A-2ECEFE6B1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2" t="3932" b="6560"/>
          <a:stretch/>
        </p:blipFill>
        <p:spPr>
          <a:xfrm>
            <a:off x="4128688" y="929633"/>
            <a:ext cx="3644103" cy="3472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FB136D-E662-ECE7-F683-5E573227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8" y="1"/>
            <a:ext cx="8765712" cy="821156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Convolutional neural networks give accurate prediction of the turbulence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CECDF-DD6A-5643-B2E1-7B4802D3F7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55" t="24188" r="14230"/>
          <a:stretch/>
        </p:blipFill>
        <p:spPr>
          <a:xfrm rot="5400000">
            <a:off x="-213756" y="2448155"/>
            <a:ext cx="2937264" cy="1623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0348DC-10E5-0628-FDCD-195A51510CB5}"/>
              </a:ext>
            </a:extLst>
          </p:cNvPr>
          <p:cNvSpPr txBox="1"/>
          <p:nvPr/>
        </p:nvSpPr>
        <p:spPr>
          <a:xfrm>
            <a:off x="1956258" y="2053740"/>
            <a:ext cx="154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Convolutional layers x5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18DFA-B085-4419-6C26-640E9D7B0EEC}"/>
              </a:ext>
            </a:extLst>
          </p:cNvPr>
          <p:cNvSpPr txBox="1"/>
          <p:nvPr/>
        </p:nvSpPr>
        <p:spPr>
          <a:xfrm>
            <a:off x="1945416" y="3488408"/>
            <a:ext cx="170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Fully connected layers x2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B936D1-8570-A636-C268-7A360C3D6AA8}"/>
              </a:ext>
            </a:extLst>
          </p:cNvPr>
          <p:cNvSpPr txBox="1"/>
          <p:nvPr/>
        </p:nvSpPr>
        <p:spPr>
          <a:xfrm>
            <a:off x="871910" y="1145793"/>
            <a:ext cx="2013996" cy="646331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z</a:t>
            </a:r>
            <a:r>
              <a:rPr lang="en-US" dirty="0"/>
              <a:t>-dependent geometric features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766FB-1C4E-8EDF-793F-F5580D0F7600}"/>
              </a:ext>
            </a:extLst>
          </p:cNvPr>
          <p:cNvSpPr txBox="1"/>
          <p:nvPr/>
        </p:nvSpPr>
        <p:spPr>
          <a:xfrm>
            <a:off x="102343" y="1145793"/>
            <a:ext cx="636456" cy="646331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a</a:t>
            </a:r>
            <a:r>
              <a:rPr lang="en-US" dirty="0"/>
              <a:t>/</a:t>
            </a:r>
            <a:r>
              <a:rPr lang="en-US" i="1" dirty="0"/>
              <a:t>L</a:t>
            </a:r>
            <a:r>
              <a:rPr lang="en-US" i="1" baseline="-25000" dirty="0"/>
              <a:t>T </a:t>
            </a:r>
            <a:r>
              <a:rPr lang="en-US" i="1" dirty="0"/>
              <a:t> </a:t>
            </a:r>
          </a:p>
          <a:p>
            <a:pPr algn="ctr"/>
            <a:r>
              <a:rPr lang="en-US" i="1" dirty="0"/>
              <a:t>a</a:t>
            </a:r>
            <a:r>
              <a:rPr lang="en-US" dirty="0"/>
              <a:t>/</a:t>
            </a:r>
            <a:r>
              <a:rPr lang="en-US" i="1" dirty="0"/>
              <a:t>L</a:t>
            </a:r>
            <a:r>
              <a:rPr lang="en-US" i="1" baseline="-25000" dirty="0"/>
              <a:t>n</a:t>
            </a:r>
            <a:endParaRPr lang="en-US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10B11-CF81-AA30-84EC-D02E5E88AAC5}"/>
              </a:ext>
            </a:extLst>
          </p:cNvPr>
          <p:cNvSpPr txBox="1"/>
          <p:nvPr/>
        </p:nvSpPr>
        <p:spPr>
          <a:xfrm>
            <a:off x="732322" y="4719521"/>
            <a:ext cx="1236236" cy="369332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Heat flux</a:t>
            </a:r>
            <a:r>
              <a:rPr lang="en-US" i="1" dirty="0"/>
              <a:t> Q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94E5D5-283E-15F4-AA7F-F4C85F6E82DE}"/>
              </a:ext>
            </a:extLst>
          </p:cNvPr>
          <p:cNvGrpSpPr/>
          <p:nvPr/>
        </p:nvGrpSpPr>
        <p:grpSpPr>
          <a:xfrm>
            <a:off x="3821022" y="821157"/>
            <a:ext cx="5202259" cy="3824843"/>
            <a:chOff x="3818257" y="821157"/>
            <a:chExt cx="5541897" cy="40745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D64F05-E21D-32EA-6477-625D9588D1E8}"/>
                </a:ext>
              </a:extLst>
            </p:cNvPr>
            <p:cNvSpPr txBox="1"/>
            <p:nvPr/>
          </p:nvSpPr>
          <p:spPr>
            <a:xfrm>
              <a:off x="3912541" y="4572546"/>
              <a:ext cx="45024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Actual heat flux </a:t>
              </a:r>
              <a:r>
                <a:rPr lang="en-US" sz="1500" i="1" dirty="0"/>
                <a:t>Q</a:t>
              </a:r>
              <a:r>
                <a:rPr lang="en-US" sz="1500" dirty="0"/>
                <a:t> / </a:t>
              </a:r>
              <a:r>
                <a:rPr lang="en-US" sz="1500" i="1" dirty="0"/>
                <a:t>Q</a:t>
              </a:r>
              <a:r>
                <a:rPr lang="en-US" sz="1500" baseline="-25000" dirty="0"/>
                <a:t>GB</a:t>
              </a:r>
              <a:r>
                <a:rPr lang="en-US" sz="1500" dirty="0"/>
                <a:t> from gyrokinetic simulation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B8541C-2355-4DEF-9E17-5F4D504F9567}"/>
                </a:ext>
              </a:extLst>
            </p:cNvPr>
            <p:cNvSpPr txBox="1"/>
            <p:nvPr/>
          </p:nvSpPr>
          <p:spPr>
            <a:xfrm rot="16200000">
              <a:off x="2783023" y="2274166"/>
              <a:ext cx="23936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Predicted heat flux</a:t>
              </a:r>
              <a:r>
                <a:rPr lang="en-US" sz="1500" i="1" dirty="0"/>
                <a:t> Q</a:t>
              </a:r>
              <a:r>
                <a:rPr lang="en-US" sz="1500" dirty="0"/>
                <a:t> / </a:t>
              </a:r>
              <a:r>
                <a:rPr lang="en-US" sz="1500" i="1" dirty="0"/>
                <a:t>Q</a:t>
              </a:r>
              <a:r>
                <a:rPr lang="en-US" sz="1500" baseline="-25000" dirty="0"/>
                <a:t>GB</a:t>
              </a:r>
              <a:endParaRPr lang="en-US" sz="15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F2E123-01F1-F810-AD22-ECAE384FB581}"/>
                </a:ext>
              </a:extLst>
            </p:cNvPr>
            <p:cNvSpPr/>
            <p:nvPr/>
          </p:nvSpPr>
          <p:spPr>
            <a:xfrm>
              <a:off x="4561117" y="821157"/>
              <a:ext cx="3424517" cy="164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6F51C3-6731-49DD-5575-D34ACAF36037}"/>
                </a:ext>
              </a:extLst>
            </p:cNvPr>
            <p:cNvSpPr txBox="1"/>
            <p:nvPr/>
          </p:nvSpPr>
          <p:spPr>
            <a:xfrm>
              <a:off x="4485335" y="1107911"/>
              <a:ext cx="1124549" cy="3442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i="1" dirty="0"/>
                <a:t>R</a:t>
              </a:r>
              <a:r>
                <a:rPr lang="en-US" sz="1500" baseline="30000" dirty="0"/>
                <a:t>2</a:t>
              </a:r>
              <a:r>
                <a:rPr lang="en-US" sz="1500" dirty="0"/>
                <a:t> = 0.989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2D6EAB-0DC0-80BD-C4C1-76737F8CD7FC}"/>
                </a:ext>
              </a:extLst>
            </p:cNvPr>
            <p:cNvSpPr txBox="1"/>
            <p:nvPr/>
          </p:nvSpPr>
          <p:spPr>
            <a:xfrm>
              <a:off x="7776964" y="4127588"/>
              <a:ext cx="15831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2">
                      <a:lumMod val="75000"/>
                    </a:schemeClr>
                  </a:solidFill>
                </a:rPr>
                <a:t>by Jong Choi, ORNL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A368DA7-179D-E2EC-C146-EA865E152B0F}"/>
              </a:ext>
            </a:extLst>
          </p:cNvPr>
          <p:cNvSpPr txBox="1"/>
          <p:nvPr/>
        </p:nvSpPr>
        <p:spPr>
          <a:xfrm>
            <a:off x="3399762" y="4794408"/>
            <a:ext cx="5439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Prediction in 0.001 sec for single network, 0.1 sec for ensemble</a:t>
            </a:r>
          </a:p>
        </p:txBody>
      </p:sp>
    </p:spTree>
    <p:extLst>
      <p:ext uri="{BB962C8B-B14F-4D97-AF65-F5344CB8AC3E}">
        <p14:creationId xmlns:p14="http://schemas.microsoft.com/office/powerpoint/2010/main" val="39354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150473</TotalTime>
  <Words>2883</Words>
  <Application>Microsoft Macintosh PowerPoint</Application>
  <PresentationFormat>On-screen Show (16:9)</PresentationFormat>
  <Paragraphs>332</Paragraphs>
  <Slides>40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Monaco</vt:lpstr>
      <vt:lpstr>SFTT1000</vt:lpstr>
      <vt:lpstr>system-ui</vt:lpstr>
      <vt:lpstr>Office Theme</vt:lpstr>
      <vt:lpstr>How does magnetic geometry affect ITG turbulence? Insights from data &amp; machine learning</vt:lpstr>
      <vt:lpstr>Motivations</vt:lpstr>
      <vt:lpstr>PowerPoint Presentation</vt:lpstr>
      <vt:lpstr>Equilibria include rotating ellipses, quasi-symmetric, and random shapes</vt:lpstr>
      <vt:lpstr>Nonlinear turbulence simulations were run with GX in every equilibrium</vt:lpstr>
      <vt:lpstr>PowerPoint Presentation</vt:lpstr>
      <vt:lpstr>Raw feature space: 7x 1D functions that enter the turbulence simulations</vt:lpstr>
      <vt:lpstr>Raw features should not be directly fed to classical regression or fully-connected neural network, since model should be translation-invariant</vt:lpstr>
      <vt:lpstr>Convolutional neural networks give accurate prediction of the turbulence</vt:lpstr>
      <vt:lpstr>PowerPoint Presentation</vt:lpstr>
      <vt:lpstr>Our interpretable models use a large library of candidate features, all translation-invariant</vt:lpstr>
      <vt:lpstr>Spearman correlation is a quick tool to find the most important feature</vt:lpstr>
      <vt:lpstr>Another method to identify most important features: forward sequential feature selection</vt:lpstr>
      <vt:lpstr>Most important features from sequential feature selection</vt:lpstr>
      <vt:lpstr>Shapley values show the sign and magnitude of each feature’s effect </vt:lpstr>
      <vt:lpstr>Previously proposed proxies can be tested</vt:lpstr>
      <vt:lpstr>Summary</vt:lpstr>
      <vt:lpstr>Extra slides</vt:lpstr>
      <vt:lpstr>PowerPoint Presentation</vt:lpstr>
      <vt:lpstr>Motivations</vt:lpstr>
      <vt:lpstr>PowerPoint Presentation</vt:lpstr>
      <vt:lpstr>Equilibria group 1: random rotating ellipses</vt:lpstr>
      <vt:lpstr>Equilibria group 2: QUASR QA &amp; QH (Giuliani 2024)</vt:lpstr>
      <vt:lpstr>Equilibria group 3: random boundary modes</vt:lpstr>
      <vt:lpstr>PowerPoint Presentation</vt:lpstr>
      <vt:lpstr>Our interpretable models use a large library of candidate features, all translation-invariant</vt:lpstr>
      <vt:lpstr>Spearman correlation is a quick tool to find the most important feature</vt:lpstr>
      <vt:lpstr>Forward sequential feature selection: ∼3 features can be almost as predictive as all features</vt:lpstr>
      <vt:lpstr>Sequential feature selection allows closer fit to the data as more geometric features are included </vt:lpstr>
      <vt:lpstr>At each step, the top features are variations on a theme</vt:lpstr>
      <vt:lpstr>Other machine learning regression methods work also</vt:lpstr>
      <vt:lpstr>The first geometric feature can be fine-tuned for even better fit</vt:lpstr>
      <vt:lpstr>XGBoost regression model with 1 feature</vt:lpstr>
      <vt:lpstr>XGBoost regression model using only a/LT and a/Ln</vt:lpstr>
      <vt:lpstr>XGBoost regression model for fixed gradients using 2 features</vt:lpstr>
      <vt:lpstr>PowerPoint Presentation</vt:lpstr>
      <vt:lpstr>Multiple lines of evidence agree that the most important geometric feature is |∇ψ| in regions of bad curvature</vt:lpstr>
      <vt:lpstr>There are many extensions possible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Goal: An interpretable regression, to learn what features of stellarator geometry affect the magnitude of turbulence</dc:title>
  <dc:subject/>
  <dc:creator>Microsoft Office User</dc:creator>
  <cp:keywords/>
  <dc:description/>
  <cp:lastModifiedBy>Microsoft Office User</cp:lastModifiedBy>
  <cp:revision>306</cp:revision>
  <dcterms:created xsi:type="dcterms:W3CDTF">2024-06-11T13:17:25Z</dcterms:created>
  <dcterms:modified xsi:type="dcterms:W3CDTF">2025-04-03T18:42:42Z</dcterms:modified>
  <cp:category/>
</cp:coreProperties>
</file>