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7"/>
  </p:notesMasterIdLst>
  <p:sldIdLst>
    <p:sldId id="329" r:id="rId2"/>
    <p:sldId id="330" r:id="rId3"/>
    <p:sldId id="326" r:id="rId4"/>
    <p:sldId id="328" r:id="rId5"/>
    <p:sldId id="315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B051"/>
    <a:srgbClr val="EA7031"/>
    <a:srgbClr val="F69E80"/>
    <a:srgbClr val="4473C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83"/>
    <p:restoredTop sz="93113"/>
  </p:normalViewPr>
  <p:slideViewPr>
    <p:cSldViewPr snapToGrid="0">
      <p:cViewPr varScale="1">
        <p:scale>
          <a:sx n="151" d="100"/>
          <a:sy n="151" d="100"/>
        </p:scale>
        <p:origin x="7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E327F-6521-2643-A69E-0A164958D4FC}" type="datetimeFigureOut">
              <a:rPr lang="en-US" smtClean="0"/>
              <a:t>3/17/25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D2BD1-6DD5-8F4E-B716-B1ECCD72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2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2F2F2"/>
                </a:solidFill>
                <a:effectLst/>
                <a:latin typeface="Monaco" pitchFamily="2" charset="77"/>
              </a:rPr>
              <a:t>20250102-10_plot_Q_vs_time_for_several_simulations.pdf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D2BD1-6DD5-8F4E-B716-B1ECCD7214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04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2F2F2"/>
                </a:solidFill>
                <a:effectLst/>
                <a:latin typeface="Monaco" pitchFamily="2" charset="77"/>
              </a:rPr>
              <a:t>20250102-10_plot_Q_vs_time_for_several_simulations.pdf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D2BD1-6DD5-8F4E-B716-B1ECCD7214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55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2F2F2"/>
                </a:solidFill>
                <a:effectLst/>
                <a:latin typeface="Monaco" pitchFamily="2" charset="77"/>
              </a:rPr>
              <a:t>20250102-10_plot_Q_vs_time_for_several_simulations.pdf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D2BD1-6DD5-8F4E-B716-B1ECCD7214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53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2F2F2"/>
                </a:solidFill>
                <a:effectLst/>
                <a:latin typeface="Monaco" pitchFamily="2" charset="77"/>
              </a:rPr>
              <a:t>20250206-02_compare_previously_published_ITG_proxies_singleline.py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2F2F2"/>
              </a:solidFill>
              <a:effectLst/>
              <a:latin typeface="Monaco" pitchFamily="2" charset="77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D2BD1-6DD5-8F4E-B716-B1ECCD7214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74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2F2F2"/>
                </a:solidFill>
                <a:effectLst/>
                <a:latin typeface="Monaco" pitchFamily="2" charset="77"/>
              </a:rPr>
              <a:t>20250102-10_plot_Q_vs_time_for_several_simulations.pdf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D2BD1-6DD5-8F4E-B716-B1ECCD7214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5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AA59-0388-9446-A59D-D1477252E50A}" type="datetimeFigureOut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E856-0217-A648-9939-225BC25A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79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AA59-0388-9446-A59D-D1477252E50A}" type="datetimeFigureOut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E856-0217-A648-9939-225BC25A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2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AA59-0388-9446-A59D-D1477252E50A}" type="datetimeFigureOut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E856-0217-A648-9939-225BC25A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8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AA59-0388-9446-A59D-D1477252E50A}" type="datetimeFigureOut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E856-0217-A648-9939-225BC25A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8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AA59-0388-9446-A59D-D1477252E50A}" type="datetimeFigureOut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E856-0217-A648-9939-225BC25A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69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AA59-0388-9446-A59D-D1477252E50A}" type="datetimeFigureOut">
              <a:rPr lang="en-US" smtClean="0"/>
              <a:t>3/17/25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E856-0217-A648-9939-225BC25A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AA59-0388-9446-A59D-D1477252E50A}" type="datetimeFigureOut">
              <a:rPr lang="en-US" smtClean="0"/>
              <a:t>3/17/25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E856-0217-A648-9939-225BC25A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9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26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AA59-0388-9446-A59D-D1477252E50A}" type="datetimeFigureOut">
              <a:rPr lang="en-US" smtClean="0"/>
              <a:t>3/17/25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E856-0217-A648-9939-225BC25A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6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AA59-0388-9446-A59D-D1477252E50A}" type="datetimeFigureOut">
              <a:rPr lang="en-US" smtClean="0"/>
              <a:t>3/17/25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E856-0217-A648-9939-225BC25A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8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AA59-0388-9446-A59D-D1477252E50A}" type="datetimeFigureOut">
              <a:rPr lang="en-US" smtClean="0"/>
              <a:t>3/17/25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E856-0217-A648-9939-225BC25A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7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AA59-0388-9446-A59D-D1477252E50A}" type="datetimeFigureOut">
              <a:rPr lang="en-US" smtClean="0"/>
              <a:t>3/17/25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E856-0217-A648-9939-225BC25A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8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3691"/>
            <a:ext cx="9144000" cy="428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1AA59-0388-9446-A59D-D1477252E50A}" type="datetimeFigureOut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BE856-0217-A648-9939-225BC25A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0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emf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emf"/><Relationship Id="rId10" Type="http://schemas.openxmlformats.org/officeDocument/2006/relationships/image" Target="../media/image6.png"/><Relationship Id="rId4" Type="http://schemas.openxmlformats.org/officeDocument/2006/relationships/image" Target="../media/image15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E27FC9-F1FA-1B32-738C-404C163FD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20303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+mn-lt"/>
              </a:rPr>
              <a:t>New dataset of &gt;200,000 nonlinear gyrokinetic simulations of ITG turbulence in diverse stellarator geometries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2928A32-AE72-A2CF-A83B-83DD91F18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01168" y="4797847"/>
            <a:ext cx="9546336" cy="6485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400" u="sng" dirty="0"/>
              <a:t>M </a:t>
            </a:r>
            <a:r>
              <a:rPr lang="en-US" sz="1400" u="sng" dirty="0" err="1"/>
              <a:t>Landreman</a:t>
            </a:r>
            <a:r>
              <a:rPr lang="en-US" sz="1400" dirty="0"/>
              <a:t>, J Y Choi, C Alves, P </a:t>
            </a:r>
            <a:r>
              <a:rPr lang="en-US" sz="1400" dirty="0" err="1"/>
              <a:t>Balaprakash</a:t>
            </a:r>
            <a:r>
              <a:rPr lang="en-US" sz="1400" dirty="0"/>
              <a:t>, R M Churchill , R </a:t>
            </a:r>
            <a:r>
              <a:rPr lang="en-US" sz="1400" dirty="0" err="1"/>
              <a:t>Conlin</a:t>
            </a:r>
            <a:r>
              <a:rPr lang="en-US" sz="1400" dirty="0"/>
              <a:t>, G Roberg-Clark           </a:t>
            </a:r>
            <a:r>
              <a:rPr lang="en-US" sz="1400" b="1" dirty="0"/>
              <a:t>arXiv:2502.11657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407594EF-4A34-A81C-F476-E1487E8F7920}"/>
              </a:ext>
            </a:extLst>
          </p:cNvPr>
          <p:cNvSpPr/>
          <p:nvPr/>
        </p:nvSpPr>
        <p:spPr>
          <a:xfrm>
            <a:off x="1834568" y="2629508"/>
            <a:ext cx="356224" cy="216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1314F5-ABE3-E07B-AB2C-50467F313ADF}"/>
              </a:ext>
            </a:extLst>
          </p:cNvPr>
          <p:cNvSpPr txBox="1"/>
          <p:nvPr/>
        </p:nvSpPr>
        <p:spPr>
          <a:xfrm>
            <a:off x="2470132" y="1429917"/>
            <a:ext cx="1877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Turbulence simulations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0ED7448-15E2-0841-F82E-659C3CD28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82" y="1431490"/>
            <a:ext cx="690556" cy="6976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8DE68A7-6314-265D-F23A-8FE98AD80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65" y="2846077"/>
            <a:ext cx="638295" cy="6485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4574EF2-76C4-9D66-80DC-BB2858AAF9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341" y="1399240"/>
            <a:ext cx="690628" cy="6976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265DC7A-F4F7-D657-F886-5739397BE5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10" y="2172765"/>
            <a:ext cx="665744" cy="65884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96AB923-20AB-AE6C-E2CA-AE09E2CEDA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760" y="2133152"/>
            <a:ext cx="588755" cy="6588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7D51B3C-7E23-8005-D3EE-9406803E99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2199" y="1904478"/>
            <a:ext cx="356408" cy="73197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7F160AF-EC75-B832-ADE4-017F86BDCD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130" y="2904083"/>
            <a:ext cx="638295" cy="62520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6A791BC-D1EC-43BE-EB39-96C742882A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2265" y="2816884"/>
            <a:ext cx="541439" cy="6197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21B3272-74CF-A6EE-3966-A0C66847A9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966" y="3523803"/>
            <a:ext cx="638296" cy="63829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39ABA70-62A8-05BA-6F65-31CF901B1E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8632" y="3512848"/>
            <a:ext cx="683368" cy="68336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B3E8FAE-07E4-79CE-CBDE-026D35D80E0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682" t="3220" r="3044" b="3661"/>
          <a:stretch/>
        </p:blipFill>
        <p:spPr>
          <a:xfrm>
            <a:off x="2276988" y="1693123"/>
            <a:ext cx="2070581" cy="250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9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E27FC9-F1FA-1B32-738C-404C163FD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20303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+mn-lt"/>
              </a:rPr>
              <a:t>New dataset of &gt;200,000 nonlinear gyrokinetic simulations of ITG turbulence in diverse stellarator geometries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2928A32-AE72-A2CF-A83B-83DD91F18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01168" y="4797847"/>
            <a:ext cx="9546336" cy="6485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400" u="sng" dirty="0"/>
              <a:t>M </a:t>
            </a:r>
            <a:r>
              <a:rPr lang="en-US" sz="1400" u="sng" dirty="0" err="1"/>
              <a:t>Landreman</a:t>
            </a:r>
            <a:r>
              <a:rPr lang="en-US" sz="1400" dirty="0"/>
              <a:t>, J Y Choi, C Alves, P </a:t>
            </a:r>
            <a:r>
              <a:rPr lang="en-US" sz="1400" dirty="0" err="1"/>
              <a:t>Balaprakash</a:t>
            </a:r>
            <a:r>
              <a:rPr lang="en-US" sz="1400" dirty="0"/>
              <a:t>, R M Churchill , R </a:t>
            </a:r>
            <a:r>
              <a:rPr lang="en-US" sz="1400" dirty="0" err="1"/>
              <a:t>Conlin</a:t>
            </a:r>
            <a:r>
              <a:rPr lang="en-US" sz="1400" dirty="0"/>
              <a:t>, G Roberg-Clark           </a:t>
            </a:r>
            <a:r>
              <a:rPr lang="en-US" sz="1400" b="1" dirty="0"/>
              <a:t>arXiv:2502.11657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407594EF-4A34-A81C-F476-E1487E8F7920}"/>
              </a:ext>
            </a:extLst>
          </p:cNvPr>
          <p:cNvSpPr/>
          <p:nvPr/>
        </p:nvSpPr>
        <p:spPr>
          <a:xfrm>
            <a:off x="1834568" y="2629508"/>
            <a:ext cx="356224" cy="216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944F90-A163-E334-3F18-B422C184A80A}"/>
              </a:ext>
            </a:extLst>
          </p:cNvPr>
          <p:cNvSpPr txBox="1"/>
          <p:nvPr/>
        </p:nvSpPr>
        <p:spPr>
          <a:xfrm>
            <a:off x="4559573" y="1530596"/>
            <a:ext cx="1321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Neural network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1314F5-ABE3-E07B-AB2C-50467F313ADF}"/>
              </a:ext>
            </a:extLst>
          </p:cNvPr>
          <p:cNvSpPr txBox="1"/>
          <p:nvPr/>
        </p:nvSpPr>
        <p:spPr>
          <a:xfrm>
            <a:off x="2470132" y="1429917"/>
            <a:ext cx="1877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Turbulence simulations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0ED7448-15E2-0841-F82E-659C3CD28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82" y="1431490"/>
            <a:ext cx="690556" cy="6976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8DE68A7-6314-265D-F23A-8FE98AD80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65" y="2846077"/>
            <a:ext cx="638295" cy="6485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4574EF2-76C4-9D66-80DC-BB2858AAF9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341" y="1399240"/>
            <a:ext cx="690628" cy="6976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265DC7A-F4F7-D657-F886-5739397BE5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10" y="2172765"/>
            <a:ext cx="665744" cy="65884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96AB923-20AB-AE6C-E2CA-AE09E2CEDA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760" y="2133152"/>
            <a:ext cx="588755" cy="6588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7D51B3C-7E23-8005-D3EE-9406803E99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2199" y="1904478"/>
            <a:ext cx="356408" cy="73197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7F160AF-EC75-B832-ADE4-017F86BDCD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130" y="2904083"/>
            <a:ext cx="638295" cy="62520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6A791BC-D1EC-43BE-EB39-96C742882A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2265" y="2816884"/>
            <a:ext cx="541439" cy="6197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21B3272-74CF-A6EE-3966-A0C66847A9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966" y="3523803"/>
            <a:ext cx="638296" cy="63829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39ABA70-62A8-05BA-6F65-31CF901B1E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8632" y="3512848"/>
            <a:ext cx="683368" cy="68336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B3E8FAE-07E4-79CE-CBDE-026D35D80E0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682" t="3220" r="3044" b="3661"/>
          <a:stretch/>
        </p:blipFill>
        <p:spPr>
          <a:xfrm>
            <a:off x="2276988" y="1693123"/>
            <a:ext cx="2070581" cy="250141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3297C80-F14A-4376-EE13-C3B1FA5B3A31}"/>
              </a:ext>
            </a:extLst>
          </p:cNvPr>
          <p:cNvGrpSpPr/>
          <p:nvPr/>
        </p:nvGrpSpPr>
        <p:grpSpPr>
          <a:xfrm>
            <a:off x="6076381" y="1040100"/>
            <a:ext cx="2477519" cy="2511230"/>
            <a:chOff x="5470060" y="1061515"/>
            <a:chExt cx="2477519" cy="251123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8C5765B-7988-8124-DCA7-F8FBF90BE7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6072" t="3932" b="6560"/>
            <a:stretch/>
          </p:blipFill>
          <p:spPr>
            <a:xfrm>
              <a:off x="5668415" y="1187218"/>
              <a:ext cx="2279164" cy="2171901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57BD3F0-0A7E-FCA6-91FC-BE1AC375ECD6}"/>
                </a:ext>
              </a:extLst>
            </p:cNvPr>
            <p:cNvGrpSpPr/>
            <p:nvPr/>
          </p:nvGrpSpPr>
          <p:grpSpPr>
            <a:xfrm>
              <a:off x="5470060" y="1061515"/>
              <a:ext cx="2310805" cy="2511230"/>
              <a:chOff x="5470060" y="1061515"/>
              <a:chExt cx="2310805" cy="2511230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006972E3-9884-E64A-7DE3-53B857150F20}"/>
                  </a:ext>
                </a:extLst>
              </p:cNvPr>
              <p:cNvGrpSpPr/>
              <p:nvPr/>
            </p:nvGrpSpPr>
            <p:grpSpPr>
              <a:xfrm>
                <a:off x="5470060" y="1089033"/>
                <a:ext cx="2020004" cy="2483712"/>
                <a:chOff x="5803647" y="1050066"/>
                <a:chExt cx="2020004" cy="2483712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7A2CE999-F8B6-B929-CA00-EFE4FD39798F}"/>
                    </a:ext>
                  </a:extLst>
                </p:cNvPr>
                <p:cNvSpPr/>
                <p:nvPr/>
              </p:nvSpPr>
              <p:spPr>
                <a:xfrm>
                  <a:off x="6418503" y="1050066"/>
                  <a:ext cx="1405148" cy="981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9DEE832A-5B83-BF5E-DB84-1C1C289C7303}"/>
                    </a:ext>
                  </a:extLst>
                </p:cNvPr>
                <p:cNvSpPr txBox="1"/>
                <p:nvPr/>
              </p:nvSpPr>
              <p:spPr>
                <a:xfrm>
                  <a:off x="6704993" y="3256779"/>
                  <a:ext cx="10409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True heat flux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C44CE5E3-236E-99B7-305C-38FA9D07DD19}"/>
                    </a:ext>
                  </a:extLst>
                </p:cNvPr>
                <p:cNvSpPr txBox="1"/>
                <p:nvPr/>
              </p:nvSpPr>
              <p:spPr>
                <a:xfrm rot="16200000">
                  <a:off x="5261672" y="1947269"/>
                  <a:ext cx="136095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Predicted heat flux</a:t>
                  </a:r>
                </a:p>
              </p:txBody>
            </p:sp>
          </p:grp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C7CCEF8-459A-F86A-F9B2-A3D463CCF76E}"/>
                  </a:ext>
                </a:extLst>
              </p:cNvPr>
              <p:cNvSpPr/>
              <p:nvPr/>
            </p:nvSpPr>
            <p:spPr>
              <a:xfrm>
                <a:off x="5907108" y="1061515"/>
                <a:ext cx="1873757" cy="1508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4BA8B78-6A59-F07F-9F99-764C0ABF4CEB}"/>
                  </a:ext>
                </a:extLst>
              </p:cNvPr>
              <p:cNvSpPr/>
              <p:nvPr/>
            </p:nvSpPr>
            <p:spPr>
              <a:xfrm>
                <a:off x="5887794" y="1332648"/>
                <a:ext cx="379191" cy="1522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99DD0E6-F182-5F97-CC88-4ADC56A8B66D}"/>
                  </a:ext>
                </a:extLst>
              </p:cNvPr>
              <p:cNvSpPr txBox="1"/>
              <p:nvPr/>
            </p:nvSpPr>
            <p:spPr>
              <a:xfrm>
                <a:off x="5852297" y="1286085"/>
                <a:ext cx="74090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/>
                  <a:t>R</a:t>
                </a:r>
                <a:r>
                  <a:rPr lang="en-US" sz="1050" baseline="30000" dirty="0"/>
                  <a:t>2</a:t>
                </a:r>
                <a:r>
                  <a:rPr lang="en-US" sz="1050" dirty="0"/>
                  <a:t> = 0.989</a:t>
                </a:r>
              </a:p>
            </p:txBody>
          </p:sp>
        </p:grpSp>
      </p:grpSp>
      <p:sp>
        <p:nvSpPr>
          <p:cNvPr id="9" name="Right Arrow 8">
            <a:extLst>
              <a:ext uri="{FF2B5EF4-FFF2-40B4-BE49-F238E27FC236}">
                <a16:creationId xmlns:a16="http://schemas.microsoft.com/office/drawing/2014/main" id="{D1F996AF-9758-6D7E-A3F2-28DFADC0EB2B}"/>
              </a:ext>
            </a:extLst>
          </p:cNvPr>
          <p:cNvSpPr/>
          <p:nvPr/>
        </p:nvSpPr>
        <p:spPr>
          <a:xfrm rot="20751421" flipV="1">
            <a:off x="4563437" y="1975154"/>
            <a:ext cx="1260587" cy="197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</p:spTree>
    <p:extLst>
      <p:ext uri="{BB962C8B-B14F-4D97-AF65-F5344CB8AC3E}">
        <p14:creationId xmlns:p14="http://schemas.microsoft.com/office/powerpoint/2010/main" val="679640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D4B678E-A202-78A2-5CAC-08FAC8755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942" y="3665759"/>
            <a:ext cx="3247738" cy="24527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4E27FC9-F1FA-1B32-738C-404C163FD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20303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+mn-lt"/>
              </a:rPr>
              <a:t>New dataset of &gt;200,000 nonlinear gyrokinetic simulations of ITG turbulence in diverse stellarator geometries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2928A32-AE72-A2CF-A83B-83DD91F18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01168" y="4797847"/>
            <a:ext cx="9546336" cy="6485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400" u="sng" dirty="0"/>
              <a:t>M </a:t>
            </a:r>
            <a:r>
              <a:rPr lang="en-US" sz="1400" u="sng" dirty="0" err="1"/>
              <a:t>Landreman</a:t>
            </a:r>
            <a:r>
              <a:rPr lang="en-US" sz="1400" dirty="0"/>
              <a:t>, J Y Choi, C Alves, P </a:t>
            </a:r>
            <a:r>
              <a:rPr lang="en-US" sz="1400" dirty="0" err="1"/>
              <a:t>Balaprakash</a:t>
            </a:r>
            <a:r>
              <a:rPr lang="en-US" sz="1400" dirty="0"/>
              <a:t>, R M Churchill , R </a:t>
            </a:r>
            <a:r>
              <a:rPr lang="en-US" sz="1400" dirty="0" err="1"/>
              <a:t>Conlin</a:t>
            </a:r>
            <a:r>
              <a:rPr lang="en-US" sz="1400" dirty="0"/>
              <a:t>, G Roberg-Clark           </a:t>
            </a:r>
            <a:r>
              <a:rPr lang="en-US" sz="1400" b="1" dirty="0"/>
              <a:t>arXiv:2502.11657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407594EF-4A34-A81C-F476-E1487E8F7920}"/>
              </a:ext>
            </a:extLst>
          </p:cNvPr>
          <p:cNvSpPr/>
          <p:nvPr/>
        </p:nvSpPr>
        <p:spPr>
          <a:xfrm>
            <a:off x="1834568" y="2629508"/>
            <a:ext cx="356224" cy="216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944F90-A163-E334-3F18-B422C184A80A}"/>
              </a:ext>
            </a:extLst>
          </p:cNvPr>
          <p:cNvSpPr txBox="1"/>
          <p:nvPr/>
        </p:nvSpPr>
        <p:spPr>
          <a:xfrm>
            <a:off x="4559573" y="1530596"/>
            <a:ext cx="1321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Neural network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1314F5-ABE3-E07B-AB2C-50467F313ADF}"/>
              </a:ext>
            </a:extLst>
          </p:cNvPr>
          <p:cNvSpPr txBox="1"/>
          <p:nvPr/>
        </p:nvSpPr>
        <p:spPr>
          <a:xfrm>
            <a:off x="2470132" y="1429917"/>
            <a:ext cx="1877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Turbulence simulations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0ED7448-15E2-0841-F82E-659C3CD28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82" y="1431490"/>
            <a:ext cx="690556" cy="6976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8DE68A7-6314-265D-F23A-8FE98AD808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65" y="2846077"/>
            <a:ext cx="638295" cy="6485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4574EF2-76C4-9D66-80DC-BB2858AAF9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341" y="1399240"/>
            <a:ext cx="690628" cy="6976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265DC7A-F4F7-D657-F886-5739397BE5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10" y="2172765"/>
            <a:ext cx="665744" cy="65884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96AB923-20AB-AE6C-E2CA-AE09E2CEDA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760" y="2133152"/>
            <a:ext cx="588755" cy="6588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7D51B3C-7E23-8005-D3EE-9406803E99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2199" y="1904478"/>
            <a:ext cx="356408" cy="73197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7F160AF-EC75-B832-ADE4-017F86BDCD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4130" y="2904083"/>
            <a:ext cx="638295" cy="62520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6A791BC-D1EC-43BE-EB39-96C742882A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2265" y="2816884"/>
            <a:ext cx="541439" cy="6197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21B3272-74CF-A6EE-3966-A0C66847A9A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3966" y="3523803"/>
            <a:ext cx="638296" cy="63829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39ABA70-62A8-05BA-6F65-31CF901B1E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8632" y="3512848"/>
            <a:ext cx="683368" cy="68336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B3E8FAE-07E4-79CE-CBDE-026D35D80E0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682" t="3220" r="3044" b="3661"/>
          <a:stretch/>
        </p:blipFill>
        <p:spPr>
          <a:xfrm>
            <a:off x="2276988" y="1693123"/>
            <a:ext cx="2070581" cy="250141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3297C80-F14A-4376-EE13-C3B1FA5B3A31}"/>
              </a:ext>
            </a:extLst>
          </p:cNvPr>
          <p:cNvGrpSpPr/>
          <p:nvPr/>
        </p:nvGrpSpPr>
        <p:grpSpPr>
          <a:xfrm>
            <a:off x="6076381" y="1040100"/>
            <a:ext cx="2477519" cy="2511230"/>
            <a:chOff x="5470060" y="1061515"/>
            <a:chExt cx="2477519" cy="251123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8C5765B-7988-8124-DCA7-F8FBF90BE7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6072" t="3932" b="6560"/>
            <a:stretch/>
          </p:blipFill>
          <p:spPr>
            <a:xfrm>
              <a:off x="5668415" y="1187218"/>
              <a:ext cx="2279164" cy="2171901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57BD3F0-0A7E-FCA6-91FC-BE1AC375ECD6}"/>
                </a:ext>
              </a:extLst>
            </p:cNvPr>
            <p:cNvGrpSpPr/>
            <p:nvPr/>
          </p:nvGrpSpPr>
          <p:grpSpPr>
            <a:xfrm>
              <a:off x="5470060" y="1061515"/>
              <a:ext cx="2310805" cy="2511230"/>
              <a:chOff x="5470060" y="1061515"/>
              <a:chExt cx="2310805" cy="2511230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006972E3-9884-E64A-7DE3-53B857150F20}"/>
                  </a:ext>
                </a:extLst>
              </p:cNvPr>
              <p:cNvGrpSpPr/>
              <p:nvPr/>
            </p:nvGrpSpPr>
            <p:grpSpPr>
              <a:xfrm>
                <a:off x="5470060" y="1089033"/>
                <a:ext cx="2020004" cy="2483712"/>
                <a:chOff x="5803647" y="1050066"/>
                <a:chExt cx="2020004" cy="2483712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7A2CE999-F8B6-B929-CA00-EFE4FD39798F}"/>
                    </a:ext>
                  </a:extLst>
                </p:cNvPr>
                <p:cNvSpPr/>
                <p:nvPr/>
              </p:nvSpPr>
              <p:spPr>
                <a:xfrm>
                  <a:off x="6418503" y="1050066"/>
                  <a:ext cx="1405148" cy="981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9DEE832A-5B83-BF5E-DB84-1C1C289C7303}"/>
                    </a:ext>
                  </a:extLst>
                </p:cNvPr>
                <p:cNvSpPr txBox="1"/>
                <p:nvPr/>
              </p:nvSpPr>
              <p:spPr>
                <a:xfrm>
                  <a:off x="6704993" y="3256779"/>
                  <a:ext cx="10409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True heat flux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C44CE5E3-236E-99B7-305C-38FA9D07DD19}"/>
                    </a:ext>
                  </a:extLst>
                </p:cNvPr>
                <p:cNvSpPr txBox="1"/>
                <p:nvPr/>
              </p:nvSpPr>
              <p:spPr>
                <a:xfrm rot="16200000">
                  <a:off x="5261672" y="1947269"/>
                  <a:ext cx="136095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Predicted heat flux</a:t>
                  </a:r>
                </a:p>
              </p:txBody>
            </p:sp>
          </p:grp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C7CCEF8-459A-F86A-F9B2-A3D463CCF76E}"/>
                  </a:ext>
                </a:extLst>
              </p:cNvPr>
              <p:cNvSpPr/>
              <p:nvPr/>
            </p:nvSpPr>
            <p:spPr>
              <a:xfrm>
                <a:off x="5907108" y="1061515"/>
                <a:ext cx="1873757" cy="1508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4BA8B78-6A59-F07F-9F99-764C0ABF4CEB}"/>
                  </a:ext>
                </a:extLst>
              </p:cNvPr>
              <p:cNvSpPr/>
              <p:nvPr/>
            </p:nvSpPr>
            <p:spPr>
              <a:xfrm>
                <a:off x="5887794" y="1332648"/>
                <a:ext cx="379191" cy="1522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99DD0E6-F182-5F97-CC88-4ADC56A8B66D}"/>
                  </a:ext>
                </a:extLst>
              </p:cNvPr>
              <p:cNvSpPr txBox="1"/>
              <p:nvPr/>
            </p:nvSpPr>
            <p:spPr>
              <a:xfrm>
                <a:off x="5852297" y="1286085"/>
                <a:ext cx="74090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/>
                  <a:t>R</a:t>
                </a:r>
                <a:r>
                  <a:rPr lang="en-US" sz="1050" baseline="30000" dirty="0"/>
                  <a:t>2</a:t>
                </a:r>
                <a:r>
                  <a:rPr lang="en-US" sz="1050" dirty="0"/>
                  <a:t> = 0.989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6ED2CD7-9DDA-6E3B-2736-F8890532FA66}"/>
              </a:ext>
            </a:extLst>
          </p:cNvPr>
          <p:cNvSpPr txBox="1"/>
          <p:nvPr/>
        </p:nvSpPr>
        <p:spPr>
          <a:xfrm>
            <a:off x="4496584" y="2797541"/>
            <a:ext cx="1447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Interpretable machine learning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D1F996AF-9758-6D7E-A3F2-28DFADC0EB2B}"/>
              </a:ext>
            </a:extLst>
          </p:cNvPr>
          <p:cNvSpPr/>
          <p:nvPr/>
        </p:nvSpPr>
        <p:spPr>
          <a:xfrm rot="20751421" flipV="1">
            <a:off x="4563437" y="1975154"/>
            <a:ext cx="1260587" cy="197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005F43CC-1417-194C-374B-045DCDD5DDF3}"/>
              </a:ext>
            </a:extLst>
          </p:cNvPr>
          <p:cNvSpPr/>
          <p:nvPr/>
        </p:nvSpPr>
        <p:spPr>
          <a:xfrm rot="16200000">
            <a:off x="6898017" y="3414256"/>
            <a:ext cx="194280" cy="1283551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728435-033B-AE2E-AB5E-8721DB69579D}"/>
              </a:ext>
            </a:extLst>
          </p:cNvPr>
          <p:cNvSpPr txBox="1"/>
          <p:nvPr/>
        </p:nvSpPr>
        <p:spPr>
          <a:xfrm>
            <a:off x="6302547" y="4053980"/>
            <a:ext cx="1402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Bad curvature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446E3D-3A05-3067-593F-9D3E8B0DAA5E}"/>
              </a:ext>
            </a:extLst>
          </p:cNvPr>
          <p:cNvSpPr txBox="1"/>
          <p:nvPr/>
        </p:nvSpPr>
        <p:spPr>
          <a:xfrm>
            <a:off x="7861247" y="4069354"/>
            <a:ext cx="1402040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00B050"/>
                </a:solidFill>
              </a:rPr>
              <a:t>Flux surface compression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5E509164-97C8-A0BA-81DF-1D7FDDEF2418}"/>
              </a:ext>
            </a:extLst>
          </p:cNvPr>
          <p:cNvSpPr/>
          <p:nvPr/>
        </p:nvSpPr>
        <p:spPr>
          <a:xfrm rot="16200000">
            <a:off x="8346408" y="3784214"/>
            <a:ext cx="194283" cy="507027"/>
          </a:xfrm>
          <a:prstGeom prst="leftBrace">
            <a:avLst/>
          </a:prstGeom>
          <a:ln w="28575">
            <a:solidFill>
              <a:srgbClr val="05B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2C24FD4B-3E77-D088-D833-1B21DBF14490}"/>
              </a:ext>
            </a:extLst>
          </p:cNvPr>
          <p:cNvSpPr/>
          <p:nvPr/>
        </p:nvSpPr>
        <p:spPr>
          <a:xfrm rot="848579">
            <a:off x="4563437" y="3452826"/>
            <a:ext cx="1260587" cy="197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</p:spTree>
    <p:extLst>
      <p:ext uri="{BB962C8B-B14F-4D97-AF65-F5344CB8AC3E}">
        <p14:creationId xmlns:p14="http://schemas.microsoft.com/office/powerpoint/2010/main" val="3239343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4678D90-C5D2-CA68-8D15-4D635EB762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13"/>
          <a:stretch/>
        </p:blipFill>
        <p:spPr>
          <a:xfrm>
            <a:off x="0" y="545673"/>
            <a:ext cx="9144000" cy="45978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88F25A-384C-F603-8775-ED44B9591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" y="0"/>
            <a:ext cx="8858505" cy="790222"/>
          </a:xfrm>
        </p:spPr>
        <p:txBody>
          <a:bodyPr>
            <a:normAutofit fontScale="90000"/>
          </a:bodyPr>
          <a:lstStyle/>
          <a:p>
            <a:r>
              <a:rPr lang="en-US" dirty="0"/>
              <a:t>The data can also be used to test proposed turbulence cost functions</a:t>
            </a:r>
          </a:p>
        </p:txBody>
      </p:sp>
    </p:spTree>
    <p:extLst>
      <p:ext uri="{BB962C8B-B14F-4D97-AF65-F5344CB8AC3E}">
        <p14:creationId xmlns:p14="http://schemas.microsoft.com/office/powerpoint/2010/main" val="4057447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A0B18D8-EFDE-7B9E-26C5-9E64D8159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263" y="4282475"/>
            <a:ext cx="3247738" cy="2452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3E710E-E89B-792C-D8AF-102D708960C0}"/>
              </a:ext>
            </a:extLst>
          </p:cNvPr>
          <p:cNvSpPr txBox="1"/>
          <p:nvPr/>
        </p:nvSpPr>
        <p:spPr>
          <a:xfrm>
            <a:off x="738760" y="208"/>
            <a:ext cx="80715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Paper:   arXiv:2502.11657                Dataset doi:</a:t>
            </a:r>
            <a:r>
              <a:rPr lang="en-US" sz="2000" dirty="0">
                <a:effectLst/>
                <a:latin typeface="SFTT1000"/>
              </a:rPr>
              <a:t>10.5281/zenodo.14867776 </a:t>
            </a: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33BA06-1ED0-CE3E-5A62-7376B3D33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199" y="354151"/>
            <a:ext cx="1258576" cy="1245466"/>
          </a:xfrm>
          <a:prstGeom prst="rect">
            <a:avLst/>
          </a:prstGeom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C59A76BE-B031-5996-9E5F-E1D6C3499765}"/>
              </a:ext>
            </a:extLst>
          </p:cNvPr>
          <p:cNvSpPr/>
          <p:nvPr/>
        </p:nvSpPr>
        <p:spPr>
          <a:xfrm>
            <a:off x="1834568" y="3212429"/>
            <a:ext cx="356224" cy="216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8D08BA-6B19-7CC2-8B7D-4C7CD5DADCB1}"/>
              </a:ext>
            </a:extLst>
          </p:cNvPr>
          <p:cNvSpPr txBox="1"/>
          <p:nvPr/>
        </p:nvSpPr>
        <p:spPr>
          <a:xfrm>
            <a:off x="4559573" y="2113517"/>
            <a:ext cx="1321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Neural network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7E989B-0464-95BA-433C-6ABA28412450}"/>
              </a:ext>
            </a:extLst>
          </p:cNvPr>
          <p:cNvSpPr txBox="1"/>
          <p:nvPr/>
        </p:nvSpPr>
        <p:spPr>
          <a:xfrm>
            <a:off x="2470132" y="2012838"/>
            <a:ext cx="1877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Turbulence simulations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7B1C75-6623-0F54-1791-71343F181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182" y="2014411"/>
            <a:ext cx="690556" cy="697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01B509-75C6-EBEB-1A9C-E63C753E3E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65" y="3428998"/>
            <a:ext cx="638295" cy="6485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31A09C-7D41-7396-BFED-C031063396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341" y="1982161"/>
            <a:ext cx="690628" cy="6976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35E4F9-C994-ADD5-C543-649F881002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910" y="2755686"/>
            <a:ext cx="665744" cy="65884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868D36-42C6-3D6E-2034-A658D8F1FE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5760" y="2716073"/>
            <a:ext cx="588755" cy="65884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DD0708B-D6F8-B8BA-0C48-83614AF390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2199" y="2487399"/>
            <a:ext cx="356408" cy="73197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E208870-94DC-EF13-4C61-B58DE3226E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4130" y="3487004"/>
            <a:ext cx="638295" cy="62520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358450C-AE68-2CF4-A482-D2E8B07B3D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2265" y="3399805"/>
            <a:ext cx="541439" cy="61972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B1101F7-BAE7-7D98-7535-EB38F4DF275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3966" y="4106724"/>
            <a:ext cx="638296" cy="63829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EA230B4-D4D8-88A2-F66F-9869B35CB9E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8632" y="4095769"/>
            <a:ext cx="683368" cy="68336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A09758F-FA60-8CFA-2F28-EA94653E9619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682" t="3220" r="3044" b="3661"/>
          <a:stretch/>
        </p:blipFill>
        <p:spPr>
          <a:xfrm>
            <a:off x="2276988" y="2276044"/>
            <a:ext cx="2070581" cy="250141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46863BAB-6E42-F51D-700A-8B0EC843CBE5}"/>
              </a:ext>
            </a:extLst>
          </p:cNvPr>
          <p:cNvGrpSpPr/>
          <p:nvPr/>
        </p:nvGrpSpPr>
        <p:grpSpPr>
          <a:xfrm>
            <a:off x="6076381" y="1623021"/>
            <a:ext cx="2477519" cy="2511230"/>
            <a:chOff x="5470060" y="1061515"/>
            <a:chExt cx="2477519" cy="251123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70CC7047-71A1-277B-E168-487071016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6072" t="3932" b="6560"/>
            <a:stretch/>
          </p:blipFill>
          <p:spPr>
            <a:xfrm>
              <a:off x="5668415" y="1187218"/>
              <a:ext cx="2279164" cy="2171901"/>
            </a:xfrm>
            <a:prstGeom prst="rect">
              <a:avLst/>
            </a:prstGeom>
          </p:spPr>
        </p:pic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F0844F0-559E-6C5B-0CE3-D5D7E5ACDA11}"/>
                </a:ext>
              </a:extLst>
            </p:cNvPr>
            <p:cNvGrpSpPr/>
            <p:nvPr/>
          </p:nvGrpSpPr>
          <p:grpSpPr>
            <a:xfrm>
              <a:off x="5470060" y="1061515"/>
              <a:ext cx="2310805" cy="2511230"/>
              <a:chOff x="5470060" y="1061515"/>
              <a:chExt cx="2310805" cy="2511230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64D474BB-79DC-8B0A-7246-5BF233C8C259}"/>
                  </a:ext>
                </a:extLst>
              </p:cNvPr>
              <p:cNvGrpSpPr/>
              <p:nvPr/>
            </p:nvGrpSpPr>
            <p:grpSpPr>
              <a:xfrm>
                <a:off x="5470060" y="1089033"/>
                <a:ext cx="2020004" cy="2483712"/>
                <a:chOff x="5803647" y="1050066"/>
                <a:chExt cx="2020004" cy="2483712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8D989639-F062-FC8A-1C29-3D9854183DED}"/>
                    </a:ext>
                  </a:extLst>
                </p:cNvPr>
                <p:cNvSpPr/>
                <p:nvPr/>
              </p:nvSpPr>
              <p:spPr>
                <a:xfrm>
                  <a:off x="6418503" y="1050066"/>
                  <a:ext cx="1405148" cy="981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B692308B-C40F-AB8E-C3C9-7BF2A2002271}"/>
                    </a:ext>
                  </a:extLst>
                </p:cNvPr>
                <p:cNvSpPr txBox="1"/>
                <p:nvPr/>
              </p:nvSpPr>
              <p:spPr>
                <a:xfrm>
                  <a:off x="6704993" y="3256779"/>
                  <a:ext cx="10409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True heat flux</a:t>
                  </a: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BF9CCCA9-4785-60E2-FCDF-396D45CE90E1}"/>
                    </a:ext>
                  </a:extLst>
                </p:cNvPr>
                <p:cNvSpPr txBox="1"/>
                <p:nvPr/>
              </p:nvSpPr>
              <p:spPr>
                <a:xfrm rot="16200000">
                  <a:off x="5261672" y="1947269"/>
                  <a:ext cx="136095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Predicted heat flux</a:t>
                  </a:r>
                </a:p>
              </p:txBody>
            </p:sp>
          </p:grp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10552D4-188C-AB06-011F-82E4C6E4DC0C}"/>
                  </a:ext>
                </a:extLst>
              </p:cNvPr>
              <p:cNvSpPr/>
              <p:nvPr/>
            </p:nvSpPr>
            <p:spPr>
              <a:xfrm>
                <a:off x="5907108" y="1061515"/>
                <a:ext cx="1873757" cy="1508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440BDC7-973D-F250-F6C9-4F8933BA7423}"/>
                  </a:ext>
                </a:extLst>
              </p:cNvPr>
              <p:cNvSpPr/>
              <p:nvPr/>
            </p:nvSpPr>
            <p:spPr>
              <a:xfrm>
                <a:off x="5887794" y="1332648"/>
                <a:ext cx="379191" cy="1522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EA20F80-2DA8-3D38-C340-BD18725B45D3}"/>
                  </a:ext>
                </a:extLst>
              </p:cNvPr>
              <p:cNvSpPr txBox="1"/>
              <p:nvPr/>
            </p:nvSpPr>
            <p:spPr>
              <a:xfrm>
                <a:off x="5852297" y="1286085"/>
                <a:ext cx="74090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/>
                  <a:t>R</a:t>
                </a:r>
                <a:r>
                  <a:rPr lang="en-US" sz="1050" baseline="30000" dirty="0"/>
                  <a:t>2</a:t>
                </a:r>
                <a:r>
                  <a:rPr lang="en-US" sz="1050" dirty="0"/>
                  <a:t> = 0.989</a:t>
                </a:r>
              </a:p>
            </p:txBody>
          </p:sp>
        </p:grp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B3CAF972-2150-8580-1A77-7930FF802018}"/>
              </a:ext>
            </a:extLst>
          </p:cNvPr>
          <p:cNvSpPr txBox="1"/>
          <p:nvPr/>
        </p:nvSpPr>
        <p:spPr>
          <a:xfrm>
            <a:off x="4496584" y="3380462"/>
            <a:ext cx="1447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Interpretable machine learning</a:t>
            </a:r>
          </a:p>
        </p:txBody>
      </p:sp>
      <p:sp>
        <p:nvSpPr>
          <p:cNvPr id="61" name="Right Arrow 60">
            <a:extLst>
              <a:ext uri="{FF2B5EF4-FFF2-40B4-BE49-F238E27FC236}">
                <a16:creationId xmlns:a16="http://schemas.microsoft.com/office/drawing/2014/main" id="{27CABA74-3CB3-D7CE-F48B-C11A1177D5B6}"/>
              </a:ext>
            </a:extLst>
          </p:cNvPr>
          <p:cNvSpPr/>
          <p:nvPr/>
        </p:nvSpPr>
        <p:spPr>
          <a:xfrm rot="20751421" flipV="1">
            <a:off x="4563437" y="2558075"/>
            <a:ext cx="1260587" cy="197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62" name="Left Brace 61">
            <a:extLst>
              <a:ext uri="{FF2B5EF4-FFF2-40B4-BE49-F238E27FC236}">
                <a16:creationId xmlns:a16="http://schemas.microsoft.com/office/drawing/2014/main" id="{E6D02127-B012-207B-561C-093896FD237B}"/>
              </a:ext>
            </a:extLst>
          </p:cNvPr>
          <p:cNvSpPr/>
          <p:nvPr/>
        </p:nvSpPr>
        <p:spPr>
          <a:xfrm rot="16200000">
            <a:off x="6898017" y="3997177"/>
            <a:ext cx="194280" cy="1283551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791784A-A1F3-0B5B-9355-C5E2DA89C480}"/>
              </a:ext>
            </a:extLst>
          </p:cNvPr>
          <p:cNvSpPr txBox="1"/>
          <p:nvPr/>
        </p:nvSpPr>
        <p:spPr>
          <a:xfrm>
            <a:off x="6302547" y="4636901"/>
            <a:ext cx="1402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Bad curvature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2A0B5E3-3A58-4414-D1D5-49994D8F490F}"/>
              </a:ext>
            </a:extLst>
          </p:cNvPr>
          <p:cNvSpPr txBox="1"/>
          <p:nvPr/>
        </p:nvSpPr>
        <p:spPr>
          <a:xfrm>
            <a:off x="7861247" y="4652275"/>
            <a:ext cx="1402040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00B050"/>
                </a:solidFill>
              </a:rPr>
              <a:t>Flux surface compression</a:t>
            </a:r>
          </a:p>
        </p:txBody>
      </p:sp>
      <p:sp>
        <p:nvSpPr>
          <p:cNvPr id="65" name="Left Brace 64">
            <a:extLst>
              <a:ext uri="{FF2B5EF4-FFF2-40B4-BE49-F238E27FC236}">
                <a16:creationId xmlns:a16="http://schemas.microsoft.com/office/drawing/2014/main" id="{6F8D0A7F-0215-A45F-B887-43B116484B4A}"/>
              </a:ext>
            </a:extLst>
          </p:cNvPr>
          <p:cNvSpPr/>
          <p:nvPr/>
        </p:nvSpPr>
        <p:spPr>
          <a:xfrm rot="16200000">
            <a:off x="8346408" y="4367135"/>
            <a:ext cx="194283" cy="507027"/>
          </a:xfrm>
          <a:prstGeom prst="leftBrace">
            <a:avLst/>
          </a:prstGeom>
          <a:ln w="28575">
            <a:solidFill>
              <a:srgbClr val="05B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6" name="Right Arrow 65">
            <a:extLst>
              <a:ext uri="{FF2B5EF4-FFF2-40B4-BE49-F238E27FC236}">
                <a16:creationId xmlns:a16="http://schemas.microsoft.com/office/drawing/2014/main" id="{B61E37BB-BA6C-25FB-23B1-12FB21439B1F}"/>
              </a:ext>
            </a:extLst>
          </p:cNvPr>
          <p:cNvSpPr/>
          <p:nvPr/>
        </p:nvSpPr>
        <p:spPr>
          <a:xfrm rot="848579">
            <a:off x="4563437" y="4035747"/>
            <a:ext cx="1260587" cy="197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B8475F-2787-C7D7-A05E-D42703D926D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77730" y="345043"/>
            <a:ext cx="1270993" cy="126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19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137348</TotalTime>
  <Words>290</Words>
  <Application>Microsoft Macintosh PowerPoint</Application>
  <PresentationFormat>On-screen Show (16:9)</PresentationFormat>
  <Paragraphs>40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Monaco</vt:lpstr>
      <vt:lpstr>SFTT1000</vt:lpstr>
      <vt:lpstr>Office Theme</vt:lpstr>
      <vt:lpstr>New dataset of &gt;200,000 nonlinear gyrokinetic simulations of ITG turbulence in diverse stellarator geometries</vt:lpstr>
      <vt:lpstr>New dataset of &gt;200,000 nonlinear gyrokinetic simulations of ITG turbulence in diverse stellarator geometries</vt:lpstr>
      <vt:lpstr>New dataset of &gt;200,000 nonlinear gyrokinetic simulations of ITG turbulence in diverse stellarator geometries</vt:lpstr>
      <vt:lpstr>The data can also be used to test proposed turbulence cost functions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Goal: An interpretable regression, to learn what features of stellarator geometry affect the magnitude of turbulence</dc:title>
  <dc:subject/>
  <dc:creator>Microsoft Office User</dc:creator>
  <cp:keywords/>
  <dc:description/>
  <cp:lastModifiedBy>Microsoft Office User</cp:lastModifiedBy>
  <cp:revision>292</cp:revision>
  <dcterms:created xsi:type="dcterms:W3CDTF">2024-06-11T13:17:25Z</dcterms:created>
  <dcterms:modified xsi:type="dcterms:W3CDTF">2025-03-17T12:28:22Z</dcterms:modified>
  <cp:category/>
</cp:coreProperties>
</file>