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1080" r:id="rId2"/>
    <p:sldId id="1218" r:id="rId3"/>
    <p:sldId id="1234" r:id="rId4"/>
    <p:sldId id="1239" r:id="rId5"/>
    <p:sldId id="1250" r:id="rId6"/>
    <p:sldId id="1251" r:id="rId7"/>
    <p:sldId id="274" r:id="rId8"/>
    <p:sldId id="1243" r:id="rId9"/>
    <p:sldId id="1244" r:id="rId10"/>
    <p:sldId id="1256" r:id="rId11"/>
    <p:sldId id="1258" r:id="rId12"/>
    <p:sldId id="1257" r:id="rId13"/>
    <p:sldId id="1262" r:id="rId14"/>
    <p:sldId id="1261" r:id="rId15"/>
    <p:sldId id="1249" r:id="rId16"/>
    <p:sldId id="1245" r:id="rId17"/>
    <p:sldId id="126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900"/>
    <a:srgbClr val="FFFFFF"/>
    <a:srgbClr val="FFF3CD"/>
    <a:srgbClr val="D9B5F5"/>
    <a:srgbClr val="A577C9"/>
    <a:srgbClr val="B985E0"/>
    <a:srgbClr val="F1985A"/>
    <a:srgbClr val="3274AA"/>
    <a:srgbClr val="BCD8ED"/>
    <a:srgbClr val="B6D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1"/>
    <p:restoredTop sz="69645"/>
  </p:normalViewPr>
  <p:slideViewPr>
    <p:cSldViewPr snapToGrid="0" snapToObjects="1">
      <p:cViewPr varScale="1">
        <p:scale>
          <a:sx n="111" d="100"/>
          <a:sy n="111" d="100"/>
        </p:scale>
        <p:origin x="2080" y="184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6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7539A-0ABA-CF5C-3801-D87B8EB5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073B6-CF61-DEF3-E8B4-6E3B7BC67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C3D33-C257-C8A8-9C8E-5DDDF95AD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E5595-F466-D33A-7B63-9EB0982EAC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92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BB5EC-07CA-4ABE-56A0-FE5C5B43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EDDCA-4933-68C9-C6DD-01EDE5A58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09868-ACC7-8F51-A4BD-289867045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2D615-F5A0-8134-D8D5-A128595DED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382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C825D-EAB6-EEDF-C836-0382996D9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674DA-0E85-3FCB-3290-727B9615C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99A68-3A5A-F2A3-1E25-207021C3F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AAD88-EAD8-3E3D-E74A-2151120E73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55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D333-3BC8-E879-2BA9-10102DECF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97F71-4019-01CC-1E9B-90D482061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0B616-FD7D-2E29-261D-0AA84A6C1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190C8-4AFB-296F-3A2A-859E9A391B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35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A946-F192-C44F-C3E4-8B05E8228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5737E-764D-2CB4-79DA-0CD6E5801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1F42E-3F4D-C56C-9E5B-C15BC99D1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572D4-F035-9338-25E8-05D1228D71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348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319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7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8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736E-00AC-886A-B4B4-23F98A95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9CE12-7CB9-5796-3318-C4F8B46B6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B61C4-873C-8801-F21D-C11EF8FC1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E2A6D-834F-7FDF-A59D-214B0B2A7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70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66CDB-094B-6646-C4AA-4744F5527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817FE-B03C-C1FC-1310-C73A7EF0B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F2E1F-C9A4-384A-3CF0-F5426D41B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35CEE-55F4-FB19-244E-34C8FC55E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9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F7BF-A1DC-9289-820D-A93D12A5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9E248-ADD3-7A6D-A8E5-5DAFC5E66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6BFDE-E687-6261-E5DC-16DD81024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BC6AE-ADB2-EC0E-7414-18621A38D6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35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77F9-EBEC-CFFC-8EF5-CC0303517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91ED50-8CA2-B923-EFD8-5A3A3F419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0E896-A0D0-DA2C-D7E7-D1586007A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45BC4-BB49-079C-182A-140558FA79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24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512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DC466-95CA-AA1F-0754-05C3DD2B7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E4C86-984F-2852-F20F-B07DBDC2E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36BE0-4D15-7C5D-A283-65851DD4D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566DA-E3BB-124C-1226-20EB4AEADB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43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852DD-B456-B7BA-8E3C-4ACA6476D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2C316-DD06-5EBA-9813-7300141DC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495A2-2875-8164-F179-DD8A87B76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F7F6D-E7FA-60FF-764A-B989AC1FBE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13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bg>
      <p:bgPr>
        <a:blipFill rotWithShape="1">
          <a:blip r:embed="rId2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-1" y="1208761"/>
            <a:ext cx="9144000" cy="18726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60"/>
              </a:spcBef>
              <a:buClr>
                <a:schemeClr val="accent1"/>
              </a:buClr>
              <a:buSzPts val="884"/>
              <a:buFont typeface="Arial"/>
              <a:buNone/>
              <a:defRPr sz="13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3482" algn="l" rtl="0">
              <a:spcBef>
                <a:spcPts val="520"/>
              </a:spcBef>
              <a:buClr>
                <a:schemeClr val="accent1"/>
              </a:buClr>
              <a:buSzPts val="1768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922" algn="l" rtl="0">
              <a:spcBef>
                <a:spcPts val="420"/>
              </a:spcBef>
              <a:buClr>
                <a:schemeClr val="accent1"/>
              </a:buClr>
              <a:buSzPts val="1428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9511" algn="l" rtl="0">
              <a:spcBef>
                <a:spcPts val="320"/>
              </a:spcBef>
              <a:buClr>
                <a:schemeClr val="accent1"/>
              </a:buClr>
              <a:buSzPts val="108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72466" algn="l" rtl="0">
              <a:spcBef>
                <a:spcPts val="260"/>
              </a:spcBef>
              <a:buClr>
                <a:schemeClr val="accent1"/>
              </a:buClr>
              <a:buSzPts val="884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Shape 57">
            <a:extLst>
              <a:ext uri="{FF2B5EF4-FFF2-40B4-BE49-F238E27FC236}">
                <a16:creationId xmlns:a16="http://schemas.microsoft.com/office/drawing/2014/main" id="{4EA7FADC-29F3-0345-BE83-3CBB90C2C55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074651" y="3081402"/>
            <a:ext cx="6994697" cy="94571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60"/>
              </a:spcBef>
              <a:buClr>
                <a:schemeClr val="accent1"/>
              </a:buClr>
              <a:buSzPts val="884"/>
              <a:buFont typeface="Arial"/>
              <a:buNone/>
              <a:defRPr sz="13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3482" algn="l" rtl="0">
              <a:spcBef>
                <a:spcPts val="520"/>
              </a:spcBef>
              <a:buClr>
                <a:schemeClr val="accent1"/>
              </a:buClr>
              <a:buSzPts val="1768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922" algn="l" rtl="0">
              <a:spcBef>
                <a:spcPts val="420"/>
              </a:spcBef>
              <a:buClr>
                <a:schemeClr val="accent1"/>
              </a:buClr>
              <a:buSzPts val="1428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9511" algn="l" rtl="0">
              <a:spcBef>
                <a:spcPts val="320"/>
              </a:spcBef>
              <a:buClr>
                <a:schemeClr val="accent1"/>
              </a:buClr>
              <a:buSzPts val="108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72466" algn="l" rtl="0">
              <a:spcBef>
                <a:spcPts val="260"/>
              </a:spcBef>
              <a:buClr>
                <a:schemeClr val="accent1"/>
              </a:buClr>
              <a:buSzPts val="884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" name="Shape 56" descr="UMD_primary_mark_vertical_white_black_type.png">
            <a:extLst>
              <a:ext uri="{FF2B5EF4-FFF2-40B4-BE49-F238E27FC236}">
                <a16:creationId xmlns:a16="http://schemas.microsoft.com/office/drawing/2014/main" id="{0F2FE49A-B6A3-FD45-90F6-D550FA74AB1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435770" y="57770"/>
            <a:ext cx="2708230" cy="125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0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Bullete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80"/>
              </a:spcBef>
              <a:buClr>
                <a:schemeClr val="accent1"/>
              </a:buClr>
              <a:buSzPts val="2312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3482" algn="l" rtl="0">
              <a:spcBef>
                <a:spcPts val="520"/>
              </a:spcBef>
              <a:buClr>
                <a:schemeClr val="accent1"/>
              </a:buClr>
              <a:buSzPts val="1768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922" algn="l" rtl="0">
              <a:spcBef>
                <a:spcPts val="420"/>
              </a:spcBef>
              <a:buClr>
                <a:schemeClr val="accent1"/>
              </a:buClr>
              <a:buSzPts val="1428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9511" algn="l" rtl="0">
              <a:spcBef>
                <a:spcPts val="320"/>
              </a:spcBef>
              <a:buClr>
                <a:schemeClr val="accent1"/>
              </a:buClr>
              <a:buSzPts val="108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72466" algn="l" rtl="0">
              <a:spcBef>
                <a:spcPts val="260"/>
              </a:spcBef>
              <a:buClr>
                <a:schemeClr val="accent1"/>
              </a:buClr>
              <a:buSzPts val="884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457200" y="108585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rgbClr val="8B8C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Shape 63"/>
          <p:cNvCxnSpPr/>
          <p:nvPr/>
        </p:nvCxnSpPr>
        <p:spPr>
          <a:xfrm>
            <a:off x="457200" y="46863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" name="Shape 64" descr="UMD_primary_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573" y="4706154"/>
            <a:ext cx="1524000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FearlessIdeas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4800599"/>
            <a:ext cx="1943100" cy="278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34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buClr>
                <a:schemeClr val="accent1"/>
              </a:buClr>
              <a:buSzPts val="1904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80"/>
              </a:spcBef>
              <a:buClr>
                <a:schemeClr val="accent1"/>
              </a:buClr>
              <a:buSzPts val="1632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00"/>
              </a:spcBef>
              <a:buClr>
                <a:schemeClr val="accent1"/>
              </a:buClr>
              <a:buSzPts val="13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60"/>
              </a:spcBef>
              <a:buClr>
                <a:schemeClr val="accent1"/>
              </a:buClr>
              <a:buSzPts val="1224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60"/>
              </a:spcBef>
              <a:buClr>
                <a:schemeClr val="accent1"/>
              </a:buClr>
              <a:buSzPts val="1224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560"/>
              </a:spcBef>
              <a:buClr>
                <a:schemeClr val="accent1"/>
              </a:buClr>
              <a:buSzPts val="1904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80"/>
              </a:spcBef>
              <a:buClr>
                <a:schemeClr val="accent1"/>
              </a:buClr>
              <a:buSzPts val="1632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00"/>
              </a:spcBef>
              <a:buClr>
                <a:schemeClr val="accent1"/>
              </a:buClr>
              <a:buSzPts val="13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60"/>
              </a:spcBef>
              <a:buClr>
                <a:schemeClr val="accent1"/>
              </a:buClr>
              <a:buSzPts val="1224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60"/>
              </a:spcBef>
              <a:buClr>
                <a:schemeClr val="accent1"/>
              </a:buClr>
              <a:buSzPts val="1224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78" name="Shape 78"/>
          <p:cNvCxnSpPr/>
          <p:nvPr/>
        </p:nvCxnSpPr>
        <p:spPr>
          <a:xfrm>
            <a:off x="457200" y="108585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rgbClr val="8B8C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Shape 80"/>
          <p:cNvCxnSpPr/>
          <p:nvPr/>
        </p:nvCxnSpPr>
        <p:spPr>
          <a:xfrm>
            <a:off x="457200" y="46863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" name="Shape 81" descr="UMD_primary_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573" y="4706154"/>
            <a:ext cx="1524000" cy="42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rgbClr val="8B8C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Shape 85"/>
          <p:cNvCxnSpPr/>
          <p:nvPr/>
        </p:nvCxnSpPr>
        <p:spPr>
          <a:xfrm>
            <a:off x="457200" y="46863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" name="Shape 86" descr="UMD_primary_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573" y="4706154"/>
            <a:ext cx="1524000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 descr="FearlessIdeas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4800599"/>
            <a:ext cx="1943100" cy="278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EB3BF26-82C8-6A48-8E7A-30739AA8F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868" y="-7434"/>
            <a:ext cx="998267" cy="636082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6510C33-AE9F-9C4F-9E67-31D58C6BE0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010"/>
          <a:stretch/>
        </p:blipFill>
        <p:spPr>
          <a:xfrm>
            <a:off x="914400" y="-7841"/>
            <a:ext cx="8248371" cy="636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D401C0-B687-9141-B0D9-440EFACC8A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62" y="79056"/>
            <a:ext cx="467510" cy="4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53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AB62-C6EF-CD4D-A540-3C1CDB88A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25391-792A-8249-8D56-3F3C12CDC3A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E8A10-4A4D-7B40-8994-9AA985DCA65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BD73D-5857-6746-9D87-0738A1AEE9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B8C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792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6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 amt="35000"/>
          </a:blip>
          <a:stretch>
            <a:fillRect t="-16997" b="-16998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80"/>
              </a:spcBef>
              <a:buClr>
                <a:schemeClr val="accent1"/>
              </a:buClr>
              <a:buSzPts val="2312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3482" algn="l" rtl="0">
              <a:spcBef>
                <a:spcPts val="520"/>
              </a:spcBef>
              <a:buClr>
                <a:schemeClr val="accent1"/>
              </a:buClr>
              <a:buSzPts val="1768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922" algn="l" rtl="0">
              <a:spcBef>
                <a:spcPts val="420"/>
              </a:spcBef>
              <a:buClr>
                <a:schemeClr val="accent1"/>
              </a:buClr>
              <a:buSzPts val="1428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9511" algn="l" rtl="0">
              <a:spcBef>
                <a:spcPts val="320"/>
              </a:spcBef>
              <a:buClr>
                <a:schemeClr val="accent1"/>
              </a:buClr>
              <a:buSzPts val="108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72466" algn="l" rtl="0">
              <a:spcBef>
                <a:spcPts val="260"/>
              </a:spcBef>
              <a:buClr>
                <a:schemeClr val="accent1"/>
              </a:buClr>
              <a:buSzPts val="884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B8C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54" r:id="rId2"/>
    <p:sldLayoutId id="2147483656" r:id="rId3"/>
    <p:sldLayoutId id="2147483657" r:id="rId4"/>
    <p:sldLayoutId id="2147483661" r:id="rId5"/>
    <p:sldLayoutId id="2147483662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8.gif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11" Type="http://schemas.openxmlformats.org/officeDocument/2006/relationships/image" Target="../media/image44.png"/><Relationship Id="rId5" Type="http://schemas.openxmlformats.org/officeDocument/2006/relationships/image" Target="../media/image170.png"/><Relationship Id="rId10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90.png"/><Relationship Id="rId7" Type="http://schemas.openxmlformats.org/officeDocument/2006/relationships/image" Target="../media/image40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032A6-F0BE-7B31-4BE5-C453CC19794C}"/>
              </a:ext>
            </a:extLst>
          </p:cNvPr>
          <p:cNvSpPr/>
          <p:nvPr/>
        </p:nvSpPr>
        <p:spPr>
          <a:xfrm>
            <a:off x="0" y="862828"/>
            <a:ext cx="9144000" cy="4280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944" y="871793"/>
            <a:ext cx="9144000" cy="42806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4957" y="183852"/>
            <a:ext cx="929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Visualizing Stellarator Objective Functions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12711" y="987869"/>
            <a:ext cx="9124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Byoungchan Jang</a:t>
            </a:r>
            <a:r>
              <a:rPr 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Matt Landreman</a:t>
            </a:r>
            <a:r>
              <a:rPr 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6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Maryland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6D5E56-2601-F14F-AE4E-0E3EEA589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11" y="4098212"/>
            <a:ext cx="2224180" cy="1112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875FE-810B-D919-A27A-91C23DE7A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70" y="4098212"/>
            <a:ext cx="848792" cy="837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AC241D-C870-F7A6-7A9A-83F533F56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883" y="1601745"/>
            <a:ext cx="2726987" cy="27509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0E0970-7FB0-3D05-DBB8-8DA3FC46A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888" y="1611088"/>
            <a:ext cx="2672330" cy="273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1411-B5D2-944B-2942-0C9E676E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965BE-04CD-D8BB-9F1C-27A6252B754D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Comparing different proxies for neoclassical confinement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D99CF1-5EAA-7B0E-17A1-BD320D7D8D83}"/>
              </a:ext>
            </a:extLst>
          </p:cNvPr>
          <p:cNvCxnSpPr>
            <a:cxnSpLocks/>
          </p:cNvCxnSpPr>
          <p:nvPr/>
        </p:nvCxnSpPr>
        <p:spPr>
          <a:xfrm>
            <a:off x="3925958" y="1756879"/>
            <a:ext cx="0" cy="25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>
            <a:extLst>
              <a:ext uri="{FF2B5EF4-FFF2-40B4-BE49-F238E27FC236}">
                <a16:creationId xmlns:a16="http://schemas.microsoft.com/office/drawing/2014/main" id="{0780BC13-7CD5-DC95-675D-B4944DA9E1A5}"/>
              </a:ext>
            </a:extLst>
          </p:cNvPr>
          <p:cNvSpPr/>
          <p:nvPr/>
        </p:nvSpPr>
        <p:spPr>
          <a:xfrm>
            <a:off x="3826450" y="210547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445D5D0-2CAB-4963-BF62-F8337CE93C02}"/>
              </a:ext>
            </a:extLst>
          </p:cNvPr>
          <p:cNvSpPr/>
          <p:nvPr/>
        </p:nvSpPr>
        <p:spPr>
          <a:xfrm>
            <a:off x="3826450" y="2902826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8E94271-BDE0-E6D7-613A-7BAD2F53ABAD}"/>
              </a:ext>
            </a:extLst>
          </p:cNvPr>
          <p:cNvSpPr/>
          <p:nvPr/>
        </p:nvSpPr>
        <p:spPr>
          <a:xfrm>
            <a:off x="3826450" y="370018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D9FD9-7431-BD14-F1C3-9C9533746035}"/>
              </a:ext>
            </a:extLst>
          </p:cNvPr>
          <p:cNvSpPr txBox="1"/>
          <p:nvPr/>
        </p:nvSpPr>
        <p:spPr>
          <a:xfrm>
            <a:off x="4415928" y="2031875"/>
            <a:ext cx="418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Two-term quasisymmetry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91A9B-B118-09F3-4077-110E4AF0206D}"/>
                  </a:ext>
                </a:extLst>
              </p:cNvPr>
              <p:cNvSpPr txBox="1"/>
              <p:nvPr/>
            </p:nvSpPr>
            <p:spPr>
              <a:xfrm>
                <a:off x="4415928" y="2835065"/>
                <a:ext cx="4185571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effective ripple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91A9B-B118-09F3-4077-110E4AF02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928" y="2835065"/>
                <a:ext cx="4185571" cy="391582"/>
              </a:xfrm>
              <a:prstGeom prst="rect">
                <a:avLst/>
              </a:prstGeom>
              <a:blipFill>
                <a:blip r:embed="rId3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7FA175-5472-88FB-14BB-11435F6EECCE}"/>
                  </a:ext>
                </a:extLst>
              </p:cNvPr>
              <p:cNvSpPr txBox="1"/>
              <p:nvPr/>
            </p:nvSpPr>
            <p:spPr>
              <a:xfrm>
                <a:off x="4415928" y="3638254"/>
                <a:ext cx="4185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𝐺𝑎𝑚𝑚𝑎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7FA175-5472-88FB-14BB-11435F6EE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928" y="3638254"/>
                <a:ext cx="41855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013B00C-B3FD-40CC-CDD6-D2831A1F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7" y="1497728"/>
            <a:ext cx="3705167" cy="3598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354220-AB8D-E32E-319D-D9C59B7D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520" y="690913"/>
            <a:ext cx="1223522" cy="8068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E1ADF3-D6A3-83C0-C6AE-067F0518BA5E}"/>
              </a:ext>
            </a:extLst>
          </p:cNvPr>
          <p:cNvSpPr txBox="1"/>
          <p:nvPr/>
        </p:nvSpPr>
        <p:spPr>
          <a:xfrm>
            <a:off x="1157059" y="3411870"/>
            <a:ext cx="201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CFQS</a:t>
            </a:r>
          </a:p>
        </p:txBody>
      </p:sp>
    </p:spTree>
    <p:extLst>
      <p:ext uri="{BB962C8B-B14F-4D97-AF65-F5344CB8AC3E}">
        <p14:creationId xmlns:p14="http://schemas.microsoft.com/office/powerpoint/2010/main" val="252922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5536-E8E6-E36B-33A2-FFE23E7BB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9E781B-9F3A-CF2B-F40E-396F5A4A0B0B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Comparing different proxies for neoclassical confinement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F19330-E155-CD7B-03FE-B1C287CAB3F3}"/>
              </a:ext>
            </a:extLst>
          </p:cNvPr>
          <p:cNvCxnSpPr>
            <a:cxnSpLocks/>
          </p:cNvCxnSpPr>
          <p:nvPr/>
        </p:nvCxnSpPr>
        <p:spPr>
          <a:xfrm>
            <a:off x="3925958" y="1756879"/>
            <a:ext cx="0" cy="25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>
            <a:extLst>
              <a:ext uri="{FF2B5EF4-FFF2-40B4-BE49-F238E27FC236}">
                <a16:creationId xmlns:a16="http://schemas.microsoft.com/office/drawing/2014/main" id="{D450A51D-A76C-F7FB-DC48-A7BCDB42637F}"/>
              </a:ext>
            </a:extLst>
          </p:cNvPr>
          <p:cNvSpPr/>
          <p:nvPr/>
        </p:nvSpPr>
        <p:spPr>
          <a:xfrm>
            <a:off x="3826450" y="210547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5B5BA9-34C3-BF14-8005-C57BE4D596AB}"/>
              </a:ext>
            </a:extLst>
          </p:cNvPr>
          <p:cNvSpPr/>
          <p:nvPr/>
        </p:nvSpPr>
        <p:spPr>
          <a:xfrm>
            <a:off x="3826450" y="2902826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35D1A0E-2396-D27D-6F94-8EEB45DC2D9C}"/>
              </a:ext>
            </a:extLst>
          </p:cNvPr>
          <p:cNvSpPr/>
          <p:nvPr/>
        </p:nvSpPr>
        <p:spPr>
          <a:xfrm>
            <a:off x="3826450" y="370018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F210B3-F0F4-BF5D-8D3C-780CF1E5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" y="1497728"/>
            <a:ext cx="3705167" cy="3598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E89DF1-07FC-1A50-CFB7-9CA82E1A2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520" y="690913"/>
            <a:ext cx="1223522" cy="806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F1F0BE-8375-CC87-CDFF-DEBF27A92956}"/>
              </a:ext>
            </a:extLst>
          </p:cNvPr>
          <p:cNvSpPr txBox="1"/>
          <p:nvPr/>
        </p:nvSpPr>
        <p:spPr>
          <a:xfrm>
            <a:off x="1157059" y="3411870"/>
            <a:ext cx="201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CFQS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C57FE2-68E3-F8D5-3A3B-1476D072E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498" y="717299"/>
            <a:ext cx="2053186" cy="1565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FF49B5-C6E6-B4F3-E8BE-ABCF6704C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141" y="2142039"/>
            <a:ext cx="2086679" cy="15967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6CAB06-6BA4-BE65-9AE4-F0819C542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860" y="3571002"/>
            <a:ext cx="2005921" cy="1534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0B62B0-2535-C31F-EECD-D2603F832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100" y="690913"/>
            <a:ext cx="1531890" cy="15658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53AC55-CD26-08BB-7DE3-DA62F0D4D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267" y="1966477"/>
            <a:ext cx="1623556" cy="1620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8CAEE9-0B9F-F056-AF44-6D03B2616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352" y="3454416"/>
            <a:ext cx="1551386" cy="15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6637-1BBB-7EE9-F3D0-130A655F6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6C9B95-6CF7-824D-0353-A064806E5DCD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1D interpolation + 1D random direction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ACFED0-BEA8-9854-6624-0BF5F3F43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1" y="1643448"/>
            <a:ext cx="3623026" cy="35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E04744-9C95-4154-AA40-7485AA79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4" y="695964"/>
            <a:ext cx="1279547" cy="903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9D6472-A036-4A98-02ED-91373DC7C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891" y="739597"/>
            <a:ext cx="1312441" cy="9038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4DBDC5-688B-0B67-F1EF-354C6F7E5A08}"/>
              </a:ext>
            </a:extLst>
          </p:cNvPr>
          <p:cNvCxnSpPr>
            <a:cxnSpLocks/>
          </p:cNvCxnSpPr>
          <p:nvPr/>
        </p:nvCxnSpPr>
        <p:spPr>
          <a:xfrm>
            <a:off x="3925958" y="1756879"/>
            <a:ext cx="0" cy="25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>
            <a:extLst>
              <a:ext uri="{FF2B5EF4-FFF2-40B4-BE49-F238E27FC236}">
                <a16:creationId xmlns:a16="http://schemas.microsoft.com/office/drawing/2014/main" id="{E85A8EC5-5505-2F1C-0009-0237A7DEFFDD}"/>
              </a:ext>
            </a:extLst>
          </p:cNvPr>
          <p:cNvSpPr/>
          <p:nvPr/>
        </p:nvSpPr>
        <p:spPr>
          <a:xfrm>
            <a:off x="3826450" y="210547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D567C6F-FC7D-CA47-827E-246181DA1C49}"/>
              </a:ext>
            </a:extLst>
          </p:cNvPr>
          <p:cNvSpPr/>
          <p:nvPr/>
        </p:nvSpPr>
        <p:spPr>
          <a:xfrm>
            <a:off x="3826450" y="2902826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93D9383-5B00-BD89-C01E-5800827C3AA6}"/>
              </a:ext>
            </a:extLst>
          </p:cNvPr>
          <p:cNvSpPr/>
          <p:nvPr/>
        </p:nvSpPr>
        <p:spPr>
          <a:xfrm>
            <a:off x="3826450" y="370018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5D64DD-302C-908C-131F-7FB94115297B}"/>
                  </a:ext>
                </a:extLst>
              </p:cNvPr>
              <p:cNvSpPr txBox="1"/>
              <p:nvPr/>
            </p:nvSpPr>
            <p:spPr>
              <a:xfrm>
                <a:off x="4720281" y="1053022"/>
                <a:ext cx="30233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i="1" baseline="-2500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5D64DD-302C-908C-131F-7FB94115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281" y="1053022"/>
                <a:ext cx="3023327" cy="276999"/>
              </a:xfrm>
              <a:prstGeom prst="rect">
                <a:avLst/>
              </a:prstGeom>
              <a:blipFill>
                <a:blip r:embed="rId6"/>
                <a:stretch>
                  <a:fillRect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D113B5E-BD91-3D8C-94B9-EF33FFB37FDB}"/>
              </a:ext>
            </a:extLst>
          </p:cNvPr>
          <p:cNvSpPr txBox="1"/>
          <p:nvPr/>
        </p:nvSpPr>
        <p:spPr>
          <a:xfrm>
            <a:off x="4415928" y="2031875"/>
            <a:ext cx="418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Two-term quasisymmetry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D26B437-E29E-31E0-0E25-CFBD0B13B79C}"/>
                  </a:ext>
                </a:extLst>
              </p:cNvPr>
              <p:cNvSpPr txBox="1"/>
              <p:nvPr/>
            </p:nvSpPr>
            <p:spPr>
              <a:xfrm>
                <a:off x="4415928" y="2835065"/>
                <a:ext cx="4185571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effective ripple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D26B437-E29E-31E0-0E25-CFBD0B13B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928" y="2835065"/>
                <a:ext cx="4185571" cy="39158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A19881-BD04-AF62-B340-04785132B1D9}"/>
                  </a:ext>
                </a:extLst>
              </p:cNvPr>
              <p:cNvSpPr txBox="1"/>
              <p:nvPr/>
            </p:nvSpPr>
            <p:spPr>
              <a:xfrm>
                <a:off x="4415928" y="3638254"/>
                <a:ext cx="4185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𝐺𝑎𝑚𝑚𝑎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A19881-BD04-AF62-B340-04785132B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928" y="3638254"/>
                <a:ext cx="41855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54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CBB1-47F3-8821-37E1-0BB239AFB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12D318-02C4-86F4-7EA8-4F1CECE6DD4E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1D interpolation + 1D random direction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A95E0-85B3-3663-4249-5C04C17CC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1" y="1643448"/>
            <a:ext cx="3623026" cy="35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4CDDB3-9203-41CF-4A60-73E62751C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4" y="695964"/>
            <a:ext cx="1279547" cy="903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4085B9-32A6-DB9F-0C20-83FB48C57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891" y="739597"/>
            <a:ext cx="1312441" cy="9038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4ED778-82AE-1033-E781-9202177E7020}"/>
              </a:ext>
            </a:extLst>
          </p:cNvPr>
          <p:cNvCxnSpPr>
            <a:cxnSpLocks/>
          </p:cNvCxnSpPr>
          <p:nvPr/>
        </p:nvCxnSpPr>
        <p:spPr>
          <a:xfrm>
            <a:off x="3925958" y="1756879"/>
            <a:ext cx="0" cy="25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B7BFF32-D0BA-1CF0-9C85-79C65D83D15F}"/>
              </a:ext>
            </a:extLst>
          </p:cNvPr>
          <p:cNvSpPr/>
          <p:nvPr/>
        </p:nvSpPr>
        <p:spPr>
          <a:xfrm>
            <a:off x="3826450" y="210547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8254334-97EE-91C3-C725-CD8C27FF1011}"/>
              </a:ext>
            </a:extLst>
          </p:cNvPr>
          <p:cNvSpPr/>
          <p:nvPr/>
        </p:nvSpPr>
        <p:spPr>
          <a:xfrm>
            <a:off x="3826450" y="2902826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75FD8B4-8EFD-0A41-82F6-7068EDC233D9}"/>
              </a:ext>
            </a:extLst>
          </p:cNvPr>
          <p:cNvSpPr/>
          <p:nvPr/>
        </p:nvSpPr>
        <p:spPr>
          <a:xfrm>
            <a:off x="3826450" y="370018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FDFBB7-C3EB-3FA8-2CB2-1105A77EC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128" y="834729"/>
            <a:ext cx="2854872" cy="2068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D225E0-B465-518A-B3F7-DBA37E43C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793" y="739597"/>
            <a:ext cx="2016335" cy="2081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8A7A8E-378B-6546-1C35-DA36F71C0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432" y="2933050"/>
            <a:ext cx="1901221" cy="196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611E0-C0E9-94ED-9B89-2B60BA050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2667" y="2997958"/>
            <a:ext cx="2750299" cy="198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21C9B-DA84-A21E-1F52-6B89FFBE6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8FF56B-C96D-91A3-38B3-4F5120F2C3E1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1D interpolation + 1D random direction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05101D-F154-750E-88BF-DB9C3212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1" y="1643448"/>
            <a:ext cx="3623026" cy="35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0772AF-F971-2389-7D11-DA99A45E1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4" y="695964"/>
            <a:ext cx="1279547" cy="903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6E9B8-CF8A-B9C9-5D75-009AB9A2E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891" y="739597"/>
            <a:ext cx="1312441" cy="9038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6A1021-B62A-B29D-48CD-60EC05051A7B}"/>
              </a:ext>
            </a:extLst>
          </p:cNvPr>
          <p:cNvCxnSpPr>
            <a:cxnSpLocks/>
          </p:cNvCxnSpPr>
          <p:nvPr/>
        </p:nvCxnSpPr>
        <p:spPr>
          <a:xfrm>
            <a:off x="3925958" y="1756879"/>
            <a:ext cx="0" cy="25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336586F-3F1C-51AB-8085-DCDDA0A94CE7}"/>
              </a:ext>
            </a:extLst>
          </p:cNvPr>
          <p:cNvSpPr/>
          <p:nvPr/>
        </p:nvSpPr>
        <p:spPr>
          <a:xfrm>
            <a:off x="3826450" y="210547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8D5DA93-4040-A08E-1433-6CB6B124767A}"/>
              </a:ext>
            </a:extLst>
          </p:cNvPr>
          <p:cNvSpPr/>
          <p:nvPr/>
        </p:nvSpPr>
        <p:spPr>
          <a:xfrm>
            <a:off x="3826450" y="2902826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0ED769C7-EF7B-2675-EAA8-E86F30C1B5DA}"/>
              </a:ext>
            </a:extLst>
          </p:cNvPr>
          <p:cNvSpPr/>
          <p:nvPr/>
        </p:nvSpPr>
        <p:spPr>
          <a:xfrm>
            <a:off x="3826450" y="3700181"/>
            <a:ext cx="243400" cy="160586"/>
          </a:xfrm>
          <a:prstGeom prst="rightArrow">
            <a:avLst/>
          </a:prstGeom>
          <a:solidFill>
            <a:srgbClr val="F8B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8AF8381-CDD1-432C-95AA-F59EB0304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77" y="2147092"/>
            <a:ext cx="2168852" cy="1553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59CE6-B01E-220E-46D6-9B2368023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1668" y="3624892"/>
            <a:ext cx="2168817" cy="1409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298E4-8D05-0026-FDDD-881F2C2DC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189" y="3594571"/>
            <a:ext cx="2142645" cy="1467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44FA7-B5A9-88D1-14AB-21A5C8D16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3468" y="739597"/>
            <a:ext cx="2168818" cy="138213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6B214D-BD7D-4856-A699-E33A764ABDE4}"/>
              </a:ext>
            </a:extLst>
          </p:cNvPr>
          <p:cNvCxnSpPr/>
          <p:nvPr/>
        </p:nvCxnSpPr>
        <p:spPr>
          <a:xfrm>
            <a:off x="6470485" y="2105471"/>
            <a:ext cx="476704" cy="65008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2D7910-0BB4-9335-5E64-41612FAE8921}"/>
              </a:ext>
            </a:extLst>
          </p:cNvPr>
          <p:cNvCxnSpPr>
            <a:cxnSpLocks/>
          </p:cNvCxnSpPr>
          <p:nvPr/>
        </p:nvCxnSpPr>
        <p:spPr>
          <a:xfrm flipV="1">
            <a:off x="5473986" y="2850021"/>
            <a:ext cx="671286" cy="74455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992B0C-9DF9-FF25-28D6-AB55B429174E}"/>
              </a:ext>
            </a:extLst>
          </p:cNvPr>
          <p:cNvCxnSpPr>
            <a:cxnSpLocks/>
          </p:cNvCxnSpPr>
          <p:nvPr/>
        </p:nvCxnSpPr>
        <p:spPr>
          <a:xfrm flipH="1" flipV="1">
            <a:off x="7128511" y="2850021"/>
            <a:ext cx="708679" cy="63758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1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B8D4-EC24-994E-924B-FD389F18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F743A0-D52A-15E4-D59A-F466DF874199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Ongoing work: Closing the gap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5A87A-3C95-B4A2-F5BB-E08F2A723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9" y="663504"/>
            <a:ext cx="6103964" cy="208873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B1467FC-6A98-B71A-A610-77B4C01C0274}"/>
              </a:ext>
            </a:extLst>
          </p:cNvPr>
          <p:cNvSpPr/>
          <p:nvPr/>
        </p:nvSpPr>
        <p:spPr>
          <a:xfrm>
            <a:off x="3354972" y="3783179"/>
            <a:ext cx="609124" cy="2420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58566-AF2F-D7DB-9620-ADF1EA73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4239701" y="3122484"/>
            <a:ext cx="2173941" cy="1572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782DA-1A58-E9BF-2C3E-BB0C5D67454F}"/>
              </a:ext>
            </a:extLst>
          </p:cNvPr>
          <p:cNvSpPr txBox="1"/>
          <p:nvPr/>
        </p:nvSpPr>
        <p:spPr>
          <a:xfrm>
            <a:off x="4949003" y="32424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85A8C-D1B0-1CAE-E11A-1799FBBDDE56}"/>
              </a:ext>
            </a:extLst>
          </p:cNvPr>
          <p:cNvSpPr txBox="1"/>
          <p:nvPr/>
        </p:nvSpPr>
        <p:spPr>
          <a:xfrm>
            <a:off x="6662046" y="952201"/>
            <a:ext cx="2247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Liu, C., Zhu, L. and Belkin, M., 2022 </a:t>
            </a:r>
            <a:r>
              <a:rPr lang="en-US" sz="16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Applied and Computational Harmonic Analysis</a:t>
            </a:r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65CDF-76EA-DA78-0B2A-2E4ADFC81D16}"/>
              </a:ext>
            </a:extLst>
          </p:cNvPr>
          <p:cNvSpPr txBox="1"/>
          <p:nvPr/>
        </p:nvSpPr>
        <p:spPr>
          <a:xfrm>
            <a:off x="6734433" y="3114082"/>
            <a:ext cx="2247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Garipov, Timur, et al. 2018. NeurIPS</a:t>
            </a:r>
            <a:br>
              <a:rPr lang="en-US" sz="16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0" i="0" u="none" strike="noStrike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4A2C0-94C0-E695-3611-7409495BD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89" y="2891132"/>
            <a:ext cx="3010115" cy="21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59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DC5F8-2036-27E6-5ACF-75B31687F8E6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Closing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AD8B0-7FB4-4D85-5673-5EAC2D364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54" y="931814"/>
            <a:ext cx="2035871" cy="1977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504B5-421A-51AB-9049-1C5D38B3B41F}"/>
              </a:ext>
            </a:extLst>
          </p:cNvPr>
          <p:cNvSpPr txBox="1"/>
          <p:nvPr/>
        </p:nvSpPr>
        <p:spPr>
          <a:xfrm>
            <a:off x="261665" y="931814"/>
            <a:ext cx="5620152" cy="222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new visualization methods can be used to explore objective functions in stellarator optimization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</a:rPr>
              <a:t>There seems to be a clear favorite for optimizer for certain objective functions due to its smoothness.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  <a:cs typeface="Calibri" panose="020F0502020204030204" pitchFamily="34" charset="0"/>
              </a:rPr>
              <a:t>We can further build qualitative intuition about the stellarator objective function landscape.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qr code with black squares&#10;&#10;Description automatically generated">
            <a:extLst>
              <a:ext uri="{FF2B5EF4-FFF2-40B4-BE49-F238E27FC236}">
                <a16:creationId xmlns:a16="http://schemas.microsoft.com/office/drawing/2014/main" id="{4B38E9F0-4D7C-4ADA-CBB7-4D848339D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373" y="3166324"/>
            <a:ext cx="1726952" cy="1726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190B4-5F11-531E-1A77-865DE380D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350" y="2949551"/>
            <a:ext cx="2029537" cy="2047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2250B5-72E9-70EB-6A78-1B39E006B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04" y="2934701"/>
            <a:ext cx="2029537" cy="20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5C5F-1A3F-D622-E354-7D3BE8A082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18D23-CBD1-E93D-102E-7C8250AFC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byoungj@umd.edu</a:t>
            </a:r>
          </a:p>
        </p:txBody>
      </p:sp>
    </p:spTree>
    <p:extLst>
      <p:ext uri="{BB962C8B-B14F-4D97-AF65-F5344CB8AC3E}">
        <p14:creationId xmlns:p14="http://schemas.microsoft.com/office/powerpoint/2010/main" val="1573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69B15-E5E3-F458-C9B0-6224E312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B80A2A8-AB4E-3972-ECCF-F568EFA69478}"/>
              </a:ext>
            </a:extLst>
          </p:cNvPr>
          <p:cNvSpPr/>
          <p:nvPr/>
        </p:nvSpPr>
        <p:spPr>
          <a:xfrm>
            <a:off x="123492" y="53165"/>
            <a:ext cx="814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D5B83-17BD-2741-D230-B03C59FD4675}"/>
              </a:ext>
            </a:extLst>
          </p:cNvPr>
          <p:cNvSpPr txBox="1"/>
          <p:nvPr/>
        </p:nvSpPr>
        <p:spPr>
          <a:xfrm>
            <a:off x="261664" y="931814"/>
            <a:ext cx="8144933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optimization for stellarators, the optimization algorithms(i.e. optimizers) can get stuck, and the solution depends on initial condition.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This limits us from finding all solutions from the parameter space.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500"/>
              </a:spcBef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12431F-A224-F9BF-6DD1-EAAB172555AF}"/>
              </a:ext>
            </a:extLst>
          </p:cNvPr>
          <p:cNvGrpSpPr/>
          <p:nvPr/>
        </p:nvGrpSpPr>
        <p:grpSpPr>
          <a:xfrm>
            <a:off x="277905" y="2152524"/>
            <a:ext cx="8034065" cy="789095"/>
            <a:chOff x="234361" y="2377621"/>
            <a:chExt cx="8034065" cy="7890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EBC5D3-BB56-6255-609F-03C52EA7E190}"/>
                </a:ext>
              </a:extLst>
            </p:cNvPr>
            <p:cNvSpPr txBox="1"/>
            <p:nvPr/>
          </p:nvSpPr>
          <p:spPr>
            <a:xfrm>
              <a:off x="510420" y="2377621"/>
              <a:ext cx="7758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464"/>
                </a:spcBef>
              </a:pPr>
              <a:r>
                <a:rPr 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To avoid local minima and ultimately to explore more of the parameter space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4BE82A-07BB-B89F-8960-EC8FA9BE76E6}"/>
                </a:ext>
              </a:extLst>
            </p:cNvPr>
            <p:cNvSpPr txBox="1"/>
            <p:nvPr/>
          </p:nvSpPr>
          <p:spPr>
            <a:xfrm>
              <a:off x="510419" y="2797384"/>
              <a:ext cx="7758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464"/>
                </a:spcBef>
              </a:pP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Need to understand the landscape of the stellarator optimization problems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F6AC1221-8D53-EE0D-C062-419F3DA3A4E0}"/>
                </a:ext>
              </a:extLst>
            </p:cNvPr>
            <p:cNvSpPr/>
            <p:nvPr/>
          </p:nvSpPr>
          <p:spPr>
            <a:xfrm>
              <a:off x="234361" y="2923692"/>
              <a:ext cx="243400" cy="16058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6623FA9-AAE7-6390-773C-15836138E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497" y="3056668"/>
            <a:ext cx="2160889" cy="19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7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2935-718C-353C-C6C5-DA58C3285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9802FC-F21C-642A-12E7-6555C06C34F3}"/>
              </a:ext>
            </a:extLst>
          </p:cNvPr>
          <p:cNvSpPr/>
          <p:nvPr/>
        </p:nvSpPr>
        <p:spPr>
          <a:xfrm>
            <a:off x="123492" y="50853"/>
            <a:ext cx="814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 Optimization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A98A31-ECBD-AE36-CFDF-FB830FFCB130}"/>
              </a:ext>
            </a:extLst>
          </p:cNvPr>
          <p:cNvSpPr txBox="1"/>
          <p:nvPr/>
        </p:nvSpPr>
        <p:spPr>
          <a:xfrm>
            <a:off x="261665" y="931814"/>
            <a:ext cx="3283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50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Given a “objective function”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A3E971-EB09-3900-C015-DEE0C57792BC}"/>
              </a:ext>
            </a:extLst>
          </p:cNvPr>
          <p:cNvSpPr txBox="1"/>
          <p:nvPr/>
        </p:nvSpPr>
        <p:spPr>
          <a:xfrm>
            <a:off x="261665" y="1249850"/>
            <a:ext cx="38103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5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(aka “loss function”, “cost function”)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1DDDA4-55FC-EF9A-2B28-EF2DA89AF603}"/>
                  </a:ext>
                </a:extLst>
              </p:cNvPr>
              <p:cNvSpPr txBox="1"/>
              <p:nvPr/>
            </p:nvSpPr>
            <p:spPr>
              <a:xfrm>
                <a:off x="2978913" y="972851"/>
                <a:ext cx="1131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1DDDA4-55FC-EF9A-2B28-EF2DA89AF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913" y="972851"/>
                <a:ext cx="1131655" cy="276999"/>
              </a:xfrm>
              <a:prstGeom prst="rect">
                <a:avLst/>
              </a:prstGeom>
              <a:blipFill>
                <a:blip r:embed="rId3"/>
                <a:stretch>
                  <a:fillRect l="-666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9749CCAD-8D77-A5C8-71F6-58702A13A7C3}"/>
              </a:ext>
            </a:extLst>
          </p:cNvPr>
          <p:cNvGrpSpPr/>
          <p:nvPr/>
        </p:nvGrpSpPr>
        <p:grpSpPr>
          <a:xfrm>
            <a:off x="4036137" y="914085"/>
            <a:ext cx="1931739" cy="400110"/>
            <a:chOff x="4619345" y="910984"/>
            <a:chExt cx="1931739" cy="4001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E6E935-4C8D-2BD0-C6D6-69E39A9EA7E6}"/>
                </a:ext>
              </a:extLst>
            </p:cNvPr>
            <p:cNvSpPr txBox="1"/>
            <p:nvPr/>
          </p:nvSpPr>
          <p:spPr>
            <a:xfrm>
              <a:off x="4619345" y="910984"/>
              <a:ext cx="12621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>
                <a:spcBef>
                  <a:spcPts val="500"/>
                </a:spcBef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minimize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0ED439D-6449-3DA2-A2F9-BBEFD43FF8B9}"/>
                    </a:ext>
                  </a:extLst>
                </p:cNvPr>
                <p:cNvSpPr txBox="1"/>
                <p:nvPr/>
              </p:nvSpPr>
              <p:spPr>
                <a:xfrm>
                  <a:off x="5631368" y="917419"/>
                  <a:ext cx="919716" cy="3724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0ED439D-6449-3DA2-A2F9-BBEFD43FF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1368" y="917419"/>
                  <a:ext cx="919716" cy="372409"/>
                </a:xfrm>
                <a:prstGeom prst="rect">
                  <a:avLst/>
                </a:prstGeom>
                <a:blipFill>
                  <a:blip r:embed="rId4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4C295C-90BE-F0EB-82E7-9EF3766538B7}"/>
              </a:ext>
            </a:extLst>
          </p:cNvPr>
          <p:cNvGrpSpPr/>
          <p:nvPr/>
        </p:nvGrpSpPr>
        <p:grpSpPr>
          <a:xfrm>
            <a:off x="291631" y="1725833"/>
            <a:ext cx="2184458" cy="379966"/>
            <a:chOff x="291631" y="1725833"/>
            <a:chExt cx="2184458" cy="379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249BD26-A5AA-5E5A-FB02-27368C3A576D}"/>
                    </a:ext>
                  </a:extLst>
                </p:cNvPr>
                <p:cNvSpPr txBox="1"/>
                <p:nvPr/>
              </p:nvSpPr>
              <p:spPr>
                <a:xfrm>
                  <a:off x="1897782" y="1725833"/>
                  <a:ext cx="57830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249BD26-A5AA-5E5A-FB02-27368C3A57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7782" y="1725833"/>
                  <a:ext cx="57830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3D055B-7FB5-E0C0-5698-39339A7FEC2F}"/>
                </a:ext>
              </a:extLst>
            </p:cNvPr>
            <p:cNvSpPr txBox="1"/>
            <p:nvPr/>
          </p:nvSpPr>
          <p:spPr>
            <a:xfrm>
              <a:off x="291631" y="1736467"/>
              <a:ext cx="2026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Parameter space: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3D162C-74F6-B629-7E87-1A6E93F907BB}"/>
              </a:ext>
            </a:extLst>
          </p:cNvPr>
          <p:cNvGrpSpPr/>
          <p:nvPr/>
        </p:nvGrpSpPr>
        <p:grpSpPr>
          <a:xfrm>
            <a:off x="4728479" y="1736467"/>
            <a:ext cx="2270816" cy="369332"/>
            <a:chOff x="4728479" y="1736467"/>
            <a:chExt cx="2270816" cy="3693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0024D67-E182-D75F-1756-1705248893C5}"/>
                </a:ext>
              </a:extLst>
            </p:cNvPr>
            <p:cNvSpPr txBox="1"/>
            <p:nvPr/>
          </p:nvSpPr>
          <p:spPr>
            <a:xfrm>
              <a:off x="4728479" y="1736467"/>
              <a:ext cx="2270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Objective functions: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420140E-C128-8D84-B3E7-F1981B2FD8AE}"/>
                    </a:ext>
                  </a:extLst>
                </p:cNvPr>
                <p:cNvSpPr txBox="1"/>
                <p:nvPr/>
              </p:nvSpPr>
              <p:spPr>
                <a:xfrm>
                  <a:off x="6759273" y="1782633"/>
                  <a:ext cx="1974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oMath>
                    </m:oMathPara>
                  </a14:m>
                  <a:endParaRPr lang="en-US" sz="1800" b="1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420140E-C128-8D84-B3E7-F1981B2FD8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9273" y="1782633"/>
                  <a:ext cx="19749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7500" r="-37500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87EFF6-0445-9D57-B10C-1ABE534C0BC8}"/>
                  </a:ext>
                </a:extLst>
              </p:cNvPr>
              <p:cNvSpPr txBox="1"/>
              <p:nvPr/>
            </p:nvSpPr>
            <p:spPr>
              <a:xfrm>
                <a:off x="136673" y="2189368"/>
                <a:ext cx="57830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87EFF6-0445-9D57-B10C-1ABE534C0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3" y="2189368"/>
                <a:ext cx="57830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6D0407A8-8143-D4AA-CBBA-96D2BD15557A}"/>
              </a:ext>
            </a:extLst>
          </p:cNvPr>
          <p:cNvSpPr txBox="1"/>
          <p:nvPr/>
        </p:nvSpPr>
        <p:spPr>
          <a:xfrm>
            <a:off x="469245" y="2192339"/>
            <a:ext cx="381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shape of toroidal surface (25 - 121 dofs)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66A893-A2AA-2654-AA41-E912BE9E1A51}"/>
              </a:ext>
            </a:extLst>
          </p:cNvPr>
          <p:cNvCxnSpPr>
            <a:cxnSpLocks/>
          </p:cNvCxnSpPr>
          <p:nvPr/>
        </p:nvCxnSpPr>
        <p:spPr>
          <a:xfrm>
            <a:off x="4514605" y="2189368"/>
            <a:ext cx="0" cy="25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88F3140-4C05-FC7A-4348-F31D4A326A3C}"/>
              </a:ext>
            </a:extLst>
          </p:cNvPr>
          <p:cNvSpPr/>
          <p:nvPr/>
        </p:nvSpPr>
        <p:spPr>
          <a:xfrm>
            <a:off x="249099" y="2178735"/>
            <a:ext cx="3897596" cy="382382"/>
          </a:xfrm>
          <a:prstGeom prst="rect">
            <a:avLst/>
          </a:prstGeom>
          <a:noFill/>
          <a:ln>
            <a:solidFill>
              <a:srgbClr val="F8B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476B85-3A4E-A023-CFD7-6CCF4E85542E}"/>
              </a:ext>
            </a:extLst>
          </p:cNvPr>
          <p:cNvSpPr txBox="1"/>
          <p:nvPr/>
        </p:nvSpPr>
        <p:spPr>
          <a:xfrm>
            <a:off x="225818" y="2644834"/>
            <a:ext cx="4207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Part of the parameter space corresponds to unphysical self-intersecting shapes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C4944BD-022F-11FB-3C2F-6D5B37A59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631" y="3331648"/>
            <a:ext cx="1797307" cy="16162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2D40F8A-2D52-534C-0917-2A0D5770D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684" y="3357660"/>
            <a:ext cx="1797300" cy="161623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9C110AF-D35F-8388-F74A-D3373029CED2}"/>
              </a:ext>
            </a:extLst>
          </p:cNvPr>
          <p:cNvSpPr txBox="1"/>
          <p:nvPr/>
        </p:nvSpPr>
        <p:spPr>
          <a:xfrm>
            <a:off x="4710225" y="2137921"/>
            <a:ext cx="4433775" cy="2136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Large volume of good magnetic surfaces (no islands and chaos)</a:t>
            </a:r>
          </a:p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Rotational transform (i.e. inverse safety factor)</a:t>
            </a:r>
          </a:p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Good confinement of particle trajectories </a:t>
            </a:r>
          </a:p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 neoclassical transport</a:t>
            </a:r>
          </a:p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 turbulent transport</a:t>
            </a:r>
          </a:p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Magnetohydrodynamic (MHD) stability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B5F2B9-4AA0-A508-96C2-24AA0C6B8435}"/>
              </a:ext>
            </a:extLst>
          </p:cNvPr>
          <p:cNvSpPr/>
          <p:nvPr/>
        </p:nvSpPr>
        <p:spPr>
          <a:xfrm>
            <a:off x="4659631" y="3298151"/>
            <a:ext cx="2807967" cy="336215"/>
          </a:xfrm>
          <a:prstGeom prst="rect">
            <a:avLst/>
          </a:prstGeom>
          <a:noFill/>
          <a:ln>
            <a:solidFill>
              <a:srgbClr val="F8B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6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5F0CA-53EF-008A-B30D-EFC36938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4940B66-44C2-D8B1-80FB-919B4CE0BCDF}"/>
              </a:ext>
            </a:extLst>
          </p:cNvPr>
          <p:cNvSpPr/>
          <p:nvPr/>
        </p:nvSpPr>
        <p:spPr>
          <a:xfrm>
            <a:off x="123492" y="50853"/>
            <a:ext cx="814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space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C5FE28-8106-B880-E549-57622665F857}"/>
              </a:ext>
            </a:extLst>
          </p:cNvPr>
          <p:cNvGrpSpPr/>
          <p:nvPr/>
        </p:nvGrpSpPr>
        <p:grpSpPr>
          <a:xfrm>
            <a:off x="908598" y="1027310"/>
            <a:ext cx="3287360" cy="1720885"/>
            <a:chOff x="1681978" y="1255712"/>
            <a:chExt cx="5135787" cy="21821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AF13B4-3833-DA7C-9DCD-8F527F751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978" y="1255712"/>
              <a:ext cx="4461063" cy="2104010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54F5078-DD42-F17C-603F-F2822B27F0D2}"/>
                </a:ext>
              </a:extLst>
            </p:cNvPr>
            <p:cNvSpPr/>
            <p:nvPr/>
          </p:nvSpPr>
          <p:spPr>
            <a:xfrm>
              <a:off x="4287541" y="1362931"/>
              <a:ext cx="2178052" cy="2074923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67F4EAF-D436-B2A0-AE7C-DF0B48D5C41A}"/>
                </a:ext>
              </a:extLst>
            </p:cNvPr>
            <p:cNvSpPr/>
            <p:nvPr/>
          </p:nvSpPr>
          <p:spPr>
            <a:xfrm>
              <a:off x="4531886" y="2359407"/>
              <a:ext cx="884926" cy="984254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31F9C62-BAD8-3CD8-30C8-7AAB4D9C0820}"/>
                    </a:ext>
                  </a:extLst>
                </p:cNvPr>
                <p:cNvSpPr txBox="1"/>
                <p:nvPr/>
              </p:nvSpPr>
              <p:spPr>
                <a:xfrm>
                  <a:off x="4526471" y="2038264"/>
                  <a:ext cx="26712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b="0" i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31F9C62-BAD8-3CD8-30C8-7AAB4D9C08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6471" y="2038264"/>
                  <a:ext cx="26712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4286" r="-5714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F524A3-A978-D3D6-1BA9-9DB452CC6640}"/>
                    </a:ext>
                  </a:extLst>
                </p:cNvPr>
                <p:cNvSpPr txBox="1"/>
                <p:nvPr/>
              </p:nvSpPr>
              <p:spPr>
                <a:xfrm>
                  <a:off x="6574878" y="2123051"/>
                  <a:ext cx="24288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oMath>
                    </m:oMathPara>
                  </a14:m>
                  <a:endParaRPr lang="en-US" sz="2400" b="0" i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F524A3-A978-D3D6-1BA9-9DB452CC66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4878" y="2123051"/>
                  <a:ext cx="24288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84615" r="-76923" b="-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0C5AB9-9575-FA96-7151-610B8788809C}"/>
                  </a:ext>
                </a:extLst>
              </p:cNvPr>
              <p:cNvSpPr txBox="1"/>
              <p:nvPr/>
            </p:nvSpPr>
            <p:spPr>
              <a:xfrm>
                <a:off x="500898" y="3244786"/>
                <a:ext cx="3657476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𝑓𝑝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0C5AB9-9575-FA96-7151-610B87888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98" y="3244786"/>
                <a:ext cx="3657476" cy="693395"/>
              </a:xfrm>
              <a:prstGeom prst="rect">
                <a:avLst/>
              </a:prstGeom>
              <a:blipFill>
                <a:blip r:embed="rId6"/>
                <a:stretch>
                  <a:fillRect l="-1038" t="-139286" r="-1730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66EEA9-5A42-28A1-3DA7-66A6EDD7939E}"/>
                  </a:ext>
                </a:extLst>
              </p:cNvPr>
              <p:cNvSpPr txBox="1"/>
              <p:nvPr/>
            </p:nvSpPr>
            <p:spPr>
              <a:xfrm>
                <a:off x="4453645" y="3244786"/>
                <a:ext cx="3600729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𝑓𝑝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66EEA9-5A42-28A1-3DA7-66A6EDD79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45" y="3244786"/>
                <a:ext cx="3600729" cy="693395"/>
              </a:xfrm>
              <a:prstGeom prst="rect">
                <a:avLst/>
              </a:prstGeom>
              <a:blipFill>
                <a:blip r:embed="rId7"/>
                <a:stretch>
                  <a:fillRect l="-702" t="-139286" r="-1404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E3D4B10-B924-99CF-5677-0FD60850B65F}"/>
              </a:ext>
            </a:extLst>
          </p:cNvPr>
          <p:cNvSpPr txBox="1"/>
          <p:nvPr/>
        </p:nvSpPr>
        <p:spPr>
          <a:xfrm>
            <a:off x="268349" y="2909339"/>
            <a:ext cx="4650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50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Parametrization of boundary surface: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5C803A-3607-F52E-A67E-6F6A6D26AB03}"/>
                  </a:ext>
                </a:extLst>
              </p:cNvPr>
              <p:cNvSpPr txBox="1"/>
              <p:nvPr/>
            </p:nvSpPr>
            <p:spPr>
              <a:xfrm>
                <a:off x="1179189" y="3960719"/>
                <a:ext cx="6785622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dirty="0"/>
                  <a:t> = toroidal angle,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poloidal angle,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𝑓𝑝</m:t>
                        </m:r>
                      </m:sub>
                    </m:sSub>
                  </m:oMath>
                </a14:m>
                <a:r>
                  <a:rPr lang="en-US" dirty="0"/>
                  <a:t> = number of field periods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5C803A-3607-F52E-A67E-6F6A6D26A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89" y="3960719"/>
                <a:ext cx="6785622" cy="325025"/>
              </a:xfrm>
              <a:prstGeom prst="rect">
                <a:avLst/>
              </a:prstGeom>
              <a:blipFill>
                <a:blip r:embed="rId8"/>
                <a:stretch>
                  <a:fillRect t="-769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401C9E-FC8A-0E60-40C4-AD1873F94BD8}"/>
                  </a:ext>
                </a:extLst>
              </p:cNvPr>
              <p:cNvSpPr txBox="1"/>
              <p:nvPr/>
            </p:nvSpPr>
            <p:spPr>
              <a:xfrm>
                <a:off x="268349" y="4533992"/>
                <a:ext cx="7408358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500"/>
                  </a:spcBef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 space for optimization: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401C9E-FC8A-0E60-40C4-AD1873F94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49" y="4533992"/>
                <a:ext cx="7408358" cy="404983"/>
              </a:xfrm>
              <a:prstGeom prst="rect">
                <a:avLst/>
              </a:prstGeom>
              <a:blipFill>
                <a:blip r:embed="rId9"/>
                <a:stretch>
                  <a:fillRect l="-685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2C636561-A3E0-80C7-6E26-B5B09F785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6718" y="695236"/>
            <a:ext cx="1886607" cy="228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50EF21-2680-6B5F-A4A7-A32B21E91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5524" y="695236"/>
            <a:ext cx="18770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8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AE181-B921-C4F4-1089-886EA2E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79792A-F669-1ED3-E761-A863F724A142}"/>
              </a:ext>
            </a:extLst>
          </p:cNvPr>
          <p:cNvSpPr/>
          <p:nvPr/>
        </p:nvSpPr>
        <p:spPr>
          <a:xfrm>
            <a:off x="123492" y="50853"/>
            <a:ext cx="814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 landscape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91093-60E5-7CC0-DBE2-D620D3DF49CE}"/>
              </a:ext>
            </a:extLst>
          </p:cNvPr>
          <p:cNvSpPr txBox="1"/>
          <p:nvPr/>
        </p:nvSpPr>
        <p:spPr>
          <a:xfrm>
            <a:off x="291631" y="824795"/>
            <a:ext cx="45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1D Interpolation: Changing one of the modes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652F4-990B-D42A-D40A-A4E71C421100}"/>
              </a:ext>
            </a:extLst>
          </p:cNvPr>
          <p:cNvGrpSpPr/>
          <p:nvPr/>
        </p:nvGrpSpPr>
        <p:grpSpPr>
          <a:xfrm>
            <a:off x="4974263" y="795135"/>
            <a:ext cx="3743030" cy="404983"/>
            <a:chOff x="4666492" y="940604"/>
            <a:chExt cx="3743030" cy="404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F5E3DC2-663C-21C3-391A-93AD9897891E}"/>
                    </a:ext>
                  </a:extLst>
                </p:cNvPr>
                <p:cNvSpPr txBox="1"/>
                <p:nvPr/>
              </p:nvSpPr>
              <p:spPr>
                <a:xfrm>
                  <a:off x="4666492" y="940604"/>
                  <a:ext cx="1902558" cy="404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en-US" sz="18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F5E3DC2-663C-21C3-391A-93AD98978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6492" y="940604"/>
                  <a:ext cx="1902558" cy="404983"/>
                </a:xfrm>
                <a:prstGeom prst="rect">
                  <a:avLst/>
                </a:prstGeom>
                <a:blipFill>
                  <a:blip r:embed="rId3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E732501-ED43-105B-4AAD-52409FDB9312}"/>
                    </a:ext>
                  </a:extLst>
                </p:cNvPr>
                <p:cNvSpPr txBox="1"/>
                <p:nvPr/>
              </p:nvSpPr>
              <p:spPr>
                <a:xfrm>
                  <a:off x="6506964" y="944689"/>
                  <a:ext cx="1902558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∈[−0.2,0.2]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E732501-ED43-105B-4AAD-52409FDB93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964" y="944689"/>
                  <a:ext cx="1902558" cy="381515"/>
                </a:xfrm>
                <a:prstGeom prst="rect">
                  <a:avLst/>
                </a:prstGeom>
                <a:blipFill>
                  <a:blip r:embed="rId4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B4E81B4-FF03-F4CA-C5E1-13BDF092B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90" y="3046495"/>
            <a:ext cx="6990020" cy="209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6EB40-F927-3B80-903E-8541BA28D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277" y="1220892"/>
            <a:ext cx="3530561" cy="2173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FE59DA-800B-AE9F-A0DE-B214141AC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17" y="1323985"/>
            <a:ext cx="3102662" cy="217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5FCEC-C552-0ACC-15F8-F1997E4BC50D}"/>
              </a:ext>
            </a:extLst>
          </p:cNvPr>
          <p:cNvSpPr txBox="1"/>
          <p:nvPr/>
        </p:nvSpPr>
        <p:spPr>
          <a:xfrm>
            <a:off x="3242008" y="2489136"/>
            <a:ext cx="1362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 JPP</a:t>
            </a:r>
          </a:p>
          <a:p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330A0-D87C-9506-70DD-88959A30D22B}"/>
              </a:ext>
            </a:extLst>
          </p:cNvPr>
          <p:cNvSpPr txBox="1"/>
          <p:nvPr/>
        </p:nvSpPr>
        <p:spPr>
          <a:xfrm>
            <a:off x="4124846" y="1327086"/>
            <a:ext cx="1362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Jorge arXiv (2023)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10F6CDD-D1A7-9A6A-0147-64A4F8B62591}"/>
              </a:ext>
            </a:extLst>
          </p:cNvPr>
          <p:cNvSpPr/>
          <p:nvPr/>
        </p:nvSpPr>
        <p:spPr>
          <a:xfrm>
            <a:off x="4701120" y="950940"/>
            <a:ext cx="243400" cy="16058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0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BD479-4A1E-1488-9D7E-9AD3FA5E9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D6E8F6-4BDA-C644-41B1-2B9A705224A7}"/>
              </a:ext>
            </a:extLst>
          </p:cNvPr>
          <p:cNvSpPr/>
          <p:nvPr/>
        </p:nvSpPr>
        <p:spPr>
          <a:xfrm>
            <a:off x="123492" y="50853"/>
            <a:ext cx="814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 landscape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BB7433-0503-E834-1CAB-68C905E2CF16}"/>
              </a:ext>
            </a:extLst>
          </p:cNvPr>
          <p:cNvSpPr txBox="1"/>
          <p:nvPr/>
        </p:nvSpPr>
        <p:spPr>
          <a:xfrm>
            <a:off x="291631" y="824795"/>
            <a:ext cx="45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1D Interpolation between two configurations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C2D19F5-5851-8ED2-6C8F-647B82B1FE5C}"/>
              </a:ext>
            </a:extLst>
          </p:cNvPr>
          <p:cNvSpPr/>
          <p:nvPr/>
        </p:nvSpPr>
        <p:spPr>
          <a:xfrm>
            <a:off x="4701120" y="950940"/>
            <a:ext cx="243400" cy="16058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72851F-1E5B-C50C-C081-FD0F523AA46C}"/>
                  </a:ext>
                </a:extLst>
              </p:cNvPr>
              <p:cNvSpPr txBox="1"/>
              <p:nvPr/>
            </p:nvSpPr>
            <p:spPr>
              <a:xfrm>
                <a:off x="5027803" y="862363"/>
                <a:ext cx="20399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72851F-1E5B-C50C-C081-FD0F523AA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803" y="862363"/>
                <a:ext cx="2039982" cy="276999"/>
              </a:xfrm>
              <a:prstGeom prst="rect">
                <a:avLst/>
              </a:prstGeom>
              <a:blipFill>
                <a:blip r:embed="rId3"/>
                <a:stretch>
                  <a:fillRect l="-12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27B575F-1D7D-7973-87ED-76116CC79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118" y="3110385"/>
            <a:ext cx="6652109" cy="1995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02EC11-F20F-4CFB-E8DB-24880367A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030" y="1248219"/>
            <a:ext cx="2830269" cy="2220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4B862F-2240-10B4-DEBA-26933285C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356" y="1205013"/>
            <a:ext cx="2830269" cy="22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A9270A-68BB-E241-970B-3A6F92AB4A22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Method of Visualization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89A9A5-5B41-482F-5C91-AD653A8D1F5E}"/>
                  </a:ext>
                </a:extLst>
              </p:cNvPr>
              <p:cNvSpPr txBox="1"/>
              <p:nvPr/>
            </p:nvSpPr>
            <p:spPr>
              <a:xfrm>
                <a:off x="3125951" y="1835867"/>
                <a:ext cx="2949525" cy="616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89A9A5-5B41-482F-5C91-AD653A8D1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951" y="1835867"/>
                <a:ext cx="2949525" cy="616323"/>
              </a:xfrm>
              <a:prstGeom prst="rect">
                <a:avLst/>
              </a:prstGeom>
              <a:blipFill>
                <a:blip r:embed="rId3"/>
                <a:stretch>
                  <a:fillRect l="-1288" t="-144898" r="-1717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C5D9A-BC04-3A99-6207-274D232BDBA7}"/>
                  </a:ext>
                </a:extLst>
              </p:cNvPr>
              <p:cNvSpPr txBox="1"/>
              <p:nvPr/>
            </p:nvSpPr>
            <p:spPr>
              <a:xfrm>
                <a:off x="3125951" y="2600703"/>
                <a:ext cx="2899512" cy="616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C5D9A-BC04-3A99-6207-274D232B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951" y="2600703"/>
                <a:ext cx="2899512" cy="616323"/>
              </a:xfrm>
              <a:prstGeom prst="rect">
                <a:avLst/>
              </a:prstGeom>
              <a:blipFill>
                <a:blip r:embed="rId4"/>
                <a:stretch>
                  <a:fillRect l="-1310" t="-142000" r="-2183" b="-19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38AAE9EE-E800-325B-6C73-7153FD9D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121" y="3387674"/>
            <a:ext cx="2423854" cy="15844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437C8A-5BE0-6675-C652-26B2CC14C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383" y="1397857"/>
            <a:ext cx="2196394" cy="1989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294238-B460-A518-7ED4-794B9F478F8C}"/>
                  </a:ext>
                </a:extLst>
              </p:cNvPr>
              <p:cNvSpPr txBox="1"/>
              <p:nvPr/>
            </p:nvSpPr>
            <p:spPr>
              <a:xfrm>
                <a:off x="6821339" y="864673"/>
                <a:ext cx="7093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294238-B460-A518-7ED4-794B9F478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39" y="864673"/>
                <a:ext cx="709361" cy="246221"/>
              </a:xfrm>
              <a:prstGeom prst="rect">
                <a:avLst/>
              </a:prstGeom>
              <a:blipFill>
                <a:blip r:embed="rId7"/>
                <a:stretch>
                  <a:fillRect l="-3571" r="-178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1D4A0C0-C10A-FC6F-0B80-B17F40A2716F}"/>
              </a:ext>
            </a:extLst>
          </p:cNvPr>
          <p:cNvGrpSpPr/>
          <p:nvPr/>
        </p:nvGrpSpPr>
        <p:grpSpPr>
          <a:xfrm>
            <a:off x="435856" y="1025830"/>
            <a:ext cx="1958754" cy="3349081"/>
            <a:chOff x="435856" y="1025830"/>
            <a:chExt cx="1958754" cy="33490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4BAE00-0596-66B6-87AE-B57964D69B53}"/>
                </a:ext>
              </a:extLst>
            </p:cNvPr>
            <p:cNvGrpSpPr/>
            <p:nvPr/>
          </p:nvGrpSpPr>
          <p:grpSpPr>
            <a:xfrm>
              <a:off x="435856" y="3387674"/>
              <a:ext cx="1958754" cy="987237"/>
              <a:chOff x="-49024" y="1771608"/>
              <a:chExt cx="1206188" cy="9872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84E17911-E172-4D11-55EA-1304DC3296CC}"/>
                      </a:ext>
                    </a:extLst>
                  </p:cNvPr>
                  <p:cNvSpPr/>
                  <p:nvPr/>
                </p:nvSpPr>
                <p:spPr>
                  <a:xfrm>
                    <a:off x="407108" y="1771608"/>
                    <a:ext cx="2939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CCD3DD32-94A1-8746-AF7E-AF4840D017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108" y="1771608"/>
                    <a:ext cx="29392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F04B09-ADE3-2A1C-23D1-2294EC823885}"/>
                  </a:ext>
                </a:extLst>
              </p:cNvPr>
              <p:cNvSpPr txBox="1"/>
              <p:nvPr/>
            </p:nvSpPr>
            <p:spPr>
              <a:xfrm>
                <a:off x="-49024" y="2235625"/>
                <a:ext cx="1206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Array of Flattened Fourier Coefficients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1FD48A-3A46-3A56-EAA4-C20A815A9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5666" y="1025830"/>
              <a:ext cx="1846366" cy="2394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159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4BE91-3118-B09F-3411-ACE30312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67436-8F13-64DF-1818-4EB6A8FDB245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Method of Visualization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7ECC7-5159-097D-F9CE-DB6E6C72C4FF}"/>
              </a:ext>
            </a:extLst>
          </p:cNvPr>
          <p:cNvGrpSpPr/>
          <p:nvPr/>
        </p:nvGrpSpPr>
        <p:grpSpPr>
          <a:xfrm>
            <a:off x="435856" y="1025830"/>
            <a:ext cx="1958754" cy="3349081"/>
            <a:chOff x="435856" y="1025830"/>
            <a:chExt cx="1958754" cy="334908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04B6B9-65BC-655C-C20D-1BCC2775FC58}"/>
                </a:ext>
              </a:extLst>
            </p:cNvPr>
            <p:cNvGrpSpPr/>
            <p:nvPr/>
          </p:nvGrpSpPr>
          <p:grpSpPr>
            <a:xfrm>
              <a:off x="435856" y="3387674"/>
              <a:ext cx="1958754" cy="987237"/>
              <a:chOff x="-49024" y="1771608"/>
              <a:chExt cx="1206188" cy="9872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9039FD6A-2124-7813-6721-23D85BD46643}"/>
                      </a:ext>
                    </a:extLst>
                  </p:cNvPr>
                  <p:cNvSpPr/>
                  <p:nvPr/>
                </p:nvSpPr>
                <p:spPr>
                  <a:xfrm>
                    <a:off x="407108" y="1771608"/>
                    <a:ext cx="2939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CCD3DD32-94A1-8746-AF7E-AF4840D017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108" y="1771608"/>
                    <a:ext cx="29392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2B079E-456A-AFCE-53BD-35C41249E504}"/>
                  </a:ext>
                </a:extLst>
              </p:cNvPr>
              <p:cNvSpPr txBox="1"/>
              <p:nvPr/>
            </p:nvSpPr>
            <p:spPr>
              <a:xfrm>
                <a:off x="-49024" y="2235625"/>
                <a:ext cx="1206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Array of Flattened Fourier Coefficients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B5AFF3-1A8E-4F28-3916-B62598B2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666" y="1025830"/>
              <a:ext cx="1846366" cy="239468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FAE798-4E13-5DF7-7887-FF8084D1D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121" y="3387674"/>
            <a:ext cx="2423854" cy="15844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0B49EB-210B-BDDF-667F-CA1068DAC9E7}"/>
              </a:ext>
            </a:extLst>
          </p:cNvPr>
          <p:cNvGrpSpPr/>
          <p:nvPr/>
        </p:nvGrpSpPr>
        <p:grpSpPr>
          <a:xfrm>
            <a:off x="2593198" y="3387674"/>
            <a:ext cx="1784621" cy="1211352"/>
            <a:chOff x="1383363" y="2511434"/>
            <a:chExt cx="1098958" cy="1211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8ECDB13-A7DE-B0D6-DE3F-E372FFB228DD}"/>
                    </a:ext>
                  </a:extLst>
                </p:cNvPr>
                <p:cNvSpPr/>
                <p:nvPr/>
              </p:nvSpPr>
              <p:spPr>
                <a:xfrm>
                  <a:off x="1784892" y="2511434"/>
                  <a:ext cx="29589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BE0988C-56DB-5341-AD54-9641FD62A5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892" y="2511434"/>
                  <a:ext cx="29589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83AAD2-2D28-AC61-E8AA-1823B3C23DF4}"/>
                </a:ext>
              </a:extLst>
            </p:cNvPr>
            <p:cNvSpPr txBox="1"/>
            <p:nvPr/>
          </p:nvSpPr>
          <p:spPr>
            <a:xfrm>
              <a:off x="1383363" y="2984122"/>
              <a:ext cx="10989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Random Sample from Gaussian Distribution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FC8537E-49CF-B116-98C1-52E1CD048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482" y="1020770"/>
            <a:ext cx="1871661" cy="2404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C63686-4323-54DF-B62A-A34AA4385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1850" y="3488628"/>
            <a:ext cx="2196394" cy="1382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230598-BAAB-CAAA-5A70-44C4EB62EC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2127" y="1397857"/>
            <a:ext cx="2186650" cy="2005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45E756-B2C5-9133-A946-939EE63FB184}"/>
                  </a:ext>
                </a:extLst>
              </p:cNvPr>
              <p:cNvSpPr txBox="1"/>
              <p:nvPr/>
            </p:nvSpPr>
            <p:spPr>
              <a:xfrm>
                <a:off x="6821339" y="864673"/>
                <a:ext cx="21094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45E756-B2C5-9133-A946-939EE63FB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39" y="864673"/>
                <a:ext cx="2109488" cy="246221"/>
              </a:xfrm>
              <a:prstGeom prst="rect">
                <a:avLst/>
              </a:prstGeom>
              <a:blipFill>
                <a:blip r:embed="rId12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53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6BA3C-2F91-2DF5-48C1-D7E8BF7B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BF2DE9-1BF6-7105-EF86-2D092AAACDD9}"/>
              </a:ext>
            </a:extLst>
          </p:cNvPr>
          <p:cNvSpPr/>
          <p:nvPr/>
        </p:nvSpPr>
        <p:spPr>
          <a:xfrm>
            <a:off x="123492" y="81841"/>
            <a:ext cx="814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Method of Visualization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FBEF54-B139-C5AA-894D-6D5A3CF83059}"/>
              </a:ext>
            </a:extLst>
          </p:cNvPr>
          <p:cNvGrpSpPr/>
          <p:nvPr/>
        </p:nvGrpSpPr>
        <p:grpSpPr>
          <a:xfrm>
            <a:off x="435856" y="3387674"/>
            <a:ext cx="1958754" cy="987237"/>
            <a:chOff x="-49024" y="1771608"/>
            <a:chExt cx="1206188" cy="987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0FD72B3-07C5-F4E2-B5BF-8EC67333E041}"/>
                    </a:ext>
                  </a:extLst>
                </p:cNvPr>
                <p:cNvSpPr/>
                <p:nvPr/>
              </p:nvSpPr>
              <p:spPr>
                <a:xfrm>
                  <a:off x="407108" y="1771608"/>
                  <a:ext cx="2939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CCD3DD32-94A1-8746-AF7E-AF4840D017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08" y="1771608"/>
                  <a:ext cx="29392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08EF99-46CA-7698-F698-36E2D3BE7E78}"/>
                </a:ext>
              </a:extLst>
            </p:cNvPr>
            <p:cNvSpPr txBox="1"/>
            <p:nvPr/>
          </p:nvSpPr>
          <p:spPr>
            <a:xfrm>
              <a:off x="-49024" y="2235625"/>
              <a:ext cx="1206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Array of Flattened Fourier Coefficients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FE032FD-6910-14D4-ABED-9726F69CE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66" y="1025830"/>
            <a:ext cx="1846366" cy="2394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AD59A4-1FE3-E68B-9980-FE6676971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121" y="3387674"/>
            <a:ext cx="2423854" cy="15844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BCDB488-8BBC-8E8E-0064-0DCE5BB1AC5D}"/>
              </a:ext>
            </a:extLst>
          </p:cNvPr>
          <p:cNvGrpSpPr/>
          <p:nvPr/>
        </p:nvGrpSpPr>
        <p:grpSpPr>
          <a:xfrm>
            <a:off x="2593198" y="3387674"/>
            <a:ext cx="1784621" cy="1211352"/>
            <a:chOff x="1383363" y="2511434"/>
            <a:chExt cx="1098958" cy="1211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36A499C-B4A5-3FB4-122B-AFB041318929}"/>
                    </a:ext>
                  </a:extLst>
                </p:cNvPr>
                <p:cNvSpPr/>
                <p:nvPr/>
              </p:nvSpPr>
              <p:spPr>
                <a:xfrm>
                  <a:off x="1784892" y="2511434"/>
                  <a:ext cx="29589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BE0988C-56DB-5341-AD54-9641FD62A5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892" y="2511434"/>
                  <a:ext cx="29589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40EB54-27A3-A73F-17DD-59319F1A6A57}"/>
                </a:ext>
              </a:extLst>
            </p:cNvPr>
            <p:cNvSpPr txBox="1"/>
            <p:nvPr/>
          </p:nvSpPr>
          <p:spPr>
            <a:xfrm>
              <a:off x="1383363" y="2984122"/>
              <a:ext cx="10989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Random Sample from Gaussian Distribution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329319D-007B-D064-9B5D-6C553DE33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482" y="1020770"/>
            <a:ext cx="1871661" cy="2404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ED3058-E570-3135-3900-3698B83C8081}"/>
                  </a:ext>
                </a:extLst>
              </p:cNvPr>
              <p:cNvSpPr txBox="1"/>
              <p:nvPr/>
            </p:nvSpPr>
            <p:spPr>
              <a:xfrm>
                <a:off x="6821339" y="864673"/>
                <a:ext cx="199253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ED3058-E570-3135-3900-3698B83C8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39" y="864673"/>
                <a:ext cx="1992533" cy="246221"/>
              </a:xfrm>
              <a:prstGeom prst="rect">
                <a:avLst/>
              </a:prstGeom>
              <a:blipFill>
                <a:blip r:embed="rId10"/>
                <a:stretch>
                  <a:fillRect l="-126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C01586F-0AD8-1BEC-A2D5-CEF8FCC021C7}"/>
              </a:ext>
            </a:extLst>
          </p:cNvPr>
          <p:cNvGrpSpPr/>
          <p:nvPr/>
        </p:nvGrpSpPr>
        <p:grpSpPr>
          <a:xfrm>
            <a:off x="4427119" y="1022863"/>
            <a:ext cx="2080274" cy="3360719"/>
            <a:chOff x="6881854" y="1022863"/>
            <a:chExt cx="2080274" cy="33607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24B403-C5B1-D51B-50D8-B6F05CE25B15}"/>
                </a:ext>
              </a:extLst>
            </p:cNvPr>
            <p:cNvGrpSpPr/>
            <p:nvPr/>
          </p:nvGrpSpPr>
          <p:grpSpPr>
            <a:xfrm>
              <a:off x="6881854" y="3387674"/>
              <a:ext cx="2080274" cy="995908"/>
              <a:chOff x="1069967" y="1762937"/>
              <a:chExt cx="1281019" cy="9959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3FA0DBB-B093-BC76-1224-F305A9CA98BD}"/>
                      </a:ext>
                    </a:extLst>
                  </p:cNvPr>
                  <p:cNvSpPr txBox="1"/>
                  <p:nvPr/>
                </p:nvSpPr>
                <p:spPr>
                  <a:xfrm>
                    <a:off x="1593523" y="1762937"/>
                    <a:ext cx="23390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14B259C0-7997-5045-8D79-6A28E0F8C5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93523" y="1762937"/>
                    <a:ext cx="233908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EF239C-9064-0A48-787E-4F6238C14F9A}"/>
                  </a:ext>
                </a:extLst>
              </p:cNvPr>
              <p:cNvSpPr txBox="1"/>
              <p:nvPr/>
            </p:nvSpPr>
            <p:spPr>
              <a:xfrm>
                <a:off x="1069967" y="2235625"/>
                <a:ext cx="12810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Exponential Weighting for Smooth Surfaces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866E3F-718E-42DB-F0A2-F64984BA1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70980" y="1022863"/>
              <a:ext cx="1860067" cy="240480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C566EC-ABA9-1AD7-F8CB-37DDC810ACE2}"/>
                  </a:ext>
                </a:extLst>
              </p:cNvPr>
              <p:cNvSpPr txBox="1"/>
              <p:nvPr/>
            </p:nvSpPr>
            <p:spPr>
              <a:xfrm>
                <a:off x="4918982" y="4604881"/>
                <a:ext cx="10888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C566EC-ABA9-1AD7-F8CB-37DDC810A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982" y="4604881"/>
                <a:ext cx="1088823" cy="246221"/>
              </a:xfrm>
              <a:prstGeom prst="rect">
                <a:avLst/>
              </a:prstGeom>
              <a:blipFill>
                <a:blip r:embed="rId15"/>
                <a:stretch>
                  <a:fillRect l="-3448" t="-4762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A7BF7923-0A03-BF33-6B24-3C023FE50A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6721" y="3382328"/>
            <a:ext cx="2460662" cy="15898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E20361-FA0A-4763-126D-F793904930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8159" y="1432061"/>
            <a:ext cx="2183366" cy="20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4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MD - colors">
      <a:dk1>
        <a:srgbClr val="2A2F30"/>
      </a:dk1>
      <a:lt1>
        <a:srgbClr val="F4F1F1"/>
      </a:lt1>
      <a:dk2>
        <a:srgbClr val="2A2F30"/>
      </a:dk2>
      <a:lt2>
        <a:srgbClr val="FFFFFE"/>
      </a:lt2>
      <a:accent1>
        <a:srgbClr val="C30A29"/>
      </a:accent1>
      <a:accent2>
        <a:srgbClr val="F9C51A"/>
      </a:accent2>
      <a:accent3>
        <a:srgbClr val="E68320"/>
      </a:accent3>
      <a:accent4>
        <a:srgbClr val="4070FF"/>
      </a:accent4>
      <a:accent5>
        <a:srgbClr val="60E653"/>
      </a:accent5>
      <a:accent6>
        <a:srgbClr val="2DE6C6"/>
      </a:accent6>
      <a:hlink>
        <a:srgbClr val="C30A29"/>
      </a:hlink>
      <a:folHlink>
        <a:srgbClr val="6F75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10053</TotalTime>
  <Words>510</Words>
  <Application>Microsoft Macintosh PowerPoint</Application>
  <PresentationFormat>On-screen Show (16:9)</PresentationFormat>
  <Paragraphs>105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Byoungchan Jang</dc:creator>
  <cp:lastModifiedBy>Byoungchan Jang</cp:lastModifiedBy>
  <cp:revision>432</cp:revision>
  <dcterms:created xsi:type="dcterms:W3CDTF">2024-03-15T07:02:52Z</dcterms:created>
  <dcterms:modified xsi:type="dcterms:W3CDTF">2024-10-14T14:16:27Z</dcterms:modified>
</cp:coreProperties>
</file>