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1" r:id="rId3"/>
    <p:sldId id="257" r:id="rId4"/>
    <p:sldId id="256" r:id="rId5"/>
    <p:sldId id="270" r:id="rId6"/>
    <p:sldId id="260" r:id="rId7"/>
    <p:sldId id="259" r:id="rId8"/>
    <p:sldId id="265" r:id="rId9"/>
    <p:sldId id="266" r:id="rId10"/>
    <p:sldId id="267" r:id="rId11"/>
    <p:sldId id="268" r:id="rId12"/>
    <p:sldId id="261" r:id="rId13"/>
    <p:sldId id="272" r:id="rId14"/>
    <p:sldId id="262" r:id="rId15"/>
    <p:sldId id="264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81"/>
  </p:normalViewPr>
  <p:slideViewPr>
    <p:cSldViewPr snapToGrid="0">
      <p:cViewPr varScale="1">
        <p:scale>
          <a:sx n="88" d="100"/>
          <a:sy n="88" d="100"/>
        </p:scale>
        <p:origin x="184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883C-127A-DF3C-A276-78CD98CA6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01AE5-FA8A-F324-AEBB-D8D51C8E9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F3528-46AA-7312-1AC8-5A9376FE4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65B82-EC59-7DF9-8730-B7B1B9EA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E3857-91E1-235C-4FE1-D87CA4E4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7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6BA5-332D-48D7-4C72-4F72B1D2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827E-C7D8-7F9B-E9F1-EE4E08C53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C4067-F5E0-1FA4-77E8-78912AC5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5843F-3749-F5B3-B987-CBDF1B99F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D6BC0-6BA1-3F74-61B2-1D8D2EF6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FCC936-FA29-7A8F-98CF-763C804FC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87CA6-0F8E-705B-0D89-B8FD4C305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416A9-2991-E385-C95A-80935F67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1A3D3-FF05-13E0-FE8A-80208D3C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2D199-D83E-DE88-83C8-8B8776A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6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314B-30EA-E39F-450E-8B1E6CE46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D2ED3-2C8D-B705-2698-DA7CDDEC2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4113C-7B8F-5F31-55FE-4FD8B921D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CAC9D-3A76-12D2-3EAE-C0E4F92E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E2D34-BB87-F131-4EFB-F678DCFC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1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E47B-F8A1-DB41-C178-0CA96E69E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34F99-7706-B701-F6DC-FE4B04B0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24AE-62A1-B5FA-8147-F5A3C82D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09FD-D141-AD89-863A-F9E58FF15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1B5D0-439A-AD50-5871-E70473C55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4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FA40-8403-C5B8-D914-6D2BDC98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26BDA-DE6F-A732-EC2C-F5AE9684D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C4F2-70BA-05F0-9132-8DE4E6026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0CE23-0A8D-6163-FCF0-CAED7D63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3988C-5CCA-02B1-59B3-3A9C0696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CB5A4-4459-563C-0E96-44EBC381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0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91C5-BF65-2CCF-D773-9B3C4CF64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9279F-0836-92EE-9A4E-26166C772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29BBE-160A-ABCD-09EF-61AA63BA3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1A8BC-15A0-4253-3FB5-C077BDD92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C0E22-2BEA-4968-4D8C-A29D50FD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E2D104-3384-2ACE-5BD6-3395E2390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C7E8DE-135B-97D7-ABC3-30AD907B6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C71060-03DC-9CE8-7884-4AA6A734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0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AA64-5E69-6D11-3BC3-940171B0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222E5C-0160-6487-ADC9-CB795DAB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B79A9-6332-3939-50BE-3945BC21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88253-B079-EE3B-024D-725673D6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3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29402D-19EF-D317-D825-245F6A80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DD400-A0BB-F8F8-AD63-985E7CD0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3C32C-F02C-3E29-F1D5-02DCE856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0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240F-885D-966B-4BC6-D7C36C0B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8A5D0-23C3-1337-C1AC-B8585C37C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77277-3DBD-BBFB-4760-0EC1FCEBE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E2FA4-F010-B910-B526-AC20C64E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E53B8-E3E7-E176-9C42-886FBA811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24AF7-3808-FA81-C965-1C7779AB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8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F947-D5C1-6E82-0EC3-E44249E4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3B01E5-81A8-96AF-C3C1-4028189E7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D75AC-7489-C22C-AD2B-65347B70F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799DE-C395-2341-6166-4964BDE12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5D672-EF53-EAA1-4943-CFCAEA961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D1E27-01E2-6607-97A8-01769B5B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4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E30644-C9D1-8773-8448-7451B62B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34640-C89E-54C8-F085-F1A4023D7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F4F03-37F2-9425-1E6F-906CF87EE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5353-A043-CC47-ABFA-AB712E586D4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EDAB-04F7-059A-E0A2-FD56DE8FC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BD30A-E334-02D6-D5AD-C3C06F539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3AD94-7287-584A-BA7E-F50D6EA9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114D99-D717-5A56-60FD-03B96A30F111}"/>
              </a:ext>
            </a:extLst>
          </p:cNvPr>
          <p:cNvSpPr txBox="1"/>
          <p:nvPr/>
        </p:nvSpPr>
        <p:spPr>
          <a:xfrm>
            <a:off x="297456" y="143219"/>
            <a:ext cx="7998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University of Maryland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3442E-1771-B1B8-404B-0FAC2517CFBA}"/>
              </a:ext>
            </a:extLst>
          </p:cNvPr>
          <p:cNvSpPr txBox="1"/>
          <p:nvPr/>
        </p:nvSpPr>
        <p:spPr>
          <a:xfrm>
            <a:off x="741111" y="1946816"/>
            <a:ext cx="8674169" cy="1697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People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Research highlights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Questions for the Hidden Symmetries group &amp; collaboration ideas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65F5F3-B844-8EBF-9D5F-690DB843F4DA}"/>
              </a:ext>
            </a:extLst>
          </p:cNvPr>
          <p:cNvSpPr txBox="1"/>
          <p:nvPr/>
        </p:nvSpPr>
        <p:spPr>
          <a:xfrm>
            <a:off x="2926080" y="6488668"/>
            <a:ext cx="598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Hidden Symmetries team meeting, March 19, 2024, Princeton</a:t>
            </a:r>
          </a:p>
        </p:txBody>
      </p:sp>
      <p:pic>
        <p:nvPicPr>
          <p:cNvPr id="6" name="Picture 2" descr="Logos | The University of Maryland Brand">
            <a:extLst>
              <a:ext uri="{FF2B5EF4-FFF2-40B4-BE49-F238E27FC236}">
                <a16:creationId xmlns:a16="http://schemas.microsoft.com/office/drawing/2014/main" id="{D75504C1-D0DB-819F-DBF1-82D70598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46" y="727994"/>
            <a:ext cx="2236424" cy="223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640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0410AC-2EEC-F1C3-E7DB-46B524EEC458}"/>
              </a:ext>
            </a:extLst>
          </p:cNvPr>
          <p:cNvSpPr txBox="1"/>
          <p:nvPr/>
        </p:nvSpPr>
        <p:spPr>
          <a:xfrm>
            <a:off x="82303" y="0"/>
            <a:ext cx="12324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Gyrokinetic modeling &amp; optimization for stellarators with GX, Trinity3D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FF8CF-C660-4BB6-3072-8933D272C42B}"/>
              </a:ext>
            </a:extLst>
          </p:cNvPr>
          <p:cNvSpPr txBox="1"/>
          <p:nvPr/>
        </p:nvSpPr>
        <p:spPr>
          <a:xfrm>
            <a:off x="484094" y="584775"/>
            <a:ext cx="714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Noah Mandell talk on Wednesday – with Bill Dorland, Patrick Kim, et 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F1A62-4894-535D-9552-C260DCA63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21" y="954107"/>
            <a:ext cx="8408129" cy="5634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5B6D34-3BC4-BE04-CD5C-DAA9D8FCBB45}"/>
              </a:ext>
            </a:extLst>
          </p:cNvPr>
          <p:cNvSpPr txBox="1"/>
          <p:nvPr/>
        </p:nvSpPr>
        <p:spPr>
          <a:xfrm>
            <a:off x="8919294" y="496004"/>
            <a:ext cx="322755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Mandell et al, arXiv:2209.06731,</a:t>
            </a:r>
          </a:p>
          <a:p>
            <a:pPr>
              <a:lnSpc>
                <a:spcPct val="150000"/>
              </a:lnSpc>
            </a:pPr>
            <a:r>
              <a:rPr lang="en-US" dirty="0"/>
              <a:t>Kim et al, arXiv:2310.18842,</a:t>
            </a:r>
          </a:p>
          <a:p>
            <a:r>
              <a:rPr lang="en-US" i="1" dirty="0"/>
              <a:t>To appear in J. Plasma Physics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88CAE0-BFC1-C087-1BA4-AD7755C48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265" y="3317253"/>
            <a:ext cx="4663620" cy="34977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1470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72365-D806-365E-3F07-92C6CB5758FA}"/>
              </a:ext>
            </a:extLst>
          </p:cNvPr>
          <p:cNvSpPr txBox="1"/>
          <p:nvPr/>
        </p:nvSpPr>
        <p:spPr>
          <a:xfrm>
            <a:off x="82303" y="0"/>
            <a:ext cx="1210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Trends with iota and shear in quasi-axisymmetric stellarators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CEFB7-30CE-30D9-CA04-5BE098004EBF}"/>
              </a:ext>
            </a:extLst>
          </p:cNvPr>
          <p:cNvSpPr txBox="1"/>
          <p:nvPr/>
        </p:nvSpPr>
        <p:spPr>
          <a:xfrm>
            <a:off x="484094" y="584775"/>
            <a:ext cx="425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Stefan Buller et al, arXiv:2401.09021 (2024)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E1701-8562-BCEC-C652-FD58C6A8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3" y="1102913"/>
            <a:ext cx="5589526" cy="51703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8A0F5B-58F1-C1CB-C215-9DF41CC1897B}"/>
              </a:ext>
            </a:extLst>
          </p:cNvPr>
          <p:cNvGrpSpPr/>
          <p:nvPr/>
        </p:nvGrpSpPr>
        <p:grpSpPr>
          <a:xfrm>
            <a:off x="6034599" y="1998048"/>
            <a:ext cx="6075098" cy="3380042"/>
            <a:chOff x="5809280" y="782903"/>
            <a:chExt cx="6075098" cy="3380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09E61A-BABA-BF29-7571-FC02B4F79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2495"/>
            <a:stretch/>
          </p:blipFill>
          <p:spPr>
            <a:xfrm>
              <a:off x="5809280" y="782903"/>
              <a:ext cx="6075098" cy="288598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0D5B1E-C712-855C-66B6-DF1791059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058"/>
            <a:stretch/>
          </p:blipFill>
          <p:spPr>
            <a:xfrm>
              <a:off x="5809280" y="3558989"/>
              <a:ext cx="6075098" cy="60395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62B01AF-CA9D-AC28-60DA-981BEE6CF3EB}"/>
              </a:ext>
            </a:extLst>
          </p:cNvPr>
          <p:cNvSpPr txBox="1"/>
          <p:nvPr/>
        </p:nvSpPr>
        <p:spPr>
          <a:xfrm>
            <a:off x="7325957" y="1473792"/>
            <a:ext cx="4303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ITG growth rate dips at rational </a:t>
            </a:r>
            <a:r>
              <a:rPr lang="el-GR" i="1" dirty="0"/>
              <a:t>ι</a:t>
            </a:r>
            <a:r>
              <a:rPr lang="en-US" dirty="0"/>
              <a:t> unless you include multiple field lines per surface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73C7F-D7A5-879D-D8EE-75AC83F752D6}"/>
              </a:ext>
            </a:extLst>
          </p:cNvPr>
          <p:cNvSpPr/>
          <p:nvPr/>
        </p:nvSpPr>
        <p:spPr>
          <a:xfrm>
            <a:off x="6917167" y="2216945"/>
            <a:ext cx="1269402" cy="16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AC18E8-6201-10AB-D373-42CAEA345227}"/>
              </a:ext>
            </a:extLst>
          </p:cNvPr>
          <p:cNvSpPr txBox="1"/>
          <p:nvPr/>
        </p:nvSpPr>
        <p:spPr>
          <a:xfrm>
            <a:off x="6872711" y="2096436"/>
            <a:ext cx="1252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# of field lines: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C43D6-E405-306D-B46D-F2030D87D475}"/>
              </a:ext>
            </a:extLst>
          </p:cNvPr>
          <p:cNvSpPr txBox="1"/>
          <p:nvPr/>
        </p:nvSpPr>
        <p:spPr>
          <a:xfrm>
            <a:off x="5299391" y="4050507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[T]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F001FF-1779-94E5-DB57-007B6C4E05A9}"/>
              </a:ext>
            </a:extLst>
          </p:cNvPr>
          <p:cNvSpPr txBox="1"/>
          <p:nvPr/>
        </p:nvSpPr>
        <p:spPr>
          <a:xfrm>
            <a:off x="3507684" y="4050507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[T]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ED93B4-0ABE-C359-1D63-D0768AF433C6}"/>
              </a:ext>
            </a:extLst>
          </p:cNvPr>
          <p:cNvSpPr txBox="1"/>
          <p:nvPr/>
        </p:nvSpPr>
        <p:spPr>
          <a:xfrm>
            <a:off x="1725705" y="4046891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[T]</a:t>
            </a:r>
          </a:p>
        </p:txBody>
      </p:sp>
    </p:spTree>
    <p:extLst>
      <p:ext uri="{BB962C8B-B14F-4D97-AF65-F5344CB8AC3E}">
        <p14:creationId xmlns:p14="http://schemas.microsoft.com/office/powerpoint/2010/main" val="324964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A9E3EA-7E0C-8CAB-AFE1-54C91F313B94}"/>
              </a:ext>
            </a:extLst>
          </p:cNvPr>
          <p:cNvSpPr txBox="1"/>
          <p:nvPr/>
        </p:nvSpPr>
        <p:spPr>
          <a:xfrm>
            <a:off x="82303" y="0"/>
            <a:ext cx="1210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Efficient &amp; accurate calculation of coil self-fields and self-forces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8B616-1671-F393-C783-695F5FBE8391}"/>
              </a:ext>
            </a:extLst>
          </p:cNvPr>
          <p:cNvSpPr txBox="1"/>
          <p:nvPr/>
        </p:nvSpPr>
        <p:spPr>
          <a:xfrm>
            <a:off x="484094" y="584775"/>
            <a:ext cx="710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Siena Hurwitz, Tom </a:t>
            </a:r>
            <a:r>
              <a:rPr lang="en-US" dirty="0" err="1"/>
              <a:t>Antonsen</a:t>
            </a:r>
            <a:r>
              <a:rPr lang="en-US" dirty="0"/>
              <a:t>, arXiv:2310.09313, arXiv:2310.12087 (2023)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3CABF-2202-8B42-CEED-CEBAA5A42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83" y="2221079"/>
            <a:ext cx="5144763" cy="4052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D5194F-4E43-9583-59AC-8BF8FCC70D8C}"/>
              </a:ext>
            </a:extLst>
          </p:cNvPr>
          <p:cNvSpPr txBox="1"/>
          <p:nvPr/>
        </p:nvSpPr>
        <p:spPr>
          <a:xfrm>
            <a:off x="1653963" y="2086854"/>
            <a:ext cx="260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Self-force along HSX coil 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7A954A-B969-2980-D85E-C453EBE6C7EE}"/>
              </a:ext>
            </a:extLst>
          </p:cNvPr>
          <p:cNvGrpSpPr/>
          <p:nvPr/>
        </p:nvGrpSpPr>
        <p:grpSpPr>
          <a:xfrm>
            <a:off x="5486498" y="2311391"/>
            <a:ext cx="6536049" cy="3920490"/>
            <a:chOff x="6941063" y="1760220"/>
            <a:chExt cx="5081473" cy="30480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8C978E-DCC4-8B47-C4A8-91C8E0894156}"/>
                </a:ext>
              </a:extLst>
            </p:cNvPr>
            <p:cNvSpPr txBox="1"/>
            <p:nvPr/>
          </p:nvSpPr>
          <p:spPr>
            <a:xfrm>
              <a:off x="6941063" y="2047735"/>
              <a:ext cx="126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HSX coil 1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2059F2-7584-C4A8-952F-215B6682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996" y="2405744"/>
              <a:ext cx="1078825" cy="16595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616450-C7C7-17D4-A066-9580F9130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910" y="1760220"/>
              <a:ext cx="1905000" cy="304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267C50-7BF5-8797-C6FD-B991C0F28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536" y="1760220"/>
              <a:ext cx="1905000" cy="304800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1CA2C08-7256-3146-FF3B-018EC223BE6A}"/>
              </a:ext>
            </a:extLst>
          </p:cNvPr>
          <p:cNvSpPr/>
          <p:nvPr/>
        </p:nvSpPr>
        <p:spPr>
          <a:xfrm>
            <a:off x="7113401" y="2188060"/>
            <a:ext cx="4996296" cy="372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42DA33-94AF-7EDF-7A89-98E32F1D6020}"/>
              </a:ext>
            </a:extLst>
          </p:cNvPr>
          <p:cNvSpPr txBox="1"/>
          <p:nvPr/>
        </p:nvSpPr>
        <p:spPr>
          <a:xfrm>
            <a:off x="7592787" y="1812886"/>
            <a:ext cx="155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Exact method (high fidelity)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32FF96-329B-608B-52A7-13A383CEC32D}"/>
              </a:ext>
            </a:extLst>
          </p:cNvPr>
          <p:cNvSpPr txBox="1"/>
          <p:nvPr/>
        </p:nvSpPr>
        <p:spPr>
          <a:xfrm>
            <a:off x="9775147" y="1812886"/>
            <a:ext cx="2196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1d integral method</a:t>
            </a:r>
          </a:p>
          <a:p>
            <a:pPr algn="ctr"/>
            <a:r>
              <a:rPr lang="en-US" dirty="0"/>
              <a:t> (reduced model)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A316A-174A-BDF3-6E62-577C60B7A710}"/>
              </a:ext>
            </a:extLst>
          </p:cNvPr>
          <p:cNvSpPr txBox="1"/>
          <p:nvPr/>
        </p:nvSpPr>
        <p:spPr>
          <a:xfrm>
            <a:off x="8765159" y="2382808"/>
            <a:ext cx="958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|B| [Tesla]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1047D3-080B-3A3C-B940-AA6D198BD170}"/>
              </a:ext>
            </a:extLst>
          </p:cNvPr>
          <p:cNvSpPr txBox="1"/>
          <p:nvPr/>
        </p:nvSpPr>
        <p:spPr>
          <a:xfrm>
            <a:off x="11132641" y="2351904"/>
            <a:ext cx="958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|B| [Tesla]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5A89C7-75CE-ADFA-DC35-DB50ED845F87}"/>
                  </a:ext>
                </a:extLst>
              </p:cNvPr>
              <p:cNvSpPr txBox="1"/>
              <p:nvPr/>
            </p:nvSpPr>
            <p:spPr>
              <a:xfrm>
                <a:off x="3671273" y="984504"/>
                <a:ext cx="3967881" cy="899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𝑟𝑒𝑔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</m:acc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𝐫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𝐫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20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𝐫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000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b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𝐫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5A89C7-75CE-ADFA-DC35-DB50ED845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273" y="984504"/>
                <a:ext cx="3967881" cy="899605"/>
              </a:xfrm>
              <a:prstGeom prst="rect">
                <a:avLst/>
              </a:prstGeom>
              <a:blipFill>
                <a:blip r:embed="rId6"/>
                <a:stretch>
                  <a:fillRect t="-133333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515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AD0F6-7866-090D-709A-E3342C14B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9428"/>
            <a:ext cx="9144000" cy="2387600"/>
          </a:xfrm>
        </p:spPr>
        <p:txBody>
          <a:bodyPr/>
          <a:lstStyle/>
          <a:p>
            <a:r>
              <a:rPr lang="en-US" dirty="0"/>
              <a:t>Questions for the Hidden Symmetries group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77C3DD-B3FD-6EC4-446E-0134431C70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Logos | The University of Maryland Brand">
            <a:extLst>
              <a:ext uri="{FF2B5EF4-FFF2-40B4-BE49-F238E27FC236}">
                <a16:creationId xmlns:a16="http://schemas.microsoft.com/office/drawing/2014/main" id="{D002EE9E-EE23-36BE-1598-DEA940CC2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46" y="727994"/>
            <a:ext cx="2236424" cy="223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363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A9E3EA-7E0C-8CAB-AFE1-54C91F313B94}"/>
              </a:ext>
            </a:extLst>
          </p:cNvPr>
          <p:cNvSpPr txBox="1"/>
          <p:nvPr/>
        </p:nvSpPr>
        <p:spPr>
          <a:xfrm>
            <a:off x="82303" y="0"/>
            <a:ext cx="1210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Research questions for the Hidden Symmetries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8B616-1671-F393-C783-695F5FBE8391}"/>
              </a:ext>
            </a:extLst>
          </p:cNvPr>
          <p:cNvSpPr txBox="1"/>
          <p:nvPr/>
        </p:nvSpPr>
        <p:spPr>
          <a:xfrm>
            <a:off x="451821" y="724624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PDEs &amp; MHD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B9E012-8630-9D51-4691-B12FA4B78AD0}"/>
                  </a:ext>
                </a:extLst>
              </p:cNvPr>
              <p:cNvSpPr txBox="1"/>
              <p:nvPr/>
            </p:nvSpPr>
            <p:spPr>
              <a:xfrm>
                <a:off x="546194" y="1509017"/>
                <a:ext cx="4711747" cy="4950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Can anything be proved about 3D solutions of </a:t>
                </a:r>
              </a:p>
              <a:p>
                <a:r>
                  <a:rPr lang="en-US" sz="2400" dirty="0"/>
                  <a:t>    min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nary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, </a:t>
                </a:r>
              </a:p>
              <a:p>
                <a:r>
                  <a:rPr lang="en-US" sz="2400" dirty="0"/>
                  <a:t>    subject to good surfaces existing?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Instead of MHS, is there a regularized PDE of the form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 that is analytically free of singularities and convenient numerically?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B9E012-8630-9D51-4691-B12FA4B78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94" y="1509017"/>
                <a:ext cx="4711747" cy="4950971"/>
              </a:xfrm>
              <a:prstGeom prst="rect">
                <a:avLst/>
              </a:prstGeom>
              <a:blipFill>
                <a:blip r:embed="rId2"/>
                <a:stretch>
                  <a:fillRect l="-1882" t="-1282" r="-1075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2D532C3-AD91-DB4D-AD7A-A7D5A108C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016" y="952767"/>
            <a:ext cx="6092883" cy="5612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B60F5D-8147-794B-FEAC-527A79ECF89D}"/>
              </a:ext>
            </a:extLst>
          </p:cNvPr>
          <p:cNvSpPr txBox="1"/>
          <p:nvPr/>
        </p:nvSpPr>
        <p:spPr>
          <a:xfrm>
            <a:off x="9918550" y="5515300"/>
            <a:ext cx="1305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Yamaguchi (2021)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9B3265-19D7-B87B-F1F1-992AB4D09C0F}"/>
              </a:ext>
            </a:extLst>
          </p:cNvPr>
          <p:cNvSpPr/>
          <p:nvPr/>
        </p:nvSpPr>
        <p:spPr>
          <a:xfrm>
            <a:off x="6878141" y="1089498"/>
            <a:ext cx="1157592" cy="419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C2BF62-13E5-C9E1-7077-1E6BC729CDB8}"/>
                  </a:ext>
                </a:extLst>
              </p:cNvPr>
              <p:cNvSpPr txBox="1"/>
              <p:nvPr/>
            </p:nvSpPr>
            <p:spPr>
              <a:xfrm>
                <a:off x="830126" y="3077202"/>
                <a:ext cx="4427815" cy="537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min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nary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||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C2BF62-13E5-C9E1-7077-1E6BC729C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26" y="3077202"/>
                <a:ext cx="4427815" cy="537968"/>
              </a:xfrm>
              <a:prstGeom prst="rect">
                <a:avLst/>
              </a:prstGeom>
              <a:blipFill>
                <a:blip r:embed="rId4"/>
                <a:stretch>
                  <a:fillRect l="-2286" t="-132558" r="-1143" b="-195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3CD522-FAF7-911E-8807-86AA8A783ECD}"/>
                  </a:ext>
                </a:extLst>
              </p:cNvPr>
              <p:cNvSpPr txBox="1"/>
              <p:nvPr/>
            </p:nvSpPr>
            <p:spPr>
              <a:xfrm>
                <a:off x="830126" y="3599538"/>
                <a:ext cx="2684453" cy="518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min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nary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3CD522-FAF7-911E-8807-86AA8A783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26" y="3599538"/>
                <a:ext cx="2684453" cy="518988"/>
              </a:xfrm>
              <a:prstGeom prst="rect">
                <a:avLst/>
              </a:prstGeom>
              <a:blipFill>
                <a:blip r:embed="rId5"/>
                <a:stretch>
                  <a:fillRect l="-3774" t="-138095" r="-2830" b="-19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6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A9C710-1ECD-1B88-3A59-C12C89277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18" y="3994654"/>
            <a:ext cx="6329888" cy="2777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E276B-8824-6E85-ADF7-B673038CB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10" y="428236"/>
            <a:ext cx="4295887" cy="3224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A9E3EA-7E0C-8CAB-AFE1-54C91F313B94}"/>
              </a:ext>
            </a:extLst>
          </p:cNvPr>
          <p:cNvSpPr txBox="1"/>
          <p:nvPr/>
        </p:nvSpPr>
        <p:spPr>
          <a:xfrm>
            <a:off x="82303" y="0"/>
            <a:ext cx="1210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Research questions for the Hidden Symmetries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8B616-1671-F393-C783-695F5FBE8391}"/>
              </a:ext>
            </a:extLst>
          </p:cNvPr>
          <p:cNvSpPr txBox="1"/>
          <p:nvPr/>
        </p:nvSpPr>
        <p:spPr>
          <a:xfrm>
            <a:off x="451821" y="724624"/>
            <a:ext cx="1795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Optimization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9E012-8630-9D51-4691-B12FA4B78AD0}"/>
              </a:ext>
            </a:extLst>
          </p:cNvPr>
          <p:cNvSpPr txBox="1"/>
          <p:nvPr/>
        </p:nvSpPr>
        <p:spPr>
          <a:xfrm>
            <a:off x="546194" y="1509017"/>
            <a:ext cx="55498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expensive &amp; non-smooth objectives (turbulence, directly following orbit losses), what are efficient algorithms for finding surrogates and optimizing?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are effective ways to do </a:t>
            </a:r>
            <a:r>
              <a:rPr lang="en-US" sz="2400" i="1" dirty="0"/>
              <a:t>global</a:t>
            </a:r>
            <a:r>
              <a:rPr lang="en-US" sz="2400" dirty="0"/>
              <a:t> optimization for curve &amp; surface shapes?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970B08-A2F2-24B6-6892-35903B41B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411" y="3652481"/>
            <a:ext cx="4295887" cy="32055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C21C13-5582-8AD0-384D-9343810FB2F3}"/>
              </a:ext>
            </a:extLst>
          </p:cNvPr>
          <p:cNvSpPr txBox="1"/>
          <p:nvPr/>
        </p:nvSpPr>
        <p:spPr>
          <a:xfrm>
            <a:off x="9812268" y="3740666"/>
            <a:ext cx="174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Kim et al </a:t>
            </a:r>
            <a:r>
              <a:rPr lang="en-US" sz="1400" i="1" dirty="0" err="1"/>
              <a:t>arXiv</a:t>
            </a:r>
            <a:r>
              <a:rPr lang="en-US" sz="1400" i="1" dirty="0"/>
              <a:t> (2023)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4B85E-6E40-75E4-D41A-BE2E5768A49F}"/>
              </a:ext>
            </a:extLst>
          </p:cNvPr>
          <p:cNvSpPr txBox="1"/>
          <p:nvPr/>
        </p:nvSpPr>
        <p:spPr>
          <a:xfrm>
            <a:off x="374066" y="6593255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Giuliani </a:t>
            </a:r>
            <a:r>
              <a:rPr lang="en-US" sz="1400" i="1" dirty="0" err="1"/>
              <a:t>arXiv</a:t>
            </a:r>
            <a:r>
              <a:rPr lang="en-US" sz="1400" i="1" dirty="0"/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49431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A9E3EA-7E0C-8CAB-AFE1-54C91F313B94}"/>
              </a:ext>
            </a:extLst>
          </p:cNvPr>
          <p:cNvSpPr txBox="1"/>
          <p:nvPr/>
        </p:nvSpPr>
        <p:spPr>
          <a:xfrm>
            <a:off x="82303" y="0"/>
            <a:ext cx="1210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Research questions for the Hidden Symmetries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8B616-1671-F393-C783-695F5FBE8391}"/>
              </a:ext>
            </a:extLst>
          </p:cNvPr>
          <p:cNvSpPr txBox="1"/>
          <p:nvPr/>
        </p:nvSpPr>
        <p:spPr>
          <a:xfrm>
            <a:off x="451821" y="724624"/>
            <a:ext cx="287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Dynamics &amp; Divertors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B9E012-8630-9D51-4691-B12FA4B78AD0}"/>
                  </a:ext>
                </a:extLst>
              </p:cNvPr>
              <p:cNvSpPr txBox="1"/>
              <p:nvPr/>
            </p:nvSpPr>
            <p:spPr>
              <a:xfrm>
                <a:off x="546194" y="1509018"/>
                <a:ext cx="6145062" cy="4730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Field structures relevant to a divertor: periodic field lines, residues, separatrices, (un)stable manifolds / tangles, turnstiles, </a:t>
                </a:r>
                <a:r>
                  <a:rPr lang="en-US" sz="2400" dirty="0" err="1"/>
                  <a:t>cantori</a:t>
                </a:r>
                <a:r>
                  <a:rPr lang="en-US" sz="2400" dirty="0"/>
                  <a:t>, |</a:t>
                </a:r>
                <a:r>
                  <a:rPr lang="el-GR" sz="2400" dirty="0"/>
                  <a:t>∇</a:t>
                </a:r>
                <a:r>
                  <a:rPr lang="el-GR" sz="2400" i="1" dirty="0"/>
                  <a:t>ψ</a:t>
                </a:r>
                <a:r>
                  <a:rPr lang="en-US" sz="2400" dirty="0"/>
                  <a:t>|, others?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How can these structures be controlled to tune connection length, make divertor more closed</a:t>
                </a:r>
                <a:r>
                  <a:rPr lang="en-US" sz="2400"/>
                  <a:t>, &amp; robust to perturbations?</a:t>
                </a: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Can we formulate cost functions like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𝑢𝑟𝑓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/>
                  <a:t> or residues to control the field outside the closed surfaces in a useful way?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B9E012-8630-9D51-4691-B12FA4B78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94" y="1509018"/>
                <a:ext cx="6145062" cy="4730654"/>
              </a:xfrm>
              <a:prstGeom prst="rect">
                <a:avLst/>
              </a:prstGeom>
              <a:blipFill>
                <a:blip r:embed="rId2"/>
                <a:stretch>
                  <a:fillRect l="-4742" t="-1340" b="-12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he first ITER tungsten divertor: operating space and lifetime">
            <a:extLst>
              <a:ext uri="{FF2B5EF4-FFF2-40B4-BE49-F238E27FC236}">
                <a16:creationId xmlns:a16="http://schemas.microsoft.com/office/drawing/2014/main" id="{DF627D6B-7273-2241-16D9-DCC8B675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95" y="1186289"/>
            <a:ext cx="4158484" cy="51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AD0F6-7866-090D-709A-E3342C14B1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People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77C3DD-B3FD-6EC4-446E-0134431C70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Logos | The University of Maryland Brand">
            <a:extLst>
              <a:ext uri="{FF2B5EF4-FFF2-40B4-BE49-F238E27FC236}">
                <a16:creationId xmlns:a16="http://schemas.microsoft.com/office/drawing/2014/main" id="{19B282A9-CD1A-A642-2C80-871E5C5D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46" y="727994"/>
            <a:ext cx="2236424" cy="223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766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s | The University of Maryland Brand">
            <a:extLst>
              <a:ext uri="{FF2B5EF4-FFF2-40B4-BE49-F238E27FC236}">
                <a16:creationId xmlns:a16="http://schemas.microsoft.com/office/drawing/2014/main" id="{D4ADD762-7231-EA0F-9256-12857A4D4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46" y="727994"/>
            <a:ext cx="2236424" cy="223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114D99-D717-5A56-60FD-03B96A30F111}"/>
              </a:ext>
            </a:extLst>
          </p:cNvPr>
          <p:cNvSpPr txBox="1"/>
          <p:nvPr/>
        </p:nvSpPr>
        <p:spPr>
          <a:xfrm>
            <a:off x="985946" y="1266942"/>
            <a:ext cx="1855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Departures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3442E-1771-B1B8-404B-0FAC2517CFBA}"/>
              </a:ext>
            </a:extLst>
          </p:cNvPr>
          <p:cNvSpPr txBox="1"/>
          <p:nvPr/>
        </p:nvSpPr>
        <p:spPr>
          <a:xfrm>
            <a:off x="1096114" y="1912384"/>
            <a:ext cx="5752087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Patrick Kim, Rahul Gaur, Stefan Buller to Princeton.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Alan </a:t>
            </a:r>
            <a:r>
              <a:rPr lang="en-US" sz="2000" dirty="0" err="1"/>
              <a:t>Kaptanoglu</a:t>
            </a:r>
            <a:r>
              <a:rPr lang="en-US" sz="2000" dirty="0"/>
              <a:t> to NYU.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4E3732-61EE-365B-7401-B2C9F1F00C0C}"/>
              </a:ext>
            </a:extLst>
          </p:cNvPr>
          <p:cNvSpPr txBox="1"/>
          <p:nvPr/>
        </p:nvSpPr>
        <p:spPr>
          <a:xfrm>
            <a:off x="1032403" y="3764509"/>
            <a:ext cx="1320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Arrivals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D6EFE7-A915-B7CB-3CAC-E08CA01C31B0}"/>
              </a:ext>
            </a:extLst>
          </p:cNvPr>
          <p:cNvSpPr txBox="1"/>
          <p:nvPr/>
        </p:nvSpPr>
        <p:spPr>
          <a:xfrm>
            <a:off x="1032403" y="4425420"/>
            <a:ext cx="6742167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Todd Elder (split 50/50 between Maryland &amp; IPP-Greifswald)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Rory </a:t>
            </a:r>
            <a:r>
              <a:rPr lang="en-US" sz="2000" dirty="0" err="1"/>
              <a:t>Conlin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12786-19EE-7C0F-D1F8-5BA0D051C8D9}"/>
              </a:ext>
            </a:extLst>
          </p:cNvPr>
          <p:cNvSpPr txBox="1"/>
          <p:nvPr/>
        </p:nvSpPr>
        <p:spPr>
          <a:xfrm>
            <a:off x="297456" y="143219"/>
            <a:ext cx="772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University of Maryland stellarator personnel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75A093-77A6-D5A4-BE84-76BBD8EDD01F}"/>
              </a:ext>
            </a:extLst>
          </p:cNvPr>
          <p:cNvSpPr txBox="1"/>
          <p:nvPr/>
        </p:nvSpPr>
        <p:spPr>
          <a:xfrm>
            <a:off x="8647796" y="281717"/>
            <a:ext cx="297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(both Simons- &amp; DOE-funded)</a:t>
            </a:r>
          </a:p>
        </p:txBody>
      </p:sp>
    </p:spTree>
    <p:extLst>
      <p:ext uri="{BB962C8B-B14F-4D97-AF65-F5344CB8AC3E}">
        <p14:creationId xmlns:p14="http://schemas.microsoft.com/office/powerpoint/2010/main" val="45817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83442E-1771-B1B8-404B-0FAC2517CFBA}"/>
              </a:ext>
            </a:extLst>
          </p:cNvPr>
          <p:cNvSpPr txBox="1"/>
          <p:nvPr/>
        </p:nvSpPr>
        <p:spPr>
          <a:xfrm>
            <a:off x="407624" y="1059762"/>
            <a:ext cx="9533700" cy="5546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Tom </a:t>
            </a:r>
            <a:r>
              <a:rPr lang="en-US" sz="2000" dirty="0" err="1"/>
              <a:t>Antonsen</a:t>
            </a:r>
            <a:r>
              <a:rPr lang="en-US" sz="2000" dirty="0"/>
              <a:t> (professor): adjoint methods, coil self-fields/forces.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Bill Dorland (professor): GX gyrokinetic code.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Todd Elder (postdoc): divertors.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John Kappel (PhD student): limits on coil-to-plasma distance.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Byoungchan</a:t>
            </a:r>
            <a:r>
              <a:rPr lang="en-US" sz="2000" dirty="0"/>
              <a:t> Jang (PhD student): physics-informed neural networks, loss landscapes.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Siena Hurwitz (PhD student): calculating &amp; optimizing coil </a:t>
            </a:r>
            <a:r>
              <a:rPr lang="en-US" sz="2000" b="1" dirty="0"/>
              <a:t>I</a:t>
            </a:r>
            <a:r>
              <a:rPr lang="en-US" sz="2000" dirty="0"/>
              <a:t> x </a:t>
            </a:r>
            <a:r>
              <a:rPr lang="en-US" sz="2000" b="1" dirty="0"/>
              <a:t>B</a:t>
            </a:r>
            <a:r>
              <a:rPr lang="en-US" sz="2000" dirty="0"/>
              <a:t> forces &amp; max |B| in coil.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Alex </a:t>
            </a:r>
            <a:r>
              <a:rPr lang="en-US" sz="2000" dirty="0" err="1"/>
              <a:t>Wiedman</a:t>
            </a:r>
            <a:r>
              <a:rPr lang="en-US" sz="2000" dirty="0"/>
              <a:t> (undergraduate): coils for QH, near-axis expansion.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Mustafa Khan (undergraduate): finite element modeling for coil forces.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Matt </a:t>
            </a:r>
            <a:r>
              <a:rPr lang="en-US" sz="2000" dirty="0" err="1"/>
              <a:t>Landreman</a:t>
            </a:r>
            <a:r>
              <a:rPr lang="en-US" sz="2000" dirty="0"/>
              <a:t> (research scientist): supervising.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82836-BBB8-A63D-4AB4-9D279F473BF1}"/>
              </a:ext>
            </a:extLst>
          </p:cNvPr>
          <p:cNvSpPr txBox="1"/>
          <p:nvPr/>
        </p:nvSpPr>
        <p:spPr>
          <a:xfrm>
            <a:off x="297456" y="143219"/>
            <a:ext cx="772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University of Maryland stellarator personnel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7F0EB-503A-6D3C-004E-E56A00F6C87C}"/>
              </a:ext>
            </a:extLst>
          </p:cNvPr>
          <p:cNvSpPr txBox="1"/>
          <p:nvPr/>
        </p:nvSpPr>
        <p:spPr>
          <a:xfrm>
            <a:off x="8647796" y="281717"/>
            <a:ext cx="297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(both Simons- &amp; DOE-funded)</a:t>
            </a:r>
          </a:p>
        </p:txBody>
      </p:sp>
      <p:pic>
        <p:nvPicPr>
          <p:cNvPr id="6" name="Picture 2" descr="Logos | The University of Maryland Brand">
            <a:extLst>
              <a:ext uri="{FF2B5EF4-FFF2-40B4-BE49-F238E27FC236}">
                <a16:creationId xmlns:a16="http://schemas.microsoft.com/office/drawing/2014/main" id="{59A00A3A-204F-FE30-2118-B573FD8B3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46" y="727994"/>
            <a:ext cx="2236424" cy="223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12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AD0F6-7866-090D-709A-E3342C14B1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Research highlights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77C3DD-B3FD-6EC4-446E-0134431C70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Logos | The University of Maryland Brand">
            <a:extLst>
              <a:ext uri="{FF2B5EF4-FFF2-40B4-BE49-F238E27FC236}">
                <a16:creationId xmlns:a16="http://schemas.microsoft.com/office/drawing/2014/main" id="{D002EE9E-EE23-36BE-1598-DEA940CC2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46" y="727994"/>
            <a:ext cx="2236424" cy="223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02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A9E3EA-7E0C-8CAB-AFE1-54C91F313B94}"/>
              </a:ext>
            </a:extLst>
          </p:cNvPr>
          <p:cNvSpPr txBox="1"/>
          <p:nvPr/>
        </p:nvSpPr>
        <p:spPr>
          <a:xfrm>
            <a:off x="82303" y="0"/>
            <a:ext cx="1210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Coil topology optimization: “current voxels”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8B616-1671-F393-C783-695F5FBE8391}"/>
              </a:ext>
            </a:extLst>
          </p:cNvPr>
          <p:cNvSpPr txBox="1"/>
          <p:nvPr/>
        </p:nvSpPr>
        <p:spPr>
          <a:xfrm>
            <a:off x="484094" y="584775"/>
            <a:ext cx="58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Alan </a:t>
            </a:r>
            <a:r>
              <a:rPr lang="en-US" dirty="0" err="1"/>
              <a:t>Kaptanoglu</a:t>
            </a:r>
            <a:r>
              <a:rPr lang="en-US" dirty="0"/>
              <a:t>, Gabriel Langlois - </a:t>
            </a:r>
            <a:r>
              <a:rPr lang="en-US" i="1" dirty="0"/>
              <a:t>Computer Methods in Applied Mechanics and Engineering</a:t>
            </a:r>
            <a:r>
              <a:rPr lang="en-US" dirty="0"/>
              <a:t> 418A, 115504 (2023)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00B32-65B6-926C-ECBA-A29CC05F1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307" y="3240663"/>
            <a:ext cx="5810901" cy="3617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2C284-C5C3-86A4-F705-CED4D9559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87" y="1444684"/>
            <a:ext cx="5131398" cy="3617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4FE2F1-F240-C4C7-16B2-CD407C89071E}"/>
                  </a:ext>
                </a:extLst>
              </p:cNvPr>
              <p:cNvSpPr txBox="1"/>
              <p:nvPr/>
            </p:nvSpPr>
            <p:spPr>
              <a:xfrm>
                <a:off x="626803" y="5268744"/>
                <a:ext cx="4345485" cy="1170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𝑙𝑎𝑠𝑚𝑎</m:t>
                              </m:r>
                            </m:e>
                            <m:e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𝑢𝑟𝑓</m:t>
                              </m:r>
                            </m:e>
                          </m:eqAr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𝑜𝑥𝑒𝑙𝑠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𝑱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𝑱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4FE2F1-F240-C4C7-16B2-CD407C890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03" y="5268744"/>
                <a:ext cx="4345485" cy="1170770"/>
              </a:xfrm>
              <a:prstGeom prst="rect">
                <a:avLst/>
              </a:prstGeom>
              <a:blipFill>
                <a:blip r:embed="rId4"/>
                <a:stretch>
                  <a:fillRect l="-3790" t="-80645" b="-1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94E4AF2E-71C1-59A5-43AB-802861B49766}"/>
              </a:ext>
            </a:extLst>
          </p:cNvPr>
          <p:cNvSpPr/>
          <p:nvPr/>
        </p:nvSpPr>
        <p:spPr>
          <a:xfrm rot="5400000">
            <a:off x="1791095" y="5788388"/>
            <a:ext cx="92305" cy="126489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4C4C01EC-59A1-8198-37D8-D32CE8276574}"/>
              </a:ext>
            </a:extLst>
          </p:cNvPr>
          <p:cNvSpPr/>
          <p:nvPr/>
        </p:nvSpPr>
        <p:spPr>
          <a:xfrm rot="5400000">
            <a:off x="3808594" y="5067051"/>
            <a:ext cx="178739" cy="2449346"/>
          </a:xfrm>
          <a:prstGeom prst="rightBrac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CC5B52-EAE7-5949-3986-A1E4D9156911}"/>
              </a:ext>
            </a:extLst>
          </p:cNvPr>
          <p:cNvSpPr txBox="1"/>
          <p:nvPr/>
        </p:nvSpPr>
        <p:spPr>
          <a:xfrm>
            <a:off x="1282319" y="6433389"/>
            <a:ext cx="1419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target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A7873-822C-A5ED-FA6B-A12A73D0EDEB}"/>
              </a:ext>
            </a:extLst>
          </p:cNvPr>
          <p:cNvSpPr txBox="1"/>
          <p:nvPr/>
        </p:nvSpPr>
        <p:spPr>
          <a:xfrm>
            <a:off x="3386493" y="6404909"/>
            <a:ext cx="1368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E6332-8F77-4742-3F38-9A2AEBD90F86}"/>
              </a:ext>
            </a:extLst>
          </p:cNvPr>
          <p:cNvSpPr txBox="1"/>
          <p:nvPr/>
        </p:nvSpPr>
        <p:spPr>
          <a:xfrm>
            <a:off x="400645" y="5062021"/>
            <a:ext cx="451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Minimize objective: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1931A6-960E-A2C4-7AD1-F4428B3524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83"/>
          <a:stretch/>
        </p:blipFill>
        <p:spPr>
          <a:xfrm>
            <a:off x="7620000" y="-12483"/>
            <a:ext cx="4583289" cy="335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98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A9E3EA-7E0C-8CAB-AFE1-54C91F313B94}"/>
              </a:ext>
            </a:extLst>
          </p:cNvPr>
          <p:cNvSpPr txBox="1"/>
          <p:nvPr/>
        </p:nvSpPr>
        <p:spPr>
          <a:xfrm>
            <a:off x="82303" y="0"/>
            <a:ext cx="1210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Precise quasi-helical symmetry can be produced with coils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8B616-1671-F393-C783-695F5FBE8391}"/>
              </a:ext>
            </a:extLst>
          </p:cNvPr>
          <p:cNvSpPr txBox="1"/>
          <p:nvPr/>
        </p:nvSpPr>
        <p:spPr>
          <a:xfrm>
            <a:off x="484094" y="584775"/>
            <a:ext cx="473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Alex </a:t>
            </a:r>
            <a:r>
              <a:rPr lang="en-US" dirty="0" err="1"/>
              <a:t>Wiedman</a:t>
            </a:r>
            <a:r>
              <a:rPr lang="en-US" dirty="0"/>
              <a:t> &amp; Stefan Buller, arXiv:2311.16386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41AC7-89C5-B8D6-3C08-DAE9D6F67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63"/>
          <a:stretch/>
        </p:blipFill>
        <p:spPr>
          <a:xfrm>
            <a:off x="342035" y="1288354"/>
            <a:ext cx="4574292" cy="4569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65AC96-EFB5-CF25-E019-DD11EA09C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95" t="33279" r="71941" b="32662"/>
          <a:stretch/>
        </p:blipFill>
        <p:spPr>
          <a:xfrm>
            <a:off x="5348955" y="1040168"/>
            <a:ext cx="1999456" cy="5435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63DBE-B35E-122A-0D69-9E327D7FB7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90" r="1971" b="5408"/>
          <a:stretch/>
        </p:blipFill>
        <p:spPr>
          <a:xfrm>
            <a:off x="7718939" y="1743363"/>
            <a:ext cx="4274372" cy="3745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CBC9A5-F708-085C-632E-E6E6531A3545}"/>
              </a:ext>
            </a:extLst>
          </p:cNvPr>
          <p:cNvSpPr txBox="1"/>
          <p:nvPr/>
        </p:nvSpPr>
        <p:spPr>
          <a:xfrm rot="16200000">
            <a:off x="7190248" y="3431515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θ/(2π)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9AF617-BE06-DC68-6D5E-B811A8AF6932}"/>
              </a:ext>
            </a:extLst>
          </p:cNvPr>
          <p:cNvSpPr/>
          <p:nvPr/>
        </p:nvSpPr>
        <p:spPr>
          <a:xfrm>
            <a:off x="9202057" y="1656886"/>
            <a:ext cx="2617663" cy="488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D64F1-10B2-5235-122E-51EEF0E94941}"/>
              </a:ext>
            </a:extLst>
          </p:cNvPr>
          <p:cNvSpPr txBox="1"/>
          <p:nvPr/>
        </p:nvSpPr>
        <p:spPr>
          <a:xfrm>
            <a:off x="7898249" y="1457768"/>
            <a:ext cx="391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|B| on boundary in Boozer coordinates,</a:t>
            </a:r>
          </a:p>
          <a:p>
            <a:pPr algn="ctr"/>
            <a:r>
              <a:rPr lang="en-US" dirty="0"/>
              <a:t> with coils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14D08B-A6E3-F0C0-3B60-AC1C9F2B2006}"/>
              </a:ext>
            </a:extLst>
          </p:cNvPr>
          <p:cNvSpPr txBox="1"/>
          <p:nvPr/>
        </p:nvSpPr>
        <p:spPr>
          <a:xfrm>
            <a:off x="11558231" y="196071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[T]</a:t>
            </a:r>
          </a:p>
        </p:txBody>
      </p:sp>
    </p:spTree>
    <p:extLst>
      <p:ext uri="{BB962C8B-B14F-4D97-AF65-F5344CB8AC3E}">
        <p14:creationId xmlns:p14="http://schemas.microsoft.com/office/powerpoint/2010/main" val="350503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A9E3EA-7E0C-8CAB-AFE1-54C91F313B94}"/>
              </a:ext>
            </a:extLst>
          </p:cNvPr>
          <p:cNvSpPr txBox="1"/>
          <p:nvPr/>
        </p:nvSpPr>
        <p:spPr>
          <a:xfrm>
            <a:off x="43539" y="0"/>
            <a:ext cx="1236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maximum coil-to-plasma distance is the minimum scale length in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8B616-1671-F393-C783-695F5FBE8391}"/>
              </a:ext>
            </a:extLst>
          </p:cNvPr>
          <p:cNvSpPr txBox="1"/>
          <p:nvPr/>
        </p:nvSpPr>
        <p:spPr>
          <a:xfrm>
            <a:off x="484094" y="584775"/>
            <a:ext cx="609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Kappel, Plasma Phys. Controlled Fusion 66, 025018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019CE6-B286-88B8-7EDA-61AF4008FCBE}"/>
                  </a:ext>
                </a:extLst>
              </p:cNvPr>
              <p:cNvSpPr txBox="1"/>
              <p:nvPr/>
            </p:nvSpPr>
            <p:spPr>
              <a:xfrm>
                <a:off x="1105686" y="2129885"/>
                <a:ext cx="2386599" cy="1289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[m]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019CE6-B286-88B8-7EDA-61AF4008F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86" y="2129885"/>
                <a:ext cx="2386599" cy="1289392"/>
              </a:xfrm>
              <a:prstGeom prst="rect">
                <a:avLst/>
              </a:prstGeom>
              <a:blipFill>
                <a:blip r:embed="rId2"/>
                <a:stretch>
                  <a:fillRect l="-526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EBD68CC-A264-2437-CB37-F44ACC53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9189" b="3860"/>
          <a:stretch/>
        </p:blipFill>
        <p:spPr>
          <a:xfrm>
            <a:off x="2996880" y="935549"/>
            <a:ext cx="6587968" cy="549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E0E75-DAAD-D417-0F08-05A0CD11647D}"/>
              </a:ext>
            </a:extLst>
          </p:cNvPr>
          <p:cNvSpPr txBox="1"/>
          <p:nvPr/>
        </p:nvSpPr>
        <p:spPr>
          <a:xfrm>
            <a:off x="4153346" y="6443243"/>
            <a:ext cx="4563813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Coil-to-plasma distance from REGCOIL [m]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2DBFB-B277-6983-79BB-305127D88CF9}"/>
              </a:ext>
            </a:extLst>
          </p:cNvPr>
          <p:cNvSpPr txBox="1"/>
          <p:nvPr/>
        </p:nvSpPr>
        <p:spPr>
          <a:xfrm>
            <a:off x="3235314" y="4615121"/>
            <a:ext cx="802450" cy="100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ROSE nfp5 QH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EADFC-3A1C-228C-DF21-33C50E174DF2}"/>
              </a:ext>
            </a:extLst>
          </p:cNvPr>
          <p:cNvSpPr txBox="1"/>
          <p:nvPr/>
        </p:nvSpPr>
        <p:spPr>
          <a:xfrm>
            <a:off x="9311876" y="759562"/>
            <a:ext cx="1590693" cy="410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Jorge nfp1 QI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30196-575F-1ACB-BD33-5D6F3A02F17A}"/>
              </a:ext>
            </a:extLst>
          </p:cNvPr>
          <p:cNvSpPr txBox="1"/>
          <p:nvPr/>
        </p:nvSpPr>
        <p:spPr>
          <a:xfrm>
            <a:off x="5269291" y="2308589"/>
            <a:ext cx="1345252" cy="698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HSX with ripple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78552-B9EE-1549-81EA-0CB94E092E8E}"/>
              </a:ext>
            </a:extLst>
          </p:cNvPr>
          <p:cNvSpPr txBox="1"/>
          <p:nvPr/>
        </p:nvSpPr>
        <p:spPr>
          <a:xfrm>
            <a:off x="6658667" y="2835722"/>
            <a:ext cx="1636042" cy="698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HSX without ripple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65A58-09F0-64C8-E156-389F445F3AC8}"/>
              </a:ext>
            </a:extLst>
          </p:cNvPr>
          <p:cNvSpPr txBox="1"/>
          <p:nvPr/>
        </p:nvSpPr>
        <p:spPr>
          <a:xfrm>
            <a:off x="5269291" y="4141195"/>
            <a:ext cx="1345252" cy="41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C3CC1-0D1B-67CE-7379-A6128499A2C9}"/>
              </a:ext>
            </a:extLst>
          </p:cNvPr>
          <p:cNvSpPr txBox="1"/>
          <p:nvPr/>
        </p:nvSpPr>
        <p:spPr>
          <a:xfrm>
            <a:off x="4426642" y="4699490"/>
            <a:ext cx="802450" cy="410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W7-X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AD19B9-A8F1-33B6-5569-1CF9EF4AD7B1}"/>
              </a:ext>
            </a:extLst>
          </p:cNvPr>
          <p:cNvCxnSpPr>
            <a:cxnSpLocks/>
          </p:cNvCxnSpPr>
          <p:nvPr/>
        </p:nvCxnSpPr>
        <p:spPr>
          <a:xfrm flipV="1">
            <a:off x="6161090" y="2899414"/>
            <a:ext cx="548326" cy="29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002E93-C592-70F4-8A85-63EB754F0195}"/>
              </a:ext>
            </a:extLst>
          </p:cNvPr>
          <p:cNvSpPr txBox="1"/>
          <p:nvPr/>
        </p:nvSpPr>
        <p:spPr>
          <a:xfrm>
            <a:off x="3433168" y="5485632"/>
            <a:ext cx="604596" cy="698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Ku QH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0BF2AB-D5D0-572B-ABFA-52A16E0E89D1}"/>
              </a:ext>
            </a:extLst>
          </p:cNvPr>
          <p:cNvSpPr txBox="1"/>
          <p:nvPr/>
        </p:nvSpPr>
        <p:spPr>
          <a:xfrm>
            <a:off x="6348098" y="1888719"/>
            <a:ext cx="1111746" cy="698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QAs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806C5-5D18-184E-689D-5A03253D0E7D}"/>
              </a:ext>
            </a:extLst>
          </p:cNvPr>
          <p:cNvSpPr txBox="1"/>
          <p:nvPr/>
        </p:nvSpPr>
        <p:spPr>
          <a:xfrm>
            <a:off x="3809632" y="4310669"/>
            <a:ext cx="760600" cy="410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NCSX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F089DD-873D-EE60-6A1F-0F7F89F3CE29}"/>
              </a:ext>
            </a:extLst>
          </p:cNvPr>
          <p:cNvSpPr txBox="1"/>
          <p:nvPr/>
        </p:nvSpPr>
        <p:spPr>
          <a:xfrm>
            <a:off x="8424766" y="1625378"/>
            <a:ext cx="1449718" cy="698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Goodman nfp1 QI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A5C5CD-11E5-B2AB-F6CD-0C72217EC85C}"/>
              </a:ext>
            </a:extLst>
          </p:cNvPr>
          <p:cNvSpPr txBox="1"/>
          <p:nvPr/>
        </p:nvSpPr>
        <p:spPr>
          <a:xfrm>
            <a:off x="5234602" y="4830225"/>
            <a:ext cx="1345252" cy="41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D13083-0999-64E7-1CFF-474228BFADD4}"/>
              </a:ext>
            </a:extLst>
          </p:cNvPr>
          <p:cNvSpPr txBox="1"/>
          <p:nvPr/>
        </p:nvSpPr>
        <p:spPr>
          <a:xfrm>
            <a:off x="4189932" y="3285187"/>
            <a:ext cx="1413967" cy="698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W7-X with ripple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3A7658-6CEC-626F-2735-BE41448B8DA4}"/>
              </a:ext>
            </a:extLst>
          </p:cNvPr>
          <p:cNvSpPr txBox="1"/>
          <p:nvPr/>
        </p:nvSpPr>
        <p:spPr>
          <a:xfrm>
            <a:off x="3883840" y="5345585"/>
            <a:ext cx="1345252" cy="41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Wistell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1B84BF-D447-1432-E569-EEEAACB42EF1}"/>
              </a:ext>
            </a:extLst>
          </p:cNvPr>
          <p:cNvSpPr txBox="1"/>
          <p:nvPr/>
        </p:nvSpPr>
        <p:spPr>
          <a:xfrm>
            <a:off x="1239453" y="1425323"/>
            <a:ext cx="1622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</a:t>
            </a:r>
            <a:r>
              <a:rPr lang="en-US" sz="2000" dirty="0"/>
              <a:t> scale length</a:t>
            </a:r>
          </a:p>
        </p:txBody>
      </p:sp>
    </p:spTree>
    <p:extLst>
      <p:ext uri="{BB962C8B-B14F-4D97-AF65-F5344CB8AC3E}">
        <p14:creationId xmlns:p14="http://schemas.microsoft.com/office/powerpoint/2010/main" val="117012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0410AC-2EEC-F1C3-E7DB-46B524EEC458}"/>
              </a:ext>
            </a:extLst>
          </p:cNvPr>
          <p:cNvSpPr txBox="1"/>
          <p:nvPr/>
        </p:nvSpPr>
        <p:spPr>
          <a:xfrm>
            <a:off x="82303" y="0"/>
            <a:ext cx="1210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Physics-informed neural networks for MHD equilibrium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FF8CF-C660-4BB6-3072-8933D272C42B}"/>
              </a:ext>
            </a:extLst>
          </p:cNvPr>
          <p:cNvSpPr txBox="1"/>
          <p:nvPr/>
        </p:nvSpPr>
        <p:spPr>
          <a:xfrm>
            <a:off x="484094" y="584775"/>
            <a:ext cx="94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Byoungchan</a:t>
            </a:r>
            <a:r>
              <a:rPr lang="en-US" dirty="0"/>
              <a:t> Jang, Alan </a:t>
            </a:r>
            <a:r>
              <a:rPr lang="en-US" dirty="0" err="1"/>
              <a:t>Kaptanoglu</a:t>
            </a:r>
            <a:r>
              <a:rPr lang="en-US" dirty="0"/>
              <a:t>, et al, arXiv:2311.13491 (2023), to appear in Physics of Plasmas.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B6DA15-8B6B-F39A-BF8C-DAAAC5062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68"/>
          <a:stretch/>
        </p:blipFill>
        <p:spPr>
          <a:xfrm>
            <a:off x="414564" y="1683808"/>
            <a:ext cx="3457525" cy="3646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6A48C-8BA1-31F4-5736-F90E69C44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371" y="1365955"/>
            <a:ext cx="7981629" cy="47018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2F4B370-BA06-0848-86B4-20E9D5C3FBC5}"/>
              </a:ext>
            </a:extLst>
          </p:cNvPr>
          <p:cNvSpPr/>
          <p:nvPr/>
        </p:nvSpPr>
        <p:spPr>
          <a:xfrm>
            <a:off x="447758" y="1732536"/>
            <a:ext cx="330278" cy="338772"/>
          </a:xfrm>
          <a:prstGeom prst="ellipse">
            <a:avLst/>
          </a:prstGeom>
          <a:solidFill>
            <a:srgbClr val="FFE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440A856-5ED7-5903-4373-5910120DCD84}"/>
              </a:ext>
            </a:extLst>
          </p:cNvPr>
          <p:cNvSpPr/>
          <p:nvPr/>
        </p:nvSpPr>
        <p:spPr>
          <a:xfrm>
            <a:off x="453814" y="2384185"/>
            <a:ext cx="330278" cy="338772"/>
          </a:xfrm>
          <a:prstGeom prst="ellipse">
            <a:avLst/>
          </a:prstGeom>
          <a:solidFill>
            <a:srgbClr val="FFE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675DD-7C40-10DC-1413-CAAA59550D1B}"/>
              </a:ext>
            </a:extLst>
          </p:cNvPr>
          <p:cNvSpPr txBox="1"/>
          <p:nvPr/>
        </p:nvSpPr>
        <p:spPr>
          <a:xfrm>
            <a:off x="453594" y="1713362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mbria" panose="02040503050406030204" pitchFamily="18" charset="0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DC7C93-6BBD-0DC0-F0C6-8FE4588DC5FD}"/>
              </a:ext>
            </a:extLst>
          </p:cNvPr>
          <p:cNvSpPr txBox="1"/>
          <p:nvPr/>
        </p:nvSpPr>
        <p:spPr>
          <a:xfrm>
            <a:off x="471542" y="238296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mbria" panose="02040503050406030204" pitchFamily="18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4009316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37186</TotalTime>
  <Words>747</Words>
  <Application>Microsoft Macintosh PowerPoint</Application>
  <PresentationFormat>Widescreen</PresentationFormat>
  <Paragraphs>112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Cambria Math</vt:lpstr>
      <vt:lpstr>Office Theme</vt:lpstr>
      <vt:lpstr>PowerPoint Presentation</vt:lpstr>
      <vt:lpstr>People</vt:lpstr>
      <vt:lpstr>PowerPoint Presentation</vt:lpstr>
      <vt:lpstr>PowerPoint Presentation</vt:lpstr>
      <vt:lpstr>Research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for the Hidden Symmetries group 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Microsoft Office User</cp:lastModifiedBy>
  <cp:revision>69</cp:revision>
  <dcterms:created xsi:type="dcterms:W3CDTF">2023-03-01T16:00:18Z</dcterms:created>
  <dcterms:modified xsi:type="dcterms:W3CDTF">2024-03-19T13:24:12Z</dcterms:modified>
  <cp:category/>
</cp:coreProperties>
</file>