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1220" r:id="rId3"/>
    <p:sldId id="1224" r:id="rId4"/>
    <p:sldId id="1223" r:id="rId5"/>
    <p:sldId id="1215" r:id="rId6"/>
    <p:sldId id="1216" r:id="rId7"/>
    <p:sldId id="1217" r:id="rId8"/>
    <p:sldId id="1225" r:id="rId9"/>
    <p:sldId id="1221" r:id="rId10"/>
    <p:sldId id="1237" r:id="rId11"/>
    <p:sldId id="1222" r:id="rId12"/>
    <p:sldId id="1232" r:id="rId13"/>
    <p:sldId id="1227" r:id="rId14"/>
    <p:sldId id="1226" r:id="rId15"/>
    <p:sldId id="1229" r:id="rId16"/>
    <p:sldId id="1239" r:id="rId17"/>
    <p:sldId id="1238" r:id="rId18"/>
    <p:sldId id="1230" r:id="rId19"/>
    <p:sldId id="1228" r:id="rId20"/>
    <p:sldId id="1234" r:id="rId21"/>
    <p:sldId id="1235" r:id="rId22"/>
    <p:sldId id="1236" r:id="rId23"/>
    <p:sldId id="1231" r:id="rId24"/>
    <p:sldId id="1218" r:id="rId25"/>
    <p:sldId id="1214" r:id="rId2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Landrem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FA"/>
    <a:srgbClr val="E36D47"/>
    <a:srgbClr val="009BFB"/>
    <a:srgbClr val="FF8D00"/>
    <a:srgbClr val="F4C9C9"/>
    <a:srgbClr val="C9DCF4"/>
    <a:srgbClr val="0066FF"/>
    <a:srgbClr val="FF6B00"/>
    <a:srgbClr val="0072B5"/>
    <a:srgbClr val="01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89669" autoAdjust="0"/>
  </p:normalViewPr>
  <p:slideViewPr>
    <p:cSldViewPr snapToGrid="0">
      <p:cViewPr varScale="1">
        <p:scale>
          <a:sx n="130" d="100"/>
          <a:sy n="130" d="100"/>
        </p:scale>
        <p:origin x="200" y="4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defTabSz="956848">
              <a:defRPr sz="15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2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>
            <a:lvl1pPr algn="r" defTabSz="956848">
              <a:defRPr sz="15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1" y="4562475"/>
            <a:ext cx="585152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0" tIns="47850" rIns="95700" bIns="478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89"/>
            <a:ext cx="31686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defTabSz="956848">
              <a:defRPr sz="15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686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0" tIns="47850" rIns="95700" bIns="47850" numCol="1" anchor="b" anchorCtr="0" compatLnSpc="1">
            <a:prstTxWarp prst="textNoShape">
              <a:avLst/>
            </a:prstTxWarp>
          </a:bodyPr>
          <a:lstStyle>
            <a:lvl1pPr algn="r" defTabSz="956848">
              <a:defRPr sz="1500">
                <a:latin typeface="Arial" charset="0"/>
              </a:defRPr>
            </a:lvl1pPr>
          </a:lstStyle>
          <a:p>
            <a:fld id="{B07E1C42-B18E-4FE4-AA28-B904AE26A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6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~/Box/work23/20230430-02-HSX_coil_force_mayavi_animation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CoilForces.plot_force_convergence_single_for_talk</a:t>
            </a:r>
            <a:r>
              <a:rPr lang="en-US" dirty="0"/>
              <a:t>()</a:t>
            </a:r>
          </a:p>
          <a:p>
            <a:r>
              <a:rPr lang="en-US" dirty="0"/>
              <a:t>20230511-01-HSX_force_convergence_vs_nquadpoints.pdf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20230511-02-plot_HSX_coil_with_dot_mayavi_a1cm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9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20230501-01_Equations_for_coil_force_talk.pdf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20230501-01 Equations for coil force </a:t>
            </a:r>
            <a:r>
              <a:rPr lang="en-US" dirty="0" err="1"/>
              <a:t>talk.lyx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20230510-01-plot_circular_coil_mayavi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20230511-05-plot_circular_coil_mayavi_with_force_arrows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7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20230511-03-plot_HSX_coil_mayavi_a1cm_incomplete.png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Equations from 20230501-01_Equations_for_coil_force_talk.pdf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4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CoilForces.plot_high_fidelity_B_vector_for_HSX_coil_for_talk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("HSX_B_a0.01_rtol0.001_atol0.001_nphi1_nn64_nb65_2023-05-11T10.06.03.780.dat")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CoilForces.plot_high_fidelity_B_vector_for_HSX_coil_for_talk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("HSX_B_a0.01_rtol0.001_atol0.001_nphi2_nn30_nb31_2023-04-27T09.40.25.165.dat")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20230511-02-plot_HSX_coil_with_dot_mayavi_a1cm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3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0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20230508-01-HSX_coil_force_hifi_vs_filament.pdf</a:t>
            </a:r>
          </a:p>
          <a:p>
            <a:r>
              <a:rPr lang="en-US" dirty="0"/>
              <a:t>Created using CoilForces.plot_hifi_force_and_1D_for_HSX_for_talk()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3D figures created using 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20230508-02-plot_HSX_coil_mayavi_a1cm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20230508-01-plot_HSX_coil_mayavi_a10cm</a:t>
            </a:r>
          </a:p>
          <a:p>
            <a:r>
              <a:rPr lang="en-US" dirty="0"/>
              <a:t>The resulting </a:t>
            </a:r>
            <a:r>
              <a:rPr lang="en-US" dirty="0" err="1"/>
              <a:t>png</a:t>
            </a:r>
            <a:r>
              <a:rPr lang="en-US" dirty="0"/>
              <a:t> files were opened in Preview to turn the background white into transparency.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E1C42-B18E-4FE4-AA28-B904AE26AC2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4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01E237-152F-402C-96BF-04C6CB520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4B448-EB00-4A43-812C-BB9C25961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"/>
            <a:ext cx="2209800" cy="45946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"/>
            <a:ext cx="6477000" cy="45946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47A9-C9B2-444E-8C91-789B2A1C3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809" y="4945564"/>
            <a:ext cx="805192" cy="197936"/>
          </a:xfrm>
        </p:spPr>
        <p:txBody>
          <a:bodyPr/>
          <a:lstStyle>
            <a:lvl1pPr>
              <a:defRPr/>
            </a:lvl1pPr>
          </a:lstStyle>
          <a:p>
            <a:fld id="{10D8FC85-2876-4327-A5D2-567485914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4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0D84F-550A-4082-9B61-E5BDBCCD8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3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14871-D7DE-4FC6-BFD3-656115DD5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65DC-1C41-4E04-98A3-ADB00AA77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4862513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D92E8B8-8643-42CF-A4B0-4D51A000E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1618-2E5F-4190-8AE2-15D7E6CCE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9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03814-5979-4F24-B786-0A1B93AD1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86C06-F71C-4256-AB73-5EDC3544E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"/>
            <a:ext cx="9144000" cy="583406"/>
            <a:chOff x="0" y="0"/>
            <a:chExt cx="5760" cy="7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72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0" y="672"/>
              <a:ext cx="5760" cy="48"/>
            </a:xfrm>
            <a:prstGeom prst="rect">
              <a:avLst/>
            </a:prstGeom>
            <a:gradFill rotWithShape="1">
              <a:gsLst>
                <a:gs pos="0">
                  <a:srgbClr val="CC0000">
                    <a:gamma/>
                    <a:shade val="50980"/>
                    <a:invGamma/>
                  </a:srgbClr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5"/>
            <a:ext cx="9144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85417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</a:defRPr>
            </a:lvl1pPr>
          </a:lstStyle>
          <a:p>
            <a:fld id="{C6FBD5D2-536E-446D-8C53-94191405B4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300" b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A0311C-9323-AA47-B8E9-DDD060BE9A5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5D89FB3-B36D-0847-A602-F33BFFC23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555" y="610577"/>
            <a:ext cx="5122419" cy="2103530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Efficient calculation of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internal magnetic field &amp; </a:t>
            </a:r>
            <a:br>
              <a:rPr lang="en-US" sz="3600" b="0" dirty="0">
                <a:solidFill>
                  <a:schemeClr val="tx1"/>
                </a:solidFill>
              </a:rPr>
            </a:br>
            <a:r>
              <a:rPr lang="en-US" sz="3600" b="0" dirty="0">
                <a:solidFill>
                  <a:schemeClr val="tx1"/>
                </a:solidFill>
              </a:rPr>
              <a:t>self-force for electromagnetic coils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CAF77-7559-D84F-BAED-886081499C07}"/>
              </a:ext>
            </a:extLst>
          </p:cNvPr>
          <p:cNvSpPr txBox="1"/>
          <p:nvPr/>
        </p:nvSpPr>
        <p:spPr>
          <a:xfrm>
            <a:off x="432968" y="3274572"/>
            <a:ext cx="32423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Landreman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Siena Hurwitz,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Antonsen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University of Maryland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96CCF4-9A91-1EB8-8549-02DD0FF9D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7" y="59798"/>
            <a:ext cx="3937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1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130F-E3B4-011B-F1C6-13DA76F0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To make progress, we will consider a circular cross-section for 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35B70-6E27-FCFE-BFB5-AB56D836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4CB79-6D0F-A826-C8AC-FA8C765BE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20" y="2737867"/>
            <a:ext cx="3604580" cy="2452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699E8-AA35-CDD0-E6FE-BB99D22B4BB2}"/>
              </a:ext>
            </a:extLst>
          </p:cNvPr>
          <p:cNvSpPr txBox="1"/>
          <p:nvPr/>
        </p:nvSpPr>
        <p:spPr>
          <a:xfrm>
            <a:off x="324465" y="3313470"/>
            <a:ext cx="407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real conductors have more complicated geometry, e.g. HTS VIPER cable…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359CE-530B-BF0F-3F8E-2E6F0D225804}"/>
              </a:ext>
            </a:extLst>
          </p:cNvPr>
          <p:cNvSpPr txBox="1"/>
          <p:nvPr/>
        </p:nvSpPr>
        <p:spPr>
          <a:xfrm>
            <a:off x="4572000" y="1045550"/>
            <a:ext cx="156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Rectangular cross-section is a next step.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C0F187-ED58-D437-D9AA-EAF07A181D43}"/>
              </a:ext>
            </a:extLst>
          </p:cNvPr>
          <p:cNvSpPr txBox="1"/>
          <p:nvPr/>
        </p:nvSpPr>
        <p:spPr>
          <a:xfrm>
            <a:off x="8074516" y="4409516"/>
            <a:ext cx="1080773" cy="47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Hartwig et al 2020</a:t>
            </a:r>
          </a:p>
        </p:txBody>
      </p:sp>
      <p:pic>
        <p:nvPicPr>
          <p:cNvPr id="1026" name="Picture 2" descr="Candy cane - Wikipedia">
            <a:extLst>
              <a:ext uri="{FF2B5EF4-FFF2-40B4-BE49-F238E27FC236}">
                <a16:creationId xmlns:a16="http://schemas.microsoft.com/office/drawing/2014/main" id="{A027B279-1C5A-1E21-02D6-2835ADBE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35471" flipH="1" flipV="1">
            <a:off x="1696087" y="3411388"/>
            <a:ext cx="1328770" cy="223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ndelstein 7-X — MRJAKEPARKER.COM">
            <a:extLst>
              <a:ext uri="{FF2B5EF4-FFF2-40B4-BE49-F238E27FC236}">
                <a16:creationId xmlns:a16="http://schemas.microsoft.com/office/drawing/2014/main" id="{B4F272C1-FE0D-9494-2977-592797AE8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12067"/>
          <a:stretch/>
        </p:blipFill>
        <p:spPr bwMode="auto">
          <a:xfrm>
            <a:off x="5984009" y="585788"/>
            <a:ext cx="2987179" cy="21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C059D-390D-69FF-55C1-54FFFDDCC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1" y="1092985"/>
            <a:ext cx="3745750" cy="11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13FA-E0C3-D294-4CB5-E509B782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finding an accurate reduced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2C1F4-63E9-C2B0-F644-2A7E55F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65534-1C49-B030-70DD-B2C631FC79A5}"/>
              </a:ext>
            </a:extLst>
          </p:cNvPr>
          <p:cNvSpPr txBox="1"/>
          <p:nvPr/>
        </p:nvSpPr>
        <p:spPr>
          <a:xfrm>
            <a:off x="226142" y="717757"/>
            <a:ext cx="84852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Parameterize the coil volume: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Expansion parameter: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≪ 1, where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∼ scales of curve centerline.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Introduce intermediate scale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with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≪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≪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Split integrals into “near part” + “far part”.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Far part defined by |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’| &gt;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Finite cross-section can be neglected.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Near part defined by |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’| &lt;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Coil centerline can be Taylor-expanded, so integrals can be done explicitly.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a 1D integral that has the same near part and far part as the above “high fidelity” calculation for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≪ 1.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C82FB-055F-285F-8876-3ACA2B0CA202}"/>
              </a:ext>
            </a:extLst>
          </p:cNvPr>
          <p:cNvSpPr txBox="1"/>
          <p:nvPr/>
        </p:nvSpPr>
        <p:spPr>
          <a:xfrm>
            <a:off x="2910349" y="1247545"/>
            <a:ext cx="921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centerline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6F933-2E56-1B3A-C233-71CD7F92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60" y="1024671"/>
            <a:ext cx="4307348" cy="3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6C87F7E-101A-F3A0-B61F-B8ACFF8E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0" y="1198014"/>
            <a:ext cx="1883077" cy="370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AE520-E39F-EAF1-CD1C-586CC506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finding an accurate reduced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22261-4B49-B9EE-B9D7-DF73F91D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89321A2-6601-132C-CD0B-D6893B36A66F}"/>
              </a:ext>
            </a:extLst>
          </p:cNvPr>
          <p:cNvSpPr/>
          <p:nvPr/>
        </p:nvSpPr>
        <p:spPr>
          <a:xfrm>
            <a:off x="403123" y="1366684"/>
            <a:ext cx="3097161" cy="1415845"/>
          </a:xfrm>
          <a:prstGeom prst="roundRect">
            <a:avLst/>
          </a:prstGeom>
          <a:solidFill>
            <a:srgbClr val="F4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fidelity 3D model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C5F6EB4-2B7C-40BC-7182-15BFCA1056DB}"/>
              </a:ext>
            </a:extLst>
          </p:cNvPr>
          <p:cNvSpPr/>
          <p:nvPr/>
        </p:nvSpPr>
        <p:spPr>
          <a:xfrm>
            <a:off x="403123" y="3161071"/>
            <a:ext cx="3097161" cy="1415845"/>
          </a:xfrm>
          <a:prstGeom prst="roundRect">
            <a:avLst/>
          </a:prstGeom>
          <a:solidFill>
            <a:srgbClr val="F4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1D filament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24406-B762-8307-CB9B-47C8CDEADF01}"/>
              </a:ext>
            </a:extLst>
          </p:cNvPr>
          <p:cNvSpPr txBox="1"/>
          <p:nvPr/>
        </p:nvSpPr>
        <p:spPr>
          <a:xfrm>
            <a:off x="4097594" y="776181"/>
            <a:ext cx="1201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≪ 1</a:t>
            </a:r>
            <a:endParaRPr lang="en-US" sz="20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1A781D-0883-8110-82DC-816A1A6EDF7A}"/>
              </a:ext>
            </a:extLst>
          </p:cNvPr>
          <p:cNvSpPr/>
          <p:nvPr/>
        </p:nvSpPr>
        <p:spPr>
          <a:xfrm>
            <a:off x="6066504" y="1568246"/>
            <a:ext cx="2694038" cy="1076632"/>
          </a:xfrm>
          <a:prstGeom prst="roundRect">
            <a:avLst/>
          </a:prstGeom>
          <a:solidFill>
            <a:srgbClr val="C9D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contribution: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’| &gt;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894948-673D-4840-731F-1A720FD93EED}"/>
              </a:ext>
            </a:extLst>
          </p:cNvPr>
          <p:cNvSpPr/>
          <p:nvPr/>
        </p:nvSpPr>
        <p:spPr>
          <a:xfrm>
            <a:off x="6066504" y="3215379"/>
            <a:ext cx="2694038" cy="1076632"/>
          </a:xfrm>
          <a:prstGeom prst="roundRect">
            <a:avLst/>
          </a:prstGeom>
          <a:solidFill>
            <a:srgbClr val="C9D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contribution: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’| &lt;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D96B9E-6730-1ECE-1C59-9A57446E9542}"/>
              </a:ext>
            </a:extLst>
          </p:cNvPr>
          <p:cNvCxnSpPr/>
          <p:nvPr/>
        </p:nvCxnSpPr>
        <p:spPr>
          <a:xfrm>
            <a:off x="3333135" y="1189703"/>
            <a:ext cx="27137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32AC31-1A25-051D-47F4-2FD94D06707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00284" y="2074607"/>
            <a:ext cx="25313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093D27-1553-3066-E9B4-843E6F970B3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00284" y="2074607"/>
            <a:ext cx="2530660" cy="1679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4AFC11-EF99-CC65-15BF-51959E9BCE8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500284" y="2236839"/>
            <a:ext cx="2526236" cy="16321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E3145F-2C41-9279-DE84-65FE8FD0721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500284" y="3868994"/>
            <a:ext cx="25465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B3FA-D9F5-99CE-5817-069BA651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Limit of the 3D integral for the internal field for </a:t>
            </a:r>
            <a:r>
              <a:rPr lang="en-US" sz="2800" i="1" dirty="0"/>
              <a:t>a</a:t>
            </a:r>
            <a:r>
              <a:rPr lang="en-US" sz="2800" dirty="0"/>
              <a:t> / </a:t>
            </a:r>
            <a:r>
              <a:rPr lang="en-US" sz="2800" i="1" dirty="0"/>
              <a:t>R</a:t>
            </a:r>
            <a:r>
              <a:rPr lang="en-US" sz="2800" dirty="0"/>
              <a:t> ≪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91888-15E5-F0C9-5B88-F55EFE78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C296F-5691-9E69-1DCE-EB8BE27C6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4" y="699198"/>
            <a:ext cx="1883082" cy="370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47B31-326E-E538-5D15-5E34AB7C7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4" y="1680622"/>
            <a:ext cx="4286865" cy="67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1A782-C920-5607-377F-23986D63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64" y="2927937"/>
            <a:ext cx="8308258" cy="1248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76EEB-7468-C482-5C3A-4A7CC6CC4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622" y="1899170"/>
            <a:ext cx="807474" cy="242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0E59AF-5BC8-5CD1-0758-AACB4D676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871" y="720689"/>
            <a:ext cx="4286865" cy="347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3B5EC0-A4FE-2597-D79F-D3279CF2539B}"/>
              </a:ext>
            </a:extLst>
          </p:cNvPr>
          <p:cNvSpPr txBox="1"/>
          <p:nvPr/>
        </p:nvSpPr>
        <p:spPr>
          <a:xfrm>
            <a:off x="235974" y="4293504"/>
            <a:ext cx="890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Intuition: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Leading order near-field is same as a straight wire. But corrections contribute to the force.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26FB24-92FB-4A2B-255D-44A8503BEBC4}"/>
              </a:ext>
            </a:extLst>
          </p:cNvPr>
          <p:cNvSpPr/>
          <p:nvPr/>
        </p:nvSpPr>
        <p:spPr>
          <a:xfrm>
            <a:off x="1627239" y="2940356"/>
            <a:ext cx="2521973" cy="553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22AC63-364C-6747-7919-EB948F11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4" y="1686167"/>
            <a:ext cx="5211097" cy="950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F42AD-1F5A-61ED-4F5D-58444159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Our new 1D filament model reproduces the same limit as the original 3D integral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D68EC-F9D0-4C3F-1048-9479E043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D29BC-073B-79DF-181C-C96166E55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44" y="824529"/>
            <a:ext cx="1993900" cy="35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672F7-83D3-DF35-E32A-769482E07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44" y="2776054"/>
            <a:ext cx="8666112" cy="735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D4F80-9C78-FC65-6373-8AE46D4D5BD0}"/>
              </a:ext>
            </a:extLst>
          </p:cNvPr>
          <p:cNvSpPr txBox="1"/>
          <p:nvPr/>
        </p:nvSpPr>
        <p:spPr>
          <a:xfrm>
            <a:off x="353961" y="3880566"/>
            <a:ext cx="827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Intuition: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Regularization added to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-Savart. Makes a difference when source and evaluation points are as close as the coil radius.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573895-57AD-BEA7-F5B7-B94FEAE33F7E}"/>
              </a:ext>
            </a:extLst>
          </p:cNvPr>
          <p:cNvSpPr/>
          <p:nvPr/>
        </p:nvSpPr>
        <p:spPr>
          <a:xfrm>
            <a:off x="4227869" y="2135065"/>
            <a:ext cx="845574" cy="4366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08A31BF-006D-4EFF-410B-5CEA3C5731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3" t="41536" r="4209" b="38957"/>
          <a:stretch/>
        </p:blipFill>
        <p:spPr>
          <a:xfrm>
            <a:off x="1279373" y="3271106"/>
            <a:ext cx="7797905" cy="18723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1163A8-E811-17CF-AA13-0C43E267A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3" r="37297" b="5463"/>
          <a:stretch/>
        </p:blipFill>
        <p:spPr>
          <a:xfrm>
            <a:off x="1393442" y="891595"/>
            <a:ext cx="7750557" cy="2035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00C26-D06E-EFC8-10BD-07F5B59F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2" y="28575"/>
            <a:ext cx="8957187" cy="557213"/>
          </a:xfrm>
        </p:spPr>
        <p:txBody>
          <a:bodyPr/>
          <a:lstStyle/>
          <a:p>
            <a:r>
              <a:rPr lang="en-US" sz="2400" dirty="0"/>
              <a:t>The new filament model agrees with the high-fidelity 3D integral </a:t>
            </a:r>
            <a:br>
              <a:rPr lang="en-US" sz="2400" dirty="0"/>
            </a:br>
            <a:r>
              <a:rPr lang="en-US" sz="2400" dirty="0"/>
              <a:t>for </a:t>
            </a:r>
            <a:r>
              <a:rPr lang="en-US" sz="2400" b="1" dirty="0"/>
              <a:t>B</a:t>
            </a:r>
            <a:r>
              <a:rPr lang="en-US" sz="2400" dirty="0"/>
              <a:t> in stellarator coils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EC792-6395-58CA-C0EE-F563ADF9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BC318-4188-8BC4-90F8-1A3ADCA0B386}"/>
              </a:ext>
            </a:extLst>
          </p:cNvPr>
          <p:cNvSpPr txBox="1"/>
          <p:nvPr/>
        </p:nvSpPr>
        <p:spPr>
          <a:xfrm>
            <a:off x="66722" y="630415"/>
            <a:ext cx="126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HSX coil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070BA-3910-6C6E-6693-C646654F516D}"/>
              </a:ext>
            </a:extLst>
          </p:cNvPr>
          <p:cNvSpPr txBox="1"/>
          <p:nvPr/>
        </p:nvSpPr>
        <p:spPr>
          <a:xfrm>
            <a:off x="2104103" y="716693"/>
            <a:ext cx="23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|B| [T], High fidelity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B15F3-6EF4-8DC3-09B0-BB15DFC97AF7}"/>
              </a:ext>
            </a:extLst>
          </p:cNvPr>
          <p:cNvSpPr txBox="1"/>
          <p:nvPr/>
        </p:nvSpPr>
        <p:spPr>
          <a:xfrm>
            <a:off x="6454876" y="716693"/>
            <a:ext cx="22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|B| [T], Filament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785299-C535-A354-134C-9A1A1EBF82AC}"/>
              </a:ext>
            </a:extLst>
          </p:cNvPr>
          <p:cNvSpPr txBox="1"/>
          <p:nvPr/>
        </p:nvSpPr>
        <p:spPr>
          <a:xfrm>
            <a:off x="2104103" y="3007119"/>
            <a:ext cx="23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[T], High fidelity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0505B-F919-7711-4006-CDEC9BF10888}"/>
              </a:ext>
            </a:extLst>
          </p:cNvPr>
          <p:cNvSpPr txBox="1"/>
          <p:nvPr/>
        </p:nvSpPr>
        <p:spPr>
          <a:xfrm>
            <a:off x="6454876" y="3007119"/>
            <a:ext cx="222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[T], Filament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5470E-08DF-E708-D45C-E00B0E18A421}"/>
              </a:ext>
            </a:extLst>
          </p:cNvPr>
          <p:cNvSpPr txBox="1"/>
          <p:nvPr/>
        </p:nvSpPr>
        <p:spPr>
          <a:xfrm>
            <a:off x="66722" y="2989486"/>
            <a:ext cx="1553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individual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components also agree: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AB0194-9487-8108-4FBF-4EF7103F7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" y="953580"/>
            <a:ext cx="1035728" cy="17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54B0-AC09-3DDC-6B6A-1E4424FE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2" y="28575"/>
            <a:ext cx="9006348" cy="557213"/>
          </a:xfrm>
        </p:spPr>
        <p:txBody>
          <a:bodyPr/>
          <a:lstStyle/>
          <a:p>
            <a:r>
              <a:rPr lang="en-US" sz="2400" dirty="0"/>
              <a:t>If curve centerline is a circle, the new filament model </a:t>
            </a:r>
            <a:br>
              <a:rPr lang="en-US" sz="2400" dirty="0"/>
            </a:br>
            <a:r>
              <a:rPr lang="en-US" sz="2400" dirty="0"/>
              <a:t>matches analytic formula for </a:t>
            </a:r>
            <a:r>
              <a:rPr lang="en-US" sz="2400" b="1" dirty="0"/>
              <a:t>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448A4-65D7-8623-C468-DF579A41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2B755-9DF4-7984-4734-8853768D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13" y="965847"/>
            <a:ext cx="2906973" cy="99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482B34-2341-B8F9-0B6C-2E910534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34" y="2342865"/>
            <a:ext cx="7669161" cy="13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42AD-1F5A-61ED-4F5D-58444159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Integrating the </a:t>
            </a:r>
            <a:r>
              <a:rPr lang="en-US" sz="2400" b="1" dirty="0"/>
              <a:t>J</a:t>
            </a:r>
            <a:r>
              <a:rPr lang="en-US" sz="2400" dirty="0"/>
              <a:t> x </a:t>
            </a:r>
            <a:r>
              <a:rPr lang="en-US" sz="2400" b="1" dirty="0"/>
              <a:t>B</a:t>
            </a:r>
            <a:r>
              <a:rPr lang="en-US" sz="2400" dirty="0"/>
              <a:t> force over the conductor cross-section, our method reduces the 5D integral for the self-force to a 1D integral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D68EC-F9D0-4C3F-1048-9479E043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8F460-A1AA-703D-D7AF-0BAFF625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83" y="2314992"/>
            <a:ext cx="1594599" cy="659834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A207CD18-0554-2884-239F-316C82DD619B}"/>
              </a:ext>
            </a:extLst>
          </p:cNvPr>
          <p:cNvSpPr/>
          <p:nvPr/>
        </p:nvSpPr>
        <p:spPr>
          <a:xfrm>
            <a:off x="4303776" y="1761196"/>
            <a:ext cx="536448" cy="353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EA86A-FAB5-5AED-049D-ED95C05B9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854"/>
            <a:ext cx="9144000" cy="6238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F12FF03-3EDB-D1BA-9D3F-40087B339BB1}"/>
              </a:ext>
            </a:extLst>
          </p:cNvPr>
          <p:cNvSpPr/>
          <p:nvPr/>
        </p:nvSpPr>
        <p:spPr>
          <a:xfrm>
            <a:off x="4303776" y="3464487"/>
            <a:ext cx="536448" cy="353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E3D7F-9971-5D2E-21DC-FFB17F82EF9F}"/>
              </a:ext>
            </a:extLst>
          </p:cNvPr>
          <p:cNvSpPr txBox="1"/>
          <p:nvPr/>
        </p:nvSpPr>
        <p:spPr>
          <a:xfrm>
            <a:off x="4840224" y="3464487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a circle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909E1C-8E72-E710-0062-EF4514C31799}"/>
                  </a:ext>
                </a:extLst>
              </p:cNvPr>
              <p:cNvSpPr txBox="1"/>
              <p:nvPr/>
            </p:nvSpPr>
            <p:spPr>
              <a:xfrm>
                <a:off x="1583948" y="4135959"/>
                <a:ext cx="3256276" cy="655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909E1C-8E72-E710-0062-EF4514C3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948" y="4135959"/>
                <a:ext cx="3256276" cy="655629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5C9A463-355C-A34E-2EE2-4B451D0DF9E0}"/>
              </a:ext>
            </a:extLst>
          </p:cNvPr>
          <p:cNvSpPr txBox="1"/>
          <p:nvPr/>
        </p:nvSpPr>
        <p:spPr>
          <a:xfrm>
            <a:off x="5124661" y="4336646"/>
            <a:ext cx="232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Same as analytic result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E7B1FB-BFC1-065A-B435-75DEF92B3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602" y="2318326"/>
            <a:ext cx="4571997" cy="8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4C044AF-48CD-7BD2-11AA-B295C0275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"/>
          <a:stretch/>
        </p:blipFill>
        <p:spPr>
          <a:xfrm>
            <a:off x="0" y="1040566"/>
            <a:ext cx="9144000" cy="3720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00C26-D06E-EFC8-10BD-07F5B59F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1D integral accurately approximates high-fidelity calculations for the self-force in stellarator coils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EC792-6395-58CA-C0EE-F563ADF9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6DEA94-493E-B04B-42E0-FA889F2C8266}"/>
                  </a:ext>
                </a:extLst>
              </p:cNvPr>
              <p:cNvSpPr txBox="1"/>
              <p:nvPr/>
            </p:nvSpPr>
            <p:spPr>
              <a:xfrm>
                <a:off x="2713607" y="610325"/>
                <a:ext cx="4097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[kN / m] for HSX coil 1, @ 150 kA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6DEA94-493E-B04B-42E0-FA889F2C8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607" y="610325"/>
                <a:ext cx="4097597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D42F1E-1AFC-2F81-8A98-374DF3D414C9}"/>
              </a:ext>
            </a:extLst>
          </p:cNvPr>
          <p:cNvSpPr txBox="1"/>
          <p:nvPr/>
        </p:nvSpPr>
        <p:spPr>
          <a:xfrm>
            <a:off x="750140" y="3197161"/>
            <a:ext cx="141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B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fidelity (5D integral)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4A6B1-DAC9-F6F7-9F65-2169DAD9A9F9}"/>
              </a:ext>
            </a:extLst>
          </p:cNvPr>
          <p:cNvSpPr txBox="1"/>
          <p:nvPr/>
        </p:nvSpPr>
        <p:spPr>
          <a:xfrm>
            <a:off x="2007832" y="3871673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integral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2C3A9-E2B4-FF6F-165F-929F9AD62F53}"/>
              </a:ext>
            </a:extLst>
          </p:cNvPr>
          <p:cNvSpPr txBox="1"/>
          <p:nvPr/>
        </p:nvSpPr>
        <p:spPr>
          <a:xfrm>
            <a:off x="5433872" y="2683655"/>
            <a:ext cx="1411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B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fidelity (5D integral)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091E7-4E6C-43D2-8044-D0A70BAB0187}"/>
              </a:ext>
            </a:extLst>
          </p:cNvPr>
          <p:cNvSpPr txBox="1"/>
          <p:nvPr/>
        </p:nvSpPr>
        <p:spPr>
          <a:xfrm>
            <a:off x="6755905" y="2929110"/>
            <a:ext cx="14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8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E2006B-BF38-C33F-42A0-0F1B5481D615}"/>
                  </a:ext>
                </a:extLst>
              </p:cNvPr>
              <p:cNvSpPr txBox="1"/>
              <p:nvPr/>
            </p:nvSpPr>
            <p:spPr>
              <a:xfrm>
                <a:off x="1303349" y="4761180"/>
                <a:ext cx="22422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Parameter along curve (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E2006B-BF38-C33F-42A0-0F1B5481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49" y="4761180"/>
                <a:ext cx="2242217" cy="323165"/>
              </a:xfrm>
              <a:prstGeom prst="rect">
                <a:avLst/>
              </a:prstGeom>
              <a:blipFill>
                <a:blip r:embed="rId5"/>
                <a:stretch>
                  <a:fillRect l="-1124"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6A25A2-7810-6F92-B827-C62AF4000E71}"/>
                  </a:ext>
                </a:extLst>
              </p:cNvPr>
              <p:cNvSpPr txBox="1"/>
              <p:nvPr/>
            </p:nvSpPr>
            <p:spPr>
              <a:xfrm>
                <a:off x="5956982" y="4761180"/>
                <a:ext cx="22422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Parameter along curve (</a:t>
                </a:r>
                <a14:m>
                  <m:oMath xmlns:m="http://schemas.openxmlformats.org/officeDocument/2006/math"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6A25A2-7810-6F92-B827-C62AF400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982" y="4761180"/>
                <a:ext cx="2242217" cy="323165"/>
              </a:xfrm>
              <a:prstGeom prst="rect">
                <a:avLst/>
              </a:prstGeom>
              <a:blipFill>
                <a:blip r:embed="rId6"/>
                <a:stretch>
                  <a:fillRect l="-562" t="-3704" r="-562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44E55C11-E2EF-D34D-92E9-DC7A8C4A81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33" y="899955"/>
            <a:ext cx="1423066" cy="18086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492BBA-5EE1-2FBB-47B4-8780F5325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8" y="721969"/>
            <a:ext cx="1805649" cy="22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0254-9BB7-F25F-C934-7EB8657A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3FA9B-B2A5-6AC6-5FF6-B62F9714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03742-F7F9-DB36-23A8-B0A14FFA7C94}"/>
              </a:ext>
            </a:extLst>
          </p:cNvPr>
          <p:cNvSpPr txBox="1"/>
          <p:nvPr/>
        </p:nvSpPr>
        <p:spPr>
          <a:xfrm>
            <a:off x="532660" y="985421"/>
            <a:ext cx="71909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Reducing 3D and 5D integrals to 1D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quadrature for the 1D integrals</a:t>
            </a:r>
          </a:p>
        </p:txBody>
      </p:sp>
    </p:spTree>
    <p:extLst>
      <p:ext uri="{BB962C8B-B14F-4D97-AF65-F5344CB8AC3E}">
        <p14:creationId xmlns:p14="http://schemas.microsoft.com/office/powerpoint/2010/main" val="335251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0254-9BB7-F25F-C934-7EB8657A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3FA9B-B2A5-6AC6-5FF6-B62F9714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03742-F7F9-DB36-23A8-B0A14FFA7C94}"/>
              </a:ext>
            </a:extLst>
          </p:cNvPr>
          <p:cNvSpPr txBox="1"/>
          <p:nvPr/>
        </p:nvSpPr>
        <p:spPr>
          <a:xfrm>
            <a:off x="532660" y="985421"/>
            <a:ext cx="71909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Reducing 3D and 5D integrals to 1D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Efficient quadrature for the 1D integrals</a:t>
            </a:r>
          </a:p>
        </p:txBody>
      </p:sp>
    </p:spTree>
    <p:extLst>
      <p:ext uri="{BB962C8B-B14F-4D97-AF65-F5344CB8AC3E}">
        <p14:creationId xmlns:p14="http://schemas.microsoft.com/office/powerpoint/2010/main" val="2479538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C7BE-BBED-2A66-C5CD-7EECC253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Remaining 1D integral is still tricky since integrand has fine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04357-3037-EFA1-FB1E-0F6A9CCA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8DB0A-1157-C7C7-2BA6-38D401FE1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1"/>
          <a:stretch/>
        </p:blipFill>
        <p:spPr>
          <a:xfrm>
            <a:off x="183431" y="767323"/>
            <a:ext cx="4342889" cy="861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257F7-C695-A4CF-5596-CC19E04A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82" y="1093151"/>
            <a:ext cx="4388569" cy="3528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14BDD-DE57-2FB3-98D5-AF34819DE608}"/>
              </a:ext>
            </a:extLst>
          </p:cNvPr>
          <p:cNvSpPr txBox="1"/>
          <p:nvPr/>
        </p:nvSpPr>
        <p:spPr>
          <a:xfrm>
            <a:off x="5698776" y="787914"/>
            <a:ext cx="222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Circular coil,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a/R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0.1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1D3E4-534E-B4D3-2DB9-6FABF4DF7172}"/>
              </a:ext>
            </a:extLst>
          </p:cNvPr>
          <p:cNvSpPr txBox="1"/>
          <p:nvPr/>
        </p:nvSpPr>
        <p:spPr>
          <a:xfrm>
            <a:off x="183431" y="2831188"/>
            <a:ext cx="418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solution: subtract and add a function to the integrand with the same near-singular behavior that can be integrated analytically.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examining a partition-of-unity method like Malhotra et 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EC9FB3-FD0C-CCDC-A95C-F53EE5B0C4CA}"/>
              </a:ext>
            </a:extLst>
          </p:cNvPr>
          <p:cNvSpPr/>
          <p:nvPr/>
        </p:nvSpPr>
        <p:spPr>
          <a:xfrm>
            <a:off x="4617682" y="2172929"/>
            <a:ext cx="209957" cy="540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DF483B-CA66-EFF0-6D6F-267C5FFC2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19" y="1343119"/>
            <a:ext cx="1668250" cy="57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01D9-21CF-CE2B-56BC-625CF50C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 make integrand smooth, we subtract and add a function with the same singular behavior that can be integrated analytically.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F3752-4953-61E2-671A-EF6F934E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79272-BE58-7E33-FE41-BEF23B4109F5}"/>
                  </a:ext>
                </a:extLst>
              </p:cNvPr>
              <p:cNvSpPr txBox="1"/>
              <p:nvPr/>
            </p:nvSpPr>
            <p:spPr>
              <a:xfrm>
                <a:off x="1689063" y="1787951"/>
                <a:ext cx="576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Taylor expansion of integrand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79272-BE58-7E33-FE41-BEF23B410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063" y="1787951"/>
                <a:ext cx="5765874" cy="369332"/>
              </a:xfrm>
              <a:prstGeom prst="rect">
                <a:avLst/>
              </a:prstGeom>
              <a:blipFill>
                <a:blip r:embed="rId2"/>
                <a:stretch>
                  <a:fillRect l="-65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BA41EAF-94C9-C525-BCE8-DBB3D5A3A7DE}"/>
              </a:ext>
            </a:extLst>
          </p:cNvPr>
          <p:cNvSpPr txBox="1"/>
          <p:nvPr/>
        </p:nvSpPr>
        <p:spPr>
          <a:xfrm>
            <a:off x="147484" y="2618690"/>
            <a:ext cx="82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20F19-18F8-3D70-1636-1A6F70339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18" y="675656"/>
            <a:ext cx="7197213" cy="947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04C5D1-EA02-6227-47AE-E87AAD82F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2" y="2951139"/>
            <a:ext cx="8996516" cy="17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23FA-89D2-5902-0E90-83FC91D9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singularity-subtraction method allows </a:t>
            </a:r>
            <a:r>
              <a:rPr lang="en-US" sz="2400" b="1" dirty="0"/>
              <a:t>B</a:t>
            </a:r>
            <a:r>
              <a:rPr lang="en-US" sz="2400" dirty="0"/>
              <a:t> and the force to be evaluated with very few quadrature points.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349A5-EF9A-9C69-6C97-83506D3C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45B8B-497F-5F8E-854E-18ABE9303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49" y="856021"/>
            <a:ext cx="5735586" cy="3823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CADC2-AAF9-6E94-6D12-9EF5D2B5E304}"/>
              </a:ext>
            </a:extLst>
          </p:cNvPr>
          <p:cNvSpPr txBox="1"/>
          <p:nvPr/>
        </p:nvSpPr>
        <p:spPr>
          <a:xfrm>
            <a:off x="3736111" y="2714623"/>
            <a:ext cx="31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B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singularity subtraction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14500-BAF9-E54C-E4D8-5D03050E99BE}"/>
              </a:ext>
            </a:extLst>
          </p:cNvPr>
          <p:cNvSpPr txBox="1"/>
          <p:nvPr/>
        </p:nvSpPr>
        <p:spPr>
          <a:xfrm>
            <a:off x="2900222" y="1597881"/>
            <a:ext cx="16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36D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singularity subtraction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F232AE-8D9D-543F-7C66-AE7941720540}"/>
              </a:ext>
            </a:extLst>
          </p:cNvPr>
          <p:cNvSpPr txBox="1"/>
          <p:nvPr/>
        </p:nvSpPr>
        <p:spPr>
          <a:xfrm>
            <a:off x="265471" y="1140542"/>
            <a:ext cx="10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HSX coil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8FEFDF-FE07-3085-5A70-B9A1328AF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2" y="1484339"/>
            <a:ext cx="1481118" cy="2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FFBD-EF92-4B0C-818A-C85629E4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main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9A63E-F93C-053B-C3F1-A107C578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4DE0E-1D13-4193-4251-09BBE5649ADB}"/>
              </a:ext>
            </a:extLst>
          </p:cNvPr>
          <p:cNvSpPr txBox="1"/>
          <p:nvPr/>
        </p:nvSpPr>
        <p:spPr>
          <a:xfrm>
            <a:off x="147486" y="68825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Internal field: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8A66E-D2ED-D56F-1796-EC39245B27FA}"/>
              </a:ext>
            </a:extLst>
          </p:cNvPr>
          <p:cNvSpPr txBox="1"/>
          <p:nvPr/>
        </p:nvSpPr>
        <p:spPr>
          <a:xfrm>
            <a:off x="147486" y="4417400"/>
            <a:ext cx="11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Self-force: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289F3-22F2-F61E-0379-DCCC90F1C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878" y="855966"/>
            <a:ext cx="1447832" cy="258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BDE20-3225-42E7-2CD5-CB748436E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3" y="1493289"/>
            <a:ext cx="6676101" cy="566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899CCC-8E2B-B08C-3AE6-AD4461C49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238" y="4455151"/>
            <a:ext cx="1279969" cy="505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05909-F2AD-CCAD-A14A-35D5CCB85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354" y="836516"/>
            <a:ext cx="4061544" cy="29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8F914-9318-69B0-BB52-519DBA229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" y="2349910"/>
            <a:ext cx="9016031" cy="17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1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C03-4AC6-6CAD-FFF7-27967430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25E853-E998-E190-8EC2-4969F452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73E17-B47E-CD12-55D6-D335BB3ED6FF}"/>
              </a:ext>
            </a:extLst>
          </p:cNvPr>
          <p:cNvSpPr txBox="1"/>
          <p:nvPr/>
        </p:nvSpPr>
        <p:spPr>
          <a:xfrm>
            <a:off x="257452" y="698879"/>
            <a:ext cx="47844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compute internal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field and self-force of a coil, the finite cross-section matters, &amp; it is not accurate to just drop the singular point.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quantities can be computed using just a 1D integral if formulated carefully.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method agrees with high-fidelity finite-cross-section calculations &amp; analytic results for a circular coil.</a:t>
            </a:r>
          </a:p>
          <a:p>
            <a:pPr>
              <a:spcAft>
                <a:spcPts val="1000"/>
              </a:spcAft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Next steps: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Extend to rectangular cross-section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Apply in coil optimization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Would welcome collaboration with this!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E03B9-E27F-850A-E5F5-E6A05B72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98879"/>
            <a:ext cx="3507296" cy="44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85DF-3B68-AA7D-5A7A-9AFB01409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FB81B-ED01-491D-28D2-8F0409EC9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9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477C-D426-E60C-FF99-71E2E46D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12" y="28575"/>
            <a:ext cx="8942388" cy="557213"/>
          </a:xfrm>
        </p:spPr>
        <p:txBody>
          <a:bodyPr/>
          <a:lstStyle/>
          <a:p>
            <a:r>
              <a:rPr lang="en-US" sz="2300" dirty="0"/>
              <a:t>Tokamak &amp; stellarator design requires calculations for the </a:t>
            </a:r>
            <a:br>
              <a:rPr lang="en-US" sz="2300" dirty="0"/>
            </a:br>
            <a:r>
              <a:rPr lang="en-US" sz="2300" dirty="0"/>
              <a:t>internal field and </a:t>
            </a:r>
            <a:r>
              <a:rPr lang="en-US" sz="2300" b="1" dirty="0"/>
              <a:t>I</a:t>
            </a:r>
            <a:r>
              <a:rPr lang="en-US" sz="2300" dirty="0"/>
              <a:t> x </a:t>
            </a:r>
            <a:r>
              <a:rPr lang="en-US" sz="2300" b="1" dirty="0"/>
              <a:t>B</a:t>
            </a:r>
            <a:r>
              <a:rPr lang="en-US" sz="2300" dirty="0"/>
              <a:t>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EAE16-1A4A-5E4C-4104-C2CC5146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69E9B-3CD5-7DEA-5513-D026784B1A25}"/>
              </a:ext>
            </a:extLst>
          </p:cNvPr>
          <p:cNvSpPr txBox="1"/>
          <p:nvPr/>
        </p:nvSpPr>
        <p:spPr>
          <a:xfrm>
            <a:off x="285993" y="573239"/>
            <a:ext cx="5644290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Superconductor quench limits depend on local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Forces ∝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High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limited by support structure.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Coil shapes can probably be optimized for force &amp;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3A4AD-47DD-B372-1D22-4DAC77160CDE}"/>
              </a:ext>
            </a:extLst>
          </p:cNvPr>
          <p:cNvSpPr txBox="1"/>
          <p:nvPr/>
        </p:nvSpPr>
        <p:spPr>
          <a:xfrm>
            <a:off x="210489" y="1966747"/>
            <a:ext cx="541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Field and force on coil 2 due to current in coil 1 can be computed quickly: 1D filament models are ok.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957A1-C480-967A-D04A-32086D5C466B}"/>
              </a:ext>
            </a:extLst>
          </p:cNvPr>
          <p:cNvSpPr txBox="1"/>
          <p:nvPr/>
        </p:nvSpPr>
        <p:spPr>
          <a:xfrm>
            <a:off x="201612" y="4525919"/>
            <a:ext cx="572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Tricky part is the self-field: singularity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-Savart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B093E-F033-D452-074F-E3A58348C351}"/>
                  </a:ext>
                </a:extLst>
              </p:cNvPr>
              <p:cNvSpPr txBox="1"/>
              <p:nvPr/>
            </p:nvSpPr>
            <p:spPr>
              <a:xfrm>
                <a:off x="5622908" y="4059336"/>
                <a:ext cx="3521092" cy="11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𝐁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B093E-F033-D452-074F-E3A58348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908" y="4059336"/>
                <a:ext cx="3521092" cy="1133324"/>
              </a:xfrm>
              <a:prstGeom prst="rect">
                <a:avLst/>
              </a:prstGeom>
              <a:blipFill>
                <a:blip r:embed="rId2"/>
                <a:stretch>
                  <a:fillRect t="-86667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0DBD89CB-E2D4-50DC-9861-5D09D2BE5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27" y="666740"/>
            <a:ext cx="3043418" cy="30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D14E06-341E-8752-8F52-FEC0CAF9F6D4}"/>
              </a:ext>
            </a:extLst>
          </p:cNvPr>
          <p:cNvSpPr/>
          <p:nvPr/>
        </p:nvSpPr>
        <p:spPr>
          <a:xfrm>
            <a:off x="7366460" y="3261931"/>
            <a:ext cx="1429304" cy="369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371B4-C879-C469-975F-ACF9E16BD011}"/>
              </a:ext>
            </a:extLst>
          </p:cNvPr>
          <p:cNvSpPr txBox="1"/>
          <p:nvPr/>
        </p:nvSpPr>
        <p:spPr>
          <a:xfrm>
            <a:off x="7704341" y="3103964"/>
            <a:ext cx="7457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err="1">
                <a:latin typeface="Calibri" panose="020F0502020204030204" pitchFamily="34" charset="0"/>
                <a:cs typeface="Calibri" panose="020F0502020204030204" pitchFamily="34" charset="0"/>
              </a:rPr>
              <a:t>azom.com</a:t>
            </a:r>
            <a:endParaRPr lang="en-US" sz="105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98E8363-5A25-66B3-D38C-9C0169A074FC}"/>
              </a:ext>
            </a:extLst>
          </p:cNvPr>
          <p:cNvSpPr/>
          <p:nvPr/>
        </p:nvSpPr>
        <p:spPr>
          <a:xfrm>
            <a:off x="1025995" y="2640974"/>
            <a:ext cx="1090062" cy="1611248"/>
          </a:xfrm>
          <a:custGeom>
            <a:avLst/>
            <a:gdLst>
              <a:gd name="connsiteX0" fmla="*/ 117714 w 1548564"/>
              <a:gd name="connsiteY0" fmla="*/ 625270 h 1837700"/>
              <a:gd name="connsiteX1" fmla="*/ 348534 w 1548564"/>
              <a:gd name="connsiteY1" fmla="*/ 279040 h 1837700"/>
              <a:gd name="connsiteX2" fmla="*/ 987726 w 1548564"/>
              <a:gd name="connsiteY2" fmla="*/ 12710 h 1837700"/>
              <a:gd name="connsiteX3" fmla="*/ 1547019 w 1548564"/>
              <a:gd name="connsiteY3" fmla="*/ 696291 h 1837700"/>
              <a:gd name="connsiteX4" fmla="*/ 1156402 w 1548564"/>
              <a:gd name="connsiteY4" fmla="*/ 1220073 h 1837700"/>
              <a:gd name="connsiteX5" fmla="*/ 1218545 w 1548564"/>
              <a:gd name="connsiteY5" fmla="*/ 1699468 h 1837700"/>
              <a:gd name="connsiteX6" fmla="*/ 82204 w 1548564"/>
              <a:gd name="connsiteY6" fmla="*/ 1752734 h 1837700"/>
              <a:gd name="connsiteX7" fmla="*/ 117714 w 1548564"/>
              <a:gd name="connsiteY7" fmla="*/ 625270 h 1837700"/>
              <a:gd name="connsiteX0" fmla="*/ 161953 w 1530659"/>
              <a:gd name="connsiteY0" fmla="*/ 965431 h 1816232"/>
              <a:gd name="connsiteX1" fmla="*/ 330629 w 1530659"/>
              <a:gd name="connsiteY1" fmla="*/ 281850 h 1816232"/>
              <a:gd name="connsiteX2" fmla="*/ 969821 w 1530659"/>
              <a:gd name="connsiteY2" fmla="*/ 15520 h 1816232"/>
              <a:gd name="connsiteX3" fmla="*/ 1529114 w 1530659"/>
              <a:gd name="connsiteY3" fmla="*/ 699101 h 1816232"/>
              <a:gd name="connsiteX4" fmla="*/ 1138497 w 1530659"/>
              <a:gd name="connsiteY4" fmla="*/ 1222883 h 1816232"/>
              <a:gd name="connsiteX5" fmla="*/ 1200640 w 1530659"/>
              <a:gd name="connsiteY5" fmla="*/ 1702278 h 1816232"/>
              <a:gd name="connsiteX6" fmla="*/ 64299 w 1530659"/>
              <a:gd name="connsiteY6" fmla="*/ 1755544 h 1816232"/>
              <a:gd name="connsiteX7" fmla="*/ 161953 w 1530659"/>
              <a:gd name="connsiteY7" fmla="*/ 965431 h 1816232"/>
              <a:gd name="connsiteX0" fmla="*/ 307799 w 1498952"/>
              <a:gd name="connsiteY0" fmla="*/ 857900 h 1823103"/>
              <a:gd name="connsiteX1" fmla="*/ 298922 w 1498952"/>
              <a:gd name="connsiteY1" fmla="*/ 280851 h 1823103"/>
              <a:gd name="connsiteX2" fmla="*/ 938114 w 1498952"/>
              <a:gd name="connsiteY2" fmla="*/ 14521 h 1823103"/>
              <a:gd name="connsiteX3" fmla="*/ 1497407 w 1498952"/>
              <a:gd name="connsiteY3" fmla="*/ 698102 h 1823103"/>
              <a:gd name="connsiteX4" fmla="*/ 1106790 w 1498952"/>
              <a:gd name="connsiteY4" fmla="*/ 1221884 h 1823103"/>
              <a:gd name="connsiteX5" fmla="*/ 1168933 w 1498952"/>
              <a:gd name="connsiteY5" fmla="*/ 1701279 h 1823103"/>
              <a:gd name="connsiteX6" fmla="*/ 32592 w 1498952"/>
              <a:gd name="connsiteY6" fmla="*/ 1754545 h 1823103"/>
              <a:gd name="connsiteX7" fmla="*/ 307799 w 1498952"/>
              <a:gd name="connsiteY7" fmla="*/ 857900 h 1823103"/>
              <a:gd name="connsiteX0" fmla="*/ 293251 w 1484610"/>
              <a:gd name="connsiteY0" fmla="*/ 857900 h 1869009"/>
              <a:gd name="connsiteX1" fmla="*/ 284374 w 1484610"/>
              <a:gd name="connsiteY1" fmla="*/ 280851 h 1869009"/>
              <a:gd name="connsiteX2" fmla="*/ 923566 w 1484610"/>
              <a:gd name="connsiteY2" fmla="*/ 14521 h 1869009"/>
              <a:gd name="connsiteX3" fmla="*/ 1482859 w 1484610"/>
              <a:gd name="connsiteY3" fmla="*/ 698102 h 1869009"/>
              <a:gd name="connsiteX4" fmla="*/ 1092242 w 1484610"/>
              <a:gd name="connsiteY4" fmla="*/ 1221884 h 1869009"/>
              <a:gd name="connsiteX5" fmla="*/ 879178 w 1484610"/>
              <a:gd name="connsiteY5" fmla="*/ 1798933 h 1869009"/>
              <a:gd name="connsiteX6" fmla="*/ 18044 w 1484610"/>
              <a:gd name="connsiteY6" fmla="*/ 1754545 h 1869009"/>
              <a:gd name="connsiteX7" fmla="*/ 293251 w 1484610"/>
              <a:gd name="connsiteY7" fmla="*/ 857900 h 1869009"/>
              <a:gd name="connsiteX0" fmla="*/ 222480 w 1493738"/>
              <a:gd name="connsiteY0" fmla="*/ 956467 h 1864217"/>
              <a:gd name="connsiteX1" fmla="*/ 293502 w 1493738"/>
              <a:gd name="connsiteY1" fmla="*/ 281763 h 1864217"/>
              <a:gd name="connsiteX2" fmla="*/ 932694 w 1493738"/>
              <a:gd name="connsiteY2" fmla="*/ 15433 h 1864217"/>
              <a:gd name="connsiteX3" fmla="*/ 1491987 w 1493738"/>
              <a:gd name="connsiteY3" fmla="*/ 699014 h 1864217"/>
              <a:gd name="connsiteX4" fmla="*/ 1101370 w 1493738"/>
              <a:gd name="connsiteY4" fmla="*/ 1222796 h 1864217"/>
              <a:gd name="connsiteX5" fmla="*/ 888306 w 1493738"/>
              <a:gd name="connsiteY5" fmla="*/ 1799845 h 1864217"/>
              <a:gd name="connsiteX6" fmla="*/ 27172 w 1493738"/>
              <a:gd name="connsiteY6" fmla="*/ 1755457 h 1864217"/>
              <a:gd name="connsiteX7" fmla="*/ 222480 w 1493738"/>
              <a:gd name="connsiteY7" fmla="*/ 956467 h 1864217"/>
              <a:gd name="connsiteX0" fmla="*/ 102462 w 1373720"/>
              <a:gd name="connsiteY0" fmla="*/ 956467 h 1835144"/>
              <a:gd name="connsiteX1" fmla="*/ 173484 w 1373720"/>
              <a:gd name="connsiteY1" fmla="*/ 281763 h 1835144"/>
              <a:gd name="connsiteX2" fmla="*/ 812676 w 1373720"/>
              <a:gd name="connsiteY2" fmla="*/ 15433 h 1835144"/>
              <a:gd name="connsiteX3" fmla="*/ 1371969 w 1373720"/>
              <a:gd name="connsiteY3" fmla="*/ 699014 h 1835144"/>
              <a:gd name="connsiteX4" fmla="*/ 981352 w 1373720"/>
              <a:gd name="connsiteY4" fmla="*/ 1222796 h 1835144"/>
              <a:gd name="connsiteX5" fmla="*/ 768288 w 1373720"/>
              <a:gd name="connsiteY5" fmla="*/ 1799845 h 1835144"/>
              <a:gd name="connsiteX6" fmla="*/ 40319 w 1373720"/>
              <a:gd name="connsiteY6" fmla="*/ 1657802 h 1835144"/>
              <a:gd name="connsiteX7" fmla="*/ 102462 w 1373720"/>
              <a:gd name="connsiteY7" fmla="*/ 956467 h 1835144"/>
              <a:gd name="connsiteX0" fmla="*/ 102462 w 1374191"/>
              <a:gd name="connsiteY0" fmla="*/ 956467 h 1835144"/>
              <a:gd name="connsiteX1" fmla="*/ 173484 w 1374191"/>
              <a:gd name="connsiteY1" fmla="*/ 281763 h 1835144"/>
              <a:gd name="connsiteX2" fmla="*/ 812676 w 1374191"/>
              <a:gd name="connsiteY2" fmla="*/ 15433 h 1835144"/>
              <a:gd name="connsiteX3" fmla="*/ 1371969 w 1374191"/>
              <a:gd name="connsiteY3" fmla="*/ 699014 h 1835144"/>
              <a:gd name="connsiteX4" fmla="*/ 999107 w 1374191"/>
              <a:gd name="connsiteY4" fmla="*/ 1089631 h 1835144"/>
              <a:gd name="connsiteX5" fmla="*/ 768288 w 1374191"/>
              <a:gd name="connsiteY5" fmla="*/ 1799845 h 1835144"/>
              <a:gd name="connsiteX6" fmla="*/ 40319 w 1374191"/>
              <a:gd name="connsiteY6" fmla="*/ 1657802 h 1835144"/>
              <a:gd name="connsiteX7" fmla="*/ 102462 w 1374191"/>
              <a:gd name="connsiteY7" fmla="*/ 956467 h 1835144"/>
              <a:gd name="connsiteX0" fmla="*/ 102462 w 1250935"/>
              <a:gd name="connsiteY0" fmla="*/ 946082 h 1824759"/>
              <a:gd name="connsiteX1" fmla="*/ 173484 w 1250935"/>
              <a:gd name="connsiteY1" fmla="*/ 271378 h 1824759"/>
              <a:gd name="connsiteX2" fmla="*/ 812676 w 1250935"/>
              <a:gd name="connsiteY2" fmla="*/ 5048 h 1824759"/>
              <a:gd name="connsiteX3" fmla="*/ 1247682 w 1250935"/>
              <a:gd name="connsiteY3" fmla="*/ 475565 h 1824759"/>
              <a:gd name="connsiteX4" fmla="*/ 999107 w 1250935"/>
              <a:gd name="connsiteY4" fmla="*/ 1079246 h 1824759"/>
              <a:gd name="connsiteX5" fmla="*/ 768288 w 1250935"/>
              <a:gd name="connsiteY5" fmla="*/ 1789460 h 1824759"/>
              <a:gd name="connsiteX6" fmla="*/ 40319 w 1250935"/>
              <a:gd name="connsiteY6" fmla="*/ 1647417 h 1824759"/>
              <a:gd name="connsiteX7" fmla="*/ 102462 w 1250935"/>
              <a:gd name="connsiteY7" fmla="*/ 946082 h 18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0935" h="1824759">
                <a:moveTo>
                  <a:pt x="102462" y="946082"/>
                </a:moveTo>
                <a:cubicBezTo>
                  <a:pt x="124656" y="716742"/>
                  <a:pt x="55115" y="428217"/>
                  <a:pt x="173484" y="271378"/>
                </a:cubicBezTo>
                <a:cubicBezTo>
                  <a:pt x="291853" y="114539"/>
                  <a:pt x="633643" y="-28983"/>
                  <a:pt x="812676" y="5048"/>
                </a:cubicBezTo>
                <a:cubicBezTo>
                  <a:pt x="991709" y="39079"/>
                  <a:pt x="1216610" y="296532"/>
                  <a:pt x="1247682" y="475565"/>
                </a:cubicBezTo>
                <a:cubicBezTo>
                  <a:pt x="1278754" y="654598"/>
                  <a:pt x="1079006" y="860264"/>
                  <a:pt x="999107" y="1079246"/>
                </a:cubicBezTo>
                <a:cubicBezTo>
                  <a:pt x="919208" y="1298228"/>
                  <a:pt x="947321" y="1700683"/>
                  <a:pt x="768288" y="1789460"/>
                </a:cubicBezTo>
                <a:cubicBezTo>
                  <a:pt x="589255" y="1878237"/>
                  <a:pt x="151290" y="1787980"/>
                  <a:pt x="40319" y="1647417"/>
                </a:cubicBezTo>
                <a:cubicBezTo>
                  <a:pt x="-70652" y="1506854"/>
                  <a:pt x="80268" y="1175422"/>
                  <a:pt x="102462" y="94608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ECA9391-1348-15ED-0BCF-1136B59360B1}"/>
              </a:ext>
            </a:extLst>
          </p:cNvPr>
          <p:cNvSpPr/>
          <p:nvPr/>
        </p:nvSpPr>
        <p:spPr>
          <a:xfrm>
            <a:off x="2497394" y="2640974"/>
            <a:ext cx="1090062" cy="1736271"/>
          </a:xfrm>
          <a:custGeom>
            <a:avLst/>
            <a:gdLst>
              <a:gd name="connsiteX0" fmla="*/ 337760 w 1457967"/>
              <a:gd name="connsiteY0" fmla="*/ 973630 h 2172281"/>
              <a:gd name="connsiteX1" fmla="*/ 408 w 1457967"/>
              <a:gd name="connsiteY1" fmla="*/ 565257 h 2172281"/>
              <a:gd name="connsiteX2" fmla="*/ 417659 w 1457967"/>
              <a:gd name="connsiteY2" fmla="*/ 5964 h 2172281"/>
              <a:gd name="connsiteX3" fmla="*/ 1243282 w 1457967"/>
              <a:gd name="connsiteY3" fmla="*/ 316682 h 2172281"/>
              <a:gd name="connsiteX4" fmla="*/ 1065729 w 1457967"/>
              <a:gd name="connsiteY4" fmla="*/ 1026896 h 2172281"/>
              <a:gd name="connsiteX5" fmla="*/ 1456346 w 1457967"/>
              <a:gd name="connsiteY5" fmla="*/ 1834764 h 2172281"/>
              <a:gd name="connsiteX6" fmla="*/ 888175 w 1457967"/>
              <a:gd name="connsiteY6" fmla="*/ 2172115 h 2172281"/>
              <a:gd name="connsiteX7" fmla="*/ 204595 w 1457967"/>
              <a:gd name="connsiteY7" fmla="*/ 1799253 h 2172281"/>
              <a:gd name="connsiteX8" fmla="*/ 337760 w 1457967"/>
              <a:gd name="connsiteY8" fmla="*/ 973630 h 2172281"/>
              <a:gd name="connsiteX0" fmla="*/ 275695 w 1395902"/>
              <a:gd name="connsiteY0" fmla="*/ 971641 h 2170292"/>
              <a:gd name="connsiteX1" fmla="*/ 486 w 1395902"/>
              <a:gd name="connsiteY1" fmla="*/ 510002 h 2170292"/>
              <a:gd name="connsiteX2" fmla="*/ 355594 w 1395902"/>
              <a:gd name="connsiteY2" fmla="*/ 3975 h 2170292"/>
              <a:gd name="connsiteX3" fmla="*/ 1181217 w 1395902"/>
              <a:gd name="connsiteY3" fmla="*/ 314693 h 2170292"/>
              <a:gd name="connsiteX4" fmla="*/ 1003664 w 1395902"/>
              <a:gd name="connsiteY4" fmla="*/ 1024907 h 2170292"/>
              <a:gd name="connsiteX5" fmla="*/ 1394281 w 1395902"/>
              <a:gd name="connsiteY5" fmla="*/ 1832775 h 2170292"/>
              <a:gd name="connsiteX6" fmla="*/ 826110 w 1395902"/>
              <a:gd name="connsiteY6" fmla="*/ 2170126 h 2170292"/>
              <a:gd name="connsiteX7" fmla="*/ 142530 w 1395902"/>
              <a:gd name="connsiteY7" fmla="*/ 1797264 h 2170292"/>
              <a:gd name="connsiteX8" fmla="*/ 275695 w 1395902"/>
              <a:gd name="connsiteY8" fmla="*/ 971641 h 2170292"/>
              <a:gd name="connsiteX0" fmla="*/ 319683 w 1395502"/>
              <a:gd name="connsiteY0" fmla="*/ 1131439 h 2170292"/>
              <a:gd name="connsiteX1" fmla="*/ 86 w 1395502"/>
              <a:gd name="connsiteY1" fmla="*/ 510002 h 2170292"/>
              <a:gd name="connsiteX2" fmla="*/ 355194 w 1395502"/>
              <a:gd name="connsiteY2" fmla="*/ 3975 h 2170292"/>
              <a:gd name="connsiteX3" fmla="*/ 1180817 w 1395502"/>
              <a:gd name="connsiteY3" fmla="*/ 314693 h 2170292"/>
              <a:gd name="connsiteX4" fmla="*/ 1003264 w 1395502"/>
              <a:gd name="connsiteY4" fmla="*/ 1024907 h 2170292"/>
              <a:gd name="connsiteX5" fmla="*/ 1393881 w 1395502"/>
              <a:gd name="connsiteY5" fmla="*/ 1832775 h 2170292"/>
              <a:gd name="connsiteX6" fmla="*/ 825710 w 1395502"/>
              <a:gd name="connsiteY6" fmla="*/ 2170126 h 2170292"/>
              <a:gd name="connsiteX7" fmla="*/ 142130 w 1395502"/>
              <a:gd name="connsiteY7" fmla="*/ 1797264 h 2170292"/>
              <a:gd name="connsiteX8" fmla="*/ 319683 w 1395502"/>
              <a:gd name="connsiteY8" fmla="*/ 1131439 h 2170292"/>
              <a:gd name="connsiteX0" fmla="*/ 319688 w 1395507"/>
              <a:gd name="connsiteY0" fmla="*/ 1131439 h 2170292"/>
              <a:gd name="connsiteX1" fmla="*/ 91 w 1395507"/>
              <a:gd name="connsiteY1" fmla="*/ 510002 h 2170292"/>
              <a:gd name="connsiteX2" fmla="*/ 355199 w 1395507"/>
              <a:gd name="connsiteY2" fmla="*/ 3975 h 2170292"/>
              <a:gd name="connsiteX3" fmla="*/ 1180822 w 1395507"/>
              <a:gd name="connsiteY3" fmla="*/ 314693 h 2170292"/>
              <a:gd name="connsiteX4" fmla="*/ 1003269 w 1395507"/>
              <a:gd name="connsiteY4" fmla="*/ 1024907 h 2170292"/>
              <a:gd name="connsiteX5" fmla="*/ 1393886 w 1395507"/>
              <a:gd name="connsiteY5" fmla="*/ 1832775 h 2170292"/>
              <a:gd name="connsiteX6" fmla="*/ 825715 w 1395507"/>
              <a:gd name="connsiteY6" fmla="*/ 2170126 h 2170292"/>
              <a:gd name="connsiteX7" fmla="*/ 248667 w 1395507"/>
              <a:gd name="connsiteY7" fmla="*/ 1868285 h 2170292"/>
              <a:gd name="connsiteX8" fmla="*/ 319688 w 1395507"/>
              <a:gd name="connsiteY8" fmla="*/ 1131439 h 217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507" h="2170292">
                <a:moveTo>
                  <a:pt x="319688" y="1131439"/>
                </a:moveTo>
                <a:cubicBezTo>
                  <a:pt x="278259" y="905059"/>
                  <a:pt x="-5827" y="697913"/>
                  <a:pt x="91" y="510002"/>
                </a:cubicBezTo>
                <a:cubicBezTo>
                  <a:pt x="6009" y="322091"/>
                  <a:pt x="158411" y="36526"/>
                  <a:pt x="355199" y="3975"/>
                </a:cubicBezTo>
                <a:cubicBezTo>
                  <a:pt x="551987" y="-28576"/>
                  <a:pt x="1072810" y="144538"/>
                  <a:pt x="1180822" y="314693"/>
                </a:cubicBezTo>
                <a:cubicBezTo>
                  <a:pt x="1288834" y="484848"/>
                  <a:pt x="967758" y="771893"/>
                  <a:pt x="1003269" y="1024907"/>
                </a:cubicBezTo>
                <a:cubicBezTo>
                  <a:pt x="1038780" y="1277921"/>
                  <a:pt x="1423478" y="1641905"/>
                  <a:pt x="1393886" y="1832775"/>
                </a:cubicBezTo>
                <a:cubicBezTo>
                  <a:pt x="1364294" y="2023645"/>
                  <a:pt x="1034340" y="2176044"/>
                  <a:pt x="825715" y="2170126"/>
                </a:cubicBezTo>
                <a:cubicBezTo>
                  <a:pt x="617090" y="2164208"/>
                  <a:pt x="333005" y="2041399"/>
                  <a:pt x="248667" y="1868285"/>
                </a:cubicBezTo>
                <a:cubicBezTo>
                  <a:pt x="164329" y="1695171"/>
                  <a:pt x="361117" y="1357820"/>
                  <a:pt x="319688" y="1131439"/>
                </a:cubicBezTo>
                <a:close/>
              </a:path>
            </a:pathLst>
          </a:cu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B1C239-3DD6-A30C-B153-7AF7607BCFC2}"/>
              </a:ext>
            </a:extLst>
          </p:cNvPr>
          <p:cNvSpPr txBox="1"/>
          <p:nvPr/>
        </p:nvSpPr>
        <p:spPr>
          <a:xfrm>
            <a:off x="1330243" y="3825510"/>
            <a:ext cx="32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2B787-612E-151F-3C4F-99BF09B8C20E}"/>
              </a:ext>
            </a:extLst>
          </p:cNvPr>
          <p:cNvSpPr txBox="1"/>
          <p:nvPr/>
        </p:nvSpPr>
        <p:spPr>
          <a:xfrm>
            <a:off x="2999210" y="3971771"/>
            <a:ext cx="32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52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F6D6-A299-F538-3721-7F1E42C3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96" y="28575"/>
            <a:ext cx="8941103" cy="557213"/>
          </a:xfrm>
        </p:spPr>
        <p:txBody>
          <a:bodyPr/>
          <a:lstStyle/>
          <a:p>
            <a:r>
              <a:rPr lang="en-US" sz="2400" dirty="0"/>
              <a:t>Accurate calculation of the internal field and self-force </a:t>
            </a:r>
            <a:br>
              <a:rPr lang="en-US" sz="2400" dirty="0"/>
            </a:br>
            <a:r>
              <a:rPr lang="en-US" sz="2400" dirty="0"/>
              <a:t>appear to require high-dimensional integrals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8966F-1F1C-AEBC-9FFD-38F6ACA0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409D9-0DA4-8288-B32E-66C2C8200D34}"/>
              </a:ext>
            </a:extLst>
          </p:cNvPr>
          <p:cNvSpPr txBox="1"/>
          <p:nvPr/>
        </p:nvSpPr>
        <p:spPr>
          <a:xfrm>
            <a:off x="112013" y="4128110"/>
            <a:ext cx="880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we simplify/approximate these integrals for fast evaluation inside an optimization loop?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A57AA-F4E0-6AFF-0681-202F99AE6919}"/>
              </a:ext>
            </a:extLst>
          </p:cNvPr>
          <p:cNvSpPr txBox="1"/>
          <p:nvPr/>
        </p:nvSpPr>
        <p:spPr>
          <a:xfrm>
            <a:off x="112014" y="2359348"/>
            <a:ext cx="3281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Force per unit length: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5D integral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B899A-5046-52C2-1CB3-3F47E2DF9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83" y="1033781"/>
            <a:ext cx="5293434" cy="783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C6DE2E-B990-1DBF-1E0F-2ACF7CA7C6D2}"/>
              </a:ext>
            </a:extLst>
          </p:cNvPr>
          <p:cNvSpPr txBox="1"/>
          <p:nvPr/>
        </p:nvSpPr>
        <p:spPr>
          <a:xfrm>
            <a:off x="112013" y="687037"/>
            <a:ext cx="184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Field: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3D integral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E1215-B00D-7F3C-8B37-6B85D3D21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247" y="2891357"/>
            <a:ext cx="7010400" cy="6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C974-6A41-54B3-C376-0DCF8E50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28575"/>
            <a:ext cx="8877670" cy="557213"/>
          </a:xfrm>
        </p:spPr>
        <p:txBody>
          <a:bodyPr/>
          <a:lstStyle/>
          <a:p>
            <a:r>
              <a:rPr lang="en-US" sz="2400" dirty="0"/>
              <a:t>Simply skipping the singular point in a 1D filament calculation </a:t>
            </a:r>
            <a:br>
              <a:rPr lang="en-US" sz="2400" dirty="0"/>
            </a:br>
            <a:r>
              <a:rPr lang="en-US" sz="2400" dirty="0"/>
              <a:t>gives a non-converging result with </a:t>
            </a:r>
            <a:r>
              <a:rPr lang="en-US" sz="2400" dirty="0" err="1"/>
              <a:t>signifciant</a:t>
            </a:r>
            <a:r>
              <a:rPr lang="en-US" sz="2400" dirty="0"/>
              <a:t>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D4F22A-3D09-1DA6-5190-95FC0C9D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A8613-D3FB-1A47-8893-460D0EC0B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10010"/>
          <a:stretch/>
        </p:blipFill>
        <p:spPr>
          <a:xfrm>
            <a:off x="112711" y="1567409"/>
            <a:ext cx="4273011" cy="3357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2D85F-2251-C604-5E98-9FBECEE058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/>
          <a:stretch/>
        </p:blipFill>
        <p:spPr>
          <a:xfrm>
            <a:off x="4882353" y="1389205"/>
            <a:ext cx="4148936" cy="3637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3442CA-374A-2070-02FE-39DFA8310BC7}"/>
              </a:ext>
            </a:extLst>
          </p:cNvPr>
          <p:cNvSpPr txBox="1"/>
          <p:nvPr/>
        </p:nvSpPr>
        <p:spPr>
          <a:xfrm>
            <a:off x="479395" y="1178474"/>
            <a:ext cx="378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Maximum |B| in the conductor [Tesla]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6B5AB-2207-914F-1DC7-217779D97FBA}"/>
              </a:ext>
            </a:extLst>
          </p:cNvPr>
          <p:cNvSpPr txBox="1"/>
          <p:nvPr/>
        </p:nvSpPr>
        <p:spPr>
          <a:xfrm>
            <a:off x="5643056" y="1178474"/>
            <a:ext cx="28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Force per unit length [N / m]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68E5E-0BD6-0F9B-E1F7-0E06806D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68" y="699859"/>
            <a:ext cx="3274142" cy="318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26C498-47C1-D529-63CD-1954DB1E4E91}"/>
              </a:ext>
            </a:extLst>
          </p:cNvPr>
          <p:cNvSpPr txBox="1"/>
          <p:nvPr/>
        </p:nvSpPr>
        <p:spPr>
          <a:xfrm>
            <a:off x="2524752" y="668606"/>
            <a:ext cx="1152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Circular coil</a:t>
            </a:r>
          </a:p>
        </p:txBody>
      </p:sp>
    </p:spTree>
    <p:extLst>
      <p:ext uri="{BB962C8B-B14F-4D97-AF65-F5344CB8AC3E}">
        <p14:creationId xmlns:p14="http://schemas.microsoft.com/office/powerpoint/2010/main" val="6326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F3324-FB62-5B98-E7C3-BDCC204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0" y="28575"/>
            <a:ext cx="8691239" cy="557213"/>
          </a:xfrm>
        </p:spPr>
        <p:txBody>
          <a:bodyPr/>
          <a:lstStyle/>
          <a:p>
            <a:r>
              <a:rPr lang="en-US" sz="2400" dirty="0"/>
              <a:t>The analytic formula for a circular coil shows that the </a:t>
            </a:r>
            <a:br>
              <a:rPr lang="en-US" sz="2400" dirty="0"/>
            </a:br>
            <a:r>
              <a:rPr lang="en-US" sz="2400" dirty="0"/>
              <a:t>finite cross-section cannot be ignored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F9E784-54C7-C053-0D6F-D15FB6E4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B9116-406A-594E-12E5-B2FF8195C4B9}"/>
                  </a:ext>
                </a:extLst>
              </p:cNvPr>
              <p:cNvSpPr txBox="1"/>
              <p:nvPr/>
            </p:nvSpPr>
            <p:spPr>
              <a:xfrm>
                <a:off x="4975123" y="1105964"/>
                <a:ext cx="3256276" cy="718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FB9116-406A-594E-12E5-B2FF8195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23" y="1105964"/>
                <a:ext cx="3256276" cy="718145"/>
              </a:xfrm>
              <a:prstGeom prst="rect">
                <a:avLst/>
              </a:prstGeom>
              <a:blipFill>
                <a:blip r:embed="rId3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8E22A7-D77B-E98B-C1A1-1200320393B1}"/>
                  </a:ext>
                </a:extLst>
              </p:cNvPr>
              <p:cNvSpPr txBox="1"/>
              <p:nvPr/>
            </p:nvSpPr>
            <p:spPr>
              <a:xfrm>
                <a:off x="5027188" y="2386584"/>
                <a:ext cx="3085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Diverges if minor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8E22A7-D77B-E98B-C1A1-120032039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88" y="2386584"/>
                <a:ext cx="3085973" cy="369332"/>
              </a:xfrm>
              <a:prstGeom prst="rect">
                <a:avLst/>
              </a:prstGeom>
              <a:blipFill>
                <a:blip r:embed="rId4"/>
                <a:stretch>
                  <a:fillRect l="-2058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04D5A1-C2AC-114F-ACD7-B0F55EB895C0}"/>
              </a:ext>
            </a:extLst>
          </p:cNvPr>
          <p:cNvSpPr txBox="1"/>
          <p:nvPr/>
        </p:nvSpPr>
        <p:spPr>
          <a:xfrm>
            <a:off x="664105" y="4069302"/>
            <a:ext cx="769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Could a modified 1D filament model work if we supplement it with a value for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AA3743-AD2A-1CB8-98E9-65412ED58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" y="585788"/>
            <a:ext cx="4572000" cy="242766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B795DB-B422-0DF5-D32C-E3ACA08B90FB}"/>
              </a:ext>
            </a:extLst>
          </p:cNvPr>
          <p:cNvCxnSpPr/>
          <p:nvPr/>
        </p:nvCxnSpPr>
        <p:spPr>
          <a:xfrm>
            <a:off x="2369574" y="1563329"/>
            <a:ext cx="1356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E37B35-A1DB-4B10-5AA1-8EFFD500E7CB}"/>
                  </a:ext>
                </a:extLst>
              </p:cNvPr>
              <p:cNvSpPr txBox="1"/>
              <p:nvPr/>
            </p:nvSpPr>
            <p:spPr>
              <a:xfrm>
                <a:off x="2852113" y="1255452"/>
                <a:ext cx="391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E37B35-A1DB-4B10-5AA1-8EFFD500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113" y="1255452"/>
                <a:ext cx="3917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2B41D8-1C76-BC8F-9DC0-918756F56179}"/>
              </a:ext>
            </a:extLst>
          </p:cNvPr>
          <p:cNvCxnSpPr/>
          <p:nvPr/>
        </p:nvCxnSpPr>
        <p:spPr>
          <a:xfrm>
            <a:off x="2222090" y="1883101"/>
            <a:ext cx="0" cy="221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E0BE5C-8BF6-EFD0-CB1B-FD32709F0A05}"/>
              </a:ext>
            </a:extLst>
          </p:cNvPr>
          <p:cNvCxnSpPr>
            <a:cxnSpLocks/>
          </p:cNvCxnSpPr>
          <p:nvPr/>
        </p:nvCxnSpPr>
        <p:spPr>
          <a:xfrm flipV="1">
            <a:off x="2222090" y="2460749"/>
            <a:ext cx="0" cy="221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3713E6-1FC4-450B-2F17-D53F71BE0627}"/>
                  </a:ext>
                </a:extLst>
              </p:cNvPr>
              <p:cNvSpPr txBox="1"/>
              <p:nvPr/>
            </p:nvSpPr>
            <p:spPr>
              <a:xfrm>
                <a:off x="1830316" y="1718689"/>
                <a:ext cx="391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E3713E6-1FC4-450B-2F17-D53F71BE0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16" y="1718689"/>
                <a:ext cx="391774" cy="369332"/>
              </a:xfrm>
              <a:prstGeom prst="rect">
                <a:avLst/>
              </a:prstGeom>
              <a:blipFill>
                <a:blip r:embed="rId7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3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4B2C-8721-9D45-7078-6E4D2C59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Calculations of internal field and self-force are also of interest for </a:t>
            </a:r>
            <a:br>
              <a:rPr lang="en-US" sz="2400" dirty="0"/>
            </a:br>
            <a:r>
              <a:rPr lang="en-US" sz="2400" dirty="0"/>
              <a:t>many other subjects, e.g. solar flares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A30DE-822E-FD33-EBD7-84061EE1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3F761-CC9C-1F6D-6EDC-EDC089B7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60" y="597765"/>
            <a:ext cx="3626672" cy="2775579"/>
          </a:xfrm>
          <a:prstGeom prst="rect">
            <a:avLst/>
          </a:prstGeom>
        </p:spPr>
      </p:pic>
      <p:pic>
        <p:nvPicPr>
          <p:cNvPr id="1026" name="Picture 2" descr="Prelude to an X-Class solar flare">
            <a:extLst>
              <a:ext uri="{FF2B5EF4-FFF2-40B4-BE49-F238E27FC236}">
                <a16:creationId xmlns:a16="http://schemas.microsoft.com/office/drawing/2014/main" id="{50B74B23-73C4-2BE1-B376-65A9C8B6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" y="718546"/>
            <a:ext cx="4119889" cy="23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E12E9-D667-5EB5-CD96-1DF5FC98C2E3}"/>
              </a:ext>
            </a:extLst>
          </p:cNvPr>
          <p:cNvSpPr txBox="1"/>
          <p:nvPr/>
        </p:nvSpPr>
        <p:spPr>
          <a:xfrm>
            <a:off x="2909659" y="3034208"/>
            <a:ext cx="1458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NASA/SDO/Goddard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F5BC0-9660-7BCA-7944-8033CE456553}"/>
              </a:ext>
            </a:extLst>
          </p:cNvPr>
          <p:cNvGrpSpPr/>
          <p:nvPr/>
        </p:nvGrpSpPr>
        <p:grpSpPr>
          <a:xfrm>
            <a:off x="435004" y="3612039"/>
            <a:ext cx="8202967" cy="1502886"/>
            <a:chOff x="346229" y="774990"/>
            <a:chExt cx="8202967" cy="1502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CDEE08-8798-778C-1A46-58AEF6D4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229" y="774990"/>
              <a:ext cx="8202967" cy="128063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B2C2E2-7620-7D3E-D56A-E7948258B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425" y="2011133"/>
              <a:ext cx="2924647" cy="266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49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3C20-6D09-5B43-E409-6AF436F1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related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2D1FC-4EEB-A542-B645-7C104BEE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4BD29-5A4A-7E6B-E6F6-C8451698D390}"/>
              </a:ext>
            </a:extLst>
          </p:cNvPr>
          <p:cNvSpPr txBox="1"/>
          <p:nvPr/>
        </p:nvSpPr>
        <p:spPr>
          <a:xfrm>
            <a:off x="226142" y="786581"/>
            <a:ext cx="8357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Garren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Chen,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Phys. Plasmas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(1994). Looked at force but not internal field. Solution is to do a 1D integral over an incomplete loop, with a specific segment removed.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Dengler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Advanced Electromagnetics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(2016). Computed self-inductance using 1D integral.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Lion, Warmer, et al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Nuclear Fusion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(2021). Computed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 conductor by summing analytical result for rectangular prism of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Robin &amp; Volpe,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Nuclear Fusion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(2022). Computed force for sheet current on a winding surface.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7EB7A-C460-C807-14A9-B20CB11A9164}"/>
              </a:ext>
            </a:extLst>
          </p:cNvPr>
          <p:cNvSpPr txBox="1"/>
          <p:nvPr/>
        </p:nvSpPr>
        <p:spPr>
          <a:xfrm>
            <a:off x="226142" y="3156153"/>
            <a:ext cx="8249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Our contribution: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Compute both the self-force and the spatially-resolved internal field using only 1D integrals.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Integration is over a periodic domain, so quadrature can be spectrally accurate, &amp; can re-use points/data from other coil optimization objectives. </a:t>
            </a:r>
          </a:p>
        </p:txBody>
      </p:sp>
    </p:spTree>
    <p:extLst>
      <p:ext uri="{BB962C8B-B14F-4D97-AF65-F5344CB8AC3E}">
        <p14:creationId xmlns:p14="http://schemas.microsoft.com/office/powerpoint/2010/main" val="3917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90254-9BB7-F25F-C934-7EB8657A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B3FA9B-B2A5-6AC6-5FF6-B62F9714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8B8-8643-42CF-A4B0-4D51A000E4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03742-F7F9-DB36-23A8-B0A14FFA7C94}"/>
              </a:ext>
            </a:extLst>
          </p:cNvPr>
          <p:cNvSpPr txBox="1"/>
          <p:nvPr/>
        </p:nvSpPr>
        <p:spPr>
          <a:xfrm>
            <a:off x="532660" y="985421"/>
            <a:ext cx="719091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3D and 5D integrals to 1D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Efficient quadrature for the 1D integrals</a:t>
            </a:r>
          </a:p>
        </p:txBody>
      </p:sp>
    </p:spTree>
    <p:extLst>
      <p:ext uri="{BB962C8B-B14F-4D97-AF65-F5344CB8AC3E}">
        <p14:creationId xmlns:p14="http://schemas.microsoft.com/office/powerpoint/2010/main" val="16649983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602256</TotalTime>
  <Words>1415</Words>
  <Application>Microsoft Macintosh PowerPoint</Application>
  <PresentationFormat>On-screen Show (16:9)</PresentationFormat>
  <Paragraphs>177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Monaco</vt:lpstr>
      <vt:lpstr>Times New Roman</vt:lpstr>
      <vt:lpstr>Default Design</vt:lpstr>
      <vt:lpstr>Efficient calculation of internal magnetic field &amp;  self-force for electromagnetic coils </vt:lpstr>
      <vt:lpstr>Outline</vt:lpstr>
      <vt:lpstr>Tokamak &amp; stellarator design requires calculations for the  internal field and I x B force</vt:lpstr>
      <vt:lpstr>Accurate calculation of the internal field and self-force  appear to require high-dimensional integrals</vt:lpstr>
      <vt:lpstr>Simply skipping the singular point in a 1D filament calculation  gives a non-converging result with signifciant error</vt:lpstr>
      <vt:lpstr>The analytic formula for a circular coil shows that the  finite cross-section cannot be ignored</vt:lpstr>
      <vt:lpstr>Calculations of internal field and self-force are also of interest for  many other subjects, e.g. solar flares</vt:lpstr>
      <vt:lpstr>Some related work</vt:lpstr>
      <vt:lpstr>Outline</vt:lpstr>
      <vt:lpstr>To make progress, we will consider a circular cross-section for now</vt:lpstr>
      <vt:lpstr>Methodology for finding an accurate reduced model</vt:lpstr>
      <vt:lpstr>Methodology for finding an accurate reduced model</vt:lpstr>
      <vt:lpstr>Limit of the 3D integral for the internal field for a / R ≪ 1</vt:lpstr>
      <vt:lpstr>Our new 1D filament model reproduces the same limit as the original 3D integral</vt:lpstr>
      <vt:lpstr>The new filament model agrees with the high-fidelity 3D integral  for B in stellarator coils</vt:lpstr>
      <vt:lpstr>If curve centerline is a circle, the new filament model  matches analytic formula for B</vt:lpstr>
      <vt:lpstr>Integrating the J x B force over the conductor cross-section, our method reduces the 5D integral for the self-force to a 1D integral</vt:lpstr>
      <vt:lpstr>The 1D integral accurately approximates high-fidelity calculations for the self-force in stellarator coils</vt:lpstr>
      <vt:lpstr>Outline</vt:lpstr>
      <vt:lpstr>Remaining 1D integral is still tricky since integrand has fine structure</vt:lpstr>
      <vt:lpstr>To make integrand smooth, we subtract and add a function with the same singular behavior that can be integrated analytically.</vt:lpstr>
      <vt:lpstr>The singularity-subtraction method allows B and the force to be evaluated with very few quadrature points.</vt:lpstr>
      <vt:lpstr>Summary of main results</vt:lpstr>
      <vt:lpstr>Conclusions &amp; future work</vt:lpstr>
      <vt:lpstr>Extra slides</vt:lpstr>
    </vt:vector>
  </TitlesOfParts>
  <Manager/>
  <Company>University of Maryland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improved current potential method  for fast calculation  of stellarator coil shapes</dc:title>
  <dc:subject/>
  <dc:creator>Matt Landreman</dc:creator>
  <cp:keywords/>
  <dc:description/>
  <cp:lastModifiedBy>Microsoft Office User</cp:lastModifiedBy>
  <cp:revision>2134</cp:revision>
  <cp:lastPrinted>2021-06-02T18:45:59Z</cp:lastPrinted>
  <dcterms:created xsi:type="dcterms:W3CDTF">2009-10-15T15:26:47Z</dcterms:created>
  <dcterms:modified xsi:type="dcterms:W3CDTF">2023-05-12T16:46:22Z</dcterms:modified>
  <cp:category/>
</cp:coreProperties>
</file>