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sldIdLst>
    <p:sldId id="256" r:id="rId2"/>
    <p:sldId id="1224" r:id="rId3"/>
    <p:sldId id="1223" r:id="rId4"/>
    <p:sldId id="1220" r:id="rId5"/>
    <p:sldId id="1215" r:id="rId6"/>
    <p:sldId id="1216" r:id="rId7"/>
    <p:sldId id="1217" r:id="rId8"/>
    <p:sldId id="1225" r:id="rId9"/>
    <p:sldId id="1221" r:id="rId10"/>
    <p:sldId id="1243" r:id="rId11"/>
    <p:sldId id="1241" r:id="rId12"/>
    <p:sldId id="1222" r:id="rId13"/>
    <p:sldId id="1232" r:id="rId14"/>
    <p:sldId id="1227" r:id="rId15"/>
    <p:sldId id="1226" r:id="rId16"/>
    <p:sldId id="1229" r:id="rId17"/>
    <p:sldId id="1239" r:id="rId18"/>
    <p:sldId id="1238" r:id="rId19"/>
    <p:sldId id="1230" r:id="rId20"/>
    <p:sldId id="1246" r:id="rId21"/>
    <p:sldId id="1228" r:id="rId22"/>
    <p:sldId id="1245" r:id="rId23"/>
    <p:sldId id="1235" r:id="rId24"/>
    <p:sldId id="1247" r:id="rId25"/>
    <p:sldId id="1252" r:id="rId26"/>
    <p:sldId id="1251" r:id="rId27"/>
    <p:sldId id="1218" r:id="rId28"/>
    <p:sldId id="1214" r:id="rId29"/>
    <p:sldId id="1242" r:id="rId30"/>
    <p:sldId id="1244" r:id="rId31"/>
    <p:sldId id="1231" r:id="rId32"/>
  </p:sldIdLst>
  <p:sldSz cx="9144000" cy="5143500" type="screen16x9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tt Landreman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5638"/>
    <a:srgbClr val="E36D47"/>
    <a:srgbClr val="FF1D1D"/>
    <a:srgbClr val="0000FF"/>
    <a:srgbClr val="009BFA"/>
    <a:srgbClr val="009BFB"/>
    <a:srgbClr val="FF8D00"/>
    <a:srgbClr val="F4C9C9"/>
    <a:srgbClr val="C9DCF4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8" autoAdjust="0"/>
    <p:restoredTop sz="89601" autoAdjust="0"/>
  </p:normalViewPr>
  <p:slideViewPr>
    <p:cSldViewPr snapToGrid="0">
      <p:cViewPr varScale="1">
        <p:scale>
          <a:sx n="144" d="100"/>
          <a:sy n="144" d="100"/>
        </p:scale>
        <p:origin x="1184" y="1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5" d="100"/>
        <a:sy n="3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31686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00" tIns="47850" rIns="95700" bIns="47850" numCol="1" anchor="t" anchorCtr="0" compatLnSpc="1">
            <a:prstTxWarp prst="textNoShape">
              <a:avLst/>
            </a:prstTxWarp>
          </a:bodyPr>
          <a:lstStyle>
            <a:lvl1pPr defTabSz="956848">
              <a:defRPr sz="15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2"/>
            <a:ext cx="31686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00" tIns="47850" rIns="95700" bIns="47850" numCol="1" anchor="t" anchorCtr="0" compatLnSpc="1">
            <a:prstTxWarp prst="textNoShape">
              <a:avLst/>
            </a:prstTxWarp>
          </a:bodyPr>
          <a:lstStyle>
            <a:lvl1pPr algn="r" defTabSz="956848">
              <a:defRPr sz="15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19138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41" y="4562475"/>
            <a:ext cx="5851525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00" tIns="47850" rIns="95700" bIns="478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120189"/>
            <a:ext cx="3168650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00" tIns="47850" rIns="95700" bIns="47850" numCol="1" anchor="b" anchorCtr="0" compatLnSpc="1">
            <a:prstTxWarp prst="textNoShape">
              <a:avLst/>
            </a:prstTxWarp>
          </a:bodyPr>
          <a:lstStyle>
            <a:lvl1pPr defTabSz="956848">
              <a:defRPr sz="15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9"/>
            <a:ext cx="3168650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00" tIns="47850" rIns="95700" bIns="47850" numCol="1" anchor="b" anchorCtr="0" compatLnSpc="1">
            <a:prstTxWarp prst="textNoShape">
              <a:avLst/>
            </a:prstTxWarp>
          </a:bodyPr>
          <a:lstStyle>
            <a:lvl1pPr algn="r" defTabSz="956848">
              <a:defRPr sz="1500">
                <a:latin typeface="Arial" charset="0"/>
              </a:defRPr>
            </a:lvl1pPr>
          </a:lstStyle>
          <a:p>
            <a:fld id="{B07E1C42-B18E-4FE4-AA28-B904AE26AC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762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~/Box/work23/20230623-01-HSX_rectangular_xsection_force_animation/20230623-01-mayavi_plot_HSX_rectangular_coil_and_force.py.gif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~/Box/work23/20230430-02-HSX_coil_force_mayavi_animation for circular-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xsection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version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893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plot_integrand_rectangular_xsection_for_talk</a:t>
            </a:r>
            <a:r>
              <a:rPr lang="en-US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()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20230717-03-mayavi_plot_HSX_rectangular_coil_phi0_highlight_ab0p02.png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986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20230717-03-mayavi_plot_HSX_rectangular_coil_phi0_highlight_ab0p02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CoilForces.plot_force_convergence_single_for_talk</a:t>
            </a:r>
            <a:r>
              <a:rPr lang="en-US" dirty="0"/>
              <a:t>()</a:t>
            </a:r>
          </a:p>
          <a:p>
            <a:r>
              <a:rPr lang="en-US" dirty="0"/>
              <a:t>20230511-01-HSX_force_convergence_vs_nquadpoints.pdf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20230511-02-plot_HSX_coil_with_dot_mayavi_a1cm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8330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CoilForces.plot_high_fidelity_B_vector_for_HSX_coil_for_talk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("HSX_B_a0.01_rtol0.001_atol0.001_nphi1_nn64_nb65_2023-05-11T10.06.03.780.dat")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CoilForces.plot_high_fidelity_B_vector_for_HSX_coil_for_talk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("HSX_B_a0.01_rtol0.001_atol0.001_nphi2_nn30_nb31_2023-04-27T09.40.25.165.dat")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20230511-02-plot_HSX_coil_with_dot_mayavi_a1cm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234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20230508-01-HSX_coil_force_hifi_vs_filament.pdf</a:t>
            </a:r>
          </a:p>
          <a:p>
            <a:r>
              <a:rPr lang="en-US" dirty="0"/>
              <a:t>Created using CoilForces.plot_hifi_force_and_1D_for_HSX_for_talk()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3D figures created using 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20230508-02-plot_HSX_coil_mayavi_a1cm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And 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20230508-01-plot_HSX_coil_mayavi_a10cm</a:t>
            </a:r>
          </a:p>
          <a:p>
            <a:r>
              <a:rPr lang="en-US" dirty="0"/>
              <a:t>The resulting </a:t>
            </a:r>
            <a:r>
              <a:rPr lang="en-US" dirty="0" err="1"/>
              <a:t>png</a:t>
            </a:r>
            <a:r>
              <a:rPr lang="en-US" dirty="0"/>
              <a:t> files were opened in Preview to turn the background white into transparency.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339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20230501-01_Equations_for_coil_force_talk.pdf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084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20230501-01 Equations for coil force </a:t>
            </a:r>
            <a:r>
              <a:rPr lang="en-US" dirty="0" err="1"/>
              <a:t>talk.lyx</a:t>
            </a:r>
            <a:endParaRPr lang="en-US" dirty="0"/>
          </a:p>
          <a:p>
            <a:r>
              <a:rPr lang="en-US" dirty="0"/>
              <a:t>20230717-01 Equations for coil force </a:t>
            </a:r>
            <a:r>
              <a:rPr lang="en-US" dirty="0" err="1"/>
              <a:t>talk.lyx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890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20230510-01-plot_circular_coil_mayavi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20230511-05-plot_circular_coil_mayavi_with_force_arrows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676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20230717-04-mayavi_plot_HSX_circular_xsection_coil_for_coordinate_definitions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20230707-01-mayavi_plot_HSX_rectangular_coil_for_coordinate_definitions</a:t>
            </a:r>
          </a:p>
          <a:p>
            <a:endParaRPr lang="en-US" dirty="0"/>
          </a:p>
          <a:p>
            <a:r>
              <a:rPr lang="en-US" dirty="0"/>
              <a:t>20230511-03-plot_HSX_coil_mayavi_a1cm_incomplete.png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75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Equations from 20230501-01_Equations_for_coil_force_talk.pdf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49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20230624-01-mayavi_plot_HSX_rectangular_coil_phi0_highlight.py.png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20230621-01-HSX_rectangular_xsection_B_for_paper_hifi_modB.pdf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20230621-01-HSX_rectangular_xsection_B_for_paper_hifi_Bz.pdf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20230621-01-HSX_rectangular_xsection_B_for_paper_analytic_modB.pdf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20230621-01-HSX_rectangular_xsection_B_for_paper_analytic_Bz.pdf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CoilForces.plot_high_fidelity_B_vector_for_HSX_coil_for_talk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("HSX_B_a0.01_rtol0.001_atol0.001_nphi1_nn64_nb65_2023-05-11T10.06.03.780.dat")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CoilForces.plot_high_fidelity_B_vector_for_HSX_coil_for_talk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("HSX_B_a0.01_rtol0.001_atol0.001_nphi2_nn30_nb31_2023-04-27T09.40.25.165.dat")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20230511-02-plot_HSX_coil_with_dot_mayavi_a1cm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33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40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20230508-01-HSX_coil_force_hifi_vs_filament.pdf</a:t>
            </a:r>
          </a:p>
          <a:p>
            <a:r>
              <a:rPr lang="en-US" dirty="0"/>
              <a:t>Created using CoilForces.plot_hifi_force_and_1D_for_HSX_for_talk()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3D figures created using 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20230508-02-plot_HSX_coil_mayavi_a1cm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And 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20230508-01-plot_HSX_coil_mayavi_a10cm</a:t>
            </a:r>
          </a:p>
          <a:p>
            <a:r>
              <a:rPr lang="en-US" dirty="0"/>
              <a:t>The resulting </a:t>
            </a:r>
            <a:r>
              <a:rPr lang="en-US" dirty="0" err="1"/>
              <a:t>png</a:t>
            </a:r>
            <a:r>
              <a:rPr lang="en-US" dirty="0"/>
              <a:t> files were opened in Preview to turn the background white into transparency.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922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20230717-01-mayavi_plot_HSX_rectangular_coil_plain_transparent.png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95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1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B4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E01E237-152F-402C-96BF-04C6CB5207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4B448-EB00-4A43-812C-BB9C259613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68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"/>
            <a:ext cx="2209800" cy="45946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"/>
            <a:ext cx="6477000" cy="45946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3547A9-C9B2-444E-8C91-789B2A1C3C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64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38809" y="4945564"/>
            <a:ext cx="805192" cy="197936"/>
          </a:xfrm>
        </p:spPr>
        <p:txBody>
          <a:bodyPr/>
          <a:lstStyle>
            <a:lvl1pPr>
              <a:defRPr/>
            </a:lvl1pPr>
          </a:lstStyle>
          <a:p>
            <a:fld id="{10D8FC85-2876-4327-A5D2-5674859145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048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0D84F-550A-4082-9B61-E5BDBCCD8B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734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F14871-D7DE-4FC6-BFD3-656115DD5D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348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C965DC-1C41-4E04-98A3-ADB00AA77A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223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4862513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8D92E8B8-8643-42CF-A4B0-4D51A000E4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22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AF1618-2E5F-4190-8AE2-15D7E6CCE5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790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703814-5979-4F24-B786-0A1B93AD14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9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886C06-F71C-4256-AB73-5EDC3544EE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024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7"/>
          <p:cNvGrpSpPr>
            <a:grpSpLocks/>
          </p:cNvGrpSpPr>
          <p:nvPr userDrawn="1"/>
        </p:nvGrpSpPr>
        <p:grpSpPr bwMode="auto">
          <a:xfrm>
            <a:off x="0" y="1"/>
            <a:ext cx="9144000" cy="583406"/>
            <a:chOff x="0" y="0"/>
            <a:chExt cx="5760" cy="720"/>
          </a:xfrm>
        </p:grpSpPr>
        <p:sp>
          <p:nvSpPr>
            <p:cNvPr id="1032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5760" cy="720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" name="Rectangle 9"/>
            <p:cNvSpPr>
              <a:spLocks noChangeArrowheads="1"/>
            </p:cNvSpPr>
            <p:nvPr/>
          </p:nvSpPr>
          <p:spPr bwMode="auto">
            <a:xfrm>
              <a:off x="0" y="672"/>
              <a:ext cx="5760" cy="48"/>
            </a:xfrm>
            <a:prstGeom prst="rect">
              <a:avLst/>
            </a:prstGeom>
            <a:gradFill rotWithShape="1">
              <a:gsLst>
                <a:gs pos="0">
                  <a:srgbClr val="CC0000">
                    <a:gamma/>
                    <a:shade val="50980"/>
                    <a:invGamma/>
                  </a:srgbClr>
                </a:gs>
                <a:gs pos="100000">
                  <a:srgbClr val="CC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8575"/>
            <a:ext cx="9144000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485417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Arial" charset="0"/>
              </a:defRPr>
            </a:lvl1pPr>
          </a:lstStyle>
          <a:p>
            <a:fld id="{C6FBD5D2-536E-446D-8C53-94191405B42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fontAlgn="base">
        <a:lnSpc>
          <a:spcPct val="80000"/>
        </a:lnSpc>
        <a:spcBef>
          <a:spcPct val="0"/>
        </a:spcBef>
        <a:spcAft>
          <a:spcPct val="0"/>
        </a:spcAft>
        <a:defRPr sz="3300" b="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emf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3.emf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0.png"/><Relationship Id="rId5" Type="http://schemas.openxmlformats.org/officeDocument/2006/relationships/image" Target="../media/image230.png"/><Relationship Id="rId4" Type="http://schemas.openxmlformats.org/officeDocument/2006/relationships/image" Target="../media/image2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A0311C-9323-AA47-B8E9-DDD060BE9A5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5D89FB3-B36D-0847-A602-F33BFFC23B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555" y="610577"/>
            <a:ext cx="5392664" cy="2103530"/>
          </a:xfrm>
        </p:spPr>
        <p:txBody>
          <a:bodyPr>
            <a:noAutofit/>
          </a:bodyPr>
          <a:lstStyle/>
          <a:p>
            <a:r>
              <a:rPr lang="en-US" sz="3600" b="0" dirty="0">
                <a:solidFill>
                  <a:schemeClr val="tx1"/>
                </a:solidFill>
              </a:rPr>
              <a:t>Efficient calculation of</a:t>
            </a:r>
            <a:br>
              <a:rPr lang="en-US" sz="3600" b="0" dirty="0">
                <a:solidFill>
                  <a:schemeClr val="tx1"/>
                </a:solidFill>
              </a:rPr>
            </a:br>
            <a:r>
              <a:rPr lang="en-US" sz="3600" b="0" dirty="0">
                <a:solidFill>
                  <a:schemeClr val="tx1"/>
                </a:solidFill>
              </a:rPr>
              <a:t>self-force, </a:t>
            </a:r>
            <a:br>
              <a:rPr lang="en-US" sz="3600" b="0" dirty="0">
                <a:solidFill>
                  <a:schemeClr val="tx1"/>
                </a:solidFill>
              </a:rPr>
            </a:br>
            <a:r>
              <a:rPr lang="en-US" sz="3600" b="0" dirty="0">
                <a:solidFill>
                  <a:schemeClr val="tx1"/>
                </a:solidFill>
              </a:rPr>
              <a:t>internal magnetic field, </a:t>
            </a:r>
            <a:br>
              <a:rPr lang="en-US" sz="3600" b="0" dirty="0">
                <a:solidFill>
                  <a:schemeClr val="tx1"/>
                </a:solidFill>
              </a:rPr>
            </a:br>
            <a:r>
              <a:rPr lang="en-US" sz="3600" b="0" dirty="0">
                <a:solidFill>
                  <a:schemeClr val="tx1"/>
                </a:solidFill>
              </a:rPr>
              <a:t>&amp; stored energy </a:t>
            </a:r>
            <a:br>
              <a:rPr lang="en-US" sz="3600" b="0" dirty="0">
                <a:solidFill>
                  <a:schemeClr val="tx1"/>
                </a:solidFill>
              </a:rPr>
            </a:br>
            <a:r>
              <a:rPr lang="en-US" sz="3600" b="0" dirty="0">
                <a:solidFill>
                  <a:schemeClr val="tx1"/>
                </a:solidFill>
              </a:rPr>
              <a:t>for electromagnetic coils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DCAF77-7559-D84F-BAED-886081499C07}"/>
              </a:ext>
            </a:extLst>
          </p:cNvPr>
          <p:cNvSpPr txBox="1"/>
          <p:nvPr/>
        </p:nvSpPr>
        <p:spPr>
          <a:xfrm>
            <a:off x="432968" y="3274572"/>
            <a:ext cx="32423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Matt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Landreman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Siena Hurwitz,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Tom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Antonsen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University of Maryland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CAABF4-DCCE-01E5-D1A6-1D859FF37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445" y="69850"/>
            <a:ext cx="3937000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19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8FC4F-0C07-9863-4E77-B6ED25A38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Assumption: current density </a:t>
            </a:r>
            <a:r>
              <a:rPr lang="en-US" b="1" i="1" dirty="0"/>
              <a:t>J</a:t>
            </a:r>
            <a:r>
              <a:rPr lang="en-US" dirty="0"/>
              <a:t> is uniform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EDFC88-662E-F17C-7FFA-B4EAF9FDD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10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5573EF5-8127-128D-D7C9-6A2851700D1C}"/>
                  </a:ext>
                </a:extLst>
              </p:cNvPr>
              <p:cNvSpPr txBox="1"/>
              <p:nvPr/>
            </p:nvSpPr>
            <p:spPr>
              <a:xfrm>
                <a:off x="447675" y="752475"/>
                <a:ext cx="928459" cy="609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𝑱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5573EF5-8127-128D-D7C9-6A2851700D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5" y="752475"/>
                <a:ext cx="928459" cy="609077"/>
              </a:xfrm>
              <a:prstGeom prst="rect">
                <a:avLst/>
              </a:prstGeom>
              <a:blipFill>
                <a:blip r:embed="rId2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F665A80-7B25-C712-4573-DB484591B588}"/>
              </a:ext>
            </a:extLst>
          </p:cNvPr>
          <p:cNvSpPr txBox="1"/>
          <p:nvPr/>
        </p:nvSpPr>
        <p:spPr>
          <a:xfrm>
            <a:off x="190501" y="1567852"/>
            <a:ext cx="42291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Ok if multiple turns in both dimensions of the x-section.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Not necessarily accurate for superconductors, particularly HTS tapes.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Good enough for optimization?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C687AD-15F4-F8C6-0545-A0CBAEB93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786" y="1083589"/>
            <a:ext cx="3503227" cy="3705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7A7CBC-3423-E2EF-55F9-6459C80B0054}"/>
              </a:ext>
            </a:extLst>
          </p:cNvPr>
          <p:cNvSpPr txBox="1"/>
          <p:nvPr/>
        </p:nvSpPr>
        <p:spPr>
          <a:xfrm>
            <a:off x="6915076" y="4850369"/>
            <a:ext cx="1636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Rostila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 et al, (2007)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068A6D-FF99-13CE-5874-0782EFDFAF65}"/>
              </a:ext>
            </a:extLst>
          </p:cNvPr>
          <p:cNvSpPr txBox="1"/>
          <p:nvPr/>
        </p:nvSpPr>
        <p:spPr>
          <a:xfrm>
            <a:off x="6683634" y="659487"/>
            <a:ext cx="104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 in YBCO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C2A13170-A919-4B36-38F5-1859C8FB2B31}"/>
              </a:ext>
            </a:extLst>
          </p:cNvPr>
          <p:cNvGrpSpPr/>
          <p:nvPr/>
        </p:nvGrpSpPr>
        <p:grpSpPr>
          <a:xfrm>
            <a:off x="1069387" y="3566391"/>
            <a:ext cx="3229228" cy="1437866"/>
            <a:chOff x="833717" y="3412503"/>
            <a:chExt cx="3229228" cy="1437866"/>
          </a:xfrm>
        </p:grpSpPr>
        <p:sp>
          <p:nvSpPr>
            <p:cNvPr id="107" name="Cube 106">
              <a:extLst>
                <a:ext uri="{FF2B5EF4-FFF2-40B4-BE49-F238E27FC236}">
                  <a16:creationId xmlns:a16="http://schemas.microsoft.com/office/drawing/2014/main" id="{475470C8-A9BC-ABCF-334B-786F4F32F768}"/>
                </a:ext>
              </a:extLst>
            </p:cNvPr>
            <p:cNvSpPr/>
            <p:nvPr/>
          </p:nvSpPr>
          <p:spPr>
            <a:xfrm flipH="1">
              <a:off x="833717" y="3412503"/>
              <a:ext cx="3227657" cy="1437863"/>
            </a:xfrm>
            <a:prstGeom prst="cube">
              <a:avLst/>
            </a:prstGeom>
            <a:solidFill>
              <a:srgbClr val="B4563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6C32788-A5EF-44A8-9D07-BEDC41AA237F}"/>
                </a:ext>
              </a:extLst>
            </p:cNvPr>
            <p:cNvGrpSpPr/>
            <p:nvPr/>
          </p:nvGrpSpPr>
          <p:grpSpPr>
            <a:xfrm>
              <a:off x="1197203" y="3775722"/>
              <a:ext cx="2865742" cy="1074647"/>
              <a:chOff x="622168" y="3906392"/>
              <a:chExt cx="2865742" cy="1074647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F4A7F78-4FE4-36FB-4A86-FF17B599AD8A}"/>
                  </a:ext>
                </a:extLst>
              </p:cNvPr>
              <p:cNvSpPr/>
              <p:nvPr/>
            </p:nvSpPr>
            <p:spPr>
              <a:xfrm>
                <a:off x="622169" y="3906394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E001FD8-1639-47F4-C1F0-C7A3C7AF93B4}"/>
                  </a:ext>
                </a:extLst>
              </p:cNvPr>
              <p:cNvSpPr/>
              <p:nvPr/>
            </p:nvSpPr>
            <p:spPr>
              <a:xfrm>
                <a:off x="801278" y="3906394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A8FAD12-67C9-7136-1A43-BFFF4FA54AD3}"/>
                  </a:ext>
                </a:extLst>
              </p:cNvPr>
              <p:cNvSpPr/>
              <p:nvPr/>
            </p:nvSpPr>
            <p:spPr>
              <a:xfrm>
                <a:off x="622168" y="4085503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C9D7A16-4397-E50F-EF1A-DF918F9B39C2}"/>
                  </a:ext>
                </a:extLst>
              </p:cNvPr>
              <p:cNvSpPr/>
              <p:nvPr/>
            </p:nvSpPr>
            <p:spPr>
              <a:xfrm>
                <a:off x="801277" y="4085502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A1A2912-4237-4DED-F594-E8B790488017}"/>
                  </a:ext>
                </a:extLst>
              </p:cNvPr>
              <p:cNvSpPr/>
              <p:nvPr/>
            </p:nvSpPr>
            <p:spPr>
              <a:xfrm>
                <a:off x="980387" y="3906393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FC3B65B-D119-149A-84CF-40C4A316DF91}"/>
                  </a:ext>
                </a:extLst>
              </p:cNvPr>
              <p:cNvSpPr/>
              <p:nvPr/>
            </p:nvSpPr>
            <p:spPr>
              <a:xfrm>
                <a:off x="1159496" y="3906393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5001AF0-511D-1F0E-F15E-6AB765A499D8}"/>
                  </a:ext>
                </a:extLst>
              </p:cNvPr>
              <p:cNvSpPr/>
              <p:nvPr/>
            </p:nvSpPr>
            <p:spPr>
              <a:xfrm>
                <a:off x="980386" y="4085502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6F38AAA-EF2B-5A67-D4C8-80541DE75EFC}"/>
                  </a:ext>
                </a:extLst>
              </p:cNvPr>
              <p:cNvSpPr/>
              <p:nvPr/>
            </p:nvSpPr>
            <p:spPr>
              <a:xfrm>
                <a:off x="1159495" y="4085501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B15A4E0-34FE-88D2-358E-6A8B221975A0}"/>
                  </a:ext>
                </a:extLst>
              </p:cNvPr>
              <p:cNvSpPr/>
              <p:nvPr/>
            </p:nvSpPr>
            <p:spPr>
              <a:xfrm>
                <a:off x="622169" y="4264609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52297CC-D7AF-561D-7D02-E750DBE555FC}"/>
                  </a:ext>
                </a:extLst>
              </p:cNvPr>
              <p:cNvSpPr/>
              <p:nvPr/>
            </p:nvSpPr>
            <p:spPr>
              <a:xfrm>
                <a:off x="801278" y="4264609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66B4F0A-451C-F909-A2C2-141E441EAFC6}"/>
                  </a:ext>
                </a:extLst>
              </p:cNvPr>
              <p:cNvSpPr/>
              <p:nvPr/>
            </p:nvSpPr>
            <p:spPr>
              <a:xfrm>
                <a:off x="622168" y="4443718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5C15EBB-629A-8259-360E-A732D7A39B7F}"/>
                  </a:ext>
                </a:extLst>
              </p:cNvPr>
              <p:cNvSpPr/>
              <p:nvPr/>
            </p:nvSpPr>
            <p:spPr>
              <a:xfrm>
                <a:off x="801277" y="4443717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93168EC-1DF2-155F-1789-B7DF88092331}"/>
                  </a:ext>
                </a:extLst>
              </p:cNvPr>
              <p:cNvSpPr/>
              <p:nvPr/>
            </p:nvSpPr>
            <p:spPr>
              <a:xfrm>
                <a:off x="980387" y="4264608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1D5C2F3-DE79-FBE4-27FC-09E61451B15D}"/>
                  </a:ext>
                </a:extLst>
              </p:cNvPr>
              <p:cNvSpPr/>
              <p:nvPr/>
            </p:nvSpPr>
            <p:spPr>
              <a:xfrm>
                <a:off x="1159496" y="4264608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F1C2D46-9A45-6F93-5F05-28636670B8E7}"/>
                  </a:ext>
                </a:extLst>
              </p:cNvPr>
              <p:cNvSpPr/>
              <p:nvPr/>
            </p:nvSpPr>
            <p:spPr>
              <a:xfrm>
                <a:off x="980386" y="4443717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AFEC7BE-FCDE-846D-609D-C7CB50417C65}"/>
                  </a:ext>
                </a:extLst>
              </p:cNvPr>
              <p:cNvSpPr/>
              <p:nvPr/>
            </p:nvSpPr>
            <p:spPr>
              <a:xfrm>
                <a:off x="1159495" y="4443716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09AC353-9070-97A4-971C-F40F0CCDA201}"/>
                  </a:ext>
                </a:extLst>
              </p:cNvPr>
              <p:cNvSpPr/>
              <p:nvPr/>
            </p:nvSpPr>
            <p:spPr>
              <a:xfrm>
                <a:off x="1338604" y="3906394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0C664A3-A6F0-29DF-55C6-DF9ED553BBA6}"/>
                  </a:ext>
                </a:extLst>
              </p:cNvPr>
              <p:cNvSpPr/>
              <p:nvPr/>
            </p:nvSpPr>
            <p:spPr>
              <a:xfrm>
                <a:off x="1517713" y="3906394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F0EB5B3-86BF-9FB2-0868-8384E54C96BD}"/>
                  </a:ext>
                </a:extLst>
              </p:cNvPr>
              <p:cNvSpPr/>
              <p:nvPr/>
            </p:nvSpPr>
            <p:spPr>
              <a:xfrm>
                <a:off x="1338603" y="4085503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F24BA39-06A1-4DFE-BE95-0A235444C7D1}"/>
                  </a:ext>
                </a:extLst>
              </p:cNvPr>
              <p:cNvSpPr/>
              <p:nvPr/>
            </p:nvSpPr>
            <p:spPr>
              <a:xfrm>
                <a:off x="1517712" y="4085502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1EB2B97-E626-D736-0C24-E1C7483BCF5D}"/>
                  </a:ext>
                </a:extLst>
              </p:cNvPr>
              <p:cNvSpPr/>
              <p:nvPr/>
            </p:nvSpPr>
            <p:spPr>
              <a:xfrm>
                <a:off x="1696822" y="3906393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24251F8-7C1A-2E90-4153-82C4A9917D3A}"/>
                  </a:ext>
                </a:extLst>
              </p:cNvPr>
              <p:cNvSpPr/>
              <p:nvPr/>
            </p:nvSpPr>
            <p:spPr>
              <a:xfrm>
                <a:off x="1875931" y="3906393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89ACB18-81AC-1B6B-61CA-165D0D41DFE8}"/>
                  </a:ext>
                </a:extLst>
              </p:cNvPr>
              <p:cNvSpPr/>
              <p:nvPr/>
            </p:nvSpPr>
            <p:spPr>
              <a:xfrm>
                <a:off x="1696821" y="4085502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6054FFA-4189-F2FA-B7D5-51EF483FE12B}"/>
                  </a:ext>
                </a:extLst>
              </p:cNvPr>
              <p:cNvSpPr/>
              <p:nvPr/>
            </p:nvSpPr>
            <p:spPr>
              <a:xfrm>
                <a:off x="1875930" y="4085501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4818E6C-506D-9A74-9C8B-D51DBDB16EEC}"/>
                  </a:ext>
                </a:extLst>
              </p:cNvPr>
              <p:cNvSpPr/>
              <p:nvPr/>
            </p:nvSpPr>
            <p:spPr>
              <a:xfrm>
                <a:off x="1338604" y="4264609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DCC91B3-8721-CF93-2DEE-A1FE9C842FAC}"/>
                  </a:ext>
                </a:extLst>
              </p:cNvPr>
              <p:cNvSpPr/>
              <p:nvPr/>
            </p:nvSpPr>
            <p:spPr>
              <a:xfrm>
                <a:off x="1517713" y="4264609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A84D5DF-B472-D963-E12B-09346D32B867}"/>
                  </a:ext>
                </a:extLst>
              </p:cNvPr>
              <p:cNvSpPr/>
              <p:nvPr/>
            </p:nvSpPr>
            <p:spPr>
              <a:xfrm>
                <a:off x="1338603" y="4443718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F95CE1F-2B73-EF35-D320-06209522D34C}"/>
                  </a:ext>
                </a:extLst>
              </p:cNvPr>
              <p:cNvSpPr/>
              <p:nvPr/>
            </p:nvSpPr>
            <p:spPr>
              <a:xfrm>
                <a:off x="1517712" y="4443717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F5C4816-F399-3747-1BB0-911449C110C3}"/>
                  </a:ext>
                </a:extLst>
              </p:cNvPr>
              <p:cNvSpPr/>
              <p:nvPr/>
            </p:nvSpPr>
            <p:spPr>
              <a:xfrm>
                <a:off x="1696822" y="4264608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8C2551A-B1D3-A41D-0E8A-D994F98B1409}"/>
                  </a:ext>
                </a:extLst>
              </p:cNvPr>
              <p:cNvSpPr/>
              <p:nvPr/>
            </p:nvSpPr>
            <p:spPr>
              <a:xfrm>
                <a:off x="1875931" y="4264608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708F629-4EC9-DD56-C2E7-D7A6D47E6F9A}"/>
                  </a:ext>
                </a:extLst>
              </p:cNvPr>
              <p:cNvSpPr/>
              <p:nvPr/>
            </p:nvSpPr>
            <p:spPr>
              <a:xfrm>
                <a:off x="1696821" y="4443717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4573EA1-A60C-3EF6-6BE9-95D5BABBA487}"/>
                  </a:ext>
                </a:extLst>
              </p:cNvPr>
              <p:cNvSpPr/>
              <p:nvPr/>
            </p:nvSpPr>
            <p:spPr>
              <a:xfrm>
                <a:off x="1875930" y="4443716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9E969B2-1FE0-164A-6E9B-1ED61E5E3E74}"/>
                  </a:ext>
                </a:extLst>
              </p:cNvPr>
              <p:cNvSpPr/>
              <p:nvPr/>
            </p:nvSpPr>
            <p:spPr>
              <a:xfrm>
                <a:off x="2055039" y="3906393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8A73A01-450D-1AB3-BFD1-4F9EA8FF13AB}"/>
                  </a:ext>
                </a:extLst>
              </p:cNvPr>
              <p:cNvSpPr/>
              <p:nvPr/>
            </p:nvSpPr>
            <p:spPr>
              <a:xfrm>
                <a:off x="2234148" y="3906393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B2EA0661-A52E-E2EE-D32F-246FE7DA50D6}"/>
                  </a:ext>
                </a:extLst>
              </p:cNvPr>
              <p:cNvSpPr/>
              <p:nvPr/>
            </p:nvSpPr>
            <p:spPr>
              <a:xfrm>
                <a:off x="2055038" y="4085502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1A95CA7-1E20-C0B6-1022-9561E15A057B}"/>
                  </a:ext>
                </a:extLst>
              </p:cNvPr>
              <p:cNvSpPr/>
              <p:nvPr/>
            </p:nvSpPr>
            <p:spPr>
              <a:xfrm>
                <a:off x="2234147" y="4085501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48D565A-C99A-D94F-CF1F-33C5BF167674}"/>
                  </a:ext>
                </a:extLst>
              </p:cNvPr>
              <p:cNvSpPr/>
              <p:nvPr/>
            </p:nvSpPr>
            <p:spPr>
              <a:xfrm>
                <a:off x="2413257" y="3906392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2EB4FD0-09E4-1968-0607-CFDE67DB8FB3}"/>
                  </a:ext>
                </a:extLst>
              </p:cNvPr>
              <p:cNvSpPr/>
              <p:nvPr/>
            </p:nvSpPr>
            <p:spPr>
              <a:xfrm>
                <a:off x="2592366" y="3906392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B90A6FD6-789E-B154-B5B8-FFF864086DD8}"/>
                  </a:ext>
                </a:extLst>
              </p:cNvPr>
              <p:cNvSpPr/>
              <p:nvPr/>
            </p:nvSpPr>
            <p:spPr>
              <a:xfrm>
                <a:off x="2413256" y="4085501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946274B-E042-4AFD-1F4C-E82A3767DB8E}"/>
                  </a:ext>
                </a:extLst>
              </p:cNvPr>
              <p:cNvSpPr/>
              <p:nvPr/>
            </p:nvSpPr>
            <p:spPr>
              <a:xfrm>
                <a:off x="2592365" y="4085500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F8B010D-5983-F5D7-0A8F-D062ED54D7D7}"/>
                  </a:ext>
                </a:extLst>
              </p:cNvPr>
              <p:cNvSpPr/>
              <p:nvPr/>
            </p:nvSpPr>
            <p:spPr>
              <a:xfrm>
                <a:off x="2055039" y="4264608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B5C7AC9B-3FFD-C668-5335-0A40BB4239B0}"/>
                  </a:ext>
                </a:extLst>
              </p:cNvPr>
              <p:cNvSpPr/>
              <p:nvPr/>
            </p:nvSpPr>
            <p:spPr>
              <a:xfrm>
                <a:off x="2234148" y="4264608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97CE7B2-9498-68D4-B312-05BE30C55A41}"/>
                  </a:ext>
                </a:extLst>
              </p:cNvPr>
              <p:cNvSpPr/>
              <p:nvPr/>
            </p:nvSpPr>
            <p:spPr>
              <a:xfrm>
                <a:off x="2055038" y="4443717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8BF6DC21-D6EB-444A-0E1D-86BDF216D9B7}"/>
                  </a:ext>
                </a:extLst>
              </p:cNvPr>
              <p:cNvSpPr/>
              <p:nvPr/>
            </p:nvSpPr>
            <p:spPr>
              <a:xfrm>
                <a:off x="2234147" y="4443716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FAA1014-4597-4838-517F-4698A4F322E0}"/>
                  </a:ext>
                </a:extLst>
              </p:cNvPr>
              <p:cNvSpPr/>
              <p:nvPr/>
            </p:nvSpPr>
            <p:spPr>
              <a:xfrm>
                <a:off x="2413257" y="4264607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C10F34B-02EB-AEEF-5A53-B2160FE527EA}"/>
                  </a:ext>
                </a:extLst>
              </p:cNvPr>
              <p:cNvSpPr/>
              <p:nvPr/>
            </p:nvSpPr>
            <p:spPr>
              <a:xfrm>
                <a:off x="2592366" y="4264607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7824BDB5-B455-0F90-93C8-745EB6D69DFA}"/>
                  </a:ext>
                </a:extLst>
              </p:cNvPr>
              <p:cNvSpPr/>
              <p:nvPr/>
            </p:nvSpPr>
            <p:spPr>
              <a:xfrm>
                <a:off x="2413256" y="4443716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74DCAA25-6E52-D368-BBBA-0288F0C887EE}"/>
                  </a:ext>
                </a:extLst>
              </p:cNvPr>
              <p:cNvSpPr/>
              <p:nvPr/>
            </p:nvSpPr>
            <p:spPr>
              <a:xfrm>
                <a:off x="2592365" y="4443715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DCADAC2C-A73B-B860-08D2-BC6AE51D9B75}"/>
                  </a:ext>
                </a:extLst>
              </p:cNvPr>
              <p:cNvSpPr/>
              <p:nvPr/>
            </p:nvSpPr>
            <p:spPr>
              <a:xfrm>
                <a:off x="2771474" y="3906393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D6C282F8-B688-5756-A153-9D7C4D775B5E}"/>
                  </a:ext>
                </a:extLst>
              </p:cNvPr>
              <p:cNvSpPr/>
              <p:nvPr/>
            </p:nvSpPr>
            <p:spPr>
              <a:xfrm>
                <a:off x="2950583" y="3906393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2DFFBF6-B601-4F32-EC77-4599274E5AC9}"/>
                  </a:ext>
                </a:extLst>
              </p:cNvPr>
              <p:cNvSpPr/>
              <p:nvPr/>
            </p:nvSpPr>
            <p:spPr>
              <a:xfrm>
                <a:off x="2771473" y="4085502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9D6A5F32-62BB-BC02-CD8F-C538CCE1ED33}"/>
                  </a:ext>
                </a:extLst>
              </p:cNvPr>
              <p:cNvSpPr/>
              <p:nvPr/>
            </p:nvSpPr>
            <p:spPr>
              <a:xfrm>
                <a:off x="2950582" y="4085501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39E3B04-1805-80C7-0B89-EBA0C9C3DA3A}"/>
                  </a:ext>
                </a:extLst>
              </p:cNvPr>
              <p:cNvSpPr/>
              <p:nvPr/>
            </p:nvSpPr>
            <p:spPr>
              <a:xfrm>
                <a:off x="3129692" y="3906392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7E97C4BA-5B10-0F95-E7B8-0EB722E75C3A}"/>
                  </a:ext>
                </a:extLst>
              </p:cNvPr>
              <p:cNvSpPr/>
              <p:nvPr/>
            </p:nvSpPr>
            <p:spPr>
              <a:xfrm>
                <a:off x="3308801" y="3906392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4E2DD40B-44B6-66A6-56F1-8232D6142E14}"/>
                  </a:ext>
                </a:extLst>
              </p:cNvPr>
              <p:cNvSpPr/>
              <p:nvPr/>
            </p:nvSpPr>
            <p:spPr>
              <a:xfrm>
                <a:off x="3129691" y="4085501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FC5E6D49-3C8A-4E5F-6B32-972219EE7C1B}"/>
                  </a:ext>
                </a:extLst>
              </p:cNvPr>
              <p:cNvSpPr/>
              <p:nvPr/>
            </p:nvSpPr>
            <p:spPr>
              <a:xfrm>
                <a:off x="3308800" y="4085500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B36BB9F9-4A31-65C2-076F-3B9C0185CA33}"/>
                  </a:ext>
                </a:extLst>
              </p:cNvPr>
              <p:cNvSpPr/>
              <p:nvPr/>
            </p:nvSpPr>
            <p:spPr>
              <a:xfrm>
                <a:off x="2771474" y="4264608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7BB1FB66-E2E3-5B69-973D-8536539D7911}"/>
                  </a:ext>
                </a:extLst>
              </p:cNvPr>
              <p:cNvSpPr/>
              <p:nvPr/>
            </p:nvSpPr>
            <p:spPr>
              <a:xfrm>
                <a:off x="2950583" y="4264608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D603C7AB-171C-A3E2-867E-0C261C7DA8BC}"/>
                  </a:ext>
                </a:extLst>
              </p:cNvPr>
              <p:cNvSpPr/>
              <p:nvPr/>
            </p:nvSpPr>
            <p:spPr>
              <a:xfrm>
                <a:off x="2771473" y="4443717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6C3C4008-3A0E-34FD-ECCF-C259B1B2BF81}"/>
                  </a:ext>
                </a:extLst>
              </p:cNvPr>
              <p:cNvSpPr/>
              <p:nvPr/>
            </p:nvSpPr>
            <p:spPr>
              <a:xfrm>
                <a:off x="2950582" y="4443716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7CABC11E-0923-A413-9B95-36B6932E3305}"/>
                  </a:ext>
                </a:extLst>
              </p:cNvPr>
              <p:cNvSpPr/>
              <p:nvPr/>
            </p:nvSpPr>
            <p:spPr>
              <a:xfrm>
                <a:off x="3129692" y="4264607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D1E9E628-F736-773E-E020-1EFC2AA7C22F}"/>
                  </a:ext>
                </a:extLst>
              </p:cNvPr>
              <p:cNvSpPr/>
              <p:nvPr/>
            </p:nvSpPr>
            <p:spPr>
              <a:xfrm>
                <a:off x="3308801" y="4264607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BFBB5353-DE14-84D7-63A2-DD157A504EEF}"/>
                  </a:ext>
                </a:extLst>
              </p:cNvPr>
              <p:cNvSpPr/>
              <p:nvPr/>
            </p:nvSpPr>
            <p:spPr>
              <a:xfrm>
                <a:off x="3129691" y="4443716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B8CD508-1521-59AC-7109-5570E068FBC5}"/>
                  </a:ext>
                </a:extLst>
              </p:cNvPr>
              <p:cNvSpPr/>
              <p:nvPr/>
            </p:nvSpPr>
            <p:spPr>
              <a:xfrm>
                <a:off x="3308800" y="4443715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D6C96DA-A7F8-0CEB-992D-734E5734C800}"/>
                  </a:ext>
                </a:extLst>
              </p:cNvPr>
              <p:cNvSpPr/>
              <p:nvPr/>
            </p:nvSpPr>
            <p:spPr>
              <a:xfrm>
                <a:off x="622169" y="4622821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C12E0B3B-B857-F4CB-1CD3-F6FB103CC0DA}"/>
                  </a:ext>
                </a:extLst>
              </p:cNvPr>
              <p:cNvSpPr/>
              <p:nvPr/>
            </p:nvSpPr>
            <p:spPr>
              <a:xfrm>
                <a:off x="801278" y="4622821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5B7865E-E6BC-6988-2C5D-046873BA6983}"/>
                  </a:ext>
                </a:extLst>
              </p:cNvPr>
              <p:cNvSpPr/>
              <p:nvPr/>
            </p:nvSpPr>
            <p:spPr>
              <a:xfrm>
                <a:off x="622168" y="4801930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3E21C1CA-EF6B-CB22-E8B8-1531F84A2064}"/>
                  </a:ext>
                </a:extLst>
              </p:cNvPr>
              <p:cNvSpPr/>
              <p:nvPr/>
            </p:nvSpPr>
            <p:spPr>
              <a:xfrm>
                <a:off x="801277" y="4801929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435A254B-E719-58CC-52B6-64BD43417A57}"/>
                  </a:ext>
                </a:extLst>
              </p:cNvPr>
              <p:cNvSpPr/>
              <p:nvPr/>
            </p:nvSpPr>
            <p:spPr>
              <a:xfrm>
                <a:off x="980387" y="4622820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B8406AAE-326C-4219-5C81-08BB32A20E59}"/>
                  </a:ext>
                </a:extLst>
              </p:cNvPr>
              <p:cNvSpPr/>
              <p:nvPr/>
            </p:nvSpPr>
            <p:spPr>
              <a:xfrm>
                <a:off x="1159496" y="4622820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B374C5C5-C218-6013-B5DC-6B7E89FF9EA6}"/>
                  </a:ext>
                </a:extLst>
              </p:cNvPr>
              <p:cNvSpPr/>
              <p:nvPr/>
            </p:nvSpPr>
            <p:spPr>
              <a:xfrm>
                <a:off x="980386" y="4801929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7EE56854-8524-69BB-0DE5-7C966D349C08}"/>
                  </a:ext>
                </a:extLst>
              </p:cNvPr>
              <p:cNvSpPr/>
              <p:nvPr/>
            </p:nvSpPr>
            <p:spPr>
              <a:xfrm>
                <a:off x="1159495" y="4801928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622B13CA-D603-3198-8F67-FFF319DD2F7E}"/>
                  </a:ext>
                </a:extLst>
              </p:cNvPr>
              <p:cNvSpPr/>
              <p:nvPr/>
            </p:nvSpPr>
            <p:spPr>
              <a:xfrm>
                <a:off x="1338604" y="4622821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AD98AE7D-1D0A-523F-416C-A83E3B0422F2}"/>
                  </a:ext>
                </a:extLst>
              </p:cNvPr>
              <p:cNvSpPr/>
              <p:nvPr/>
            </p:nvSpPr>
            <p:spPr>
              <a:xfrm>
                <a:off x="1517713" y="4622821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C40E18F8-E436-8132-B048-AA2AD2022AE1}"/>
                  </a:ext>
                </a:extLst>
              </p:cNvPr>
              <p:cNvSpPr/>
              <p:nvPr/>
            </p:nvSpPr>
            <p:spPr>
              <a:xfrm>
                <a:off x="1338603" y="4801930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91E27D6E-E5A3-8D6D-1AE0-9B5E3935E912}"/>
                  </a:ext>
                </a:extLst>
              </p:cNvPr>
              <p:cNvSpPr/>
              <p:nvPr/>
            </p:nvSpPr>
            <p:spPr>
              <a:xfrm>
                <a:off x="1517712" y="4801929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EA018CD0-5D6C-9931-29F9-82DAB28821CD}"/>
                  </a:ext>
                </a:extLst>
              </p:cNvPr>
              <p:cNvSpPr/>
              <p:nvPr/>
            </p:nvSpPr>
            <p:spPr>
              <a:xfrm>
                <a:off x="1696822" y="4622820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A0872DDE-9127-FD1A-DE5E-57EF66373828}"/>
                  </a:ext>
                </a:extLst>
              </p:cNvPr>
              <p:cNvSpPr/>
              <p:nvPr/>
            </p:nvSpPr>
            <p:spPr>
              <a:xfrm>
                <a:off x="1875931" y="4622820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235579C8-2FAD-10E0-883D-593B03E85F20}"/>
                  </a:ext>
                </a:extLst>
              </p:cNvPr>
              <p:cNvSpPr/>
              <p:nvPr/>
            </p:nvSpPr>
            <p:spPr>
              <a:xfrm>
                <a:off x="1696821" y="4801929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775C97FC-D13F-D308-712F-F62FF59CA6B3}"/>
                  </a:ext>
                </a:extLst>
              </p:cNvPr>
              <p:cNvSpPr/>
              <p:nvPr/>
            </p:nvSpPr>
            <p:spPr>
              <a:xfrm>
                <a:off x="1875930" y="4801928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BBB308D8-2E05-BB4E-BA0E-FC3D1BA60A6E}"/>
                  </a:ext>
                </a:extLst>
              </p:cNvPr>
              <p:cNvSpPr/>
              <p:nvPr/>
            </p:nvSpPr>
            <p:spPr>
              <a:xfrm>
                <a:off x="2055039" y="4622820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C76EB7F6-2E1B-B280-B2AF-C012B7DFC7D8}"/>
                  </a:ext>
                </a:extLst>
              </p:cNvPr>
              <p:cNvSpPr/>
              <p:nvPr/>
            </p:nvSpPr>
            <p:spPr>
              <a:xfrm>
                <a:off x="2234148" y="4622820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2ACCC50-0E60-5579-55ED-64526F9373CA}"/>
                  </a:ext>
                </a:extLst>
              </p:cNvPr>
              <p:cNvSpPr/>
              <p:nvPr/>
            </p:nvSpPr>
            <p:spPr>
              <a:xfrm>
                <a:off x="2055038" y="4801929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F4755994-9993-BF24-A87F-657FB51B6616}"/>
                  </a:ext>
                </a:extLst>
              </p:cNvPr>
              <p:cNvSpPr/>
              <p:nvPr/>
            </p:nvSpPr>
            <p:spPr>
              <a:xfrm>
                <a:off x="2234147" y="4801928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0BC4F3E-E7C5-6063-0A82-99F17D4F0147}"/>
                  </a:ext>
                </a:extLst>
              </p:cNvPr>
              <p:cNvSpPr/>
              <p:nvPr/>
            </p:nvSpPr>
            <p:spPr>
              <a:xfrm>
                <a:off x="2413257" y="4622819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21F14DC0-9AA1-3342-C3A5-0F76399E0782}"/>
                  </a:ext>
                </a:extLst>
              </p:cNvPr>
              <p:cNvSpPr/>
              <p:nvPr/>
            </p:nvSpPr>
            <p:spPr>
              <a:xfrm>
                <a:off x="2592366" y="4622819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0646EB17-A460-4FF9-1A07-4E6EA0E2A4F2}"/>
                  </a:ext>
                </a:extLst>
              </p:cNvPr>
              <p:cNvSpPr/>
              <p:nvPr/>
            </p:nvSpPr>
            <p:spPr>
              <a:xfrm>
                <a:off x="2413256" y="4801928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D2308A95-1B55-F7E7-EA91-5ED0DA0C971B}"/>
                  </a:ext>
                </a:extLst>
              </p:cNvPr>
              <p:cNvSpPr/>
              <p:nvPr/>
            </p:nvSpPr>
            <p:spPr>
              <a:xfrm>
                <a:off x="2592365" y="4801927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6F790235-D55A-2ACA-86EC-3545FC7FEAD8}"/>
                  </a:ext>
                </a:extLst>
              </p:cNvPr>
              <p:cNvSpPr/>
              <p:nvPr/>
            </p:nvSpPr>
            <p:spPr>
              <a:xfrm>
                <a:off x="2771474" y="4622820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3C698C29-AAC2-DCF6-E192-D70C0C23A6AA}"/>
                  </a:ext>
                </a:extLst>
              </p:cNvPr>
              <p:cNvSpPr/>
              <p:nvPr/>
            </p:nvSpPr>
            <p:spPr>
              <a:xfrm>
                <a:off x="2950583" y="4622820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BBF8C797-85B6-8381-2CCA-BF401895578C}"/>
                  </a:ext>
                </a:extLst>
              </p:cNvPr>
              <p:cNvSpPr/>
              <p:nvPr/>
            </p:nvSpPr>
            <p:spPr>
              <a:xfrm>
                <a:off x="2771473" y="4801929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8634B62B-9F07-66D9-766F-BA9C5807D02B}"/>
                  </a:ext>
                </a:extLst>
              </p:cNvPr>
              <p:cNvSpPr/>
              <p:nvPr/>
            </p:nvSpPr>
            <p:spPr>
              <a:xfrm>
                <a:off x="2950582" y="4801928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1EF1337A-9F74-4360-9217-38BF042FC63C}"/>
                  </a:ext>
                </a:extLst>
              </p:cNvPr>
              <p:cNvSpPr/>
              <p:nvPr/>
            </p:nvSpPr>
            <p:spPr>
              <a:xfrm>
                <a:off x="3129692" y="4622819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1B086C13-74A2-682B-2D81-A8B758999454}"/>
                  </a:ext>
                </a:extLst>
              </p:cNvPr>
              <p:cNvSpPr/>
              <p:nvPr/>
            </p:nvSpPr>
            <p:spPr>
              <a:xfrm>
                <a:off x="3308801" y="4622819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BEC4B58F-B657-DF00-B953-61C4920F778B}"/>
                  </a:ext>
                </a:extLst>
              </p:cNvPr>
              <p:cNvSpPr/>
              <p:nvPr/>
            </p:nvSpPr>
            <p:spPr>
              <a:xfrm>
                <a:off x="3129691" y="4801928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F0932C52-4B4C-F680-0D65-E8056AC7D5B7}"/>
                  </a:ext>
                </a:extLst>
              </p:cNvPr>
              <p:cNvSpPr/>
              <p:nvPr/>
            </p:nvSpPr>
            <p:spPr>
              <a:xfrm>
                <a:off x="3308800" y="4801927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A03D19EA-FE20-3F5F-C9D7-B76A4B1206C6}"/>
              </a:ext>
            </a:extLst>
          </p:cNvPr>
          <p:cNvSpPr/>
          <p:nvPr/>
        </p:nvSpPr>
        <p:spPr>
          <a:xfrm>
            <a:off x="911904" y="3450210"/>
            <a:ext cx="3207601" cy="1161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A1466B2F-63C3-72D9-7354-37036E650EBE}"/>
              </a:ext>
            </a:extLst>
          </p:cNvPr>
          <p:cNvSpPr/>
          <p:nvPr/>
        </p:nvSpPr>
        <p:spPr>
          <a:xfrm flipH="1">
            <a:off x="1028883" y="3555475"/>
            <a:ext cx="54276" cy="11862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84111C46-FAA1-67DB-AF6E-03635C665600}"/>
                  </a:ext>
                </a:extLst>
              </p:cNvPr>
              <p:cNvSpPr txBox="1"/>
              <p:nvPr/>
            </p:nvSpPr>
            <p:spPr>
              <a:xfrm>
                <a:off x="1933211" y="690940"/>
                <a:ext cx="294888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1600" b="1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current</a:t>
                </a: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600" b="1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x-sectional area</a:t>
                </a:r>
              </a:p>
              <a:p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1600" b="1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unit tangent along conductor</a:t>
                </a: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84111C46-FAA1-67DB-AF6E-03635C6656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211" y="690940"/>
                <a:ext cx="2948884" cy="830997"/>
              </a:xfrm>
              <a:prstGeom prst="rect">
                <a:avLst/>
              </a:prstGeom>
              <a:blipFill>
                <a:blip r:embed="rId4"/>
                <a:stretch>
                  <a:fillRect t="-2985" b="-5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379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D130F-E3B4-011B-F1C6-13DA76F06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412" y="28575"/>
            <a:ext cx="8902587" cy="557213"/>
          </a:xfrm>
        </p:spPr>
        <p:txBody>
          <a:bodyPr/>
          <a:lstStyle/>
          <a:p>
            <a:r>
              <a:rPr lang="en-US" sz="2500" dirty="0"/>
              <a:t>We can do the calculations for cross-sections that are either </a:t>
            </a:r>
            <a:br>
              <a:rPr lang="en-US" sz="2500" dirty="0"/>
            </a:br>
            <a:r>
              <a:rPr lang="en-US" sz="2500" dirty="0"/>
              <a:t>circular or rectangular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F35B70-6E27-FCFE-BFB5-AB56D836C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2EA339-B275-CDCC-C25D-BEA7E95F54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89" t="22564" r="4921" b="11453"/>
          <a:stretch/>
        </p:blipFill>
        <p:spPr>
          <a:xfrm>
            <a:off x="4485826" y="1509031"/>
            <a:ext cx="4364037" cy="239443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3349E4-C05E-1533-1795-FEFDE8B54682}"/>
              </a:ext>
            </a:extLst>
          </p:cNvPr>
          <p:cNvCxnSpPr/>
          <p:nvPr/>
        </p:nvCxnSpPr>
        <p:spPr>
          <a:xfrm>
            <a:off x="5804090" y="2247212"/>
            <a:ext cx="298374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29613E4-8E62-6142-8F3B-DBECBC7DBC1A}"/>
              </a:ext>
            </a:extLst>
          </p:cNvPr>
          <p:cNvCxnSpPr>
            <a:cxnSpLocks/>
          </p:cNvCxnSpPr>
          <p:nvPr/>
        </p:nvCxnSpPr>
        <p:spPr>
          <a:xfrm flipV="1">
            <a:off x="7299062" y="1595876"/>
            <a:ext cx="0" cy="88085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05F0EE5-AEF0-38EA-0CE9-B8FA231A4DBA}"/>
              </a:ext>
            </a:extLst>
          </p:cNvPr>
          <p:cNvCxnSpPr>
            <a:cxnSpLocks/>
          </p:cNvCxnSpPr>
          <p:nvPr/>
        </p:nvCxnSpPr>
        <p:spPr>
          <a:xfrm flipV="1">
            <a:off x="7299062" y="2601681"/>
            <a:ext cx="0" cy="2959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FD25000-5406-7958-1F52-8DE9604C24F6}"/>
              </a:ext>
            </a:extLst>
          </p:cNvPr>
          <p:cNvSpPr txBox="1"/>
          <p:nvPr/>
        </p:nvSpPr>
        <p:spPr>
          <a:xfrm>
            <a:off x="7315823" y="2277334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r</a:t>
            </a:r>
            <a:r>
              <a:rPr lang="en-US" baseline="-25000" dirty="0" err="1">
                <a:solidFill>
                  <a:srgbClr val="FF0000"/>
                </a:solidFill>
              </a:rPr>
              <a:t>c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71D8F2-1CE7-2C81-88AB-C8D5E591F1CD}"/>
              </a:ext>
            </a:extLst>
          </p:cNvPr>
          <p:cNvSpPr txBox="1"/>
          <p:nvPr/>
        </p:nvSpPr>
        <p:spPr>
          <a:xfrm>
            <a:off x="8295203" y="2208757"/>
            <a:ext cx="554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u</a:t>
            </a:r>
            <a:r>
              <a:rPr lang="en-US" sz="1400" dirty="0"/>
              <a:t> =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A31428-02AE-C3FC-2648-69BA4DB3EFFC}"/>
              </a:ext>
            </a:extLst>
          </p:cNvPr>
          <p:cNvSpPr txBox="1"/>
          <p:nvPr/>
        </p:nvSpPr>
        <p:spPr>
          <a:xfrm>
            <a:off x="5260379" y="2205552"/>
            <a:ext cx="61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u</a:t>
            </a:r>
            <a:r>
              <a:rPr lang="en-US" sz="1400" dirty="0"/>
              <a:t> = -1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358AA4-1343-44FA-123A-50BC79CC679D}"/>
              </a:ext>
            </a:extLst>
          </p:cNvPr>
          <p:cNvSpPr txBox="1"/>
          <p:nvPr/>
        </p:nvSpPr>
        <p:spPr>
          <a:xfrm>
            <a:off x="7253574" y="2845706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v</a:t>
            </a:r>
            <a:r>
              <a:rPr lang="en-US" sz="1400" dirty="0"/>
              <a:t> = -1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92B86D-A2D0-8384-0EB7-FEC6BF495F33}"/>
              </a:ext>
            </a:extLst>
          </p:cNvPr>
          <p:cNvSpPr txBox="1"/>
          <p:nvPr/>
        </p:nvSpPr>
        <p:spPr>
          <a:xfrm>
            <a:off x="7278098" y="1548593"/>
            <a:ext cx="545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v</a:t>
            </a:r>
            <a:r>
              <a:rPr lang="en-US" sz="1400" dirty="0"/>
              <a:t> = 1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91E3D71-8CDB-F9F5-2D02-D15570D8906A}"/>
              </a:ext>
            </a:extLst>
          </p:cNvPr>
          <p:cNvCxnSpPr>
            <a:cxnSpLocks/>
          </p:cNvCxnSpPr>
          <p:nvPr/>
        </p:nvCxnSpPr>
        <p:spPr>
          <a:xfrm>
            <a:off x="5783413" y="1509031"/>
            <a:ext cx="3008553" cy="0"/>
          </a:xfrm>
          <a:prstGeom prst="straightConnector1">
            <a:avLst/>
          </a:prstGeom>
          <a:ln w="38100">
            <a:solidFill>
              <a:srgbClr val="942093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2AC3A11-7C40-A4CB-9380-01A3075DD136}"/>
              </a:ext>
            </a:extLst>
          </p:cNvPr>
          <p:cNvCxnSpPr>
            <a:cxnSpLocks/>
          </p:cNvCxnSpPr>
          <p:nvPr/>
        </p:nvCxnSpPr>
        <p:spPr>
          <a:xfrm flipV="1">
            <a:off x="8857283" y="1568506"/>
            <a:ext cx="1097" cy="1336251"/>
          </a:xfrm>
          <a:prstGeom prst="straightConnector1">
            <a:avLst/>
          </a:prstGeom>
          <a:ln w="38100">
            <a:solidFill>
              <a:srgbClr val="942093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81463DB-6C45-1BB1-F18B-0F453AC53C9F}"/>
              </a:ext>
            </a:extLst>
          </p:cNvPr>
          <p:cNvSpPr txBox="1"/>
          <p:nvPr/>
        </p:nvSpPr>
        <p:spPr>
          <a:xfrm>
            <a:off x="8843917" y="202788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942093"/>
                </a:solidFill>
              </a:rPr>
              <a:t>b</a:t>
            </a:r>
            <a:endParaRPr lang="en-US" dirty="0">
              <a:solidFill>
                <a:srgbClr val="942093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3707B5-2C5F-34FD-CC20-BE21FC77E756}"/>
              </a:ext>
            </a:extLst>
          </p:cNvPr>
          <p:cNvSpPr txBox="1"/>
          <p:nvPr/>
        </p:nvSpPr>
        <p:spPr>
          <a:xfrm>
            <a:off x="7196657" y="119240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942093"/>
                </a:solidFill>
              </a:rPr>
              <a:t>a</a:t>
            </a:r>
            <a:endParaRPr lang="en-US" dirty="0">
              <a:solidFill>
                <a:srgbClr val="942093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758B584-7ABC-7E05-D41E-DEEB4212AE99}"/>
              </a:ext>
            </a:extLst>
          </p:cNvPr>
          <p:cNvCxnSpPr>
            <a:cxnSpLocks/>
          </p:cNvCxnSpPr>
          <p:nvPr/>
        </p:nvCxnSpPr>
        <p:spPr>
          <a:xfrm flipV="1">
            <a:off x="7299376" y="1758581"/>
            <a:ext cx="0" cy="483955"/>
          </a:xfrm>
          <a:prstGeom prst="straightConnector1">
            <a:avLst/>
          </a:prstGeom>
          <a:ln w="38100">
            <a:solidFill>
              <a:srgbClr val="0070C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5CB7D7D-9457-EA61-B3D8-F84B96CA8B39}"/>
              </a:ext>
            </a:extLst>
          </p:cNvPr>
          <p:cNvCxnSpPr>
            <a:cxnSpLocks/>
          </p:cNvCxnSpPr>
          <p:nvPr/>
        </p:nvCxnSpPr>
        <p:spPr>
          <a:xfrm rot="5400000" flipV="1">
            <a:off x="7537938" y="2002742"/>
            <a:ext cx="0" cy="483955"/>
          </a:xfrm>
          <a:prstGeom prst="straightConnector1">
            <a:avLst/>
          </a:prstGeom>
          <a:ln w="38100">
            <a:solidFill>
              <a:srgbClr val="0070C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C207B9B-5EFE-2CFC-6A14-E005586B1D12}"/>
              </a:ext>
            </a:extLst>
          </p:cNvPr>
          <p:cNvSpPr txBox="1"/>
          <p:nvPr/>
        </p:nvSpPr>
        <p:spPr>
          <a:xfrm>
            <a:off x="7586960" y="220555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A71698-CA07-47EC-A781-B1E8D82DC8DE}"/>
              </a:ext>
            </a:extLst>
          </p:cNvPr>
          <p:cNvSpPr txBox="1"/>
          <p:nvPr/>
        </p:nvSpPr>
        <p:spPr>
          <a:xfrm>
            <a:off x="7302917" y="173707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q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7361FA3-EA7F-38D9-C64C-CADB858E4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87" y="1335922"/>
            <a:ext cx="4364037" cy="274065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4B16985-B5F1-E27E-BCEC-719859E25F64}"/>
              </a:ext>
            </a:extLst>
          </p:cNvPr>
          <p:cNvSpPr txBox="1"/>
          <p:nvPr/>
        </p:nvSpPr>
        <p:spPr>
          <a:xfrm>
            <a:off x="2919008" y="3290044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r</a:t>
            </a:r>
            <a:r>
              <a:rPr lang="en-US" baseline="-25000" dirty="0" err="1">
                <a:solidFill>
                  <a:srgbClr val="FF0000"/>
                </a:solidFill>
              </a:rPr>
              <a:t>c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D813C5E-7015-1325-11AB-1AC90F59D606}"/>
              </a:ext>
            </a:extLst>
          </p:cNvPr>
          <p:cNvCxnSpPr>
            <a:cxnSpLocks/>
          </p:cNvCxnSpPr>
          <p:nvPr/>
        </p:nvCxnSpPr>
        <p:spPr>
          <a:xfrm flipV="1">
            <a:off x="3290268" y="1385952"/>
            <a:ext cx="0" cy="1020146"/>
          </a:xfrm>
          <a:prstGeom prst="straightConnector1">
            <a:avLst/>
          </a:prstGeom>
          <a:ln w="38100">
            <a:solidFill>
              <a:srgbClr val="942093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E0EDE4C-01CE-70F2-7201-550DE1429730}"/>
              </a:ext>
            </a:extLst>
          </p:cNvPr>
          <p:cNvSpPr txBox="1"/>
          <p:nvPr/>
        </p:nvSpPr>
        <p:spPr>
          <a:xfrm>
            <a:off x="3267160" y="158822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942093"/>
                </a:solidFill>
              </a:rPr>
              <a:t>a</a:t>
            </a:r>
            <a:endParaRPr lang="en-US" dirty="0">
              <a:solidFill>
                <a:srgbClr val="942093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505F01F-A542-3265-EF98-D08F356FBF88}"/>
              </a:ext>
            </a:extLst>
          </p:cNvPr>
          <p:cNvSpPr txBox="1"/>
          <p:nvPr/>
        </p:nvSpPr>
        <p:spPr>
          <a:xfrm>
            <a:off x="2732972" y="24767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5B85158-F96E-D342-5D9F-9F74B6D99264}"/>
              </a:ext>
            </a:extLst>
          </p:cNvPr>
          <p:cNvSpPr txBox="1"/>
          <p:nvPr/>
        </p:nvSpPr>
        <p:spPr>
          <a:xfrm>
            <a:off x="3385243" y="263026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b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56D3827-28AF-EEB3-5ED5-97BCF773F9B4}"/>
              </a:ext>
            </a:extLst>
          </p:cNvPr>
          <p:cNvCxnSpPr>
            <a:cxnSpLocks/>
          </p:cNvCxnSpPr>
          <p:nvPr/>
        </p:nvCxnSpPr>
        <p:spPr>
          <a:xfrm>
            <a:off x="3294081" y="2454052"/>
            <a:ext cx="123068" cy="371558"/>
          </a:xfrm>
          <a:prstGeom prst="straightConnector1">
            <a:avLst/>
          </a:prstGeom>
          <a:ln w="38100">
            <a:solidFill>
              <a:srgbClr val="0070C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CEDE522-7D5A-F1DF-2195-541F550F96F0}"/>
              </a:ext>
            </a:extLst>
          </p:cNvPr>
          <p:cNvCxnSpPr>
            <a:cxnSpLocks/>
          </p:cNvCxnSpPr>
          <p:nvPr/>
        </p:nvCxnSpPr>
        <p:spPr>
          <a:xfrm flipH="1">
            <a:off x="2362062" y="2411132"/>
            <a:ext cx="919930" cy="326125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5D5C1A5-02CB-FBA5-83DE-242D452553EF}"/>
              </a:ext>
            </a:extLst>
          </p:cNvPr>
          <p:cNvCxnSpPr>
            <a:cxnSpLocks/>
          </p:cNvCxnSpPr>
          <p:nvPr/>
        </p:nvCxnSpPr>
        <p:spPr>
          <a:xfrm flipH="1">
            <a:off x="2837232" y="2423546"/>
            <a:ext cx="436275" cy="148206"/>
          </a:xfrm>
          <a:prstGeom prst="straightConnector1">
            <a:avLst/>
          </a:prstGeom>
          <a:ln w="38100">
            <a:solidFill>
              <a:srgbClr val="0070C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Arc 46">
            <a:extLst>
              <a:ext uri="{FF2B5EF4-FFF2-40B4-BE49-F238E27FC236}">
                <a16:creationId xmlns:a16="http://schemas.microsoft.com/office/drawing/2014/main" id="{DB3C3C41-0345-AEF2-313E-E1C431E4EEBE}"/>
              </a:ext>
            </a:extLst>
          </p:cNvPr>
          <p:cNvSpPr/>
          <p:nvPr/>
        </p:nvSpPr>
        <p:spPr>
          <a:xfrm>
            <a:off x="2226006" y="1312929"/>
            <a:ext cx="2182988" cy="2140476"/>
          </a:xfrm>
          <a:prstGeom prst="arc">
            <a:avLst>
              <a:gd name="adj1" fmla="val 7789291"/>
              <a:gd name="adj2" fmla="val 9559292"/>
            </a:avLst>
          </a:prstGeom>
          <a:ln>
            <a:solidFill>
              <a:schemeClr val="tx1"/>
            </a:solidFill>
            <a:headEnd type="stealth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2EB720C-376E-6D8F-C79D-06C4B0266873}"/>
              </a:ext>
            </a:extLst>
          </p:cNvPr>
          <p:cNvSpPr txBox="1"/>
          <p:nvPr/>
        </p:nvSpPr>
        <p:spPr>
          <a:xfrm>
            <a:off x="2286851" y="3021553"/>
            <a:ext cx="285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i="1" dirty="0"/>
              <a:t>θ</a:t>
            </a:r>
            <a:endParaRPr lang="en-US" sz="1600" i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3CFB430-A230-60C8-AD15-F424CF422E51}"/>
              </a:ext>
            </a:extLst>
          </p:cNvPr>
          <p:cNvSpPr txBox="1"/>
          <p:nvPr/>
        </p:nvSpPr>
        <p:spPr>
          <a:xfrm>
            <a:off x="2419034" y="2379422"/>
            <a:ext cx="282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i="1" dirty="0"/>
              <a:t>ρ</a:t>
            </a:r>
            <a:endParaRPr lang="en-US" sz="1600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FEF59B4-EF44-BD8C-7D7D-7E0E8B1E0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2746" y="4269488"/>
            <a:ext cx="3450837" cy="52464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42556AE-1D5F-56A1-0B82-439C2FC142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37" y="4374243"/>
            <a:ext cx="4327358" cy="31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05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D13FA-E0C3-D294-4CB5-E509B7822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 for finding an accurate reduced model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92C1F4-63E9-C2B0-F644-2A7E55F7F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12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2065534-1C49-B030-70DD-B2C631FC79A5}"/>
                  </a:ext>
                </a:extLst>
              </p:cNvPr>
              <p:cNvSpPr txBox="1"/>
              <p:nvPr/>
            </p:nvSpPr>
            <p:spPr>
              <a:xfrm>
                <a:off x="226142" y="717757"/>
                <a:ext cx="8485239" cy="5287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Parameterize the coil volume: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Expansion parameter: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≪ 1, where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∼ scales of curve centerline, and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∼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Introduce intermediate scale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d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with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≪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d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≪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Split integrals into “near part” + “far part”.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Far part defined by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  <m:acc>
                          <m:accPr>
                            <m:chr m:val="̃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𝒓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&gt;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𝑑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. Finite cross-section can be neglected.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Near part defined by</a:t>
                </a:r>
                <a:r>
                  <a:rPr lang="en-US" dirty="0"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𝒓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𝒓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&lt;</m:t>
                    </m:r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𝑑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. Coil centerline can be Taylor-expanded, so integrals can be done explicitly.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Identify a 1D integral that has the same near part and far part as the above “high fidelity” calculation for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≪ 1.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2065534-1C49-B030-70DD-B2C631FC7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142" y="717757"/>
                <a:ext cx="8485239" cy="5287025"/>
              </a:xfrm>
              <a:prstGeom prst="rect">
                <a:avLst/>
              </a:prstGeom>
              <a:blipFill>
                <a:blip r:embed="rId2"/>
                <a:stretch>
                  <a:fillRect l="-448" t="-480" r="-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1C4B73AE-E828-118A-51E0-2518A1FCD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850" y="692491"/>
            <a:ext cx="3155950" cy="4798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3C82FB-055F-285F-8876-3ACA2B0CA202}"/>
              </a:ext>
            </a:extLst>
          </p:cNvPr>
          <p:cNvSpPr txBox="1"/>
          <p:nvPr/>
        </p:nvSpPr>
        <p:spPr>
          <a:xfrm>
            <a:off x="4396249" y="1043681"/>
            <a:ext cx="921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centerline</a:t>
            </a:r>
          </a:p>
        </p:txBody>
      </p:sp>
    </p:spTree>
    <p:extLst>
      <p:ext uri="{BB962C8B-B14F-4D97-AF65-F5344CB8AC3E}">
        <p14:creationId xmlns:p14="http://schemas.microsoft.com/office/powerpoint/2010/main" val="203982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6C87F7E-101A-F3A0-B61F-B8ACFF8EE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290" y="1198014"/>
            <a:ext cx="1883077" cy="370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7AE520-E39F-EAF1-CD1C-586CC5062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 for finding an accurate reduced model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522261-4B49-B9EE-B9D7-DF73F91D3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89321A2-6601-132C-CD0B-D6893B36A66F}"/>
              </a:ext>
            </a:extLst>
          </p:cNvPr>
          <p:cNvSpPr/>
          <p:nvPr/>
        </p:nvSpPr>
        <p:spPr>
          <a:xfrm>
            <a:off x="403123" y="1366684"/>
            <a:ext cx="3097161" cy="1415845"/>
          </a:xfrm>
          <a:prstGeom prst="roundRect">
            <a:avLst/>
          </a:prstGeom>
          <a:solidFill>
            <a:srgbClr val="F4C9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fidelity 3D model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C5F6EB4-2B7C-40BC-7182-15BFCA1056DB}"/>
              </a:ext>
            </a:extLst>
          </p:cNvPr>
          <p:cNvSpPr/>
          <p:nvPr/>
        </p:nvSpPr>
        <p:spPr>
          <a:xfrm>
            <a:off x="403123" y="3161071"/>
            <a:ext cx="3097161" cy="1415845"/>
          </a:xfrm>
          <a:prstGeom prst="roundRect">
            <a:avLst/>
          </a:prstGeom>
          <a:solidFill>
            <a:srgbClr val="F4C9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1D filament model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224406-B762-8307-CB9B-47C8CDEADF01}"/>
              </a:ext>
            </a:extLst>
          </p:cNvPr>
          <p:cNvSpPr txBox="1"/>
          <p:nvPr/>
        </p:nvSpPr>
        <p:spPr>
          <a:xfrm>
            <a:off x="4097594" y="776181"/>
            <a:ext cx="12019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≪ 1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C11A781D-0883-8110-82DC-816A1A6EDF7A}"/>
                  </a:ext>
                </a:extLst>
              </p:cNvPr>
              <p:cNvSpPr/>
              <p:nvPr/>
            </p:nvSpPr>
            <p:spPr>
              <a:xfrm>
                <a:off x="6066504" y="1568246"/>
                <a:ext cx="2694038" cy="1076632"/>
              </a:xfrm>
              <a:prstGeom prst="roundRect">
                <a:avLst/>
              </a:prstGeom>
              <a:solidFill>
                <a:srgbClr val="C9DCF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Far contribution: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𝒓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</m:t>
                          </m:r>
                          <m:acc>
                            <m:accPr>
                              <m:chr m:val="̃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𝒓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&gt;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𝑑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C11A781D-0883-8110-82DC-816A1A6EDF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6504" y="1568246"/>
                <a:ext cx="2694038" cy="1076632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97894948-673D-4840-731F-1A720FD93EED}"/>
                  </a:ext>
                </a:extLst>
              </p:cNvPr>
              <p:cNvSpPr/>
              <p:nvPr/>
            </p:nvSpPr>
            <p:spPr>
              <a:xfrm>
                <a:off x="6066504" y="3215379"/>
                <a:ext cx="2694038" cy="1076632"/>
              </a:xfrm>
              <a:prstGeom prst="roundRect">
                <a:avLst/>
              </a:prstGeom>
              <a:solidFill>
                <a:srgbClr val="C9DCF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Near contribution: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𝒓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</m:t>
                          </m:r>
                          <m:acc>
                            <m:accPr>
                              <m:chr m:val="̃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𝒓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&lt;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𝑑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97894948-673D-4840-731F-1A720FD93E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6504" y="3215379"/>
                <a:ext cx="2694038" cy="1076632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4D96B9E-6730-1ECE-1C59-9A57446E9542}"/>
              </a:ext>
            </a:extLst>
          </p:cNvPr>
          <p:cNvCxnSpPr/>
          <p:nvPr/>
        </p:nvCxnSpPr>
        <p:spPr>
          <a:xfrm>
            <a:off x="3333135" y="1189703"/>
            <a:ext cx="271370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232AC31-1A25-051D-47F4-2FD94D067075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3500284" y="2074607"/>
            <a:ext cx="253131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C093D27-1553-3066-E9B4-843E6F970B3F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3500284" y="2074607"/>
            <a:ext cx="2530660" cy="16790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04AFC11-EF99-CC65-15BF-51959E9BCE81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3500284" y="2236839"/>
            <a:ext cx="2526236" cy="16321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AE3145F-2C41-9279-DE84-65FE8FD07218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3500284" y="3868994"/>
            <a:ext cx="254655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293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EB3FA-D9F5-99CE-5817-069BA651D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Limit of the 3D integral for the internal field for </a:t>
            </a:r>
            <a:r>
              <a:rPr lang="en-US" sz="2800" i="1" dirty="0"/>
              <a:t>a</a:t>
            </a:r>
            <a:r>
              <a:rPr lang="en-US" sz="2800" dirty="0"/>
              <a:t> / </a:t>
            </a:r>
            <a:r>
              <a:rPr lang="en-US" sz="2800" i="1" dirty="0"/>
              <a:t>R</a:t>
            </a:r>
            <a:r>
              <a:rPr lang="en-US" sz="2800" dirty="0"/>
              <a:t> ≪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C91888-15E5-F0C9-5B88-F55EFE787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EC296F-5691-9E69-1DCE-EB8BE27C6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64" y="699198"/>
            <a:ext cx="1883082" cy="3702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41A782-C920-5607-377F-23986D63A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64" y="2927937"/>
            <a:ext cx="8308258" cy="1248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0E59AF-5BC8-5CD1-0758-AACB4D676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871" y="720689"/>
            <a:ext cx="4286865" cy="3478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3B5EC0-A4FE-2597-D79F-D3279CF2539B}"/>
              </a:ext>
            </a:extLst>
          </p:cNvPr>
          <p:cNvSpPr txBox="1"/>
          <p:nvPr/>
        </p:nvSpPr>
        <p:spPr>
          <a:xfrm>
            <a:off x="235974" y="4293504"/>
            <a:ext cx="8908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Intuition: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Leading order near-field is same as a straight wire. But corrections contribute to the force.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B26FB24-92FB-4A2B-255D-44A8503BEBC4}"/>
              </a:ext>
            </a:extLst>
          </p:cNvPr>
          <p:cNvSpPr/>
          <p:nvPr/>
        </p:nvSpPr>
        <p:spPr>
          <a:xfrm>
            <a:off x="1627239" y="2940356"/>
            <a:ext cx="2521973" cy="55376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6E5E39-276D-0F19-30B4-7A0C57F74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8390" y="1888614"/>
            <a:ext cx="885825" cy="2633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FAC843-A54D-7CE0-6E5C-1F65B6A220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264" y="1734747"/>
            <a:ext cx="4139022" cy="70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7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72F685-C4B2-AB7B-D6A3-D77CC677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44" y="1714244"/>
            <a:ext cx="5180291" cy="9596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EF42AD-1F5A-61ED-4F5D-584441594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dirty="0"/>
              <a:t>Our new 1D filament model reproduces the same limit as the original 3D integral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8D68EC-F9D0-4C3F-1048-9479E043E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2D29BC-073B-79DF-181C-C96166E55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944" y="824529"/>
            <a:ext cx="1993900" cy="355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F672F7-83D3-DF35-E32A-769482E07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944" y="2776054"/>
            <a:ext cx="8666112" cy="7353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8D4F80-9C78-FC65-6373-8AE46D4D5BD0}"/>
              </a:ext>
            </a:extLst>
          </p:cNvPr>
          <p:cNvSpPr txBox="1"/>
          <p:nvPr/>
        </p:nvSpPr>
        <p:spPr>
          <a:xfrm>
            <a:off x="353961" y="3880566"/>
            <a:ext cx="82787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Intuition: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Regularization added to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Biot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-Savart. Makes a difference when source and evaluation points are as close as the coil radius.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E573895-57AD-BEA7-F5B7-B94FEAE33F7E}"/>
              </a:ext>
            </a:extLst>
          </p:cNvPr>
          <p:cNvSpPr/>
          <p:nvPr/>
        </p:nvSpPr>
        <p:spPr>
          <a:xfrm>
            <a:off x="4025245" y="2182200"/>
            <a:ext cx="963355" cy="43668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1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00C26-D06E-EFC8-10BD-07F5B59FD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12" y="28575"/>
            <a:ext cx="8957187" cy="557213"/>
          </a:xfrm>
        </p:spPr>
        <p:txBody>
          <a:bodyPr/>
          <a:lstStyle/>
          <a:p>
            <a:r>
              <a:rPr lang="en-US" sz="2400" dirty="0"/>
              <a:t>The new filament model agrees with the high-fidelity 3D integral </a:t>
            </a:r>
            <a:br>
              <a:rPr lang="en-US" sz="2400" dirty="0"/>
            </a:br>
            <a:r>
              <a:rPr lang="en-US" sz="2400" dirty="0"/>
              <a:t>for </a:t>
            </a:r>
            <a:r>
              <a:rPr lang="en-US" sz="2400" b="1" dirty="0"/>
              <a:t>B</a:t>
            </a:r>
            <a:r>
              <a:rPr lang="en-US" sz="2400" dirty="0"/>
              <a:t> in stellarator coils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0EC792-6395-58CA-C0EE-F563ADF9A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BBC318-4188-8BC4-90F8-1A3ADCA0B386}"/>
              </a:ext>
            </a:extLst>
          </p:cNvPr>
          <p:cNvSpPr txBox="1"/>
          <p:nvPr/>
        </p:nvSpPr>
        <p:spPr>
          <a:xfrm>
            <a:off x="66526" y="1487665"/>
            <a:ext cx="1268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HSX coil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95470E-08DF-E708-D45C-E00B0E18A421}"/>
              </a:ext>
            </a:extLst>
          </p:cNvPr>
          <p:cNvSpPr txBox="1"/>
          <p:nvPr/>
        </p:nvSpPr>
        <p:spPr>
          <a:xfrm>
            <a:off x="5172074" y="630415"/>
            <a:ext cx="4133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individual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components also agree: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03C096-A694-6C45-7701-83A7717AE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59" y="1845674"/>
            <a:ext cx="1078825" cy="16595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F23CA9-3B22-A095-F172-B3C305B710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920" y="1200150"/>
            <a:ext cx="1905000" cy="304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B48FB3-E4C0-2E65-5960-ABB64EB70B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546" y="1200150"/>
            <a:ext cx="1905000" cy="304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EA7FB6-61B2-1FEE-9475-31D5D8649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172" y="1200150"/>
            <a:ext cx="1905000" cy="304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1966F39-35F0-0CBF-BAB6-6C18A0A006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799" y="1200150"/>
            <a:ext cx="1905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6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754B0-AC09-3DDC-6B6A-1E4424FE2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52" y="28575"/>
            <a:ext cx="9006348" cy="557213"/>
          </a:xfrm>
        </p:spPr>
        <p:txBody>
          <a:bodyPr/>
          <a:lstStyle/>
          <a:p>
            <a:r>
              <a:rPr lang="en-US" sz="2400" dirty="0"/>
              <a:t>If curve centerline is a circle, the new filament model </a:t>
            </a:r>
            <a:br>
              <a:rPr lang="en-US" sz="2400" dirty="0"/>
            </a:br>
            <a:r>
              <a:rPr lang="en-US" sz="2400" dirty="0"/>
              <a:t>matches analytic formula for </a:t>
            </a:r>
            <a:r>
              <a:rPr lang="en-US" sz="2400" b="1" dirty="0"/>
              <a:t>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448A4-65D7-8623-C468-DF579A41C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42B755-9DF4-7984-4734-8853768DB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513" y="965847"/>
            <a:ext cx="2906973" cy="9969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482B34-2341-B8F9-0B6C-2E9105343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734" y="2342865"/>
            <a:ext cx="7669161" cy="135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88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F42AD-1F5A-61ED-4F5D-584441594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Integrating the </a:t>
            </a:r>
            <a:r>
              <a:rPr lang="en-US" sz="2400" b="1" dirty="0"/>
              <a:t>J</a:t>
            </a:r>
            <a:r>
              <a:rPr lang="en-US" sz="2400" dirty="0"/>
              <a:t> x </a:t>
            </a:r>
            <a:r>
              <a:rPr lang="en-US" sz="2400" b="1" dirty="0"/>
              <a:t>B</a:t>
            </a:r>
            <a:r>
              <a:rPr lang="en-US" sz="2400" dirty="0"/>
              <a:t> force over the conductor cross-section, our method reduces the 5D integral for the self-force to a 1D integral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8D68EC-F9D0-4C3F-1048-9479E043E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D8F460-A1AA-703D-D7AF-0BAFF625B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783" y="2314992"/>
            <a:ext cx="1594599" cy="659834"/>
          </a:xfrm>
          <a:prstGeom prst="rect">
            <a:avLst/>
          </a:prstGeom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A207CD18-0554-2884-239F-316C82DD619B}"/>
              </a:ext>
            </a:extLst>
          </p:cNvPr>
          <p:cNvSpPr/>
          <p:nvPr/>
        </p:nvSpPr>
        <p:spPr>
          <a:xfrm>
            <a:off x="4303776" y="1761196"/>
            <a:ext cx="536448" cy="3535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DF12FF03-3EDB-D1BA-9D3F-40087B339BB1}"/>
              </a:ext>
            </a:extLst>
          </p:cNvPr>
          <p:cNvSpPr/>
          <p:nvPr/>
        </p:nvSpPr>
        <p:spPr>
          <a:xfrm>
            <a:off x="4303776" y="3464487"/>
            <a:ext cx="536448" cy="3535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3E3D7F-9971-5D2E-21DC-FFB17F82EF9F}"/>
              </a:ext>
            </a:extLst>
          </p:cNvPr>
          <p:cNvSpPr txBox="1"/>
          <p:nvPr/>
        </p:nvSpPr>
        <p:spPr>
          <a:xfrm>
            <a:off x="4840224" y="3464487"/>
            <a:ext cx="1445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is a circle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B909E1C-8E72-E710-0062-EF4514C31799}"/>
                  </a:ext>
                </a:extLst>
              </p:cNvPr>
              <p:cNvSpPr txBox="1"/>
              <p:nvPr/>
            </p:nvSpPr>
            <p:spPr>
              <a:xfrm>
                <a:off x="1583948" y="4135959"/>
                <a:ext cx="3256276" cy="655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B909E1C-8E72-E710-0062-EF4514C317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3948" y="4135959"/>
                <a:ext cx="3256276" cy="655629"/>
              </a:xfrm>
              <a:prstGeom prst="rect">
                <a:avLst/>
              </a:prstGeom>
              <a:blipFill>
                <a:blip r:embed="rId5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5C9A463-355C-A34E-2EE2-4B451D0DF9E0}"/>
              </a:ext>
            </a:extLst>
          </p:cNvPr>
          <p:cNvSpPr txBox="1"/>
          <p:nvPr/>
        </p:nvSpPr>
        <p:spPr>
          <a:xfrm>
            <a:off x="5124661" y="4336646"/>
            <a:ext cx="2322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Same as analytic result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C31CC8-D90D-22EB-A639-D75BCC571E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3588" y="2310814"/>
            <a:ext cx="4336329" cy="8159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D1C36C-F591-96C4-C4DD-C87D92F189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50" y="763778"/>
            <a:ext cx="8957569" cy="6420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2CC74A-9EAE-1958-2AD9-DE81102ADB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247" y="3242053"/>
            <a:ext cx="2379258" cy="81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7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00C26-D06E-EFC8-10BD-07F5B59FD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The 1D integral accurately approximates high-fidelity calculations for the self-force in stellarator coils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0EC792-6395-58CA-C0EE-F563ADF9A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0031A6-9A0C-70DB-75CB-F6058E3EA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425" y="638810"/>
            <a:ext cx="4832350" cy="3865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BEA07C-1793-6757-ABAB-063F464D8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53" y="1233487"/>
            <a:ext cx="2119771" cy="31009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DEFCD4-4F10-31D5-D5FC-2C88EEDAD8B7}"/>
              </a:ext>
            </a:extLst>
          </p:cNvPr>
          <p:cNvSpPr txBox="1"/>
          <p:nvPr/>
        </p:nvSpPr>
        <p:spPr>
          <a:xfrm>
            <a:off x="800100" y="851952"/>
            <a:ext cx="1099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HSX coil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CFF142-641A-BC8F-A898-D83057068387}"/>
              </a:ext>
            </a:extLst>
          </p:cNvPr>
          <p:cNvSpPr txBox="1"/>
          <p:nvPr/>
        </p:nvSpPr>
        <p:spPr>
          <a:xfrm>
            <a:off x="4105275" y="4745593"/>
            <a:ext cx="3805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~ 18,000x speed-up for given precision</a:t>
            </a:r>
          </a:p>
        </p:txBody>
      </p:sp>
    </p:spTree>
    <p:extLst>
      <p:ext uri="{BB962C8B-B14F-4D97-AF65-F5344CB8AC3E}">
        <p14:creationId xmlns:p14="http://schemas.microsoft.com/office/powerpoint/2010/main" val="249407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4477C-D426-E60C-FF99-71E2E46DE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12" y="28575"/>
            <a:ext cx="8942388" cy="557213"/>
          </a:xfrm>
        </p:spPr>
        <p:txBody>
          <a:bodyPr/>
          <a:lstStyle/>
          <a:p>
            <a:r>
              <a:rPr lang="en-US" sz="2300" dirty="0"/>
              <a:t>Tokamak &amp; stellarator design requires calculations for the </a:t>
            </a:r>
            <a:br>
              <a:rPr lang="en-US" sz="2300" dirty="0"/>
            </a:br>
            <a:r>
              <a:rPr lang="en-US" sz="2300" b="1" dirty="0"/>
              <a:t>I</a:t>
            </a:r>
            <a:r>
              <a:rPr lang="en-US" sz="2300" dirty="0"/>
              <a:t> x </a:t>
            </a:r>
            <a:r>
              <a:rPr lang="en-US" sz="2300" b="1" dirty="0"/>
              <a:t>B</a:t>
            </a:r>
            <a:r>
              <a:rPr lang="en-US" sz="2300" dirty="0"/>
              <a:t> force, internal field, and stored energy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4EAE16-1A4A-5E4C-4104-C2CC5146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E3A4AD-47DD-B372-1D22-4DAC77160CDE}"/>
              </a:ext>
            </a:extLst>
          </p:cNvPr>
          <p:cNvSpPr txBox="1"/>
          <p:nvPr/>
        </p:nvSpPr>
        <p:spPr>
          <a:xfrm>
            <a:off x="210489" y="2162063"/>
            <a:ext cx="5412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Field and force on coil 2 due to current in coil 1 can be computed quickly: 1D filament models are ok.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3957A1-C480-967A-D04A-32086D5C466B}"/>
              </a:ext>
            </a:extLst>
          </p:cNvPr>
          <p:cNvSpPr txBox="1"/>
          <p:nvPr/>
        </p:nvSpPr>
        <p:spPr>
          <a:xfrm>
            <a:off x="201612" y="4525919"/>
            <a:ext cx="5728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Tricky part is the self-field: singularity in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Biot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-Savart Law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0B093E-F033-D452-074F-E3A58348C351}"/>
                  </a:ext>
                </a:extLst>
              </p:cNvPr>
              <p:cNvSpPr txBox="1"/>
              <p:nvPr/>
            </p:nvSpPr>
            <p:spPr>
              <a:xfrm>
                <a:off x="5622908" y="4059336"/>
                <a:ext cx="3455048" cy="11603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𝐁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0" smtClean="0"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̃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acc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1">
                                          <a:latin typeface="Cambria Math" panose="02040503050406030204" pitchFamily="18" charset="0"/>
                                        </a:rPr>
                                        <m:t>𝐫</m:t>
                                      </m:r>
                                    </m:e>
                                  </m:acc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</m:acc>
                                </m:den>
                              </m:f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1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𝐫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𝐫</m:t>
                                      </m:r>
                                    </m:e>
                                  </m:acc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1">
                                          <a:latin typeface="Cambria Math" panose="02040503050406030204" pitchFamily="18" charset="0"/>
                                        </a:rPr>
                                        <m:t>𝐫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20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b="1">
                                              <a:latin typeface="Cambria Math" panose="02040503050406030204" pitchFamily="18" charset="0"/>
                                            </a:rPr>
                                            <m:t>𝐫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0B093E-F033-D452-074F-E3A58348C3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2908" y="4059336"/>
                <a:ext cx="3455048" cy="1160318"/>
              </a:xfrm>
              <a:prstGeom prst="rect">
                <a:avLst/>
              </a:prstGeom>
              <a:blipFill>
                <a:blip r:embed="rId2"/>
                <a:stretch>
                  <a:fillRect t="-82609" b="-146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>
            <a:extLst>
              <a:ext uri="{FF2B5EF4-FFF2-40B4-BE49-F238E27FC236}">
                <a16:creationId xmlns:a16="http://schemas.microsoft.com/office/drawing/2014/main" id="{0DBD89CB-E2D4-50DC-9861-5D09D2BE5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627" y="666740"/>
            <a:ext cx="3043418" cy="300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9D14E06-341E-8752-8F52-FEC0CAF9F6D4}"/>
              </a:ext>
            </a:extLst>
          </p:cNvPr>
          <p:cNvSpPr/>
          <p:nvPr/>
        </p:nvSpPr>
        <p:spPr>
          <a:xfrm>
            <a:off x="7366460" y="3261931"/>
            <a:ext cx="1429304" cy="369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0371B4-C879-C469-975F-ACF9E16BD011}"/>
              </a:ext>
            </a:extLst>
          </p:cNvPr>
          <p:cNvSpPr txBox="1"/>
          <p:nvPr/>
        </p:nvSpPr>
        <p:spPr>
          <a:xfrm>
            <a:off x="7704341" y="3103964"/>
            <a:ext cx="74571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err="1">
                <a:latin typeface="Calibri" panose="020F0502020204030204" pitchFamily="34" charset="0"/>
                <a:cs typeface="Calibri" panose="020F0502020204030204" pitchFamily="34" charset="0"/>
              </a:rPr>
              <a:t>azom.com</a:t>
            </a:r>
            <a:endParaRPr lang="en-US" sz="105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98E8363-5A25-66B3-D38C-9C0169A074FC}"/>
              </a:ext>
            </a:extLst>
          </p:cNvPr>
          <p:cNvSpPr/>
          <p:nvPr/>
        </p:nvSpPr>
        <p:spPr>
          <a:xfrm>
            <a:off x="1025995" y="2836290"/>
            <a:ext cx="1090062" cy="1611248"/>
          </a:xfrm>
          <a:custGeom>
            <a:avLst/>
            <a:gdLst>
              <a:gd name="connsiteX0" fmla="*/ 117714 w 1548564"/>
              <a:gd name="connsiteY0" fmla="*/ 625270 h 1837700"/>
              <a:gd name="connsiteX1" fmla="*/ 348534 w 1548564"/>
              <a:gd name="connsiteY1" fmla="*/ 279040 h 1837700"/>
              <a:gd name="connsiteX2" fmla="*/ 987726 w 1548564"/>
              <a:gd name="connsiteY2" fmla="*/ 12710 h 1837700"/>
              <a:gd name="connsiteX3" fmla="*/ 1547019 w 1548564"/>
              <a:gd name="connsiteY3" fmla="*/ 696291 h 1837700"/>
              <a:gd name="connsiteX4" fmla="*/ 1156402 w 1548564"/>
              <a:gd name="connsiteY4" fmla="*/ 1220073 h 1837700"/>
              <a:gd name="connsiteX5" fmla="*/ 1218545 w 1548564"/>
              <a:gd name="connsiteY5" fmla="*/ 1699468 h 1837700"/>
              <a:gd name="connsiteX6" fmla="*/ 82204 w 1548564"/>
              <a:gd name="connsiteY6" fmla="*/ 1752734 h 1837700"/>
              <a:gd name="connsiteX7" fmla="*/ 117714 w 1548564"/>
              <a:gd name="connsiteY7" fmla="*/ 625270 h 1837700"/>
              <a:gd name="connsiteX0" fmla="*/ 161953 w 1530659"/>
              <a:gd name="connsiteY0" fmla="*/ 965431 h 1816232"/>
              <a:gd name="connsiteX1" fmla="*/ 330629 w 1530659"/>
              <a:gd name="connsiteY1" fmla="*/ 281850 h 1816232"/>
              <a:gd name="connsiteX2" fmla="*/ 969821 w 1530659"/>
              <a:gd name="connsiteY2" fmla="*/ 15520 h 1816232"/>
              <a:gd name="connsiteX3" fmla="*/ 1529114 w 1530659"/>
              <a:gd name="connsiteY3" fmla="*/ 699101 h 1816232"/>
              <a:gd name="connsiteX4" fmla="*/ 1138497 w 1530659"/>
              <a:gd name="connsiteY4" fmla="*/ 1222883 h 1816232"/>
              <a:gd name="connsiteX5" fmla="*/ 1200640 w 1530659"/>
              <a:gd name="connsiteY5" fmla="*/ 1702278 h 1816232"/>
              <a:gd name="connsiteX6" fmla="*/ 64299 w 1530659"/>
              <a:gd name="connsiteY6" fmla="*/ 1755544 h 1816232"/>
              <a:gd name="connsiteX7" fmla="*/ 161953 w 1530659"/>
              <a:gd name="connsiteY7" fmla="*/ 965431 h 1816232"/>
              <a:gd name="connsiteX0" fmla="*/ 307799 w 1498952"/>
              <a:gd name="connsiteY0" fmla="*/ 857900 h 1823103"/>
              <a:gd name="connsiteX1" fmla="*/ 298922 w 1498952"/>
              <a:gd name="connsiteY1" fmla="*/ 280851 h 1823103"/>
              <a:gd name="connsiteX2" fmla="*/ 938114 w 1498952"/>
              <a:gd name="connsiteY2" fmla="*/ 14521 h 1823103"/>
              <a:gd name="connsiteX3" fmla="*/ 1497407 w 1498952"/>
              <a:gd name="connsiteY3" fmla="*/ 698102 h 1823103"/>
              <a:gd name="connsiteX4" fmla="*/ 1106790 w 1498952"/>
              <a:gd name="connsiteY4" fmla="*/ 1221884 h 1823103"/>
              <a:gd name="connsiteX5" fmla="*/ 1168933 w 1498952"/>
              <a:gd name="connsiteY5" fmla="*/ 1701279 h 1823103"/>
              <a:gd name="connsiteX6" fmla="*/ 32592 w 1498952"/>
              <a:gd name="connsiteY6" fmla="*/ 1754545 h 1823103"/>
              <a:gd name="connsiteX7" fmla="*/ 307799 w 1498952"/>
              <a:gd name="connsiteY7" fmla="*/ 857900 h 1823103"/>
              <a:gd name="connsiteX0" fmla="*/ 293251 w 1484610"/>
              <a:gd name="connsiteY0" fmla="*/ 857900 h 1869009"/>
              <a:gd name="connsiteX1" fmla="*/ 284374 w 1484610"/>
              <a:gd name="connsiteY1" fmla="*/ 280851 h 1869009"/>
              <a:gd name="connsiteX2" fmla="*/ 923566 w 1484610"/>
              <a:gd name="connsiteY2" fmla="*/ 14521 h 1869009"/>
              <a:gd name="connsiteX3" fmla="*/ 1482859 w 1484610"/>
              <a:gd name="connsiteY3" fmla="*/ 698102 h 1869009"/>
              <a:gd name="connsiteX4" fmla="*/ 1092242 w 1484610"/>
              <a:gd name="connsiteY4" fmla="*/ 1221884 h 1869009"/>
              <a:gd name="connsiteX5" fmla="*/ 879178 w 1484610"/>
              <a:gd name="connsiteY5" fmla="*/ 1798933 h 1869009"/>
              <a:gd name="connsiteX6" fmla="*/ 18044 w 1484610"/>
              <a:gd name="connsiteY6" fmla="*/ 1754545 h 1869009"/>
              <a:gd name="connsiteX7" fmla="*/ 293251 w 1484610"/>
              <a:gd name="connsiteY7" fmla="*/ 857900 h 1869009"/>
              <a:gd name="connsiteX0" fmla="*/ 222480 w 1493738"/>
              <a:gd name="connsiteY0" fmla="*/ 956467 h 1864217"/>
              <a:gd name="connsiteX1" fmla="*/ 293502 w 1493738"/>
              <a:gd name="connsiteY1" fmla="*/ 281763 h 1864217"/>
              <a:gd name="connsiteX2" fmla="*/ 932694 w 1493738"/>
              <a:gd name="connsiteY2" fmla="*/ 15433 h 1864217"/>
              <a:gd name="connsiteX3" fmla="*/ 1491987 w 1493738"/>
              <a:gd name="connsiteY3" fmla="*/ 699014 h 1864217"/>
              <a:gd name="connsiteX4" fmla="*/ 1101370 w 1493738"/>
              <a:gd name="connsiteY4" fmla="*/ 1222796 h 1864217"/>
              <a:gd name="connsiteX5" fmla="*/ 888306 w 1493738"/>
              <a:gd name="connsiteY5" fmla="*/ 1799845 h 1864217"/>
              <a:gd name="connsiteX6" fmla="*/ 27172 w 1493738"/>
              <a:gd name="connsiteY6" fmla="*/ 1755457 h 1864217"/>
              <a:gd name="connsiteX7" fmla="*/ 222480 w 1493738"/>
              <a:gd name="connsiteY7" fmla="*/ 956467 h 1864217"/>
              <a:gd name="connsiteX0" fmla="*/ 102462 w 1373720"/>
              <a:gd name="connsiteY0" fmla="*/ 956467 h 1835144"/>
              <a:gd name="connsiteX1" fmla="*/ 173484 w 1373720"/>
              <a:gd name="connsiteY1" fmla="*/ 281763 h 1835144"/>
              <a:gd name="connsiteX2" fmla="*/ 812676 w 1373720"/>
              <a:gd name="connsiteY2" fmla="*/ 15433 h 1835144"/>
              <a:gd name="connsiteX3" fmla="*/ 1371969 w 1373720"/>
              <a:gd name="connsiteY3" fmla="*/ 699014 h 1835144"/>
              <a:gd name="connsiteX4" fmla="*/ 981352 w 1373720"/>
              <a:gd name="connsiteY4" fmla="*/ 1222796 h 1835144"/>
              <a:gd name="connsiteX5" fmla="*/ 768288 w 1373720"/>
              <a:gd name="connsiteY5" fmla="*/ 1799845 h 1835144"/>
              <a:gd name="connsiteX6" fmla="*/ 40319 w 1373720"/>
              <a:gd name="connsiteY6" fmla="*/ 1657802 h 1835144"/>
              <a:gd name="connsiteX7" fmla="*/ 102462 w 1373720"/>
              <a:gd name="connsiteY7" fmla="*/ 956467 h 1835144"/>
              <a:gd name="connsiteX0" fmla="*/ 102462 w 1374191"/>
              <a:gd name="connsiteY0" fmla="*/ 956467 h 1835144"/>
              <a:gd name="connsiteX1" fmla="*/ 173484 w 1374191"/>
              <a:gd name="connsiteY1" fmla="*/ 281763 h 1835144"/>
              <a:gd name="connsiteX2" fmla="*/ 812676 w 1374191"/>
              <a:gd name="connsiteY2" fmla="*/ 15433 h 1835144"/>
              <a:gd name="connsiteX3" fmla="*/ 1371969 w 1374191"/>
              <a:gd name="connsiteY3" fmla="*/ 699014 h 1835144"/>
              <a:gd name="connsiteX4" fmla="*/ 999107 w 1374191"/>
              <a:gd name="connsiteY4" fmla="*/ 1089631 h 1835144"/>
              <a:gd name="connsiteX5" fmla="*/ 768288 w 1374191"/>
              <a:gd name="connsiteY5" fmla="*/ 1799845 h 1835144"/>
              <a:gd name="connsiteX6" fmla="*/ 40319 w 1374191"/>
              <a:gd name="connsiteY6" fmla="*/ 1657802 h 1835144"/>
              <a:gd name="connsiteX7" fmla="*/ 102462 w 1374191"/>
              <a:gd name="connsiteY7" fmla="*/ 956467 h 1835144"/>
              <a:gd name="connsiteX0" fmla="*/ 102462 w 1250935"/>
              <a:gd name="connsiteY0" fmla="*/ 946082 h 1824759"/>
              <a:gd name="connsiteX1" fmla="*/ 173484 w 1250935"/>
              <a:gd name="connsiteY1" fmla="*/ 271378 h 1824759"/>
              <a:gd name="connsiteX2" fmla="*/ 812676 w 1250935"/>
              <a:gd name="connsiteY2" fmla="*/ 5048 h 1824759"/>
              <a:gd name="connsiteX3" fmla="*/ 1247682 w 1250935"/>
              <a:gd name="connsiteY3" fmla="*/ 475565 h 1824759"/>
              <a:gd name="connsiteX4" fmla="*/ 999107 w 1250935"/>
              <a:gd name="connsiteY4" fmla="*/ 1079246 h 1824759"/>
              <a:gd name="connsiteX5" fmla="*/ 768288 w 1250935"/>
              <a:gd name="connsiteY5" fmla="*/ 1789460 h 1824759"/>
              <a:gd name="connsiteX6" fmla="*/ 40319 w 1250935"/>
              <a:gd name="connsiteY6" fmla="*/ 1647417 h 1824759"/>
              <a:gd name="connsiteX7" fmla="*/ 102462 w 1250935"/>
              <a:gd name="connsiteY7" fmla="*/ 946082 h 1824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50935" h="1824759">
                <a:moveTo>
                  <a:pt x="102462" y="946082"/>
                </a:moveTo>
                <a:cubicBezTo>
                  <a:pt x="124656" y="716742"/>
                  <a:pt x="55115" y="428217"/>
                  <a:pt x="173484" y="271378"/>
                </a:cubicBezTo>
                <a:cubicBezTo>
                  <a:pt x="291853" y="114539"/>
                  <a:pt x="633643" y="-28983"/>
                  <a:pt x="812676" y="5048"/>
                </a:cubicBezTo>
                <a:cubicBezTo>
                  <a:pt x="991709" y="39079"/>
                  <a:pt x="1216610" y="296532"/>
                  <a:pt x="1247682" y="475565"/>
                </a:cubicBezTo>
                <a:cubicBezTo>
                  <a:pt x="1278754" y="654598"/>
                  <a:pt x="1079006" y="860264"/>
                  <a:pt x="999107" y="1079246"/>
                </a:cubicBezTo>
                <a:cubicBezTo>
                  <a:pt x="919208" y="1298228"/>
                  <a:pt x="947321" y="1700683"/>
                  <a:pt x="768288" y="1789460"/>
                </a:cubicBezTo>
                <a:cubicBezTo>
                  <a:pt x="589255" y="1878237"/>
                  <a:pt x="151290" y="1787980"/>
                  <a:pt x="40319" y="1647417"/>
                </a:cubicBezTo>
                <a:cubicBezTo>
                  <a:pt x="-70652" y="1506854"/>
                  <a:pt x="80268" y="1175422"/>
                  <a:pt x="102462" y="946082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7ECA9391-1348-15ED-0BCF-1136B59360B1}"/>
              </a:ext>
            </a:extLst>
          </p:cNvPr>
          <p:cNvSpPr/>
          <p:nvPr/>
        </p:nvSpPr>
        <p:spPr>
          <a:xfrm>
            <a:off x="2497394" y="2836290"/>
            <a:ext cx="1090062" cy="1736271"/>
          </a:xfrm>
          <a:custGeom>
            <a:avLst/>
            <a:gdLst>
              <a:gd name="connsiteX0" fmla="*/ 337760 w 1457967"/>
              <a:gd name="connsiteY0" fmla="*/ 973630 h 2172281"/>
              <a:gd name="connsiteX1" fmla="*/ 408 w 1457967"/>
              <a:gd name="connsiteY1" fmla="*/ 565257 h 2172281"/>
              <a:gd name="connsiteX2" fmla="*/ 417659 w 1457967"/>
              <a:gd name="connsiteY2" fmla="*/ 5964 h 2172281"/>
              <a:gd name="connsiteX3" fmla="*/ 1243282 w 1457967"/>
              <a:gd name="connsiteY3" fmla="*/ 316682 h 2172281"/>
              <a:gd name="connsiteX4" fmla="*/ 1065729 w 1457967"/>
              <a:gd name="connsiteY4" fmla="*/ 1026896 h 2172281"/>
              <a:gd name="connsiteX5" fmla="*/ 1456346 w 1457967"/>
              <a:gd name="connsiteY5" fmla="*/ 1834764 h 2172281"/>
              <a:gd name="connsiteX6" fmla="*/ 888175 w 1457967"/>
              <a:gd name="connsiteY6" fmla="*/ 2172115 h 2172281"/>
              <a:gd name="connsiteX7" fmla="*/ 204595 w 1457967"/>
              <a:gd name="connsiteY7" fmla="*/ 1799253 h 2172281"/>
              <a:gd name="connsiteX8" fmla="*/ 337760 w 1457967"/>
              <a:gd name="connsiteY8" fmla="*/ 973630 h 2172281"/>
              <a:gd name="connsiteX0" fmla="*/ 275695 w 1395902"/>
              <a:gd name="connsiteY0" fmla="*/ 971641 h 2170292"/>
              <a:gd name="connsiteX1" fmla="*/ 486 w 1395902"/>
              <a:gd name="connsiteY1" fmla="*/ 510002 h 2170292"/>
              <a:gd name="connsiteX2" fmla="*/ 355594 w 1395902"/>
              <a:gd name="connsiteY2" fmla="*/ 3975 h 2170292"/>
              <a:gd name="connsiteX3" fmla="*/ 1181217 w 1395902"/>
              <a:gd name="connsiteY3" fmla="*/ 314693 h 2170292"/>
              <a:gd name="connsiteX4" fmla="*/ 1003664 w 1395902"/>
              <a:gd name="connsiteY4" fmla="*/ 1024907 h 2170292"/>
              <a:gd name="connsiteX5" fmla="*/ 1394281 w 1395902"/>
              <a:gd name="connsiteY5" fmla="*/ 1832775 h 2170292"/>
              <a:gd name="connsiteX6" fmla="*/ 826110 w 1395902"/>
              <a:gd name="connsiteY6" fmla="*/ 2170126 h 2170292"/>
              <a:gd name="connsiteX7" fmla="*/ 142530 w 1395902"/>
              <a:gd name="connsiteY7" fmla="*/ 1797264 h 2170292"/>
              <a:gd name="connsiteX8" fmla="*/ 275695 w 1395902"/>
              <a:gd name="connsiteY8" fmla="*/ 971641 h 2170292"/>
              <a:gd name="connsiteX0" fmla="*/ 319683 w 1395502"/>
              <a:gd name="connsiteY0" fmla="*/ 1131439 h 2170292"/>
              <a:gd name="connsiteX1" fmla="*/ 86 w 1395502"/>
              <a:gd name="connsiteY1" fmla="*/ 510002 h 2170292"/>
              <a:gd name="connsiteX2" fmla="*/ 355194 w 1395502"/>
              <a:gd name="connsiteY2" fmla="*/ 3975 h 2170292"/>
              <a:gd name="connsiteX3" fmla="*/ 1180817 w 1395502"/>
              <a:gd name="connsiteY3" fmla="*/ 314693 h 2170292"/>
              <a:gd name="connsiteX4" fmla="*/ 1003264 w 1395502"/>
              <a:gd name="connsiteY4" fmla="*/ 1024907 h 2170292"/>
              <a:gd name="connsiteX5" fmla="*/ 1393881 w 1395502"/>
              <a:gd name="connsiteY5" fmla="*/ 1832775 h 2170292"/>
              <a:gd name="connsiteX6" fmla="*/ 825710 w 1395502"/>
              <a:gd name="connsiteY6" fmla="*/ 2170126 h 2170292"/>
              <a:gd name="connsiteX7" fmla="*/ 142130 w 1395502"/>
              <a:gd name="connsiteY7" fmla="*/ 1797264 h 2170292"/>
              <a:gd name="connsiteX8" fmla="*/ 319683 w 1395502"/>
              <a:gd name="connsiteY8" fmla="*/ 1131439 h 2170292"/>
              <a:gd name="connsiteX0" fmla="*/ 319688 w 1395507"/>
              <a:gd name="connsiteY0" fmla="*/ 1131439 h 2170292"/>
              <a:gd name="connsiteX1" fmla="*/ 91 w 1395507"/>
              <a:gd name="connsiteY1" fmla="*/ 510002 h 2170292"/>
              <a:gd name="connsiteX2" fmla="*/ 355199 w 1395507"/>
              <a:gd name="connsiteY2" fmla="*/ 3975 h 2170292"/>
              <a:gd name="connsiteX3" fmla="*/ 1180822 w 1395507"/>
              <a:gd name="connsiteY3" fmla="*/ 314693 h 2170292"/>
              <a:gd name="connsiteX4" fmla="*/ 1003269 w 1395507"/>
              <a:gd name="connsiteY4" fmla="*/ 1024907 h 2170292"/>
              <a:gd name="connsiteX5" fmla="*/ 1393886 w 1395507"/>
              <a:gd name="connsiteY5" fmla="*/ 1832775 h 2170292"/>
              <a:gd name="connsiteX6" fmla="*/ 825715 w 1395507"/>
              <a:gd name="connsiteY6" fmla="*/ 2170126 h 2170292"/>
              <a:gd name="connsiteX7" fmla="*/ 248667 w 1395507"/>
              <a:gd name="connsiteY7" fmla="*/ 1868285 h 2170292"/>
              <a:gd name="connsiteX8" fmla="*/ 319688 w 1395507"/>
              <a:gd name="connsiteY8" fmla="*/ 1131439 h 217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5507" h="2170292">
                <a:moveTo>
                  <a:pt x="319688" y="1131439"/>
                </a:moveTo>
                <a:cubicBezTo>
                  <a:pt x="278259" y="905059"/>
                  <a:pt x="-5827" y="697913"/>
                  <a:pt x="91" y="510002"/>
                </a:cubicBezTo>
                <a:cubicBezTo>
                  <a:pt x="6009" y="322091"/>
                  <a:pt x="158411" y="36526"/>
                  <a:pt x="355199" y="3975"/>
                </a:cubicBezTo>
                <a:cubicBezTo>
                  <a:pt x="551987" y="-28576"/>
                  <a:pt x="1072810" y="144538"/>
                  <a:pt x="1180822" y="314693"/>
                </a:cubicBezTo>
                <a:cubicBezTo>
                  <a:pt x="1288834" y="484848"/>
                  <a:pt x="967758" y="771893"/>
                  <a:pt x="1003269" y="1024907"/>
                </a:cubicBezTo>
                <a:cubicBezTo>
                  <a:pt x="1038780" y="1277921"/>
                  <a:pt x="1423478" y="1641905"/>
                  <a:pt x="1393886" y="1832775"/>
                </a:cubicBezTo>
                <a:cubicBezTo>
                  <a:pt x="1364294" y="2023645"/>
                  <a:pt x="1034340" y="2176044"/>
                  <a:pt x="825715" y="2170126"/>
                </a:cubicBezTo>
                <a:cubicBezTo>
                  <a:pt x="617090" y="2164208"/>
                  <a:pt x="333005" y="2041399"/>
                  <a:pt x="248667" y="1868285"/>
                </a:cubicBezTo>
                <a:cubicBezTo>
                  <a:pt x="164329" y="1695171"/>
                  <a:pt x="361117" y="1357820"/>
                  <a:pt x="319688" y="1131439"/>
                </a:cubicBezTo>
                <a:close/>
              </a:path>
            </a:pathLst>
          </a:custGeom>
          <a:noFill/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B1C239-3DD6-A30C-B153-7AF7607BCFC2}"/>
              </a:ext>
            </a:extLst>
          </p:cNvPr>
          <p:cNvSpPr txBox="1"/>
          <p:nvPr/>
        </p:nvSpPr>
        <p:spPr>
          <a:xfrm>
            <a:off x="1330243" y="4020826"/>
            <a:ext cx="320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22B787-612E-151F-3C4F-99BF09B8C20E}"/>
              </a:ext>
            </a:extLst>
          </p:cNvPr>
          <p:cNvSpPr txBox="1"/>
          <p:nvPr/>
        </p:nvSpPr>
        <p:spPr>
          <a:xfrm>
            <a:off x="2999210" y="4167087"/>
            <a:ext cx="320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E69E9B-3CD5-7DEA-5513-D026784B1A25}"/>
              </a:ext>
            </a:extLst>
          </p:cNvPr>
          <p:cNvSpPr txBox="1"/>
          <p:nvPr/>
        </p:nvSpPr>
        <p:spPr>
          <a:xfrm>
            <a:off x="188335" y="511093"/>
            <a:ext cx="6132562" cy="1503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Forces ∝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 High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limited by support structure.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Superconductor quench limits depend on local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Need to be able to dissipate stored energy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= ½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LI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Coil shapes can probably be optimized for these quantities.</a:t>
            </a:r>
          </a:p>
        </p:txBody>
      </p:sp>
    </p:spTree>
    <p:extLst>
      <p:ext uri="{BB962C8B-B14F-4D97-AF65-F5344CB8AC3E}">
        <p14:creationId xmlns:p14="http://schemas.microsoft.com/office/powerpoint/2010/main" val="325525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2" grpId="0" animBg="1"/>
      <p:bldP spid="14" grpId="0" animBg="1"/>
      <p:bldP spid="15" grpId="0"/>
      <p:bldP spid="16" grpId="0"/>
      <p:bldP spid="4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CB75F-E63F-6E9B-37D6-ADC26805E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6" y="28575"/>
            <a:ext cx="8886824" cy="557213"/>
          </a:xfrm>
        </p:spPr>
        <p:txBody>
          <a:bodyPr/>
          <a:lstStyle/>
          <a:p>
            <a:r>
              <a:rPr lang="en-US" sz="2300" dirty="0"/>
              <a:t>Similarly, the inductance &amp; stored energy can be computed accurately </a:t>
            </a:r>
            <a:br>
              <a:rPr lang="en-US" sz="2300" dirty="0"/>
            </a:br>
            <a:r>
              <a:rPr lang="en-US" sz="2300" dirty="0"/>
              <a:t>with only a 2D integral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252EC0-911F-7790-6401-0C62557EB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A5D892-336A-885C-CC17-B3823F73F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233" y="769559"/>
            <a:ext cx="4336034" cy="43360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801547-5466-72D4-9054-8DB4868DE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44" y="1556444"/>
            <a:ext cx="3680425" cy="716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C6BB19-74AA-9CAE-52D0-1F1F2CA5A6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76" y="2440792"/>
            <a:ext cx="861441" cy="259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4B5046-D5DF-EE04-C58A-262FE244DC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76" y="2976096"/>
            <a:ext cx="3244977" cy="4792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DEDE86-1D43-0AFD-45FC-634BE905A6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1" y="3496705"/>
            <a:ext cx="3886200" cy="5617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6D507B-DBBB-9861-A8D3-AB1BB565D1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0935" y="726207"/>
            <a:ext cx="2741845" cy="5468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46720F-7F4E-E4C5-298F-9BDFC0BED223}"/>
              </a:ext>
            </a:extLst>
          </p:cNvPr>
          <p:cNvSpPr txBox="1"/>
          <p:nvPr/>
        </p:nvSpPr>
        <p:spPr>
          <a:xfrm>
            <a:off x="699156" y="807466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6D: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53C843-7F04-3A72-2935-0D2C83BEFC80}"/>
              </a:ext>
            </a:extLst>
          </p:cNvPr>
          <p:cNvSpPr txBox="1"/>
          <p:nvPr/>
        </p:nvSpPr>
        <p:spPr>
          <a:xfrm>
            <a:off x="261809" y="1660628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2D: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43AF4EA3-2778-26B3-F25C-D959DF38CCC9}"/>
              </a:ext>
            </a:extLst>
          </p:cNvPr>
          <p:cNvSpPr/>
          <p:nvPr/>
        </p:nvSpPr>
        <p:spPr>
          <a:xfrm>
            <a:off x="2263903" y="1320810"/>
            <a:ext cx="403097" cy="2597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4E5E52-06A4-44B7-774D-381BA9E1ACDA}"/>
              </a:ext>
            </a:extLst>
          </p:cNvPr>
          <p:cNvSpPr txBox="1"/>
          <p:nvPr/>
        </p:nvSpPr>
        <p:spPr>
          <a:xfrm>
            <a:off x="1298887" y="2401055"/>
            <a:ext cx="1926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for circular x-section,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B02D36-DF62-796E-1FDA-11CD70318F85}"/>
              </a:ext>
            </a:extLst>
          </p:cNvPr>
          <p:cNvSpPr txBox="1"/>
          <p:nvPr/>
        </p:nvSpPr>
        <p:spPr>
          <a:xfrm>
            <a:off x="1333410" y="4074151"/>
            <a:ext cx="22640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for rectangular x-section.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BADB87B-2684-5F9F-0F06-EF3700036D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065" y="660674"/>
            <a:ext cx="959126" cy="14716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A5AAA58-39BC-5B86-54F0-A43C75074375}"/>
              </a:ext>
            </a:extLst>
          </p:cNvPr>
          <p:cNvSpPr txBox="1"/>
          <p:nvPr/>
        </p:nvSpPr>
        <p:spPr>
          <a:xfrm>
            <a:off x="175519" y="4556905"/>
            <a:ext cx="42616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For circular centerline, matches analytic result by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Weinstein,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Annalen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der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Physik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(1884)</a:t>
            </a:r>
          </a:p>
        </p:txBody>
      </p:sp>
    </p:spTree>
    <p:extLst>
      <p:ext uri="{BB962C8B-B14F-4D97-AF65-F5344CB8AC3E}">
        <p14:creationId xmlns:p14="http://schemas.microsoft.com/office/powerpoint/2010/main" val="60789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90254-9BB7-F25F-C934-7EB8657AF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B3FA9B-B2A5-6AC6-5FF6-B62F97142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103742-F7F9-DB36-23A8-B0A14FFA7C94}"/>
              </a:ext>
            </a:extLst>
          </p:cNvPr>
          <p:cNvSpPr txBox="1"/>
          <p:nvPr/>
        </p:nvSpPr>
        <p:spPr>
          <a:xfrm>
            <a:off x="532660" y="985421"/>
            <a:ext cx="7190913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Motivation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Reducing 3D/5D/6D integrals to 1D/2D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 quadrature for the 1D/2D integrals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Future work &amp; conclusions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517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0C7BE-BBED-2A66-C5CD-7EECC2534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/>
              <a:t>Remaining 1D integral is still tricky since integrand has fine structure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504357-3037-EFA1-FB1E-0F6A9CCAF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D1D3E4-534E-B4D3-2DB9-6FABF4DF7172}"/>
              </a:ext>
            </a:extLst>
          </p:cNvPr>
          <p:cNvSpPr txBox="1"/>
          <p:nvPr/>
        </p:nvSpPr>
        <p:spPr>
          <a:xfrm>
            <a:off x="183431" y="2831188"/>
            <a:ext cx="418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solution: subtract and add a function to the integrand with the same near-singular behavior that can be integrated analytically.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EC9FB3-FD0C-CCDC-A95C-F53EE5B0C4CA}"/>
              </a:ext>
            </a:extLst>
          </p:cNvPr>
          <p:cNvSpPr/>
          <p:nvPr/>
        </p:nvSpPr>
        <p:spPr>
          <a:xfrm>
            <a:off x="4617682" y="2172929"/>
            <a:ext cx="209957" cy="540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EC763D-7474-1DCE-AE97-07FFF539E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29" y="966242"/>
            <a:ext cx="4029075" cy="8324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EFED8E-4312-8F89-5F26-ED24E7A4B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169" y="828317"/>
            <a:ext cx="4470400" cy="406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3B78A6-1EB0-5ED0-A835-F5ED1D5CED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169" y="828317"/>
            <a:ext cx="4470400" cy="4064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128739F-AB4D-72A2-C0A7-579731E70DF5}"/>
              </a:ext>
            </a:extLst>
          </p:cNvPr>
          <p:cNvSpPr txBox="1"/>
          <p:nvPr/>
        </p:nvSpPr>
        <p:spPr>
          <a:xfrm>
            <a:off x="6258644" y="1213191"/>
            <a:ext cx="2492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singularity subtraction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31D531-2C1D-2CEF-537E-63986B3A494F}"/>
              </a:ext>
            </a:extLst>
          </p:cNvPr>
          <p:cNvSpPr txBox="1"/>
          <p:nvPr/>
        </p:nvSpPr>
        <p:spPr>
          <a:xfrm>
            <a:off x="6098320" y="2099847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Original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36BBC42-9F56-32F4-EB40-2995FF986E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656" y="2635352"/>
            <a:ext cx="945712" cy="157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29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401D9-21CF-CE2B-56BC-625CF50C9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To make integrand smooth, we subtract and add a function with the same singular behavior that can be integrated analytically.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5F3752-4953-61E2-671A-EF6F934E8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23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679272-BE58-7E33-FE41-BEF23B4109F5}"/>
                  </a:ext>
                </a:extLst>
              </p:cNvPr>
              <p:cNvSpPr txBox="1"/>
              <p:nvPr/>
            </p:nvSpPr>
            <p:spPr>
              <a:xfrm>
                <a:off x="1689063" y="1787951"/>
                <a:ext cx="5694444" cy="3784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Compute </a:t>
                </a:r>
                <a:r>
                  <a:rPr lang="en-US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by Taylor expansion of integrand about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𝜙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𝜙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679272-BE58-7E33-FE41-BEF23B4109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9063" y="1787951"/>
                <a:ext cx="5694444" cy="378437"/>
              </a:xfrm>
              <a:prstGeom prst="rect">
                <a:avLst/>
              </a:prstGeom>
              <a:blipFill>
                <a:blip r:embed="rId2"/>
                <a:stretch>
                  <a:fillRect l="-667" t="-3226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BA41EAF-94C9-C525-BCE8-DBB3D5A3A7DE}"/>
              </a:ext>
            </a:extLst>
          </p:cNvPr>
          <p:cNvSpPr txBox="1"/>
          <p:nvPr/>
        </p:nvSpPr>
        <p:spPr>
          <a:xfrm>
            <a:off x="147484" y="2618690"/>
            <a:ext cx="825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Result: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3DB183-CFFC-6FDE-42BA-23FF227AA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3033036"/>
            <a:ext cx="8782050" cy="19221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D3094F-7F9B-4F28-71B1-B855F79DF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675" y="676831"/>
            <a:ext cx="7030418" cy="74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8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E23FA-89D2-5902-0E90-83FC91D92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The singularity-subtraction method allows </a:t>
            </a:r>
            <a:r>
              <a:rPr lang="en-US" sz="2400" b="1" dirty="0"/>
              <a:t>B</a:t>
            </a:r>
            <a:r>
              <a:rPr lang="en-US" sz="2400" dirty="0"/>
              <a:t> and the force to be evaluated with very few quadrature points.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B349A5-EF9A-9C69-6C97-83506D3C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F232AE-8D9D-543F-7C66-AE7941720540}"/>
              </a:ext>
            </a:extLst>
          </p:cNvPr>
          <p:cNvSpPr txBox="1"/>
          <p:nvPr/>
        </p:nvSpPr>
        <p:spPr>
          <a:xfrm>
            <a:off x="551221" y="978617"/>
            <a:ext cx="1099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HSX coil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7BA977-8684-0974-6338-D3E291296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217" y="771524"/>
            <a:ext cx="5227108" cy="4276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3ED909-0131-E1A9-C4AD-47515C3DDC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38" y="1433511"/>
            <a:ext cx="177165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352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90254-9BB7-F25F-C934-7EB8657AF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B3FA9B-B2A5-6AC6-5FF6-B62F97142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103742-F7F9-DB36-23A8-B0A14FFA7C94}"/>
              </a:ext>
            </a:extLst>
          </p:cNvPr>
          <p:cNvSpPr txBox="1"/>
          <p:nvPr/>
        </p:nvSpPr>
        <p:spPr>
          <a:xfrm>
            <a:off x="532660" y="985421"/>
            <a:ext cx="7190913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Motivation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Reducing 3D/5D/6D integrals to 1D/2D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Efficient quadrature for the 1D/2D integrals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 work &amp; conclusions</a:t>
            </a:r>
          </a:p>
        </p:txBody>
      </p:sp>
    </p:spTree>
    <p:extLst>
      <p:ext uri="{BB962C8B-B14F-4D97-AF65-F5344CB8AC3E}">
        <p14:creationId xmlns:p14="http://schemas.microsoft.com/office/powerpoint/2010/main" val="20939985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C44A4-3A49-B40E-7D39-D4C479C01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 possible reduced model for the critical current?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F4648F-5D8C-AB20-3021-4CE65C99C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197F56-37C1-B369-327A-FBD379DBA9A8}"/>
              </a:ext>
            </a:extLst>
          </p:cNvPr>
          <p:cNvSpPr txBox="1"/>
          <p:nvPr/>
        </p:nvSpPr>
        <p:spPr>
          <a:xfrm>
            <a:off x="235670" y="763571"/>
            <a:ext cx="5316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Given a model for how the local critical current density depends on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e.g.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E8F50D-D872-C0A8-50D6-452D0F552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211" y="1443340"/>
            <a:ext cx="4036178" cy="9376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E936EA-B4C1-245F-3C09-B313AEC3AD78}"/>
              </a:ext>
            </a:extLst>
          </p:cNvPr>
          <p:cNvSpPr txBox="1"/>
          <p:nvPr/>
        </p:nvSpPr>
        <p:spPr>
          <a:xfrm>
            <a:off x="2932350" y="2402473"/>
            <a:ext cx="24378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Gömöry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600" i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Klinčok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(2006)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BA6E5F4-11AA-6712-89DB-050B754957C6}"/>
                  </a:ext>
                </a:extLst>
              </p:cNvPr>
              <p:cNvSpPr txBox="1"/>
              <p:nvPr/>
            </p:nvSpPr>
            <p:spPr>
              <a:xfrm>
                <a:off x="291477" y="2971570"/>
                <a:ext cx="4761290" cy="1228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estimate the global critical current as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𝜙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limLoc m:val="undOvr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𝑠𝑒𝑐𝑡𝑖𝑜𝑛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nary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𝑩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𝑢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𝑣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𝜙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BA6E5F4-11AA-6712-89DB-050B754957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77" y="2971570"/>
                <a:ext cx="4761290" cy="1228413"/>
              </a:xfrm>
              <a:prstGeom prst="rect">
                <a:avLst/>
              </a:prstGeom>
              <a:blipFill>
                <a:blip r:embed="rId3"/>
                <a:stretch>
                  <a:fillRect l="-1333" t="-55102" b="-124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34D915B-B8A9-CEFB-F52D-478B5BB07945}"/>
              </a:ext>
            </a:extLst>
          </p:cNvPr>
          <p:cNvSpPr txBox="1"/>
          <p:nvPr/>
        </p:nvSpPr>
        <p:spPr>
          <a:xfrm>
            <a:off x="206635" y="4671775"/>
            <a:ext cx="5619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Not self-consistent, but is it good enough to be useful?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4327554-B1DB-6FB9-FE10-F80C211F6143}"/>
              </a:ext>
            </a:extLst>
          </p:cNvPr>
          <p:cNvGrpSpPr/>
          <p:nvPr/>
        </p:nvGrpSpPr>
        <p:grpSpPr>
          <a:xfrm>
            <a:off x="5678200" y="880043"/>
            <a:ext cx="3108137" cy="3001841"/>
            <a:chOff x="5687627" y="666740"/>
            <a:chExt cx="3108137" cy="3001841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7843EC3C-4D14-09EC-D247-C9CB306168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7627" y="666740"/>
              <a:ext cx="3043418" cy="3001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329291C-AB59-6466-155E-E3CF508FB64B}"/>
                </a:ext>
              </a:extLst>
            </p:cNvPr>
            <p:cNvSpPr/>
            <p:nvPr/>
          </p:nvSpPr>
          <p:spPr>
            <a:xfrm>
              <a:off x="7366460" y="3261931"/>
              <a:ext cx="1429304" cy="369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728C2E0-732D-7E7F-AC96-982A4E09DAB4}"/>
                </a:ext>
              </a:extLst>
            </p:cNvPr>
            <p:cNvSpPr txBox="1"/>
            <p:nvPr/>
          </p:nvSpPr>
          <p:spPr>
            <a:xfrm>
              <a:off x="7704341" y="3103964"/>
              <a:ext cx="74571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azom.com</a:t>
              </a:r>
              <a:endParaRPr lang="en-US" sz="105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946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A4C03-4AC6-6CAD-FFF7-279674305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&amp; future 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25E853-E998-E190-8EC2-4969F4522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173E17-B47E-CD12-55D6-D335BB3ED6FF}"/>
              </a:ext>
            </a:extLst>
          </p:cNvPr>
          <p:cNvSpPr txBox="1"/>
          <p:nvPr/>
        </p:nvSpPr>
        <p:spPr>
          <a:xfrm>
            <a:off x="114577" y="846713"/>
            <a:ext cx="512471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 compute internal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field, self-force, &amp; stored energy of a coil, the finite cross-section matters, &amp; it is not accurate to just drop the singular point.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These quantities can be computed using just a 1D/2D integral if formulated carefully.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New method agrees with high-fidelity finite-cross-section calculations &amp; analytic results.</a:t>
            </a:r>
          </a:p>
          <a:p>
            <a:pPr>
              <a:spcAft>
                <a:spcPts val="800"/>
              </a:spcAft>
            </a:pP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Next steps: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Apply in coil optimization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Improve applicability to superconductors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Would welcome collaboration with this!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49EA4A-8EED-3310-B722-9B445C742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166" y="628701"/>
            <a:ext cx="3504382" cy="445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5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C85DF-3B68-AA7D-5A7A-9AFB014092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7FB81B-ED01-491D-28D2-8F0409EC97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2949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08A31BF-006D-4EFF-410B-5CEA3C5731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3" t="41536" r="4209" b="38957"/>
          <a:stretch/>
        </p:blipFill>
        <p:spPr>
          <a:xfrm>
            <a:off x="1279373" y="3271106"/>
            <a:ext cx="7797905" cy="18723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21163A8-E811-17CF-AA13-0C43E267A6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23" r="37297" b="5463"/>
          <a:stretch/>
        </p:blipFill>
        <p:spPr>
          <a:xfrm>
            <a:off x="1393442" y="891595"/>
            <a:ext cx="7750557" cy="20358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700C26-D06E-EFC8-10BD-07F5B59FD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12" y="28575"/>
            <a:ext cx="8957187" cy="557213"/>
          </a:xfrm>
        </p:spPr>
        <p:txBody>
          <a:bodyPr/>
          <a:lstStyle/>
          <a:p>
            <a:r>
              <a:rPr lang="en-US" sz="2400" dirty="0"/>
              <a:t>The new filament model agrees with the high-fidelity 3D integral </a:t>
            </a:r>
            <a:br>
              <a:rPr lang="en-US" sz="2400" dirty="0"/>
            </a:br>
            <a:r>
              <a:rPr lang="en-US" sz="2400" dirty="0"/>
              <a:t>for </a:t>
            </a:r>
            <a:r>
              <a:rPr lang="en-US" sz="2400" b="1" dirty="0"/>
              <a:t>B</a:t>
            </a:r>
            <a:r>
              <a:rPr lang="en-US" sz="2400" dirty="0"/>
              <a:t> in stellarator coils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0EC792-6395-58CA-C0EE-F563ADF9A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BBC318-4188-8BC4-90F8-1A3ADCA0B386}"/>
              </a:ext>
            </a:extLst>
          </p:cNvPr>
          <p:cNvSpPr txBox="1"/>
          <p:nvPr/>
        </p:nvSpPr>
        <p:spPr>
          <a:xfrm>
            <a:off x="66722" y="630415"/>
            <a:ext cx="1268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HSX coil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1070BA-3910-6C6E-6693-C646654F516D}"/>
              </a:ext>
            </a:extLst>
          </p:cNvPr>
          <p:cNvSpPr txBox="1"/>
          <p:nvPr/>
        </p:nvSpPr>
        <p:spPr>
          <a:xfrm>
            <a:off x="2104103" y="716693"/>
            <a:ext cx="2359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|B| [T], High fidelity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8B15F3-6EF4-8DC3-09B0-BB15DFC97AF7}"/>
              </a:ext>
            </a:extLst>
          </p:cNvPr>
          <p:cNvSpPr txBox="1"/>
          <p:nvPr/>
        </p:nvSpPr>
        <p:spPr>
          <a:xfrm>
            <a:off x="6454876" y="716693"/>
            <a:ext cx="2227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|B| [T], Filament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785299-C535-A354-134C-9A1A1EBF82AC}"/>
              </a:ext>
            </a:extLst>
          </p:cNvPr>
          <p:cNvSpPr txBox="1"/>
          <p:nvPr/>
        </p:nvSpPr>
        <p:spPr>
          <a:xfrm>
            <a:off x="2104103" y="3007119"/>
            <a:ext cx="2359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[T], High fidelity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40505B-F919-7711-4006-CDEC9BF10888}"/>
              </a:ext>
            </a:extLst>
          </p:cNvPr>
          <p:cNvSpPr txBox="1"/>
          <p:nvPr/>
        </p:nvSpPr>
        <p:spPr>
          <a:xfrm>
            <a:off x="6454876" y="3007119"/>
            <a:ext cx="2227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[T], Filament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95470E-08DF-E708-D45C-E00B0E18A421}"/>
              </a:ext>
            </a:extLst>
          </p:cNvPr>
          <p:cNvSpPr txBox="1"/>
          <p:nvPr/>
        </p:nvSpPr>
        <p:spPr>
          <a:xfrm>
            <a:off x="66722" y="2989486"/>
            <a:ext cx="1553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individual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components also agree: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AB0194-9487-8108-4FBF-4EF7103F7A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29" y="953580"/>
            <a:ext cx="1035728" cy="172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3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0F6D6-A299-F538-3721-7F1E42C37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96" y="28575"/>
            <a:ext cx="8941103" cy="557213"/>
          </a:xfrm>
        </p:spPr>
        <p:txBody>
          <a:bodyPr/>
          <a:lstStyle/>
          <a:p>
            <a:r>
              <a:rPr lang="en-US" sz="2400" dirty="0"/>
              <a:t>Accurate calculation of the internal field and self-force </a:t>
            </a:r>
            <a:br>
              <a:rPr lang="en-US" sz="2400" dirty="0"/>
            </a:br>
            <a:r>
              <a:rPr lang="en-US" sz="2400" dirty="0"/>
              <a:t>appear to require high-dimensional integrals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98966F-1F1C-AEBC-9FFD-38F6ACA07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3409D9-0DA4-8288-B32E-66C2C8200D34}"/>
              </a:ext>
            </a:extLst>
          </p:cNvPr>
          <p:cNvSpPr txBox="1"/>
          <p:nvPr/>
        </p:nvSpPr>
        <p:spPr>
          <a:xfrm>
            <a:off x="112013" y="4625064"/>
            <a:ext cx="880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Can we simplify/approximate these integrals for fast evaluation inside an optimization loop?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BA57AA-F4E0-6AFF-0681-202F99AE6919}"/>
              </a:ext>
            </a:extLst>
          </p:cNvPr>
          <p:cNvSpPr txBox="1"/>
          <p:nvPr/>
        </p:nvSpPr>
        <p:spPr>
          <a:xfrm>
            <a:off x="112014" y="1926732"/>
            <a:ext cx="3281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Force per unit length: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5D integral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C6DE2E-B990-1DBF-1E0F-2ACF7CA7C6D2}"/>
              </a:ext>
            </a:extLst>
          </p:cNvPr>
          <p:cNvSpPr txBox="1"/>
          <p:nvPr/>
        </p:nvSpPr>
        <p:spPr>
          <a:xfrm>
            <a:off x="112013" y="687037"/>
            <a:ext cx="1842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Field: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3D integral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CE3ED4-A2C6-1B2D-D6E8-0708845CD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8058" y="952383"/>
            <a:ext cx="3387090" cy="7289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A8C513-ED11-662D-4168-6F76356F4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604" y="2375381"/>
            <a:ext cx="5947410" cy="720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34F474-3064-E053-320F-3D2B615906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058" y="3761618"/>
            <a:ext cx="3582670" cy="6845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D4CD876-B18B-0E7C-70FF-E1782A8AFA54}"/>
              </a:ext>
            </a:extLst>
          </p:cNvPr>
          <p:cNvSpPr txBox="1"/>
          <p:nvPr/>
        </p:nvSpPr>
        <p:spPr>
          <a:xfrm>
            <a:off x="112014" y="3413754"/>
            <a:ext cx="4324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Self-inductance &amp; stored energy: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6D integral</a:t>
            </a:r>
          </a:p>
        </p:txBody>
      </p:sp>
    </p:spTree>
    <p:extLst>
      <p:ext uri="{BB962C8B-B14F-4D97-AF65-F5344CB8AC3E}">
        <p14:creationId xmlns:p14="http://schemas.microsoft.com/office/powerpoint/2010/main" val="211191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24C044AF-48CD-7BD2-11AA-B295C0275D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3"/>
          <a:stretch/>
        </p:blipFill>
        <p:spPr>
          <a:xfrm>
            <a:off x="0" y="1040566"/>
            <a:ext cx="9144000" cy="37206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700C26-D06E-EFC8-10BD-07F5B59FD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The 1D integral accurately approximates high-fidelity calculations for the self-force in stellarator coils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0EC792-6395-58CA-C0EE-F563ADF9A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30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6DEA94-493E-B04B-42E0-FA889F2C8266}"/>
                  </a:ext>
                </a:extLst>
              </p:cNvPr>
              <p:cNvSpPr txBox="1"/>
              <p:nvPr/>
            </p:nvSpPr>
            <p:spPr>
              <a:xfrm>
                <a:off x="2713607" y="610325"/>
                <a:ext cx="40975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𝑑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ℓ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[kN / m] for HSX coil 1, @ 150 kA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6DEA94-493E-B04B-42E0-FA889F2C82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3607" y="610325"/>
                <a:ext cx="4097597" cy="36933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1D42F1E-1AFC-2F81-8A98-374DF3D414C9}"/>
              </a:ext>
            </a:extLst>
          </p:cNvPr>
          <p:cNvSpPr txBox="1"/>
          <p:nvPr/>
        </p:nvSpPr>
        <p:spPr>
          <a:xfrm>
            <a:off x="750140" y="3197161"/>
            <a:ext cx="1411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9B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fidelity (5D integral)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54A6B1-DAC9-F6F7-9F65-2169DAD9A9F9}"/>
              </a:ext>
            </a:extLst>
          </p:cNvPr>
          <p:cNvSpPr txBox="1"/>
          <p:nvPr/>
        </p:nvSpPr>
        <p:spPr>
          <a:xfrm>
            <a:off x="2007832" y="3871673"/>
            <a:ext cx="1411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1D integral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62C3A9-E2B4-FF6F-165F-929F9AD62F53}"/>
              </a:ext>
            </a:extLst>
          </p:cNvPr>
          <p:cNvSpPr txBox="1"/>
          <p:nvPr/>
        </p:nvSpPr>
        <p:spPr>
          <a:xfrm>
            <a:off x="5433872" y="2683655"/>
            <a:ext cx="1411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9B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fidelity (5D integral)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4091E7-4E6C-43D2-8044-D0A70BAB0187}"/>
              </a:ext>
            </a:extLst>
          </p:cNvPr>
          <p:cNvSpPr txBox="1"/>
          <p:nvPr/>
        </p:nvSpPr>
        <p:spPr>
          <a:xfrm>
            <a:off x="6755905" y="2929110"/>
            <a:ext cx="1411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1D integral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9E2006B-BF38-C33F-42A0-0F1B5481D615}"/>
                  </a:ext>
                </a:extLst>
              </p:cNvPr>
              <p:cNvSpPr txBox="1"/>
              <p:nvPr/>
            </p:nvSpPr>
            <p:spPr>
              <a:xfrm>
                <a:off x="1303349" y="4761180"/>
                <a:ext cx="2242217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Parameter along curve (</a:t>
                </a:r>
                <a14:m>
                  <m:oMath xmlns:m="http://schemas.openxmlformats.org/officeDocument/2006/math">
                    <m:r>
                      <a:rPr lang="en-US" sz="1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𝜙</m:t>
                    </m:r>
                  </m:oMath>
                </a14:m>
                <a:r>
                  <a:rPr lang="en-US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9E2006B-BF38-C33F-42A0-0F1B5481D6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349" y="4761180"/>
                <a:ext cx="2242217" cy="323165"/>
              </a:xfrm>
              <a:prstGeom prst="rect">
                <a:avLst/>
              </a:prstGeom>
              <a:blipFill>
                <a:blip r:embed="rId5"/>
                <a:stretch>
                  <a:fillRect l="-1124" t="-3704" b="-18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A6A25A2-7810-6F92-B827-C62AF4000E71}"/>
                  </a:ext>
                </a:extLst>
              </p:cNvPr>
              <p:cNvSpPr txBox="1"/>
              <p:nvPr/>
            </p:nvSpPr>
            <p:spPr>
              <a:xfrm>
                <a:off x="5956982" y="4761180"/>
                <a:ext cx="2242217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Parameter along curve (</a:t>
                </a:r>
                <a14:m>
                  <m:oMath xmlns:m="http://schemas.openxmlformats.org/officeDocument/2006/math">
                    <m:r>
                      <a:rPr lang="en-US" sz="1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𝜙</m:t>
                    </m:r>
                  </m:oMath>
                </a14:m>
                <a:r>
                  <a:rPr lang="en-US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A6A25A2-7810-6F92-B827-C62AF4000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6982" y="4761180"/>
                <a:ext cx="2242217" cy="323165"/>
              </a:xfrm>
              <a:prstGeom prst="rect">
                <a:avLst/>
              </a:prstGeom>
              <a:blipFill>
                <a:blip r:embed="rId6"/>
                <a:stretch>
                  <a:fillRect l="-562" t="-3704" r="-562" b="-18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44E55C11-E2EF-D34D-92E9-DC7A8C4A81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133" y="899955"/>
            <a:ext cx="1423066" cy="18086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8492BBA-5EE1-2FBB-47B4-8780F53253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48" y="721969"/>
            <a:ext cx="1805649" cy="229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549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FFFBD-EF92-4B0C-818A-C85629E4D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main results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19A63E-F93C-053B-C3F1-A107C578A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A4DE0E-1D13-4193-4251-09BBE5649ADB}"/>
              </a:ext>
            </a:extLst>
          </p:cNvPr>
          <p:cNvSpPr txBox="1"/>
          <p:nvPr/>
        </p:nvSpPr>
        <p:spPr>
          <a:xfrm>
            <a:off x="147486" y="688258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Internal field: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08A66E-D2ED-D56F-1796-EC39245B27FA}"/>
              </a:ext>
            </a:extLst>
          </p:cNvPr>
          <p:cNvSpPr txBox="1"/>
          <p:nvPr/>
        </p:nvSpPr>
        <p:spPr>
          <a:xfrm>
            <a:off x="147486" y="4417400"/>
            <a:ext cx="11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Self-force: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6289F3-22F2-F61E-0379-DCCC90F1C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878" y="855966"/>
            <a:ext cx="1447832" cy="258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0BDE20-3225-42E7-2CD5-CB748436E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73" y="1493289"/>
            <a:ext cx="6676101" cy="5665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899CCC-8E2B-B08C-3AE6-AD4461C499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0238" y="4455151"/>
            <a:ext cx="1279969" cy="505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D05909-F2AD-CCAD-A14A-35D5CCB852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2354" y="836516"/>
            <a:ext cx="4061544" cy="295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98F914-9318-69B0-BB52-519DBA229A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08" y="2349910"/>
            <a:ext cx="9016031" cy="176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10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90254-9BB7-F25F-C934-7EB8657AF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B3FA9B-B2A5-6AC6-5FF6-B62F97142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103742-F7F9-DB36-23A8-B0A14FFA7C94}"/>
              </a:ext>
            </a:extLst>
          </p:cNvPr>
          <p:cNvSpPr txBox="1"/>
          <p:nvPr/>
        </p:nvSpPr>
        <p:spPr>
          <a:xfrm>
            <a:off x="532660" y="985421"/>
            <a:ext cx="7190913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Reducing 3D/5D/6D integrals to 1D/2D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Efficient quadrature for the 1D/2D integrals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Future work &amp; conclusions</a:t>
            </a:r>
          </a:p>
        </p:txBody>
      </p:sp>
    </p:spTree>
    <p:extLst>
      <p:ext uri="{BB962C8B-B14F-4D97-AF65-F5344CB8AC3E}">
        <p14:creationId xmlns:p14="http://schemas.microsoft.com/office/powerpoint/2010/main" val="2479538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1C974-6A41-54B3-C376-0DCF8E50C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330" y="28575"/>
            <a:ext cx="8877670" cy="557213"/>
          </a:xfrm>
        </p:spPr>
        <p:txBody>
          <a:bodyPr/>
          <a:lstStyle/>
          <a:p>
            <a:r>
              <a:rPr lang="en-US" sz="2400" dirty="0"/>
              <a:t>Simply skipping the singular point in a 1D filament calculation </a:t>
            </a:r>
            <a:br>
              <a:rPr lang="en-US" sz="2400" dirty="0"/>
            </a:br>
            <a:r>
              <a:rPr lang="en-US" sz="2400" dirty="0"/>
              <a:t>gives a non-converging result with </a:t>
            </a:r>
            <a:r>
              <a:rPr lang="en-US" sz="2400" dirty="0" err="1"/>
              <a:t>signifciant</a:t>
            </a:r>
            <a:r>
              <a:rPr lang="en-US" sz="2400" dirty="0"/>
              <a:t> error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D4F22A-3D09-1DA6-5190-95FC0C9D7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4A8613-D3FB-1A47-8893-460D0EC0B5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1" t="10010"/>
          <a:stretch/>
        </p:blipFill>
        <p:spPr>
          <a:xfrm>
            <a:off x="112711" y="1567409"/>
            <a:ext cx="4273011" cy="33574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F2D85F-2251-C604-5E98-9FBECEE058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"/>
          <a:stretch/>
        </p:blipFill>
        <p:spPr>
          <a:xfrm>
            <a:off x="4882353" y="1389205"/>
            <a:ext cx="4148936" cy="36370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3442CA-374A-2070-02FE-39DFA8310BC7}"/>
              </a:ext>
            </a:extLst>
          </p:cNvPr>
          <p:cNvSpPr txBox="1"/>
          <p:nvPr/>
        </p:nvSpPr>
        <p:spPr>
          <a:xfrm>
            <a:off x="479395" y="1178474"/>
            <a:ext cx="3782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Maximum |B| in the conductor [Tesla]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F6B5AB-2207-914F-1DC7-217779D97FBA}"/>
              </a:ext>
            </a:extLst>
          </p:cNvPr>
          <p:cNvSpPr txBox="1"/>
          <p:nvPr/>
        </p:nvSpPr>
        <p:spPr>
          <a:xfrm>
            <a:off x="5643056" y="1178474"/>
            <a:ext cx="286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Force per unit length [N / m]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B68E5E-0BD6-0F9B-E1F7-0E06806D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368" y="699859"/>
            <a:ext cx="3274142" cy="3184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26C498-47C1-D529-63CD-1954DB1E4E91}"/>
              </a:ext>
            </a:extLst>
          </p:cNvPr>
          <p:cNvSpPr txBox="1"/>
          <p:nvPr/>
        </p:nvSpPr>
        <p:spPr>
          <a:xfrm>
            <a:off x="2524752" y="668606"/>
            <a:ext cx="1152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Circular coil</a:t>
            </a:r>
          </a:p>
        </p:txBody>
      </p:sp>
    </p:spTree>
    <p:extLst>
      <p:ext uri="{BB962C8B-B14F-4D97-AF65-F5344CB8AC3E}">
        <p14:creationId xmlns:p14="http://schemas.microsoft.com/office/powerpoint/2010/main" val="63264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F3324-FB62-5B98-E7C3-BDCC204FB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760" y="28575"/>
            <a:ext cx="8691239" cy="557213"/>
          </a:xfrm>
        </p:spPr>
        <p:txBody>
          <a:bodyPr/>
          <a:lstStyle/>
          <a:p>
            <a:r>
              <a:rPr lang="en-US" sz="2400" dirty="0"/>
              <a:t>Analytic formulas for a circular coil show that the </a:t>
            </a:r>
            <a:br>
              <a:rPr lang="en-US" sz="2400" dirty="0"/>
            </a:br>
            <a:r>
              <a:rPr lang="en-US" sz="2400" dirty="0"/>
              <a:t>finite cross-section cannot be ignored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F9E784-54C7-C053-0D6F-D15FB6E46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2FB9116-406A-594E-12E5-B2FF8195C4B9}"/>
                  </a:ext>
                </a:extLst>
              </p:cNvPr>
              <p:cNvSpPr txBox="1"/>
              <p:nvPr/>
            </p:nvSpPr>
            <p:spPr>
              <a:xfrm>
                <a:off x="4975123" y="1105964"/>
                <a:ext cx="3256276" cy="7181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2FB9116-406A-594E-12E5-B2FF8195C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5123" y="1105964"/>
                <a:ext cx="3256276" cy="718145"/>
              </a:xfrm>
              <a:prstGeom prst="rect">
                <a:avLst/>
              </a:prstGeom>
              <a:blipFill>
                <a:blip r:embed="rId3"/>
                <a:stretch>
                  <a:fillRect b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48E22A7-D77B-E98B-C1A1-1200320393B1}"/>
                  </a:ext>
                </a:extLst>
              </p:cNvPr>
              <p:cNvSpPr txBox="1"/>
              <p:nvPr/>
            </p:nvSpPr>
            <p:spPr>
              <a:xfrm>
                <a:off x="5027188" y="2386584"/>
                <a:ext cx="30859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Diverges if minor radius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</m:t>
                    </m:r>
                  </m:oMath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48E22A7-D77B-E98B-C1A1-120032039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7188" y="2386584"/>
                <a:ext cx="3085973" cy="369332"/>
              </a:xfrm>
              <a:prstGeom prst="rect">
                <a:avLst/>
              </a:prstGeom>
              <a:blipFill>
                <a:blip r:embed="rId4"/>
                <a:stretch>
                  <a:fillRect l="-2058" t="-1034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D04D5A1-C2AC-114F-ACD7-B0F55EB895C0}"/>
              </a:ext>
            </a:extLst>
          </p:cNvPr>
          <p:cNvSpPr txBox="1"/>
          <p:nvPr/>
        </p:nvSpPr>
        <p:spPr>
          <a:xfrm>
            <a:off x="664105" y="4069302"/>
            <a:ext cx="7698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Could a modified 1D filament model work if we supplement it with a value for </a:t>
            </a:r>
            <a:r>
              <a:rPr lang="en-US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AA3743-AD2A-1CB8-98E9-65412ED58C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" y="585788"/>
            <a:ext cx="4572000" cy="242766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B795DB-B422-0DF5-D32C-E3ACA08B90FB}"/>
              </a:ext>
            </a:extLst>
          </p:cNvPr>
          <p:cNvCxnSpPr/>
          <p:nvPr/>
        </p:nvCxnSpPr>
        <p:spPr>
          <a:xfrm>
            <a:off x="2369574" y="1563329"/>
            <a:ext cx="13568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7E37B35-A1DB-4B10-5AA1-8EFFD500E7CB}"/>
                  </a:ext>
                </a:extLst>
              </p:cNvPr>
              <p:cNvSpPr txBox="1"/>
              <p:nvPr/>
            </p:nvSpPr>
            <p:spPr>
              <a:xfrm>
                <a:off x="2852113" y="1255452"/>
                <a:ext cx="3917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𝑅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7E37B35-A1DB-4B10-5AA1-8EFFD500E7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2113" y="1255452"/>
                <a:ext cx="39177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2B41D8-1C76-BC8F-9DC0-918756F56179}"/>
              </a:ext>
            </a:extLst>
          </p:cNvPr>
          <p:cNvCxnSpPr/>
          <p:nvPr/>
        </p:nvCxnSpPr>
        <p:spPr>
          <a:xfrm>
            <a:off x="2222090" y="1883101"/>
            <a:ext cx="0" cy="2210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3E0BE5C-8BF6-EFD0-CB1B-FD32709F0A05}"/>
              </a:ext>
            </a:extLst>
          </p:cNvPr>
          <p:cNvCxnSpPr>
            <a:cxnSpLocks/>
          </p:cNvCxnSpPr>
          <p:nvPr/>
        </p:nvCxnSpPr>
        <p:spPr>
          <a:xfrm flipV="1">
            <a:off x="2222090" y="2460749"/>
            <a:ext cx="0" cy="2210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E3713E6-1FC4-450B-2F17-D53F71BE0627}"/>
                  </a:ext>
                </a:extLst>
              </p:cNvPr>
              <p:cNvSpPr txBox="1"/>
              <p:nvPr/>
            </p:nvSpPr>
            <p:spPr>
              <a:xfrm>
                <a:off x="1830316" y="1718689"/>
                <a:ext cx="3917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E3713E6-1FC4-450B-2F17-D53F71BE06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0316" y="1718689"/>
                <a:ext cx="391774" cy="369332"/>
              </a:xfrm>
              <a:prstGeom prst="rect">
                <a:avLst/>
              </a:prstGeom>
              <a:blipFill>
                <a:blip r:embed="rId7"/>
                <a:stretch>
                  <a:fillRect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832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A4B2C-8721-9D45-7078-6E4D2C593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Calculations of internal field and self-force are also of interest for </a:t>
            </a:r>
            <a:br>
              <a:rPr lang="en-US" sz="2400" dirty="0"/>
            </a:br>
            <a:r>
              <a:rPr lang="en-US" sz="2400" dirty="0"/>
              <a:t>many other subjects, e.g. solar flares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3A30DE-822E-FD33-EBD7-84061EE1E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E3F761-CC9C-1F6D-6EDC-EDC089B70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960" y="597765"/>
            <a:ext cx="3626672" cy="2775579"/>
          </a:xfrm>
          <a:prstGeom prst="rect">
            <a:avLst/>
          </a:prstGeom>
        </p:spPr>
      </p:pic>
      <p:pic>
        <p:nvPicPr>
          <p:cNvPr id="1026" name="Picture 2" descr="Prelude to an X-Class solar flare">
            <a:extLst>
              <a:ext uri="{FF2B5EF4-FFF2-40B4-BE49-F238E27FC236}">
                <a16:creationId xmlns:a16="http://schemas.microsoft.com/office/drawing/2014/main" id="{50B74B23-73C4-2BE1-B376-65A9C8B68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06" y="718546"/>
            <a:ext cx="4119889" cy="231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BE12E9-D667-5EB5-CD96-1DF5FC98C2E3}"/>
              </a:ext>
            </a:extLst>
          </p:cNvPr>
          <p:cNvSpPr txBox="1"/>
          <p:nvPr/>
        </p:nvSpPr>
        <p:spPr>
          <a:xfrm>
            <a:off x="2909659" y="3034208"/>
            <a:ext cx="14582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NASA/SDO/Goddard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4DF5BC0-9660-7BCA-7944-8033CE456553}"/>
              </a:ext>
            </a:extLst>
          </p:cNvPr>
          <p:cNvGrpSpPr/>
          <p:nvPr/>
        </p:nvGrpSpPr>
        <p:grpSpPr>
          <a:xfrm>
            <a:off x="435004" y="3612039"/>
            <a:ext cx="8202967" cy="1502886"/>
            <a:chOff x="346229" y="774990"/>
            <a:chExt cx="8202967" cy="15028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1CDEE08-8798-778C-1A46-58AEF6D4D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6229" y="774990"/>
              <a:ext cx="8202967" cy="128063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0B2C2E2-7620-7D3E-D56A-E7948258B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425" y="2011133"/>
              <a:ext cx="2924647" cy="2667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5492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E3C20-6D09-5B43-E409-6AF436F19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related 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F2D1FC-4EEB-A542-B645-7C104BEEC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D4BD29-5A4A-7E6B-E6F6-C8451698D390}"/>
              </a:ext>
            </a:extLst>
          </p:cNvPr>
          <p:cNvSpPr txBox="1"/>
          <p:nvPr/>
        </p:nvSpPr>
        <p:spPr>
          <a:xfrm>
            <a:off x="226142" y="786581"/>
            <a:ext cx="83574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Garren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&amp; Chen,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Phys. Plasmas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(1994). Looked at force but not internal field. Solution is to do a 1D integral over an incomplete loop, with a specific segment removed.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Dengler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Advanced Electromagnetics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(2016). Computed self-inductance using 2D integral.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Lion, Warmer, et al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Nuclear Fusion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(2021). Computed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in conductor by summing analytical result for rectangular prism of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Robin &amp; Volpe,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Nuclear Fusion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(2022). Computed force for sheet current on a winding surface.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B7EB7A-C460-C807-14A9-B20CB11A9164}"/>
              </a:ext>
            </a:extLst>
          </p:cNvPr>
          <p:cNvSpPr txBox="1"/>
          <p:nvPr/>
        </p:nvSpPr>
        <p:spPr>
          <a:xfrm>
            <a:off x="226142" y="3156153"/>
            <a:ext cx="82492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Our contribution: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Compute self-force, stored energy / inductance, and spatially-resolved internal field using only 1D/2D integrals.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Integration is over a periodic domain, so quadrature can be spectrally accurate, &amp; can re-use points/data from other coil optimization objectives. </a:t>
            </a:r>
          </a:p>
        </p:txBody>
      </p:sp>
    </p:spTree>
    <p:extLst>
      <p:ext uri="{BB962C8B-B14F-4D97-AF65-F5344CB8AC3E}">
        <p14:creationId xmlns:p14="http://schemas.microsoft.com/office/powerpoint/2010/main" val="39171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90254-9BB7-F25F-C934-7EB8657AF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B3FA9B-B2A5-6AC6-5FF6-B62F97142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103742-F7F9-DB36-23A8-B0A14FFA7C94}"/>
              </a:ext>
            </a:extLst>
          </p:cNvPr>
          <p:cNvSpPr txBox="1"/>
          <p:nvPr/>
        </p:nvSpPr>
        <p:spPr>
          <a:xfrm>
            <a:off x="532660" y="985421"/>
            <a:ext cx="7190913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Reducing 3D/5D/6D integrals to 1D/2D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Efficient quadrature for the 1D/2D integrals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Future work &amp; conclusions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99837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Black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674370</TotalTime>
  <Words>2077</Words>
  <Application>Microsoft Macintosh PowerPoint</Application>
  <PresentationFormat>On-screen Show (16:9)</PresentationFormat>
  <Paragraphs>260</Paragraphs>
  <Slides>31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Arial Black</vt:lpstr>
      <vt:lpstr>Calibri</vt:lpstr>
      <vt:lpstr>Cambria Math</vt:lpstr>
      <vt:lpstr>Menlo</vt:lpstr>
      <vt:lpstr>Monaco</vt:lpstr>
      <vt:lpstr>Times New Roman</vt:lpstr>
      <vt:lpstr>Default Design</vt:lpstr>
      <vt:lpstr>Efficient calculation of self-force,  internal magnetic field,  &amp; stored energy  for electromagnetic coils </vt:lpstr>
      <vt:lpstr>Tokamak &amp; stellarator design requires calculations for the  I x B force, internal field, and stored energy</vt:lpstr>
      <vt:lpstr>Accurate calculation of the internal field and self-force  appear to require high-dimensional integrals</vt:lpstr>
      <vt:lpstr>Outline</vt:lpstr>
      <vt:lpstr>Simply skipping the singular point in a 1D filament calculation  gives a non-converging result with signifciant error</vt:lpstr>
      <vt:lpstr>Analytic formulas for a circular coil show that the  finite cross-section cannot be ignored</vt:lpstr>
      <vt:lpstr>Calculations of internal field and self-force are also of interest for  many other subjects, e.g. solar flares</vt:lpstr>
      <vt:lpstr>Some related work</vt:lpstr>
      <vt:lpstr>Outline</vt:lpstr>
      <vt:lpstr>Assumption: current density J is uniform</vt:lpstr>
      <vt:lpstr>We can do the calculations for cross-sections that are either  circular or rectangular</vt:lpstr>
      <vt:lpstr>Methodology for finding an accurate reduced model</vt:lpstr>
      <vt:lpstr>Methodology for finding an accurate reduced model</vt:lpstr>
      <vt:lpstr>Limit of the 3D integral for the internal field for a / R ≪ 1</vt:lpstr>
      <vt:lpstr>Our new 1D filament model reproduces the same limit as the original 3D integral</vt:lpstr>
      <vt:lpstr>The new filament model agrees with the high-fidelity 3D integral  for B in stellarator coils</vt:lpstr>
      <vt:lpstr>If curve centerline is a circle, the new filament model  matches analytic formula for B</vt:lpstr>
      <vt:lpstr>Integrating the J x B force over the conductor cross-section, our method reduces the 5D integral for the self-force to a 1D integral</vt:lpstr>
      <vt:lpstr>The 1D integral accurately approximates high-fidelity calculations for the self-force in stellarator coils</vt:lpstr>
      <vt:lpstr>Similarly, the inductance &amp; stored energy can be computed accurately  with only a 2D integral</vt:lpstr>
      <vt:lpstr>Outline</vt:lpstr>
      <vt:lpstr>Remaining 1D integral is still tricky since integrand has fine structure</vt:lpstr>
      <vt:lpstr>To make integrand smooth, we subtract and add a function with the same singular behavior that can be integrated analytically.</vt:lpstr>
      <vt:lpstr>The singularity-subtraction method allows B and the force to be evaluated with very few quadrature points.</vt:lpstr>
      <vt:lpstr>Outline</vt:lpstr>
      <vt:lpstr>A possible reduced model for the critical current?</vt:lpstr>
      <vt:lpstr>Conclusions &amp; future work</vt:lpstr>
      <vt:lpstr>Extra slides</vt:lpstr>
      <vt:lpstr>The new filament model agrees with the high-fidelity 3D integral  for B in stellarator coils</vt:lpstr>
      <vt:lpstr>The 1D integral accurately approximates high-fidelity calculations for the self-force in stellarator coils</vt:lpstr>
      <vt:lpstr>Summary of main results</vt:lpstr>
    </vt:vector>
  </TitlesOfParts>
  <Manager/>
  <Company>University of Maryland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improved current potential method  for fast calculation  of stellarator coil shapes</dc:title>
  <dc:subject/>
  <dc:creator>Matt Landreman</dc:creator>
  <cp:keywords/>
  <dc:description/>
  <cp:lastModifiedBy>Microsoft Office User</cp:lastModifiedBy>
  <cp:revision>2199</cp:revision>
  <cp:lastPrinted>2021-06-02T18:45:59Z</cp:lastPrinted>
  <dcterms:created xsi:type="dcterms:W3CDTF">2009-10-15T15:26:47Z</dcterms:created>
  <dcterms:modified xsi:type="dcterms:W3CDTF">2023-08-03T10:19:29Z</dcterms:modified>
  <cp:category/>
</cp:coreProperties>
</file>