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1148" r:id="rId3"/>
    <p:sldId id="1213" r:id="rId4"/>
    <p:sldId id="1048" r:id="rId5"/>
    <p:sldId id="1052" r:id="rId6"/>
    <p:sldId id="1220" r:id="rId7"/>
    <p:sldId id="1079" r:id="rId8"/>
    <p:sldId id="1195" r:id="rId9"/>
    <p:sldId id="1197" r:id="rId10"/>
    <p:sldId id="1201" r:id="rId11"/>
    <p:sldId id="1198" r:id="rId12"/>
    <p:sldId id="1215" r:id="rId13"/>
    <p:sldId id="1199" r:id="rId14"/>
    <p:sldId id="1200" r:id="rId15"/>
    <p:sldId id="1196" r:id="rId16"/>
    <p:sldId id="1202" r:id="rId17"/>
    <p:sldId id="263" r:id="rId18"/>
    <p:sldId id="268" r:id="rId19"/>
    <p:sldId id="1203" r:id="rId20"/>
    <p:sldId id="1204" r:id="rId21"/>
    <p:sldId id="1207" r:id="rId22"/>
    <p:sldId id="1208" r:id="rId23"/>
    <p:sldId id="1209" r:id="rId24"/>
    <p:sldId id="1205" r:id="rId25"/>
    <p:sldId id="1210" r:id="rId26"/>
    <p:sldId id="1211" r:id="rId27"/>
    <p:sldId id="1206" r:id="rId28"/>
    <p:sldId id="1217" r:id="rId29"/>
    <p:sldId id="1218" r:id="rId30"/>
    <p:sldId id="1212" r:id="rId31"/>
    <p:sldId id="1214" r:id="rId32"/>
    <p:sldId id="1083" r:id="rId33"/>
    <p:sldId id="1216" r:id="rId34"/>
    <p:sldId id="1219" r:id="rId35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Landre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00"/>
    <a:srgbClr val="0072B5"/>
    <a:srgbClr val="0173B2"/>
    <a:srgbClr val="009141"/>
    <a:srgbClr val="0066FF"/>
    <a:srgbClr val="1F1D1E"/>
    <a:srgbClr val="009999"/>
    <a:srgbClr val="FF7E0D"/>
    <a:srgbClr val="2CA12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4" autoAdjust="0"/>
    <p:restoredTop sz="89669" autoAdjust="0"/>
  </p:normalViewPr>
  <p:slideViewPr>
    <p:cSldViewPr snapToGrid="0">
      <p:cViewPr varScale="1">
        <p:scale>
          <a:sx n="144" d="100"/>
          <a:sy n="144" d="100"/>
        </p:scale>
        <p:origin x="1000" y="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1" y="4562475"/>
            <a:ext cx="5851525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fld id="{B07E1C42-B18E-4FE4-AA28-B904AE26AC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usionsites.ciemat.es/gyrokineticsmadrid2014/files/2014/06/Nunami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ip.scitation.org/doi/pdf/10.1063/1.4704568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0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m20191005_01_plotHSXForEFTCTalk.m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5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mishapadidar</a:t>
            </a:r>
            <a:r>
              <a:rPr lang="en-US" dirty="0"/>
              <a:t>/</a:t>
            </a:r>
            <a:r>
              <a:rPr lang="en-US" dirty="0" err="1"/>
              <a:t>alpha_particle_opt</a:t>
            </a:r>
            <a:r>
              <a:rPr lang="en-US" dirty="0"/>
              <a:t>/blob/main/experiments/plot/</a:t>
            </a:r>
            <a:r>
              <a:rPr lang="en-US" dirty="0" err="1"/>
              <a:t>make_loss_profile_data.py</a:t>
            </a:r>
            <a:endParaRPr lang="en-US" dirty="0"/>
          </a:p>
          <a:p>
            <a:r>
              <a:rPr lang="en-US" dirty="0"/>
              <a:t>The A and B configurations are (respectively)</a:t>
            </a:r>
          </a:p>
          <a:p>
            <a:r>
              <a:rPr lang="en-US" b="0" i="0" dirty="0">
                <a:solidFill>
                  <a:srgbClr val="0A3069"/>
                </a:solidFill>
                <a:effectLst/>
                <a:latin typeface="ui-monospace"/>
              </a:rPr>
              <a:t>nfp4_QH_cold_high_res_phase_one_mirror_1.35_aspect_7.0_iota_0.89</a:t>
            </a:r>
          </a:p>
          <a:p>
            <a:r>
              <a:rPr lang="en-US" b="0" i="0" dirty="0">
                <a:solidFill>
                  <a:srgbClr val="0A3069"/>
                </a:solidFill>
                <a:effectLst/>
                <a:latin typeface="ui-monospace"/>
              </a:rPr>
              <a:t>nfp4_QH_cold_high_res_phase_one_mirror_1.35_aspect_7.0_iota_1.043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7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99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2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Turbulence image from </a:t>
            </a:r>
            <a:r>
              <a:rPr lang="en-US" dirty="0">
                <a:hlinkClick r:id="rId3"/>
              </a:rPr>
              <a:t>http://fusionsites.ciemat.es/gyrokineticsmadrid2014/files/2014/06/Nunami.pdf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>
                <a:hlinkClick r:id="rId4"/>
              </a:rPr>
              <a:t>https://aip.scitation.org/doi/pdf/10.1063/1.4704568</a:t>
            </a:r>
            <a:r>
              <a:rPr lang="en-US" dirty="0"/>
              <a:t> </a:t>
            </a:r>
            <a:r>
              <a:rPr lang="en-US" dirty="0" err="1"/>
              <a:t>Nunami</a:t>
            </a:r>
            <a:r>
              <a:rPr lang="en-US" dirty="0"/>
              <a:t> et al., </a:t>
            </a:r>
            <a:r>
              <a:rPr lang="en-US" dirty="0" err="1"/>
              <a:t>PoP</a:t>
            </a:r>
            <a:r>
              <a:rPr lang="en-US" dirty="0"/>
              <a:t> 19, 042504 (2012)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2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11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B448-EB00-4A43-812C-BB9C25961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"/>
            <a:ext cx="2209800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"/>
            <a:ext cx="6477000" cy="45946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47A9-C9B2-444E-8C91-789B2A1C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809" y="4945564"/>
            <a:ext cx="805192" cy="197936"/>
          </a:xfrm>
        </p:spPr>
        <p:txBody>
          <a:bodyPr/>
          <a:lstStyle>
            <a:lvl1pPr>
              <a:defRPr/>
            </a:lvl1pPr>
          </a:lstStyle>
          <a:p>
            <a:fld id="{10D8FC85-2876-4327-A5D2-567485914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0D84F-550A-4082-9B61-E5BDBCCD8B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4871-D7DE-4FC6-BFD3-656115D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65DC-1C41-4E04-98A3-ADB00AA77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486251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D92E8B8-8643-42CF-A4B0-4D51A000E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2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F1618-2E5F-4190-8AE2-15D7E6CCE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03814-5979-4F24-B786-0A1B93A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6C06-F71C-4256-AB73-5EDC3544E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 userDrawn="1"/>
        </p:nvGrpSpPr>
        <p:grpSpPr bwMode="auto"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672"/>
              <a:ext cx="5760" cy="48"/>
            </a:xfrm>
            <a:prstGeom prst="rect">
              <a:avLst/>
            </a:prstGeom>
            <a:gradFill rotWithShape="1">
              <a:gsLst>
                <a:gs pos="0">
                  <a:srgbClr val="CC0000">
                    <a:gamma/>
                    <a:shade val="50980"/>
                    <a:invGamma/>
                  </a:srgbClr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"/>
            <a:ext cx="91440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85417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charset="0"/>
              </a:defRPr>
            </a:lvl1pPr>
          </a:lstStyle>
          <a:p>
            <a:fld id="{C6FBD5D2-536E-446D-8C53-94191405B4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3300" b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D89FB3-B36D-0847-A602-F33BFFC23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8400"/>
            <a:ext cx="9143999" cy="7610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0" dirty="0">
                <a:solidFill>
                  <a:schemeClr val="tx1"/>
                </a:solidFill>
              </a:rPr>
              <a:t>Some numerical topics in stellarator 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CAF77-7559-D84F-BAED-886081499C07}"/>
              </a:ext>
            </a:extLst>
          </p:cNvPr>
          <p:cNvSpPr txBox="1"/>
          <p:nvPr/>
        </p:nvSpPr>
        <p:spPr>
          <a:xfrm>
            <a:off x="485774" y="625596"/>
            <a:ext cx="842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UMD, Institute for Research in Electronics &amp; Applied Physics (IREAP)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7AEAD-7345-FD4C-F73E-E96AD5EE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23" y="1022378"/>
            <a:ext cx="5579302" cy="3570753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40E41-E6F8-1C0A-0C11-730212D8D032}"/>
              </a:ext>
            </a:extLst>
          </p:cNvPr>
          <p:cNvSpPr txBox="1"/>
          <p:nvPr/>
        </p:nvSpPr>
        <p:spPr>
          <a:xfrm>
            <a:off x="-2" y="462028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David Bindel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Stefan Buller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Bill Dorland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Rogerio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Jorge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Alan Kaptanoglu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Patrick Kim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Noah Mandell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Misha Padidar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Elizabeth Paul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 Cornell, 2 UMD, 3 IST Lisbon, 4 Princeton Plasma Physics Laboratory, 5 Columbia</a:t>
            </a:r>
          </a:p>
        </p:txBody>
      </p:sp>
    </p:spTree>
    <p:extLst>
      <p:ext uri="{BB962C8B-B14F-4D97-AF65-F5344CB8AC3E}">
        <p14:creationId xmlns:p14="http://schemas.microsoft.com/office/powerpoint/2010/main" val="169601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6C676-B4C2-E615-DFBF-A2F6D2D65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664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0" dirty="0"/>
              <a:t>For plasma shape optimization, parameter space is usually </a:t>
            </a:r>
            <a:br>
              <a:rPr lang="en-US" sz="2400" b="0" dirty="0"/>
            </a:br>
            <a:r>
              <a:rPr lang="en-US" sz="2400" b="0" dirty="0"/>
              <a:t>Fourier amplitudes of the boundary surface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2FFB8-2DC6-9B36-F0D7-796259BB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61DBD-E0C5-2E48-47F3-E7AEDD972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45"/>
          <a:stretch/>
        </p:blipFill>
        <p:spPr>
          <a:xfrm>
            <a:off x="6076216" y="719968"/>
            <a:ext cx="2610584" cy="558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2A240-BBE0-91E4-F2CA-922CEAE034B5}"/>
              </a:ext>
            </a:extLst>
          </p:cNvPr>
          <p:cNvSpPr txBox="1"/>
          <p:nvPr/>
        </p:nvSpPr>
        <p:spPr>
          <a:xfrm>
            <a:off x="6076216" y="2202418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Room for innovation here…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160B94-D09A-9F08-707F-2AAEA0A1E705}"/>
              </a:ext>
            </a:extLst>
          </p:cNvPr>
          <p:cNvGrpSpPr/>
          <p:nvPr/>
        </p:nvGrpSpPr>
        <p:grpSpPr>
          <a:xfrm>
            <a:off x="457200" y="789736"/>
            <a:ext cx="4374200" cy="1995379"/>
            <a:chOff x="776274" y="2607493"/>
            <a:chExt cx="4374200" cy="19953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608CA7-3500-B0B3-C420-58415C457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4" y="2607493"/>
              <a:ext cx="4079255" cy="1923934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2AC37F0-5D55-2429-15EE-D55C554E5B00}"/>
                </a:ext>
              </a:extLst>
            </p:cNvPr>
            <p:cNvSpPr/>
            <p:nvPr/>
          </p:nvSpPr>
          <p:spPr>
            <a:xfrm>
              <a:off x="3158835" y="2705535"/>
              <a:ext cx="1991639" cy="1897337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35676F0-AC93-82C1-E3A2-4EB4F91B967B}"/>
                </a:ext>
              </a:extLst>
            </p:cNvPr>
            <p:cNvSpPr/>
            <p:nvPr/>
          </p:nvSpPr>
          <p:spPr>
            <a:xfrm>
              <a:off x="3382267" y="3616726"/>
              <a:ext cx="809188" cy="900015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ct 38">
              <a:extLst>
                <a:ext uri="{FF2B5EF4-FFF2-40B4-BE49-F238E27FC236}">
                  <a16:creationId xmlns:a16="http://schemas.microsoft.com/office/drawing/2014/main" id="{EEEB6A7F-700D-1FC5-A8A8-D0856AB307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33763" y="3360099"/>
            <a:ext cx="21431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7000" imgH="177800" progId="Equation.DSMT4">
                    <p:embed/>
                  </p:oleObj>
                </mc:Choice>
                <mc:Fallback>
                  <p:oleObj name="Equation" r:id="rId5" imgW="127000" imgH="177800" progId="Equation.DSMT4">
                    <p:embed/>
                    <p:pic>
                      <p:nvPicPr>
                        <p:cNvPr id="25" name="Object 38">
                          <a:extLst>
                            <a:ext uri="{FF2B5EF4-FFF2-40B4-BE49-F238E27FC236}">
                              <a16:creationId xmlns:a16="http://schemas.microsoft.com/office/drawing/2014/main" id="{ABDE66E8-99FB-FF49-AD82-C59C572E12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3763" y="3360099"/>
                          <a:ext cx="214312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E9728B-6CD8-3977-A3A9-53915CE99073}"/>
                  </a:ext>
                </a:extLst>
              </p:cNvPr>
              <p:cNvSpPr txBox="1"/>
              <p:nvPr/>
            </p:nvSpPr>
            <p:spPr>
              <a:xfrm>
                <a:off x="126134" y="3368234"/>
                <a:ext cx="9075016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900"/>
                  </a:spcAft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Shape of boundary surface determines the magnetic field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inside (up to scale factor).</a:t>
                </a:r>
              </a:p>
              <a:p>
                <a:pPr marL="285750" indent="-28575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Without plasma: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𝑩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 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Ω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𝒏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Ω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plasma: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∇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Also need to specify pressure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&amp; current on each interior surface.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E9728B-6CD8-3977-A3A9-53915CE9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34" y="3368234"/>
                <a:ext cx="9075016" cy="1554272"/>
              </a:xfrm>
              <a:prstGeom prst="rect">
                <a:avLst/>
              </a:prstGeom>
              <a:blipFill>
                <a:blip r:embed="rId7"/>
                <a:stretch>
                  <a:fillRect l="-839" t="-2439" r="-280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231AB357-FDF5-D512-980D-261D23241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5"/>
          <a:stretch/>
        </p:blipFill>
        <p:spPr>
          <a:xfrm>
            <a:off x="5997678" y="1364763"/>
            <a:ext cx="2610584" cy="558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F47546-E1D1-8F1B-A3DD-F2196FADFD2C}"/>
                  </a:ext>
                </a:extLst>
              </p:cNvPr>
              <p:cNvSpPr txBox="1"/>
              <p:nvPr/>
            </p:nvSpPr>
            <p:spPr>
              <a:xfrm>
                <a:off x="4512985" y="1567037"/>
                <a:ext cx="4044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F47546-E1D1-8F1B-A3DD-F2196FADF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985" y="1567037"/>
                <a:ext cx="404406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73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4AE9-FB17-A77F-55D4-72021A84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Charged particle trajectories can be simulated accurately </a:t>
            </a:r>
            <a:br>
              <a:rPr lang="en-US" sz="2400" b="0" dirty="0"/>
            </a:br>
            <a:r>
              <a:rPr lang="en-US" sz="2400" b="0" dirty="0"/>
              <a:t>using “guiding center” ODEs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C91F8-FF88-1D56-9213-3E50C2FA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493F8-01A4-CEDE-0155-1E5BA2CA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96" y="740846"/>
            <a:ext cx="4470400" cy="1562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6C024A-9256-FCB1-DE90-49C642D53C5B}"/>
              </a:ext>
            </a:extLst>
          </p:cNvPr>
          <p:cNvGrpSpPr/>
          <p:nvPr/>
        </p:nvGrpSpPr>
        <p:grpSpPr>
          <a:xfrm>
            <a:off x="4802751" y="740846"/>
            <a:ext cx="4257675" cy="2197340"/>
            <a:chOff x="1803577" y="1225189"/>
            <a:chExt cx="5308285" cy="2739549"/>
          </a:xfrm>
        </p:grpSpPr>
        <p:pic>
          <p:nvPicPr>
            <p:cNvPr id="5" name="Picture 4" descr="m20160712_01_illustrationOfGuidingCenterDrift.png">
              <a:extLst>
                <a:ext uri="{FF2B5EF4-FFF2-40B4-BE49-F238E27FC236}">
                  <a16:creationId xmlns:a16="http://schemas.microsoft.com/office/drawing/2014/main" id="{0C49A9F0-10B3-7B04-AF63-350057CB7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577" y="1225189"/>
              <a:ext cx="5308285" cy="25791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154040-1817-FBF0-D73E-5E790F261F2B}"/>
                </a:ext>
              </a:extLst>
            </p:cNvPr>
            <p:cNvSpPr txBox="1"/>
            <p:nvPr/>
          </p:nvSpPr>
          <p:spPr>
            <a:xfrm>
              <a:off x="3581294" y="2907701"/>
              <a:ext cx="2612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Magnetic field line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CE7799-59A5-4AC2-8B00-720967F626F7}"/>
                </a:ext>
              </a:extLst>
            </p:cNvPr>
            <p:cNvSpPr txBox="1"/>
            <p:nvPr/>
          </p:nvSpPr>
          <p:spPr>
            <a:xfrm>
              <a:off x="2841191" y="1739033"/>
              <a:ext cx="2580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Particle trajectory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52BA38-CF60-73CC-C19D-AE3619FD6221}"/>
                </a:ext>
              </a:extLst>
            </p:cNvPr>
            <p:cNvSpPr txBox="1"/>
            <p:nvPr/>
          </p:nvSpPr>
          <p:spPr>
            <a:xfrm>
              <a:off x="2841191" y="3595406"/>
              <a:ext cx="3486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Guiding center trajectory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940EA-EDBB-CBB6-5493-F0610FD05486}"/>
              </a:ext>
            </a:extLst>
          </p:cNvPr>
          <p:cNvSpPr txBox="1"/>
          <p:nvPr/>
        </p:nvSpPr>
        <p:spPr>
          <a:xfrm>
            <a:off x="154935" y="4885731"/>
            <a:ext cx="1233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et al (2020)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FFD483-27D7-751C-CF2A-348230123D5B}"/>
              </a:ext>
            </a:extLst>
          </p:cNvPr>
          <p:cNvGrpSpPr/>
          <p:nvPr/>
        </p:nvGrpSpPr>
        <p:grpSpPr>
          <a:xfrm>
            <a:off x="154935" y="2458004"/>
            <a:ext cx="3917525" cy="2463688"/>
            <a:chOff x="154935" y="2302946"/>
            <a:chExt cx="4164084" cy="26187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3DA092-C261-14CD-9FF6-E6253786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935" y="2302946"/>
              <a:ext cx="4164084" cy="26187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651D81-D6FB-2275-B380-9E77C08EC0ED}"/>
                </a:ext>
              </a:extLst>
            </p:cNvPr>
            <p:cNvSpPr/>
            <p:nvPr/>
          </p:nvSpPr>
          <p:spPr>
            <a:xfrm>
              <a:off x="847725" y="2302946"/>
              <a:ext cx="381000" cy="411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23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4AE9-FB17-A77F-55D4-72021A84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Charged particle trajectories can be simulated accurately </a:t>
            </a:r>
            <a:br>
              <a:rPr lang="en-US" sz="2400" b="0" dirty="0"/>
            </a:br>
            <a:r>
              <a:rPr lang="en-US" sz="2400" b="0" dirty="0"/>
              <a:t>using “guiding center” ODEs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C91F8-FF88-1D56-9213-3E50C2FA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493F8-01A4-CEDE-0155-1E5BA2CA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96" y="740846"/>
            <a:ext cx="4470400" cy="1562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5940EA-EDBB-CBB6-5493-F0610FD05486}"/>
              </a:ext>
            </a:extLst>
          </p:cNvPr>
          <p:cNvSpPr txBox="1"/>
          <p:nvPr/>
        </p:nvSpPr>
        <p:spPr>
          <a:xfrm>
            <a:off x="154935" y="4885731"/>
            <a:ext cx="1233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et al (2020)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FFD483-27D7-751C-CF2A-348230123D5B}"/>
              </a:ext>
            </a:extLst>
          </p:cNvPr>
          <p:cNvGrpSpPr/>
          <p:nvPr/>
        </p:nvGrpSpPr>
        <p:grpSpPr>
          <a:xfrm>
            <a:off x="154935" y="2458004"/>
            <a:ext cx="3917525" cy="2463688"/>
            <a:chOff x="154935" y="2302946"/>
            <a:chExt cx="4164084" cy="26187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3DA092-C261-14CD-9FF6-E6253786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935" y="2302946"/>
              <a:ext cx="4164084" cy="26187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651D81-D6FB-2275-B380-9E77C08EC0ED}"/>
                </a:ext>
              </a:extLst>
            </p:cNvPr>
            <p:cNvSpPr/>
            <p:nvPr/>
          </p:nvSpPr>
          <p:spPr>
            <a:xfrm>
              <a:off x="847725" y="2302946"/>
              <a:ext cx="381000" cy="411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58721C-591C-7EBC-578C-D59824FD2FEB}"/>
              </a:ext>
            </a:extLst>
          </p:cNvPr>
          <p:cNvGrpSpPr/>
          <p:nvPr/>
        </p:nvGrpSpPr>
        <p:grpSpPr>
          <a:xfrm>
            <a:off x="4800855" y="843125"/>
            <a:ext cx="4188211" cy="4019389"/>
            <a:chOff x="4706194" y="1195553"/>
            <a:chExt cx="3980606" cy="38201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9679B2-BA1F-651A-6B3E-465F5F2ED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397"/>
            <a:stretch/>
          </p:blipFill>
          <p:spPr>
            <a:xfrm>
              <a:off x="4706194" y="1751798"/>
              <a:ext cx="3980606" cy="32639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3B860C-6E13-53D3-EA5A-9D7BCAD5B516}"/>
                </a:ext>
              </a:extLst>
            </p:cNvPr>
            <p:cNvSpPr txBox="1"/>
            <p:nvPr/>
          </p:nvSpPr>
          <p:spPr>
            <a:xfrm>
              <a:off x="5600353" y="1195553"/>
              <a:ext cx="2484482" cy="628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Fraction of particles lost in various stellarators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3651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4209-A740-C1B4-1472-84A6E7278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Direct optimization of particle confinement is challenging due to computational cost &amp;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A4E9C-05D9-6500-203C-ABD745A3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53B9F-BCAB-CE17-184B-DEE341387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0" b="6071"/>
          <a:stretch/>
        </p:blipFill>
        <p:spPr>
          <a:xfrm>
            <a:off x="2228295" y="628329"/>
            <a:ext cx="4101484" cy="41141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E9250-0DA3-76BE-CDA3-2E2C3519B71D}"/>
              </a:ext>
            </a:extLst>
          </p:cNvPr>
          <p:cNvSpPr txBox="1"/>
          <p:nvPr/>
        </p:nvSpPr>
        <p:spPr>
          <a:xfrm>
            <a:off x="204186" y="1571343"/>
            <a:ext cx="2157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Energy loss, integrating over initial conditions (objective function)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7C2B90-A5C1-6759-B934-5925D2178A3C}"/>
              </a:ext>
            </a:extLst>
          </p:cNvPr>
          <p:cNvSpPr/>
          <p:nvPr/>
        </p:nvSpPr>
        <p:spPr>
          <a:xfrm>
            <a:off x="3027286" y="1244255"/>
            <a:ext cx="754601" cy="15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765793-D1DA-3A0A-6916-FE100FDFE844}"/>
              </a:ext>
            </a:extLst>
          </p:cNvPr>
          <p:cNvSpPr txBox="1"/>
          <p:nvPr/>
        </p:nvSpPr>
        <p:spPr>
          <a:xfrm>
            <a:off x="2929631" y="1204585"/>
            <a:ext cx="1361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MC, 32,000 particles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6B9A8F-3015-CB75-D63C-ED8CB9558C6E}"/>
              </a:ext>
            </a:extLst>
          </p:cNvPr>
          <p:cNvSpPr/>
          <p:nvPr/>
        </p:nvSpPr>
        <p:spPr>
          <a:xfrm>
            <a:off x="3524436" y="753118"/>
            <a:ext cx="1047564" cy="49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5CA680-EF16-AE2A-7202-9328EBAF3220}"/>
              </a:ext>
            </a:extLst>
          </p:cNvPr>
          <p:cNvSpPr txBox="1"/>
          <p:nvPr/>
        </p:nvSpPr>
        <p:spPr>
          <a:xfrm>
            <a:off x="3601863" y="881764"/>
            <a:ext cx="990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4096 particles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25C556E-F803-8DF7-B906-CD16E0DFA494}"/>
              </a:ext>
            </a:extLst>
          </p:cNvPr>
          <p:cNvSpPr/>
          <p:nvPr/>
        </p:nvSpPr>
        <p:spPr>
          <a:xfrm>
            <a:off x="3519997" y="785652"/>
            <a:ext cx="119850" cy="4586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D00B67-EC3B-83EF-4F59-AC4DEC62C8AE}"/>
              </a:ext>
            </a:extLst>
          </p:cNvPr>
          <p:cNvSpPr txBox="1"/>
          <p:nvPr/>
        </p:nvSpPr>
        <p:spPr>
          <a:xfrm>
            <a:off x="6677949" y="4554736"/>
            <a:ext cx="2556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Bindel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ML,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Padidar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(2023)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7E7D70-D5EF-0F59-CC1C-C155A1B51179}"/>
              </a:ext>
            </a:extLst>
          </p:cNvPr>
          <p:cNvSpPr txBox="1"/>
          <p:nvPr/>
        </p:nvSpPr>
        <p:spPr>
          <a:xfrm>
            <a:off x="3027286" y="4715143"/>
            <a:ext cx="344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Line through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3310256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235F-688B-BFE6-184A-12511F9A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0" dirty="0"/>
              <a:t>Improvement in confinement can be achieved with this direct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88A27-1804-3543-2A6B-875798BC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F73E7-F134-1235-3961-2D5480A5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1638"/>
            <a:ext cx="3302000" cy="316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0FDA0-87E9-807B-D331-7F5C5A553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56" y="764901"/>
            <a:ext cx="6975475" cy="727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5FB00-5D02-99FF-8453-C13443DD9C6D}"/>
              </a:ext>
            </a:extLst>
          </p:cNvPr>
          <p:cNvSpPr txBox="1"/>
          <p:nvPr/>
        </p:nvSpPr>
        <p:spPr>
          <a:xfrm>
            <a:off x="28575" y="572305"/>
            <a:ext cx="2556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Bindel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ML,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Padidar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(2023)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82B401-0188-23D5-FA1F-E39A805832D5}"/>
              </a:ext>
            </a:extLst>
          </p:cNvPr>
          <p:cNvGrpSpPr/>
          <p:nvPr/>
        </p:nvGrpSpPr>
        <p:grpSpPr>
          <a:xfrm>
            <a:off x="4143009" y="1421677"/>
            <a:ext cx="3980606" cy="3604969"/>
            <a:chOff x="4706194" y="1410737"/>
            <a:chExt cx="3980606" cy="360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DE62BD-4656-76A7-8BBC-EF8ACCE96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397"/>
            <a:stretch/>
          </p:blipFill>
          <p:spPr>
            <a:xfrm>
              <a:off x="4706194" y="1751798"/>
              <a:ext cx="3980606" cy="32639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E6BA46-4C72-1AB1-6B91-1D0A3FE0A393}"/>
                </a:ext>
              </a:extLst>
            </p:cNvPr>
            <p:cNvSpPr txBox="1"/>
            <p:nvPr/>
          </p:nvSpPr>
          <p:spPr>
            <a:xfrm>
              <a:off x="5600353" y="1410737"/>
              <a:ext cx="2435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Fraction of particles lost</a:t>
              </a:r>
            </a:p>
          </p:txBody>
        </p:sp>
      </p:grpSp>
      <p:sp>
        <p:nvSpPr>
          <p:cNvPr id="10" name="Left Brace 9">
            <a:extLst>
              <a:ext uri="{FF2B5EF4-FFF2-40B4-BE49-F238E27FC236}">
                <a16:creationId xmlns:a16="http://schemas.microsoft.com/office/drawing/2014/main" id="{0525B2AA-6F14-4F22-AEFC-032A300DC20C}"/>
              </a:ext>
            </a:extLst>
          </p:cNvPr>
          <p:cNvSpPr/>
          <p:nvPr/>
        </p:nvSpPr>
        <p:spPr>
          <a:xfrm rot="16200000">
            <a:off x="3653874" y="1016764"/>
            <a:ext cx="128910" cy="598883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1239D-B42F-9826-4A6F-ABABE9901001}"/>
              </a:ext>
            </a:extLst>
          </p:cNvPr>
          <p:cNvSpPr txBox="1"/>
          <p:nvPr/>
        </p:nvSpPr>
        <p:spPr>
          <a:xfrm>
            <a:off x="3131653" y="1358250"/>
            <a:ext cx="112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losses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09BA13A2-A96D-02E2-D2F3-59C055A78651}"/>
              </a:ext>
            </a:extLst>
          </p:cNvPr>
          <p:cNvSpPr/>
          <p:nvPr/>
        </p:nvSpPr>
        <p:spPr>
          <a:xfrm>
            <a:off x="7923866" y="3627546"/>
            <a:ext cx="310718" cy="266330"/>
          </a:xfrm>
          <a:prstGeom prst="leftArrow">
            <a:avLst/>
          </a:prstGeom>
          <a:solidFill>
            <a:srgbClr val="017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9C52B-4E94-9FCD-381C-8CDB223A5E4F}"/>
              </a:ext>
            </a:extLst>
          </p:cNvPr>
          <p:cNvSpPr txBox="1"/>
          <p:nvPr/>
        </p:nvSpPr>
        <p:spPr>
          <a:xfrm>
            <a:off x="8050566" y="2017252"/>
            <a:ext cx="137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stellarator shapes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7978ABFD-126B-0F26-8210-C61D3C53DCFE}"/>
              </a:ext>
            </a:extLst>
          </p:cNvPr>
          <p:cNvSpPr/>
          <p:nvPr/>
        </p:nvSpPr>
        <p:spPr>
          <a:xfrm>
            <a:off x="7923866" y="1881470"/>
            <a:ext cx="126700" cy="16455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0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32FF-D753-FC4D-8260-097086C9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B6A6-94FF-0042-96CA-D45092F5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19175"/>
            <a:ext cx="8534400" cy="35754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Optimizing plasma shape, directly targeting particle confinement.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Optimizing plasma shape using a surrogate (“</a:t>
            </a:r>
            <a:r>
              <a:rPr lang="en-US" dirty="0" err="1">
                <a:solidFill>
                  <a:srgbClr val="FF0000"/>
                </a:solidFill>
              </a:rPr>
              <a:t>quasisymmetry</a:t>
            </a:r>
            <a:r>
              <a:rPr lang="en-US" dirty="0">
                <a:solidFill>
                  <a:srgbClr val="FF0000"/>
                </a:solidFill>
              </a:rPr>
              <a:t>”)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to reduce turbulence</a:t>
            </a:r>
          </a:p>
          <a:p>
            <a:pPr>
              <a:lnSpc>
                <a:spcPct val="150000"/>
              </a:lnSpc>
            </a:pPr>
            <a:r>
              <a:rPr lang="en-US" dirty="0"/>
              <a:t>Topology optimization for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3A012-1AAA-BC41-A493-658EF031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6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86BB-4EFA-72B3-5BC7-D7CD9701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Quasisymmetry</a:t>
            </a:r>
            <a:r>
              <a:rPr lang="en-US" sz="2400" dirty="0"/>
              <a:t> is a sufficient (though not necessary) condition for confinement, &amp; a useful surrogate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D3C37F-2EDD-38E2-DA5E-1E57A80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26179-7705-CA15-8602-493F3EB0E0BF}"/>
              </a:ext>
            </a:extLst>
          </p:cNvPr>
          <p:cNvSpPr txBox="1"/>
          <p:nvPr/>
        </p:nvSpPr>
        <p:spPr>
          <a:xfrm>
            <a:off x="6941154" y="2306742"/>
            <a:ext cx="220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“Boozer angles”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4CD769-2504-0C00-B99D-AC7B78177F62}"/>
              </a:ext>
            </a:extLst>
          </p:cNvPr>
          <p:cNvCxnSpPr>
            <a:cxnSpLocks/>
          </p:cNvCxnSpPr>
          <p:nvPr/>
        </p:nvCxnSpPr>
        <p:spPr>
          <a:xfrm flipH="1" flipV="1">
            <a:off x="7598858" y="1934642"/>
            <a:ext cx="235069" cy="351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FA0772-5C5E-C78B-2CC8-26AA8C6F8761}"/>
              </a:ext>
            </a:extLst>
          </p:cNvPr>
          <p:cNvCxnSpPr>
            <a:cxnSpLocks/>
          </p:cNvCxnSpPr>
          <p:nvPr/>
        </p:nvCxnSpPr>
        <p:spPr>
          <a:xfrm flipV="1">
            <a:off x="7833927" y="1980494"/>
            <a:ext cx="407340" cy="326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B697C1-CB31-61AF-ED10-EA7B01C79E91}"/>
              </a:ext>
            </a:extLst>
          </p:cNvPr>
          <p:cNvSpPr txBox="1"/>
          <p:nvPr/>
        </p:nvSpPr>
        <p:spPr>
          <a:xfrm>
            <a:off x="6433006" y="1518828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𝜃 −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𝜑)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29869-F61A-2B11-7AE2-20F3473D6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>
          <a:xfrm>
            <a:off x="758174" y="790168"/>
            <a:ext cx="4119605" cy="2028487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CB61577-CBE2-D92E-75F9-19EF3DFB9A33}"/>
              </a:ext>
            </a:extLst>
          </p:cNvPr>
          <p:cNvSpPr/>
          <p:nvPr/>
        </p:nvSpPr>
        <p:spPr>
          <a:xfrm>
            <a:off x="3401712" y="1139525"/>
            <a:ext cx="1677934" cy="1603434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86868"/>
              <a:gd name="connsiteY0" fmla="*/ 1894173 h 1897337"/>
              <a:gd name="connsiteX1" fmla="*/ 1454728 w 1986868"/>
              <a:gd name="connsiteY1" fmla="*/ 1617083 h 1897337"/>
              <a:gd name="connsiteX2" fmla="*/ 1984766 w 1986868"/>
              <a:gd name="connsiteY2" fmla="*/ 789707 h 1897337"/>
              <a:gd name="connsiteX3" fmla="*/ 1141714 w 1986868"/>
              <a:gd name="connsiteY3" fmla="*/ 0 h 1897337"/>
              <a:gd name="connsiteX0" fmla="*/ 0 w 1987724"/>
              <a:gd name="connsiteY0" fmla="*/ 1894173 h 1897337"/>
              <a:gd name="connsiteX1" fmla="*/ 1454728 w 1987724"/>
              <a:gd name="connsiteY1" fmla="*/ 1617083 h 1897337"/>
              <a:gd name="connsiteX2" fmla="*/ 1984766 w 1987724"/>
              <a:gd name="connsiteY2" fmla="*/ 789707 h 1897337"/>
              <a:gd name="connsiteX3" fmla="*/ 1141714 w 1987724"/>
              <a:gd name="connsiteY3" fmla="*/ 0 h 1897337"/>
              <a:gd name="connsiteX0" fmla="*/ 0 w 1985533"/>
              <a:gd name="connsiteY0" fmla="*/ 1894173 h 1897337"/>
              <a:gd name="connsiteX1" fmla="*/ 1454728 w 1985533"/>
              <a:gd name="connsiteY1" fmla="*/ 1617083 h 1897337"/>
              <a:gd name="connsiteX2" fmla="*/ 1984766 w 1985533"/>
              <a:gd name="connsiteY2" fmla="*/ 789707 h 1897337"/>
              <a:gd name="connsiteX3" fmla="*/ 1141714 w 1985533"/>
              <a:gd name="connsiteY3" fmla="*/ 0 h 1897337"/>
              <a:gd name="connsiteX0" fmla="*/ 0 w 1985493"/>
              <a:gd name="connsiteY0" fmla="*/ 1894173 h 1897337"/>
              <a:gd name="connsiteX1" fmla="*/ 1454728 w 1985493"/>
              <a:gd name="connsiteY1" fmla="*/ 1617083 h 1897337"/>
              <a:gd name="connsiteX2" fmla="*/ 1984766 w 1985493"/>
              <a:gd name="connsiteY2" fmla="*/ 789707 h 1897337"/>
              <a:gd name="connsiteX3" fmla="*/ 1141714 w 1985493"/>
              <a:gd name="connsiteY3" fmla="*/ 0 h 189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5493" h="1897337">
                <a:moveTo>
                  <a:pt x="0" y="1894173"/>
                </a:moveTo>
                <a:cubicBezTo>
                  <a:pt x="549564" y="1918418"/>
                  <a:pt x="1123934" y="1801161"/>
                  <a:pt x="1454728" y="1617083"/>
                </a:cubicBezTo>
                <a:cubicBezTo>
                  <a:pt x="1785522" y="1433005"/>
                  <a:pt x="1999631" y="1124298"/>
                  <a:pt x="1984766" y="789707"/>
                </a:cubicBezTo>
                <a:cubicBezTo>
                  <a:pt x="1968256" y="418087"/>
                  <a:pt x="1640062" y="19433"/>
                  <a:pt x="1141714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8322F17-2C4D-8EE4-089F-3075EB12AEFC}"/>
              </a:ext>
            </a:extLst>
          </p:cNvPr>
          <p:cNvSpPr/>
          <p:nvPr/>
        </p:nvSpPr>
        <p:spPr>
          <a:xfrm>
            <a:off x="1496631" y="1056708"/>
            <a:ext cx="697176" cy="773802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595745 w 2748521"/>
              <a:gd name="connsiteY0" fmla="*/ 1012548 h 1015414"/>
              <a:gd name="connsiteX1" fmla="*/ 2050473 w 2748521"/>
              <a:gd name="connsiteY1" fmla="*/ 735458 h 1015414"/>
              <a:gd name="connsiteX2" fmla="*/ 2646217 w 2748521"/>
              <a:gd name="connsiteY2" fmla="*/ 1165 h 1015414"/>
              <a:gd name="connsiteX3" fmla="*/ 0 w 2748521"/>
              <a:gd name="connsiteY3" fmla="*/ 541494 h 1015414"/>
              <a:gd name="connsiteX0" fmla="*/ 596705 w 2749481"/>
              <a:gd name="connsiteY0" fmla="*/ 1013565 h 1016431"/>
              <a:gd name="connsiteX1" fmla="*/ 2051433 w 2749481"/>
              <a:gd name="connsiteY1" fmla="*/ 736475 h 1016431"/>
              <a:gd name="connsiteX2" fmla="*/ 2647177 w 2749481"/>
              <a:gd name="connsiteY2" fmla="*/ 2182 h 1016431"/>
              <a:gd name="connsiteX3" fmla="*/ 960 w 2749481"/>
              <a:gd name="connsiteY3" fmla="*/ 542511 h 1016431"/>
              <a:gd name="connsiteX0" fmla="*/ 602212 w 2056940"/>
              <a:gd name="connsiteY0" fmla="*/ 795166 h 797499"/>
              <a:gd name="connsiteX1" fmla="*/ 2056940 w 2056940"/>
              <a:gd name="connsiteY1" fmla="*/ 518076 h 797499"/>
              <a:gd name="connsiteX2" fmla="*/ 602211 w 2056940"/>
              <a:gd name="connsiteY2" fmla="*/ 5456 h 797499"/>
              <a:gd name="connsiteX3" fmla="*/ 6467 w 2056940"/>
              <a:gd name="connsiteY3" fmla="*/ 324112 h 797499"/>
              <a:gd name="connsiteX0" fmla="*/ 600095 w 1000825"/>
              <a:gd name="connsiteY0" fmla="*/ 790430 h 791408"/>
              <a:gd name="connsiteX1" fmla="*/ 974169 w 1000825"/>
              <a:gd name="connsiteY1" fmla="*/ 250104 h 791408"/>
              <a:gd name="connsiteX2" fmla="*/ 600094 w 1000825"/>
              <a:gd name="connsiteY2" fmla="*/ 720 h 791408"/>
              <a:gd name="connsiteX3" fmla="*/ 4350 w 1000825"/>
              <a:gd name="connsiteY3" fmla="*/ 319376 h 791408"/>
              <a:gd name="connsiteX0" fmla="*/ 503113 w 974981"/>
              <a:gd name="connsiteY0" fmla="*/ 901372 h 902184"/>
              <a:gd name="connsiteX1" fmla="*/ 974169 w 974981"/>
              <a:gd name="connsiteY1" fmla="*/ 250209 h 902184"/>
              <a:gd name="connsiteX2" fmla="*/ 600094 w 974981"/>
              <a:gd name="connsiteY2" fmla="*/ 825 h 902184"/>
              <a:gd name="connsiteX3" fmla="*/ 4350 w 974981"/>
              <a:gd name="connsiteY3" fmla="*/ 319481 h 902184"/>
              <a:gd name="connsiteX0" fmla="*/ 503040 w 925876"/>
              <a:gd name="connsiteY0" fmla="*/ 900929 h 901949"/>
              <a:gd name="connsiteX1" fmla="*/ 918678 w 925876"/>
              <a:gd name="connsiteY1" fmla="*/ 360602 h 901949"/>
              <a:gd name="connsiteX2" fmla="*/ 600021 w 925876"/>
              <a:gd name="connsiteY2" fmla="*/ 382 h 901949"/>
              <a:gd name="connsiteX3" fmla="*/ 4277 w 925876"/>
              <a:gd name="connsiteY3" fmla="*/ 319038 h 901949"/>
              <a:gd name="connsiteX0" fmla="*/ 503040 w 623802"/>
              <a:gd name="connsiteY0" fmla="*/ 900929 h 900929"/>
              <a:gd name="connsiteX1" fmla="*/ 600021 w 623802"/>
              <a:gd name="connsiteY1" fmla="*/ 382 h 900929"/>
              <a:gd name="connsiteX2" fmla="*/ 4277 w 623802"/>
              <a:gd name="connsiteY2" fmla="*/ 319038 h 900929"/>
              <a:gd name="connsiteX0" fmla="*/ 502555 w 686898"/>
              <a:gd name="connsiteY0" fmla="*/ 744203 h 744203"/>
              <a:gd name="connsiteX1" fmla="*/ 668808 w 686898"/>
              <a:gd name="connsiteY1" fmla="*/ 23765 h 744203"/>
              <a:gd name="connsiteX2" fmla="*/ 3792 w 686898"/>
              <a:gd name="connsiteY2" fmla="*/ 162312 h 744203"/>
              <a:gd name="connsiteX0" fmla="*/ 502640 w 717458"/>
              <a:gd name="connsiteY0" fmla="*/ 886065 h 886065"/>
              <a:gd name="connsiteX1" fmla="*/ 668893 w 717458"/>
              <a:gd name="connsiteY1" fmla="*/ 165627 h 886065"/>
              <a:gd name="connsiteX2" fmla="*/ 3877 w 717458"/>
              <a:gd name="connsiteY2" fmla="*/ 304174 h 886065"/>
              <a:gd name="connsiteX0" fmla="*/ 502640 w 788716"/>
              <a:gd name="connsiteY0" fmla="*/ 886065 h 900073"/>
              <a:gd name="connsiteX1" fmla="*/ 668893 w 788716"/>
              <a:gd name="connsiteY1" fmla="*/ 165627 h 900073"/>
              <a:gd name="connsiteX2" fmla="*/ 3877 w 788716"/>
              <a:gd name="connsiteY2" fmla="*/ 304174 h 900073"/>
              <a:gd name="connsiteX0" fmla="*/ 377382 w 702306"/>
              <a:gd name="connsiteY0" fmla="*/ 797267 h 807155"/>
              <a:gd name="connsiteX1" fmla="*/ 668326 w 702306"/>
              <a:gd name="connsiteY1" fmla="*/ 62974 h 807155"/>
              <a:gd name="connsiteX2" fmla="*/ 3310 w 702306"/>
              <a:gd name="connsiteY2" fmla="*/ 201521 h 807155"/>
              <a:gd name="connsiteX0" fmla="*/ 378184 w 764569"/>
              <a:gd name="connsiteY0" fmla="*/ 845838 h 857239"/>
              <a:gd name="connsiteX1" fmla="*/ 669128 w 764569"/>
              <a:gd name="connsiteY1" fmla="*/ 111545 h 857239"/>
              <a:gd name="connsiteX2" fmla="*/ 4112 w 764569"/>
              <a:gd name="connsiteY2" fmla="*/ 250092 h 857239"/>
              <a:gd name="connsiteX0" fmla="*/ 379031 w 809188"/>
              <a:gd name="connsiteY0" fmla="*/ 886953 h 900015"/>
              <a:gd name="connsiteX1" fmla="*/ 669975 w 809188"/>
              <a:gd name="connsiteY1" fmla="*/ 152660 h 900015"/>
              <a:gd name="connsiteX2" fmla="*/ 4959 w 809188"/>
              <a:gd name="connsiteY2" fmla="*/ 291207 h 900015"/>
              <a:gd name="connsiteX0" fmla="*/ 437510 w 824966"/>
              <a:gd name="connsiteY0" fmla="*/ 902901 h 915637"/>
              <a:gd name="connsiteX1" fmla="*/ 669975 w 824966"/>
              <a:gd name="connsiteY1" fmla="*/ 152660 h 915637"/>
              <a:gd name="connsiteX2" fmla="*/ 4959 w 824966"/>
              <a:gd name="connsiteY2" fmla="*/ 291207 h 9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966" h="915637">
                <a:moveTo>
                  <a:pt x="437510" y="902901"/>
                </a:moveTo>
                <a:cubicBezTo>
                  <a:pt x="804077" y="1006233"/>
                  <a:pt x="969423" y="455871"/>
                  <a:pt x="669975" y="152660"/>
                </a:cubicBezTo>
                <a:cubicBezTo>
                  <a:pt x="370527" y="-150551"/>
                  <a:pt x="-50460" y="52215"/>
                  <a:pt x="4959" y="291207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EEC9F-FD67-0973-87D6-E14AF98F4214}"/>
              </a:ext>
            </a:extLst>
          </p:cNvPr>
          <p:cNvSpPr txBox="1"/>
          <p:nvPr/>
        </p:nvSpPr>
        <p:spPr>
          <a:xfrm>
            <a:off x="1500532" y="697896"/>
            <a:ext cx="302367" cy="390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EA138-02BE-357A-8F95-D9DFBC11CF74}"/>
              </a:ext>
            </a:extLst>
          </p:cNvPr>
          <p:cNvSpPr txBox="1"/>
          <p:nvPr/>
        </p:nvSpPr>
        <p:spPr>
          <a:xfrm>
            <a:off x="4828504" y="2163935"/>
            <a:ext cx="332170" cy="390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F45234-C2CB-8E0F-1A23-EDAA8DA9D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5"/>
          <a:stretch/>
        </p:blipFill>
        <p:spPr>
          <a:xfrm>
            <a:off x="246845" y="659636"/>
            <a:ext cx="470260" cy="23143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76FAD1-742C-4838-0B6C-69C6B3CE1C93}"/>
              </a:ext>
            </a:extLst>
          </p:cNvPr>
          <p:cNvSpPr txBox="1"/>
          <p:nvPr/>
        </p:nvSpPr>
        <p:spPr>
          <a:xfrm>
            <a:off x="1217661" y="2788655"/>
            <a:ext cx="2780914" cy="286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normalized toroidal flux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514C2-680E-2609-474F-373A02419FD2}"/>
              </a:ext>
            </a:extLst>
          </p:cNvPr>
          <p:cNvCxnSpPr/>
          <p:nvPr/>
        </p:nvCxnSpPr>
        <p:spPr>
          <a:xfrm flipH="1">
            <a:off x="1361503" y="2359010"/>
            <a:ext cx="290213" cy="4596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192C9E-6F47-1A67-1DD6-1708C152996E}"/>
              </a:ext>
            </a:extLst>
          </p:cNvPr>
          <p:cNvCxnSpPr/>
          <p:nvPr/>
        </p:nvCxnSpPr>
        <p:spPr>
          <a:xfrm flipH="1">
            <a:off x="1361603" y="2610424"/>
            <a:ext cx="782293" cy="2082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292EC8-E890-4F1A-A38A-8E4E367C8C0A}"/>
              </a:ext>
            </a:extLst>
          </p:cNvPr>
          <p:cNvCxnSpPr/>
          <p:nvPr/>
        </p:nvCxnSpPr>
        <p:spPr>
          <a:xfrm>
            <a:off x="1260570" y="2315828"/>
            <a:ext cx="100932" cy="502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08AD42-D04A-1990-2CC4-45E4BA6667B5}"/>
              </a:ext>
            </a:extLst>
          </p:cNvPr>
          <p:cNvSpPr txBox="1"/>
          <p:nvPr/>
        </p:nvSpPr>
        <p:spPr>
          <a:xfrm>
            <a:off x="2876814" y="741160"/>
            <a:ext cx="1526089" cy="286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903510-EEE6-1A2B-80DC-7D03113EB44D}"/>
              </a:ext>
            </a:extLst>
          </p:cNvPr>
          <p:cNvCxnSpPr/>
          <p:nvPr/>
        </p:nvCxnSpPr>
        <p:spPr>
          <a:xfrm flipH="1">
            <a:off x="2661658" y="973623"/>
            <a:ext cx="299131" cy="208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4C1707-4C09-D62D-49A5-DAD5FD2F498C}"/>
              </a:ext>
            </a:extLst>
          </p:cNvPr>
          <p:cNvCxnSpPr/>
          <p:nvPr/>
        </p:nvCxnSpPr>
        <p:spPr>
          <a:xfrm flipH="1">
            <a:off x="2681016" y="979093"/>
            <a:ext cx="272320" cy="3455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2648E5-063C-0342-0F5B-430BA00B47EC}"/>
              </a:ext>
            </a:extLst>
          </p:cNvPr>
          <p:cNvGrpSpPr/>
          <p:nvPr/>
        </p:nvGrpSpPr>
        <p:grpSpPr>
          <a:xfrm>
            <a:off x="1477313" y="4484583"/>
            <a:ext cx="2162545" cy="606064"/>
            <a:chOff x="717105" y="3730779"/>
            <a:chExt cx="2162545" cy="6060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CB5DF6-AA53-3B11-08BD-8A3CEDA3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05" y="3730779"/>
              <a:ext cx="1513789" cy="3830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E6CA90-EE0B-0353-F5D1-04B95246E26C}"/>
                </a:ext>
              </a:extLst>
            </p:cNvPr>
            <p:cNvSpPr txBox="1"/>
            <p:nvPr/>
          </p:nvSpPr>
          <p:spPr>
            <a:xfrm>
              <a:off x="1365861" y="4076741"/>
              <a:ext cx="1513789" cy="260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Boundary aspect ratio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1FFD7EC-7335-40A7-65E7-967A79DCA7C1}"/>
                </a:ext>
              </a:extLst>
            </p:cNvPr>
            <p:cNvCxnSpPr/>
            <p:nvPr/>
          </p:nvCxnSpPr>
          <p:spPr>
            <a:xfrm flipH="1" flipV="1">
              <a:off x="1331429" y="4001041"/>
              <a:ext cx="130068" cy="994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CF322B8-555F-BEC0-8BCB-BD884CA74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844" y="3404181"/>
            <a:ext cx="1468684" cy="14686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BC63D0-9FD9-E323-42A8-53EFC325898E}"/>
              </a:ext>
            </a:extLst>
          </p:cNvPr>
          <p:cNvSpPr txBox="1"/>
          <p:nvPr/>
        </p:nvSpPr>
        <p:spPr>
          <a:xfrm>
            <a:off x="142186" y="3907628"/>
            <a:ext cx="375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quasi-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80C864-6A4A-4173-A0D4-F27F398E6DA0}"/>
              </a:ext>
            </a:extLst>
          </p:cNvPr>
          <p:cNvSpPr txBox="1"/>
          <p:nvPr/>
        </p:nvSpPr>
        <p:spPr>
          <a:xfrm>
            <a:off x="3367747" y="3916135"/>
            <a:ext cx="375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quasi-helical symmetry, 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the number of field periods,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58D6E7-6FC0-79AD-630D-19169D91AA64}"/>
              </a:ext>
            </a:extLst>
          </p:cNvPr>
          <p:cNvSpPr txBox="1"/>
          <p:nvPr/>
        </p:nvSpPr>
        <p:spPr>
          <a:xfrm>
            <a:off x="6810264" y="3666700"/>
            <a:ext cx="1158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4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DA336D-9B53-3607-DF6B-19F4020B8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55" y="3232452"/>
            <a:ext cx="4843462" cy="6815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7D2247D-ACCB-4E98-80E9-26C8E8BC8171}"/>
              </a:ext>
            </a:extLst>
          </p:cNvPr>
          <p:cNvSpPr txBox="1"/>
          <p:nvPr/>
        </p:nvSpPr>
        <p:spPr>
          <a:xfrm>
            <a:off x="114102" y="341879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Objective:</a:t>
            </a:r>
          </a:p>
        </p:txBody>
      </p:sp>
    </p:spTree>
    <p:extLst>
      <p:ext uri="{BB962C8B-B14F-4D97-AF65-F5344CB8AC3E}">
        <p14:creationId xmlns:p14="http://schemas.microsoft.com/office/powerpoint/2010/main" val="25740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B8A6-5653-3649-9AAD-B1837E4C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of quasi-</a:t>
            </a:r>
            <a:r>
              <a:rPr lang="en-US" sz="2800" dirty="0" err="1"/>
              <a:t>axisymmetry</a:t>
            </a:r>
            <a:r>
              <a:rPr lang="en-US" sz="2800" dirty="0"/>
              <a:t>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2CC7-027D-BA43-AB33-D80549DE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CFE3B-6EEF-F447-8C74-D0D50D240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" y="836576"/>
            <a:ext cx="3438553" cy="395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CA877-5AC9-7D4F-ADF7-338E12316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8" y="687271"/>
            <a:ext cx="5333740" cy="42669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CF7701-CDAF-6F45-9E46-7B0765F6CDCD}"/>
              </a:ext>
            </a:extLst>
          </p:cNvPr>
          <p:cNvSpPr/>
          <p:nvPr/>
        </p:nvSpPr>
        <p:spPr>
          <a:xfrm>
            <a:off x="0" y="836576"/>
            <a:ext cx="345688" cy="301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424DF-48D6-6946-B6AF-BE32172FD9D9}"/>
              </a:ext>
            </a:extLst>
          </p:cNvPr>
          <p:cNvSpPr txBox="1"/>
          <p:nvPr/>
        </p:nvSpPr>
        <p:spPr>
          <a:xfrm>
            <a:off x="490343" y="4835722"/>
            <a:ext cx="273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 Phys Rev Lett (2022)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158A6-7A62-F3D4-89E5-B04F47AB4C2D}"/>
              </a:ext>
            </a:extLst>
          </p:cNvPr>
          <p:cNvSpPr/>
          <p:nvPr/>
        </p:nvSpPr>
        <p:spPr>
          <a:xfrm>
            <a:off x="3747068" y="2886074"/>
            <a:ext cx="5333740" cy="2257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82F1-1091-F090-1C54-63D4B4B844B2}"/>
              </a:ext>
            </a:extLst>
          </p:cNvPr>
          <p:cNvSpPr txBox="1"/>
          <p:nvPr/>
        </p:nvSpPr>
        <p:spPr>
          <a:xfrm>
            <a:off x="3818210" y="2867025"/>
            <a:ext cx="52194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Optimization details: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Default algorithm 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scipy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nonlinear least-squares (“trust region reflective”)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Initialize with circular cross-section torus.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Gradients from finite differences or automatic differentiation.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Expand the number of Fourier modes in the parameter space in steps. 8-120 design variables.</a:t>
            </a:r>
          </a:p>
        </p:txBody>
      </p:sp>
    </p:spTree>
    <p:extLst>
      <p:ext uri="{BB962C8B-B14F-4D97-AF65-F5344CB8AC3E}">
        <p14:creationId xmlns:p14="http://schemas.microsoft.com/office/powerpoint/2010/main" val="37421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702449-A567-7949-BC53-038DA6B16D15}"/>
              </a:ext>
            </a:extLst>
          </p:cNvPr>
          <p:cNvGrpSpPr/>
          <p:nvPr/>
        </p:nvGrpSpPr>
        <p:grpSpPr>
          <a:xfrm>
            <a:off x="-18117" y="952733"/>
            <a:ext cx="3287025" cy="3960162"/>
            <a:chOff x="106206" y="691685"/>
            <a:chExt cx="3573696" cy="43055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308F3-4972-2A4B-B73D-B42C2C6D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44" y="691685"/>
              <a:ext cx="3507058" cy="430554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CF7701-CDAF-6F45-9E46-7B0765F6CDCD}"/>
                </a:ext>
              </a:extLst>
            </p:cNvPr>
            <p:cNvSpPr/>
            <p:nvPr/>
          </p:nvSpPr>
          <p:spPr>
            <a:xfrm>
              <a:off x="106206" y="691685"/>
              <a:ext cx="345688" cy="301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8EB8A6-5653-3649-9AAD-B1837E4C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" y="0"/>
            <a:ext cx="9202615" cy="557213"/>
          </a:xfrm>
        </p:spPr>
        <p:txBody>
          <a:bodyPr/>
          <a:lstStyle/>
          <a:p>
            <a:r>
              <a:rPr lang="en-US" sz="2800" dirty="0"/>
              <a:t>Example of quasi-helical symmetry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2CC7-027D-BA43-AB33-D80549DE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B24884-6A09-384B-937A-31C056C84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65" y="629656"/>
            <a:ext cx="5423741" cy="4338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3ECBB7-4E12-2A7C-94CE-412F0C05BFC8}"/>
              </a:ext>
            </a:extLst>
          </p:cNvPr>
          <p:cNvSpPr txBox="1"/>
          <p:nvPr/>
        </p:nvSpPr>
        <p:spPr>
          <a:xfrm>
            <a:off x="490343" y="4835722"/>
            <a:ext cx="273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 Phys Rev Lett (2022)     </a:t>
            </a:r>
          </a:p>
        </p:txBody>
      </p:sp>
    </p:spTree>
    <p:extLst>
      <p:ext uri="{BB962C8B-B14F-4D97-AF65-F5344CB8AC3E}">
        <p14:creationId xmlns:p14="http://schemas.microsoft.com/office/powerpoint/2010/main" val="148679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5E8E-7D1A-A0FC-DDAF-92CE1C71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/>
              <a:t>Quasisymmetry</a:t>
            </a:r>
            <a:r>
              <a:rPr lang="en-US" sz="2000" dirty="0"/>
              <a:t> has been an effective surrogate for finding plasma shapes with good confinement, though it might be too limiting.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60832-2321-1561-9D64-A3E402EF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38420-F668-E4CA-9168-D8CB24026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/>
          <a:stretch/>
        </p:blipFill>
        <p:spPr>
          <a:xfrm>
            <a:off x="940525" y="609600"/>
            <a:ext cx="8007533" cy="4133517"/>
          </a:xfrm>
          <a:prstGeom prst="rect">
            <a:avLst/>
          </a:prstGeom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085C7686-3306-F71E-C54F-4979BA59C4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950" y="1768740"/>
            <a:ext cx="1674449" cy="106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9C676DE2-20D6-0F31-B910-1ADCF1072D7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951" y="3077313"/>
            <a:ext cx="1674451" cy="10282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653384C9-25AF-66C3-1557-AC8675502758}"/>
              </a:ext>
            </a:extLst>
          </p:cNvPr>
          <p:cNvSpPr/>
          <p:nvPr/>
        </p:nvSpPr>
        <p:spPr>
          <a:xfrm>
            <a:off x="4661019" y="2483012"/>
            <a:ext cx="269700" cy="1619899"/>
          </a:xfrm>
          <a:prstGeom prst="bracePair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9;p13">
            <a:extLst>
              <a:ext uri="{FF2B5EF4-FFF2-40B4-BE49-F238E27FC236}">
                <a16:creationId xmlns:a16="http://schemas.microsoft.com/office/drawing/2014/main" id="{69B9B00C-6BCE-C055-53C8-EBCC513561CA}"/>
              </a:ext>
            </a:extLst>
          </p:cNvPr>
          <p:cNvSpPr/>
          <p:nvPr/>
        </p:nvSpPr>
        <p:spPr>
          <a:xfrm>
            <a:off x="4627344" y="2468712"/>
            <a:ext cx="107431" cy="16958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0;p13">
            <a:extLst>
              <a:ext uri="{FF2B5EF4-FFF2-40B4-BE49-F238E27FC236}">
                <a16:creationId xmlns:a16="http://schemas.microsoft.com/office/drawing/2014/main" id="{FADCF00A-C0A8-1188-1A1A-ABD57613D3BF}"/>
              </a:ext>
            </a:extLst>
          </p:cNvPr>
          <p:cNvSpPr txBox="1"/>
          <p:nvPr/>
        </p:nvSpPr>
        <p:spPr>
          <a:xfrm>
            <a:off x="4913607" y="2923644"/>
            <a:ext cx="1148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2021</a:t>
            </a:r>
            <a:endParaRPr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61;p13">
            <a:extLst>
              <a:ext uri="{FF2B5EF4-FFF2-40B4-BE49-F238E27FC236}">
                <a16:creationId xmlns:a16="http://schemas.microsoft.com/office/drawing/2014/main" id="{3CDF7E01-8B89-3B9F-E7D6-E5E40C6E03D5}"/>
              </a:ext>
            </a:extLst>
          </p:cNvPr>
          <p:cNvSpPr/>
          <p:nvPr/>
        </p:nvSpPr>
        <p:spPr>
          <a:xfrm>
            <a:off x="6225450" y="3034713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2;p13">
            <a:extLst>
              <a:ext uri="{FF2B5EF4-FFF2-40B4-BE49-F238E27FC236}">
                <a16:creationId xmlns:a16="http://schemas.microsoft.com/office/drawing/2014/main" id="{D8ECF0C2-6D20-0A33-AA48-69375BF7A5CD}"/>
              </a:ext>
            </a:extLst>
          </p:cNvPr>
          <p:cNvSpPr/>
          <p:nvPr/>
        </p:nvSpPr>
        <p:spPr>
          <a:xfrm>
            <a:off x="7865525" y="3096613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3;p13">
            <a:extLst>
              <a:ext uri="{FF2B5EF4-FFF2-40B4-BE49-F238E27FC236}">
                <a16:creationId xmlns:a16="http://schemas.microsoft.com/office/drawing/2014/main" id="{367537C6-70B0-BE9F-A27C-208E4786E53E}"/>
              </a:ext>
            </a:extLst>
          </p:cNvPr>
          <p:cNvSpPr/>
          <p:nvPr/>
        </p:nvSpPr>
        <p:spPr>
          <a:xfrm>
            <a:off x="6225450" y="1729788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4;p13">
            <a:extLst>
              <a:ext uri="{FF2B5EF4-FFF2-40B4-BE49-F238E27FC236}">
                <a16:creationId xmlns:a16="http://schemas.microsoft.com/office/drawing/2014/main" id="{42D3B93F-9179-40DC-6F8B-3A09895C30F6}"/>
              </a:ext>
            </a:extLst>
          </p:cNvPr>
          <p:cNvSpPr/>
          <p:nvPr/>
        </p:nvSpPr>
        <p:spPr>
          <a:xfrm>
            <a:off x="7865525" y="1801213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65;p13">
            <a:extLst>
              <a:ext uri="{FF2B5EF4-FFF2-40B4-BE49-F238E27FC236}">
                <a16:creationId xmlns:a16="http://schemas.microsoft.com/office/drawing/2014/main" id="{4C0A8EEF-ED24-0988-737E-BD8919B5D3BE}"/>
              </a:ext>
            </a:extLst>
          </p:cNvPr>
          <p:cNvCxnSpPr>
            <a:cxnSpLocks/>
          </p:cNvCxnSpPr>
          <p:nvPr/>
        </p:nvCxnSpPr>
        <p:spPr>
          <a:xfrm flipV="1">
            <a:off x="4589163" y="2388338"/>
            <a:ext cx="1634262" cy="49089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66;p13">
            <a:extLst>
              <a:ext uri="{FF2B5EF4-FFF2-40B4-BE49-F238E27FC236}">
                <a16:creationId xmlns:a16="http://schemas.microsoft.com/office/drawing/2014/main" id="{39D1AE14-B103-6325-7D4A-5A717A8B18C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412717" y="3591450"/>
            <a:ext cx="1845234" cy="17254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68;p13">
            <a:extLst>
              <a:ext uri="{FF2B5EF4-FFF2-40B4-BE49-F238E27FC236}">
                <a16:creationId xmlns:a16="http://schemas.microsoft.com/office/drawing/2014/main" id="{091DDF7A-DBBE-3252-5635-29FD5B6D6B20}"/>
              </a:ext>
            </a:extLst>
          </p:cNvPr>
          <p:cNvSpPr txBox="1"/>
          <p:nvPr/>
        </p:nvSpPr>
        <p:spPr>
          <a:xfrm>
            <a:off x="62225" y="902400"/>
            <a:ext cx="2511158" cy="1261854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98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Trajectories of fusion-produced distribution of alpha particles followed in many magnetic configurations, all scaled to reactor size and |B|:</a:t>
            </a:r>
            <a:endParaRPr sz="1400" dirty="0">
              <a:solidFill>
                <a:srgbClr val="98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69;p13">
            <a:extLst>
              <a:ext uri="{FF2B5EF4-FFF2-40B4-BE49-F238E27FC236}">
                <a16:creationId xmlns:a16="http://schemas.microsoft.com/office/drawing/2014/main" id="{674DB8D5-11C8-0339-3F42-7D524E7338D0}"/>
              </a:ext>
            </a:extLst>
          </p:cNvPr>
          <p:cNvSpPr txBox="1"/>
          <p:nvPr/>
        </p:nvSpPr>
        <p:spPr>
          <a:xfrm>
            <a:off x="3999880" y="4494789"/>
            <a:ext cx="51619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Fraction of alpha-particle energy lost before thermalization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FD3641-B608-A9D0-6C0C-85DBF3FD9FA0}"/>
              </a:ext>
            </a:extLst>
          </p:cNvPr>
          <p:cNvSpPr txBox="1"/>
          <p:nvPr/>
        </p:nvSpPr>
        <p:spPr>
          <a:xfrm>
            <a:off x="60034" y="4774168"/>
            <a:ext cx="6591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Multi-fidelity method with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+ direct ODE integration?</a:t>
            </a:r>
          </a:p>
        </p:txBody>
      </p:sp>
    </p:spTree>
    <p:extLst>
      <p:ext uri="{BB962C8B-B14F-4D97-AF65-F5344CB8AC3E}">
        <p14:creationId xmlns:p14="http://schemas.microsoft.com/office/powerpoint/2010/main" val="27972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Magnetic fields can be used to confine charged particles &amp; plasma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07999" y="898552"/>
            <a:ext cx="7015722" cy="2083566"/>
            <a:chOff x="486665" y="1198069"/>
            <a:chExt cx="7646147" cy="21225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48" b="19118"/>
            <a:stretch/>
          </p:blipFill>
          <p:spPr bwMode="auto">
            <a:xfrm>
              <a:off x="486665" y="1198069"/>
              <a:ext cx="6535737" cy="1809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72390" y="2897307"/>
              <a:ext cx="2440974" cy="42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Magnetic field line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973443" y="2805896"/>
              <a:ext cx="4159369" cy="42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Charged particle (electron or ion)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3079097" y="2320150"/>
              <a:ext cx="894347" cy="68580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68774" y="3780770"/>
            <a:ext cx="5808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There is no confinement along the magnetic field, so bend it into a torus.</a:t>
            </a:r>
          </a:p>
        </p:txBody>
      </p:sp>
    </p:spTree>
    <p:extLst>
      <p:ext uri="{BB962C8B-B14F-4D97-AF65-F5344CB8AC3E}">
        <p14:creationId xmlns:p14="http://schemas.microsoft.com/office/powerpoint/2010/main" val="1539811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32FF-D753-FC4D-8260-097086C9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B6A6-94FF-0042-96CA-D45092F5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19175"/>
            <a:ext cx="8534400" cy="35754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Optimizing plasma shape, directly targeting particle confinement.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using a surrogate (“</a:t>
            </a:r>
            <a:r>
              <a:rPr lang="en-US" dirty="0" err="1"/>
              <a:t>quasisymmetry</a:t>
            </a:r>
            <a:r>
              <a:rPr lang="en-US" dirty="0"/>
              <a:t>”)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Optimizing plasma shape to reduce turbulence</a:t>
            </a:r>
          </a:p>
          <a:p>
            <a:pPr>
              <a:lnSpc>
                <a:spcPct val="150000"/>
              </a:lnSpc>
            </a:pPr>
            <a:r>
              <a:rPr lang="en-US" dirty="0"/>
              <a:t>Topology optimization for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3A012-1AAA-BC41-A493-658EF031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9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D432-5CD4-AB2B-7B09-FFD859B8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Shape optimization to reduce plasma turbulence would be valuable but is hard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8B5C5-5F8A-9174-71F7-4BD1256E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9BFA9-F4A9-7827-5C06-A3485D556B79}"/>
              </a:ext>
            </a:extLst>
          </p:cNvPr>
          <p:cNvSpPr txBox="1"/>
          <p:nvPr/>
        </p:nvSpPr>
        <p:spPr>
          <a:xfrm>
            <a:off x="76200" y="725090"/>
            <a:ext cx="3695700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Gradients of plasma density &amp; temperature cause instabilities &amp; turbulence.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Causes heat to leak out.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Known to depend on plasma shape.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Turbulence simulations: ~10 GPU-min to 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of CPU-hours.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5D + time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agreed-upon surrogate like Reynolds-averaged Navier-Stokes + closure yet.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C374CA-352B-1F2E-9DF8-9227D2400A99}"/>
              </a:ext>
            </a:extLst>
          </p:cNvPr>
          <p:cNvGrpSpPr/>
          <p:nvPr/>
        </p:nvGrpSpPr>
        <p:grpSpPr>
          <a:xfrm>
            <a:off x="3865068" y="715683"/>
            <a:ext cx="5278932" cy="4252747"/>
            <a:chOff x="3865068" y="715683"/>
            <a:chExt cx="5278932" cy="42527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7C6EBC-A3A4-FEAE-2E82-030CAB10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4EC46-89B5-9185-538E-D76E6B49A9B2}"/>
                </a:ext>
              </a:extLst>
            </p:cNvPr>
            <p:cNvSpPr txBox="1"/>
            <p:nvPr/>
          </p:nvSpPr>
          <p:spPr>
            <a:xfrm>
              <a:off x="6504534" y="715683"/>
              <a:ext cx="1056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Nunami</a:t>
              </a:r>
              <a:r>
                <a:rPr lang="en-US" sz="1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2012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27A9BE-A871-F13F-9E9F-8168D6C5F250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7722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CD9D-E980-8499-6E8E-907D55C5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68" y="28575"/>
            <a:ext cx="9000931" cy="557213"/>
          </a:xfrm>
        </p:spPr>
        <p:txBody>
          <a:bodyPr/>
          <a:lstStyle/>
          <a:p>
            <a:r>
              <a:rPr lang="en-US" sz="2400" dirty="0"/>
              <a:t>One approach to optimizing turbulence: </a:t>
            </a:r>
            <a:br>
              <a:rPr lang="en-US" sz="2400" dirty="0"/>
            </a:br>
            <a:r>
              <a:rPr lang="en-US" sz="2400" dirty="0"/>
              <a:t>minimize linear growth rate of instabilities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39AA4-34BD-7BCC-9D38-00CD011D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C3B48-1CD2-DBF9-5462-AA93BC35AEA2}"/>
              </a:ext>
            </a:extLst>
          </p:cNvPr>
          <p:cNvSpPr txBox="1"/>
          <p:nvPr/>
        </p:nvSpPr>
        <p:spPr>
          <a:xfrm>
            <a:off x="7010400" y="658823"/>
            <a:ext cx="2134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Jorge et al,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BDEA8-29B7-1DEF-FE9F-79B95A79D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9" b="8929"/>
          <a:stretch/>
        </p:blipFill>
        <p:spPr>
          <a:xfrm>
            <a:off x="242596" y="1474392"/>
            <a:ext cx="3750906" cy="2664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273FE-4716-062B-8096-B3E0D516E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81" y="2221236"/>
            <a:ext cx="4572001" cy="1655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478EDC-C1AB-DB22-20B4-C568DD84C156}"/>
              </a:ext>
            </a:extLst>
          </p:cNvPr>
          <p:cNvSpPr txBox="1"/>
          <p:nvPr/>
        </p:nvSpPr>
        <p:spPr>
          <a:xfrm>
            <a:off x="143069" y="677536"/>
            <a:ext cx="6050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Linear growth rate gives a smooth, deterministic, non-chaotic objective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E8C87-3E52-6895-75FA-4875028EA3E3}"/>
              </a:ext>
            </a:extLst>
          </p:cNvPr>
          <p:cNvSpPr txBox="1"/>
          <p:nvPr/>
        </p:nvSpPr>
        <p:spPr>
          <a:xfrm>
            <a:off x="1834958" y="4113520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2B12A-C467-476D-9E0D-17D4A55BC7FA}"/>
              </a:ext>
            </a:extLst>
          </p:cNvPr>
          <p:cNvSpPr txBox="1"/>
          <p:nvPr/>
        </p:nvSpPr>
        <p:spPr>
          <a:xfrm>
            <a:off x="988982" y="1220497"/>
            <a:ext cx="2446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Heat flux out of the plasma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84FA69-3896-88C3-13CF-5E924D64263E}"/>
              </a:ext>
            </a:extLst>
          </p:cNvPr>
          <p:cNvSpPr/>
          <p:nvPr/>
        </p:nvSpPr>
        <p:spPr>
          <a:xfrm>
            <a:off x="1539551" y="1548889"/>
            <a:ext cx="2323322" cy="60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4F8E5-A7F8-A375-5938-D174BC5C2BB1}"/>
              </a:ext>
            </a:extLst>
          </p:cNvPr>
          <p:cNvSpPr txBox="1"/>
          <p:nvPr/>
        </p:nvSpPr>
        <p:spPr>
          <a:xfrm>
            <a:off x="1757860" y="2744739"/>
            <a:ext cx="194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2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 optimized for only </a:t>
            </a:r>
            <a:r>
              <a:rPr lang="en-US" sz="1400" dirty="0" err="1">
                <a:solidFill>
                  <a:srgbClr val="0072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endParaRPr lang="en-US" sz="1400" dirty="0">
              <a:solidFill>
                <a:srgbClr val="0072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B712D8A-BA7D-F121-3BAD-ACAB2D7E3506}"/>
              </a:ext>
            </a:extLst>
          </p:cNvPr>
          <p:cNvSpPr/>
          <p:nvPr/>
        </p:nvSpPr>
        <p:spPr>
          <a:xfrm rot="16200000">
            <a:off x="511830" y="4076132"/>
            <a:ext cx="153944" cy="24065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C6F6CC-D923-36EA-D718-557BCABD48CA}"/>
              </a:ext>
            </a:extLst>
          </p:cNvPr>
          <p:cNvSpPr txBox="1"/>
          <p:nvPr/>
        </p:nvSpPr>
        <p:spPr>
          <a:xfrm>
            <a:off x="261193" y="4282797"/>
            <a:ext cx="116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F70DE5-4F84-EBDE-2CAE-BCB9AC5A09B1}"/>
              </a:ext>
            </a:extLst>
          </p:cNvPr>
          <p:cNvSpPr txBox="1"/>
          <p:nvPr/>
        </p:nvSpPr>
        <p:spPr>
          <a:xfrm>
            <a:off x="1728014" y="3467903"/>
            <a:ext cx="2265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 also optimized for linear growth rate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64380-7603-FFEE-DC93-52BA3F7868FE}"/>
              </a:ext>
            </a:extLst>
          </p:cNvPr>
          <p:cNvSpPr txBox="1"/>
          <p:nvPr/>
        </p:nvSpPr>
        <p:spPr>
          <a:xfrm>
            <a:off x="4473971" y="1548037"/>
            <a:ext cx="213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2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 optimized for only </a:t>
            </a:r>
            <a:r>
              <a:rPr lang="en-US" sz="1600" dirty="0" err="1">
                <a:solidFill>
                  <a:srgbClr val="0072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endParaRPr lang="en-US" sz="1600" dirty="0">
              <a:solidFill>
                <a:srgbClr val="0072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891698-82C0-A5CE-6A8D-1D52A903A3A4}"/>
              </a:ext>
            </a:extLst>
          </p:cNvPr>
          <p:cNvSpPr txBox="1"/>
          <p:nvPr/>
        </p:nvSpPr>
        <p:spPr>
          <a:xfrm>
            <a:off x="6836380" y="1548036"/>
            <a:ext cx="2481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 also optimized for linear growth rate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A9608A-BE0C-B4DD-AF74-2EFADF33676C}"/>
              </a:ext>
            </a:extLst>
          </p:cNvPr>
          <p:cNvSpPr txBox="1"/>
          <p:nvPr/>
        </p:nvSpPr>
        <p:spPr>
          <a:xfrm>
            <a:off x="2212073" y="4632887"/>
            <a:ext cx="638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But linear growth rate is not a perfect predictor of the nonlinear heat flux…</a:t>
            </a:r>
          </a:p>
        </p:txBody>
      </p:sp>
    </p:spTree>
    <p:extLst>
      <p:ext uri="{BB962C8B-B14F-4D97-AF65-F5344CB8AC3E}">
        <p14:creationId xmlns:p14="http://schemas.microsoft.com/office/powerpoint/2010/main" val="16098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414C-7EFF-4A56-D2B3-92BC01FB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First optimizations with nonlinear turbulence calculations in the 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F9CCF-263B-619B-A369-6A35097D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0D642-C90A-57F2-A1E4-55861F563CBA}"/>
              </a:ext>
            </a:extLst>
          </p:cNvPr>
          <p:cNvSpPr txBox="1"/>
          <p:nvPr/>
        </p:nvSpPr>
        <p:spPr>
          <a:xfrm>
            <a:off x="124408" y="686103"/>
            <a:ext cx="3316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By Patrick Kim (UMD undergraduate!)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A418F-EB05-025B-8CB6-C8D7CFB0C9A8}"/>
              </a:ext>
            </a:extLst>
          </p:cNvPr>
          <p:cNvSpPr txBox="1"/>
          <p:nvPr/>
        </p:nvSpPr>
        <p:spPr>
          <a:xfrm>
            <a:off x="2989780" y="4804946"/>
            <a:ext cx="5779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Bayesian optimization with 20-100 design variables would be nice…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31E1AF-7DFC-2AC0-8F39-417DFF74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4" y="1150849"/>
            <a:ext cx="3608910" cy="35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503C4BD-C4D8-45CB-5716-3010A6983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b="5022"/>
          <a:stretch/>
        </p:blipFill>
        <p:spPr bwMode="auto">
          <a:xfrm>
            <a:off x="4870580" y="1478004"/>
            <a:ext cx="3928186" cy="27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C0A11-A6F5-EE50-DFC4-96900AAE51E1}"/>
              </a:ext>
            </a:extLst>
          </p:cNvPr>
          <p:cNvSpPr txBox="1"/>
          <p:nvPr/>
        </p:nvSpPr>
        <p:spPr>
          <a:xfrm>
            <a:off x="4393970" y="686103"/>
            <a:ext cx="4404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Using stochastic gradient descent with momentum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48B99-F250-EC9D-AF92-DD94E6EDBD84}"/>
              </a:ext>
            </a:extLst>
          </p:cNvPr>
          <p:cNvSpPr txBox="1"/>
          <p:nvPr/>
        </p:nvSpPr>
        <p:spPr>
          <a:xfrm>
            <a:off x="6596368" y="4143049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794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32FF-D753-FC4D-8260-097086C9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B6A6-94FF-0042-96CA-D45092F5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19175"/>
            <a:ext cx="8534400" cy="35754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Optimizing plasma shape, directly targeting particle confinement.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using a surrogate (“</a:t>
            </a:r>
            <a:r>
              <a:rPr lang="en-US" dirty="0" err="1"/>
              <a:t>quasisymmetry</a:t>
            </a:r>
            <a:r>
              <a:rPr lang="en-US" dirty="0"/>
              <a:t>”)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to reduce turbulence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Topology optimization for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3A012-1AAA-BC41-A493-658EF031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2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60ED-63B2-B150-7D48-4C8A1D27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 established method for electromagnetic coil design is available, but has some limitations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0E798-CF53-9878-D4DB-1B051FCD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384F7-B9C9-0C24-02F2-260190A0FE19}"/>
              </a:ext>
            </a:extLst>
          </p:cNvPr>
          <p:cNvSpPr txBox="1"/>
          <p:nvPr/>
        </p:nvSpPr>
        <p:spPr>
          <a:xfrm>
            <a:off x="247650" y="819150"/>
            <a:ext cx="74126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Assume plasma shape has already been optimized, so target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field is known.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Coils represented as space curves.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Design variables: Fourier modes of Cartesian components.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40424-4E18-AF3E-3D67-5E6A18AC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70" y="1918691"/>
            <a:ext cx="4152900" cy="87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B699E-F73D-8706-F422-4E1F28C1C2DA}"/>
              </a:ext>
            </a:extLst>
          </p:cNvPr>
          <p:cNvSpPr txBox="1"/>
          <p:nvPr/>
        </p:nvSpPr>
        <p:spPr>
          <a:xfrm>
            <a:off x="247650" y="4019044"/>
            <a:ext cx="7250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Non-convex, so there are multiple local minima. Need good initial guess.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 topology &amp; number of coils are fixed by initial guess.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94035-2E6F-16A5-FF8C-0A759D198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19" y="1168974"/>
            <a:ext cx="3159426" cy="202203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B2C9CF-F1CD-9711-E9EF-11B22982FAEA}"/>
                  </a:ext>
                </a:extLst>
              </p:cNvPr>
              <p:cNvSpPr txBox="1"/>
              <p:nvPr/>
            </p:nvSpPr>
            <p:spPr>
              <a:xfrm>
                <a:off x="786575" y="3130204"/>
                <a:ext cx="4440819" cy="59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brk m:alnAt="24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𝑙𝑎𝑠𝑚𝑎</m:t>
                            </m:r>
                          </m:e>
                          <m:e>
                            <m:r>
                              <m:rPr>
                                <m:brk m:alnAt="24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𝑢𝑟𝑓</m:t>
                            </m:r>
                          </m:e>
                        </m:eqArr>
                      </m:sub>
                      <m:sup/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𝑙𝑒𝑛𝑔𝑡h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𝑡𝑎𝑟𝑔𝑒𝑡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+…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B2C9CF-F1CD-9711-E9EF-11B22982F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75" y="3130204"/>
                <a:ext cx="4440819" cy="593496"/>
              </a:xfrm>
              <a:prstGeom prst="rect">
                <a:avLst/>
              </a:prstGeom>
              <a:blipFill>
                <a:blip r:embed="rId4"/>
                <a:stretch>
                  <a:fillRect t="-64583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AC5A3A95-F654-E286-BB63-042F8B747060}"/>
              </a:ext>
            </a:extLst>
          </p:cNvPr>
          <p:cNvSpPr/>
          <p:nvPr/>
        </p:nvSpPr>
        <p:spPr>
          <a:xfrm rot="5400000">
            <a:off x="1858528" y="3069301"/>
            <a:ext cx="92305" cy="12648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76C84B1-7D91-C623-AC1D-40DCD943E963}"/>
              </a:ext>
            </a:extLst>
          </p:cNvPr>
          <p:cNvSpPr/>
          <p:nvPr/>
        </p:nvSpPr>
        <p:spPr>
          <a:xfrm rot="5400000">
            <a:off x="3876027" y="2390996"/>
            <a:ext cx="178739" cy="2449346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666E4-CDA9-623D-8BDF-046F86F109C2}"/>
              </a:ext>
            </a:extLst>
          </p:cNvPr>
          <p:cNvSpPr txBox="1"/>
          <p:nvPr/>
        </p:nvSpPr>
        <p:spPr>
          <a:xfrm>
            <a:off x="1349752" y="3757334"/>
            <a:ext cx="1109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target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A8AF0-8FF6-6FA2-5B49-E3180B691727}"/>
              </a:ext>
            </a:extLst>
          </p:cNvPr>
          <p:cNvSpPr txBox="1"/>
          <p:nvPr/>
        </p:nvSpPr>
        <p:spPr>
          <a:xfrm>
            <a:off x="3453926" y="3728854"/>
            <a:ext cx="1070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</a:t>
            </a:r>
          </a:p>
        </p:txBody>
      </p:sp>
    </p:spTree>
    <p:extLst>
      <p:ext uri="{BB962C8B-B14F-4D97-AF65-F5344CB8AC3E}">
        <p14:creationId xmlns:p14="http://schemas.microsoft.com/office/powerpoint/2010/main" val="1206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  <p:bldP spid="10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21EA-926D-3530-FA7B-C6F43D3A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New topology optimization method for electromagnetic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8BE684-7934-B263-798A-5D81F866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8B114-80D7-CECB-E2A8-547919A255B9}"/>
              </a:ext>
            </a:extLst>
          </p:cNvPr>
          <p:cNvSpPr txBox="1"/>
          <p:nvPr/>
        </p:nvSpPr>
        <p:spPr>
          <a:xfrm>
            <a:off x="52389" y="653418"/>
            <a:ext cx="45196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Pre-define grid of voxels where current might flow.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Current density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each voxel represented by basis of 11 divergence-free functions. Amplitudes are the design variables.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Current conservation at each cell face gives linear equality constraints.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Given basis functions,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can be computed by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-Savart Law: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AFC5E-1C45-96A6-52C0-8B934993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30" y="637291"/>
            <a:ext cx="4371975" cy="3081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D491D-131E-066B-DB99-97508F4EB235}"/>
              </a:ext>
            </a:extLst>
          </p:cNvPr>
          <p:cNvSpPr txBox="1"/>
          <p:nvPr/>
        </p:nvSpPr>
        <p:spPr>
          <a:xfrm>
            <a:off x="4929185" y="3871899"/>
            <a:ext cx="4005264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Without sparsity-promoting terms, problem is linear.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l1 sparsity, problem remains convex.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l0 sparsity, good algorithms exist.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0143C2-ACF8-6D6B-09E5-FE0409583FEB}"/>
                  </a:ext>
                </a:extLst>
              </p:cNvPr>
              <p:cNvSpPr txBox="1"/>
              <p:nvPr/>
            </p:nvSpPr>
            <p:spPr>
              <a:xfrm>
                <a:off x="1181100" y="3165745"/>
                <a:ext cx="2685927" cy="657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0143C2-ACF8-6D6B-09E5-FE0409583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" y="3165745"/>
                <a:ext cx="2685927" cy="657359"/>
              </a:xfrm>
              <a:prstGeom prst="rect">
                <a:avLst/>
              </a:prstGeom>
              <a:blipFill>
                <a:blip r:embed="rId3"/>
                <a:stretch>
                  <a:fillRect t="-126923" b="-18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70496F-9EF7-2009-AADE-9C7407F426DF}"/>
                  </a:ext>
                </a:extLst>
              </p:cNvPr>
              <p:cNvSpPr txBox="1"/>
              <p:nvPr/>
            </p:nvSpPr>
            <p:spPr>
              <a:xfrm>
                <a:off x="28544" y="3719279"/>
                <a:ext cx="4731936" cy="10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24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𝑙𝑎𝑠𝑚𝑎</m:t>
                              </m:r>
                            </m:e>
                            <m:e>
                              <m:r>
                                <m:rPr>
                                  <m:brk m:alnAt="24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𝑢𝑟𝑓</m:t>
                              </m:r>
                            </m:e>
                          </m:eqArr>
                        </m:sub>
                        <m:sup/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𝑜𝑥𝑒𝑙𝑠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𝑱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</m:t>
                              </m:r>
                            </m:e>
                          </m:d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70496F-9EF7-2009-AADE-9C7407F42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4" y="3719279"/>
                <a:ext cx="4731936" cy="1050929"/>
              </a:xfrm>
              <a:prstGeom prst="rect">
                <a:avLst/>
              </a:prstGeom>
              <a:blipFill>
                <a:blip r:embed="rId4"/>
                <a:stretch>
                  <a:fillRect l="-1340" t="-78571" b="-10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FE2E155E-699E-0529-E189-910727561DAE}"/>
              </a:ext>
            </a:extLst>
          </p:cNvPr>
          <p:cNvSpPr/>
          <p:nvPr/>
        </p:nvSpPr>
        <p:spPr>
          <a:xfrm rot="5400000">
            <a:off x="1192836" y="4120585"/>
            <a:ext cx="92305" cy="12648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0D6F899-9B18-D7C4-2EB1-A2F2675B2FC5}"/>
              </a:ext>
            </a:extLst>
          </p:cNvPr>
          <p:cNvSpPr/>
          <p:nvPr/>
        </p:nvSpPr>
        <p:spPr>
          <a:xfrm rot="5400000">
            <a:off x="3210335" y="3442280"/>
            <a:ext cx="178739" cy="2449346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C581E-99D7-A32C-F76B-D0D662E645FD}"/>
              </a:ext>
            </a:extLst>
          </p:cNvPr>
          <p:cNvSpPr txBox="1"/>
          <p:nvPr/>
        </p:nvSpPr>
        <p:spPr>
          <a:xfrm>
            <a:off x="684060" y="4808618"/>
            <a:ext cx="1109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target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1CA4C-4222-C733-31E0-E33B6103BB71}"/>
              </a:ext>
            </a:extLst>
          </p:cNvPr>
          <p:cNvSpPr txBox="1"/>
          <p:nvPr/>
        </p:nvSpPr>
        <p:spPr>
          <a:xfrm>
            <a:off x="2788234" y="4780138"/>
            <a:ext cx="1070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683C1-7225-8A25-9A0D-8AF5F1AE8D4F}"/>
              </a:ext>
            </a:extLst>
          </p:cNvPr>
          <p:cNvSpPr txBox="1"/>
          <p:nvPr/>
        </p:nvSpPr>
        <p:spPr>
          <a:xfrm>
            <a:off x="52388" y="3595942"/>
            <a:ext cx="451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Objective: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6B020B-5CA5-307E-BC63-708B98718FFF}"/>
              </a:ext>
            </a:extLst>
          </p:cNvPr>
          <p:cNvSpPr txBox="1"/>
          <p:nvPr/>
        </p:nvSpPr>
        <p:spPr>
          <a:xfrm>
            <a:off x="4793611" y="653418"/>
            <a:ext cx="451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by Alan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Kaptanoglu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E52B-68B1-CB61-E120-3ABE518C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Preliminary results from electromagnet topology optimization:</a:t>
            </a:r>
            <a:br>
              <a:rPr lang="en-US" sz="2400" dirty="0"/>
            </a:br>
            <a:r>
              <a:rPr lang="en-US" sz="2400" dirty="0"/>
              <a:t>In </a:t>
            </a:r>
            <a:r>
              <a:rPr lang="en-US" sz="2400" dirty="0" err="1"/>
              <a:t>axisymmetry</a:t>
            </a:r>
            <a:r>
              <a:rPr lang="en-US" sz="2400" dirty="0"/>
              <a:t>, expected currents are recovered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88F7-D043-3970-39AD-ECC66E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6DBEF1-55A5-64AF-928F-3986AF027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8" b="10833"/>
          <a:stretch/>
        </p:blipFill>
        <p:spPr>
          <a:xfrm>
            <a:off x="572451" y="681936"/>
            <a:ext cx="7766358" cy="43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38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E52B-68B1-CB61-E120-3ABE518C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Preliminary results from electromagnet topology optimization:</a:t>
            </a:r>
            <a:br>
              <a:rPr lang="en-US" sz="2400" dirty="0"/>
            </a:br>
            <a:r>
              <a:rPr lang="en-US" sz="2400" dirty="0"/>
              <a:t>With sparsity objective, currents coalesce into discrete coils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88F7-D043-3970-39AD-ECC66E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56C77-C273-D5AA-8523-9A6BBA57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16" y="609578"/>
            <a:ext cx="7653768" cy="45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7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E52B-68B1-CB61-E120-3ABE518C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Preliminary results from electromagnet topology optimization:</a:t>
            </a:r>
            <a:br>
              <a:rPr lang="en-US" sz="2400" dirty="0"/>
            </a:br>
            <a:r>
              <a:rPr lang="en-US" sz="2400" dirty="0"/>
              <a:t>Starting to look at non-axisymmetric geometries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88F7-D043-3970-39AD-ECC66E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EE676-48B3-BB04-9C49-0B5D101C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88" y="612817"/>
            <a:ext cx="7143028" cy="453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5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96" y="681197"/>
            <a:ext cx="5041360" cy="2339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0"/>
            <a:ext cx="8972550" cy="557213"/>
          </a:xfrm>
        </p:spPr>
        <p:txBody>
          <a:bodyPr/>
          <a:lstStyle/>
          <a:p>
            <a:r>
              <a:rPr lang="en-US" sz="2400" dirty="0"/>
              <a:t>A </a:t>
            </a:r>
            <a:r>
              <a:rPr lang="en-US" sz="2400" i="1" dirty="0"/>
              <a:t>stellarator</a:t>
            </a:r>
            <a:r>
              <a:rPr lang="en-US" sz="2400" dirty="0"/>
              <a:t> is a configuration of magnets for confining plasma without continuous rotation 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AutoShape 2" descr="http://news.sciencemag.org/sites/all/themes/news_interim/img/logo-science-aaas.sv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36625" y="649415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coils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381828" y="792450"/>
            <a:ext cx="489717" cy="112223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2567" y="3302716"/>
            <a:ext cx="267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87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surfaces, plasma</a:t>
            </a:r>
          </a:p>
        </p:txBody>
      </p:sp>
      <p:cxnSp>
        <p:nvCxnSpPr>
          <p:cNvPr id="10" name="Straight Connector 9"/>
          <p:cNvCxnSpPr>
            <a:endCxn id="15" idx="0"/>
          </p:cNvCxnSpPr>
          <p:nvPr/>
        </p:nvCxnSpPr>
        <p:spPr>
          <a:xfrm>
            <a:off x="2718881" y="2728609"/>
            <a:ext cx="88699" cy="574107"/>
          </a:xfrm>
          <a:prstGeom prst="line">
            <a:avLst/>
          </a:prstGeom>
          <a:ln w="28575">
            <a:solidFill>
              <a:srgbClr val="C8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39403" y="299957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396903" y="2794272"/>
            <a:ext cx="167393" cy="294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8" descr="C:\Users\landreman\Documents\MATLAB\m20150414_01_illustrationOfGradBDri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02" y="3573222"/>
            <a:ext cx="2974570" cy="14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>
            <a:cxnSpLocks/>
          </p:cNvCxnSpPr>
          <p:nvPr/>
        </p:nvCxnSpPr>
        <p:spPr>
          <a:xfrm flipH="1" flipV="1">
            <a:off x="6048375" y="3302716"/>
            <a:ext cx="602860" cy="3176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83707" y="4723544"/>
            <a:ext cx="18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trajectory</a:t>
            </a:r>
          </a:p>
        </p:txBody>
      </p:sp>
      <p:cxnSp>
        <p:nvCxnSpPr>
          <p:cNvPr id="33" name="Straight Connector 32"/>
          <p:cNvCxnSpPr>
            <a:endCxn id="15" idx="0"/>
          </p:cNvCxnSpPr>
          <p:nvPr/>
        </p:nvCxnSpPr>
        <p:spPr>
          <a:xfrm>
            <a:off x="2346798" y="2728609"/>
            <a:ext cx="460782" cy="574107"/>
          </a:xfrm>
          <a:prstGeom prst="line">
            <a:avLst/>
          </a:prstGeom>
          <a:ln w="28575">
            <a:solidFill>
              <a:srgbClr val="C8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16F84F-6861-716D-AD1A-C8D3C43DD153}"/>
              </a:ext>
            </a:extLst>
          </p:cNvPr>
          <p:cNvSpPr txBox="1">
            <a:spLocks/>
          </p:cNvSpPr>
          <p:nvPr/>
        </p:nvSpPr>
        <p:spPr bwMode="auto">
          <a:xfrm>
            <a:off x="312870" y="4057901"/>
            <a:ext cx="4812022" cy="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950" kern="0"/>
              <a:t>Axisymmetry (tokamak) requires large current in plasma: hard to sustain, unstable, sometimes impossible.</a:t>
            </a:r>
            <a:endParaRPr lang="en-US" sz="1950" kern="0" dirty="0"/>
          </a:p>
        </p:txBody>
      </p:sp>
    </p:spTree>
    <p:extLst>
      <p:ext uri="{BB962C8B-B14F-4D97-AF65-F5344CB8AC3E}">
        <p14:creationId xmlns:p14="http://schemas.microsoft.com/office/powerpoint/2010/main" val="3332635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0AF24-997B-B1FD-E740-C867BEE3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Conclusions: stellarator optimization is a subject with many challenging numerical problems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2CB79E-4410-A35B-28D1-D6DE01FB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E7181-11E6-461A-D1F9-86EC40E49A84}"/>
              </a:ext>
            </a:extLst>
          </p:cNvPr>
          <p:cNvSpPr txBox="1"/>
          <p:nvPr/>
        </p:nvSpPr>
        <p:spPr>
          <a:xfrm>
            <a:off x="152400" y="676275"/>
            <a:ext cx="8659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talk: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Shape optimization for confining particle trajectories, with PDE &amp; possibly ODE solves.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Shape optimization with linear stability or nonlinear turbulence simulations in the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Topology optimization for electromagnets.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8048A-BBAC-AAA6-789B-6A070CE8FEBC}"/>
              </a:ext>
            </a:extLst>
          </p:cNvPr>
          <p:cNvSpPr txBox="1"/>
          <p:nvPr/>
        </p:nvSpPr>
        <p:spPr>
          <a:xfrm>
            <a:off x="152401" y="2169228"/>
            <a:ext cx="3981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Many other directions: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surface &amp; curve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discretizations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Multi-fidelity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Surrogates for confinement or turbulence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≥ 4D advection-dominated PDEs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Uncertainty quantification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8CA09-C6E2-EF5C-6A1B-B6673D12F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74" y="1876604"/>
            <a:ext cx="5104525" cy="32668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186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85DF-3B68-AA7D-5A7A-9AFB014092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FB81B-ED01-491D-28D2-8F0409EC9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94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" y="18984"/>
            <a:ext cx="8717280" cy="5740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stellarator</a:t>
            </a:r>
            <a:r>
              <a:rPr lang="en-US" sz="2400" dirty="0"/>
              <a:t> is a configuration of magnets for confining plasma without continuous rotation 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87383E-A27C-B6F6-2868-E82D461ED9AC}"/>
              </a:ext>
            </a:extLst>
          </p:cNvPr>
          <p:cNvGrpSpPr/>
          <p:nvPr/>
        </p:nvGrpSpPr>
        <p:grpSpPr>
          <a:xfrm>
            <a:off x="1155381" y="637275"/>
            <a:ext cx="7513159" cy="3668025"/>
            <a:chOff x="1155381" y="675375"/>
            <a:chExt cx="8101584" cy="39553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381" y="739651"/>
              <a:ext cx="7028634" cy="32620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51319" y="675375"/>
              <a:ext cx="2205646" cy="70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Electromagnetic coils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767279" y="854706"/>
              <a:ext cx="486860" cy="200136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83591" y="4230567"/>
              <a:ext cx="3039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Magnetic surfaces, plasma</a:t>
              </a:r>
            </a:p>
          </p:txBody>
        </p:sp>
        <p:cxnSp>
          <p:nvCxnSpPr>
            <p:cNvPr id="15" name="Straight Connector 14"/>
            <p:cNvCxnSpPr>
              <a:cxnSpLocks/>
            </p:cNvCxnSpPr>
            <p:nvPr/>
          </p:nvCxnSpPr>
          <p:spPr>
            <a:xfrm>
              <a:off x="3087993" y="3594141"/>
              <a:ext cx="240585" cy="7778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626153" y="3971917"/>
              <a:ext cx="22974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Magnetic field lines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 flipV="1">
              <a:off x="5427480" y="3685688"/>
              <a:ext cx="233378" cy="4105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cxnSpLocks/>
            </p:cNvCxnSpPr>
            <p:nvPr/>
          </p:nvCxnSpPr>
          <p:spPr>
            <a:xfrm>
              <a:off x="2569238" y="3594141"/>
              <a:ext cx="759340" cy="7778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C04BF3-0F69-E2A8-F14C-05F5B620B186}"/>
              </a:ext>
            </a:extLst>
          </p:cNvPr>
          <p:cNvSpPr txBox="1"/>
          <p:nvPr/>
        </p:nvSpPr>
        <p:spPr>
          <a:xfrm>
            <a:off x="255659" y="4398201"/>
            <a:ext cx="8914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Applications: fusion energy, or electron-positron plasmas (astrophysics)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Shape of the plasma and of the coils is chosen by numerical optimization.</a:t>
            </a:r>
          </a:p>
        </p:txBody>
      </p:sp>
    </p:spTree>
    <p:extLst>
      <p:ext uri="{BB962C8B-B14F-4D97-AF65-F5344CB8AC3E}">
        <p14:creationId xmlns:p14="http://schemas.microsoft.com/office/powerpoint/2010/main" val="3504800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4209-A740-C1B4-1472-84A6E7278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Direct optimization of particle confinement is challenging due to computational cost &amp;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A4E9C-05D9-6500-203C-ABD745A3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53B9F-BCAB-CE17-184B-DEE34138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172" y="1478960"/>
            <a:ext cx="3528621" cy="3562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706942-3F99-2698-49C6-2A1AAD84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885" y="637179"/>
            <a:ext cx="4898349" cy="702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AD6E5-D846-02AC-E895-3D1C4B0C213D}"/>
              </a:ext>
            </a:extLst>
          </p:cNvPr>
          <p:cNvSpPr txBox="1"/>
          <p:nvPr/>
        </p:nvSpPr>
        <p:spPr>
          <a:xfrm>
            <a:off x="168675" y="693750"/>
            <a:ext cx="239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 function to measure energy loss: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CE2B889-7566-A45C-225E-20EC56634F77}"/>
              </a:ext>
            </a:extLst>
          </p:cNvPr>
          <p:cNvSpPr/>
          <p:nvPr/>
        </p:nvSpPr>
        <p:spPr>
          <a:xfrm rot="16200000">
            <a:off x="6378609" y="803426"/>
            <a:ext cx="134550" cy="72658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488A5-424E-4488-97DB-C0A393E37129}"/>
              </a:ext>
            </a:extLst>
          </p:cNvPr>
          <p:cNvSpPr txBox="1"/>
          <p:nvPr/>
        </p:nvSpPr>
        <p:spPr>
          <a:xfrm>
            <a:off x="5887546" y="1211582"/>
            <a:ext cx="112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if particle is lost, else 0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52CECA7D-D413-D22D-5893-F2425B9394C1}"/>
              </a:ext>
            </a:extLst>
          </p:cNvPr>
          <p:cNvSpPr/>
          <p:nvPr/>
        </p:nvSpPr>
        <p:spPr>
          <a:xfrm rot="16200000">
            <a:off x="7183665" y="803426"/>
            <a:ext cx="134550" cy="726584"/>
          </a:xfrm>
          <a:prstGeom prst="leftBrace">
            <a:avLst/>
          </a:prstGeom>
          <a:ln w="28575">
            <a:solidFill>
              <a:srgbClr val="0091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4BEE19D6-9788-4493-F485-6454EA5F7D6E}"/>
              </a:ext>
            </a:extLst>
          </p:cNvPr>
          <p:cNvSpPr/>
          <p:nvPr/>
        </p:nvSpPr>
        <p:spPr>
          <a:xfrm rot="16200000">
            <a:off x="5036376" y="264374"/>
            <a:ext cx="134550" cy="1789886"/>
          </a:xfrm>
          <a:prstGeom prst="leftBrac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93422-5BCE-0A8B-9B27-9F1EBAD09924}"/>
              </a:ext>
            </a:extLst>
          </p:cNvPr>
          <p:cNvSpPr txBox="1"/>
          <p:nvPr/>
        </p:nvSpPr>
        <p:spPr>
          <a:xfrm>
            <a:off x="3978901" y="1211582"/>
            <a:ext cx="178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at loss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76CD85-374C-1B15-CD78-31D1453EDF8F}"/>
              </a:ext>
            </a:extLst>
          </p:cNvPr>
          <p:cNvSpPr txBox="1"/>
          <p:nvPr/>
        </p:nvSpPr>
        <p:spPr>
          <a:xfrm>
            <a:off x="6809176" y="1221876"/>
            <a:ext cx="112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1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condition</a:t>
            </a:r>
          </a:p>
        </p:txBody>
      </p:sp>
    </p:spTree>
    <p:extLst>
      <p:ext uri="{BB962C8B-B14F-4D97-AF65-F5344CB8AC3E}">
        <p14:creationId xmlns:p14="http://schemas.microsoft.com/office/powerpoint/2010/main" val="45721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A2B3-B493-61B7-F850-4D34D75E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Divergence-free basis functions for current density </a:t>
            </a:r>
            <a:r>
              <a:rPr lang="en-US" b="1" dirty="0"/>
              <a:t>J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F9160-C64A-E3C2-B4E9-36CE27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89057-D3EE-A6EC-55A8-63F5A4840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891" y="4205639"/>
            <a:ext cx="4537010" cy="656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A6779-8381-C8B7-D7AE-DCF48ED9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66" y="978420"/>
            <a:ext cx="6419461" cy="245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C861C3-14B4-B47F-0334-28723F03F77B}"/>
              </a:ext>
            </a:extLst>
          </p:cNvPr>
          <p:cNvSpPr txBox="1"/>
          <p:nvPr/>
        </p:nvSpPr>
        <p:spPr>
          <a:xfrm>
            <a:off x="3967610" y="3801647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3731146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96" y="681197"/>
            <a:ext cx="5041360" cy="2339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0"/>
            <a:ext cx="8972550" cy="557213"/>
          </a:xfrm>
        </p:spPr>
        <p:txBody>
          <a:bodyPr/>
          <a:lstStyle/>
          <a:p>
            <a:r>
              <a:rPr lang="en-US" sz="2400" dirty="0"/>
              <a:t>A </a:t>
            </a:r>
            <a:r>
              <a:rPr lang="en-US" sz="2400" i="1" dirty="0"/>
              <a:t>stellarator</a:t>
            </a:r>
            <a:r>
              <a:rPr lang="en-US" sz="2400" dirty="0"/>
              <a:t> is a configuration of magnets for confining plasma without continuous rotation 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AutoShape 2" descr="http://news.sciencemag.org/sites/all/themes/news_interim/img/logo-science-aaas.sv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36625" y="649415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coils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381828" y="792450"/>
            <a:ext cx="489717" cy="112223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2567" y="3302716"/>
            <a:ext cx="267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87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surfaces, plasma</a:t>
            </a:r>
          </a:p>
        </p:txBody>
      </p:sp>
      <p:cxnSp>
        <p:nvCxnSpPr>
          <p:cNvPr id="10" name="Straight Connector 9"/>
          <p:cNvCxnSpPr>
            <a:endCxn id="15" idx="0"/>
          </p:cNvCxnSpPr>
          <p:nvPr/>
        </p:nvCxnSpPr>
        <p:spPr>
          <a:xfrm>
            <a:off x="2718881" y="2728609"/>
            <a:ext cx="88699" cy="574107"/>
          </a:xfrm>
          <a:prstGeom prst="line">
            <a:avLst/>
          </a:prstGeom>
          <a:ln w="28575">
            <a:solidFill>
              <a:srgbClr val="C8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39403" y="299957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396903" y="2794272"/>
            <a:ext cx="167393" cy="294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8" descr="C:\Users\landreman\Documents\MATLAB\m20150414_01_illustrationOfGradBDri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02" y="3573222"/>
            <a:ext cx="2974570" cy="14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>
            <a:cxnSpLocks/>
          </p:cNvCxnSpPr>
          <p:nvPr/>
        </p:nvCxnSpPr>
        <p:spPr>
          <a:xfrm flipH="1" flipV="1">
            <a:off x="6048375" y="3302716"/>
            <a:ext cx="602860" cy="3176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83707" y="4723544"/>
            <a:ext cx="18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trajectory</a:t>
            </a:r>
          </a:p>
        </p:txBody>
      </p:sp>
      <p:cxnSp>
        <p:nvCxnSpPr>
          <p:cNvPr id="33" name="Straight Connector 32"/>
          <p:cNvCxnSpPr>
            <a:endCxn id="15" idx="0"/>
          </p:cNvCxnSpPr>
          <p:nvPr/>
        </p:nvCxnSpPr>
        <p:spPr>
          <a:xfrm>
            <a:off x="2346798" y="2728609"/>
            <a:ext cx="460782" cy="574107"/>
          </a:xfrm>
          <a:prstGeom prst="line">
            <a:avLst/>
          </a:prstGeom>
          <a:ln w="28575">
            <a:solidFill>
              <a:srgbClr val="C8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02949" y="4018471"/>
            <a:ext cx="3887697" cy="8876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950" dirty="0"/>
              <a:t>Applications:</a:t>
            </a:r>
          </a:p>
          <a:p>
            <a:pPr>
              <a:spcBef>
                <a:spcPts val="0"/>
              </a:spcBef>
            </a:pPr>
            <a:r>
              <a:rPr lang="en-US" sz="1950" dirty="0"/>
              <a:t>Fusion energy</a:t>
            </a:r>
          </a:p>
          <a:p>
            <a:pPr>
              <a:spcBef>
                <a:spcPts val="0"/>
              </a:spcBef>
            </a:pPr>
            <a:r>
              <a:rPr lang="en-US" sz="1950" dirty="0"/>
              <a:t>Particle trap for basic physics</a:t>
            </a:r>
          </a:p>
        </p:txBody>
      </p:sp>
    </p:spTree>
    <p:extLst>
      <p:ext uri="{BB962C8B-B14F-4D97-AF65-F5344CB8AC3E}">
        <p14:creationId xmlns:p14="http://schemas.microsoft.com/office/powerpoint/2010/main" val="327199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W7-X (Germany)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 descr="http://news.sciencemag.org/sites/default/files/styles/thumb_article_l/public/F1.large_1230.jpg?itok=EV72ms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" y="899868"/>
            <a:ext cx="5110448" cy="390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-5408"/>
            <a:ext cx="3886200" cy="5148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4A663D-2E15-F00A-3319-D6645AB44486}"/>
              </a:ext>
            </a:extLst>
          </p:cNvPr>
          <p:cNvSpPr txBox="1"/>
          <p:nvPr/>
        </p:nvSpPr>
        <p:spPr>
          <a:xfrm>
            <a:off x="152400" y="4708067"/>
            <a:ext cx="1907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Clery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Science (2022)</a:t>
            </a:r>
          </a:p>
        </p:txBody>
      </p:sp>
    </p:spTree>
    <p:extLst>
      <p:ext uri="{BB962C8B-B14F-4D97-AF65-F5344CB8AC3E}">
        <p14:creationId xmlns:p14="http://schemas.microsoft.com/office/powerpoint/2010/main" val="30180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1CB532-9601-6B15-E9FE-D763A32E9BC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19E09C-30CD-9B68-6ADC-6C76A241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1618-2E5F-4190-8AE2-15D7E6CCE53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58BF02-2AB9-F45C-F0BA-1083D8EF7115}"/>
              </a:ext>
            </a:extLst>
          </p:cNvPr>
          <p:cNvGrpSpPr/>
          <p:nvPr/>
        </p:nvGrpSpPr>
        <p:grpSpPr>
          <a:xfrm>
            <a:off x="822047" y="0"/>
            <a:ext cx="7499906" cy="5143500"/>
            <a:chOff x="1530410" y="-317155"/>
            <a:chExt cx="7571683" cy="54606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6E1664-45E2-8369-5AC1-CF50C8001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4800"/>
            <a:stretch/>
          </p:blipFill>
          <p:spPr>
            <a:xfrm>
              <a:off x="1530410" y="-317155"/>
              <a:ext cx="7571683" cy="161329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BD2B3E-2D68-BD03-0C6C-E440C717E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0043"/>
            <a:stretch/>
          </p:blipFill>
          <p:spPr>
            <a:xfrm>
              <a:off x="1530410" y="1305018"/>
              <a:ext cx="7571683" cy="3838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99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75F31-6287-9E49-BB70-6EFE9EA3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52" y="0"/>
            <a:ext cx="9475519" cy="557213"/>
          </a:xfrm>
        </p:spPr>
        <p:txBody>
          <a:bodyPr/>
          <a:lstStyle/>
          <a:p>
            <a:r>
              <a:rPr lang="en-US" sz="2400" dirty="0"/>
              <a:t>Stellarator plasma &amp; coil shapes can be optimized for several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B473D-970C-D14F-B69D-073B62CCC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87" y="775461"/>
            <a:ext cx="8734425" cy="3802549"/>
          </a:xfrm>
        </p:spPr>
        <p:txBody>
          <a:bodyPr/>
          <a:lstStyle/>
          <a:p>
            <a:r>
              <a:rPr lang="en-US" sz="2400" dirty="0"/>
              <a:t>Field lines lie on nested 2D toroidal surfaces, not volume-filling</a:t>
            </a:r>
          </a:p>
          <a:p>
            <a:r>
              <a:rPr lang="en-US" dirty="0"/>
              <a:t>Good confinement of particle trajectories</a:t>
            </a:r>
          </a:p>
          <a:p>
            <a:r>
              <a:rPr lang="en-US" dirty="0"/>
              <a:t>Buildable coil shapes</a:t>
            </a:r>
          </a:p>
          <a:p>
            <a:r>
              <a:rPr lang="en-US" sz="2400" dirty="0"/>
              <a:t>Any plasma current doesn’t modify </a:t>
            </a:r>
            <a:r>
              <a:rPr lang="en-US" sz="2400" b="1" dirty="0"/>
              <a:t>B</a:t>
            </a:r>
            <a:r>
              <a:rPr lang="en-US" sz="2400" dirty="0"/>
              <a:t> too much</a:t>
            </a:r>
            <a:endParaRPr lang="en-US" dirty="0"/>
          </a:p>
          <a:p>
            <a:r>
              <a:rPr lang="en-US" sz="2400" dirty="0"/>
              <a:t>Magnetohydrodynamic stability</a:t>
            </a:r>
          </a:p>
          <a:p>
            <a:r>
              <a:rPr lang="en-US" sz="2400" dirty="0"/>
              <a:t>Reduced turbulence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13D47-A076-C34C-ACFF-899B37B0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10145D-9B85-F9DB-F006-CF93798619DE}"/>
              </a:ext>
            </a:extLst>
          </p:cNvPr>
          <p:cNvGrpSpPr/>
          <p:nvPr/>
        </p:nvGrpSpPr>
        <p:grpSpPr>
          <a:xfrm>
            <a:off x="4617701" y="2512645"/>
            <a:ext cx="4526299" cy="2504313"/>
            <a:chOff x="1155381" y="381672"/>
            <a:chExt cx="8101583" cy="44824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55D3A-AF8E-4ED6-E6DC-C5EF02367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381" y="739651"/>
              <a:ext cx="7028634" cy="32620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3D26F8-428F-BBB8-2215-58A004A563B4}"/>
                </a:ext>
              </a:extLst>
            </p:cNvPr>
            <p:cNvSpPr txBox="1"/>
            <p:nvPr/>
          </p:nvSpPr>
          <p:spPr>
            <a:xfrm>
              <a:off x="6392780" y="381672"/>
              <a:ext cx="2864184" cy="1046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Electromagnetic coils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5D235E-4FA3-912C-7F6D-0E5DA72DDB83}"/>
                </a:ext>
              </a:extLst>
            </p:cNvPr>
            <p:cNvCxnSpPr/>
            <p:nvPr/>
          </p:nvCxnSpPr>
          <p:spPr>
            <a:xfrm flipV="1">
              <a:off x="6767279" y="854706"/>
              <a:ext cx="486860" cy="200136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1EAAE1-6883-EF48-9F0A-84544E680789}"/>
                </a:ext>
              </a:extLst>
            </p:cNvPr>
            <p:cNvSpPr txBox="1"/>
            <p:nvPr/>
          </p:nvSpPr>
          <p:spPr>
            <a:xfrm>
              <a:off x="1749206" y="4258145"/>
              <a:ext cx="4272241" cy="605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Magnetic surfaces, plasma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70B100-ABC4-8D89-C3E4-B47E2DB43347}"/>
                </a:ext>
              </a:extLst>
            </p:cNvPr>
            <p:cNvCxnSpPr>
              <a:cxnSpLocks/>
            </p:cNvCxnSpPr>
            <p:nvPr/>
          </p:nvCxnSpPr>
          <p:spPr>
            <a:xfrm>
              <a:off x="3087993" y="3594141"/>
              <a:ext cx="240585" cy="7778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F580B-C4AA-D2FE-420C-96F4A8F90D31}"/>
                </a:ext>
              </a:extLst>
            </p:cNvPr>
            <p:cNvSpPr txBox="1"/>
            <p:nvPr/>
          </p:nvSpPr>
          <p:spPr>
            <a:xfrm>
              <a:off x="5626152" y="3971916"/>
              <a:ext cx="3232213" cy="605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Magnetic field lines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DA53ED-A1C0-D4A3-649E-2B4BA26112B0}"/>
                </a:ext>
              </a:extLst>
            </p:cNvPr>
            <p:cNvCxnSpPr/>
            <p:nvPr/>
          </p:nvCxnSpPr>
          <p:spPr>
            <a:xfrm flipH="1" flipV="1">
              <a:off x="5427480" y="3685688"/>
              <a:ext cx="233378" cy="4105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E9F0F2-2FC9-96DB-842F-E7147D1A515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38" y="3594141"/>
              <a:ext cx="759340" cy="7778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342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32FF-D753-FC4D-8260-097086C9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B6A6-94FF-0042-96CA-D45092F5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19175"/>
            <a:ext cx="8534400" cy="35754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Optimizing plasma shape, directly targeting particle confinement.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using a surrogate (“</a:t>
            </a:r>
            <a:r>
              <a:rPr lang="en-US" dirty="0" err="1"/>
              <a:t>quasisymmetry</a:t>
            </a:r>
            <a:r>
              <a:rPr lang="en-US" dirty="0"/>
              <a:t>”)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to reduce turbulence</a:t>
            </a:r>
          </a:p>
          <a:p>
            <a:pPr>
              <a:lnSpc>
                <a:spcPct val="150000"/>
              </a:lnSpc>
            </a:pPr>
            <a:r>
              <a:rPr lang="en-US" dirty="0"/>
              <a:t>Topology optimization for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3A012-1AAA-BC41-A493-658EF031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8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32FF-D753-FC4D-8260-097086C9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B6A6-94FF-0042-96CA-D45092F5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19175"/>
            <a:ext cx="8534400" cy="35754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Optimizing plasma shape, directly targeting particle confinement.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using a surrogate (“</a:t>
            </a:r>
            <a:r>
              <a:rPr lang="en-US" dirty="0" err="1"/>
              <a:t>quasisymmetry</a:t>
            </a:r>
            <a:r>
              <a:rPr lang="en-US" dirty="0"/>
              <a:t>”)</a:t>
            </a:r>
          </a:p>
          <a:p>
            <a:pPr>
              <a:lnSpc>
                <a:spcPct val="150000"/>
              </a:lnSpc>
            </a:pPr>
            <a:r>
              <a:rPr lang="en-US" dirty="0"/>
              <a:t>Optimizing plasma shape to reduce turbulence</a:t>
            </a:r>
          </a:p>
          <a:p>
            <a:pPr>
              <a:lnSpc>
                <a:spcPct val="150000"/>
              </a:lnSpc>
            </a:pPr>
            <a:r>
              <a:rPr lang="en-US" dirty="0"/>
              <a:t>Topology optimization for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3A012-1AAA-BC41-A493-658EF031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792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583731</TotalTime>
  <Words>1572</Words>
  <Application>Microsoft Macintosh PowerPoint</Application>
  <PresentationFormat>On-screen Show (16:9)</PresentationFormat>
  <Paragraphs>248</Paragraphs>
  <Slides>34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Calibri</vt:lpstr>
      <vt:lpstr>Cambria</vt:lpstr>
      <vt:lpstr>Cambria Math</vt:lpstr>
      <vt:lpstr>Times New Roman</vt:lpstr>
      <vt:lpstr>ui-monospace</vt:lpstr>
      <vt:lpstr>Default Design</vt:lpstr>
      <vt:lpstr>Equation</vt:lpstr>
      <vt:lpstr>Some numerical topics in stellarator optimization</vt:lpstr>
      <vt:lpstr>Magnetic fields can be used to confine charged particles &amp; plasma</vt:lpstr>
      <vt:lpstr>A stellarator is a configuration of magnets for confining plasma without continuous rotation symmetry</vt:lpstr>
      <vt:lpstr>A stellarator is a configuration of magnets for confining plasma without continuous rotation symmetry</vt:lpstr>
      <vt:lpstr>Example: W7-X (Germany)</vt:lpstr>
      <vt:lpstr>PowerPoint Presentation</vt:lpstr>
      <vt:lpstr>Stellarator plasma &amp; coil shapes can be optimized for several objectives</vt:lpstr>
      <vt:lpstr>Outline</vt:lpstr>
      <vt:lpstr>Outline</vt:lpstr>
      <vt:lpstr>For plasma shape optimization, parameter space is usually  Fourier amplitudes of the boundary surface</vt:lpstr>
      <vt:lpstr>Charged particle trajectories can be simulated accurately  using “guiding center” ODEs</vt:lpstr>
      <vt:lpstr>Charged particle trajectories can be simulated accurately  using “guiding center” ODEs</vt:lpstr>
      <vt:lpstr>Direct optimization of particle confinement is challenging due to computational cost &amp; noise</vt:lpstr>
      <vt:lpstr>Improvement in confinement can be achieved with this direct approach</vt:lpstr>
      <vt:lpstr>Outline</vt:lpstr>
      <vt:lpstr>Quasisymmetry is a sufficient (though not necessary) condition for confinement, &amp; a useful surrogate</vt:lpstr>
      <vt:lpstr>Example of quasi-axisymmetry optimization</vt:lpstr>
      <vt:lpstr>Example of quasi-helical symmetry optimization</vt:lpstr>
      <vt:lpstr>Quasisymmetry has been an effective surrogate for finding plasma shapes with good confinement, though it might be too limiting.</vt:lpstr>
      <vt:lpstr>Outline</vt:lpstr>
      <vt:lpstr>Shape optimization to reduce plasma turbulence would be valuable but is hard</vt:lpstr>
      <vt:lpstr>One approach to optimizing turbulence:  minimize linear growth rate of instabilities</vt:lpstr>
      <vt:lpstr>First optimizations with nonlinear turbulence calculations in the objective</vt:lpstr>
      <vt:lpstr>Outline</vt:lpstr>
      <vt:lpstr>An established method for electromagnetic coil design is available, but has some limitations</vt:lpstr>
      <vt:lpstr>New topology optimization method for electromagnetic coils</vt:lpstr>
      <vt:lpstr>Preliminary results from electromagnet topology optimization: In axisymmetry, expected currents are recovered</vt:lpstr>
      <vt:lpstr>Preliminary results from electromagnet topology optimization: With sparsity objective, currents coalesce into discrete coils</vt:lpstr>
      <vt:lpstr>Preliminary results from electromagnet topology optimization: Starting to look at non-axisymmetric geometries</vt:lpstr>
      <vt:lpstr>Conclusions: stellarator optimization is a subject with many challenging numerical problems </vt:lpstr>
      <vt:lpstr>Extra slides</vt:lpstr>
      <vt:lpstr>A stellarator is a configuration of magnets for confining plasma without continuous rotation symmetry</vt:lpstr>
      <vt:lpstr>Direct optimization of particle confinement is challenging due to computational cost &amp; noise</vt:lpstr>
      <vt:lpstr>Divergence-free basis functions for current density J</vt:lpstr>
    </vt:vector>
  </TitlesOfParts>
  <Manager/>
  <Company>University of Maryland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improved current potential method  for fast calculation  of stellarator coil shapes</dc:title>
  <dc:subject/>
  <dc:creator>Matt Landreman</dc:creator>
  <cp:keywords/>
  <dc:description/>
  <cp:lastModifiedBy>Microsoft Office User</cp:lastModifiedBy>
  <cp:revision>2018</cp:revision>
  <cp:lastPrinted>2021-06-02T18:45:59Z</cp:lastPrinted>
  <dcterms:created xsi:type="dcterms:W3CDTF">2009-10-15T15:26:47Z</dcterms:created>
  <dcterms:modified xsi:type="dcterms:W3CDTF">2023-04-18T21:10:45Z</dcterms:modified>
  <cp:category/>
</cp:coreProperties>
</file>