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sldIdLst>
    <p:sldId id="256" r:id="rId2"/>
    <p:sldId id="1209" r:id="rId3"/>
    <p:sldId id="1202" r:id="rId4"/>
    <p:sldId id="1149" r:id="rId5"/>
    <p:sldId id="1203" r:id="rId6"/>
    <p:sldId id="262" r:id="rId7"/>
    <p:sldId id="1211" r:id="rId8"/>
    <p:sldId id="1216" r:id="rId9"/>
    <p:sldId id="270" r:id="rId10"/>
    <p:sldId id="263" r:id="rId11"/>
    <p:sldId id="268" r:id="rId12"/>
    <p:sldId id="272" r:id="rId13"/>
    <p:sldId id="1136" r:id="rId14"/>
    <p:sldId id="278" r:id="rId15"/>
    <p:sldId id="1199" r:id="rId16"/>
    <p:sldId id="1214" r:id="rId17"/>
    <p:sldId id="1153" r:id="rId18"/>
    <p:sldId id="1213" r:id="rId19"/>
    <p:sldId id="873" r:id="rId20"/>
    <p:sldId id="1215" r:id="rId21"/>
    <p:sldId id="870" r:id="rId22"/>
    <p:sldId id="1200" r:id="rId23"/>
    <p:sldId id="871" r:id="rId24"/>
    <p:sldId id="863" r:id="rId25"/>
    <p:sldId id="1212" r:id="rId26"/>
    <p:sldId id="1217" r:id="rId27"/>
    <p:sldId id="276" r:id="rId28"/>
    <p:sldId id="859" r:id="rId29"/>
    <p:sldId id="279" r:id="rId30"/>
    <p:sldId id="1201" r:id="rId31"/>
    <p:sldId id="290" r:id="rId32"/>
    <p:sldId id="866" r:id="rId33"/>
    <p:sldId id="864" r:id="rId34"/>
    <p:sldId id="281" r:id="rId35"/>
    <p:sldId id="1150" r:id="rId36"/>
    <p:sldId id="261" r:id="rId37"/>
    <p:sldId id="1137" r:id="rId38"/>
    <p:sldId id="862" r:id="rId39"/>
    <p:sldId id="265" r:id="rId40"/>
    <p:sldId id="1139" r:id="rId41"/>
    <p:sldId id="284" r:id="rId42"/>
    <p:sldId id="283" r:id="rId43"/>
    <p:sldId id="257" r:id="rId44"/>
    <p:sldId id="258" r:id="rId45"/>
    <p:sldId id="275" r:id="rId46"/>
    <p:sldId id="282" r:id="rId47"/>
    <p:sldId id="1138" r:id="rId48"/>
    <p:sldId id="1207" r:id="rId49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t Landrem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690F"/>
    <a:srgbClr val="1C62A4"/>
    <a:srgbClr val="369B30"/>
    <a:srgbClr val="CC1625"/>
    <a:srgbClr val="0066FF"/>
    <a:srgbClr val="FF7E0E"/>
    <a:srgbClr val="1F76B4"/>
    <a:srgbClr val="471364"/>
    <a:srgbClr val="2980B9"/>
    <a:srgbClr val="DBA6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6" autoAdjust="0"/>
    <p:restoredTop sz="84151" autoAdjust="0"/>
  </p:normalViewPr>
  <p:slideViewPr>
    <p:cSldViewPr snapToGrid="0">
      <p:cViewPr varScale="1">
        <p:scale>
          <a:sx n="102" d="100"/>
          <a:sy n="102" d="100"/>
        </p:scale>
        <p:origin x="1608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4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t" anchorCtr="0" compatLnSpc="1">
            <a:prstTxWarp prst="textNoShape">
              <a:avLst/>
            </a:prstTxWarp>
          </a:bodyPr>
          <a:lstStyle>
            <a:lvl1pPr defTabSz="95684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2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t" anchorCtr="0" compatLnSpc="1">
            <a:prstTxWarp prst="textNoShape">
              <a:avLst/>
            </a:prstTxWarp>
          </a:bodyPr>
          <a:lstStyle>
            <a:lvl1pPr algn="r" defTabSz="95684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41" y="4562475"/>
            <a:ext cx="5851525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20189"/>
            <a:ext cx="3168650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b" anchorCtr="0" compatLnSpc="1">
            <a:prstTxWarp prst="textNoShape">
              <a:avLst/>
            </a:prstTxWarp>
          </a:bodyPr>
          <a:lstStyle>
            <a:lvl1pPr defTabSz="95684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9"/>
            <a:ext cx="3168650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0" tIns="47850" rIns="95700" bIns="47850" numCol="1" anchor="b" anchorCtr="0" compatLnSpc="1">
            <a:prstTxWarp prst="textNoShape">
              <a:avLst/>
            </a:prstTxWarp>
          </a:bodyPr>
          <a:lstStyle>
            <a:lvl1pPr algn="r" defTabSz="956848">
              <a:defRPr sz="1500">
                <a:latin typeface="Arial" charset="0"/>
              </a:defRPr>
            </a:lvl1pPr>
          </a:lstStyle>
          <a:p>
            <a:fld id="{B07E1C42-B18E-4FE4-AA28-B904AE26AC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76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~/Box Sync/work22/20220304-01-animated_gifs_for_simons_talk/20220304-01-001_simsopt_QH_beta0p05_animated_gif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~/Box Sync/work22/20220304-01-animated_gifs_for_simons_talk/20220304-01-002-preciseQAWithWellFromSimsopt_animated_gif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14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~/Box Sync/work21/20211105-01-compareSymmetryBreakingVsRadius_withCoils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# 20210904-04-compareSymmetryBreakingVsRadius_withQHMagwell_noGeomag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20211105-01-compareSymmetryBreakingVsRadius_withCoils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Cobra: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ptmp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mlan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/20210721-01-eps_eff_for_precise_QS_configs/20210721-01-compareEpsEffAcrossConfigs.pdf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54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20220323-01-alphaLossBarChart_nr600_nphi400_nz401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6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20220323-01-alphaLossBarChart_nr600_nphi400_nz401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81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09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20211225-01 Lab book - </a:t>
            </a:r>
            <a:r>
              <a:rPr lang="en-US" dirty="0" err="1"/>
              <a:t>sfincs</a:t>
            </a:r>
            <a:r>
              <a:rPr lang="en-US" dirty="0"/>
              <a:t> </a:t>
            </a:r>
            <a:r>
              <a:rPr lang="en-US" dirty="0" err="1"/>
              <a:t>Redl</a:t>
            </a:r>
            <a:r>
              <a:rPr lang="en-US" dirty="0"/>
              <a:t> </a:t>
            </a:r>
            <a:r>
              <a:rPr lang="en-US" dirty="0" err="1"/>
              <a:t>benchmarks.docx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4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wout_20220102-01-012_QH_A6.5_n0_2.5_T0_10_abs_step_1.00e-08_rel_step_3.16e-05_centered.nc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20220110-01-compareMethodsOfComputingJDotBForOptimizedSelfConsistentQH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31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20220117-02-vmecSfincsConsistencyForQHBeta5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boozPlot4Surfs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boozmn_20220102-01-050_QH_nfp4_A6p5_n0_3_T0_15_beta0p05_hires_4surfs.pdf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boozmn_20220102-01-053_iteratingVmecAndSfincsForBestFrom048_003_4surfs.pdf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91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~/Box Sync/work22/20220304-01-animated_gifs_for_simons_talk/20220304-01-001_simsopt_QH_beta0p05_animated_gif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~/Box Sync/work22/20220304-01-animated_gifs_for_simons_talk/20220304-01-002-preciseQAWithWellFromSimsopt_animated_gif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73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20210721-01-compareEpsEffAcrossConfigs_magwell.pdf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ptmp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mlan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/20211030-01-coils_for_precise_quasisymmetry/20211030-01-compareEpsEffAcrossConfigs_withCoils2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3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m20210604_01_plotVMECWout_withFieldlineSeamAtBottom.m with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wout_20220218-01-014-005_QA_nfp2_beta0p03_iotaTarget0p7.nc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~/Box Sync/work22/boozmn_20220218-01-014-005_QA_nfp2_beta0p03_iotaTarget0p7_4surfs.pdf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20220302-01-vmecSfincsConsistencyForQA_beta3_iotaTarget0p7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20220302-02-plotIotaProfileForFiniteBetaSimsoptQA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81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m20191005_01_plotHSXForEFTCTalk.m</a:t>
            </a:r>
          </a:p>
          <a:p>
            <a:r>
              <a:rPr lang="en-US" dirty="0"/>
              <a:t>m20191111_01_QHSIllustrationWithMagneticAxis_edited.png</a:t>
            </a:r>
          </a:p>
          <a:p>
            <a:r>
              <a:rPr lang="en-US" dirty="0"/>
              <a:t>m20210315_01_QHSIllustrationWithMagneticAxis_a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24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20220117-03-plotIotaProfilesForFiniteBetaSimsoptQHs_withoutBest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61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20220117-01-plotIotaProfilesForFiniteBetaSimsoptQHs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boozPlot4Surfs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boozmn_20220102-01-050_QH_nfp4_A6p5_n0_3_T0_15_beta0p05_hires_4surfs.pdf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20220116-01-compareMethodsOfComputingJDotBForOptimizedSelfConsistentQH_beta5 with config=1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20220302-02-plotIotaProfileForFiniteBetaSimsoptQA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38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# 20210721-02-compareSimpleResultsAcrossConfigs_topFew.pdf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20210719-01-117_beams3d_new_QA_aScaling_losses.pdf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20220106-01-plot_ANTS_config_comparison_topFew.pdf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581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~/Box Sync/work21/20211115-01-illustration_of_QA_QH_for_talk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79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66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ptmp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mlan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/20211030-01-coils_for_precise_quasisymmetry/20211030-01-compareSimpleResultsAcrossConfigs_withCoils2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# 20210721-02-compareSimpleResultsAcrossConfigs_magwell.pdf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614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~/Box Sync/work21/20210711-01-imperfect_symmetry_figure/20210711-01-005_B_along_fieldlines_previous_configs_s0.5.pdf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29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~/Box Sync/work21/20210711-01-imperfect_symmetry_figure/20210711-01-005_B_along_fieldlines_previous_configs_s1.pdf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178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~/Box Sync/work21/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20210720-03-plot_B_along_field_line_for_precise_QA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781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~/Box Sync/work21/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20210720-04-plot_B_along_field_line_for_precise_QH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7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20220323-01-alphaLossBarChart_nr600_nphi400_nz401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679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~/Box Sync/work21/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20210801-01-plot_B_along_field_line_for_precise_QA_magwell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773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20210704-01-065_new_QA_plot_spec_and_vmec.png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20210704-01-064_new_QH_plot_spec_and_vmec.png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20210728-01-013_new_QA_magwell_plot_spec_and_vmec.png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20210728-01-029_new</a:t>
            </a:r>
            <a:r>
              <a:rPr lang="en-US" sz="120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_QH_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magwell_plot_spec_and_vmec.png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38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m20191005_01_plotHSXForEFTCTalk.m</a:t>
            </a:r>
          </a:p>
          <a:p>
            <a:r>
              <a:rPr lang="en-US" dirty="0"/>
              <a:t>m20191111_01_QHSIllustrationWithMagneticAxis_edited.png</a:t>
            </a:r>
          </a:p>
          <a:p>
            <a:r>
              <a:rPr lang="en-US" dirty="0"/>
              <a:t>m20210315_01_QHSIllustrationWithMagneticAxis_a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59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~/Box Sync/work21/20210711-01-imperfect_symmetry_figure/20210711-01-007-imperfect_symmetry_figure_8x1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Colorbar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: Box Sync/work22/20220126-01-BOnSurfacesForWechsungPreciseQACoilsPaper/20220126-01-004_BOnSurfacesForWechsungPreciseQACoilsPaper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~/Box Sync/work22/20220304-02-recent_QS_configs_for_Simons_talk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49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35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85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20210730-01-precise_QA_magwell_surfaces.pdf</a:t>
            </a:r>
          </a:p>
          <a:p>
            <a:r>
              <a:rPr lang="en-US" dirty="0"/>
              <a:t>m20210730_01_plotPreciseQAWithWell_3D.m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83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~/Box Sync/work21/20211103-01-simsopt_coils_from_Florian/20211103-01-precise_QA_coil_animation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17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4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E01E237-152F-402C-96BF-04C6CB5207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4B448-EB00-4A43-812C-BB9C259613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6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"/>
            <a:ext cx="2209800" cy="45946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"/>
            <a:ext cx="6477000" cy="45946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547A9-C9B2-444E-8C91-789B2A1C3C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6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8809" y="4945564"/>
            <a:ext cx="805192" cy="197936"/>
          </a:xfrm>
        </p:spPr>
        <p:txBody>
          <a:bodyPr/>
          <a:lstStyle>
            <a:lvl1pPr>
              <a:defRPr/>
            </a:lvl1pPr>
          </a:lstStyle>
          <a:p>
            <a:fld id="{10D8FC85-2876-4327-A5D2-5674859145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04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0D84F-550A-4082-9B61-E5BDBCCD8B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3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14871-D7DE-4FC6-BFD3-656115DD5D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48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965DC-1C41-4E04-98A3-ADB00AA77A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2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2E8B8-8643-42CF-A4B0-4D51A000E4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2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F1618-2E5F-4190-8AE2-15D7E6CCE5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9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03814-5979-4F24-B786-0A1B93AD14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86C06-F71C-4256-AB73-5EDC3544EE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2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 userDrawn="1"/>
        </p:nvGrpSpPr>
        <p:grpSpPr bwMode="auto">
          <a:xfrm>
            <a:off x="0" y="1"/>
            <a:ext cx="9144000" cy="583406"/>
            <a:chOff x="0" y="0"/>
            <a:chExt cx="5760" cy="720"/>
          </a:xfrm>
        </p:grpSpPr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72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0" y="672"/>
              <a:ext cx="5760" cy="48"/>
            </a:xfrm>
            <a:prstGeom prst="rect">
              <a:avLst/>
            </a:prstGeom>
            <a:gradFill rotWithShape="1">
              <a:gsLst>
                <a:gs pos="0">
                  <a:srgbClr val="CC0000">
                    <a:gamma/>
                    <a:shade val="50980"/>
                    <a:invGamma/>
                  </a:srgbClr>
                </a:gs>
                <a:gs pos="100000">
                  <a:srgbClr val="CC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8839200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charset="0"/>
              </a:defRPr>
            </a:lvl1pPr>
          </a:lstStyle>
          <a:p>
            <a:fld id="{C6FBD5D2-536E-446D-8C53-94191405B4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file:////var/folders/_2/t14gsms50v1dmfz95bz32hk00000gn/T/com.microsoft.Powerpoint/converted_emf.emf" TargetMode="Externa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1.png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Relationship Id="rId9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emf"/><Relationship Id="rId5" Type="http://schemas.openxmlformats.org/officeDocument/2006/relationships/image" Target="../media/image1.gif"/><Relationship Id="rId4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6.emf"/><Relationship Id="rId5" Type="http://schemas.openxmlformats.org/officeDocument/2006/relationships/image" Target="../media/image55.png"/><Relationship Id="rId4" Type="http://schemas.openxmlformats.org/officeDocument/2006/relationships/image" Target="../media/image54.emf"/><Relationship Id="rId9" Type="http://schemas.openxmlformats.org/officeDocument/2006/relationships/image" Target="../media/image5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67.emf"/><Relationship Id="rId4" Type="http://schemas.openxmlformats.org/officeDocument/2006/relationships/image" Target="../media/image66.emf"/><Relationship Id="rId9" Type="http://schemas.openxmlformats.org/officeDocument/2006/relationships/image" Target="../media/image6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.emf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4.emf"/><Relationship Id="rId5" Type="http://schemas.openxmlformats.org/officeDocument/2006/relationships/image" Target="../media/image10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A0311C-9323-AA47-B8E9-DDD060BE9A5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5D89FB3-B36D-0847-A602-F33BFFC23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253"/>
            <a:ext cx="9144000" cy="1300408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>
                <a:solidFill>
                  <a:schemeClr val="tx1"/>
                </a:solidFill>
              </a:rPr>
              <a:t>Achieving energetic particle confinement in stellarators with precise </a:t>
            </a:r>
            <a:r>
              <a:rPr lang="en-US" sz="3200" b="0" dirty="0" err="1">
                <a:solidFill>
                  <a:schemeClr val="tx1"/>
                </a:solidFill>
              </a:rPr>
              <a:t>quasisymmetry</a:t>
            </a:r>
            <a:endParaRPr lang="en-US" sz="3200" b="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DCAF77-7559-D84F-BAED-886081499C07}"/>
              </a:ext>
            </a:extLst>
          </p:cNvPr>
          <p:cNvSpPr txBox="1"/>
          <p:nvPr/>
        </p:nvSpPr>
        <p:spPr>
          <a:xfrm>
            <a:off x="-76158" y="3981470"/>
            <a:ext cx="9256734" cy="66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en-US" sz="1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Landreman</a:t>
            </a:r>
            <a:r>
              <a:rPr lang="en-US" sz="16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Cerfon</a:t>
            </a:r>
            <a:r>
              <a:rPr lang="en-US" sz="16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M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Drevlak</a:t>
            </a:r>
            <a:r>
              <a:rPr lang="en-US" sz="16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Giuliani</a:t>
            </a:r>
            <a:r>
              <a:rPr lang="en-US" sz="16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B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Medasani</a:t>
            </a:r>
            <a:r>
              <a:rPr lang="en-US" sz="16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E J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Paul</a:t>
            </a:r>
            <a:r>
              <a:rPr lang="en-US" sz="16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G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Stadler</a:t>
            </a:r>
            <a:r>
              <a:rPr lang="en-US" sz="16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F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Wechsung</a:t>
            </a:r>
            <a:r>
              <a:rPr lang="en-US" sz="16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Zhu</a:t>
            </a:r>
            <a:r>
              <a:rPr lang="en-US" sz="16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16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1400" baseline="30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of Maryland, </a:t>
            </a:r>
            <a:r>
              <a:rPr lang="en-US" sz="1400" baseline="30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York U, </a:t>
            </a:r>
            <a:r>
              <a:rPr lang="en-US" sz="1400" baseline="30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Max Planck Institute for Plasma Physics, </a:t>
            </a:r>
            <a:r>
              <a:rPr lang="en-US" sz="1400" baseline="30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PPPL, </a:t>
            </a:r>
            <a:r>
              <a:rPr lang="en-US" sz="1400" baseline="30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of Science &amp; Technology of China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0C8141-0BC7-8247-94C9-85945291B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24" y="1601032"/>
            <a:ext cx="4463176" cy="2104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2174E9-AC20-C24C-B7EE-EBC710EEC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1" y="1116310"/>
            <a:ext cx="4548249" cy="2910879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4EBCC6-FB1D-F44B-886C-71BB10B0CA60}"/>
              </a:ext>
            </a:extLst>
          </p:cNvPr>
          <p:cNvSpPr txBox="1"/>
          <p:nvPr/>
        </p:nvSpPr>
        <p:spPr>
          <a:xfrm>
            <a:off x="1657148" y="4738543"/>
            <a:ext cx="6058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Landreman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Paul, PRL (2022),    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Wechsung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al, PNAS (2022)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DB272-852C-394D-A965-C3BE58176017}"/>
              </a:ext>
            </a:extLst>
          </p:cNvPr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4F4E31-DE33-CC45-BB99-73468DFE20D6}"/>
              </a:ext>
            </a:extLst>
          </p:cNvPr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19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B8A6-5653-3649-9AAD-B1837E4C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Straight |B| contours are possible for quasi-</a:t>
            </a:r>
            <a:r>
              <a:rPr lang="en-US" sz="2800" dirty="0" err="1"/>
              <a:t>axisymmetry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B2CC7-027D-BA43-AB33-D80549DE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DCFE3B-6EEF-F447-8C74-D0D50D240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" y="836576"/>
            <a:ext cx="3438553" cy="395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1CA877-5AC9-7D4F-ADF7-338E12316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068" y="687271"/>
            <a:ext cx="5333740" cy="4266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C19A0F-2239-974B-86EB-4C9E80D1612C}"/>
              </a:ext>
            </a:extLst>
          </p:cNvPr>
          <p:cNvSpPr txBox="1"/>
          <p:nvPr/>
        </p:nvSpPr>
        <p:spPr>
          <a:xfrm>
            <a:off x="936702" y="1773276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aspect = 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F7701-CDAF-6F45-9E46-7B0765F6CDCD}"/>
              </a:ext>
            </a:extLst>
          </p:cNvPr>
          <p:cNvSpPr/>
          <p:nvPr/>
        </p:nvSpPr>
        <p:spPr>
          <a:xfrm>
            <a:off x="0" y="836576"/>
            <a:ext cx="345688" cy="301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F424DF-48D6-6946-B6AF-BE32172FD9D9}"/>
              </a:ext>
            </a:extLst>
          </p:cNvPr>
          <p:cNvSpPr txBox="1"/>
          <p:nvPr/>
        </p:nvSpPr>
        <p:spPr>
          <a:xfrm>
            <a:off x="280793" y="4890643"/>
            <a:ext cx="2158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ML &amp; Paul, PRL (2022).        </a:t>
            </a:r>
          </a:p>
        </p:txBody>
      </p:sp>
    </p:spTree>
    <p:extLst>
      <p:ext uri="{BB962C8B-B14F-4D97-AF65-F5344CB8AC3E}">
        <p14:creationId xmlns:p14="http://schemas.microsoft.com/office/powerpoint/2010/main" val="3742129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8702449-A567-7949-BC53-038DA6B16D15}"/>
              </a:ext>
            </a:extLst>
          </p:cNvPr>
          <p:cNvGrpSpPr/>
          <p:nvPr/>
        </p:nvGrpSpPr>
        <p:grpSpPr>
          <a:xfrm>
            <a:off x="-18117" y="952733"/>
            <a:ext cx="3287025" cy="3960162"/>
            <a:chOff x="106206" y="691685"/>
            <a:chExt cx="3573696" cy="43055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B308F3-4972-2A4B-B73D-B42C2C6D0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44" y="691685"/>
              <a:ext cx="3507058" cy="430554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CF7701-CDAF-6F45-9E46-7B0765F6CDCD}"/>
                </a:ext>
              </a:extLst>
            </p:cNvPr>
            <p:cNvSpPr/>
            <p:nvPr/>
          </p:nvSpPr>
          <p:spPr>
            <a:xfrm>
              <a:off x="106206" y="691685"/>
              <a:ext cx="345688" cy="301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8EB8A6-5653-3649-9AAD-B1837E4C4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1" y="0"/>
            <a:ext cx="9202615" cy="557213"/>
          </a:xfrm>
        </p:spPr>
        <p:txBody>
          <a:bodyPr/>
          <a:lstStyle/>
          <a:p>
            <a:r>
              <a:rPr lang="en-US" sz="2800" dirty="0"/>
              <a:t>Straight |B| contours are possible for quasi-helical symmetry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B2CC7-027D-BA43-AB33-D80549DE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C19A0F-2239-974B-86EB-4C9E80D1612C}"/>
              </a:ext>
            </a:extLst>
          </p:cNvPr>
          <p:cNvSpPr txBox="1"/>
          <p:nvPr/>
        </p:nvSpPr>
        <p:spPr>
          <a:xfrm>
            <a:off x="936702" y="1811376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aspect = 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B24884-6A09-384B-937A-31C056C84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65" y="629656"/>
            <a:ext cx="5423741" cy="43389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C4E8EC-CC1E-FC4A-87DF-D69EC3667921}"/>
              </a:ext>
            </a:extLst>
          </p:cNvPr>
          <p:cNvSpPr txBox="1"/>
          <p:nvPr/>
        </p:nvSpPr>
        <p:spPr>
          <a:xfrm>
            <a:off x="280793" y="4890643"/>
            <a:ext cx="2158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ML &amp; Paul, PRL (2022).        </a:t>
            </a:r>
          </a:p>
        </p:txBody>
      </p:sp>
    </p:spTree>
    <p:extLst>
      <p:ext uri="{BB962C8B-B14F-4D97-AF65-F5344CB8AC3E}">
        <p14:creationId xmlns:p14="http://schemas.microsoft.com/office/powerpoint/2010/main" val="1486791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58028-D88F-C545-A6EB-4031F15FE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symmetry also exists with magnetic 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D0970-D189-BE4B-B9D2-58215E20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377E5E-DA2C-D44D-9C4A-A87667760BE6}"/>
              </a:ext>
            </a:extLst>
          </p:cNvPr>
          <p:cNvSpPr/>
          <p:nvPr/>
        </p:nvSpPr>
        <p:spPr>
          <a:xfrm>
            <a:off x="200827" y="830996"/>
            <a:ext cx="317958" cy="276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1AAC1-0E06-034E-9696-6F4AA18129AC}"/>
              </a:ext>
            </a:extLst>
          </p:cNvPr>
          <p:cNvSpPr txBox="1"/>
          <p:nvPr/>
        </p:nvSpPr>
        <p:spPr>
          <a:xfrm>
            <a:off x="819593" y="2022026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aspect = 6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0B9C8E9-E9DB-1A4F-8B89-8BD0F87906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457302"/>
              </p:ext>
            </p:extLst>
          </p:nvPr>
        </p:nvGraphicFramePr>
        <p:xfrm>
          <a:off x="3158485" y="603645"/>
          <a:ext cx="3305108" cy="754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2" r:id="rId4" imgW="2616200" imgH="596900" progId="Equation.DSMT4">
                  <p:embed/>
                </p:oleObj>
              </mc:Choice>
              <mc:Fallback>
                <p:oleObj r:id="rId4" imgW="2616200" imgH="596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58485" y="603645"/>
                        <a:ext cx="3305108" cy="754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70B4F5A-6D53-A14C-B8BB-8DD99E9D00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2" r="12078"/>
          <a:stretch/>
        </p:blipFill>
        <p:spPr>
          <a:xfrm>
            <a:off x="7208321" y="1362036"/>
            <a:ext cx="1935679" cy="348650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B05D312-F55B-9D4C-B4FC-0210BA9EE407}"/>
              </a:ext>
            </a:extLst>
          </p:cNvPr>
          <p:cNvGrpSpPr/>
          <p:nvPr/>
        </p:nvGrpSpPr>
        <p:grpSpPr>
          <a:xfrm>
            <a:off x="77057" y="1260186"/>
            <a:ext cx="2520670" cy="3240922"/>
            <a:chOff x="77057" y="1435550"/>
            <a:chExt cx="2520670" cy="324092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D8534BB-857C-B049-8E03-CF48D704C723}"/>
                </a:ext>
              </a:extLst>
            </p:cNvPr>
            <p:cNvGrpSpPr/>
            <p:nvPr/>
          </p:nvGrpSpPr>
          <p:grpSpPr>
            <a:xfrm>
              <a:off x="77057" y="1548821"/>
              <a:ext cx="2520670" cy="3127651"/>
              <a:chOff x="77057" y="1548821"/>
              <a:chExt cx="2520670" cy="312765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37D6D27-A110-7444-95AE-BAF37535D5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266"/>
              <a:stretch/>
            </p:blipFill>
            <p:spPr>
              <a:xfrm>
                <a:off x="77057" y="1548821"/>
                <a:ext cx="2443101" cy="3127651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942F11-5EA6-6844-8A61-D90481546BB1}"/>
                  </a:ext>
                </a:extLst>
              </p:cNvPr>
              <p:cNvSpPr/>
              <p:nvPr/>
            </p:nvSpPr>
            <p:spPr>
              <a:xfrm>
                <a:off x="2389909" y="1548821"/>
                <a:ext cx="207818" cy="3215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C39CD2B-C843-A64F-B079-9CED2AFE0321}"/>
                </a:ext>
              </a:extLst>
            </p:cNvPr>
            <p:cNvSpPr/>
            <p:nvPr/>
          </p:nvSpPr>
          <p:spPr>
            <a:xfrm>
              <a:off x="151987" y="1435550"/>
              <a:ext cx="302243" cy="321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CE9BA3-073A-5D4F-92AE-B9E8B0E1AD63}"/>
              </a:ext>
            </a:extLst>
          </p:cNvPr>
          <p:cNvGrpSpPr/>
          <p:nvPr/>
        </p:nvGrpSpPr>
        <p:grpSpPr>
          <a:xfrm>
            <a:off x="4857005" y="1362036"/>
            <a:ext cx="2351317" cy="3355012"/>
            <a:chOff x="4857005" y="1537400"/>
            <a:chExt cx="2351317" cy="33550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70CE73-3F4D-5C48-BBB9-C31C51912D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33"/>
            <a:stretch/>
          </p:blipFill>
          <p:spPr>
            <a:xfrm>
              <a:off x="4904510" y="1548821"/>
              <a:ext cx="2303812" cy="334359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ADA43EA-B297-B046-9FBD-44DFDED5CBFB}"/>
                </a:ext>
              </a:extLst>
            </p:cNvPr>
            <p:cNvSpPr/>
            <p:nvPr/>
          </p:nvSpPr>
          <p:spPr>
            <a:xfrm>
              <a:off x="4857005" y="1537400"/>
              <a:ext cx="285387" cy="321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0939199-B739-F44E-A8C3-3835A0E3F3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2" r="12354"/>
          <a:stretch/>
        </p:blipFill>
        <p:spPr>
          <a:xfrm>
            <a:off x="2520158" y="1349707"/>
            <a:ext cx="2013247" cy="35635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B2E306-3D39-134F-98ED-A7518E6D9344}"/>
              </a:ext>
            </a:extLst>
          </p:cNvPr>
          <p:cNvSpPr txBox="1"/>
          <p:nvPr/>
        </p:nvSpPr>
        <p:spPr>
          <a:xfrm>
            <a:off x="1056904" y="213529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F37B9B-2457-4C4E-BBF9-982E0FB81D79}"/>
              </a:ext>
            </a:extLst>
          </p:cNvPr>
          <p:cNvSpPr txBox="1"/>
          <p:nvPr/>
        </p:nvSpPr>
        <p:spPr>
          <a:xfrm>
            <a:off x="5867313" y="2242317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09B67-8E8B-B144-BF6C-8ED349C66A41}"/>
              </a:ext>
            </a:extLst>
          </p:cNvPr>
          <p:cNvSpPr txBox="1"/>
          <p:nvPr/>
        </p:nvSpPr>
        <p:spPr>
          <a:xfrm>
            <a:off x="280793" y="4890643"/>
            <a:ext cx="2158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ML &amp; Paul, PRL (2022).        </a:t>
            </a:r>
          </a:p>
        </p:txBody>
      </p:sp>
    </p:spTree>
    <p:extLst>
      <p:ext uri="{BB962C8B-B14F-4D97-AF65-F5344CB8AC3E}">
        <p14:creationId xmlns:p14="http://schemas.microsoft.com/office/powerpoint/2010/main" val="1343107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8247-E4F0-7440-9B6B-0B39B7B01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5" y="0"/>
            <a:ext cx="9108375" cy="557213"/>
          </a:xfrm>
        </p:spPr>
        <p:txBody>
          <a:bodyPr/>
          <a:lstStyle/>
          <a:p>
            <a:r>
              <a:rPr lang="en-US" sz="2200" dirty="0"/>
              <a:t>16-coil solutions have been found for the quasi-axisymmetric configurations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7DDE5-25D6-D241-99FD-462353066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2841"/>
            <a:ext cx="4548249" cy="2910879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C6A0B7-727E-3745-BB37-F5B34015E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592841"/>
            <a:ext cx="4548249" cy="2910879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6B3DE9-1176-9841-8AF0-BC6FB97AB4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34" b="50365"/>
          <a:stretch/>
        </p:blipFill>
        <p:spPr>
          <a:xfrm>
            <a:off x="35625" y="3571378"/>
            <a:ext cx="2207000" cy="1349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69FE04-ADA4-1F4B-9ECF-BF4455C70C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0" t="49608"/>
          <a:stretch/>
        </p:blipFill>
        <p:spPr>
          <a:xfrm>
            <a:off x="2329543" y="3539845"/>
            <a:ext cx="2099952" cy="13699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9AF037-D8A7-4A47-A962-B4E1243AB3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228"/>
          <a:stretch/>
        </p:blipFill>
        <p:spPr>
          <a:xfrm>
            <a:off x="4823846" y="3566655"/>
            <a:ext cx="2157385" cy="1372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3D3CAB-CCF0-9F49-BEE4-000229D5D7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1" t="48988"/>
          <a:stretch/>
        </p:blipFill>
        <p:spPr>
          <a:xfrm>
            <a:off x="6963960" y="3527474"/>
            <a:ext cx="2101681" cy="14062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06B7B1-64B5-A143-9DEE-5FC162150ECC}"/>
              </a:ext>
            </a:extLst>
          </p:cNvPr>
          <p:cNvSpPr txBox="1"/>
          <p:nvPr/>
        </p:nvSpPr>
        <p:spPr>
          <a:xfrm>
            <a:off x="152400" y="4869615"/>
            <a:ext cx="8993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Wechsung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et al, PNAS (2022).            &lt;R&gt; / 10 between filament centers.         Haven’t looked at the QHs yet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C7229C-CCAF-6548-B519-DB161EEF15C7}"/>
              </a:ext>
            </a:extLst>
          </p:cNvPr>
          <p:cNvSpPr txBox="1"/>
          <p:nvPr/>
        </p:nvSpPr>
        <p:spPr>
          <a:xfrm>
            <a:off x="7410204" y="3212666"/>
            <a:ext cx="2185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With magnetic well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10BEDD-6576-6E42-9D82-0C1D872976E2}"/>
              </a:ext>
            </a:extLst>
          </p:cNvPr>
          <p:cNvSpPr txBox="1"/>
          <p:nvPr/>
        </p:nvSpPr>
        <p:spPr>
          <a:xfrm>
            <a:off x="-25646" y="3212666"/>
            <a:ext cx="2329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Without magnetic well</a:t>
            </a:r>
          </a:p>
        </p:txBody>
      </p:sp>
    </p:spTree>
    <p:extLst>
      <p:ext uri="{BB962C8B-B14F-4D97-AF65-F5344CB8AC3E}">
        <p14:creationId xmlns:p14="http://schemas.microsoft.com/office/powerpoint/2010/main" val="833779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F23E34E-5BC8-A949-965D-AC94BC0421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146301"/>
              </p:ext>
            </p:extLst>
          </p:nvPr>
        </p:nvGraphicFramePr>
        <p:xfrm>
          <a:off x="5612976" y="2080625"/>
          <a:ext cx="2973799" cy="52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0" r:id="rId4" imgW="2159000" imgH="381000" progId="Equation.DSMT4">
                  <p:embed/>
                </p:oleObj>
              </mc:Choice>
              <mc:Fallback>
                <p:oleObj r:id="rId4" imgW="2159000" imgH="3810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F23E34E-5BC8-A949-965D-AC94BC0421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12976" y="2080625"/>
                        <a:ext cx="2973799" cy="524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497A0E4C-3D2A-2C43-AE8B-4C9392B92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214" y="960763"/>
            <a:ext cx="4294156" cy="3861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C4B8DB-2FB5-DE40-8ECD-7F04D7D0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12526"/>
            <a:ext cx="8753604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Symmetry-breaking modes can be made extremely small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676BE-2731-354E-8FA0-F2E732F4A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C6228D-D627-3A44-B621-D5F03445B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" y="1182029"/>
            <a:ext cx="4582736" cy="3494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54AF7D-634A-134B-86C1-C3151A483F1C}"/>
              </a:ext>
            </a:extLst>
          </p:cNvPr>
          <p:cNvSpPr txBox="1"/>
          <p:nvPr/>
        </p:nvSpPr>
        <p:spPr>
          <a:xfrm>
            <a:off x="1193180" y="609837"/>
            <a:ext cx="2300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New QA configuration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1BC526-3F9D-5740-B959-AF5D439AE630}"/>
              </a:ext>
            </a:extLst>
          </p:cNvPr>
          <p:cNvSpPr txBox="1"/>
          <p:nvPr/>
        </p:nvSpPr>
        <p:spPr>
          <a:xfrm>
            <a:off x="5932802" y="3388947"/>
            <a:ext cx="1389154" cy="275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Dotted = with coils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33AD9EE-2685-C14D-9B9E-8EA8F21BEC4A}"/>
              </a:ext>
            </a:extLst>
          </p:cNvPr>
          <p:cNvCxnSpPr>
            <a:cxnSpLocks/>
          </p:cNvCxnSpPr>
          <p:nvPr/>
        </p:nvCxnSpPr>
        <p:spPr>
          <a:xfrm>
            <a:off x="7206015" y="3559861"/>
            <a:ext cx="240691" cy="3278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B8AD051-49EC-0E49-B515-67E0622973EF}"/>
              </a:ext>
            </a:extLst>
          </p:cNvPr>
          <p:cNvCxnSpPr>
            <a:cxnSpLocks/>
          </p:cNvCxnSpPr>
          <p:nvPr/>
        </p:nvCxnSpPr>
        <p:spPr>
          <a:xfrm>
            <a:off x="7206015" y="3601972"/>
            <a:ext cx="136650" cy="5010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79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0247FB-B370-F34F-B509-09AB7D62C7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" b="2064"/>
          <a:stretch/>
        </p:blipFill>
        <p:spPr>
          <a:xfrm>
            <a:off x="283340" y="595094"/>
            <a:ext cx="8506949" cy="4548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CFE32-A4C6-954E-B9A1-D49B08AA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300" dirty="0" err="1"/>
              <a:t>Quasisymmetry</a:t>
            </a:r>
            <a:r>
              <a:rPr lang="en-US" sz="2300" dirty="0"/>
              <a:t> works: alpha particle confinement is significantly improved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29F60-D3E7-3847-9ACA-C9D6571EF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04B9A14-E25F-0F4F-B402-116B161871E3}"/>
              </a:ext>
            </a:extLst>
          </p:cNvPr>
          <p:cNvSpPr/>
          <p:nvPr/>
        </p:nvSpPr>
        <p:spPr>
          <a:xfrm>
            <a:off x="4886914" y="2855365"/>
            <a:ext cx="3854491" cy="1676690"/>
          </a:xfrm>
          <a:prstGeom prst="roundRect">
            <a:avLst>
              <a:gd name="adj" fmla="val 4565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configs scaled to minor radius and |B| of ARIES-CS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Fusion alpha birth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ANTS code, with 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 considered lost when 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 1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3BE2853-12BA-884C-9052-EF6D0B8CE983}"/>
              </a:ext>
            </a:extLst>
          </p:cNvPr>
          <p:cNvCxnSpPr/>
          <p:nvPr/>
        </p:nvCxnSpPr>
        <p:spPr>
          <a:xfrm flipH="1">
            <a:off x="3491347" y="3362696"/>
            <a:ext cx="35625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ED4D0F-436C-2C49-B94E-C302A0E6E031}"/>
              </a:ext>
            </a:extLst>
          </p:cNvPr>
          <p:cNvCxnSpPr/>
          <p:nvPr/>
        </p:nvCxnSpPr>
        <p:spPr>
          <a:xfrm flipH="1">
            <a:off x="3491347" y="3655621"/>
            <a:ext cx="35625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E722575-37BE-5546-9BFE-53537A459E1A}"/>
              </a:ext>
            </a:extLst>
          </p:cNvPr>
          <p:cNvCxnSpPr/>
          <p:nvPr/>
        </p:nvCxnSpPr>
        <p:spPr>
          <a:xfrm flipH="1">
            <a:off x="3491347" y="4508305"/>
            <a:ext cx="35625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11453-C02D-8747-B937-1E4BAF464D35}"/>
              </a:ext>
            </a:extLst>
          </p:cNvPr>
          <p:cNvCxnSpPr/>
          <p:nvPr/>
        </p:nvCxnSpPr>
        <p:spPr>
          <a:xfrm flipH="1">
            <a:off x="3491347" y="4083133"/>
            <a:ext cx="35625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78A0833-9D72-1643-86C3-874B6BE82376}"/>
              </a:ext>
            </a:extLst>
          </p:cNvPr>
          <p:cNvCxnSpPr/>
          <p:nvPr/>
        </p:nvCxnSpPr>
        <p:spPr>
          <a:xfrm flipH="1">
            <a:off x="3491347" y="3216234"/>
            <a:ext cx="35625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84BDE6-501B-1A45-A1BB-8C6E623A4B58}"/>
              </a:ext>
            </a:extLst>
          </p:cNvPr>
          <p:cNvCxnSpPr/>
          <p:nvPr/>
        </p:nvCxnSpPr>
        <p:spPr>
          <a:xfrm flipH="1">
            <a:off x="3491347" y="3509158"/>
            <a:ext cx="35625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255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0247FB-B370-F34F-B509-09AB7D62C7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" b="2064"/>
          <a:stretch/>
        </p:blipFill>
        <p:spPr>
          <a:xfrm>
            <a:off x="283340" y="595094"/>
            <a:ext cx="8506949" cy="4548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CFE32-A4C6-954E-B9A1-D49B08AA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200" dirty="0"/>
              <a:t>Alpha confinement in quasi-helical stellarators can be better than in a </a:t>
            </a:r>
            <a:r>
              <a:rPr lang="en-US" sz="2200" dirty="0" err="1"/>
              <a:t>tokamak</a:t>
            </a:r>
            <a:r>
              <a:rPr lang="en-US" sz="2200" dirty="0"/>
              <a:t> due to thinner bananas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29F60-D3E7-3847-9ACA-C9D6571EF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3BE2853-12BA-884C-9052-EF6D0B8CE983}"/>
              </a:ext>
            </a:extLst>
          </p:cNvPr>
          <p:cNvCxnSpPr/>
          <p:nvPr/>
        </p:nvCxnSpPr>
        <p:spPr>
          <a:xfrm flipH="1">
            <a:off x="3491347" y="3348842"/>
            <a:ext cx="35625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ED4D0F-436C-2C49-B94E-C302A0E6E031}"/>
              </a:ext>
            </a:extLst>
          </p:cNvPr>
          <p:cNvCxnSpPr/>
          <p:nvPr/>
        </p:nvCxnSpPr>
        <p:spPr>
          <a:xfrm flipH="1">
            <a:off x="3491347" y="3655621"/>
            <a:ext cx="35625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E722575-37BE-5546-9BFE-53537A459E1A}"/>
              </a:ext>
            </a:extLst>
          </p:cNvPr>
          <p:cNvCxnSpPr/>
          <p:nvPr/>
        </p:nvCxnSpPr>
        <p:spPr>
          <a:xfrm flipH="1">
            <a:off x="3491347" y="4508305"/>
            <a:ext cx="35625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11453-C02D-8747-B937-1E4BAF464D35}"/>
              </a:ext>
            </a:extLst>
          </p:cNvPr>
          <p:cNvCxnSpPr/>
          <p:nvPr/>
        </p:nvCxnSpPr>
        <p:spPr>
          <a:xfrm flipH="1">
            <a:off x="3491347" y="4083133"/>
            <a:ext cx="35625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63EF0E7-F6B3-3C49-9795-51669FA9D9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9187"/>
          <a:stretch/>
        </p:blipFill>
        <p:spPr>
          <a:xfrm>
            <a:off x="6065193" y="1562427"/>
            <a:ext cx="2469761" cy="2707525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EB86EC0A-F85D-E44E-B74F-D39EFDE395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566259"/>
              </p:ext>
            </p:extLst>
          </p:nvPr>
        </p:nvGraphicFramePr>
        <p:xfrm>
          <a:off x="4602163" y="4133303"/>
          <a:ext cx="3992562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7" name="Equation" r:id="rId6" imgW="2755900" imgH="482600" progId="Equation.DSMT4">
                  <p:embed/>
                </p:oleObj>
              </mc:Choice>
              <mc:Fallback>
                <p:oleObj name="Equation" r:id="rId6" imgW="2755900" imgH="4826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B3344AF-1F59-114C-B1B5-958410F1DC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02163" y="4133303"/>
                        <a:ext cx="3992562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3BAC38E-D7C8-B94E-8E8A-57EDEE4F1DD9}"/>
              </a:ext>
            </a:extLst>
          </p:cNvPr>
          <p:cNvSpPr txBox="1"/>
          <p:nvPr/>
        </p:nvSpPr>
        <p:spPr>
          <a:xfrm>
            <a:off x="192588" y="1229976"/>
            <a:ext cx="1582757" cy="9411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cs typeface="Calibri" panose="020F0502020204030204" pitchFamily="34" charset="0"/>
              </a:rPr>
              <a:t>See poster by Elizabeth Paul (session 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62443" y="3262500"/>
            <a:ext cx="798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CC1625"/>
                </a:solidFill>
                <a:latin typeface="Calibri"/>
                <a:cs typeface="Calibri"/>
              </a:rPr>
              <a:t>QA+well</a:t>
            </a:r>
            <a:endParaRPr lang="en-US" sz="1400" dirty="0">
              <a:solidFill>
                <a:srgbClr val="CC1625"/>
              </a:solidFill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78083" y="1772703"/>
            <a:ext cx="409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69B30"/>
                </a:solidFill>
                <a:latin typeface="Calibri"/>
                <a:cs typeface="Calibri"/>
              </a:rPr>
              <a:t>QA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63411" y="2528113"/>
            <a:ext cx="806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1C62A4"/>
                </a:solidFill>
                <a:latin typeface="Calibri"/>
                <a:cs typeface="Calibri"/>
              </a:rPr>
              <a:t>QH+well</a:t>
            </a:r>
            <a:endParaRPr lang="en-US" sz="1400" dirty="0">
              <a:solidFill>
                <a:srgbClr val="1C62A4"/>
              </a:solidFill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12879" y="2313756"/>
            <a:ext cx="41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C690F"/>
                </a:solidFill>
                <a:latin typeface="Calibri"/>
                <a:cs typeface="Calibri"/>
              </a:rPr>
              <a:t>QH</a:t>
            </a:r>
          </a:p>
        </p:txBody>
      </p:sp>
    </p:spTree>
    <p:extLst>
      <p:ext uri="{BB962C8B-B14F-4D97-AF65-F5344CB8AC3E}">
        <p14:creationId xmlns:p14="http://schemas.microsoft.com/office/powerpoint/2010/main" val="4284330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A0311C-9323-AA47-B8E9-DDD060BE9A5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D5109D-1CA1-7D43-A479-291FF576E278}"/>
              </a:ext>
            </a:extLst>
          </p:cNvPr>
          <p:cNvSpPr txBox="1"/>
          <p:nvPr/>
        </p:nvSpPr>
        <p:spPr>
          <a:xfrm>
            <a:off x="457199" y="983673"/>
            <a:ext cx="855617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Optimizing stellarator geometry for precise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quasisymmetry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Self-consistent bootstrap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64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18C6EA-1DB0-5347-956E-091F73439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0" dirty="0"/>
              <a:t>How can bootstrap current be included self-consistently in stellarator optimization?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657FE7-5F43-1A4E-BA71-9F7AF0743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21647"/>
            <a:ext cx="2133600" cy="357188"/>
          </a:xfrm>
        </p:spPr>
        <p:txBody>
          <a:bodyPr/>
          <a:lstStyle/>
          <a:p>
            <a:fld id="{E0AF1618-2E5F-4190-8AE2-15D7E6CCE53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FC7E67-2AED-8E4C-8EB2-6264EB7EE373}"/>
              </a:ext>
            </a:extLst>
          </p:cNvPr>
          <p:cNvSpPr txBox="1">
            <a:spLocks/>
          </p:cNvSpPr>
          <p:nvPr/>
        </p:nvSpPr>
        <p:spPr>
          <a:xfrm>
            <a:off x="152400" y="750774"/>
            <a:ext cx="5247673" cy="3394472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1800" kern="0" dirty="0"/>
              <a:t>Need </a:t>
            </a:r>
            <a:r>
              <a:rPr lang="en-US" sz="1800" i="1" kern="0" dirty="0"/>
              <a:t>self-consistency</a:t>
            </a:r>
            <a:r>
              <a:rPr lang="en-US" sz="1800" kern="0" dirty="0"/>
              <a:t> between MHD equilibrium and drift-kinetic equation.</a:t>
            </a:r>
          </a:p>
          <a:p>
            <a:pPr>
              <a:spcBef>
                <a:spcPts val="800"/>
              </a:spcBef>
            </a:pPr>
            <a:r>
              <a:rPr lang="en-US" sz="1800" kern="0" dirty="0"/>
              <a:t>Previous method: fixed-point iteration, only after an optimization.</a:t>
            </a:r>
          </a:p>
          <a:p>
            <a:pPr>
              <a:spcBef>
                <a:spcPts val="800"/>
              </a:spcBef>
            </a:pPr>
            <a:endParaRPr lang="en-US" sz="1800" kern="0" dirty="0"/>
          </a:p>
          <a:p>
            <a:pPr>
              <a:spcBef>
                <a:spcPts val="800"/>
              </a:spcBef>
            </a:pPr>
            <a:endParaRPr lang="en-US" sz="1800" kern="0" dirty="0"/>
          </a:p>
          <a:p>
            <a:pPr>
              <a:spcBef>
                <a:spcPts val="800"/>
              </a:spcBef>
            </a:pPr>
            <a:endParaRPr lang="en-US" sz="1800" kern="0" dirty="0"/>
          </a:p>
          <a:p>
            <a:pPr>
              <a:spcBef>
                <a:spcPts val="800"/>
              </a:spcBef>
            </a:pPr>
            <a:endParaRPr lang="en-US" sz="1800" kern="0" dirty="0"/>
          </a:p>
          <a:p>
            <a:pPr>
              <a:spcBef>
                <a:spcPts val="800"/>
              </a:spcBef>
            </a:pPr>
            <a:endParaRPr lang="en-US" sz="1800" kern="0" dirty="0"/>
          </a:p>
          <a:p>
            <a:pPr>
              <a:spcBef>
                <a:spcPts val="800"/>
              </a:spcBef>
            </a:pPr>
            <a:r>
              <a:rPr lang="en-US" sz="1800" kern="0" dirty="0"/>
              <a:t>Accurate drift-kinetic bootstrap calculations in stellarators are computationally expensive. Preferably not in the optimization loop.</a:t>
            </a:r>
          </a:p>
          <a:p>
            <a:pPr>
              <a:spcBef>
                <a:spcPts val="800"/>
              </a:spcBef>
            </a:pPr>
            <a:endParaRPr lang="en-US" sz="1800" kern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E750976-F892-FA44-BE24-BD992B5D3764}"/>
              </a:ext>
            </a:extLst>
          </p:cNvPr>
          <p:cNvSpPr txBox="1">
            <a:spLocks/>
          </p:cNvSpPr>
          <p:nvPr/>
        </p:nvSpPr>
        <p:spPr>
          <a:xfrm>
            <a:off x="1959428" y="2085907"/>
            <a:ext cx="5532681" cy="1842894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800" kern="0" dirty="0"/>
              <a:t>VMEC: given I</a:t>
            </a:r>
            <a:r>
              <a:rPr lang="en-US" sz="1800" kern="0" baseline="-25000" dirty="0"/>
              <a:t>0</a:t>
            </a:r>
            <a:r>
              <a:rPr lang="en-US" sz="1800" kern="0" dirty="0"/>
              <a:t>(s), determine </a:t>
            </a:r>
            <a:r>
              <a:rPr lang="en-US" sz="1800" b="1" kern="0" dirty="0"/>
              <a:t>B</a:t>
            </a:r>
            <a:r>
              <a:rPr lang="en-US" sz="1800" kern="0" baseline="-25000" dirty="0"/>
              <a:t>0</a:t>
            </a:r>
            <a:r>
              <a:rPr lang="en-US" sz="1800" kern="0" dirty="0"/>
              <a:t>.</a:t>
            </a:r>
          </a:p>
          <a:p>
            <a:pPr marL="0" indent="0">
              <a:buFontTx/>
              <a:buNone/>
            </a:pPr>
            <a:r>
              <a:rPr lang="en-US" sz="1800" kern="0" dirty="0"/>
              <a:t>SFINCS: given </a:t>
            </a:r>
            <a:r>
              <a:rPr lang="en-US" sz="1800" b="1" kern="0" dirty="0"/>
              <a:t>B</a:t>
            </a:r>
            <a:r>
              <a:rPr lang="en-US" sz="1800" kern="0" baseline="-25000" dirty="0"/>
              <a:t>0</a:t>
            </a:r>
            <a:r>
              <a:rPr lang="en-US" sz="1800" kern="0" dirty="0"/>
              <a:t>, determine I</a:t>
            </a:r>
            <a:r>
              <a:rPr lang="en-US" sz="1800" kern="0" baseline="-25000" dirty="0"/>
              <a:t>1</a:t>
            </a:r>
            <a:r>
              <a:rPr lang="en-US" sz="1800" kern="0" dirty="0"/>
              <a:t>(s).</a:t>
            </a:r>
          </a:p>
          <a:p>
            <a:pPr marL="0" indent="0">
              <a:buFontTx/>
              <a:buNone/>
            </a:pPr>
            <a:r>
              <a:rPr lang="en-US" sz="1800" kern="0" dirty="0"/>
              <a:t>VMEC: given I</a:t>
            </a:r>
            <a:r>
              <a:rPr lang="en-US" sz="1800" kern="0" baseline="-25000" dirty="0"/>
              <a:t>1</a:t>
            </a:r>
            <a:r>
              <a:rPr lang="en-US" sz="1800" kern="0" dirty="0"/>
              <a:t>(s), determine </a:t>
            </a:r>
            <a:r>
              <a:rPr lang="en-US" sz="1800" b="1" kern="0" dirty="0"/>
              <a:t>B</a:t>
            </a:r>
            <a:r>
              <a:rPr lang="en-US" sz="1800" kern="0" baseline="-25000" dirty="0"/>
              <a:t>1</a:t>
            </a:r>
            <a:r>
              <a:rPr lang="en-US" sz="1800" kern="0" dirty="0"/>
              <a:t>.</a:t>
            </a:r>
          </a:p>
          <a:p>
            <a:pPr marL="0" indent="0">
              <a:buFontTx/>
              <a:buNone/>
            </a:pPr>
            <a:r>
              <a:rPr lang="en-US" sz="1800" kern="0" dirty="0"/>
              <a:t>SFINCS: given </a:t>
            </a:r>
            <a:r>
              <a:rPr lang="en-US" sz="1800" b="1" kern="0" dirty="0"/>
              <a:t>B</a:t>
            </a:r>
            <a:r>
              <a:rPr lang="en-US" sz="1800" kern="0" baseline="-25000" dirty="0"/>
              <a:t>1</a:t>
            </a:r>
            <a:r>
              <a:rPr lang="en-US" sz="1800" kern="0" dirty="0"/>
              <a:t>, determine I</a:t>
            </a:r>
            <a:r>
              <a:rPr lang="en-US" sz="1800" kern="0" baseline="-25000" dirty="0"/>
              <a:t>2</a:t>
            </a:r>
            <a:r>
              <a:rPr lang="en-US" sz="1800" kern="0" dirty="0"/>
              <a:t>(s).</a:t>
            </a:r>
          </a:p>
          <a:p>
            <a:pPr marL="0" indent="0">
              <a:buFontTx/>
              <a:buNone/>
            </a:pPr>
            <a:r>
              <a:rPr lang="en-US" sz="1800" kern="0" dirty="0"/>
              <a:t>…</a:t>
            </a:r>
          </a:p>
          <a:p>
            <a:pPr marL="0" indent="0">
              <a:buFontTx/>
              <a:buNone/>
            </a:pPr>
            <a:endParaRPr lang="en-US" sz="1800" kern="0" dirty="0"/>
          </a:p>
          <a:p>
            <a:pPr marL="0" indent="0">
              <a:buFontTx/>
              <a:buNone/>
            </a:pPr>
            <a:endParaRPr lang="en-US" kern="0" dirty="0"/>
          </a:p>
          <a:p>
            <a:pPr marL="0" indent="0">
              <a:buFontTx/>
              <a:buNone/>
            </a:pPr>
            <a:endParaRPr lang="en-US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817743-2065-084A-B161-5B37392CE0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60" b="3535"/>
          <a:stretch/>
        </p:blipFill>
        <p:spPr>
          <a:xfrm>
            <a:off x="5444278" y="741002"/>
            <a:ext cx="3547321" cy="40947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8C6CB8-791C-CB45-B932-F2228FDFD83A}"/>
              </a:ext>
            </a:extLst>
          </p:cNvPr>
          <p:cNvSpPr txBox="1"/>
          <p:nvPr/>
        </p:nvSpPr>
        <p:spPr>
          <a:xfrm>
            <a:off x="5970297" y="4680602"/>
            <a:ext cx="26276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Normalized toroidal flux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9" name="Rectangle 8"/>
          <p:cNvSpPr/>
          <p:nvPr/>
        </p:nvSpPr>
        <p:spPr>
          <a:xfrm>
            <a:off x="6010082" y="679094"/>
            <a:ext cx="2313504" cy="3395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3EC85177-D1F8-EF48-8BE4-DC505E2FD4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776103"/>
              </p:ext>
            </p:extLst>
          </p:nvPr>
        </p:nvGraphicFramePr>
        <p:xfrm>
          <a:off x="5860943" y="617170"/>
          <a:ext cx="2487613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5" imgW="1714500" imgH="292100" progId="Equation.DSMT4">
                  <p:embed/>
                </p:oleObj>
              </mc:Choice>
              <mc:Fallback>
                <p:oleObj name="Equation" r:id="rId5" imgW="17145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60943" y="617170"/>
                        <a:ext cx="2487613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8158E72-D51E-164E-AE90-1BB4FF6DD3A9}"/>
              </a:ext>
            </a:extLst>
          </p:cNvPr>
          <p:cNvSpPr txBox="1"/>
          <p:nvPr/>
        </p:nvSpPr>
        <p:spPr>
          <a:xfrm>
            <a:off x="152400" y="2032511"/>
            <a:ext cx="1358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MHD equilibrium code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779036-D9A1-994A-B6AA-4677897F068B}"/>
              </a:ext>
            </a:extLst>
          </p:cNvPr>
          <p:cNvSpPr txBox="1"/>
          <p:nvPr/>
        </p:nvSpPr>
        <p:spPr>
          <a:xfrm>
            <a:off x="459938" y="2841449"/>
            <a:ext cx="1509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Drift-kinetic code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A5402B-834D-1B4B-91DE-FE7E85CA6F89}"/>
              </a:ext>
            </a:extLst>
          </p:cNvPr>
          <p:cNvCxnSpPr>
            <a:cxnSpLocks/>
          </p:cNvCxnSpPr>
          <p:nvPr/>
        </p:nvCxnSpPr>
        <p:spPr>
          <a:xfrm flipV="1">
            <a:off x="1214847" y="2268187"/>
            <a:ext cx="754909" cy="950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A4A8C5-B3B3-BB49-8FE9-F4094A3BF4F7}"/>
              </a:ext>
            </a:extLst>
          </p:cNvPr>
          <p:cNvCxnSpPr>
            <a:cxnSpLocks/>
          </p:cNvCxnSpPr>
          <p:nvPr/>
        </p:nvCxnSpPr>
        <p:spPr>
          <a:xfrm flipV="1">
            <a:off x="1510510" y="2619497"/>
            <a:ext cx="503451" cy="292193"/>
          </a:xfrm>
          <a:prstGeom prst="straightConnector1">
            <a:avLst/>
          </a:prstGeom>
          <a:ln w="1905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0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  <p:bldP spid="7" grpId="0" animBg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CEB68-44EF-D04A-BBB6-AEED5FF2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453"/>
            <a:ext cx="9144000" cy="557213"/>
          </a:xfrm>
        </p:spPr>
        <p:txBody>
          <a:bodyPr/>
          <a:lstStyle/>
          <a:p>
            <a:r>
              <a:rPr lang="en-US" sz="2200" dirty="0"/>
              <a:t>New idea: exploit </a:t>
            </a:r>
            <a:r>
              <a:rPr lang="en-US" sz="2200" dirty="0" err="1"/>
              <a:t>quasisymmetry</a:t>
            </a:r>
            <a:r>
              <a:rPr lang="en-US" sz="2200" dirty="0"/>
              <a:t> &amp; use analytic expressions for tokamaks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9D307-0C5F-6749-ACE2-F0F23D73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E39666-9384-6248-BA58-D16E05E9C760}"/>
              </a:ext>
            </a:extLst>
          </p:cNvPr>
          <p:cNvSpPr txBox="1"/>
          <p:nvPr/>
        </p:nvSpPr>
        <p:spPr>
          <a:xfrm>
            <a:off x="418338" y="721248"/>
            <a:ext cx="39677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Pytte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&amp; Boozer (1981), Boozer (1983):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Bootstrap current (&amp; other quantities) in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quasisymmetry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are the same as in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axisymmetry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up to some substitutions:</a:t>
            </a:r>
          </a:p>
        </p:txBody>
      </p:sp>
      <p:graphicFrame>
        <p:nvGraphicFramePr>
          <p:cNvPr id="9" name="Object 38">
            <a:extLst>
              <a:ext uri="{FF2B5EF4-FFF2-40B4-BE49-F238E27FC236}">
                <a16:creationId xmlns:a16="http://schemas.microsoft.com/office/drawing/2014/main" id="{83405E38-DA41-AA42-B602-7AC9A75B91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3130638"/>
              </p:ext>
            </p:extLst>
          </p:nvPr>
        </p:nvGraphicFramePr>
        <p:xfrm>
          <a:off x="5770421" y="826758"/>
          <a:ext cx="1109663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9" name="Equation" r:id="rId3" imgW="660400" imgH="165100" progId="Equation.DSMT4">
                  <p:embed/>
                </p:oleObj>
              </mc:Choice>
              <mc:Fallback>
                <p:oleObj name="Equation" r:id="rId3" imgW="660400" imgH="165100" progId="Equation.DSMT4">
                  <p:embed/>
                  <p:pic>
                    <p:nvPicPr>
                      <p:cNvPr id="9" name="Object 38">
                        <a:extLst>
                          <a:ext uri="{FF2B5EF4-FFF2-40B4-BE49-F238E27FC236}">
                            <a16:creationId xmlns:a16="http://schemas.microsoft.com/office/drawing/2014/main" id="{83405E38-DA41-AA42-B602-7AC9A75B91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0421" y="826758"/>
                        <a:ext cx="1109663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76CA6E3-6698-504C-B570-1505481DE61D}"/>
              </a:ext>
            </a:extLst>
          </p:cNvPr>
          <p:cNvSpPr txBox="1"/>
          <p:nvPr/>
        </p:nvSpPr>
        <p:spPr>
          <a:xfrm>
            <a:off x="5002061" y="1290786"/>
            <a:ext cx="3756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Should be accurate for the new precisely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quasisymmetric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configurations.</a:t>
            </a:r>
          </a:p>
        </p:txBody>
      </p:sp>
    </p:spTree>
    <p:extLst>
      <p:ext uri="{BB962C8B-B14F-4D97-AF65-F5344CB8AC3E}">
        <p14:creationId xmlns:p14="http://schemas.microsoft.com/office/powerpoint/2010/main" val="58680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016CD7-91E4-814B-B1DB-7C09F3984EC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09EE2D-F095-D243-9E70-670E1FA173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6"/>
          <a:stretch/>
        </p:blipFill>
        <p:spPr>
          <a:xfrm>
            <a:off x="721479" y="2460464"/>
            <a:ext cx="4874712" cy="24003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84BB7-29F3-8B4B-ACA0-1C2C288AB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274" y="49828"/>
            <a:ext cx="7334573" cy="3394472"/>
          </a:xfrm>
        </p:spPr>
        <p:txBody>
          <a:bodyPr/>
          <a:lstStyle/>
          <a:p>
            <a:pPr marL="0" indent="0">
              <a:spcBef>
                <a:spcPts val="864"/>
              </a:spcBef>
              <a:buNone/>
            </a:pPr>
            <a:r>
              <a:rPr lang="en-US" sz="2000" dirty="0"/>
              <a:t>Advantages of stellarators: steady-state, no disruptions, no Greenwald density limit, no power recirculated for current drive.</a:t>
            </a:r>
          </a:p>
          <a:p>
            <a:pPr marL="0" indent="0">
              <a:spcBef>
                <a:spcPts val="864"/>
              </a:spcBef>
              <a:buNone/>
            </a:pPr>
            <a:r>
              <a:rPr lang="en-US" sz="2000" dirty="0"/>
              <a:t>But, alpha particle losses &amp; collisional transport would be too large unless you carefully choose the geometry.</a:t>
            </a:r>
          </a:p>
          <a:p>
            <a:pPr>
              <a:spcBef>
                <a:spcPts val="864"/>
              </a:spcBef>
            </a:pPr>
            <a:endParaRPr lang="en-US" dirty="0"/>
          </a:p>
          <a:p>
            <a:pPr>
              <a:spcBef>
                <a:spcPts val="864"/>
              </a:spcBef>
            </a:pPr>
            <a:endParaRPr lang="en-US" sz="1600" dirty="0"/>
          </a:p>
          <a:p>
            <a:pPr>
              <a:spcBef>
                <a:spcPts val="864"/>
              </a:spcBef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21BE6-8B74-7A46-81CB-0FA692C7E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6F2705-F42B-6045-B028-66B2DC9CE5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5"/>
          <a:stretch/>
        </p:blipFill>
        <p:spPr>
          <a:xfrm>
            <a:off x="116425" y="2306006"/>
            <a:ext cx="556457" cy="273852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65F9BD3-B3F0-E648-B2A5-1B25810CCC2B}"/>
              </a:ext>
            </a:extLst>
          </p:cNvPr>
          <p:cNvSpPr txBox="1"/>
          <p:nvPr/>
        </p:nvSpPr>
        <p:spPr>
          <a:xfrm>
            <a:off x="3228457" y="2402473"/>
            <a:ext cx="1805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Magnetic field lines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87F919-537F-2E42-A4D5-E46B58B494A7}"/>
              </a:ext>
            </a:extLst>
          </p:cNvPr>
          <p:cNvCxnSpPr/>
          <p:nvPr/>
        </p:nvCxnSpPr>
        <p:spPr>
          <a:xfrm flipH="1">
            <a:off x="2973863" y="2677545"/>
            <a:ext cx="353961" cy="246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814E0F9-B98B-7343-8B13-7D1EB5207518}"/>
              </a:ext>
            </a:extLst>
          </p:cNvPr>
          <p:cNvCxnSpPr/>
          <p:nvPr/>
        </p:nvCxnSpPr>
        <p:spPr>
          <a:xfrm flipH="1">
            <a:off x="2996770" y="2684018"/>
            <a:ext cx="322235" cy="4089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34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CEB68-44EF-D04A-BBB6-AEED5FF2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453"/>
            <a:ext cx="9144000" cy="557213"/>
          </a:xfrm>
        </p:spPr>
        <p:txBody>
          <a:bodyPr/>
          <a:lstStyle/>
          <a:p>
            <a:r>
              <a:rPr lang="en-US" sz="2200" dirty="0"/>
              <a:t>New idea: exploit </a:t>
            </a:r>
            <a:r>
              <a:rPr lang="en-US" sz="2200" dirty="0" err="1"/>
              <a:t>quasisymmetry</a:t>
            </a:r>
            <a:r>
              <a:rPr lang="en-US" sz="2200" dirty="0"/>
              <a:t> &amp; use analytic expressions for tokamaks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9D307-0C5F-6749-ACE2-F0F23D73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E39666-9384-6248-BA58-D16E05E9C760}"/>
              </a:ext>
            </a:extLst>
          </p:cNvPr>
          <p:cNvSpPr txBox="1"/>
          <p:nvPr/>
        </p:nvSpPr>
        <p:spPr>
          <a:xfrm>
            <a:off x="418338" y="721248"/>
            <a:ext cx="39677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Pytte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&amp; Boozer (1981), Boozer (1983):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Bootstrap current (&amp; other quantities) in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quasisymmetry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are the same as in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axisymmetry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up to some substitutions:</a:t>
            </a:r>
          </a:p>
        </p:txBody>
      </p:sp>
      <p:graphicFrame>
        <p:nvGraphicFramePr>
          <p:cNvPr id="9" name="Object 38">
            <a:extLst>
              <a:ext uri="{FF2B5EF4-FFF2-40B4-BE49-F238E27FC236}">
                <a16:creationId xmlns:a16="http://schemas.microsoft.com/office/drawing/2014/main" id="{83405E38-DA41-AA42-B602-7AC9A75B91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205884"/>
              </p:ext>
            </p:extLst>
          </p:nvPr>
        </p:nvGraphicFramePr>
        <p:xfrm>
          <a:off x="5770421" y="826758"/>
          <a:ext cx="1109663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4" name="Equation" r:id="rId3" imgW="660400" imgH="165100" progId="Equation.DSMT4">
                  <p:embed/>
                </p:oleObj>
              </mc:Choice>
              <mc:Fallback>
                <p:oleObj name="Equation" r:id="rId3" imgW="6604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0421" y="826758"/>
                        <a:ext cx="1109663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76CA6E3-6698-504C-B570-1505481DE61D}"/>
              </a:ext>
            </a:extLst>
          </p:cNvPr>
          <p:cNvSpPr txBox="1"/>
          <p:nvPr/>
        </p:nvSpPr>
        <p:spPr>
          <a:xfrm>
            <a:off x="5002061" y="1290786"/>
            <a:ext cx="3756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Should be accurate for the new precisely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quasisymmetric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configurations.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1494FE-D3C2-A241-9C15-B3AF6CE06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233" y="2864359"/>
            <a:ext cx="6513534" cy="20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44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49F3D-BFB4-F143-B303-4AC45EC3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3453"/>
            <a:ext cx="9144000" cy="557213"/>
          </a:xfrm>
        </p:spPr>
        <p:txBody>
          <a:bodyPr/>
          <a:lstStyle/>
          <a:p>
            <a:r>
              <a:rPr lang="en-US" sz="1900" dirty="0"/>
              <a:t>Before doing new optimizations: </a:t>
            </a:r>
            <a:r>
              <a:rPr lang="en-US" sz="1900" dirty="0" err="1"/>
              <a:t>Redl</a:t>
            </a:r>
            <a:r>
              <a:rPr lang="en-US" sz="1900" dirty="0"/>
              <a:t> formula is accurate in previous QA &amp; QH stellarators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A7A46-22DE-4249-9EAF-E8A332B88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11C06A-0ED9-9D4D-8EA8-DED66FBE036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27575" y="1219764"/>
            <a:ext cx="4264025" cy="3185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A487EA-43C8-4941-89E3-895D645B220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3970" y="1219764"/>
            <a:ext cx="3975400" cy="3185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5F9ED3-ACC1-A54C-BBE7-C5C5D7E97FC5}"/>
              </a:ext>
            </a:extLst>
          </p:cNvPr>
          <p:cNvSpPr txBox="1"/>
          <p:nvPr/>
        </p:nvSpPr>
        <p:spPr>
          <a:xfrm rot="16200000">
            <a:off x="-744905" y="2507805"/>
            <a:ext cx="218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&lt;J dot B&gt; [MA T / m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14F288-1A9F-5147-93D4-CA7338B5D383}"/>
              </a:ext>
            </a:extLst>
          </p:cNvPr>
          <p:cNvSpPr txBox="1"/>
          <p:nvPr/>
        </p:nvSpPr>
        <p:spPr>
          <a:xfrm rot="16200000">
            <a:off x="3713173" y="2627678"/>
            <a:ext cx="21884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&lt;J dot B&gt; [MA T / m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E39528-A2EE-FE4C-B530-8994685DEE36}"/>
              </a:ext>
            </a:extLst>
          </p:cNvPr>
          <p:cNvSpPr txBox="1"/>
          <p:nvPr/>
        </p:nvSpPr>
        <p:spPr>
          <a:xfrm>
            <a:off x="995419" y="1035097"/>
            <a:ext cx="30525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QA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Landreman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&amp; Paul (2021))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C86007-A766-D740-BC76-E157BE6778E6}"/>
              </a:ext>
            </a:extLst>
          </p:cNvPr>
          <p:cNvSpPr txBox="1"/>
          <p:nvPr/>
        </p:nvSpPr>
        <p:spPr>
          <a:xfrm>
            <a:off x="5824603" y="4270362"/>
            <a:ext cx="26276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Normalized toroidal flux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C6A8B6-E070-BD43-B7B7-86BC49A75D5B}"/>
              </a:ext>
            </a:extLst>
          </p:cNvPr>
          <p:cNvSpPr txBox="1"/>
          <p:nvPr/>
        </p:nvSpPr>
        <p:spPr>
          <a:xfrm>
            <a:off x="1442317" y="4270362"/>
            <a:ext cx="26276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Normalized toroidal flux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39492E-8D4E-A74B-9676-3059A72BC3B5}"/>
              </a:ext>
            </a:extLst>
          </p:cNvPr>
          <p:cNvSpPr/>
          <p:nvPr/>
        </p:nvSpPr>
        <p:spPr>
          <a:xfrm>
            <a:off x="4992049" y="1035097"/>
            <a:ext cx="399955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FA084B-1FB4-214C-9DA5-AB8CFA01C8DE}"/>
              </a:ext>
            </a:extLst>
          </p:cNvPr>
          <p:cNvSpPr txBox="1"/>
          <p:nvPr/>
        </p:nvSpPr>
        <p:spPr>
          <a:xfrm>
            <a:off x="5453498" y="1017345"/>
            <a:ext cx="30637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QH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Landreman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&amp; Paul (2021))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166E72-C09F-7749-9D0F-FB9E72A3879C}"/>
              </a:ext>
            </a:extLst>
          </p:cNvPr>
          <p:cNvSpPr txBox="1"/>
          <p:nvPr/>
        </p:nvSpPr>
        <p:spPr>
          <a:xfrm>
            <a:off x="3599360" y="46752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(Not self-consistent yet)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7AE7EC-9542-8C43-A92B-AAB8B6BF4EBE}"/>
              </a:ext>
            </a:extLst>
          </p:cNvPr>
          <p:cNvSpPr txBox="1"/>
          <p:nvPr/>
        </p:nvSpPr>
        <p:spPr>
          <a:xfrm>
            <a:off x="2194618" y="3093642"/>
            <a:ext cx="1501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2089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Redl</a:t>
            </a:r>
            <a:r>
              <a:rPr lang="en-US" dirty="0">
                <a:solidFill>
                  <a:srgbClr val="2089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analytic formula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CDF1AA-7A25-1249-B86F-9D7B0B719FF6}"/>
              </a:ext>
            </a:extLst>
          </p:cNvPr>
          <p:cNvSpPr txBox="1"/>
          <p:nvPr/>
        </p:nvSpPr>
        <p:spPr>
          <a:xfrm>
            <a:off x="3541467" y="3137314"/>
            <a:ext cx="1253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1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SFINCS kinetic code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195D39-C487-DB40-A77C-10169600D1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-34" r="-2663" b="52438"/>
          <a:stretch/>
        </p:blipFill>
        <p:spPr>
          <a:xfrm>
            <a:off x="1709728" y="1512212"/>
            <a:ext cx="1831739" cy="8718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D49F05-157A-2646-A179-C4A9A7A9FE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b="-2"/>
          <a:stretch/>
        </p:blipFill>
        <p:spPr>
          <a:xfrm>
            <a:off x="6322256" y="1539501"/>
            <a:ext cx="1632336" cy="8544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8B36DA-F17F-B44C-ADC0-CA9DD29571AD}"/>
              </a:ext>
            </a:extLst>
          </p:cNvPr>
          <p:cNvSpPr txBox="1"/>
          <p:nvPr/>
        </p:nvSpPr>
        <p:spPr>
          <a:xfrm>
            <a:off x="2408222" y="601618"/>
            <a:ext cx="463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(1 – s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4x10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20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   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(1 – s) 12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936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771D5-9F7C-184E-B7BC-329A6254E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recipe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49A12-ED5C-B647-8A32-54CFF6A23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635" y="665328"/>
            <a:ext cx="8229600" cy="3394472"/>
          </a:xfrm>
        </p:spPr>
        <p:txBody>
          <a:bodyPr/>
          <a:lstStyle/>
          <a:p>
            <a:r>
              <a:rPr lang="en-US" sz="1800" dirty="0"/>
              <a:t>Objective function: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Parameter space: {</a:t>
            </a:r>
            <a:r>
              <a:rPr lang="en-US" sz="1800" i="1" dirty="0" err="1"/>
              <a:t>R</a:t>
            </a:r>
            <a:r>
              <a:rPr lang="en-US" sz="1800" i="1" baseline="-25000" dirty="0" err="1"/>
              <a:t>m,n</a:t>
            </a:r>
            <a:r>
              <a:rPr lang="en-US" sz="1800" dirty="0"/>
              <a:t>, </a:t>
            </a:r>
            <a:r>
              <a:rPr lang="en-US" sz="1800" i="1" dirty="0" err="1"/>
              <a:t>Z</a:t>
            </a:r>
            <a:r>
              <a:rPr lang="en-US" sz="1800" i="1" baseline="-25000" dirty="0" err="1"/>
              <a:t>m,n</a:t>
            </a:r>
            <a:r>
              <a:rPr lang="en-US" sz="1800" dirty="0"/>
              <a:t>, toroidal flux, current spline values} </a:t>
            </a:r>
          </a:p>
          <a:p>
            <a:pPr marL="0" indent="0">
              <a:buNone/>
            </a:pPr>
            <a:r>
              <a:rPr lang="en-US" sz="1800" dirty="0"/>
              <a:t>                                or {</a:t>
            </a:r>
            <a:r>
              <a:rPr lang="en-US" sz="1800" i="1" dirty="0" err="1"/>
              <a:t>R</a:t>
            </a:r>
            <a:r>
              <a:rPr lang="en-US" sz="1800" i="1" baseline="-25000" dirty="0" err="1"/>
              <a:t>m,n</a:t>
            </a:r>
            <a:r>
              <a:rPr lang="en-US" sz="1800" dirty="0"/>
              <a:t>, </a:t>
            </a:r>
            <a:r>
              <a:rPr lang="en-US" sz="1800" i="1" dirty="0" err="1"/>
              <a:t>Z</a:t>
            </a:r>
            <a:r>
              <a:rPr lang="en-US" sz="1800" i="1" baseline="-25000" dirty="0" err="1"/>
              <a:t>m,n</a:t>
            </a:r>
            <a:r>
              <a:rPr lang="en-US" sz="1800" dirty="0"/>
              <a:t>, toroidal flux, iota spline values}</a:t>
            </a:r>
            <a:endParaRPr lang="en-US" sz="1100" dirty="0"/>
          </a:p>
          <a:p>
            <a:r>
              <a:rPr lang="en-US" sz="1800" dirty="0"/>
              <a:t>Cold start</a:t>
            </a:r>
          </a:p>
          <a:p>
            <a:r>
              <a:rPr lang="en-US" sz="1800" dirty="0"/>
              <a:t>Algorithm: default for least-squares in </a:t>
            </a:r>
            <a:r>
              <a:rPr lang="en-US" sz="1800" dirty="0" err="1"/>
              <a:t>scipy</a:t>
            </a:r>
            <a:r>
              <a:rPr lang="en-US" sz="1800" dirty="0"/>
              <a:t> (trust region reflective)</a:t>
            </a:r>
          </a:p>
          <a:p>
            <a:r>
              <a:rPr lang="en-US" sz="1800" dirty="0"/>
              <a:t>Steps: increasing # of modes varied: m and |n/</a:t>
            </a:r>
            <a:r>
              <a:rPr lang="en-US" sz="1800" dirty="0" err="1"/>
              <a:t>nfp</a:t>
            </a:r>
            <a:r>
              <a:rPr lang="en-US" sz="1800" dirty="0"/>
              <a:t>| up to j in step j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EE3A2-5276-2240-AAFC-EF4C85F6F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FC7D9F5-C71F-4346-AA66-915025D00DA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21985" y="565731"/>
          <a:ext cx="5683250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5" r:id="rId3" imgW="3924300" imgH="381000" progId="Equation.DSMT4">
                  <p:embed/>
                </p:oleObj>
              </mc:Choice>
              <mc:Fallback>
                <p:oleObj r:id="rId3" imgW="3924300" imgH="3810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FC7D9F5-C71F-4346-AA66-915025D00D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21985" y="565731"/>
                        <a:ext cx="5683250" cy="550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34BFD51-EE55-8146-9713-430BB13789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159053"/>
              </p:ext>
            </p:extLst>
          </p:nvPr>
        </p:nvGraphicFramePr>
        <p:xfrm>
          <a:off x="3095625" y="1236663"/>
          <a:ext cx="481647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6" name="Equation" r:id="rId5" imgW="3327400" imgH="533400" progId="Equation.DSMT4">
                  <p:embed/>
                </p:oleObj>
              </mc:Choice>
              <mc:Fallback>
                <p:oleObj name="Equation" r:id="rId5" imgW="3327400" imgH="5334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34BFD51-EE55-8146-9713-430BB13789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95625" y="1236663"/>
                        <a:ext cx="4816475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D46254F-EE14-F046-8CAB-DE0173468E2B}"/>
              </a:ext>
            </a:extLst>
          </p:cNvPr>
          <p:cNvSpPr txBox="1"/>
          <p:nvPr/>
        </p:nvSpPr>
        <p:spPr>
          <a:xfrm>
            <a:off x="3593787" y="1064677"/>
            <a:ext cx="1791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Boundary aspect ratio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20676B-6D22-E144-8386-7E8A3F9CDBDC}"/>
              </a:ext>
            </a:extLst>
          </p:cNvPr>
          <p:cNvCxnSpPr>
            <a:cxnSpLocks/>
          </p:cNvCxnSpPr>
          <p:nvPr/>
        </p:nvCxnSpPr>
        <p:spPr>
          <a:xfrm flipV="1">
            <a:off x="4290435" y="978142"/>
            <a:ext cx="204611" cy="162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5836FD-073E-9E4B-859D-526FA0DFD926}"/>
              </a:ext>
            </a:extLst>
          </p:cNvPr>
          <p:cNvSpPr txBox="1"/>
          <p:nvPr/>
        </p:nvSpPr>
        <p:spPr>
          <a:xfrm>
            <a:off x="5503297" y="1116593"/>
            <a:ext cx="1118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Minor radius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8483BE1-406B-A44D-BB0B-77AF5944DC4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850500" y="1926494"/>
          <a:ext cx="334645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7" r:id="rId7" imgW="2311400" imgH="723900" progId="Equation.DSMT4">
                  <p:embed/>
                </p:oleObj>
              </mc:Choice>
              <mc:Fallback>
                <p:oleObj r:id="rId7" imgW="2311400" imgH="7239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88483BE1-406B-A44D-BB0B-77AF5944DC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50500" y="1926494"/>
                        <a:ext cx="3346450" cy="104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076EF48-70EA-4C4B-9836-7808E69BC223}"/>
              </a:ext>
            </a:extLst>
          </p:cNvPr>
          <p:cNvCxnSpPr>
            <a:cxnSpLocks/>
          </p:cNvCxnSpPr>
          <p:nvPr/>
        </p:nvCxnSpPr>
        <p:spPr>
          <a:xfrm flipH="1" flipV="1">
            <a:off x="5503297" y="960438"/>
            <a:ext cx="155752" cy="2308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21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E15B86-74A6-D84C-AF48-6BBD6467D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59" y="688932"/>
            <a:ext cx="5836241" cy="4442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D3AAE8-028C-7C40-A23A-0D5644A6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Example of optimization with self-consistent bootstrap 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41087-66CA-CF4E-9726-D5DB68D1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B33293-9AB8-554C-AC16-0DBE0CFB39C0}"/>
              </a:ext>
            </a:extLst>
          </p:cNvPr>
          <p:cNvSpPr txBox="1"/>
          <p:nvPr/>
        </p:nvSpPr>
        <p:spPr>
          <a:xfrm>
            <a:off x="777893" y="573617"/>
            <a:ext cx="2147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2.5e20/meters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10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2F654C-1687-8346-8E01-9753A6629D43}"/>
              </a:ext>
            </a:extLst>
          </p:cNvPr>
          <p:cNvGrpSpPr/>
          <p:nvPr/>
        </p:nvGrpSpPr>
        <p:grpSpPr>
          <a:xfrm>
            <a:off x="360828" y="1202899"/>
            <a:ext cx="2981195" cy="1923911"/>
            <a:chOff x="352816" y="1418047"/>
            <a:chExt cx="2981195" cy="19239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F85933-59E3-EF40-BD77-98EBA7D10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816" y="1418047"/>
              <a:ext cx="2981195" cy="192391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E801E5-B81F-104C-9F43-6F8885A6E7B1}"/>
                </a:ext>
              </a:extLst>
            </p:cNvPr>
            <p:cNvSpPr txBox="1"/>
            <p:nvPr/>
          </p:nvSpPr>
          <p:spPr>
            <a:xfrm>
              <a:off x="1057411" y="1979483"/>
              <a:ext cx="12170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𝛽 = 2.8%,</a:t>
              </a:r>
            </a:p>
            <a:p>
              <a:r>
                <a:rPr lang="en-US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en-US" i="1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= 1.3 MA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663EE67-1F1D-0C4C-BF6C-7C5C4902A7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7" y="3126810"/>
            <a:ext cx="3156559" cy="201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2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ABCBDD2-2F57-9D48-BF2F-43DCA85FD1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t="5251" b="4411"/>
          <a:stretch/>
        </p:blipFill>
        <p:spPr>
          <a:xfrm>
            <a:off x="52478" y="802559"/>
            <a:ext cx="4390844" cy="3143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04F60B-382E-E842-A4B2-056BBC6F0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4373"/>
            <a:ext cx="88392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If you want </a:t>
            </a:r>
            <a:r>
              <a:rPr lang="en-US" sz="2400" i="1" dirty="0"/>
              <a:t>perfectly</a:t>
            </a:r>
            <a:r>
              <a:rPr lang="en-US" sz="2400" dirty="0"/>
              <a:t> self-consistent current, </a:t>
            </a:r>
            <a:br>
              <a:rPr lang="en-US" sz="2400" dirty="0"/>
            </a:br>
            <a:r>
              <a:rPr lang="en-US" sz="2400" dirty="0"/>
              <a:t>you can do a few fixed-point iterations at the 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35F9D-9332-BA4F-B167-AB3B33B88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FA8E7-FC23-BB4A-A983-C750A43DFAE2}"/>
              </a:ext>
            </a:extLst>
          </p:cNvPr>
          <p:cNvSpPr txBox="1"/>
          <p:nvPr/>
        </p:nvSpPr>
        <p:spPr>
          <a:xfrm>
            <a:off x="4639126" y="743153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 significant degradation in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quasisymmetry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DA39CB-9686-3C4E-B35B-9FCB0B1780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95"/>
          <a:stretch/>
        </p:blipFill>
        <p:spPr>
          <a:xfrm>
            <a:off x="4561423" y="1584818"/>
            <a:ext cx="4572000" cy="14518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B5484A-FDB2-DC4E-B1E5-BEFD2E2D17AA}"/>
              </a:ext>
            </a:extLst>
          </p:cNvPr>
          <p:cNvSpPr txBox="1"/>
          <p:nvPr/>
        </p:nvSpPr>
        <p:spPr>
          <a:xfrm>
            <a:off x="5206348" y="1215486"/>
            <a:ext cx="3132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Optimization with </a:t>
            </a:r>
            <a:r>
              <a:rPr lang="en-US" u="sng" dirty="0" err="1">
                <a:latin typeface="Calibri" panose="020F0502020204030204" pitchFamily="34" charset="0"/>
                <a:cs typeface="Calibri" panose="020F0502020204030204" pitchFamily="34" charset="0"/>
              </a:rPr>
              <a:t>Redl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 current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CC6FEE-DDE1-F04E-A217-79AF6AEC4030}"/>
              </a:ext>
            </a:extLst>
          </p:cNvPr>
          <p:cNvSpPr txBox="1"/>
          <p:nvPr/>
        </p:nvSpPr>
        <p:spPr>
          <a:xfrm>
            <a:off x="5161320" y="3221372"/>
            <a:ext cx="337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After SFINCS fixed-point iterations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B5CD22-2BFC-7D4B-9419-DA797A9627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7"/>
          <a:stretch/>
        </p:blipFill>
        <p:spPr>
          <a:xfrm>
            <a:off x="4549494" y="3541494"/>
            <a:ext cx="4572000" cy="1453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58FD93-2645-BD4F-BDC5-894728B11F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9307" y="1147808"/>
            <a:ext cx="1887468" cy="11905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1F0652-A01A-E94E-A5DC-1B05AE11B563}"/>
              </a:ext>
            </a:extLst>
          </p:cNvPr>
          <p:cNvSpPr txBox="1"/>
          <p:nvPr/>
        </p:nvSpPr>
        <p:spPr>
          <a:xfrm>
            <a:off x="1121130" y="4660947"/>
            <a:ext cx="2308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𝛼 energy losses &lt; 0.3%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63059F3-0F7D-D045-ADC4-446192171F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378153"/>
              </p:ext>
            </p:extLst>
          </p:nvPr>
        </p:nvGraphicFramePr>
        <p:xfrm>
          <a:off x="1971005" y="4181130"/>
          <a:ext cx="2263775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2" name="Equation" r:id="rId8" imgW="1612900" imgH="292100" progId="Equation.DSMT4">
                  <p:embed/>
                </p:oleObj>
              </mc:Choice>
              <mc:Fallback>
                <p:oleObj name="Equation" r:id="rId8" imgW="1612900" imgH="2921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1F02FBD4-D083-664E-8565-2AC73630DB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71005" y="4181130"/>
                        <a:ext cx="2263775" cy="411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59AA6FD-0AE5-7F47-9796-A83B8FB4B808}"/>
              </a:ext>
            </a:extLst>
          </p:cNvPr>
          <p:cNvSpPr txBox="1"/>
          <p:nvPr/>
        </p:nvSpPr>
        <p:spPr>
          <a:xfrm>
            <a:off x="2889353" y="2820952"/>
            <a:ext cx="683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7E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VMEC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60F2F5-DF30-5440-BB37-A6FC65101E2C}"/>
              </a:ext>
            </a:extLst>
          </p:cNvPr>
          <p:cNvSpPr txBox="1"/>
          <p:nvPr/>
        </p:nvSpPr>
        <p:spPr>
          <a:xfrm>
            <a:off x="582330" y="2697842"/>
            <a:ext cx="2106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F76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SFINCS (kinetic bootstrap calculation)</a:t>
            </a:r>
          </a:p>
        </p:txBody>
      </p:sp>
      <p:sp>
        <p:nvSpPr>
          <p:cNvPr id="3" name="Rectangle 2"/>
          <p:cNvSpPr/>
          <p:nvPr/>
        </p:nvSpPr>
        <p:spPr>
          <a:xfrm>
            <a:off x="2979894" y="4238043"/>
            <a:ext cx="1320206" cy="3521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86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A0311C-9323-AA47-B8E9-DDD060BE9A5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D5109D-1CA1-7D43-A479-291FF576E278}"/>
              </a:ext>
            </a:extLst>
          </p:cNvPr>
          <p:cNvSpPr txBox="1"/>
          <p:nvPr/>
        </p:nvSpPr>
        <p:spPr>
          <a:xfrm>
            <a:off x="457199" y="983673"/>
            <a:ext cx="855617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Optimizing stellarator geometry for precise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quasisymmetry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Self-consistent bootstrap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89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A0311C-9323-AA47-B8E9-DDD060BE9A5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0D1BA4-B961-7B4A-B527-0AF89999EE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 t="53202" r="61721"/>
          <a:stretch/>
        </p:blipFill>
        <p:spPr>
          <a:xfrm>
            <a:off x="3457039" y="3241892"/>
            <a:ext cx="2634764" cy="19913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380B5F-5827-A540-9282-E7CC17719B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1" t="48988"/>
          <a:stretch/>
        </p:blipFill>
        <p:spPr>
          <a:xfrm>
            <a:off x="12006" y="3341895"/>
            <a:ext cx="2671949" cy="1787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0C8141-0BC7-8247-94C9-85945291B7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70" y="1369085"/>
            <a:ext cx="3917274" cy="1846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D66873-3312-C348-8829-E13865854698}"/>
              </a:ext>
            </a:extLst>
          </p:cNvPr>
          <p:cNvSpPr txBox="1"/>
          <p:nvPr/>
        </p:nvSpPr>
        <p:spPr>
          <a:xfrm>
            <a:off x="609600" y="22351"/>
            <a:ext cx="8308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It is now possible to design stellarators with alpha confinement comparable to or better than a tokamak.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613952-0E07-414C-9ECA-DEB885821C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7" t="50247"/>
          <a:stretch/>
        </p:blipFill>
        <p:spPr>
          <a:xfrm>
            <a:off x="6534913" y="3442689"/>
            <a:ext cx="2609088" cy="16632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DDF7AB-0F9D-BF49-83F9-E1FCB39BA52E}"/>
              </a:ext>
            </a:extLst>
          </p:cNvPr>
          <p:cNvSpPr txBox="1"/>
          <p:nvPr/>
        </p:nvSpPr>
        <p:spPr>
          <a:xfrm>
            <a:off x="3156141" y="4795279"/>
            <a:ext cx="1805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𝛼 energy loss fraction: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D1648-29DF-C04C-BF04-C851C3225D00}"/>
              </a:ext>
            </a:extLst>
          </p:cNvPr>
          <p:cNvSpPr txBox="1"/>
          <p:nvPr/>
        </p:nvSpPr>
        <p:spPr>
          <a:xfrm>
            <a:off x="342276" y="875421"/>
            <a:ext cx="862883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More to do:  coils, surface quality, &amp; MHD stability at high 𝛽, robustness to pressure profile, ...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1A45A8-61E1-294E-A93B-F28E7213E4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6" y="1164958"/>
            <a:ext cx="3526971" cy="225726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389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4BCEA-D6BF-A745-99A6-D344860AEC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BC71F-7855-D941-9856-BFCC853B45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66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B2E2-D842-5644-B2FA-9290B47C8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 bootstrap current arises in tokamaks &amp; stellarators when the density &amp; temperature become significant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BDD0-3AD7-B344-A45E-F4418C43C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50774"/>
            <a:ext cx="5567039" cy="3394472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sz="1800" dirty="0"/>
              <a:t>Ions and electrons have different trajectories. Different mean flows = electric current.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Current depends on geometry, density, &amp; temperature.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For 𝛽 &gt; 0, we don’t know </a:t>
            </a:r>
            <a:r>
              <a:rPr lang="en-US" sz="1800" b="1" dirty="0"/>
              <a:t>B</a:t>
            </a:r>
            <a:r>
              <a:rPr lang="en-US" sz="1800" dirty="0"/>
              <a:t> until we include this effect.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Computing the bootstrap current requires kinetic theory: coupled 4D advection-dominated </a:t>
            </a:r>
            <a:r>
              <a:rPr lang="en-US" sz="1800" dirty="0" err="1"/>
              <a:t>integro</a:t>
            </a:r>
            <a:r>
              <a:rPr lang="en-US" sz="1800" dirty="0"/>
              <a:t>-differential equations.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Need </a:t>
            </a:r>
            <a:r>
              <a:rPr lang="en-US" sz="1800" i="1" dirty="0"/>
              <a:t>self-consistency</a:t>
            </a:r>
            <a:r>
              <a:rPr lang="en-US" sz="1800" dirty="0"/>
              <a:t> between MHD equilibrium and kinetic equation.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How can a self-consistent bootstrap current calculation be integrated with stellarator optimization?</a:t>
            </a:r>
          </a:p>
          <a:p>
            <a:pPr>
              <a:spcBef>
                <a:spcPts val="800"/>
              </a:spcBef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F1093-CA3B-F14F-9024-10958D5D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2007776-F2BD-8B49-969F-4A5A6F4DE9AB}"/>
              </a:ext>
            </a:extLst>
          </p:cNvPr>
          <p:cNvSpPr/>
          <p:nvPr/>
        </p:nvSpPr>
        <p:spPr>
          <a:xfrm>
            <a:off x="5719439" y="1468675"/>
            <a:ext cx="1488396" cy="2862015"/>
          </a:xfrm>
          <a:custGeom>
            <a:avLst/>
            <a:gdLst>
              <a:gd name="connsiteX0" fmla="*/ 852867 w 860299"/>
              <a:gd name="connsiteY0" fmla="*/ 1089772 h 2217267"/>
              <a:gd name="connsiteX1" fmla="*/ 777710 w 860299"/>
              <a:gd name="connsiteY1" fmla="*/ 551153 h 2217267"/>
              <a:gd name="connsiteX2" fmla="*/ 264143 w 860299"/>
              <a:gd name="connsiteY2" fmla="*/ 8 h 2217267"/>
              <a:gd name="connsiteX3" fmla="*/ 477086 w 860299"/>
              <a:gd name="connsiteY3" fmla="*/ 551153 h 2217267"/>
              <a:gd name="connsiteX4" fmla="*/ 527190 w 860299"/>
              <a:gd name="connsiteY4" fmla="*/ 1089772 h 2217267"/>
              <a:gd name="connsiteX5" fmla="*/ 477086 w 860299"/>
              <a:gd name="connsiteY5" fmla="*/ 1640917 h 2217267"/>
              <a:gd name="connsiteX6" fmla="*/ 264143 w 860299"/>
              <a:gd name="connsiteY6" fmla="*/ 2204588 h 2217267"/>
              <a:gd name="connsiteX7" fmla="*/ 727606 w 860299"/>
              <a:gd name="connsiteY7" fmla="*/ 1653443 h 2217267"/>
              <a:gd name="connsiteX8" fmla="*/ 790236 w 860299"/>
              <a:gd name="connsiteY8" fmla="*/ 1102298 h 2217267"/>
              <a:gd name="connsiteX9" fmla="*/ 715080 w 860299"/>
              <a:gd name="connsiteY9" fmla="*/ 563679 h 2217267"/>
              <a:gd name="connsiteX10" fmla="*/ 176461 w 860299"/>
              <a:gd name="connsiteY10" fmla="*/ 8 h 2217267"/>
              <a:gd name="connsiteX11" fmla="*/ 414456 w 860299"/>
              <a:gd name="connsiteY11" fmla="*/ 563679 h 2217267"/>
              <a:gd name="connsiteX12" fmla="*/ 464560 w 860299"/>
              <a:gd name="connsiteY12" fmla="*/ 1114824 h 2217267"/>
              <a:gd name="connsiteX13" fmla="*/ 376878 w 860299"/>
              <a:gd name="connsiteY13" fmla="*/ 1640917 h 2217267"/>
              <a:gd name="connsiteX14" fmla="*/ 151409 w 860299"/>
              <a:gd name="connsiteY14" fmla="*/ 2204588 h 2217267"/>
              <a:gd name="connsiteX15" fmla="*/ 639924 w 860299"/>
              <a:gd name="connsiteY15" fmla="*/ 1640917 h 2217267"/>
              <a:gd name="connsiteX16" fmla="*/ 727606 w 860299"/>
              <a:gd name="connsiteY16" fmla="*/ 1114824 h 2217267"/>
              <a:gd name="connsiteX17" fmla="*/ 627398 w 860299"/>
              <a:gd name="connsiteY17" fmla="*/ 576205 h 2217267"/>
              <a:gd name="connsiteX18" fmla="*/ 26149 w 860299"/>
              <a:gd name="connsiteY18" fmla="*/ 8 h 2217267"/>
              <a:gd name="connsiteX19" fmla="*/ 326773 w 860299"/>
              <a:gd name="connsiteY19" fmla="*/ 563679 h 2217267"/>
              <a:gd name="connsiteX20" fmla="*/ 376878 w 860299"/>
              <a:gd name="connsiteY20" fmla="*/ 1102298 h 2217267"/>
              <a:gd name="connsiteX21" fmla="*/ 1097 w 860299"/>
              <a:gd name="connsiteY21" fmla="*/ 2204588 h 2217267"/>
              <a:gd name="connsiteX22" fmla="*/ 514664 w 860299"/>
              <a:gd name="connsiteY22" fmla="*/ 1665969 h 2217267"/>
              <a:gd name="connsiteX23" fmla="*/ 652450 w 860299"/>
              <a:gd name="connsiteY23" fmla="*/ 1127350 h 2217267"/>
              <a:gd name="connsiteX0" fmla="*/ 855306 w 862738"/>
              <a:gd name="connsiteY0" fmla="*/ 1089772 h 2204660"/>
              <a:gd name="connsiteX1" fmla="*/ 780149 w 862738"/>
              <a:gd name="connsiteY1" fmla="*/ 551153 h 2204660"/>
              <a:gd name="connsiteX2" fmla="*/ 266582 w 862738"/>
              <a:gd name="connsiteY2" fmla="*/ 8 h 2204660"/>
              <a:gd name="connsiteX3" fmla="*/ 479525 w 862738"/>
              <a:gd name="connsiteY3" fmla="*/ 551153 h 2204660"/>
              <a:gd name="connsiteX4" fmla="*/ 529629 w 862738"/>
              <a:gd name="connsiteY4" fmla="*/ 1089772 h 2204660"/>
              <a:gd name="connsiteX5" fmla="*/ 479525 w 862738"/>
              <a:gd name="connsiteY5" fmla="*/ 1640917 h 2204660"/>
              <a:gd name="connsiteX6" fmla="*/ 266582 w 862738"/>
              <a:gd name="connsiteY6" fmla="*/ 2204588 h 2204660"/>
              <a:gd name="connsiteX7" fmla="*/ 730045 w 862738"/>
              <a:gd name="connsiteY7" fmla="*/ 1653443 h 2204660"/>
              <a:gd name="connsiteX8" fmla="*/ 792675 w 862738"/>
              <a:gd name="connsiteY8" fmla="*/ 1102298 h 2204660"/>
              <a:gd name="connsiteX9" fmla="*/ 717519 w 862738"/>
              <a:gd name="connsiteY9" fmla="*/ 563679 h 2204660"/>
              <a:gd name="connsiteX10" fmla="*/ 178900 w 862738"/>
              <a:gd name="connsiteY10" fmla="*/ 8 h 2204660"/>
              <a:gd name="connsiteX11" fmla="*/ 416895 w 862738"/>
              <a:gd name="connsiteY11" fmla="*/ 563679 h 2204660"/>
              <a:gd name="connsiteX12" fmla="*/ 466999 w 862738"/>
              <a:gd name="connsiteY12" fmla="*/ 1114824 h 2204660"/>
              <a:gd name="connsiteX13" fmla="*/ 379317 w 862738"/>
              <a:gd name="connsiteY13" fmla="*/ 1640917 h 2204660"/>
              <a:gd name="connsiteX14" fmla="*/ 153848 w 862738"/>
              <a:gd name="connsiteY14" fmla="*/ 2204588 h 2204660"/>
              <a:gd name="connsiteX15" fmla="*/ 642363 w 862738"/>
              <a:gd name="connsiteY15" fmla="*/ 1640917 h 2204660"/>
              <a:gd name="connsiteX16" fmla="*/ 730045 w 862738"/>
              <a:gd name="connsiteY16" fmla="*/ 1114824 h 2204660"/>
              <a:gd name="connsiteX17" fmla="*/ 629837 w 862738"/>
              <a:gd name="connsiteY17" fmla="*/ 576205 h 2204660"/>
              <a:gd name="connsiteX18" fmla="*/ 28588 w 862738"/>
              <a:gd name="connsiteY18" fmla="*/ 8 h 2204660"/>
              <a:gd name="connsiteX19" fmla="*/ 329212 w 862738"/>
              <a:gd name="connsiteY19" fmla="*/ 563679 h 2204660"/>
              <a:gd name="connsiteX20" fmla="*/ 379317 w 862738"/>
              <a:gd name="connsiteY20" fmla="*/ 1102298 h 2204660"/>
              <a:gd name="connsiteX21" fmla="*/ 294549 w 862738"/>
              <a:gd name="connsiteY21" fmla="*/ 1630045 h 2204660"/>
              <a:gd name="connsiteX22" fmla="*/ 3536 w 862738"/>
              <a:gd name="connsiteY22" fmla="*/ 2204588 h 2204660"/>
              <a:gd name="connsiteX23" fmla="*/ 517103 w 862738"/>
              <a:gd name="connsiteY23" fmla="*/ 1665969 h 2204660"/>
              <a:gd name="connsiteX24" fmla="*/ 654889 w 862738"/>
              <a:gd name="connsiteY24" fmla="*/ 1127350 h 2204660"/>
              <a:gd name="connsiteX0" fmla="*/ 855306 w 862738"/>
              <a:gd name="connsiteY0" fmla="*/ 1089772 h 2204660"/>
              <a:gd name="connsiteX1" fmla="*/ 780149 w 862738"/>
              <a:gd name="connsiteY1" fmla="*/ 551153 h 2204660"/>
              <a:gd name="connsiteX2" fmla="*/ 266582 w 862738"/>
              <a:gd name="connsiteY2" fmla="*/ 8 h 2204660"/>
              <a:gd name="connsiteX3" fmla="*/ 479525 w 862738"/>
              <a:gd name="connsiteY3" fmla="*/ 551153 h 2204660"/>
              <a:gd name="connsiteX4" fmla="*/ 529629 w 862738"/>
              <a:gd name="connsiteY4" fmla="*/ 1089772 h 2204660"/>
              <a:gd name="connsiteX5" fmla="*/ 479525 w 862738"/>
              <a:gd name="connsiteY5" fmla="*/ 1640917 h 2204660"/>
              <a:gd name="connsiteX6" fmla="*/ 266582 w 862738"/>
              <a:gd name="connsiteY6" fmla="*/ 2204588 h 2204660"/>
              <a:gd name="connsiteX7" fmla="*/ 730045 w 862738"/>
              <a:gd name="connsiteY7" fmla="*/ 1653443 h 2204660"/>
              <a:gd name="connsiteX8" fmla="*/ 792675 w 862738"/>
              <a:gd name="connsiteY8" fmla="*/ 1102298 h 2204660"/>
              <a:gd name="connsiteX9" fmla="*/ 717519 w 862738"/>
              <a:gd name="connsiteY9" fmla="*/ 563679 h 2204660"/>
              <a:gd name="connsiteX10" fmla="*/ 144395 w 862738"/>
              <a:gd name="connsiteY10" fmla="*/ 5759 h 2204660"/>
              <a:gd name="connsiteX11" fmla="*/ 416895 w 862738"/>
              <a:gd name="connsiteY11" fmla="*/ 563679 h 2204660"/>
              <a:gd name="connsiteX12" fmla="*/ 466999 w 862738"/>
              <a:gd name="connsiteY12" fmla="*/ 1114824 h 2204660"/>
              <a:gd name="connsiteX13" fmla="*/ 379317 w 862738"/>
              <a:gd name="connsiteY13" fmla="*/ 1640917 h 2204660"/>
              <a:gd name="connsiteX14" fmla="*/ 153848 w 862738"/>
              <a:gd name="connsiteY14" fmla="*/ 2204588 h 2204660"/>
              <a:gd name="connsiteX15" fmla="*/ 642363 w 862738"/>
              <a:gd name="connsiteY15" fmla="*/ 1640917 h 2204660"/>
              <a:gd name="connsiteX16" fmla="*/ 730045 w 862738"/>
              <a:gd name="connsiteY16" fmla="*/ 1114824 h 2204660"/>
              <a:gd name="connsiteX17" fmla="*/ 629837 w 862738"/>
              <a:gd name="connsiteY17" fmla="*/ 576205 h 2204660"/>
              <a:gd name="connsiteX18" fmla="*/ 28588 w 862738"/>
              <a:gd name="connsiteY18" fmla="*/ 8 h 2204660"/>
              <a:gd name="connsiteX19" fmla="*/ 329212 w 862738"/>
              <a:gd name="connsiteY19" fmla="*/ 563679 h 2204660"/>
              <a:gd name="connsiteX20" fmla="*/ 379317 w 862738"/>
              <a:gd name="connsiteY20" fmla="*/ 1102298 h 2204660"/>
              <a:gd name="connsiteX21" fmla="*/ 294549 w 862738"/>
              <a:gd name="connsiteY21" fmla="*/ 1630045 h 2204660"/>
              <a:gd name="connsiteX22" fmla="*/ 3536 w 862738"/>
              <a:gd name="connsiteY22" fmla="*/ 2204588 h 2204660"/>
              <a:gd name="connsiteX23" fmla="*/ 517103 w 862738"/>
              <a:gd name="connsiteY23" fmla="*/ 1665969 h 2204660"/>
              <a:gd name="connsiteX24" fmla="*/ 654889 w 862738"/>
              <a:gd name="connsiteY24" fmla="*/ 1127350 h 2204660"/>
              <a:gd name="connsiteX0" fmla="*/ 901313 w 903769"/>
              <a:gd name="connsiteY0" fmla="*/ 1101274 h 2204660"/>
              <a:gd name="connsiteX1" fmla="*/ 780149 w 903769"/>
              <a:gd name="connsiteY1" fmla="*/ 551153 h 2204660"/>
              <a:gd name="connsiteX2" fmla="*/ 266582 w 903769"/>
              <a:gd name="connsiteY2" fmla="*/ 8 h 2204660"/>
              <a:gd name="connsiteX3" fmla="*/ 479525 w 903769"/>
              <a:gd name="connsiteY3" fmla="*/ 551153 h 2204660"/>
              <a:gd name="connsiteX4" fmla="*/ 529629 w 903769"/>
              <a:gd name="connsiteY4" fmla="*/ 1089772 h 2204660"/>
              <a:gd name="connsiteX5" fmla="*/ 479525 w 903769"/>
              <a:gd name="connsiteY5" fmla="*/ 1640917 h 2204660"/>
              <a:gd name="connsiteX6" fmla="*/ 266582 w 903769"/>
              <a:gd name="connsiteY6" fmla="*/ 2204588 h 2204660"/>
              <a:gd name="connsiteX7" fmla="*/ 730045 w 903769"/>
              <a:gd name="connsiteY7" fmla="*/ 1653443 h 2204660"/>
              <a:gd name="connsiteX8" fmla="*/ 792675 w 903769"/>
              <a:gd name="connsiteY8" fmla="*/ 1102298 h 2204660"/>
              <a:gd name="connsiteX9" fmla="*/ 717519 w 903769"/>
              <a:gd name="connsiteY9" fmla="*/ 563679 h 2204660"/>
              <a:gd name="connsiteX10" fmla="*/ 144395 w 903769"/>
              <a:gd name="connsiteY10" fmla="*/ 5759 h 2204660"/>
              <a:gd name="connsiteX11" fmla="*/ 416895 w 903769"/>
              <a:gd name="connsiteY11" fmla="*/ 563679 h 2204660"/>
              <a:gd name="connsiteX12" fmla="*/ 466999 w 903769"/>
              <a:gd name="connsiteY12" fmla="*/ 1114824 h 2204660"/>
              <a:gd name="connsiteX13" fmla="*/ 379317 w 903769"/>
              <a:gd name="connsiteY13" fmla="*/ 1640917 h 2204660"/>
              <a:gd name="connsiteX14" fmla="*/ 153848 w 903769"/>
              <a:gd name="connsiteY14" fmla="*/ 2204588 h 2204660"/>
              <a:gd name="connsiteX15" fmla="*/ 642363 w 903769"/>
              <a:gd name="connsiteY15" fmla="*/ 1640917 h 2204660"/>
              <a:gd name="connsiteX16" fmla="*/ 730045 w 903769"/>
              <a:gd name="connsiteY16" fmla="*/ 1114824 h 2204660"/>
              <a:gd name="connsiteX17" fmla="*/ 629837 w 903769"/>
              <a:gd name="connsiteY17" fmla="*/ 576205 h 2204660"/>
              <a:gd name="connsiteX18" fmla="*/ 28588 w 903769"/>
              <a:gd name="connsiteY18" fmla="*/ 8 h 2204660"/>
              <a:gd name="connsiteX19" fmla="*/ 329212 w 903769"/>
              <a:gd name="connsiteY19" fmla="*/ 563679 h 2204660"/>
              <a:gd name="connsiteX20" fmla="*/ 379317 w 903769"/>
              <a:gd name="connsiteY20" fmla="*/ 1102298 h 2204660"/>
              <a:gd name="connsiteX21" fmla="*/ 294549 w 903769"/>
              <a:gd name="connsiteY21" fmla="*/ 1630045 h 2204660"/>
              <a:gd name="connsiteX22" fmla="*/ 3536 w 903769"/>
              <a:gd name="connsiteY22" fmla="*/ 2204588 h 2204660"/>
              <a:gd name="connsiteX23" fmla="*/ 517103 w 903769"/>
              <a:gd name="connsiteY23" fmla="*/ 1665969 h 2204660"/>
              <a:gd name="connsiteX24" fmla="*/ 654889 w 903769"/>
              <a:gd name="connsiteY24" fmla="*/ 1127350 h 2204660"/>
              <a:gd name="connsiteX0" fmla="*/ 901313 w 903769"/>
              <a:gd name="connsiteY0" fmla="*/ 1101274 h 2204660"/>
              <a:gd name="connsiteX1" fmla="*/ 780149 w 903769"/>
              <a:gd name="connsiteY1" fmla="*/ 551153 h 2204660"/>
              <a:gd name="connsiteX2" fmla="*/ 266582 w 903769"/>
              <a:gd name="connsiteY2" fmla="*/ 8 h 2204660"/>
              <a:gd name="connsiteX3" fmla="*/ 479525 w 903769"/>
              <a:gd name="connsiteY3" fmla="*/ 551153 h 2204660"/>
              <a:gd name="connsiteX4" fmla="*/ 529629 w 903769"/>
              <a:gd name="connsiteY4" fmla="*/ 1089772 h 2204660"/>
              <a:gd name="connsiteX5" fmla="*/ 479525 w 903769"/>
              <a:gd name="connsiteY5" fmla="*/ 1640917 h 2204660"/>
              <a:gd name="connsiteX6" fmla="*/ 266582 w 903769"/>
              <a:gd name="connsiteY6" fmla="*/ 2204588 h 2204660"/>
              <a:gd name="connsiteX7" fmla="*/ 730045 w 903769"/>
              <a:gd name="connsiteY7" fmla="*/ 1653443 h 2204660"/>
              <a:gd name="connsiteX8" fmla="*/ 850185 w 903769"/>
              <a:gd name="connsiteY8" fmla="*/ 1102298 h 2204660"/>
              <a:gd name="connsiteX9" fmla="*/ 717519 w 903769"/>
              <a:gd name="connsiteY9" fmla="*/ 563679 h 2204660"/>
              <a:gd name="connsiteX10" fmla="*/ 144395 w 903769"/>
              <a:gd name="connsiteY10" fmla="*/ 5759 h 2204660"/>
              <a:gd name="connsiteX11" fmla="*/ 416895 w 903769"/>
              <a:gd name="connsiteY11" fmla="*/ 563679 h 2204660"/>
              <a:gd name="connsiteX12" fmla="*/ 466999 w 903769"/>
              <a:gd name="connsiteY12" fmla="*/ 1114824 h 2204660"/>
              <a:gd name="connsiteX13" fmla="*/ 379317 w 903769"/>
              <a:gd name="connsiteY13" fmla="*/ 1640917 h 2204660"/>
              <a:gd name="connsiteX14" fmla="*/ 153848 w 903769"/>
              <a:gd name="connsiteY14" fmla="*/ 2204588 h 2204660"/>
              <a:gd name="connsiteX15" fmla="*/ 642363 w 903769"/>
              <a:gd name="connsiteY15" fmla="*/ 1640917 h 2204660"/>
              <a:gd name="connsiteX16" fmla="*/ 730045 w 903769"/>
              <a:gd name="connsiteY16" fmla="*/ 1114824 h 2204660"/>
              <a:gd name="connsiteX17" fmla="*/ 629837 w 903769"/>
              <a:gd name="connsiteY17" fmla="*/ 576205 h 2204660"/>
              <a:gd name="connsiteX18" fmla="*/ 28588 w 903769"/>
              <a:gd name="connsiteY18" fmla="*/ 8 h 2204660"/>
              <a:gd name="connsiteX19" fmla="*/ 329212 w 903769"/>
              <a:gd name="connsiteY19" fmla="*/ 563679 h 2204660"/>
              <a:gd name="connsiteX20" fmla="*/ 379317 w 903769"/>
              <a:gd name="connsiteY20" fmla="*/ 1102298 h 2204660"/>
              <a:gd name="connsiteX21" fmla="*/ 294549 w 903769"/>
              <a:gd name="connsiteY21" fmla="*/ 1630045 h 2204660"/>
              <a:gd name="connsiteX22" fmla="*/ 3536 w 903769"/>
              <a:gd name="connsiteY22" fmla="*/ 2204588 h 2204660"/>
              <a:gd name="connsiteX23" fmla="*/ 517103 w 903769"/>
              <a:gd name="connsiteY23" fmla="*/ 1665969 h 2204660"/>
              <a:gd name="connsiteX24" fmla="*/ 654889 w 903769"/>
              <a:gd name="connsiteY24" fmla="*/ 1127350 h 2204660"/>
              <a:gd name="connsiteX0" fmla="*/ 901313 w 903769"/>
              <a:gd name="connsiteY0" fmla="*/ 1101274 h 2204660"/>
              <a:gd name="connsiteX1" fmla="*/ 780149 w 903769"/>
              <a:gd name="connsiteY1" fmla="*/ 551153 h 2204660"/>
              <a:gd name="connsiteX2" fmla="*/ 266582 w 903769"/>
              <a:gd name="connsiteY2" fmla="*/ 8 h 2204660"/>
              <a:gd name="connsiteX3" fmla="*/ 479525 w 903769"/>
              <a:gd name="connsiteY3" fmla="*/ 551153 h 2204660"/>
              <a:gd name="connsiteX4" fmla="*/ 529629 w 903769"/>
              <a:gd name="connsiteY4" fmla="*/ 1089772 h 2204660"/>
              <a:gd name="connsiteX5" fmla="*/ 479525 w 903769"/>
              <a:gd name="connsiteY5" fmla="*/ 1640917 h 2204660"/>
              <a:gd name="connsiteX6" fmla="*/ 266582 w 903769"/>
              <a:gd name="connsiteY6" fmla="*/ 2204588 h 2204660"/>
              <a:gd name="connsiteX7" fmla="*/ 730045 w 903769"/>
              <a:gd name="connsiteY7" fmla="*/ 1653443 h 2204660"/>
              <a:gd name="connsiteX8" fmla="*/ 850185 w 903769"/>
              <a:gd name="connsiteY8" fmla="*/ 1102298 h 2204660"/>
              <a:gd name="connsiteX9" fmla="*/ 717519 w 903769"/>
              <a:gd name="connsiteY9" fmla="*/ 563679 h 2204660"/>
              <a:gd name="connsiteX10" fmla="*/ 144395 w 903769"/>
              <a:gd name="connsiteY10" fmla="*/ 5759 h 2204660"/>
              <a:gd name="connsiteX11" fmla="*/ 416895 w 903769"/>
              <a:gd name="connsiteY11" fmla="*/ 563679 h 2204660"/>
              <a:gd name="connsiteX12" fmla="*/ 466999 w 903769"/>
              <a:gd name="connsiteY12" fmla="*/ 1114824 h 2204660"/>
              <a:gd name="connsiteX13" fmla="*/ 379317 w 903769"/>
              <a:gd name="connsiteY13" fmla="*/ 1640917 h 2204660"/>
              <a:gd name="connsiteX14" fmla="*/ 153848 w 903769"/>
              <a:gd name="connsiteY14" fmla="*/ 2204588 h 2204660"/>
              <a:gd name="connsiteX15" fmla="*/ 642363 w 903769"/>
              <a:gd name="connsiteY15" fmla="*/ 1640917 h 2204660"/>
              <a:gd name="connsiteX16" fmla="*/ 781803 w 903769"/>
              <a:gd name="connsiteY16" fmla="*/ 1114824 h 2204660"/>
              <a:gd name="connsiteX17" fmla="*/ 629837 w 903769"/>
              <a:gd name="connsiteY17" fmla="*/ 576205 h 2204660"/>
              <a:gd name="connsiteX18" fmla="*/ 28588 w 903769"/>
              <a:gd name="connsiteY18" fmla="*/ 8 h 2204660"/>
              <a:gd name="connsiteX19" fmla="*/ 329212 w 903769"/>
              <a:gd name="connsiteY19" fmla="*/ 563679 h 2204660"/>
              <a:gd name="connsiteX20" fmla="*/ 379317 w 903769"/>
              <a:gd name="connsiteY20" fmla="*/ 1102298 h 2204660"/>
              <a:gd name="connsiteX21" fmla="*/ 294549 w 903769"/>
              <a:gd name="connsiteY21" fmla="*/ 1630045 h 2204660"/>
              <a:gd name="connsiteX22" fmla="*/ 3536 w 903769"/>
              <a:gd name="connsiteY22" fmla="*/ 2204588 h 2204660"/>
              <a:gd name="connsiteX23" fmla="*/ 517103 w 903769"/>
              <a:gd name="connsiteY23" fmla="*/ 1665969 h 2204660"/>
              <a:gd name="connsiteX24" fmla="*/ 654889 w 903769"/>
              <a:gd name="connsiteY24" fmla="*/ 1127350 h 2204660"/>
              <a:gd name="connsiteX0" fmla="*/ 901313 w 903769"/>
              <a:gd name="connsiteY0" fmla="*/ 1101274 h 2204661"/>
              <a:gd name="connsiteX1" fmla="*/ 780149 w 903769"/>
              <a:gd name="connsiteY1" fmla="*/ 551153 h 2204661"/>
              <a:gd name="connsiteX2" fmla="*/ 266582 w 903769"/>
              <a:gd name="connsiteY2" fmla="*/ 8 h 2204661"/>
              <a:gd name="connsiteX3" fmla="*/ 479525 w 903769"/>
              <a:gd name="connsiteY3" fmla="*/ 551153 h 2204661"/>
              <a:gd name="connsiteX4" fmla="*/ 529629 w 903769"/>
              <a:gd name="connsiteY4" fmla="*/ 1089772 h 2204661"/>
              <a:gd name="connsiteX5" fmla="*/ 479525 w 903769"/>
              <a:gd name="connsiteY5" fmla="*/ 1640917 h 2204661"/>
              <a:gd name="connsiteX6" fmla="*/ 266582 w 903769"/>
              <a:gd name="connsiteY6" fmla="*/ 2204588 h 2204661"/>
              <a:gd name="connsiteX7" fmla="*/ 730045 w 903769"/>
              <a:gd name="connsiteY7" fmla="*/ 1653443 h 2204661"/>
              <a:gd name="connsiteX8" fmla="*/ 850185 w 903769"/>
              <a:gd name="connsiteY8" fmla="*/ 1102298 h 2204661"/>
              <a:gd name="connsiteX9" fmla="*/ 717519 w 903769"/>
              <a:gd name="connsiteY9" fmla="*/ 563679 h 2204661"/>
              <a:gd name="connsiteX10" fmla="*/ 144395 w 903769"/>
              <a:gd name="connsiteY10" fmla="*/ 5759 h 2204661"/>
              <a:gd name="connsiteX11" fmla="*/ 416895 w 903769"/>
              <a:gd name="connsiteY11" fmla="*/ 563679 h 2204661"/>
              <a:gd name="connsiteX12" fmla="*/ 466999 w 903769"/>
              <a:gd name="connsiteY12" fmla="*/ 1114824 h 2204661"/>
              <a:gd name="connsiteX13" fmla="*/ 379317 w 903769"/>
              <a:gd name="connsiteY13" fmla="*/ 1640917 h 2204661"/>
              <a:gd name="connsiteX14" fmla="*/ 153848 w 903769"/>
              <a:gd name="connsiteY14" fmla="*/ 2204588 h 2204661"/>
              <a:gd name="connsiteX15" fmla="*/ 642363 w 903769"/>
              <a:gd name="connsiteY15" fmla="*/ 1640917 h 2204661"/>
              <a:gd name="connsiteX16" fmla="*/ 781803 w 903769"/>
              <a:gd name="connsiteY16" fmla="*/ 1114824 h 2204661"/>
              <a:gd name="connsiteX17" fmla="*/ 629837 w 903769"/>
              <a:gd name="connsiteY17" fmla="*/ 576205 h 2204661"/>
              <a:gd name="connsiteX18" fmla="*/ 28588 w 903769"/>
              <a:gd name="connsiteY18" fmla="*/ 8 h 2204661"/>
              <a:gd name="connsiteX19" fmla="*/ 329212 w 903769"/>
              <a:gd name="connsiteY19" fmla="*/ 563679 h 2204661"/>
              <a:gd name="connsiteX20" fmla="*/ 379317 w 903769"/>
              <a:gd name="connsiteY20" fmla="*/ 1102298 h 2204661"/>
              <a:gd name="connsiteX21" fmla="*/ 294549 w 903769"/>
              <a:gd name="connsiteY21" fmla="*/ 1630045 h 2204661"/>
              <a:gd name="connsiteX22" fmla="*/ 3536 w 903769"/>
              <a:gd name="connsiteY22" fmla="*/ 2204588 h 2204661"/>
              <a:gd name="connsiteX23" fmla="*/ 517103 w 903769"/>
              <a:gd name="connsiteY23" fmla="*/ 1665969 h 2204661"/>
              <a:gd name="connsiteX24" fmla="*/ 712398 w 903769"/>
              <a:gd name="connsiteY24" fmla="*/ 1104346 h 2204661"/>
              <a:gd name="connsiteX0" fmla="*/ 901313 w 903769"/>
              <a:gd name="connsiteY0" fmla="*/ 1101274 h 2204661"/>
              <a:gd name="connsiteX1" fmla="*/ 780149 w 903769"/>
              <a:gd name="connsiteY1" fmla="*/ 551153 h 2204661"/>
              <a:gd name="connsiteX2" fmla="*/ 266582 w 903769"/>
              <a:gd name="connsiteY2" fmla="*/ 8 h 2204661"/>
              <a:gd name="connsiteX3" fmla="*/ 479525 w 903769"/>
              <a:gd name="connsiteY3" fmla="*/ 551153 h 2204661"/>
              <a:gd name="connsiteX4" fmla="*/ 558384 w 903769"/>
              <a:gd name="connsiteY4" fmla="*/ 1107025 h 2204661"/>
              <a:gd name="connsiteX5" fmla="*/ 479525 w 903769"/>
              <a:gd name="connsiteY5" fmla="*/ 1640917 h 2204661"/>
              <a:gd name="connsiteX6" fmla="*/ 266582 w 903769"/>
              <a:gd name="connsiteY6" fmla="*/ 2204588 h 2204661"/>
              <a:gd name="connsiteX7" fmla="*/ 730045 w 903769"/>
              <a:gd name="connsiteY7" fmla="*/ 1653443 h 2204661"/>
              <a:gd name="connsiteX8" fmla="*/ 850185 w 903769"/>
              <a:gd name="connsiteY8" fmla="*/ 1102298 h 2204661"/>
              <a:gd name="connsiteX9" fmla="*/ 717519 w 903769"/>
              <a:gd name="connsiteY9" fmla="*/ 563679 h 2204661"/>
              <a:gd name="connsiteX10" fmla="*/ 144395 w 903769"/>
              <a:gd name="connsiteY10" fmla="*/ 5759 h 2204661"/>
              <a:gd name="connsiteX11" fmla="*/ 416895 w 903769"/>
              <a:gd name="connsiteY11" fmla="*/ 563679 h 2204661"/>
              <a:gd name="connsiteX12" fmla="*/ 466999 w 903769"/>
              <a:gd name="connsiteY12" fmla="*/ 1114824 h 2204661"/>
              <a:gd name="connsiteX13" fmla="*/ 379317 w 903769"/>
              <a:gd name="connsiteY13" fmla="*/ 1640917 h 2204661"/>
              <a:gd name="connsiteX14" fmla="*/ 153848 w 903769"/>
              <a:gd name="connsiteY14" fmla="*/ 2204588 h 2204661"/>
              <a:gd name="connsiteX15" fmla="*/ 642363 w 903769"/>
              <a:gd name="connsiteY15" fmla="*/ 1640917 h 2204661"/>
              <a:gd name="connsiteX16" fmla="*/ 781803 w 903769"/>
              <a:gd name="connsiteY16" fmla="*/ 1114824 h 2204661"/>
              <a:gd name="connsiteX17" fmla="*/ 629837 w 903769"/>
              <a:gd name="connsiteY17" fmla="*/ 576205 h 2204661"/>
              <a:gd name="connsiteX18" fmla="*/ 28588 w 903769"/>
              <a:gd name="connsiteY18" fmla="*/ 8 h 2204661"/>
              <a:gd name="connsiteX19" fmla="*/ 329212 w 903769"/>
              <a:gd name="connsiteY19" fmla="*/ 563679 h 2204661"/>
              <a:gd name="connsiteX20" fmla="*/ 379317 w 903769"/>
              <a:gd name="connsiteY20" fmla="*/ 1102298 h 2204661"/>
              <a:gd name="connsiteX21" fmla="*/ 294549 w 903769"/>
              <a:gd name="connsiteY21" fmla="*/ 1630045 h 2204661"/>
              <a:gd name="connsiteX22" fmla="*/ 3536 w 903769"/>
              <a:gd name="connsiteY22" fmla="*/ 2204588 h 2204661"/>
              <a:gd name="connsiteX23" fmla="*/ 517103 w 903769"/>
              <a:gd name="connsiteY23" fmla="*/ 1665969 h 2204661"/>
              <a:gd name="connsiteX24" fmla="*/ 712398 w 903769"/>
              <a:gd name="connsiteY24" fmla="*/ 1104346 h 220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03769" h="2204661">
                <a:moveTo>
                  <a:pt x="901313" y="1101274"/>
                </a:moveTo>
                <a:cubicBezTo>
                  <a:pt x="912795" y="922778"/>
                  <a:pt x="885937" y="734697"/>
                  <a:pt x="780149" y="551153"/>
                </a:cubicBezTo>
                <a:cubicBezTo>
                  <a:pt x="674361" y="367609"/>
                  <a:pt x="316686" y="8"/>
                  <a:pt x="266582" y="8"/>
                </a:cubicBezTo>
                <a:cubicBezTo>
                  <a:pt x="216478" y="8"/>
                  <a:pt x="430891" y="366650"/>
                  <a:pt x="479525" y="551153"/>
                </a:cubicBezTo>
                <a:cubicBezTo>
                  <a:pt x="528159" y="735656"/>
                  <a:pt x="558384" y="925398"/>
                  <a:pt x="558384" y="1107025"/>
                </a:cubicBezTo>
                <a:cubicBezTo>
                  <a:pt x="558384" y="1288652"/>
                  <a:pt x="528159" y="1457990"/>
                  <a:pt x="479525" y="1640917"/>
                </a:cubicBezTo>
                <a:cubicBezTo>
                  <a:pt x="430891" y="1823844"/>
                  <a:pt x="224829" y="2202500"/>
                  <a:pt x="266582" y="2204588"/>
                </a:cubicBezTo>
                <a:cubicBezTo>
                  <a:pt x="308335" y="2206676"/>
                  <a:pt x="632778" y="1837158"/>
                  <a:pt x="730045" y="1653443"/>
                </a:cubicBezTo>
                <a:cubicBezTo>
                  <a:pt x="827312" y="1469728"/>
                  <a:pt x="852273" y="1283925"/>
                  <a:pt x="850185" y="1102298"/>
                </a:cubicBezTo>
                <a:cubicBezTo>
                  <a:pt x="848097" y="920671"/>
                  <a:pt x="835151" y="746436"/>
                  <a:pt x="717519" y="563679"/>
                </a:cubicBezTo>
                <a:cubicBezTo>
                  <a:pt x="599887" y="380922"/>
                  <a:pt x="194499" y="5759"/>
                  <a:pt x="144395" y="5759"/>
                </a:cubicBezTo>
                <a:cubicBezTo>
                  <a:pt x="94291" y="5759"/>
                  <a:pt x="363128" y="378835"/>
                  <a:pt x="416895" y="563679"/>
                </a:cubicBezTo>
                <a:cubicBezTo>
                  <a:pt x="470662" y="748523"/>
                  <a:pt x="473262" y="935284"/>
                  <a:pt x="466999" y="1114824"/>
                </a:cubicBezTo>
                <a:cubicBezTo>
                  <a:pt x="460736" y="1294364"/>
                  <a:pt x="431509" y="1459290"/>
                  <a:pt x="379317" y="1640917"/>
                </a:cubicBezTo>
                <a:cubicBezTo>
                  <a:pt x="327125" y="1822544"/>
                  <a:pt x="110007" y="2204588"/>
                  <a:pt x="153848" y="2204588"/>
                </a:cubicBezTo>
                <a:cubicBezTo>
                  <a:pt x="197689" y="2204588"/>
                  <a:pt x="537704" y="1822544"/>
                  <a:pt x="642363" y="1640917"/>
                </a:cubicBezTo>
                <a:cubicBezTo>
                  <a:pt x="747022" y="1459290"/>
                  <a:pt x="783891" y="1292276"/>
                  <a:pt x="781803" y="1114824"/>
                </a:cubicBezTo>
                <a:cubicBezTo>
                  <a:pt x="779715" y="937372"/>
                  <a:pt x="755373" y="762008"/>
                  <a:pt x="629837" y="576205"/>
                </a:cubicBezTo>
                <a:cubicBezTo>
                  <a:pt x="504301" y="390402"/>
                  <a:pt x="78692" y="2096"/>
                  <a:pt x="28588" y="8"/>
                </a:cubicBezTo>
                <a:cubicBezTo>
                  <a:pt x="-21516" y="-2080"/>
                  <a:pt x="270757" y="379964"/>
                  <a:pt x="329212" y="563679"/>
                </a:cubicBezTo>
                <a:cubicBezTo>
                  <a:pt x="387667" y="747394"/>
                  <a:pt x="385094" y="924570"/>
                  <a:pt x="379317" y="1102298"/>
                </a:cubicBezTo>
                <a:cubicBezTo>
                  <a:pt x="373540" y="1280026"/>
                  <a:pt x="357179" y="1446330"/>
                  <a:pt x="294549" y="1630045"/>
                </a:cubicBezTo>
                <a:cubicBezTo>
                  <a:pt x="231919" y="1813760"/>
                  <a:pt x="-33556" y="2198601"/>
                  <a:pt x="3536" y="2204588"/>
                </a:cubicBezTo>
                <a:cubicBezTo>
                  <a:pt x="40628" y="2210575"/>
                  <a:pt x="398959" y="1849343"/>
                  <a:pt x="517103" y="1665969"/>
                </a:cubicBezTo>
                <a:cubicBezTo>
                  <a:pt x="635247" y="1482595"/>
                  <a:pt x="697784" y="1283885"/>
                  <a:pt x="712398" y="1104346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6C34206-C46E-C845-B8C6-6F2BCC039A45}"/>
              </a:ext>
            </a:extLst>
          </p:cNvPr>
          <p:cNvSpPr/>
          <p:nvPr/>
        </p:nvSpPr>
        <p:spPr>
          <a:xfrm>
            <a:off x="6901417" y="1494346"/>
            <a:ext cx="474180" cy="2859364"/>
          </a:xfrm>
          <a:custGeom>
            <a:avLst/>
            <a:gdLst>
              <a:gd name="connsiteX0" fmla="*/ 524148 w 805944"/>
              <a:gd name="connsiteY0" fmla="*/ 1092686 h 2196868"/>
              <a:gd name="connsiteX1" fmla="*/ 426382 w 805944"/>
              <a:gd name="connsiteY1" fmla="*/ 552097 h 2196868"/>
              <a:gd name="connsiteX2" fmla="*/ 6563 w 805944"/>
              <a:gd name="connsiteY2" fmla="*/ 5758 h 2196868"/>
              <a:gd name="connsiteX3" fmla="*/ 173340 w 805944"/>
              <a:gd name="connsiteY3" fmla="*/ 569350 h 2196868"/>
              <a:gd name="connsiteX4" fmla="*/ 219348 w 805944"/>
              <a:gd name="connsiteY4" fmla="*/ 1104188 h 2196868"/>
              <a:gd name="connsiteX5" fmla="*/ 144586 w 805944"/>
              <a:gd name="connsiteY5" fmla="*/ 1644776 h 2196868"/>
              <a:gd name="connsiteX6" fmla="*/ 23816 w 805944"/>
              <a:gd name="connsiteY6" fmla="*/ 2191116 h 2196868"/>
              <a:gd name="connsiteX7" fmla="*/ 478140 w 805944"/>
              <a:gd name="connsiteY7" fmla="*/ 1639025 h 2196868"/>
              <a:gd name="connsiteX8" fmla="*/ 604661 w 805944"/>
              <a:gd name="connsiteY8" fmla="*/ 1098437 h 2196868"/>
              <a:gd name="connsiteX9" fmla="*/ 524148 w 805944"/>
              <a:gd name="connsiteY9" fmla="*/ 540595 h 2196868"/>
              <a:gd name="connsiteX10" fmla="*/ 138835 w 805944"/>
              <a:gd name="connsiteY10" fmla="*/ 5758 h 2196868"/>
              <a:gd name="connsiteX11" fmla="*/ 282608 w 805944"/>
              <a:gd name="connsiteY11" fmla="*/ 563599 h 2196868"/>
              <a:gd name="connsiteX12" fmla="*/ 317114 w 805944"/>
              <a:gd name="connsiteY12" fmla="*/ 1109939 h 2196868"/>
              <a:gd name="connsiteX13" fmla="*/ 230850 w 805944"/>
              <a:gd name="connsiteY13" fmla="*/ 1650527 h 2196868"/>
              <a:gd name="connsiteX14" fmla="*/ 98578 w 805944"/>
              <a:gd name="connsiteY14" fmla="*/ 2196867 h 2196868"/>
              <a:gd name="connsiteX15" fmla="*/ 570156 w 805944"/>
              <a:gd name="connsiteY15" fmla="*/ 1644776 h 2196868"/>
              <a:gd name="connsiteX16" fmla="*/ 708178 w 805944"/>
              <a:gd name="connsiteY16" fmla="*/ 1092686 h 2196868"/>
              <a:gd name="connsiteX17" fmla="*/ 627665 w 805944"/>
              <a:gd name="connsiteY17" fmla="*/ 552097 h 2196868"/>
              <a:gd name="connsiteX18" fmla="*/ 288359 w 805944"/>
              <a:gd name="connsiteY18" fmla="*/ 7 h 2196868"/>
              <a:gd name="connsiteX19" fmla="*/ 397627 w 805944"/>
              <a:gd name="connsiteY19" fmla="*/ 563599 h 2196868"/>
              <a:gd name="connsiteX20" fmla="*/ 432133 w 805944"/>
              <a:gd name="connsiteY20" fmla="*/ 1109939 h 2196868"/>
              <a:gd name="connsiteX21" fmla="*/ 345869 w 805944"/>
              <a:gd name="connsiteY21" fmla="*/ 1639025 h 2196868"/>
              <a:gd name="connsiteX22" fmla="*/ 213597 w 805944"/>
              <a:gd name="connsiteY22" fmla="*/ 2191116 h 2196868"/>
              <a:gd name="connsiteX23" fmla="*/ 662171 w 805944"/>
              <a:gd name="connsiteY23" fmla="*/ 1644776 h 2196868"/>
              <a:gd name="connsiteX24" fmla="*/ 805944 w 805944"/>
              <a:gd name="connsiteY24" fmla="*/ 1098437 h 2196868"/>
              <a:gd name="connsiteX0" fmla="*/ 524148 w 805944"/>
              <a:gd name="connsiteY0" fmla="*/ 1092686 h 2196868"/>
              <a:gd name="connsiteX1" fmla="*/ 426382 w 805944"/>
              <a:gd name="connsiteY1" fmla="*/ 552097 h 2196868"/>
              <a:gd name="connsiteX2" fmla="*/ 6563 w 805944"/>
              <a:gd name="connsiteY2" fmla="*/ 5758 h 2196868"/>
              <a:gd name="connsiteX3" fmla="*/ 173340 w 805944"/>
              <a:gd name="connsiteY3" fmla="*/ 569350 h 2196868"/>
              <a:gd name="connsiteX4" fmla="*/ 219348 w 805944"/>
              <a:gd name="connsiteY4" fmla="*/ 1104188 h 2196868"/>
              <a:gd name="connsiteX5" fmla="*/ 144586 w 805944"/>
              <a:gd name="connsiteY5" fmla="*/ 1644776 h 2196868"/>
              <a:gd name="connsiteX6" fmla="*/ 23816 w 805944"/>
              <a:gd name="connsiteY6" fmla="*/ 2191116 h 2196868"/>
              <a:gd name="connsiteX7" fmla="*/ 478140 w 805944"/>
              <a:gd name="connsiteY7" fmla="*/ 1639025 h 2196868"/>
              <a:gd name="connsiteX8" fmla="*/ 604661 w 805944"/>
              <a:gd name="connsiteY8" fmla="*/ 1098437 h 2196868"/>
              <a:gd name="connsiteX9" fmla="*/ 524148 w 805944"/>
              <a:gd name="connsiteY9" fmla="*/ 540595 h 2196868"/>
              <a:gd name="connsiteX10" fmla="*/ 138835 w 805944"/>
              <a:gd name="connsiteY10" fmla="*/ 5758 h 2196868"/>
              <a:gd name="connsiteX11" fmla="*/ 282608 w 805944"/>
              <a:gd name="connsiteY11" fmla="*/ 563599 h 2196868"/>
              <a:gd name="connsiteX12" fmla="*/ 317114 w 805944"/>
              <a:gd name="connsiteY12" fmla="*/ 1109939 h 2196868"/>
              <a:gd name="connsiteX13" fmla="*/ 230850 w 805944"/>
              <a:gd name="connsiteY13" fmla="*/ 1650527 h 2196868"/>
              <a:gd name="connsiteX14" fmla="*/ 98578 w 805944"/>
              <a:gd name="connsiteY14" fmla="*/ 2196867 h 2196868"/>
              <a:gd name="connsiteX15" fmla="*/ 570156 w 805944"/>
              <a:gd name="connsiteY15" fmla="*/ 1644776 h 2196868"/>
              <a:gd name="connsiteX16" fmla="*/ 708178 w 805944"/>
              <a:gd name="connsiteY16" fmla="*/ 1092686 h 2196868"/>
              <a:gd name="connsiteX17" fmla="*/ 627665 w 805944"/>
              <a:gd name="connsiteY17" fmla="*/ 552097 h 2196868"/>
              <a:gd name="connsiteX18" fmla="*/ 288359 w 805944"/>
              <a:gd name="connsiteY18" fmla="*/ 7 h 2196868"/>
              <a:gd name="connsiteX19" fmla="*/ 397627 w 805944"/>
              <a:gd name="connsiteY19" fmla="*/ 563599 h 2196868"/>
              <a:gd name="connsiteX20" fmla="*/ 432133 w 805944"/>
              <a:gd name="connsiteY20" fmla="*/ 1109939 h 2196868"/>
              <a:gd name="connsiteX21" fmla="*/ 345869 w 805944"/>
              <a:gd name="connsiteY21" fmla="*/ 1639025 h 2196868"/>
              <a:gd name="connsiteX22" fmla="*/ 253854 w 805944"/>
              <a:gd name="connsiteY22" fmla="*/ 2196867 h 2196868"/>
              <a:gd name="connsiteX23" fmla="*/ 662171 w 805944"/>
              <a:gd name="connsiteY23" fmla="*/ 1644776 h 2196868"/>
              <a:gd name="connsiteX24" fmla="*/ 805944 w 805944"/>
              <a:gd name="connsiteY24" fmla="*/ 1098437 h 2196868"/>
              <a:gd name="connsiteX0" fmla="*/ 524148 w 805944"/>
              <a:gd name="connsiteY0" fmla="*/ 1092686 h 2202619"/>
              <a:gd name="connsiteX1" fmla="*/ 426382 w 805944"/>
              <a:gd name="connsiteY1" fmla="*/ 552097 h 2202619"/>
              <a:gd name="connsiteX2" fmla="*/ 6563 w 805944"/>
              <a:gd name="connsiteY2" fmla="*/ 5758 h 2202619"/>
              <a:gd name="connsiteX3" fmla="*/ 173340 w 805944"/>
              <a:gd name="connsiteY3" fmla="*/ 569350 h 2202619"/>
              <a:gd name="connsiteX4" fmla="*/ 219348 w 805944"/>
              <a:gd name="connsiteY4" fmla="*/ 1104188 h 2202619"/>
              <a:gd name="connsiteX5" fmla="*/ 144586 w 805944"/>
              <a:gd name="connsiteY5" fmla="*/ 1644776 h 2202619"/>
              <a:gd name="connsiteX6" fmla="*/ 23816 w 805944"/>
              <a:gd name="connsiteY6" fmla="*/ 2191116 h 2202619"/>
              <a:gd name="connsiteX7" fmla="*/ 478140 w 805944"/>
              <a:gd name="connsiteY7" fmla="*/ 1639025 h 2202619"/>
              <a:gd name="connsiteX8" fmla="*/ 604661 w 805944"/>
              <a:gd name="connsiteY8" fmla="*/ 1098437 h 2202619"/>
              <a:gd name="connsiteX9" fmla="*/ 524148 w 805944"/>
              <a:gd name="connsiteY9" fmla="*/ 540595 h 2202619"/>
              <a:gd name="connsiteX10" fmla="*/ 138835 w 805944"/>
              <a:gd name="connsiteY10" fmla="*/ 5758 h 2202619"/>
              <a:gd name="connsiteX11" fmla="*/ 282608 w 805944"/>
              <a:gd name="connsiteY11" fmla="*/ 563599 h 2202619"/>
              <a:gd name="connsiteX12" fmla="*/ 317114 w 805944"/>
              <a:gd name="connsiteY12" fmla="*/ 1109939 h 2202619"/>
              <a:gd name="connsiteX13" fmla="*/ 230850 w 805944"/>
              <a:gd name="connsiteY13" fmla="*/ 1650527 h 2202619"/>
              <a:gd name="connsiteX14" fmla="*/ 161839 w 805944"/>
              <a:gd name="connsiteY14" fmla="*/ 2202618 h 2202619"/>
              <a:gd name="connsiteX15" fmla="*/ 570156 w 805944"/>
              <a:gd name="connsiteY15" fmla="*/ 1644776 h 2202619"/>
              <a:gd name="connsiteX16" fmla="*/ 708178 w 805944"/>
              <a:gd name="connsiteY16" fmla="*/ 1092686 h 2202619"/>
              <a:gd name="connsiteX17" fmla="*/ 627665 w 805944"/>
              <a:gd name="connsiteY17" fmla="*/ 552097 h 2202619"/>
              <a:gd name="connsiteX18" fmla="*/ 288359 w 805944"/>
              <a:gd name="connsiteY18" fmla="*/ 7 h 2202619"/>
              <a:gd name="connsiteX19" fmla="*/ 397627 w 805944"/>
              <a:gd name="connsiteY19" fmla="*/ 563599 h 2202619"/>
              <a:gd name="connsiteX20" fmla="*/ 432133 w 805944"/>
              <a:gd name="connsiteY20" fmla="*/ 1109939 h 2202619"/>
              <a:gd name="connsiteX21" fmla="*/ 345869 w 805944"/>
              <a:gd name="connsiteY21" fmla="*/ 1639025 h 2202619"/>
              <a:gd name="connsiteX22" fmla="*/ 253854 w 805944"/>
              <a:gd name="connsiteY22" fmla="*/ 2196867 h 2202619"/>
              <a:gd name="connsiteX23" fmla="*/ 662171 w 805944"/>
              <a:gd name="connsiteY23" fmla="*/ 1644776 h 2202619"/>
              <a:gd name="connsiteX24" fmla="*/ 805944 w 805944"/>
              <a:gd name="connsiteY24" fmla="*/ 1098437 h 2202619"/>
              <a:gd name="connsiteX0" fmla="*/ 524148 w 805944"/>
              <a:gd name="connsiteY0" fmla="*/ 1092686 h 2202619"/>
              <a:gd name="connsiteX1" fmla="*/ 426382 w 805944"/>
              <a:gd name="connsiteY1" fmla="*/ 552097 h 2202619"/>
              <a:gd name="connsiteX2" fmla="*/ 6563 w 805944"/>
              <a:gd name="connsiteY2" fmla="*/ 5758 h 2202619"/>
              <a:gd name="connsiteX3" fmla="*/ 173340 w 805944"/>
              <a:gd name="connsiteY3" fmla="*/ 569350 h 2202619"/>
              <a:gd name="connsiteX4" fmla="*/ 219348 w 805944"/>
              <a:gd name="connsiteY4" fmla="*/ 1104188 h 2202619"/>
              <a:gd name="connsiteX5" fmla="*/ 144586 w 805944"/>
              <a:gd name="connsiteY5" fmla="*/ 1644776 h 2202619"/>
              <a:gd name="connsiteX6" fmla="*/ 64073 w 805944"/>
              <a:gd name="connsiteY6" fmla="*/ 2196867 h 2202619"/>
              <a:gd name="connsiteX7" fmla="*/ 478140 w 805944"/>
              <a:gd name="connsiteY7" fmla="*/ 1639025 h 2202619"/>
              <a:gd name="connsiteX8" fmla="*/ 604661 w 805944"/>
              <a:gd name="connsiteY8" fmla="*/ 1098437 h 2202619"/>
              <a:gd name="connsiteX9" fmla="*/ 524148 w 805944"/>
              <a:gd name="connsiteY9" fmla="*/ 540595 h 2202619"/>
              <a:gd name="connsiteX10" fmla="*/ 138835 w 805944"/>
              <a:gd name="connsiteY10" fmla="*/ 5758 h 2202619"/>
              <a:gd name="connsiteX11" fmla="*/ 282608 w 805944"/>
              <a:gd name="connsiteY11" fmla="*/ 563599 h 2202619"/>
              <a:gd name="connsiteX12" fmla="*/ 317114 w 805944"/>
              <a:gd name="connsiteY12" fmla="*/ 1109939 h 2202619"/>
              <a:gd name="connsiteX13" fmla="*/ 230850 w 805944"/>
              <a:gd name="connsiteY13" fmla="*/ 1650527 h 2202619"/>
              <a:gd name="connsiteX14" fmla="*/ 161839 w 805944"/>
              <a:gd name="connsiteY14" fmla="*/ 2202618 h 2202619"/>
              <a:gd name="connsiteX15" fmla="*/ 570156 w 805944"/>
              <a:gd name="connsiteY15" fmla="*/ 1644776 h 2202619"/>
              <a:gd name="connsiteX16" fmla="*/ 708178 w 805944"/>
              <a:gd name="connsiteY16" fmla="*/ 1092686 h 2202619"/>
              <a:gd name="connsiteX17" fmla="*/ 627665 w 805944"/>
              <a:gd name="connsiteY17" fmla="*/ 552097 h 2202619"/>
              <a:gd name="connsiteX18" fmla="*/ 288359 w 805944"/>
              <a:gd name="connsiteY18" fmla="*/ 7 h 2202619"/>
              <a:gd name="connsiteX19" fmla="*/ 397627 w 805944"/>
              <a:gd name="connsiteY19" fmla="*/ 563599 h 2202619"/>
              <a:gd name="connsiteX20" fmla="*/ 432133 w 805944"/>
              <a:gd name="connsiteY20" fmla="*/ 1109939 h 2202619"/>
              <a:gd name="connsiteX21" fmla="*/ 345869 w 805944"/>
              <a:gd name="connsiteY21" fmla="*/ 1639025 h 2202619"/>
              <a:gd name="connsiteX22" fmla="*/ 253854 w 805944"/>
              <a:gd name="connsiteY22" fmla="*/ 2196867 h 2202619"/>
              <a:gd name="connsiteX23" fmla="*/ 662171 w 805944"/>
              <a:gd name="connsiteY23" fmla="*/ 1644776 h 2202619"/>
              <a:gd name="connsiteX24" fmla="*/ 805944 w 805944"/>
              <a:gd name="connsiteY24" fmla="*/ 1098437 h 220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05944" h="2202619">
                <a:moveTo>
                  <a:pt x="524148" y="1092686"/>
                </a:moveTo>
                <a:cubicBezTo>
                  <a:pt x="518397" y="912969"/>
                  <a:pt x="512646" y="733252"/>
                  <a:pt x="426382" y="552097"/>
                </a:cubicBezTo>
                <a:cubicBezTo>
                  <a:pt x="340118" y="370942"/>
                  <a:pt x="48737" y="2882"/>
                  <a:pt x="6563" y="5758"/>
                </a:cubicBezTo>
                <a:cubicBezTo>
                  <a:pt x="-35611" y="8633"/>
                  <a:pt x="137876" y="386278"/>
                  <a:pt x="173340" y="569350"/>
                </a:cubicBezTo>
                <a:cubicBezTo>
                  <a:pt x="208804" y="752422"/>
                  <a:pt x="224140" y="924950"/>
                  <a:pt x="219348" y="1104188"/>
                </a:cubicBezTo>
                <a:cubicBezTo>
                  <a:pt x="214556" y="1283426"/>
                  <a:pt x="170465" y="1462663"/>
                  <a:pt x="144586" y="1644776"/>
                </a:cubicBezTo>
                <a:cubicBezTo>
                  <a:pt x="118707" y="1826889"/>
                  <a:pt x="8481" y="2197825"/>
                  <a:pt x="64073" y="2196867"/>
                </a:cubicBezTo>
                <a:cubicBezTo>
                  <a:pt x="119665" y="2195909"/>
                  <a:pt x="388042" y="1822097"/>
                  <a:pt x="478140" y="1639025"/>
                </a:cubicBezTo>
                <a:cubicBezTo>
                  <a:pt x="568238" y="1455953"/>
                  <a:pt x="596993" y="1281509"/>
                  <a:pt x="604661" y="1098437"/>
                </a:cubicBezTo>
                <a:cubicBezTo>
                  <a:pt x="612329" y="915365"/>
                  <a:pt x="601786" y="722708"/>
                  <a:pt x="524148" y="540595"/>
                </a:cubicBezTo>
                <a:cubicBezTo>
                  <a:pt x="446510" y="358482"/>
                  <a:pt x="179092" y="1924"/>
                  <a:pt x="138835" y="5758"/>
                </a:cubicBezTo>
                <a:cubicBezTo>
                  <a:pt x="98578" y="9592"/>
                  <a:pt x="252895" y="379569"/>
                  <a:pt x="282608" y="563599"/>
                </a:cubicBezTo>
                <a:cubicBezTo>
                  <a:pt x="312321" y="747629"/>
                  <a:pt x="325740" y="928784"/>
                  <a:pt x="317114" y="1109939"/>
                </a:cubicBezTo>
                <a:cubicBezTo>
                  <a:pt x="308488" y="1291094"/>
                  <a:pt x="256729" y="1468414"/>
                  <a:pt x="230850" y="1650527"/>
                </a:cubicBezTo>
                <a:cubicBezTo>
                  <a:pt x="204971" y="1832640"/>
                  <a:pt x="105288" y="2203577"/>
                  <a:pt x="161839" y="2202618"/>
                </a:cubicBezTo>
                <a:cubicBezTo>
                  <a:pt x="218390" y="2201660"/>
                  <a:pt x="479100" y="1829765"/>
                  <a:pt x="570156" y="1644776"/>
                </a:cubicBezTo>
                <a:cubicBezTo>
                  <a:pt x="661212" y="1459787"/>
                  <a:pt x="698593" y="1274799"/>
                  <a:pt x="708178" y="1092686"/>
                </a:cubicBezTo>
                <a:cubicBezTo>
                  <a:pt x="717763" y="910573"/>
                  <a:pt x="697635" y="734210"/>
                  <a:pt x="627665" y="552097"/>
                </a:cubicBezTo>
                <a:cubicBezTo>
                  <a:pt x="557695" y="369984"/>
                  <a:pt x="326699" y="-1910"/>
                  <a:pt x="288359" y="7"/>
                </a:cubicBezTo>
                <a:cubicBezTo>
                  <a:pt x="250019" y="1924"/>
                  <a:pt x="373665" y="378610"/>
                  <a:pt x="397627" y="563599"/>
                </a:cubicBezTo>
                <a:cubicBezTo>
                  <a:pt x="421589" y="748588"/>
                  <a:pt x="440759" y="930701"/>
                  <a:pt x="432133" y="1109939"/>
                </a:cubicBezTo>
                <a:cubicBezTo>
                  <a:pt x="423507" y="1289177"/>
                  <a:pt x="375582" y="1457870"/>
                  <a:pt x="345869" y="1639025"/>
                </a:cubicBezTo>
                <a:cubicBezTo>
                  <a:pt x="316156" y="1820180"/>
                  <a:pt x="201137" y="2195909"/>
                  <a:pt x="253854" y="2196867"/>
                </a:cubicBezTo>
                <a:cubicBezTo>
                  <a:pt x="306571" y="2197826"/>
                  <a:pt x="570156" y="1827848"/>
                  <a:pt x="662171" y="1644776"/>
                </a:cubicBezTo>
                <a:cubicBezTo>
                  <a:pt x="754186" y="1461704"/>
                  <a:pt x="783419" y="1280550"/>
                  <a:pt x="805944" y="1098437"/>
                </a:cubicBezTo>
              </a:path>
            </a:pathLst>
          </a:custGeom>
          <a:noFill/>
          <a:ln>
            <a:solidFill>
              <a:srgbClr val="0066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729CFA-1FBB-9149-84FC-3272597EA8E3}"/>
              </a:ext>
            </a:extLst>
          </p:cNvPr>
          <p:cNvSpPr txBox="1"/>
          <p:nvPr/>
        </p:nvSpPr>
        <p:spPr>
          <a:xfrm>
            <a:off x="7375597" y="2678067"/>
            <a:ext cx="96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</a:t>
            </a:r>
            <a:endParaRPr lang="en-US" baseline="30000" dirty="0">
              <a:solidFill>
                <a:srgbClr val="0066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425479-53B6-9E44-924E-BBF154E1A0F7}"/>
              </a:ext>
            </a:extLst>
          </p:cNvPr>
          <p:cNvSpPr txBox="1"/>
          <p:nvPr/>
        </p:nvSpPr>
        <p:spPr>
          <a:xfrm>
            <a:off x="5814065" y="2711091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endParaRPr lang="en-US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86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474E7B-7A4C-404D-8F1F-431B0F556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1" y="890724"/>
            <a:ext cx="5726121" cy="4155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6F87B-C2B2-F04A-8E61-783ABE9E0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2100" dirty="0"/>
              <a:t>The symmetry also yields extremely low collisional transport for a thermal plasma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3B5AE-97C5-CA45-80AB-4D0C11A2D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278A6C-AE35-0A4D-95EA-A49DB9E93D54}"/>
              </a:ext>
            </a:extLst>
          </p:cNvPr>
          <p:cNvGrpSpPr/>
          <p:nvPr/>
        </p:nvGrpSpPr>
        <p:grpSpPr>
          <a:xfrm>
            <a:off x="6170466" y="776448"/>
            <a:ext cx="2642191" cy="1179910"/>
            <a:chOff x="1460665" y="767643"/>
            <a:chExt cx="2095337" cy="9357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E9CDC44-E5DC-F849-B2CB-C38EE1C56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52" t="2450" r="860" b="77118"/>
            <a:stretch/>
          </p:blipFill>
          <p:spPr>
            <a:xfrm>
              <a:off x="1460665" y="767643"/>
              <a:ext cx="2095337" cy="73714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133EC6-8603-CD49-82E7-D31ECA34A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26" t="18047" r="58056" b="77118"/>
            <a:stretch/>
          </p:blipFill>
          <p:spPr>
            <a:xfrm>
              <a:off x="1474997" y="1528905"/>
              <a:ext cx="1055147" cy="17444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168215F-0DFD-FD49-9C2D-DC2AA5A64BB2}"/>
              </a:ext>
            </a:extLst>
          </p:cNvPr>
          <p:cNvSpPr txBox="1"/>
          <p:nvPr/>
        </p:nvSpPr>
        <p:spPr>
          <a:xfrm>
            <a:off x="6290406" y="3351505"/>
            <a:ext cx="1742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Dotted = with coils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D67922-CD79-6045-A992-BCB42FEA81E3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510152" y="3520782"/>
            <a:ext cx="780254" cy="1486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9372BD4-9F37-7043-9780-B4604D025411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5599990" y="3458817"/>
            <a:ext cx="690416" cy="619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2F7022D-23AF-A843-9D94-60368AA7C89E}"/>
              </a:ext>
            </a:extLst>
          </p:cNvPr>
          <p:cNvSpPr txBox="1"/>
          <p:nvPr/>
        </p:nvSpPr>
        <p:spPr>
          <a:xfrm>
            <a:off x="1415788" y="627407"/>
            <a:ext cx="3880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Radial neoclassical transport coefficient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6BF54F-2387-7B43-ADD9-67928D58F754}"/>
              </a:ext>
            </a:extLst>
          </p:cNvPr>
          <p:cNvSpPr txBox="1"/>
          <p:nvPr/>
        </p:nvSpPr>
        <p:spPr>
          <a:xfrm>
            <a:off x="6290406" y="3709192"/>
            <a:ext cx="2593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Wechsung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et al, PNAS (2022)</a:t>
            </a:r>
          </a:p>
        </p:txBody>
      </p:sp>
    </p:spTree>
    <p:extLst>
      <p:ext uri="{BB962C8B-B14F-4D97-AF65-F5344CB8AC3E}">
        <p14:creationId xmlns:p14="http://schemas.microsoft.com/office/powerpoint/2010/main" val="1439912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37552A-C31C-8848-9E53-507E0001C4A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F01A6-FBBE-7843-825D-C2662D6E2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"/>
          <a:stretch/>
        </p:blipFill>
        <p:spPr>
          <a:xfrm>
            <a:off x="10494" y="138115"/>
            <a:ext cx="9133506" cy="49881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29F60-D3E7-3847-9ACA-C9D6571EF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1B1B324F-A645-804B-BE5C-0115657F4232}"/>
              </a:ext>
            </a:extLst>
          </p:cNvPr>
          <p:cNvSpPr/>
          <p:nvPr/>
        </p:nvSpPr>
        <p:spPr>
          <a:xfrm>
            <a:off x="3533122" y="2605413"/>
            <a:ext cx="142658" cy="1792189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56194B-EE3D-D741-9AF0-0FE4462DC25C}"/>
              </a:ext>
            </a:extLst>
          </p:cNvPr>
          <p:cNvSpPr txBox="1"/>
          <p:nvPr/>
        </p:nvSpPr>
        <p:spPr>
          <a:xfrm>
            <a:off x="3885615" y="3147564"/>
            <a:ext cx="3751385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Remarkable progress in stellarator confinement in the last year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AA08D1-01E2-0546-B235-9D52880AB7A2}"/>
              </a:ext>
            </a:extLst>
          </p:cNvPr>
          <p:cNvSpPr/>
          <p:nvPr/>
        </p:nvSpPr>
        <p:spPr>
          <a:xfrm>
            <a:off x="4809309" y="4203149"/>
            <a:ext cx="4213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configurations scaled to same minor radius and |B|.</a:t>
            </a:r>
          </a:p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also Bader et al, Nuclear Fusion (2021). 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02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CD20B2-E680-0F4C-BFE8-A724DE7463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t="3790" b="5117"/>
          <a:stretch/>
        </p:blipFill>
        <p:spPr>
          <a:xfrm>
            <a:off x="36789" y="698550"/>
            <a:ext cx="4484669" cy="3237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003AE3-29B5-4B46-BFFD-16C0FE19E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2526"/>
            <a:ext cx="8741079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 optimization with self-consistent bootstrap current also works for quasi-</a:t>
            </a:r>
            <a:r>
              <a:rPr lang="en-US" sz="2400" dirty="0" err="1"/>
              <a:t>axisymmetry</a:t>
            </a:r>
            <a:r>
              <a:rPr lang="en-US" sz="24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B513-29C5-F846-B1AF-E2CFC1CBA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626A89-A209-764A-98C8-C5F9BC4CC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454" y="1169980"/>
            <a:ext cx="2293905" cy="1113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DC75F8-B9B2-DC44-B978-9ADAA3EE7F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9" t="-2928" b="50117"/>
          <a:stretch/>
        </p:blipFill>
        <p:spPr>
          <a:xfrm>
            <a:off x="4496407" y="1169980"/>
            <a:ext cx="2216051" cy="15425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73234E-1934-3642-9B7B-14C79C8CA2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4693" r="7313" b="7101"/>
          <a:stretch/>
        </p:blipFill>
        <p:spPr>
          <a:xfrm>
            <a:off x="4666018" y="3106549"/>
            <a:ext cx="1999397" cy="19379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DE845D-ED43-934D-A3E5-8AD55566E7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5" t="50276"/>
          <a:stretch/>
        </p:blipFill>
        <p:spPr>
          <a:xfrm>
            <a:off x="6786875" y="1260149"/>
            <a:ext cx="2193849" cy="14524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667B06-5438-E643-80E9-05C8D754B777}"/>
              </a:ext>
            </a:extLst>
          </p:cNvPr>
          <p:cNvSpPr txBox="1"/>
          <p:nvPr/>
        </p:nvSpPr>
        <p:spPr>
          <a:xfrm>
            <a:off x="4963307" y="691606"/>
            <a:ext cx="3672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Symmetry is not as good as for vacuum, but sufficient for excellent confinement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806A49-12F0-B043-A8E6-C271D3766AD3}"/>
              </a:ext>
            </a:extLst>
          </p:cNvPr>
          <p:cNvSpPr txBox="1"/>
          <p:nvPr/>
        </p:nvSpPr>
        <p:spPr>
          <a:xfrm>
            <a:off x="5706600" y="3658143"/>
            <a:ext cx="268015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Possible islands where 𝜄 = 2/3,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𝜄 = 4/7 = 0.57?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36E2FF3-90D5-B844-B7E9-43520FF6A147}"/>
              </a:ext>
            </a:extLst>
          </p:cNvPr>
          <p:cNvCxnSpPr>
            <a:cxnSpLocks/>
          </p:cNvCxnSpPr>
          <p:nvPr/>
        </p:nvCxnSpPr>
        <p:spPr>
          <a:xfrm flipH="1" flipV="1">
            <a:off x="5192890" y="3578579"/>
            <a:ext cx="573042" cy="2495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55C8B3B-1B28-C945-931F-FACD00B5155C}"/>
              </a:ext>
            </a:extLst>
          </p:cNvPr>
          <p:cNvSpPr txBox="1"/>
          <p:nvPr/>
        </p:nvSpPr>
        <p:spPr>
          <a:xfrm>
            <a:off x="3183708" y="3028258"/>
            <a:ext cx="683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7E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VMEC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3CF186-4F2C-A14B-AB0D-F534C1C0DF98}"/>
              </a:ext>
            </a:extLst>
          </p:cNvPr>
          <p:cNvSpPr txBox="1"/>
          <p:nvPr/>
        </p:nvSpPr>
        <p:spPr>
          <a:xfrm>
            <a:off x="510838" y="2930200"/>
            <a:ext cx="2106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F76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SFINCS (kinetic bootstrap calculation)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1F02FBD4-D083-664E-8565-2AC73630DB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94253"/>
              </p:ext>
            </p:extLst>
          </p:nvPr>
        </p:nvGraphicFramePr>
        <p:xfrm>
          <a:off x="1080596" y="4306724"/>
          <a:ext cx="2335212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9" r:id="rId8" imgW="1663700" imgH="292100" progId="Equation.DSMT4">
                  <p:embed/>
                </p:oleObj>
              </mc:Choice>
              <mc:Fallback>
                <p:oleObj r:id="rId8" imgW="1663700" imgH="2921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88483BE1-406B-A44D-BB0B-77AF5944DC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80596" y="4306724"/>
                        <a:ext cx="2335212" cy="41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5D78643-2693-6C4B-B35D-5DAE51EF41C8}"/>
              </a:ext>
            </a:extLst>
          </p:cNvPr>
          <p:cNvSpPr txBox="1"/>
          <p:nvPr/>
        </p:nvSpPr>
        <p:spPr>
          <a:xfrm>
            <a:off x="1121130" y="4774129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𝛼-particle losses &lt; 1%</a:t>
            </a:r>
          </a:p>
        </p:txBody>
      </p:sp>
    </p:spTree>
    <p:extLst>
      <p:ext uri="{BB962C8B-B14F-4D97-AF65-F5344CB8AC3E}">
        <p14:creationId xmlns:p14="http://schemas.microsoft.com/office/powerpoint/2010/main" val="2638303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E2ECD-621C-2A44-9F33-87BCEDEF9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|</a:t>
            </a:r>
            <a:r>
              <a:rPr lang="en-US" sz="2200" dirty="0" err="1"/>
              <a:t>B|in</a:t>
            </a:r>
            <a:r>
              <a:rPr lang="en-US" sz="2200" dirty="0"/>
              <a:t> Boozer coordinates was verified by independent SPEC calculations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28480-CE0F-7B4F-8222-6006754E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A83483-4291-5A4E-A895-B09146037457}"/>
              </a:ext>
            </a:extLst>
          </p:cNvPr>
          <p:cNvSpPr txBox="1"/>
          <p:nvPr/>
        </p:nvSpPr>
        <p:spPr>
          <a:xfrm>
            <a:off x="250521" y="4759890"/>
            <a:ext cx="176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By Elizabeth Paul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444905-E3E9-1A4A-91CD-E0242555DB84}"/>
              </a:ext>
            </a:extLst>
          </p:cNvPr>
          <p:cNvSpPr txBox="1"/>
          <p:nvPr/>
        </p:nvSpPr>
        <p:spPr>
          <a:xfrm>
            <a:off x="1037788" y="3567393"/>
            <a:ext cx="195938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Boozer toroidal angle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8C46CB-E75A-CF45-8D42-ACE17A4F2986}"/>
              </a:ext>
            </a:extLst>
          </p:cNvPr>
          <p:cNvSpPr txBox="1"/>
          <p:nvPr/>
        </p:nvSpPr>
        <p:spPr>
          <a:xfrm rot="16200000">
            <a:off x="-667086" y="2156256"/>
            <a:ext cx="19775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Boozer poloidal angle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6051B2-4BE1-744B-BA10-3DA40A960AF0}"/>
              </a:ext>
            </a:extLst>
          </p:cNvPr>
          <p:cNvSpPr txBox="1"/>
          <p:nvPr/>
        </p:nvSpPr>
        <p:spPr>
          <a:xfrm>
            <a:off x="5490241" y="914399"/>
            <a:ext cx="284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|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i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m,n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| [Tesla] with n ≠ 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B8F6CF-967A-EE49-AC7E-037CD8C97030}"/>
              </a:ext>
            </a:extLst>
          </p:cNvPr>
          <p:cNvSpPr txBox="1"/>
          <p:nvPr/>
        </p:nvSpPr>
        <p:spPr>
          <a:xfrm>
            <a:off x="5559693" y="4061741"/>
            <a:ext cx="2714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Ntor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Mpol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Lrad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Mpol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F844B6-8495-DA40-BE8D-5AE4B0AE0C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" t="3798" r="2739" b="13486"/>
          <a:stretch/>
        </p:blipFill>
        <p:spPr>
          <a:xfrm>
            <a:off x="437561" y="1297079"/>
            <a:ext cx="3807913" cy="23583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6298CF-A689-864F-920A-9CC98779A0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t="4688" r="2533" b="4570"/>
          <a:stretch/>
        </p:blipFill>
        <p:spPr>
          <a:xfrm>
            <a:off x="4803489" y="1283731"/>
            <a:ext cx="3831225" cy="261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51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EF87CF-CBF4-864D-BC1A-E4A167684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0" y="909894"/>
            <a:ext cx="3486252" cy="4183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175892-418E-AF4D-A37B-AC2ADA4E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3446"/>
            <a:ext cx="88392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To reach reactor-relevant 5% beta in QH without crossing iota=1, a constraint on iota can be included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5C726-9E98-F64E-86D6-65AF3C447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D3447-8050-9644-82C8-CF66AF8F7602}"/>
              </a:ext>
            </a:extLst>
          </p:cNvPr>
          <p:cNvSpPr txBox="1"/>
          <p:nvPr/>
        </p:nvSpPr>
        <p:spPr>
          <a:xfrm>
            <a:off x="1365338" y="590666"/>
            <a:ext cx="615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Crossing iota=1, the worst resonance, is probably unacceptable.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6016A-0C50-D043-A2C9-A70A8BDC40EF}"/>
              </a:ext>
            </a:extLst>
          </p:cNvPr>
          <p:cNvSpPr txBox="1"/>
          <p:nvPr/>
        </p:nvSpPr>
        <p:spPr>
          <a:xfrm>
            <a:off x="2482243" y="1542263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76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𝛽 =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00FB7B-1CCF-DE4B-BEA3-59A5E28D1554}"/>
              </a:ext>
            </a:extLst>
          </p:cNvPr>
          <p:cNvSpPr txBox="1"/>
          <p:nvPr/>
        </p:nvSpPr>
        <p:spPr>
          <a:xfrm>
            <a:off x="2399687" y="249386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7E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𝛽 = 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6AD9AB-B1A9-C54A-A294-016D141E8A64}"/>
              </a:ext>
            </a:extLst>
          </p:cNvPr>
          <p:cNvSpPr txBox="1"/>
          <p:nvPr/>
        </p:nvSpPr>
        <p:spPr>
          <a:xfrm>
            <a:off x="4440795" y="1332545"/>
            <a:ext cx="368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3e20/meters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T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15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773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08F8049-0EE0-604D-BB1D-3E62701BF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1" y="2822032"/>
            <a:ext cx="3035300" cy="2222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175892-418E-AF4D-A37B-AC2ADA4E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3446"/>
            <a:ext cx="88392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To reach reactor-relevant 5% beta in QH without crossing iota=1, a constraint on iota can be included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D3447-8050-9644-82C8-CF66AF8F7602}"/>
              </a:ext>
            </a:extLst>
          </p:cNvPr>
          <p:cNvSpPr txBox="1"/>
          <p:nvPr/>
        </p:nvSpPr>
        <p:spPr>
          <a:xfrm>
            <a:off x="1365338" y="590666"/>
            <a:ext cx="615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Crossing iota=1, the worst resonance, is probably unacceptable.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0E66FD-E95B-0E45-9180-04B514118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60" y="922419"/>
            <a:ext cx="3485366" cy="41824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46016A-0C50-D043-A2C9-A70A8BDC40EF}"/>
              </a:ext>
            </a:extLst>
          </p:cNvPr>
          <p:cNvSpPr txBox="1"/>
          <p:nvPr/>
        </p:nvSpPr>
        <p:spPr>
          <a:xfrm>
            <a:off x="2482243" y="1542263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76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𝛽 =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00FB7B-1CCF-DE4B-BEA3-59A5E28D1554}"/>
              </a:ext>
            </a:extLst>
          </p:cNvPr>
          <p:cNvSpPr txBox="1"/>
          <p:nvPr/>
        </p:nvSpPr>
        <p:spPr>
          <a:xfrm>
            <a:off x="2399687" y="249386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7E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𝛽 = 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2C6C1-011F-BC4C-96E3-29FA0182A94D}"/>
              </a:ext>
            </a:extLst>
          </p:cNvPr>
          <p:cNvSpPr txBox="1"/>
          <p:nvPr/>
        </p:nvSpPr>
        <p:spPr>
          <a:xfrm>
            <a:off x="3234523" y="1887790"/>
            <a:ext cx="1314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𝛽 = 5% with 𝜄 barrier</a:t>
            </a:r>
          </a:p>
        </p:txBody>
      </p:sp>
      <p:graphicFrame>
        <p:nvGraphicFramePr>
          <p:cNvPr id="11" name="Object 38">
            <a:extLst>
              <a:ext uri="{FF2B5EF4-FFF2-40B4-BE49-F238E27FC236}">
                <a16:creationId xmlns:a16="http://schemas.microsoft.com/office/drawing/2014/main" id="{CA80EFCE-BD35-DE45-8AAB-47ACF086AA9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572000" y="1289196"/>
          <a:ext cx="3589337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7" name="Equation" r:id="rId6" imgW="2133600" imgH="406400" progId="Equation.DSMT4">
                  <p:embed/>
                </p:oleObj>
              </mc:Choice>
              <mc:Fallback>
                <p:oleObj name="Equation" r:id="rId6" imgW="2133600" imgH="406400" progId="Equation.DSMT4">
                  <p:embed/>
                  <p:pic>
                    <p:nvPicPr>
                      <p:cNvPr id="11" name="Object 38">
                        <a:extLst>
                          <a:ext uri="{FF2B5EF4-FFF2-40B4-BE49-F238E27FC236}">
                            <a16:creationId xmlns:a16="http://schemas.microsoft.com/office/drawing/2014/main" id="{CA80EFCE-BD35-DE45-8AAB-47ACF086AA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289196"/>
                        <a:ext cx="3589337" cy="68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DD8A0B2-8098-304F-9298-E5886CA01654}"/>
              </a:ext>
            </a:extLst>
          </p:cNvPr>
          <p:cNvSpPr txBox="1"/>
          <p:nvPr/>
        </p:nvSpPr>
        <p:spPr>
          <a:xfrm>
            <a:off x="4368247" y="1054562"/>
            <a:ext cx="379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Solution: Add barrier term in objective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20C07-EEEE-5448-8C6E-36F06C0A2019}"/>
              </a:ext>
            </a:extLst>
          </p:cNvPr>
          <p:cNvSpPr txBox="1"/>
          <p:nvPr/>
        </p:nvSpPr>
        <p:spPr>
          <a:xfrm>
            <a:off x="3764385" y="2558397"/>
            <a:ext cx="5267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Quasisymmetry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&amp; bootstrap consistency remain good: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9D6DD6-6D91-DE41-8C4E-8B90EEE9F5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2" t="50295"/>
          <a:stretch/>
        </p:blipFill>
        <p:spPr>
          <a:xfrm>
            <a:off x="3488068" y="3145749"/>
            <a:ext cx="2620633" cy="17342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1F48A0-51CD-7F4A-AD2D-242D4D8102ED}"/>
              </a:ext>
            </a:extLst>
          </p:cNvPr>
          <p:cNvSpPr txBox="1"/>
          <p:nvPr/>
        </p:nvSpPr>
        <p:spPr>
          <a:xfrm>
            <a:off x="6912938" y="4928221"/>
            <a:ext cx="1785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Normalized toroidal flux s</a:t>
            </a:r>
          </a:p>
        </p:txBody>
      </p:sp>
    </p:spTree>
    <p:extLst>
      <p:ext uri="{BB962C8B-B14F-4D97-AF65-F5344CB8AC3E}">
        <p14:creationId xmlns:p14="http://schemas.microsoft.com/office/powerpoint/2010/main" val="329396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CEEEE7-59C9-104F-B250-69979CC75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/>
          <a:stretch/>
        </p:blipFill>
        <p:spPr>
          <a:xfrm>
            <a:off x="2385528" y="646859"/>
            <a:ext cx="4550531" cy="2168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370E4F-3013-704E-925D-BAF4F6D6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13"/>
            <a:ext cx="9144000" cy="557213"/>
          </a:xfrm>
        </p:spPr>
        <p:txBody>
          <a:bodyPr/>
          <a:lstStyle/>
          <a:p>
            <a:r>
              <a:rPr lang="en-US" sz="1800" dirty="0"/>
              <a:t>Why do the configurations with best </a:t>
            </a:r>
            <a:r>
              <a:rPr lang="en-US" sz="1800" dirty="0" err="1"/>
              <a:t>quasisymmetry</a:t>
            </a:r>
            <a:r>
              <a:rPr lang="en-US" sz="1800" dirty="0"/>
              <a:t> not have the best trajectory confinement?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C889A-C255-AA4C-999C-B6C2A87C5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AA8997-ECFF-CA4B-87E9-7C6B7D4F5E47}"/>
              </a:ext>
            </a:extLst>
          </p:cNvPr>
          <p:cNvSpPr txBox="1"/>
          <p:nvPr/>
        </p:nvSpPr>
        <p:spPr>
          <a:xfrm>
            <a:off x="4774647" y="1448164"/>
            <a:ext cx="1792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7E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QA + magnetic well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7A620-43BB-5D48-84E4-4919D313C065}"/>
              </a:ext>
            </a:extLst>
          </p:cNvPr>
          <p:cNvSpPr txBox="1"/>
          <p:nvPr/>
        </p:nvSpPr>
        <p:spPr>
          <a:xfrm>
            <a:off x="4103932" y="1078240"/>
            <a:ext cx="441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F76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QA</a:t>
            </a:r>
            <a:endParaRPr lang="en-US" sz="1600" dirty="0">
              <a:solidFill>
                <a:srgbClr val="DBA6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A4C9C-3DD5-B34A-BD36-63D1D94D75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3" t="3966" r="37032" b="73921"/>
          <a:stretch/>
        </p:blipFill>
        <p:spPr>
          <a:xfrm>
            <a:off x="1603333" y="2889526"/>
            <a:ext cx="2392471" cy="2253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8C517E-AA11-404C-A2BB-B74353A57BE6}"/>
              </a:ext>
            </a:extLst>
          </p:cNvPr>
          <p:cNvSpPr txBox="1"/>
          <p:nvPr/>
        </p:nvSpPr>
        <p:spPr>
          <a:xfrm>
            <a:off x="152401" y="314379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Lost trajectories in the new QA look like this: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119609-438D-5C40-B98A-D9B003E0719E}"/>
              </a:ext>
            </a:extLst>
          </p:cNvPr>
          <p:cNvSpPr txBox="1"/>
          <p:nvPr/>
        </p:nvSpPr>
        <p:spPr>
          <a:xfrm rot="16200000">
            <a:off x="881413" y="1252031"/>
            <a:ext cx="2247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Fraction of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alpha energy lost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D3C837B5-5F5C-484D-8EB3-5A416D910A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002947"/>
              </p:ext>
            </p:extLst>
          </p:nvPr>
        </p:nvGraphicFramePr>
        <p:xfrm>
          <a:off x="4308475" y="3180132"/>
          <a:ext cx="465455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4" r:id="rId6" imgW="3213100" imgH="571500" progId="Equation.DSMT4">
                  <p:embed/>
                </p:oleObj>
              </mc:Choice>
              <mc:Fallback>
                <p:oleObj r:id="rId6" imgW="3213100" imgH="5715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3C837B5-5F5C-484D-8EB3-5A416D910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08475" y="3180132"/>
                        <a:ext cx="4654550" cy="82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8906FCC-CF17-E341-B8A8-ECEC7882C9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25243" y="4326221"/>
          <a:ext cx="3021013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5" r:id="rId8" imgW="2082800" imgH="482600" progId="Equation.DSMT4">
                  <p:embed/>
                </p:oleObj>
              </mc:Choice>
              <mc:Fallback>
                <p:oleObj r:id="rId8" imgW="2082800" imgH="4826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78906FCC-CF17-E341-B8A8-ECEC7882C9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25243" y="4326221"/>
                        <a:ext cx="3021013" cy="700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4A79192C-55B7-5E49-832A-C268DC58579D}"/>
              </a:ext>
            </a:extLst>
          </p:cNvPr>
          <p:cNvSpPr txBox="1"/>
          <p:nvPr/>
        </p:nvSpPr>
        <p:spPr>
          <a:xfrm>
            <a:off x="5645417" y="1904821"/>
            <a:ext cx="450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2CA1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QH</a:t>
            </a:r>
          </a:p>
        </p:txBody>
      </p:sp>
    </p:spTree>
    <p:extLst>
      <p:ext uri="{BB962C8B-B14F-4D97-AF65-F5344CB8AC3E}">
        <p14:creationId xmlns:p14="http://schemas.microsoft.com/office/powerpoint/2010/main" val="11213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F64E8-8D76-A141-88A2-CE1517B7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types of </a:t>
            </a:r>
            <a:r>
              <a:rPr lang="en-US" dirty="0" err="1"/>
              <a:t>quasisymmetry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9867F-6C9F-FD41-88BF-D5EB15B9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1BF69E-7B5B-7E45-9487-E05E7028EB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6" t="94606" r="18265" b="-542"/>
          <a:stretch/>
        </p:blipFill>
        <p:spPr>
          <a:xfrm>
            <a:off x="3153033" y="4694214"/>
            <a:ext cx="5185776" cy="252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7C81F4-F038-084B-A20D-491800309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3060"/>
            <a:ext cx="9144000" cy="36648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F65394-38B5-E84F-8E34-3751F34F6419}"/>
              </a:ext>
            </a:extLst>
          </p:cNvPr>
          <p:cNvSpPr txBox="1"/>
          <p:nvPr/>
        </p:nvSpPr>
        <p:spPr>
          <a:xfrm>
            <a:off x="1064711" y="4619058"/>
            <a:ext cx="207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Contours of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 |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|:</a:t>
            </a:r>
          </a:p>
        </p:txBody>
      </p:sp>
    </p:spTree>
    <p:extLst>
      <p:ext uri="{BB962C8B-B14F-4D97-AF65-F5344CB8AC3E}">
        <p14:creationId xmlns:p14="http://schemas.microsoft.com/office/powerpoint/2010/main" val="1222900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D398C-4637-844E-8ED7-6F064B385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</a:t>
            </a:r>
            <a:r>
              <a:rPr lang="en-US" dirty="0" err="1"/>
              <a:t>quasisymmetric</a:t>
            </a:r>
            <a:r>
              <a:rPr lang="en-US" dirty="0"/>
              <a:t> configurations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65EFD-1412-FC47-A8B8-43BAA411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CC0A78-188C-8F41-92CE-450AE0503C0D}"/>
              </a:ext>
            </a:extLst>
          </p:cNvPr>
          <p:cNvSpPr txBox="1"/>
          <p:nvPr/>
        </p:nvSpPr>
        <p:spPr>
          <a:xfrm>
            <a:off x="152400" y="4760898"/>
            <a:ext cx="759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there an optimization recipe that can give consistently straight |B| contours?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1E7B18-500E-7448-9A5C-04784D0F6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82907"/>
            <a:ext cx="6266986" cy="41779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7692B6-4A76-4B44-8076-44007CFE828A}"/>
              </a:ext>
            </a:extLst>
          </p:cNvPr>
          <p:cNvSpPr txBox="1"/>
          <p:nvPr/>
        </p:nvSpPr>
        <p:spPr>
          <a:xfrm>
            <a:off x="6445468" y="1221806"/>
            <a:ext cx="25722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(a)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Zarnstorff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et al (2001)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(b)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Najambadi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et al (2008)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(c)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Garabedian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(2008)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(d) Liu et al (2018) 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(e)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Henneberg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et al (2019)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(f)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Nuhrenberg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&amp; Zille (1988)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(g) Anderson et al (1995)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(h) Bader et al (2020)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3A29DD-FA0C-3E46-BE02-06BD97387923}"/>
              </a:ext>
            </a:extLst>
          </p:cNvPr>
          <p:cNvSpPr txBox="1"/>
          <p:nvPr/>
        </p:nvSpPr>
        <p:spPr>
          <a:xfrm>
            <a:off x="6883426" y="3624675"/>
            <a:ext cx="169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want</a:t>
            </a: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𝜃 −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𝜑)</a:t>
            </a:r>
          </a:p>
        </p:txBody>
      </p:sp>
    </p:spTree>
    <p:extLst>
      <p:ext uri="{BB962C8B-B14F-4D97-AF65-F5344CB8AC3E}">
        <p14:creationId xmlns:p14="http://schemas.microsoft.com/office/powerpoint/2010/main" val="251371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7D1DE03-8DBE-044D-9FFE-90AEFFD46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9" b="2521"/>
          <a:stretch/>
        </p:blipFill>
        <p:spPr>
          <a:xfrm>
            <a:off x="4410912" y="693435"/>
            <a:ext cx="4683399" cy="21644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CDFC96-5B16-5F41-A449-2AC46A2D17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2" b="2466"/>
          <a:stretch/>
        </p:blipFill>
        <p:spPr>
          <a:xfrm>
            <a:off x="4367409" y="2935940"/>
            <a:ext cx="4776592" cy="2207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4EED02-1172-E348-8255-3008F6373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configurations have small magnetic shear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FE6B3-1C26-F145-81F2-0D9D539B7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DF4340-C2AB-F24B-8532-191D26A1E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5" y="710070"/>
            <a:ext cx="3752520" cy="4334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57AF44-52F2-A647-95B5-3B45351C06C2}"/>
              </a:ext>
            </a:extLst>
          </p:cNvPr>
          <p:cNvSpPr txBox="1"/>
          <p:nvPr/>
        </p:nvSpPr>
        <p:spPr>
          <a:xfrm>
            <a:off x="7949358" y="4544423"/>
            <a:ext cx="1050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New QH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B055B-3C2F-0442-BD94-D00AAFDAD3C5}"/>
              </a:ext>
            </a:extLst>
          </p:cNvPr>
          <p:cNvSpPr txBox="1"/>
          <p:nvPr/>
        </p:nvSpPr>
        <p:spPr>
          <a:xfrm>
            <a:off x="8045239" y="2286824"/>
            <a:ext cx="103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New QA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2E5907-65C3-BD48-8DF7-3AE49A1142F9}"/>
              </a:ext>
            </a:extLst>
          </p:cNvPr>
          <p:cNvSpPr/>
          <p:nvPr/>
        </p:nvSpPr>
        <p:spPr>
          <a:xfrm>
            <a:off x="4854625" y="734842"/>
            <a:ext cx="610004" cy="326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55B115-6D1C-EE44-926D-4C3B65F17B8D}"/>
              </a:ext>
            </a:extLst>
          </p:cNvPr>
          <p:cNvGrpSpPr/>
          <p:nvPr/>
        </p:nvGrpSpPr>
        <p:grpSpPr>
          <a:xfrm>
            <a:off x="4995695" y="777591"/>
            <a:ext cx="1270091" cy="707886"/>
            <a:chOff x="9891064" y="845376"/>
            <a:chExt cx="1270091" cy="707886"/>
          </a:xfrm>
          <a:solidFill>
            <a:schemeClr val="bg1"/>
          </a:solidFill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C41E6A-BA4F-204C-ABC6-90A50EB8A655}"/>
                </a:ext>
              </a:extLst>
            </p:cNvPr>
            <p:cNvSpPr txBox="1"/>
            <p:nvPr/>
          </p:nvSpPr>
          <p:spPr>
            <a:xfrm>
              <a:off x="9891064" y="845376"/>
              <a:ext cx="1270091" cy="70788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aseline="30000" dirty="0">
                  <a:solidFill>
                    <a:srgbClr val="00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 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VMEC</a:t>
              </a:r>
            </a:p>
            <a:p>
              <a:r>
                <a:rPr lang="en-US" sz="2000" baseline="30000" dirty="0">
                  <a:solidFill>
                    <a:srgbClr val="00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2000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2000" baseline="30000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2000" baseline="30000" dirty="0">
                  <a:solidFill>
                    <a:srgbClr val="00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2000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2000" baseline="30000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000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2000" dirty="0">
                  <a:solidFill>
                    <a:srgbClr val="F0A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US" sz="20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F4A84BE-769D-AC48-A38E-3741D8F68A48}"/>
                </a:ext>
              </a:extLst>
            </p:cNvPr>
            <p:cNvCxnSpPr>
              <a:cxnSpLocks/>
            </p:cNvCxnSpPr>
            <p:nvPr/>
          </p:nvCxnSpPr>
          <p:spPr>
            <a:xfrm>
              <a:off x="9950439" y="1054277"/>
              <a:ext cx="320633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3A4824C-DDC3-F94A-98BC-DC5838A4A78A}"/>
              </a:ext>
            </a:extLst>
          </p:cNvPr>
          <p:cNvSpPr/>
          <p:nvPr/>
        </p:nvSpPr>
        <p:spPr>
          <a:xfrm>
            <a:off x="4869025" y="2971940"/>
            <a:ext cx="521078" cy="294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5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CEB68-44EF-D04A-BBB6-AEED5FF2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453"/>
            <a:ext cx="9144000" cy="557213"/>
          </a:xfrm>
        </p:spPr>
        <p:txBody>
          <a:bodyPr/>
          <a:lstStyle/>
          <a:p>
            <a:r>
              <a:rPr lang="en-US" sz="2200" dirty="0"/>
              <a:t>New idea: exploit </a:t>
            </a:r>
            <a:r>
              <a:rPr lang="en-US" sz="2200" dirty="0" err="1"/>
              <a:t>quasisymmetry</a:t>
            </a:r>
            <a:r>
              <a:rPr lang="en-US" sz="2200" dirty="0"/>
              <a:t> &amp; use analytic expressions for tokamaks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9D307-0C5F-6749-ACE2-F0F23D73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9F88E1-97C4-CD41-80B9-4EF73A83C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53" y="880874"/>
            <a:ext cx="5471253" cy="4163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69E31F-B7C5-0B40-95E8-ECF33511A5D6}"/>
              </a:ext>
            </a:extLst>
          </p:cNvPr>
          <p:cNvSpPr txBox="1"/>
          <p:nvPr/>
        </p:nvSpPr>
        <p:spPr>
          <a:xfrm>
            <a:off x="166657" y="696208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Redl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(2021)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30AF8D-D992-1D43-9D60-576A21C5E4B9}"/>
              </a:ext>
            </a:extLst>
          </p:cNvPr>
          <p:cNvSpPr txBox="1"/>
          <p:nvPr/>
        </p:nvSpPr>
        <p:spPr>
          <a:xfrm>
            <a:off x="2592887" y="4108537"/>
            <a:ext cx="250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86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 = kinetic calculation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6DBD1C-DB43-9743-810B-F232BFEDFC0A}"/>
              </a:ext>
            </a:extLst>
          </p:cNvPr>
          <p:cNvSpPr txBox="1"/>
          <p:nvPr/>
        </p:nvSpPr>
        <p:spPr>
          <a:xfrm>
            <a:off x="6330814" y="1750482"/>
            <a:ext cx="257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Geometry enters through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3F5509-905C-CB46-9480-39A681866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967" y="2207941"/>
            <a:ext cx="3056350" cy="5735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737076-EED5-374B-BB9B-48B80970A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814" y="2926192"/>
            <a:ext cx="2449143" cy="11823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B88320-9D36-FC41-9789-7656731B26DA}"/>
              </a:ext>
            </a:extLst>
          </p:cNvPr>
          <p:cNvSpPr txBox="1"/>
          <p:nvPr/>
        </p:nvSpPr>
        <p:spPr>
          <a:xfrm>
            <a:off x="1728616" y="4760898"/>
            <a:ext cx="31858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Flux surface label (minor radius)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A8159E-83D0-974C-82CD-E910F89BF55C}"/>
              </a:ext>
            </a:extLst>
          </p:cNvPr>
          <p:cNvSpPr txBox="1"/>
          <p:nvPr/>
        </p:nvSpPr>
        <p:spPr>
          <a:xfrm rot="16200000">
            <a:off x="-703292" y="2672561"/>
            <a:ext cx="1844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Bootstrap current</a:t>
            </a:r>
          </a:p>
        </p:txBody>
      </p:sp>
    </p:spTree>
    <p:extLst>
      <p:ext uri="{BB962C8B-B14F-4D97-AF65-F5344CB8AC3E}">
        <p14:creationId xmlns:p14="http://schemas.microsoft.com/office/powerpoint/2010/main" val="125477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324EE-B47C-B542-971D-9F0366A2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557213"/>
          </a:xfrm>
        </p:spPr>
        <p:txBody>
          <a:bodyPr/>
          <a:lstStyle/>
          <a:p>
            <a:r>
              <a:rPr lang="en-US" sz="2200" dirty="0"/>
              <a:t>The symmetry yields extremely good confinement of </a:t>
            </a:r>
            <a:r>
              <a:rPr lang="en-US" sz="2200" dirty="0" err="1"/>
              <a:t>collisionless</a:t>
            </a:r>
            <a:r>
              <a:rPr lang="en-US" sz="2200" dirty="0"/>
              <a:t> trajectories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AEBF9-636C-4348-A142-66AD43DAB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A08191-9600-5B4B-9B8A-280017EC31C4}"/>
              </a:ext>
            </a:extLst>
          </p:cNvPr>
          <p:cNvSpPr txBox="1"/>
          <p:nvPr/>
        </p:nvSpPr>
        <p:spPr>
          <a:xfrm>
            <a:off x="5943600" y="847493"/>
            <a:ext cx="2999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configurations scaled to ARIES-CS minor radius (1.7 m) and |B| (5.7 T).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5000 alpha particles initialized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isotropically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at s=0.3.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E3CAE-23AF-E244-85C0-B08FBAAE2EA9}"/>
              </a:ext>
            </a:extLst>
          </p:cNvPr>
          <p:cNvSpPr txBox="1"/>
          <p:nvPr/>
        </p:nvSpPr>
        <p:spPr>
          <a:xfrm>
            <a:off x="5943600" y="2980592"/>
            <a:ext cx="3236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SIMPLE code: Albert et al, JCP (2020).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5D2C0D-406D-8041-9667-233659B5781C}"/>
              </a:ext>
            </a:extLst>
          </p:cNvPr>
          <p:cNvSpPr txBox="1"/>
          <p:nvPr/>
        </p:nvSpPr>
        <p:spPr>
          <a:xfrm>
            <a:off x="6472270" y="4285512"/>
            <a:ext cx="1699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7E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QA with coils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1BAB0-9252-7241-B030-71550375963C}"/>
              </a:ext>
            </a:extLst>
          </p:cNvPr>
          <p:cNvSpPr txBox="1"/>
          <p:nvPr/>
        </p:nvSpPr>
        <p:spPr>
          <a:xfrm>
            <a:off x="5633681" y="4488698"/>
            <a:ext cx="2143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2CA1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en-US" sz="1600" dirty="0" err="1">
                <a:solidFill>
                  <a:srgbClr val="2CA1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QA+well</a:t>
            </a:r>
            <a:r>
              <a:rPr lang="en-US" sz="1600" dirty="0">
                <a:solidFill>
                  <a:srgbClr val="2CA1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coils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8184DC-1866-3F45-B290-BB3B91D96ED1}"/>
              </a:ext>
            </a:extLst>
          </p:cNvPr>
          <p:cNvSpPr txBox="1"/>
          <p:nvPr/>
        </p:nvSpPr>
        <p:spPr>
          <a:xfrm>
            <a:off x="5637022" y="4154520"/>
            <a:ext cx="93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Wistell</a:t>
            </a:r>
            <a:r>
              <a:rPr lang="en-US" sz="16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91C628-9469-9341-BE20-A9834BC4623E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5438850" y="4451227"/>
            <a:ext cx="1033420" cy="3562"/>
          </a:xfrm>
          <a:prstGeom prst="straightConnector1">
            <a:avLst/>
          </a:prstGeom>
          <a:ln>
            <a:solidFill>
              <a:srgbClr val="FF7E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2FA222-5E6D-0B4F-941A-DDCEC204A069}"/>
              </a:ext>
            </a:extLst>
          </p:cNvPr>
          <p:cNvCxnSpPr>
            <a:cxnSpLocks/>
          </p:cNvCxnSpPr>
          <p:nvPr/>
        </p:nvCxnSpPr>
        <p:spPr>
          <a:xfrm flipH="1" flipV="1">
            <a:off x="5410155" y="4518520"/>
            <a:ext cx="289074" cy="67921"/>
          </a:xfrm>
          <a:prstGeom prst="straightConnector1">
            <a:avLst/>
          </a:prstGeom>
          <a:ln>
            <a:solidFill>
              <a:srgbClr val="2CA1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59AB35F-FC32-E844-887D-5CC7838C5B55}"/>
              </a:ext>
            </a:extLst>
          </p:cNvPr>
          <p:cNvCxnSpPr>
            <a:cxnSpLocks/>
          </p:cNvCxnSpPr>
          <p:nvPr/>
        </p:nvCxnSpPr>
        <p:spPr>
          <a:xfrm flipH="1">
            <a:off x="5423770" y="4348686"/>
            <a:ext cx="295560" cy="72040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5DAE976-CAF8-F14F-AA93-D4C45FB492A5}"/>
              </a:ext>
            </a:extLst>
          </p:cNvPr>
          <p:cNvSpPr txBox="1"/>
          <p:nvPr/>
        </p:nvSpPr>
        <p:spPr>
          <a:xfrm>
            <a:off x="5557382" y="4771842"/>
            <a:ext cx="2115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F76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QH, </a:t>
            </a:r>
            <a:r>
              <a:rPr lang="en-US" sz="1600" dirty="0">
                <a:solidFill>
                  <a:srgbClr val="DBA6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en-US" sz="1600" dirty="0" err="1">
                <a:solidFill>
                  <a:srgbClr val="DBA6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QH+well</a:t>
            </a:r>
            <a:endParaRPr lang="en-US" sz="1600" dirty="0">
              <a:solidFill>
                <a:srgbClr val="DBA6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E5490F1-432B-4C4A-81DD-BBFC9302D2FE}"/>
              </a:ext>
            </a:extLst>
          </p:cNvPr>
          <p:cNvCxnSpPr>
            <a:cxnSpLocks/>
          </p:cNvCxnSpPr>
          <p:nvPr/>
        </p:nvCxnSpPr>
        <p:spPr>
          <a:xfrm flipH="1" flipV="1">
            <a:off x="5410155" y="4560895"/>
            <a:ext cx="194831" cy="371520"/>
          </a:xfrm>
          <a:prstGeom prst="straightConnector1">
            <a:avLst/>
          </a:prstGeom>
          <a:ln>
            <a:solidFill>
              <a:srgbClr val="1F76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2F9B1DA-CDDF-5942-A97C-76CBC1859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2" y="642133"/>
            <a:ext cx="5305708" cy="444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96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016CD7-91E4-814B-B1DB-7C09F3984EC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09EE2D-F095-D243-9E70-670E1FA173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6"/>
          <a:stretch/>
        </p:blipFill>
        <p:spPr>
          <a:xfrm>
            <a:off x="721479" y="2460464"/>
            <a:ext cx="4874712" cy="24003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84BB7-29F3-8B4B-ACA0-1C2C288AB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274" y="49828"/>
            <a:ext cx="7334573" cy="3394472"/>
          </a:xfrm>
        </p:spPr>
        <p:txBody>
          <a:bodyPr/>
          <a:lstStyle/>
          <a:p>
            <a:pPr marL="0" indent="0">
              <a:spcBef>
                <a:spcPts val="864"/>
              </a:spcBef>
              <a:buNone/>
            </a:pPr>
            <a:r>
              <a:rPr lang="en-US" sz="2000" dirty="0"/>
              <a:t>Advantages of stellarators: steady-state, no disruptions, no Greenwald density limit, no power recirculated for current drive.</a:t>
            </a:r>
          </a:p>
          <a:p>
            <a:pPr marL="0" indent="0">
              <a:spcBef>
                <a:spcPts val="864"/>
              </a:spcBef>
              <a:buNone/>
            </a:pPr>
            <a:r>
              <a:rPr lang="en-US" sz="2000" dirty="0"/>
              <a:t>But, alpha particle losses &amp; collisional transport would be too large unless you carefully choose the geometry.</a:t>
            </a:r>
          </a:p>
          <a:p>
            <a:pPr marL="0" indent="0">
              <a:spcBef>
                <a:spcPts val="864"/>
              </a:spcBef>
              <a:buNone/>
            </a:pPr>
            <a:r>
              <a:rPr lang="en-US" sz="2000" dirty="0"/>
              <a:t>    A solution: </a:t>
            </a:r>
            <a:r>
              <a:rPr lang="en-US" sz="2000" b="1" dirty="0" err="1"/>
              <a:t>quasisymmetry</a:t>
            </a:r>
            <a:endParaRPr lang="en-US" sz="2000" b="1" dirty="0"/>
          </a:p>
          <a:p>
            <a:pPr>
              <a:spcBef>
                <a:spcPts val="864"/>
              </a:spcBef>
            </a:pPr>
            <a:endParaRPr lang="en-US" dirty="0"/>
          </a:p>
          <a:p>
            <a:pPr>
              <a:spcBef>
                <a:spcPts val="864"/>
              </a:spcBef>
            </a:pPr>
            <a:endParaRPr lang="en-US" sz="1600" dirty="0"/>
          </a:p>
          <a:p>
            <a:pPr>
              <a:spcBef>
                <a:spcPts val="864"/>
              </a:spcBef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21BE6-8B74-7A46-81CB-0FA692C7E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FBCD9B-EA64-984B-B918-3B2645059C9C}"/>
              </a:ext>
            </a:extLst>
          </p:cNvPr>
          <p:cNvSpPr txBox="1"/>
          <p:nvPr/>
        </p:nvSpPr>
        <p:spPr>
          <a:xfrm>
            <a:off x="7529070" y="3953113"/>
            <a:ext cx="148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Boozer angles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C6AEC7-F524-2E42-81BD-8031F3B90157}"/>
              </a:ext>
            </a:extLst>
          </p:cNvPr>
          <p:cNvCxnSpPr>
            <a:cxnSpLocks/>
          </p:cNvCxnSpPr>
          <p:nvPr/>
        </p:nvCxnSpPr>
        <p:spPr>
          <a:xfrm flipH="1" flipV="1">
            <a:off x="7468438" y="3581013"/>
            <a:ext cx="235069" cy="3517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35EF5C-EBA4-7E4D-B7F3-5182272140F7}"/>
              </a:ext>
            </a:extLst>
          </p:cNvPr>
          <p:cNvCxnSpPr>
            <a:cxnSpLocks/>
          </p:cNvCxnSpPr>
          <p:nvPr/>
        </p:nvCxnSpPr>
        <p:spPr>
          <a:xfrm flipV="1">
            <a:off x="7703507" y="3626865"/>
            <a:ext cx="407340" cy="3262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89AF68BB-89F9-8D4C-9F78-CEBE15658661}"/>
              </a:ext>
            </a:extLst>
          </p:cNvPr>
          <p:cNvSpPr/>
          <p:nvPr/>
        </p:nvSpPr>
        <p:spPr>
          <a:xfrm>
            <a:off x="3849566" y="2873857"/>
            <a:ext cx="1985493" cy="1897337"/>
          </a:xfrm>
          <a:custGeom>
            <a:avLst/>
            <a:gdLst>
              <a:gd name="connsiteX0" fmla="*/ 0 w 2052700"/>
              <a:gd name="connsiteY0" fmla="*/ 1801091 h 1816106"/>
              <a:gd name="connsiteX1" fmla="*/ 1440873 w 2052700"/>
              <a:gd name="connsiteY1" fmla="*/ 1620982 h 1816106"/>
              <a:gd name="connsiteX2" fmla="*/ 2050473 w 2052700"/>
              <a:gd name="connsiteY2" fmla="*/ 429491 h 1816106"/>
              <a:gd name="connsiteX3" fmla="*/ 1607128 w 2052700"/>
              <a:gd name="connsiteY3" fmla="*/ 0 h 1816106"/>
              <a:gd name="connsiteX0" fmla="*/ 0 w 2190474"/>
              <a:gd name="connsiteY0" fmla="*/ 1801091 h 1807076"/>
              <a:gd name="connsiteX1" fmla="*/ 1440873 w 2190474"/>
              <a:gd name="connsiteY1" fmla="*/ 1620982 h 1807076"/>
              <a:gd name="connsiteX2" fmla="*/ 2189018 w 2190474"/>
              <a:gd name="connsiteY2" fmla="*/ 858981 h 1807076"/>
              <a:gd name="connsiteX3" fmla="*/ 1607128 w 2190474"/>
              <a:gd name="connsiteY3" fmla="*/ 0 h 1807076"/>
              <a:gd name="connsiteX0" fmla="*/ 0 w 2190254"/>
              <a:gd name="connsiteY0" fmla="*/ 1801091 h 1803767"/>
              <a:gd name="connsiteX1" fmla="*/ 1454728 w 2190254"/>
              <a:gd name="connsiteY1" fmla="*/ 1524001 h 1803767"/>
              <a:gd name="connsiteX2" fmla="*/ 2189018 w 2190254"/>
              <a:gd name="connsiteY2" fmla="*/ 858981 h 1803767"/>
              <a:gd name="connsiteX3" fmla="*/ 1607128 w 2190254"/>
              <a:gd name="connsiteY3" fmla="*/ 0 h 1803767"/>
              <a:gd name="connsiteX0" fmla="*/ 0 w 2052374"/>
              <a:gd name="connsiteY0" fmla="*/ 1801091 h 1803957"/>
              <a:gd name="connsiteX1" fmla="*/ 1454728 w 2052374"/>
              <a:gd name="connsiteY1" fmla="*/ 1524001 h 1803957"/>
              <a:gd name="connsiteX2" fmla="*/ 2050472 w 2052374"/>
              <a:gd name="connsiteY2" fmla="*/ 789708 h 1803957"/>
              <a:gd name="connsiteX3" fmla="*/ 1607128 w 2052374"/>
              <a:gd name="connsiteY3" fmla="*/ 0 h 1803957"/>
              <a:gd name="connsiteX0" fmla="*/ 0 w 2050535"/>
              <a:gd name="connsiteY0" fmla="*/ 1790140 h 1793006"/>
              <a:gd name="connsiteX1" fmla="*/ 1454728 w 2050535"/>
              <a:gd name="connsiteY1" fmla="*/ 1513050 h 1793006"/>
              <a:gd name="connsiteX2" fmla="*/ 2050472 w 2050535"/>
              <a:gd name="connsiteY2" fmla="*/ 778757 h 1793006"/>
              <a:gd name="connsiteX3" fmla="*/ 1426438 w 2050535"/>
              <a:gd name="connsiteY3" fmla="*/ 0 h 1793006"/>
              <a:gd name="connsiteX0" fmla="*/ 0 w 2050535"/>
              <a:gd name="connsiteY0" fmla="*/ 1790140 h 1793006"/>
              <a:gd name="connsiteX1" fmla="*/ 1454728 w 2050535"/>
              <a:gd name="connsiteY1" fmla="*/ 1513050 h 1793006"/>
              <a:gd name="connsiteX2" fmla="*/ 2050472 w 2050535"/>
              <a:gd name="connsiteY2" fmla="*/ 778757 h 1793006"/>
              <a:gd name="connsiteX3" fmla="*/ 1426438 w 2050535"/>
              <a:gd name="connsiteY3" fmla="*/ 0 h 1793006"/>
              <a:gd name="connsiteX0" fmla="*/ 0 w 2056299"/>
              <a:gd name="connsiteY0" fmla="*/ 1894173 h 1897039"/>
              <a:gd name="connsiteX1" fmla="*/ 1454728 w 2056299"/>
              <a:gd name="connsiteY1" fmla="*/ 1617083 h 1897039"/>
              <a:gd name="connsiteX2" fmla="*/ 2050472 w 2056299"/>
              <a:gd name="connsiteY2" fmla="*/ 882790 h 1897039"/>
              <a:gd name="connsiteX3" fmla="*/ 1141714 w 2056299"/>
              <a:gd name="connsiteY3" fmla="*/ 0 h 1897039"/>
              <a:gd name="connsiteX0" fmla="*/ 0 w 2056299"/>
              <a:gd name="connsiteY0" fmla="*/ 1894173 h 1897039"/>
              <a:gd name="connsiteX1" fmla="*/ 1454728 w 2056299"/>
              <a:gd name="connsiteY1" fmla="*/ 1617083 h 1897039"/>
              <a:gd name="connsiteX2" fmla="*/ 2050472 w 2056299"/>
              <a:gd name="connsiteY2" fmla="*/ 882790 h 1897039"/>
              <a:gd name="connsiteX3" fmla="*/ 1141714 w 2056299"/>
              <a:gd name="connsiteY3" fmla="*/ 0 h 1897039"/>
              <a:gd name="connsiteX0" fmla="*/ 0 w 1991639"/>
              <a:gd name="connsiteY0" fmla="*/ 1894173 h 1897337"/>
              <a:gd name="connsiteX1" fmla="*/ 1454728 w 1991639"/>
              <a:gd name="connsiteY1" fmla="*/ 1617083 h 1897337"/>
              <a:gd name="connsiteX2" fmla="*/ 1984766 w 1991639"/>
              <a:gd name="connsiteY2" fmla="*/ 789707 h 1897337"/>
              <a:gd name="connsiteX3" fmla="*/ 1141714 w 1991639"/>
              <a:gd name="connsiteY3" fmla="*/ 0 h 1897337"/>
              <a:gd name="connsiteX0" fmla="*/ 0 w 1991639"/>
              <a:gd name="connsiteY0" fmla="*/ 1894173 h 1897337"/>
              <a:gd name="connsiteX1" fmla="*/ 1454728 w 1991639"/>
              <a:gd name="connsiteY1" fmla="*/ 1617083 h 1897337"/>
              <a:gd name="connsiteX2" fmla="*/ 1984766 w 1991639"/>
              <a:gd name="connsiteY2" fmla="*/ 789707 h 1897337"/>
              <a:gd name="connsiteX3" fmla="*/ 1141714 w 1991639"/>
              <a:gd name="connsiteY3" fmla="*/ 0 h 1897337"/>
              <a:gd name="connsiteX0" fmla="*/ 0 w 1986868"/>
              <a:gd name="connsiteY0" fmla="*/ 1894173 h 1897337"/>
              <a:gd name="connsiteX1" fmla="*/ 1454728 w 1986868"/>
              <a:gd name="connsiteY1" fmla="*/ 1617083 h 1897337"/>
              <a:gd name="connsiteX2" fmla="*/ 1984766 w 1986868"/>
              <a:gd name="connsiteY2" fmla="*/ 789707 h 1897337"/>
              <a:gd name="connsiteX3" fmla="*/ 1141714 w 1986868"/>
              <a:gd name="connsiteY3" fmla="*/ 0 h 1897337"/>
              <a:gd name="connsiteX0" fmla="*/ 0 w 1987724"/>
              <a:gd name="connsiteY0" fmla="*/ 1894173 h 1897337"/>
              <a:gd name="connsiteX1" fmla="*/ 1454728 w 1987724"/>
              <a:gd name="connsiteY1" fmla="*/ 1617083 h 1897337"/>
              <a:gd name="connsiteX2" fmla="*/ 1984766 w 1987724"/>
              <a:gd name="connsiteY2" fmla="*/ 789707 h 1897337"/>
              <a:gd name="connsiteX3" fmla="*/ 1141714 w 1987724"/>
              <a:gd name="connsiteY3" fmla="*/ 0 h 1897337"/>
              <a:gd name="connsiteX0" fmla="*/ 0 w 1985533"/>
              <a:gd name="connsiteY0" fmla="*/ 1894173 h 1897337"/>
              <a:gd name="connsiteX1" fmla="*/ 1454728 w 1985533"/>
              <a:gd name="connsiteY1" fmla="*/ 1617083 h 1897337"/>
              <a:gd name="connsiteX2" fmla="*/ 1984766 w 1985533"/>
              <a:gd name="connsiteY2" fmla="*/ 789707 h 1897337"/>
              <a:gd name="connsiteX3" fmla="*/ 1141714 w 1985533"/>
              <a:gd name="connsiteY3" fmla="*/ 0 h 1897337"/>
              <a:gd name="connsiteX0" fmla="*/ 0 w 1985493"/>
              <a:gd name="connsiteY0" fmla="*/ 1894173 h 1897337"/>
              <a:gd name="connsiteX1" fmla="*/ 1454728 w 1985493"/>
              <a:gd name="connsiteY1" fmla="*/ 1617083 h 1897337"/>
              <a:gd name="connsiteX2" fmla="*/ 1984766 w 1985493"/>
              <a:gd name="connsiteY2" fmla="*/ 789707 h 1897337"/>
              <a:gd name="connsiteX3" fmla="*/ 1141714 w 1985493"/>
              <a:gd name="connsiteY3" fmla="*/ 0 h 1897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5493" h="1897337">
                <a:moveTo>
                  <a:pt x="0" y="1894173"/>
                </a:moveTo>
                <a:cubicBezTo>
                  <a:pt x="549564" y="1918418"/>
                  <a:pt x="1123934" y="1801161"/>
                  <a:pt x="1454728" y="1617083"/>
                </a:cubicBezTo>
                <a:cubicBezTo>
                  <a:pt x="1785522" y="1433005"/>
                  <a:pt x="1999631" y="1124298"/>
                  <a:pt x="1984766" y="789707"/>
                </a:cubicBezTo>
                <a:cubicBezTo>
                  <a:pt x="1968256" y="418087"/>
                  <a:pt x="1640062" y="19433"/>
                  <a:pt x="1141714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CFCD40E9-4F49-F241-9A72-35FF2289BCC3}"/>
              </a:ext>
            </a:extLst>
          </p:cNvPr>
          <p:cNvSpPr/>
          <p:nvPr/>
        </p:nvSpPr>
        <p:spPr>
          <a:xfrm>
            <a:off x="1595292" y="2775860"/>
            <a:ext cx="824966" cy="915637"/>
          </a:xfrm>
          <a:custGeom>
            <a:avLst/>
            <a:gdLst>
              <a:gd name="connsiteX0" fmla="*/ 0 w 2052700"/>
              <a:gd name="connsiteY0" fmla="*/ 1801091 h 1816106"/>
              <a:gd name="connsiteX1" fmla="*/ 1440873 w 2052700"/>
              <a:gd name="connsiteY1" fmla="*/ 1620982 h 1816106"/>
              <a:gd name="connsiteX2" fmla="*/ 2050473 w 2052700"/>
              <a:gd name="connsiteY2" fmla="*/ 429491 h 1816106"/>
              <a:gd name="connsiteX3" fmla="*/ 1607128 w 2052700"/>
              <a:gd name="connsiteY3" fmla="*/ 0 h 1816106"/>
              <a:gd name="connsiteX0" fmla="*/ 0 w 2190474"/>
              <a:gd name="connsiteY0" fmla="*/ 1801091 h 1807076"/>
              <a:gd name="connsiteX1" fmla="*/ 1440873 w 2190474"/>
              <a:gd name="connsiteY1" fmla="*/ 1620982 h 1807076"/>
              <a:gd name="connsiteX2" fmla="*/ 2189018 w 2190474"/>
              <a:gd name="connsiteY2" fmla="*/ 858981 h 1807076"/>
              <a:gd name="connsiteX3" fmla="*/ 1607128 w 2190474"/>
              <a:gd name="connsiteY3" fmla="*/ 0 h 1807076"/>
              <a:gd name="connsiteX0" fmla="*/ 0 w 2190254"/>
              <a:gd name="connsiteY0" fmla="*/ 1801091 h 1803767"/>
              <a:gd name="connsiteX1" fmla="*/ 1454728 w 2190254"/>
              <a:gd name="connsiteY1" fmla="*/ 1524001 h 1803767"/>
              <a:gd name="connsiteX2" fmla="*/ 2189018 w 2190254"/>
              <a:gd name="connsiteY2" fmla="*/ 858981 h 1803767"/>
              <a:gd name="connsiteX3" fmla="*/ 1607128 w 2190254"/>
              <a:gd name="connsiteY3" fmla="*/ 0 h 1803767"/>
              <a:gd name="connsiteX0" fmla="*/ 0 w 2052374"/>
              <a:gd name="connsiteY0" fmla="*/ 1801091 h 1803957"/>
              <a:gd name="connsiteX1" fmla="*/ 1454728 w 2052374"/>
              <a:gd name="connsiteY1" fmla="*/ 1524001 h 1803957"/>
              <a:gd name="connsiteX2" fmla="*/ 2050472 w 2052374"/>
              <a:gd name="connsiteY2" fmla="*/ 789708 h 1803957"/>
              <a:gd name="connsiteX3" fmla="*/ 1607128 w 2052374"/>
              <a:gd name="connsiteY3" fmla="*/ 0 h 1803957"/>
              <a:gd name="connsiteX0" fmla="*/ 595745 w 2748521"/>
              <a:gd name="connsiteY0" fmla="*/ 1012548 h 1015414"/>
              <a:gd name="connsiteX1" fmla="*/ 2050473 w 2748521"/>
              <a:gd name="connsiteY1" fmla="*/ 735458 h 1015414"/>
              <a:gd name="connsiteX2" fmla="*/ 2646217 w 2748521"/>
              <a:gd name="connsiteY2" fmla="*/ 1165 h 1015414"/>
              <a:gd name="connsiteX3" fmla="*/ 0 w 2748521"/>
              <a:gd name="connsiteY3" fmla="*/ 541494 h 1015414"/>
              <a:gd name="connsiteX0" fmla="*/ 596705 w 2749481"/>
              <a:gd name="connsiteY0" fmla="*/ 1013565 h 1016431"/>
              <a:gd name="connsiteX1" fmla="*/ 2051433 w 2749481"/>
              <a:gd name="connsiteY1" fmla="*/ 736475 h 1016431"/>
              <a:gd name="connsiteX2" fmla="*/ 2647177 w 2749481"/>
              <a:gd name="connsiteY2" fmla="*/ 2182 h 1016431"/>
              <a:gd name="connsiteX3" fmla="*/ 960 w 2749481"/>
              <a:gd name="connsiteY3" fmla="*/ 542511 h 1016431"/>
              <a:gd name="connsiteX0" fmla="*/ 602212 w 2056940"/>
              <a:gd name="connsiteY0" fmla="*/ 795166 h 797499"/>
              <a:gd name="connsiteX1" fmla="*/ 2056940 w 2056940"/>
              <a:gd name="connsiteY1" fmla="*/ 518076 h 797499"/>
              <a:gd name="connsiteX2" fmla="*/ 602211 w 2056940"/>
              <a:gd name="connsiteY2" fmla="*/ 5456 h 797499"/>
              <a:gd name="connsiteX3" fmla="*/ 6467 w 2056940"/>
              <a:gd name="connsiteY3" fmla="*/ 324112 h 797499"/>
              <a:gd name="connsiteX0" fmla="*/ 600095 w 1000825"/>
              <a:gd name="connsiteY0" fmla="*/ 790430 h 791408"/>
              <a:gd name="connsiteX1" fmla="*/ 974169 w 1000825"/>
              <a:gd name="connsiteY1" fmla="*/ 250104 h 791408"/>
              <a:gd name="connsiteX2" fmla="*/ 600094 w 1000825"/>
              <a:gd name="connsiteY2" fmla="*/ 720 h 791408"/>
              <a:gd name="connsiteX3" fmla="*/ 4350 w 1000825"/>
              <a:gd name="connsiteY3" fmla="*/ 319376 h 791408"/>
              <a:gd name="connsiteX0" fmla="*/ 503113 w 974981"/>
              <a:gd name="connsiteY0" fmla="*/ 901372 h 902184"/>
              <a:gd name="connsiteX1" fmla="*/ 974169 w 974981"/>
              <a:gd name="connsiteY1" fmla="*/ 250209 h 902184"/>
              <a:gd name="connsiteX2" fmla="*/ 600094 w 974981"/>
              <a:gd name="connsiteY2" fmla="*/ 825 h 902184"/>
              <a:gd name="connsiteX3" fmla="*/ 4350 w 974981"/>
              <a:gd name="connsiteY3" fmla="*/ 319481 h 902184"/>
              <a:gd name="connsiteX0" fmla="*/ 503040 w 925876"/>
              <a:gd name="connsiteY0" fmla="*/ 900929 h 901949"/>
              <a:gd name="connsiteX1" fmla="*/ 918678 w 925876"/>
              <a:gd name="connsiteY1" fmla="*/ 360602 h 901949"/>
              <a:gd name="connsiteX2" fmla="*/ 600021 w 925876"/>
              <a:gd name="connsiteY2" fmla="*/ 382 h 901949"/>
              <a:gd name="connsiteX3" fmla="*/ 4277 w 925876"/>
              <a:gd name="connsiteY3" fmla="*/ 319038 h 901949"/>
              <a:gd name="connsiteX0" fmla="*/ 503040 w 623802"/>
              <a:gd name="connsiteY0" fmla="*/ 900929 h 900929"/>
              <a:gd name="connsiteX1" fmla="*/ 600021 w 623802"/>
              <a:gd name="connsiteY1" fmla="*/ 382 h 900929"/>
              <a:gd name="connsiteX2" fmla="*/ 4277 w 623802"/>
              <a:gd name="connsiteY2" fmla="*/ 319038 h 900929"/>
              <a:gd name="connsiteX0" fmla="*/ 502555 w 686898"/>
              <a:gd name="connsiteY0" fmla="*/ 744203 h 744203"/>
              <a:gd name="connsiteX1" fmla="*/ 668808 w 686898"/>
              <a:gd name="connsiteY1" fmla="*/ 23765 h 744203"/>
              <a:gd name="connsiteX2" fmla="*/ 3792 w 686898"/>
              <a:gd name="connsiteY2" fmla="*/ 162312 h 744203"/>
              <a:gd name="connsiteX0" fmla="*/ 502640 w 717458"/>
              <a:gd name="connsiteY0" fmla="*/ 886065 h 886065"/>
              <a:gd name="connsiteX1" fmla="*/ 668893 w 717458"/>
              <a:gd name="connsiteY1" fmla="*/ 165627 h 886065"/>
              <a:gd name="connsiteX2" fmla="*/ 3877 w 717458"/>
              <a:gd name="connsiteY2" fmla="*/ 304174 h 886065"/>
              <a:gd name="connsiteX0" fmla="*/ 502640 w 788716"/>
              <a:gd name="connsiteY0" fmla="*/ 886065 h 900073"/>
              <a:gd name="connsiteX1" fmla="*/ 668893 w 788716"/>
              <a:gd name="connsiteY1" fmla="*/ 165627 h 900073"/>
              <a:gd name="connsiteX2" fmla="*/ 3877 w 788716"/>
              <a:gd name="connsiteY2" fmla="*/ 304174 h 900073"/>
              <a:gd name="connsiteX0" fmla="*/ 377382 w 702306"/>
              <a:gd name="connsiteY0" fmla="*/ 797267 h 807155"/>
              <a:gd name="connsiteX1" fmla="*/ 668326 w 702306"/>
              <a:gd name="connsiteY1" fmla="*/ 62974 h 807155"/>
              <a:gd name="connsiteX2" fmla="*/ 3310 w 702306"/>
              <a:gd name="connsiteY2" fmla="*/ 201521 h 807155"/>
              <a:gd name="connsiteX0" fmla="*/ 378184 w 764569"/>
              <a:gd name="connsiteY0" fmla="*/ 845838 h 857239"/>
              <a:gd name="connsiteX1" fmla="*/ 669128 w 764569"/>
              <a:gd name="connsiteY1" fmla="*/ 111545 h 857239"/>
              <a:gd name="connsiteX2" fmla="*/ 4112 w 764569"/>
              <a:gd name="connsiteY2" fmla="*/ 250092 h 857239"/>
              <a:gd name="connsiteX0" fmla="*/ 379031 w 809188"/>
              <a:gd name="connsiteY0" fmla="*/ 886953 h 900015"/>
              <a:gd name="connsiteX1" fmla="*/ 669975 w 809188"/>
              <a:gd name="connsiteY1" fmla="*/ 152660 h 900015"/>
              <a:gd name="connsiteX2" fmla="*/ 4959 w 809188"/>
              <a:gd name="connsiteY2" fmla="*/ 291207 h 900015"/>
              <a:gd name="connsiteX0" fmla="*/ 437510 w 824966"/>
              <a:gd name="connsiteY0" fmla="*/ 902901 h 915637"/>
              <a:gd name="connsiteX1" fmla="*/ 669975 w 824966"/>
              <a:gd name="connsiteY1" fmla="*/ 152660 h 915637"/>
              <a:gd name="connsiteX2" fmla="*/ 4959 w 824966"/>
              <a:gd name="connsiteY2" fmla="*/ 291207 h 91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4966" h="915637">
                <a:moveTo>
                  <a:pt x="437510" y="902901"/>
                </a:moveTo>
                <a:cubicBezTo>
                  <a:pt x="804077" y="1006233"/>
                  <a:pt x="969423" y="455871"/>
                  <a:pt x="669975" y="152660"/>
                </a:cubicBezTo>
                <a:cubicBezTo>
                  <a:pt x="370527" y="-150551"/>
                  <a:pt x="-50460" y="52215"/>
                  <a:pt x="4959" y="291207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6BAA02-DAA7-1A4B-8DC3-1D3645AF7A9E}"/>
              </a:ext>
            </a:extLst>
          </p:cNvPr>
          <p:cNvSpPr txBox="1"/>
          <p:nvPr/>
        </p:nvSpPr>
        <p:spPr>
          <a:xfrm>
            <a:off x="6302586" y="3165199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𝜃 −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𝜑)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E5B70B-8CEA-8942-B750-EABC2995B522}"/>
              </a:ext>
            </a:extLst>
          </p:cNvPr>
          <p:cNvSpPr txBox="1"/>
          <p:nvPr/>
        </p:nvSpPr>
        <p:spPr>
          <a:xfrm>
            <a:off x="1599908" y="2428568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𝜃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5B0ADD-979B-D64B-A35E-E71891FA0CAB}"/>
              </a:ext>
            </a:extLst>
          </p:cNvPr>
          <p:cNvSpPr txBox="1"/>
          <p:nvPr/>
        </p:nvSpPr>
        <p:spPr>
          <a:xfrm>
            <a:off x="5537883" y="4086036"/>
            <a:ext cx="39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𝜑</a:t>
            </a:r>
          </a:p>
        </p:txBody>
      </p:sp>
      <p:graphicFrame>
        <p:nvGraphicFramePr>
          <p:cNvPr id="14" name="Object 38">
            <a:extLst>
              <a:ext uri="{FF2B5EF4-FFF2-40B4-BE49-F238E27FC236}">
                <a16:creationId xmlns:a16="http://schemas.microsoft.com/office/drawing/2014/main" id="{5A1448A1-5146-394C-97A3-81A00EE1C7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031114"/>
              </p:ext>
            </p:extLst>
          </p:nvPr>
        </p:nvGraphicFramePr>
        <p:xfrm>
          <a:off x="6694003" y="4454721"/>
          <a:ext cx="2243138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7" name="Equation" r:id="rId5" imgW="1333500" imgH="292100" progId="Equation.DSMT4">
                  <p:embed/>
                </p:oleObj>
              </mc:Choice>
              <mc:Fallback>
                <p:oleObj name="Equation" r:id="rId5" imgW="1333500" imgH="292100" progId="Equation.DSMT4">
                  <p:embed/>
                  <p:pic>
                    <p:nvPicPr>
                      <p:cNvPr id="7" name="Object 38">
                        <a:extLst>
                          <a:ext uri="{FF2B5EF4-FFF2-40B4-BE49-F238E27FC236}">
                            <a16:creationId xmlns:a16="http://schemas.microsoft.com/office/drawing/2014/main" id="{AD2DC4B8-D5D0-F34C-B3F6-07026E0420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4003" y="4454721"/>
                        <a:ext cx="2243138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96F2705-F42B-6045-B028-66B2DC9CE5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5"/>
          <a:stretch/>
        </p:blipFill>
        <p:spPr>
          <a:xfrm>
            <a:off x="116425" y="2306006"/>
            <a:ext cx="556457" cy="27385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127E0F3-2818-4341-8DA1-686C73613BA6}"/>
              </a:ext>
            </a:extLst>
          </p:cNvPr>
          <p:cNvSpPr txBox="1"/>
          <p:nvPr/>
        </p:nvSpPr>
        <p:spPr>
          <a:xfrm>
            <a:off x="1265188" y="4825265"/>
            <a:ext cx="320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Constant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= normalized toroidal flux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C61464-B113-DD4D-B997-2B9EC8628CF5}"/>
              </a:ext>
            </a:extLst>
          </p:cNvPr>
          <p:cNvCxnSpPr/>
          <p:nvPr/>
        </p:nvCxnSpPr>
        <p:spPr>
          <a:xfrm flipH="1">
            <a:off x="1435395" y="4316868"/>
            <a:ext cx="343408" cy="5438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3BC1DF-39B6-9B49-BA2B-E07DF0E1C3FA}"/>
              </a:ext>
            </a:extLst>
          </p:cNvPr>
          <p:cNvCxnSpPr/>
          <p:nvPr/>
        </p:nvCxnSpPr>
        <p:spPr>
          <a:xfrm flipH="1">
            <a:off x="1435514" y="4614365"/>
            <a:ext cx="925684" cy="246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19BB2E-8538-1F4D-83A2-4B3F17B32520}"/>
              </a:ext>
            </a:extLst>
          </p:cNvPr>
          <p:cNvCxnSpPr/>
          <p:nvPr/>
        </p:nvCxnSpPr>
        <p:spPr>
          <a:xfrm>
            <a:off x="1315962" y="4265771"/>
            <a:ext cx="119432" cy="5949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65F9BD3-B3F0-E648-B2A5-1B25810CCC2B}"/>
              </a:ext>
            </a:extLst>
          </p:cNvPr>
          <p:cNvSpPr txBox="1"/>
          <p:nvPr/>
        </p:nvSpPr>
        <p:spPr>
          <a:xfrm>
            <a:off x="3228457" y="2402473"/>
            <a:ext cx="1805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Magnetic field lines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87F919-537F-2E42-A4D5-E46B58B494A7}"/>
              </a:ext>
            </a:extLst>
          </p:cNvPr>
          <p:cNvCxnSpPr/>
          <p:nvPr/>
        </p:nvCxnSpPr>
        <p:spPr>
          <a:xfrm flipH="1">
            <a:off x="2973863" y="2677545"/>
            <a:ext cx="353961" cy="246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814E0F9-B98B-7343-8B13-7D1EB5207518}"/>
              </a:ext>
            </a:extLst>
          </p:cNvPr>
          <p:cNvCxnSpPr/>
          <p:nvPr/>
        </p:nvCxnSpPr>
        <p:spPr>
          <a:xfrm flipH="1">
            <a:off x="2996770" y="2684018"/>
            <a:ext cx="322235" cy="4089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58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BD5707-E09A-BE41-A1A7-8C97BD2C0D6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3D2CBE-4201-794E-A949-CFE242C7A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296A5-9680-E740-9A52-B0495E3E5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9B0316-EC41-C44F-BA09-DBEB47255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77" y="0"/>
            <a:ext cx="47478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053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C31E2-4B5C-EE4F-ABC0-C82DC4E7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</a:t>
            </a:r>
            <a:r>
              <a:rPr lang="en-US" dirty="0" err="1"/>
              <a:t>quasisymmetric</a:t>
            </a:r>
            <a:r>
              <a:rPr lang="en-US" dirty="0"/>
              <a:t> configurations    (s=0.5)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3CA8-3F8A-DB4C-BD38-1F69240D9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A18744-D7D0-E94E-8A18-CF83C36F3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7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C31E2-4B5C-EE4F-ABC0-C82DC4E7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</a:t>
            </a:r>
            <a:r>
              <a:rPr lang="en-US" dirty="0" err="1"/>
              <a:t>quasisymmetric</a:t>
            </a:r>
            <a:r>
              <a:rPr lang="en-US" dirty="0"/>
              <a:t> configurations    (s=1)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3CA8-3F8A-DB4C-BD38-1F69240D9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A3E917-0D15-C34B-9B3C-18A64241A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23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A2782-B708-8843-814E-32DDFF26E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|B| along a field line for new QA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BD4B9-681C-FE4E-8A1F-2AF5BEF3A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258399-85EA-D546-A263-A15D221D7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793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6EA6-BC7B-EB4E-BD0C-C9EFAB762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|B| along a field line for new QH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31CFA-269E-704C-955C-18AFCBFA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14EC6E-0C45-364C-8CA8-2D65D2793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390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A2782-B708-8843-814E-32DDFF26E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|B| along a field line for new QA with magnetic 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BD4B9-681C-FE4E-8A1F-2AF5BEF3A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BF92A-E6E8-5942-B7DF-02D2817B4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6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FCE72B-AC1C-F648-BBDF-F3253784AA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7" b="2346"/>
          <a:stretch/>
        </p:blipFill>
        <p:spPr>
          <a:xfrm>
            <a:off x="-256" y="2758394"/>
            <a:ext cx="5148712" cy="2385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411DE4-99E2-0A4E-B301-3997445CCF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0" b="2450"/>
          <a:stretch/>
        </p:blipFill>
        <p:spPr>
          <a:xfrm>
            <a:off x="30546" y="590681"/>
            <a:ext cx="4696731" cy="21698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B5C306-6CB2-AB4D-A874-6011C69650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" b="2623"/>
          <a:stretch/>
        </p:blipFill>
        <p:spPr>
          <a:xfrm>
            <a:off x="4467261" y="607043"/>
            <a:ext cx="4661263" cy="21513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3D490B-841F-4C42-B04A-633EFD937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991600" cy="557213"/>
          </a:xfrm>
        </p:spPr>
        <p:txBody>
          <a:bodyPr/>
          <a:lstStyle/>
          <a:p>
            <a:r>
              <a:rPr lang="en-US" sz="2400" dirty="0"/>
              <a:t>SPEC confirms the new QA/QH configurations have good surfaces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EC384-B297-4D4D-953E-05A71F521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4C0261-DC7A-2B40-BE29-C5F639E869C3}"/>
              </a:ext>
            </a:extLst>
          </p:cNvPr>
          <p:cNvSpPr txBox="1"/>
          <p:nvPr/>
        </p:nvSpPr>
        <p:spPr>
          <a:xfrm>
            <a:off x="7933881" y="2159318"/>
            <a:ext cx="1050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New QH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76709C-9678-4346-B390-A764E6903DB6}"/>
              </a:ext>
            </a:extLst>
          </p:cNvPr>
          <p:cNvSpPr txBox="1"/>
          <p:nvPr/>
        </p:nvSpPr>
        <p:spPr>
          <a:xfrm>
            <a:off x="483598" y="2141495"/>
            <a:ext cx="103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New QA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338908-883B-4245-8A13-AF9B8C07077F}"/>
              </a:ext>
            </a:extLst>
          </p:cNvPr>
          <p:cNvSpPr txBox="1"/>
          <p:nvPr/>
        </p:nvSpPr>
        <p:spPr>
          <a:xfrm>
            <a:off x="578971" y="4076569"/>
            <a:ext cx="1062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</a:p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QA+well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238E0A-D3B6-6446-A221-0EDB89E898E1}"/>
              </a:ext>
            </a:extLst>
          </p:cNvPr>
          <p:cNvSpPr/>
          <p:nvPr/>
        </p:nvSpPr>
        <p:spPr>
          <a:xfrm>
            <a:off x="486888" y="642668"/>
            <a:ext cx="546265" cy="238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828F51A-3727-F34E-B481-72FD3A10D409}"/>
              </a:ext>
            </a:extLst>
          </p:cNvPr>
          <p:cNvGrpSpPr/>
          <p:nvPr/>
        </p:nvGrpSpPr>
        <p:grpSpPr>
          <a:xfrm>
            <a:off x="578971" y="658202"/>
            <a:ext cx="1270091" cy="707886"/>
            <a:chOff x="9891064" y="845376"/>
            <a:chExt cx="1270091" cy="707886"/>
          </a:xfrm>
          <a:solidFill>
            <a:schemeClr val="bg1"/>
          </a:solidFill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6EBD9A6-BE8B-324F-B1C9-0832A35ED8C4}"/>
                </a:ext>
              </a:extLst>
            </p:cNvPr>
            <p:cNvSpPr txBox="1"/>
            <p:nvPr/>
          </p:nvSpPr>
          <p:spPr>
            <a:xfrm>
              <a:off x="9891064" y="845376"/>
              <a:ext cx="1270091" cy="70788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aseline="30000" dirty="0">
                  <a:solidFill>
                    <a:srgbClr val="00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 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VMEC</a:t>
              </a:r>
            </a:p>
            <a:p>
              <a:r>
                <a:rPr lang="en-US" sz="2000" baseline="30000" dirty="0">
                  <a:solidFill>
                    <a:srgbClr val="00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2000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2000" baseline="30000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2000" baseline="30000" dirty="0">
                  <a:solidFill>
                    <a:srgbClr val="00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2000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2000" baseline="30000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000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2000" dirty="0">
                  <a:solidFill>
                    <a:srgbClr val="F0A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US" sz="20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023C261-4C1A-D84B-ADAF-51AA495B05B6}"/>
                </a:ext>
              </a:extLst>
            </p:cNvPr>
            <p:cNvCxnSpPr>
              <a:cxnSpLocks/>
            </p:cNvCxnSpPr>
            <p:nvPr/>
          </p:nvCxnSpPr>
          <p:spPr>
            <a:xfrm>
              <a:off x="9950439" y="1054277"/>
              <a:ext cx="320633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16E9AB3-AD70-0542-86E4-17119CBE2A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t="5526" r="492" b="2527"/>
          <a:stretch/>
        </p:blipFill>
        <p:spPr>
          <a:xfrm>
            <a:off x="4467261" y="2927837"/>
            <a:ext cx="4661263" cy="21692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55223B-42C2-3C4E-9CA9-6F826ED06067}"/>
              </a:ext>
            </a:extLst>
          </p:cNvPr>
          <p:cNvSpPr txBox="1"/>
          <p:nvPr/>
        </p:nvSpPr>
        <p:spPr>
          <a:xfrm>
            <a:off x="7537791" y="4499035"/>
            <a:ext cx="1606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QH+well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971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05E7B-BCC6-284F-AB53-32FD6B5D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557213"/>
          </a:xfrm>
        </p:spPr>
        <p:txBody>
          <a:bodyPr/>
          <a:lstStyle/>
          <a:p>
            <a:r>
              <a:rPr lang="en-US" dirty="0"/>
              <a:t>Good flux surface exist with coils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F4540-7C5E-9945-8CC2-FCF750F54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2385DD-D806-6644-A2C8-BEAF29632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5"/>
          <a:stretch/>
        </p:blipFill>
        <p:spPr>
          <a:xfrm>
            <a:off x="403759" y="1146872"/>
            <a:ext cx="3978236" cy="3830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98B115-EE07-FF4D-B41D-A1AF4AD40C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4"/>
          <a:stretch/>
        </p:blipFill>
        <p:spPr>
          <a:xfrm>
            <a:off x="4868882" y="1146872"/>
            <a:ext cx="3990110" cy="3842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43FC40-70E3-3044-BFA6-23787BBED57E}"/>
              </a:ext>
            </a:extLst>
          </p:cNvPr>
          <p:cNvSpPr txBox="1"/>
          <p:nvPr/>
        </p:nvSpPr>
        <p:spPr>
          <a:xfrm>
            <a:off x="1567540" y="688769"/>
            <a:ext cx="954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New QA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00F361-35B1-B54B-AB66-7F3C13B27DB3}"/>
              </a:ext>
            </a:extLst>
          </p:cNvPr>
          <p:cNvSpPr txBox="1"/>
          <p:nvPr/>
        </p:nvSpPr>
        <p:spPr>
          <a:xfrm>
            <a:off x="5959438" y="68876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en-US" u="sng" dirty="0" err="1">
                <a:latin typeface="Calibri" panose="020F0502020204030204" pitchFamily="34" charset="0"/>
                <a:cs typeface="Calibri" panose="020F0502020204030204" pitchFamily="34" charset="0"/>
              </a:rPr>
              <a:t>QA+well</a:t>
            </a: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C89395-1AFF-8D43-9C46-997C675049EA}"/>
              </a:ext>
            </a:extLst>
          </p:cNvPr>
          <p:cNvSpPr/>
          <p:nvPr/>
        </p:nvSpPr>
        <p:spPr>
          <a:xfrm>
            <a:off x="4951046" y="1205376"/>
            <a:ext cx="945598" cy="242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DEDEA3-AF5B-CC4C-AD50-CA9D61EC11D5}"/>
              </a:ext>
            </a:extLst>
          </p:cNvPr>
          <p:cNvSpPr/>
          <p:nvPr/>
        </p:nvSpPr>
        <p:spPr>
          <a:xfrm>
            <a:off x="488556" y="1205376"/>
            <a:ext cx="945598" cy="242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175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4699AF-279F-664E-B8D9-4C02ACFD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1C9BC-3725-E241-A3FD-A6B901D72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13984"/>
            <a:ext cx="5096005" cy="3780431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sz="1800" dirty="0">
                <a:sym typeface="Wingdings" pitchFamily="2" charset="2"/>
              </a:rPr>
              <a:t>Eliminate islands at high 𝛽 (plasma pressure &amp; current)</a:t>
            </a:r>
          </a:p>
          <a:p>
            <a:pPr>
              <a:spcBef>
                <a:spcPts val="800"/>
              </a:spcBef>
            </a:pPr>
            <a:r>
              <a:rPr lang="en-US" sz="1800" dirty="0">
                <a:sym typeface="Wingdings" pitchFamily="2" charset="2"/>
              </a:rPr>
              <a:t>Coils &amp; MHD stability for the high 𝛽 configurations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Quasi-isodynamic</a:t>
            </a:r>
            <a:r>
              <a:rPr lang="en-US" sz="1800" dirty="0">
                <a:sym typeface="Wingdings" pitchFamily="2" charset="2"/>
              </a:rPr>
              <a:t> (|B| contours close poloidally)</a:t>
            </a:r>
          </a:p>
          <a:p>
            <a:pPr>
              <a:spcBef>
                <a:spcPts val="800"/>
              </a:spcBef>
            </a:pPr>
            <a:r>
              <a:rPr lang="en-US" sz="1800" dirty="0">
                <a:sym typeface="Wingdings" pitchFamily="2" charset="2"/>
              </a:rPr>
              <a:t>Understand trade-offs using multi-objective optimization</a:t>
            </a:r>
          </a:p>
          <a:p>
            <a:pPr>
              <a:spcBef>
                <a:spcPts val="800"/>
              </a:spcBef>
            </a:pPr>
            <a:r>
              <a:rPr lang="en-US" sz="1800" dirty="0">
                <a:sym typeface="Wingdings" pitchFamily="2" charset="2"/>
              </a:rPr>
              <a:t>Robustness to uncertainty in the pressure profile</a:t>
            </a:r>
          </a:p>
          <a:p>
            <a:pPr>
              <a:spcBef>
                <a:spcPts val="800"/>
              </a:spcBef>
            </a:pPr>
            <a:r>
              <a:rPr lang="en-US" sz="1800" dirty="0">
                <a:sym typeface="Wingdings" pitchFamily="2" charset="2"/>
              </a:rPr>
              <a:t>Interact with systems codes &amp; reactor studies</a:t>
            </a:r>
          </a:p>
          <a:p>
            <a:pPr>
              <a:spcBef>
                <a:spcPts val="800"/>
              </a:spcBef>
            </a:pPr>
            <a:r>
              <a:rPr lang="en-US" sz="1800" dirty="0">
                <a:sym typeface="Wingdings" pitchFamily="2" charset="2"/>
              </a:rPr>
              <a:t>Combined coil + confinement (1-stage) optimization</a:t>
            </a:r>
          </a:p>
          <a:p>
            <a:pPr>
              <a:spcBef>
                <a:spcPts val="800"/>
              </a:spcBef>
            </a:pPr>
            <a:r>
              <a:rPr lang="en-US" sz="1800" dirty="0">
                <a:sym typeface="Wingdings" pitchFamily="2" charset="2"/>
              </a:rPr>
              <a:t>Optimization of turbulence &amp; divertor</a:t>
            </a:r>
          </a:p>
          <a:p>
            <a:pPr>
              <a:spcBef>
                <a:spcPts val="800"/>
              </a:spcBef>
            </a:pPr>
            <a:endParaRPr lang="en-US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B6AA85-1A95-0945-B51C-FB90DFC1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F1618-2E5F-4190-8AE2-15D7E6CCE537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4868BE-677F-9748-AAE0-0962D10BF720}"/>
              </a:ext>
            </a:extLst>
          </p:cNvPr>
          <p:cNvGrpSpPr/>
          <p:nvPr/>
        </p:nvGrpSpPr>
        <p:grpSpPr>
          <a:xfrm>
            <a:off x="5540875" y="2559116"/>
            <a:ext cx="3603125" cy="2271234"/>
            <a:chOff x="4368144" y="2128477"/>
            <a:chExt cx="4783084" cy="30150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6BFB07-4C28-5D4E-B838-D816DD4CC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005"/>
            <a:stretch/>
          </p:blipFill>
          <p:spPr>
            <a:xfrm>
              <a:off x="4368144" y="2311091"/>
              <a:ext cx="4783084" cy="283240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D067CE-E756-0C41-B8B9-0FAB9B3724BB}"/>
                </a:ext>
              </a:extLst>
            </p:cNvPr>
            <p:cNvSpPr/>
            <p:nvPr/>
          </p:nvSpPr>
          <p:spPr>
            <a:xfrm>
              <a:off x="6723529" y="2128477"/>
              <a:ext cx="414938" cy="222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6130862-B34E-8348-81DD-AC9CB86DBDBA}"/>
              </a:ext>
            </a:extLst>
          </p:cNvPr>
          <p:cNvGrpSpPr/>
          <p:nvPr/>
        </p:nvGrpSpPr>
        <p:grpSpPr>
          <a:xfrm>
            <a:off x="5517898" y="676406"/>
            <a:ext cx="3626102" cy="1837983"/>
            <a:chOff x="152400" y="805661"/>
            <a:chExt cx="3766809" cy="19093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55817D-A31A-0446-BD66-D3D0E7BCFB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9" b="53342"/>
            <a:stretch/>
          </p:blipFill>
          <p:spPr>
            <a:xfrm>
              <a:off x="152400" y="805661"/>
              <a:ext cx="3766809" cy="190930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A85581A-5B42-E14E-84F9-1518524C8B6F}"/>
                </a:ext>
              </a:extLst>
            </p:cNvPr>
            <p:cNvSpPr/>
            <p:nvPr/>
          </p:nvSpPr>
          <p:spPr>
            <a:xfrm>
              <a:off x="1045029" y="1092530"/>
              <a:ext cx="676893" cy="154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D67ED6-BFC0-8448-B9F2-7F8BDE13BFFA}"/>
                </a:ext>
              </a:extLst>
            </p:cNvPr>
            <p:cNvSpPr txBox="1"/>
            <p:nvPr/>
          </p:nvSpPr>
          <p:spPr>
            <a:xfrm>
              <a:off x="962610" y="1017857"/>
              <a:ext cx="839397" cy="287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>
                  <a:solidFill>
                    <a:srgbClr val="00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1200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1200" baseline="30000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1200" baseline="30000" dirty="0">
                  <a:solidFill>
                    <a:srgbClr val="00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1200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1200" baseline="30000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1200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1200" dirty="0">
                  <a:solidFill>
                    <a:srgbClr val="F0A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US" sz="1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US" sz="12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12" name="Down Arrow 11">
            <a:extLst>
              <a:ext uri="{FF2B5EF4-FFF2-40B4-BE49-F238E27FC236}">
                <a16:creationId xmlns:a16="http://schemas.microsoft.com/office/drawing/2014/main" id="{FCDF6DB8-5DF6-504B-A665-D988AB6788A9}"/>
              </a:ext>
            </a:extLst>
          </p:cNvPr>
          <p:cNvSpPr/>
          <p:nvPr/>
        </p:nvSpPr>
        <p:spPr>
          <a:xfrm>
            <a:off x="7490564" y="2476811"/>
            <a:ext cx="288099" cy="316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24F7F1-7F2D-F940-AD60-AEF07239F48E}"/>
              </a:ext>
            </a:extLst>
          </p:cNvPr>
          <p:cNvSpPr txBox="1"/>
          <p:nvPr/>
        </p:nvSpPr>
        <p:spPr>
          <a:xfrm>
            <a:off x="6189937" y="2093530"/>
            <a:ext cx="162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optimization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BDEF4-4BB2-2E41-8DC5-2BBADA088B22}"/>
              </a:ext>
            </a:extLst>
          </p:cNvPr>
          <p:cNvSpPr txBox="1"/>
          <p:nvPr/>
        </p:nvSpPr>
        <p:spPr>
          <a:xfrm>
            <a:off x="6178430" y="4135621"/>
            <a:ext cx="1514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optimization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7E7760-313F-394D-9590-D368F36BF0EC}"/>
              </a:ext>
            </a:extLst>
          </p:cNvPr>
          <p:cNvSpPr txBox="1"/>
          <p:nvPr/>
        </p:nvSpPr>
        <p:spPr>
          <a:xfrm>
            <a:off x="6588125" y="4890643"/>
            <a:ext cx="2209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ML, </a:t>
            </a:r>
            <a:r>
              <a:rPr lang="en-US" sz="1400" i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Medasani</a:t>
            </a:r>
            <a:r>
              <a:rPr lang="en-US" sz="14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Zhu (2021)</a:t>
            </a:r>
          </a:p>
        </p:txBody>
      </p:sp>
    </p:spTree>
    <p:extLst>
      <p:ext uri="{BB962C8B-B14F-4D97-AF65-F5344CB8AC3E}">
        <p14:creationId xmlns:p14="http://schemas.microsoft.com/office/powerpoint/2010/main" val="246709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2" grpId="0" animBg="1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1ADA42-8A0B-3849-B941-DD0C3B619E6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268A07-C08A-2C49-AD12-B69A086CA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210692"/>
            <a:ext cx="9109467" cy="193501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AF2F04-AF9D-DA4F-8A51-0F7EB3E60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94"/>
            <a:ext cx="9143999" cy="1651000"/>
          </a:xfr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3772F336-0055-7E46-9D56-3EB5606B9A4E}"/>
              </a:ext>
            </a:extLst>
          </p:cNvPr>
          <p:cNvSpPr/>
          <p:nvPr/>
        </p:nvSpPr>
        <p:spPr>
          <a:xfrm>
            <a:off x="3231713" y="2001102"/>
            <a:ext cx="450937" cy="663879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rgbClr val="471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DFE444-3894-EA4D-8772-15679542170C}"/>
              </a:ext>
            </a:extLst>
          </p:cNvPr>
          <p:cNvSpPr txBox="1"/>
          <p:nvPr/>
        </p:nvSpPr>
        <p:spPr>
          <a:xfrm>
            <a:off x="3655623" y="2102210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Since 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E7CEAB-7796-A844-B512-A24C6CCE30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50"/>
          <a:stretch/>
        </p:blipFill>
        <p:spPr>
          <a:xfrm>
            <a:off x="4020853" y="1842298"/>
            <a:ext cx="5902937" cy="2590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7D1618-9445-E04C-9CF9-3533744194BD}"/>
              </a:ext>
            </a:extLst>
          </p:cNvPr>
          <p:cNvSpPr txBox="1"/>
          <p:nvPr/>
        </p:nvSpPr>
        <p:spPr>
          <a:xfrm>
            <a:off x="190154" y="2769004"/>
            <a:ext cx="1662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ML &amp; Paul,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Phys Rev Lett (2022)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926902-292A-6848-BA11-2BD6833CCA88}"/>
              </a:ext>
            </a:extLst>
          </p:cNvPr>
          <p:cNvSpPr txBox="1"/>
          <p:nvPr/>
        </p:nvSpPr>
        <p:spPr>
          <a:xfrm>
            <a:off x="1853046" y="2769004"/>
            <a:ext cx="1369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Wechsung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al,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PNAS (2022)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411CC4-6AAE-104B-8AF5-B3A7C3FEDC3B}"/>
              </a:ext>
            </a:extLst>
          </p:cNvPr>
          <p:cNvSpPr txBox="1"/>
          <p:nvPr/>
        </p:nvSpPr>
        <p:spPr>
          <a:xfrm>
            <a:off x="3121122" y="2769004"/>
            <a:ext cx="1682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Giuliani et al,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1-stage,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(2022)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0ED386-F7BA-494E-9052-D9B9E689F328}"/>
              </a:ext>
            </a:extLst>
          </p:cNvPr>
          <p:cNvSpPr txBox="1"/>
          <p:nvPr/>
        </p:nvSpPr>
        <p:spPr>
          <a:xfrm>
            <a:off x="4772779" y="2769004"/>
            <a:ext cx="1332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Nies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&amp; Paul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Adjoint method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4143E1-AF85-2944-8B7E-ECA5729D8036}"/>
              </a:ext>
            </a:extLst>
          </p:cNvPr>
          <p:cNvSpPr txBox="1"/>
          <p:nvPr/>
        </p:nvSpPr>
        <p:spPr>
          <a:xfrm>
            <a:off x="7498652" y="2769004"/>
            <a:ext cx="169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5% 𝛽, Self-consistent plasma current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BA2A48-13A2-DD4B-A898-6FA4C1A2F6D2}"/>
              </a:ext>
            </a:extLst>
          </p:cNvPr>
          <p:cNvSpPr txBox="1"/>
          <p:nvPr/>
        </p:nvSpPr>
        <p:spPr>
          <a:xfrm>
            <a:off x="6256644" y="2769004"/>
            <a:ext cx="1264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Near-axis expansion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5BFDA8-53BE-304D-9F9D-A8C2362DC6A8}"/>
              </a:ext>
            </a:extLst>
          </p:cNvPr>
          <p:cNvSpPr txBox="1"/>
          <p:nvPr/>
        </p:nvSpPr>
        <p:spPr>
          <a:xfrm>
            <a:off x="2730341" y="3252876"/>
            <a:ext cx="2464201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71364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Quasi-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axisymmetry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(QA)</a:t>
            </a:r>
          </a:p>
          <a:p>
            <a:pPr algn="ctr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BDA13E-5C8F-E54B-9A90-4BCD890A9069}"/>
              </a:ext>
            </a:extLst>
          </p:cNvPr>
          <p:cNvSpPr txBox="1"/>
          <p:nvPr/>
        </p:nvSpPr>
        <p:spPr>
          <a:xfrm>
            <a:off x="6220602" y="3252876"/>
            <a:ext cx="286995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71364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Quasi-helical symmetry (QH)</a:t>
            </a:r>
          </a:p>
          <a:p>
            <a:pPr algn="ctr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≠ 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646C23-0D21-334B-AC49-1FB790AD1EE4}"/>
              </a:ext>
            </a:extLst>
          </p:cNvPr>
          <p:cNvSpPr txBox="1"/>
          <p:nvPr/>
        </p:nvSpPr>
        <p:spPr>
          <a:xfrm>
            <a:off x="9183" y="1791096"/>
            <a:ext cx="2935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Goal: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𝜃 −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𝜑)</a:t>
            </a:r>
          </a:p>
        </p:txBody>
      </p:sp>
    </p:spTree>
    <p:extLst>
      <p:ext uri="{BB962C8B-B14F-4D97-AF65-F5344CB8AC3E}">
        <p14:creationId xmlns:p14="http://schemas.microsoft.com/office/powerpoint/2010/main" val="206819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4" grpId="0"/>
      <p:bldP spid="15" grpId="0"/>
      <p:bldP spid="16" grpId="0"/>
      <p:bldP spid="17" grpId="0"/>
      <p:bldP spid="18" grpId="0"/>
      <p:bldP spid="23" grpId="0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A0311C-9323-AA47-B8E9-DDD060BE9A5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D5109D-1CA1-7D43-A479-291FF576E278}"/>
              </a:ext>
            </a:extLst>
          </p:cNvPr>
          <p:cNvSpPr txBox="1"/>
          <p:nvPr/>
        </p:nvSpPr>
        <p:spPr>
          <a:xfrm>
            <a:off x="457199" y="983673"/>
            <a:ext cx="85561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Optimizing stellarator geometry for precise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quasisymmetry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Self-consistent bootstrap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675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A0311C-9323-AA47-B8E9-DDD060BE9A5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D5109D-1CA1-7D43-A479-291FF576E278}"/>
              </a:ext>
            </a:extLst>
          </p:cNvPr>
          <p:cNvSpPr txBox="1"/>
          <p:nvPr/>
        </p:nvSpPr>
        <p:spPr>
          <a:xfrm>
            <a:off x="457199" y="983673"/>
            <a:ext cx="85561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Optimizing stellarator geometry for precise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quasisymmetry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Self-consistent bootstrap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528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771D5-9F7C-184E-B7BC-329A6254E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49A12-ED5C-B647-8A32-54CFF6A23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635" y="653456"/>
            <a:ext cx="8229600" cy="3394472"/>
          </a:xfrm>
        </p:spPr>
        <p:txBody>
          <a:bodyPr/>
          <a:lstStyle/>
          <a:p>
            <a:r>
              <a:rPr lang="en-US" sz="1800" dirty="0"/>
              <a:t>2 stage approach, as for W7-X: First optimize shape of boundary surface, then coils.</a:t>
            </a:r>
          </a:p>
          <a:p>
            <a:r>
              <a:rPr lang="en-US" sz="1800" dirty="0"/>
              <a:t>Objective functions: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EE3A2-5276-2240-AAFC-EF4C85F6F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FC7D9F5-C71F-4346-AA66-915025D00DA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46808" y="1689162"/>
          <a:ext cx="1765300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2" r:id="rId4" imgW="1219200" imgH="330200" progId="Equation.DSMT4">
                  <p:embed/>
                </p:oleObj>
              </mc:Choice>
              <mc:Fallback>
                <p:oleObj r:id="rId4" imgW="1219200" imgH="330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FC7D9F5-C71F-4346-AA66-915025D00D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6808" y="1689162"/>
                        <a:ext cx="1765300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1600790-B148-9346-AB08-25E5D827536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691332" y="1597808"/>
          <a:ext cx="3033713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3" r:id="rId6" imgW="2095500" imgH="457200" progId="Equation.DSMT4">
                  <p:embed/>
                </p:oleObj>
              </mc:Choice>
              <mc:Fallback>
                <p:oleObj r:id="rId6" imgW="2095500" imgH="4572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1600790-B148-9346-AB08-25E5D82753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91332" y="1597808"/>
                        <a:ext cx="3033713" cy="661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34BFD51-EE55-8146-9713-430BB137895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41663" y="893763"/>
          <a:ext cx="4891087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4" name="Equation" r:id="rId8" imgW="3378200" imgH="533400" progId="Equation.DSMT4">
                  <p:embed/>
                </p:oleObj>
              </mc:Choice>
              <mc:Fallback>
                <p:oleObj name="Equation" r:id="rId8" imgW="3378200" imgH="5334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34BFD51-EE55-8146-9713-430BB13789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41663" y="893763"/>
                        <a:ext cx="4891087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D46254F-EE14-F046-8CAB-DE0173468E2B}"/>
              </a:ext>
            </a:extLst>
          </p:cNvPr>
          <p:cNvSpPr txBox="1"/>
          <p:nvPr/>
        </p:nvSpPr>
        <p:spPr>
          <a:xfrm>
            <a:off x="3525948" y="2119372"/>
            <a:ext cx="1791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Boundary aspect ratio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20676B-6D22-E144-8386-7E8A3F9CDBDC}"/>
              </a:ext>
            </a:extLst>
          </p:cNvPr>
          <p:cNvCxnSpPr/>
          <p:nvPr/>
        </p:nvCxnSpPr>
        <p:spPr>
          <a:xfrm flipH="1" flipV="1">
            <a:off x="3485205" y="2071360"/>
            <a:ext cx="153909" cy="117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8D82A7A-3A82-C349-AE94-18631FBBFE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5571" y="2934622"/>
            <a:ext cx="2057658" cy="20576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38E43D-D17D-6F4C-97AC-546D5E48B900}"/>
              </a:ext>
            </a:extLst>
          </p:cNvPr>
          <p:cNvSpPr txBox="1"/>
          <p:nvPr/>
        </p:nvSpPr>
        <p:spPr>
          <a:xfrm>
            <a:off x="310539" y="3380139"/>
            <a:ext cx="375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quasi-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axisymmetry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22D64-833D-7548-97A5-5F9148747D8E}"/>
              </a:ext>
            </a:extLst>
          </p:cNvPr>
          <p:cNvSpPr txBox="1"/>
          <p:nvPr/>
        </p:nvSpPr>
        <p:spPr>
          <a:xfrm>
            <a:off x="3294713" y="3380139"/>
            <a:ext cx="375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quasi-helical symmetry, </a:t>
            </a: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is the “number of field periods”,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5FD640-4323-974C-9B4E-4F01BCE1FF0A}"/>
              </a:ext>
            </a:extLst>
          </p:cNvPr>
          <p:cNvSpPr txBox="1"/>
          <p:nvPr/>
        </p:nvSpPr>
        <p:spPr>
          <a:xfrm>
            <a:off x="7035241" y="3698851"/>
            <a:ext cx="1158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e.g.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4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F50DDD-1C2B-BC43-B953-5B3F0C146085}"/>
              </a:ext>
            </a:extLst>
          </p:cNvPr>
          <p:cNvSpPr txBox="1"/>
          <p:nvPr/>
        </p:nvSpPr>
        <p:spPr>
          <a:xfrm>
            <a:off x="328169" y="2918474"/>
            <a:ext cx="231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Goal: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𝜃 −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𝜑).</a:t>
            </a:r>
          </a:p>
        </p:txBody>
      </p:sp>
    </p:spTree>
    <p:extLst>
      <p:ext uri="{BB962C8B-B14F-4D97-AF65-F5344CB8AC3E}">
        <p14:creationId xmlns:p14="http://schemas.microsoft.com/office/powerpoint/2010/main" val="391331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771D5-9F7C-184E-B7BC-329A6254E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49A12-ED5C-B647-8A32-54CFF6A23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635" y="653456"/>
            <a:ext cx="8229600" cy="3394472"/>
          </a:xfrm>
        </p:spPr>
        <p:txBody>
          <a:bodyPr/>
          <a:lstStyle/>
          <a:p>
            <a:r>
              <a:rPr lang="en-US" sz="1800" dirty="0"/>
              <a:t>2 stage approach, as for W7-X: First optimize shape of boundary surface, then coils.</a:t>
            </a:r>
          </a:p>
          <a:p>
            <a:r>
              <a:rPr lang="en-US" sz="1800" dirty="0"/>
              <a:t>Objective functions: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Parameter space: </a:t>
            </a:r>
            <a:r>
              <a:rPr lang="en-US" sz="1800" i="1" dirty="0" err="1"/>
              <a:t>R</a:t>
            </a:r>
            <a:r>
              <a:rPr lang="en-US" sz="1800" i="1" baseline="-25000" dirty="0" err="1"/>
              <a:t>m,n</a:t>
            </a:r>
            <a:r>
              <a:rPr lang="en-US" sz="1800" dirty="0"/>
              <a:t> &amp; </a:t>
            </a:r>
            <a:r>
              <a:rPr lang="en-US" sz="1800" i="1" dirty="0" err="1"/>
              <a:t>Z</a:t>
            </a:r>
            <a:r>
              <a:rPr lang="en-US" sz="1800" i="1" baseline="-25000" dirty="0" err="1"/>
              <a:t>m,n</a:t>
            </a:r>
            <a:r>
              <a:rPr lang="en-US" sz="1800" dirty="0"/>
              <a:t> defining a toroidal boundary</a:t>
            </a:r>
          </a:p>
          <a:p>
            <a:endParaRPr lang="en-US" sz="1800" dirty="0"/>
          </a:p>
          <a:p>
            <a:r>
              <a:rPr lang="en-US" sz="1800" dirty="0"/>
              <a:t>Codes used: SIMSOPT with VMEC</a:t>
            </a:r>
          </a:p>
          <a:p>
            <a:r>
              <a:rPr lang="en-US" sz="1800" dirty="0"/>
              <a:t>Cold start: circular cross-section torus</a:t>
            </a:r>
          </a:p>
          <a:p>
            <a:r>
              <a:rPr lang="en-US" sz="1800" dirty="0"/>
              <a:t>Vacuum fields at first, allowing precise checks</a:t>
            </a:r>
          </a:p>
          <a:p>
            <a:r>
              <a:rPr lang="en-US" sz="1800" dirty="0"/>
              <a:t>Algorithm: default for least-squares in </a:t>
            </a:r>
            <a:r>
              <a:rPr lang="en-US" sz="1800" dirty="0" err="1"/>
              <a:t>scipy</a:t>
            </a:r>
            <a:r>
              <a:rPr lang="en-US" sz="1800" dirty="0"/>
              <a:t> (trust region reflective)</a:t>
            </a:r>
          </a:p>
          <a:p>
            <a:r>
              <a:rPr lang="en-US" sz="1800" dirty="0"/>
              <a:t>6 steps: increasing # of modes varied &amp; VMEC resolution</a:t>
            </a:r>
          </a:p>
          <a:p>
            <a:r>
              <a:rPr lang="en-US" sz="1800" dirty="0"/>
              <a:t>Run many optimizations, pick the best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EE3A2-5276-2240-AAFC-EF4C85F6F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FC7D9F5-C71F-4346-AA66-915025D00D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7677382"/>
              </p:ext>
            </p:extLst>
          </p:nvPr>
        </p:nvGraphicFramePr>
        <p:xfrm>
          <a:off x="2746808" y="1689162"/>
          <a:ext cx="1765300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33" r:id="rId4" imgW="1219200" imgH="330200" progId="Equation.DSMT4">
                  <p:embed/>
                </p:oleObj>
              </mc:Choice>
              <mc:Fallback>
                <p:oleObj r:id="rId4" imgW="1219200" imgH="330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3C837B5-5F5C-484D-8EB3-5A416D910A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6808" y="1689162"/>
                        <a:ext cx="1765300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1600790-B148-9346-AB08-25E5D82753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835523"/>
              </p:ext>
            </p:extLst>
          </p:nvPr>
        </p:nvGraphicFramePr>
        <p:xfrm>
          <a:off x="5691332" y="1597808"/>
          <a:ext cx="3033713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34" r:id="rId6" imgW="2095500" imgH="457200" progId="Equation.DSMT4">
                  <p:embed/>
                </p:oleObj>
              </mc:Choice>
              <mc:Fallback>
                <p:oleObj r:id="rId6" imgW="2095500" imgH="457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FC7D9F5-C71F-4346-AA66-915025D00D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91332" y="1597808"/>
                        <a:ext cx="3033713" cy="661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34BFD51-EE55-8146-9713-430BB13789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167245"/>
              </p:ext>
            </p:extLst>
          </p:nvPr>
        </p:nvGraphicFramePr>
        <p:xfrm>
          <a:off x="3141663" y="893763"/>
          <a:ext cx="4891087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35" name="Equation" r:id="rId8" imgW="3378200" imgH="533400" progId="Equation.DSMT4">
                  <p:embed/>
                </p:oleObj>
              </mc:Choice>
              <mc:Fallback>
                <p:oleObj name="Equation" r:id="rId8" imgW="3378200" imgH="5334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1600790-B148-9346-AB08-25E5D82753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41663" y="893763"/>
                        <a:ext cx="4891087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251C23B-440C-CA42-9131-B86C63F593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03721"/>
              </p:ext>
            </p:extLst>
          </p:nvPr>
        </p:nvGraphicFramePr>
        <p:xfrm>
          <a:off x="3244995" y="2722588"/>
          <a:ext cx="548005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36" r:id="rId10" imgW="3784600" imgH="381000" progId="Equation.DSMT4">
                  <p:embed/>
                </p:oleObj>
              </mc:Choice>
              <mc:Fallback>
                <p:oleObj r:id="rId10" imgW="3784600" imgH="3810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34BFD51-EE55-8146-9713-430BB13789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44995" y="2722588"/>
                        <a:ext cx="5480050" cy="55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D46254F-EE14-F046-8CAB-DE0173468E2B}"/>
              </a:ext>
            </a:extLst>
          </p:cNvPr>
          <p:cNvSpPr txBox="1"/>
          <p:nvPr/>
        </p:nvSpPr>
        <p:spPr>
          <a:xfrm>
            <a:off x="3525948" y="2119372"/>
            <a:ext cx="1791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Boundary aspect ratio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20676B-6D22-E144-8386-7E8A3F9CDBDC}"/>
              </a:ext>
            </a:extLst>
          </p:cNvPr>
          <p:cNvCxnSpPr/>
          <p:nvPr/>
        </p:nvCxnSpPr>
        <p:spPr>
          <a:xfrm flipH="1" flipV="1">
            <a:off x="3485205" y="2071360"/>
            <a:ext cx="153909" cy="117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25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597854</TotalTime>
  <Words>2653</Words>
  <Application>Microsoft Macintosh PowerPoint</Application>
  <PresentationFormat>On-screen Show (16:9)</PresentationFormat>
  <Paragraphs>424</Paragraphs>
  <Slides>48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Arial Black</vt:lpstr>
      <vt:lpstr>Calibri</vt:lpstr>
      <vt:lpstr>Cambria</vt:lpstr>
      <vt:lpstr>Times New Roman</vt:lpstr>
      <vt:lpstr>Wingdings</vt:lpstr>
      <vt:lpstr>Default Design</vt:lpstr>
      <vt:lpstr>Equation</vt:lpstr>
      <vt:lpstr>Equation.DSMT4</vt:lpstr>
      <vt:lpstr>Achieving energetic particle confinement in stellarators with precise quasisymmetry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Optimization problem</vt:lpstr>
      <vt:lpstr>Optimization problem</vt:lpstr>
      <vt:lpstr>Straight |B| contours are possible for quasi-axisymmetry</vt:lpstr>
      <vt:lpstr>Straight |B| contours are possible for quasi-helical symmetry</vt:lpstr>
      <vt:lpstr>Good symmetry also exists with magnetic well</vt:lpstr>
      <vt:lpstr>16-coil solutions have been found for the quasi-axisymmetric configurations</vt:lpstr>
      <vt:lpstr>Symmetry-breaking modes can be made extremely small</vt:lpstr>
      <vt:lpstr>Quasisymmetry works: alpha particle confinement is significantly improved</vt:lpstr>
      <vt:lpstr>Alpha confinement in quasi-helical stellarators can be better than in a tokamak due to thinner bananas</vt:lpstr>
      <vt:lpstr>PowerPoint Presentation</vt:lpstr>
      <vt:lpstr>How can bootstrap current be included self-consistently in stellarator optimization?</vt:lpstr>
      <vt:lpstr>New idea: exploit quasisymmetry &amp; use analytic expressions for tokamaks </vt:lpstr>
      <vt:lpstr>New idea: exploit quasisymmetry &amp; use analytic expressions for tokamaks </vt:lpstr>
      <vt:lpstr>Before doing new optimizations: Redl formula is accurate in previous QA &amp; QH stellarators </vt:lpstr>
      <vt:lpstr>Optimization recipe</vt:lpstr>
      <vt:lpstr>Example of optimization with self-consistent bootstrap current</vt:lpstr>
      <vt:lpstr>If you want perfectly self-consistent current,  you can do a few fixed-point iterations at the end</vt:lpstr>
      <vt:lpstr>PowerPoint Presentation</vt:lpstr>
      <vt:lpstr>PowerPoint Presentation</vt:lpstr>
      <vt:lpstr>Extra slides</vt:lpstr>
      <vt:lpstr>The bootstrap current arises in tokamaks &amp; stellarators when the density &amp; temperature become significant</vt:lpstr>
      <vt:lpstr>The symmetry also yields extremely low collisional transport for a thermal plasma</vt:lpstr>
      <vt:lpstr>The optimization with self-consistent bootstrap current also works for quasi-axisymmetry </vt:lpstr>
      <vt:lpstr>|B|in Boozer coordinates was verified by independent SPEC calculations</vt:lpstr>
      <vt:lpstr>To reach reactor-relevant 5% beta in QH without crossing iota=1, a constraint on iota can be included</vt:lpstr>
      <vt:lpstr>To reach reactor-relevant 5% beta in QH without crossing iota=1, a constraint on iota can be included</vt:lpstr>
      <vt:lpstr>Why do the configurations with best quasisymmetry not have the best trajectory confinement?</vt:lpstr>
      <vt:lpstr>2 types of quasisymmetry</vt:lpstr>
      <vt:lpstr>Previous quasisymmetric configurations</vt:lpstr>
      <vt:lpstr>The new configurations have small magnetic shear</vt:lpstr>
      <vt:lpstr>New idea: exploit quasisymmetry &amp; use analytic expressions for tokamaks </vt:lpstr>
      <vt:lpstr>The symmetry yields extremely good confinement of collisionless trajectories</vt:lpstr>
      <vt:lpstr>PowerPoint Presentation</vt:lpstr>
      <vt:lpstr>Previous quasisymmetric configurations    (s=0.5)</vt:lpstr>
      <vt:lpstr>Previous quasisymmetric configurations    (s=1)</vt:lpstr>
      <vt:lpstr>|B| along a field line for new QA</vt:lpstr>
      <vt:lpstr>|B| along a field line for new QH</vt:lpstr>
      <vt:lpstr>|B| along a field line for new QA with magnetic well</vt:lpstr>
      <vt:lpstr>SPEC confirms the new QA/QH configurations have good surfaces</vt:lpstr>
      <vt:lpstr>Good flux surface exist with coils</vt:lpstr>
      <vt:lpstr>Future directions</vt:lpstr>
    </vt:vector>
  </TitlesOfParts>
  <Manager/>
  <Company>University of Maryland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improved current potential method  for fast calculation  of stellarator coil shapes</dc:title>
  <dc:subject/>
  <dc:creator>Matt Landreman</dc:creator>
  <cp:keywords/>
  <dc:description/>
  <cp:lastModifiedBy>Microsoft Office User</cp:lastModifiedBy>
  <cp:revision>2036</cp:revision>
  <cp:lastPrinted>2021-06-02T18:45:59Z</cp:lastPrinted>
  <dcterms:created xsi:type="dcterms:W3CDTF">2009-10-15T15:26:47Z</dcterms:created>
  <dcterms:modified xsi:type="dcterms:W3CDTF">2022-04-04T14:17:45Z</dcterms:modified>
  <cp:category/>
</cp:coreProperties>
</file>