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303" r:id="rId2"/>
    <p:sldId id="304" r:id="rId3"/>
    <p:sldId id="289" r:id="rId4"/>
    <p:sldId id="290" r:id="rId5"/>
    <p:sldId id="291" r:id="rId6"/>
    <p:sldId id="292" r:id="rId7"/>
    <p:sldId id="293" r:id="rId8"/>
    <p:sldId id="294" r:id="rId9"/>
    <p:sldId id="295" r:id="rId10"/>
    <p:sldId id="305" r:id="rId11"/>
    <p:sldId id="296" r:id="rId12"/>
    <p:sldId id="297" r:id="rId13"/>
    <p:sldId id="298" r:id="rId14"/>
    <p:sldId id="299" r:id="rId15"/>
    <p:sldId id="300" r:id="rId16"/>
    <p:sldId id="306" r:id="rId17"/>
    <p:sldId id="307" r:id="rId18"/>
    <p:sldId id="301"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8A1F7"/>
    <a:srgbClr val="78AAF7"/>
    <a:srgbClr val="7896DC"/>
    <a:srgbClr val="7896D2"/>
    <a:srgbClr val="305090"/>
    <a:srgbClr val="CAD9EC"/>
    <a:srgbClr val="E0E9F4"/>
    <a:srgbClr val="B0C7E2"/>
    <a:srgbClr val="7FA3CF"/>
    <a:srgbClr val="B3FF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11" autoAdjust="0"/>
    <p:restoredTop sz="96433" autoAdjust="0"/>
  </p:normalViewPr>
  <p:slideViewPr>
    <p:cSldViewPr>
      <p:cViewPr varScale="1">
        <p:scale>
          <a:sx n="123" d="100"/>
          <a:sy n="123" d="100"/>
        </p:scale>
        <p:origin x="1302" y="108"/>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46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C39C91-338E-42A1-A390-A4B2AA0F263C}" type="datetimeFigureOut">
              <a:rPr lang="en-US" smtClean="0"/>
              <a:t>5/25/2020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FD54F4-0356-479D-8DCB-F1705B1AB3B5}" type="slidenum">
              <a:rPr lang="en-US" smtClean="0"/>
              <a:t>‹#›</a:t>
            </a:fld>
            <a:endParaRPr lang="en-US"/>
          </a:p>
        </p:txBody>
      </p:sp>
    </p:spTree>
    <p:extLst>
      <p:ext uri="{BB962C8B-B14F-4D97-AF65-F5344CB8AC3E}">
        <p14:creationId xmlns:p14="http://schemas.microsoft.com/office/powerpoint/2010/main" val="14331229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chemeClr val="accent6">
                    <a:lumMod val="50000"/>
                  </a:schemeClr>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66397F5E-071A-4E96-BA48-78543671D63C}" type="datetimeFigureOut">
              <a:rPr lang="en-US" smtClean="0"/>
              <a:t>5/25/2020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C754EF-2385-4CB8-8A51-D633A6DB0456}" type="slidenum">
              <a:rPr lang="en-US" smtClean="0"/>
              <a:t>‹#›</a:t>
            </a:fld>
            <a:endParaRPr lang="en-US"/>
          </a:p>
        </p:txBody>
      </p:sp>
    </p:spTree>
    <p:extLst>
      <p:ext uri="{BB962C8B-B14F-4D97-AF65-F5344CB8AC3E}">
        <p14:creationId xmlns:p14="http://schemas.microsoft.com/office/powerpoint/2010/main" val="9074764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397F5E-071A-4E96-BA48-78543671D63C}" type="datetimeFigureOut">
              <a:rPr lang="en-US" smtClean="0"/>
              <a:t>5/25/2020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C754EF-2385-4CB8-8A51-D633A6DB0456}" type="slidenum">
              <a:rPr lang="en-US" smtClean="0"/>
              <a:t>‹#›</a:t>
            </a:fld>
            <a:endParaRPr lang="en-US"/>
          </a:p>
        </p:txBody>
      </p:sp>
    </p:spTree>
    <p:extLst>
      <p:ext uri="{BB962C8B-B14F-4D97-AF65-F5344CB8AC3E}">
        <p14:creationId xmlns:p14="http://schemas.microsoft.com/office/powerpoint/2010/main" val="6467325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397F5E-071A-4E96-BA48-78543671D63C}" type="datetimeFigureOut">
              <a:rPr lang="en-US" smtClean="0"/>
              <a:t>5/25/2020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C754EF-2385-4CB8-8A51-D633A6DB0456}" type="slidenum">
              <a:rPr lang="en-US" smtClean="0"/>
              <a:t>‹#›</a:t>
            </a:fld>
            <a:endParaRPr lang="en-US"/>
          </a:p>
        </p:txBody>
      </p:sp>
    </p:spTree>
    <p:extLst>
      <p:ext uri="{BB962C8B-B14F-4D97-AF65-F5344CB8AC3E}">
        <p14:creationId xmlns:p14="http://schemas.microsoft.com/office/powerpoint/2010/main" val="493363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397F5E-071A-4E96-BA48-78543671D63C}" type="datetimeFigureOut">
              <a:rPr lang="en-US" smtClean="0"/>
              <a:t>5/25/2020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C754EF-2385-4CB8-8A51-D633A6DB0456}" type="slidenum">
              <a:rPr lang="en-US" smtClean="0"/>
              <a:t>‹#›</a:t>
            </a:fld>
            <a:endParaRPr lang="en-US"/>
          </a:p>
        </p:txBody>
      </p:sp>
    </p:spTree>
    <p:extLst>
      <p:ext uri="{BB962C8B-B14F-4D97-AF65-F5344CB8AC3E}">
        <p14:creationId xmlns:p14="http://schemas.microsoft.com/office/powerpoint/2010/main" val="14679287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6397F5E-071A-4E96-BA48-78543671D63C}" type="datetimeFigureOut">
              <a:rPr lang="en-US" smtClean="0"/>
              <a:t>5/25/2020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C754EF-2385-4CB8-8A51-D633A6DB0456}" type="slidenum">
              <a:rPr lang="en-US" smtClean="0"/>
              <a:t>‹#›</a:t>
            </a:fld>
            <a:endParaRPr lang="en-US"/>
          </a:p>
        </p:txBody>
      </p:sp>
    </p:spTree>
    <p:extLst>
      <p:ext uri="{BB962C8B-B14F-4D97-AF65-F5344CB8AC3E}">
        <p14:creationId xmlns:p14="http://schemas.microsoft.com/office/powerpoint/2010/main" val="20944230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6397F5E-071A-4E96-BA48-78543671D63C}" type="datetimeFigureOut">
              <a:rPr lang="en-US" smtClean="0"/>
              <a:t>5/25/2020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C754EF-2385-4CB8-8A51-D633A6DB0456}" type="slidenum">
              <a:rPr lang="en-US" smtClean="0"/>
              <a:t>‹#›</a:t>
            </a:fld>
            <a:endParaRPr lang="en-US"/>
          </a:p>
        </p:txBody>
      </p:sp>
    </p:spTree>
    <p:extLst>
      <p:ext uri="{BB962C8B-B14F-4D97-AF65-F5344CB8AC3E}">
        <p14:creationId xmlns:p14="http://schemas.microsoft.com/office/powerpoint/2010/main" val="22962174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6397F5E-071A-4E96-BA48-78543671D63C}" type="datetimeFigureOut">
              <a:rPr lang="en-US" smtClean="0"/>
              <a:t>5/25/2020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C754EF-2385-4CB8-8A51-D633A6DB0456}" type="slidenum">
              <a:rPr lang="en-US" smtClean="0"/>
              <a:t>‹#›</a:t>
            </a:fld>
            <a:endParaRPr lang="en-US"/>
          </a:p>
        </p:txBody>
      </p:sp>
    </p:spTree>
    <p:extLst>
      <p:ext uri="{BB962C8B-B14F-4D97-AF65-F5344CB8AC3E}">
        <p14:creationId xmlns:p14="http://schemas.microsoft.com/office/powerpoint/2010/main" val="23829501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6397F5E-071A-4E96-BA48-78543671D63C}" type="datetimeFigureOut">
              <a:rPr lang="en-US" smtClean="0"/>
              <a:t>5/25/2020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C754EF-2385-4CB8-8A51-D633A6DB0456}" type="slidenum">
              <a:rPr lang="en-US" smtClean="0"/>
              <a:t>‹#›</a:t>
            </a:fld>
            <a:endParaRPr lang="en-US"/>
          </a:p>
        </p:txBody>
      </p:sp>
    </p:spTree>
    <p:extLst>
      <p:ext uri="{BB962C8B-B14F-4D97-AF65-F5344CB8AC3E}">
        <p14:creationId xmlns:p14="http://schemas.microsoft.com/office/powerpoint/2010/main" val="3196470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397F5E-071A-4E96-BA48-78543671D63C}" type="datetimeFigureOut">
              <a:rPr lang="en-US" smtClean="0"/>
              <a:t>5/25/2020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C754EF-2385-4CB8-8A51-D633A6DB0456}" type="slidenum">
              <a:rPr lang="en-US" smtClean="0"/>
              <a:t>‹#›</a:t>
            </a:fld>
            <a:endParaRPr lang="en-US"/>
          </a:p>
        </p:txBody>
      </p:sp>
    </p:spTree>
    <p:extLst>
      <p:ext uri="{BB962C8B-B14F-4D97-AF65-F5344CB8AC3E}">
        <p14:creationId xmlns:p14="http://schemas.microsoft.com/office/powerpoint/2010/main" val="3742538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6397F5E-071A-4E96-BA48-78543671D63C}" type="datetimeFigureOut">
              <a:rPr lang="en-US" smtClean="0"/>
              <a:t>5/25/2020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C754EF-2385-4CB8-8A51-D633A6DB0456}" type="slidenum">
              <a:rPr lang="en-US" smtClean="0"/>
              <a:t>‹#›</a:t>
            </a:fld>
            <a:endParaRPr lang="en-US"/>
          </a:p>
        </p:txBody>
      </p:sp>
    </p:spTree>
    <p:extLst>
      <p:ext uri="{BB962C8B-B14F-4D97-AF65-F5344CB8AC3E}">
        <p14:creationId xmlns:p14="http://schemas.microsoft.com/office/powerpoint/2010/main" val="966785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6397F5E-071A-4E96-BA48-78543671D63C}" type="datetimeFigureOut">
              <a:rPr lang="en-US" smtClean="0"/>
              <a:t>5/25/2020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C754EF-2385-4CB8-8A51-D633A6DB0456}" type="slidenum">
              <a:rPr lang="en-US" smtClean="0"/>
              <a:t>‹#›</a:t>
            </a:fld>
            <a:endParaRPr lang="en-US"/>
          </a:p>
        </p:txBody>
      </p:sp>
    </p:spTree>
    <p:extLst>
      <p:ext uri="{BB962C8B-B14F-4D97-AF65-F5344CB8AC3E}">
        <p14:creationId xmlns:p14="http://schemas.microsoft.com/office/powerpoint/2010/main" val="3400545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CAD9EC"/>
            </a:gs>
            <a:gs pos="0">
              <a:srgbClr val="B3FFF2"/>
            </a:gs>
            <a:gs pos="100000">
              <a:schemeClr val="accent1">
                <a:lumMod val="10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397F5E-071A-4E96-BA48-78543671D63C}" type="datetimeFigureOut">
              <a:rPr lang="en-US" smtClean="0"/>
              <a:t>5/25/2020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C754EF-2385-4CB8-8A51-D633A6DB0456}" type="slidenum">
              <a:rPr lang="en-US" smtClean="0"/>
              <a:t>‹#›</a:t>
            </a:fld>
            <a:endParaRPr lang="en-US"/>
          </a:p>
        </p:txBody>
      </p:sp>
    </p:spTree>
    <p:extLst>
      <p:ext uri="{BB962C8B-B14F-4D97-AF65-F5344CB8AC3E}">
        <p14:creationId xmlns:p14="http://schemas.microsoft.com/office/powerpoint/2010/main" val="25988297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25.wmf"/></Relationships>
</file>

<file path=ppt/slides/_rels/slide11.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26.emf"/><Relationship Id="rId1" Type="http://schemas.openxmlformats.org/officeDocument/2006/relationships/slideLayout" Target="../slideLayouts/slideLayout2.xml"/><Relationship Id="rId5" Type="http://schemas.openxmlformats.org/officeDocument/2006/relationships/image" Target="../media/image28.png"/><Relationship Id="rId4" Type="http://schemas.openxmlformats.org/officeDocument/2006/relationships/image" Target="../media/image27.png"/></Relationships>
</file>

<file path=ppt/slides/_rels/slide12.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5.emf"/><Relationship Id="rId2" Type="http://schemas.openxmlformats.org/officeDocument/2006/relationships/image" Target="../media/image34.png"/><Relationship Id="rId1" Type="http://schemas.openxmlformats.org/officeDocument/2006/relationships/slideLayout" Target="../slideLayouts/slideLayout2.xml"/><Relationship Id="rId4" Type="http://schemas.openxmlformats.org/officeDocument/2006/relationships/image" Target="../media/image36.png"/></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wmf"/><Relationship Id="rId5" Type="http://schemas.openxmlformats.org/officeDocument/2006/relationships/oleObject" Target="../embeddings/oleObject2.bin"/><Relationship Id="rId4" Type="http://schemas.openxmlformats.org/officeDocument/2006/relationships/image" Target="../media/image1.wmf"/></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5" Type="http://schemas.openxmlformats.org/officeDocument/2006/relationships/image" Target="../media/image15.png"/><Relationship Id="rId4" Type="http://schemas.openxmlformats.org/officeDocument/2006/relationships/image" Target="../media/image14.png"/></Relationships>
</file>

<file path=ppt/slides/_rels/slide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9.png"/><Relationship Id="rId7" Type="http://schemas.openxmlformats.org/officeDocument/2006/relationships/image" Target="../media/image23.emf"/><Relationship Id="rId2" Type="http://schemas.openxmlformats.org/officeDocument/2006/relationships/image" Target="../media/image18.emf"/><Relationship Id="rId1" Type="http://schemas.openxmlformats.org/officeDocument/2006/relationships/slideLayout" Target="../slideLayouts/slideLayout2.xml"/><Relationship Id="rId6" Type="http://schemas.openxmlformats.org/officeDocument/2006/relationships/image" Target="../media/image22.png"/><Relationship Id="rId5" Type="http://schemas.openxmlformats.org/officeDocument/2006/relationships/image" Target="../media/image21.emf"/><Relationship Id="rId4" Type="http://schemas.openxmlformats.org/officeDocument/2006/relationships/image" Target="../media/image20.png"/></Relationships>
</file>

<file path=ppt/slides/_rels/slide9.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2667000"/>
            <a:ext cx="5999614" cy="1204306"/>
          </a:xfrm>
        </p:spPr>
        <p:txBody>
          <a:bodyPr>
            <a:normAutofit fontScale="90000"/>
          </a:bodyPr>
          <a:lstStyle/>
          <a:p>
            <a:r>
              <a:rPr lang="en-US" sz="4400" dirty="0" smtClean="0"/>
              <a:t>Diode circuits</a:t>
            </a:r>
            <a:br>
              <a:rPr lang="en-US" sz="4400" dirty="0" smtClean="0"/>
            </a:br>
            <a:r>
              <a:rPr lang="en-US" dirty="0" smtClean="0"/>
              <a:t>Part 1: Half-wave rectifiers</a:t>
            </a:r>
            <a:endParaRPr lang="en-US" sz="3600" dirty="0"/>
          </a:p>
        </p:txBody>
      </p:sp>
      <p:sp>
        <p:nvSpPr>
          <p:cNvPr id="4" name="Subtitle 2"/>
          <p:cNvSpPr txBox="1">
            <a:spLocks/>
          </p:cNvSpPr>
          <p:nvPr/>
        </p:nvSpPr>
        <p:spPr>
          <a:xfrm>
            <a:off x="1516588" y="914400"/>
            <a:ext cx="6400800" cy="121920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dirty="0"/>
              <a:t>ENEE 205</a:t>
            </a:r>
          </a:p>
        </p:txBody>
      </p:sp>
    </p:spTree>
    <p:extLst>
      <p:ext uri="{BB962C8B-B14F-4D97-AF65-F5344CB8AC3E}">
        <p14:creationId xmlns:p14="http://schemas.microsoft.com/office/powerpoint/2010/main" val="2179397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1892" y="152400"/>
            <a:ext cx="4922108" cy="715962"/>
          </a:xfrm>
        </p:spPr>
        <p:txBody>
          <a:bodyPr>
            <a:normAutofit fontScale="90000"/>
          </a:bodyPr>
          <a:lstStyle/>
          <a:p>
            <a:r>
              <a:rPr lang="en-US" dirty="0" smtClean="0"/>
              <a:t>The Zener diode</a:t>
            </a:r>
            <a:endParaRPr lang="en-US" dirty="0"/>
          </a:p>
        </p:txBody>
      </p:sp>
      <p:sp>
        <p:nvSpPr>
          <p:cNvPr id="3" name="Content Placeholder 2"/>
          <p:cNvSpPr>
            <a:spLocks noGrp="1"/>
          </p:cNvSpPr>
          <p:nvPr>
            <p:ph idx="1"/>
          </p:nvPr>
        </p:nvSpPr>
        <p:spPr>
          <a:xfrm>
            <a:off x="322306" y="788945"/>
            <a:ext cx="5257800" cy="2868655"/>
          </a:xfrm>
        </p:spPr>
        <p:txBody>
          <a:bodyPr>
            <a:normAutofit/>
          </a:bodyPr>
          <a:lstStyle/>
          <a:p>
            <a:pPr marL="0" indent="0">
              <a:buNone/>
            </a:pPr>
            <a:r>
              <a:rPr lang="en-US" sz="2000" dirty="0" smtClean="0"/>
              <a:t>For most diodes, if you exceed some maximum reverse voltage, they are destroyed by what is called “reverse breakdown”. S</a:t>
            </a:r>
            <a:r>
              <a:rPr lang="en-US" altLang="en-US" sz="2000" dirty="0" smtClean="0">
                <a:ea typeface="Times New Roman" panose="02020603050405020304" pitchFamily="18" charset="0"/>
              </a:rPr>
              <a:t>ome </a:t>
            </a:r>
            <a:r>
              <a:rPr lang="en-US" altLang="en-US" sz="2000" dirty="0">
                <a:ea typeface="Times New Roman" panose="02020603050405020304" pitchFamily="18" charset="0"/>
              </a:rPr>
              <a:t>diodes can actually be fabricated to allow a reverse breakdown without damaging the diode (below a certain current level). When this happens, it is called “</a:t>
            </a:r>
            <a:r>
              <a:rPr lang="en-US" altLang="en-US" sz="2000" dirty="0" err="1">
                <a:ea typeface="Times New Roman" panose="02020603050405020304" pitchFamily="18" charset="0"/>
              </a:rPr>
              <a:t>zener</a:t>
            </a:r>
            <a:r>
              <a:rPr lang="en-US" altLang="en-US" sz="2000" dirty="0">
                <a:ea typeface="Times New Roman" panose="02020603050405020304" pitchFamily="18" charset="0"/>
              </a:rPr>
              <a:t>” breakdown and the diode is called a </a:t>
            </a:r>
            <a:r>
              <a:rPr lang="en-US" altLang="en-US" sz="2000" dirty="0" err="1">
                <a:ea typeface="Times New Roman" panose="02020603050405020304" pitchFamily="18" charset="0"/>
              </a:rPr>
              <a:t>zener</a:t>
            </a:r>
            <a:r>
              <a:rPr lang="en-US" altLang="en-US" sz="2000" dirty="0">
                <a:ea typeface="Times New Roman" panose="02020603050405020304" pitchFamily="18" charset="0"/>
              </a:rPr>
              <a:t> diode. The symbol for a </a:t>
            </a:r>
            <a:r>
              <a:rPr lang="en-US" altLang="en-US" sz="2000" dirty="0" err="1">
                <a:ea typeface="Times New Roman" panose="02020603050405020304" pitchFamily="18" charset="0"/>
              </a:rPr>
              <a:t>zener</a:t>
            </a:r>
            <a:r>
              <a:rPr lang="en-US" altLang="en-US" sz="2000" dirty="0">
                <a:ea typeface="Times New Roman" panose="02020603050405020304" pitchFamily="18" charset="0"/>
              </a:rPr>
              <a:t> diode and the V-I terminal relationship are given </a:t>
            </a:r>
            <a:r>
              <a:rPr lang="en-US" altLang="en-US" sz="2000" dirty="0" smtClean="0">
                <a:ea typeface="Times New Roman" panose="02020603050405020304" pitchFamily="18" charset="0"/>
              </a:rPr>
              <a:t>on the</a:t>
            </a:r>
            <a:endParaRPr lang="en-US" altLang="en-US" sz="2000" dirty="0">
              <a:latin typeface="Arial" panose="020B0604020202020204" pitchFamily="34" charset="0"/>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2123975246"/>
              </p:ext>
            </p:extLst>
          </p:nvPr>
        </p:nvGraphicFramePr>
        <p:xfrm>
          <a:off x="5465806" y="129746"/>
          <a:ext cx="3502553" cy="3434685"/>
        </p:xfrm>
        <a:graphic>
          <a:graphicData uri="http://schemas.openxmlformats.org/presentationml/2006/ole">
            <mc:AlternateContent xmlns:mc="http://schemas.openxmlformats.org/markup-compatibility/2006">
              <mc:Choice xmlns:v="urn:schemas-microsoft-com:vml" Requires="v">
                <p:oleObj spid="_x0000_s30745" r:id="rId3" imgW="2294890" imgH="2247900" progId="">
                  <p:embed/>
                </p:oleObj>
              </mc:Choice>
              <mc:Fallback>
                <p:oleObj r:id="rId3" imgW="2294890" imgH="2247900" progId="">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65806" y="129746"/>
                        <a:ext cx="3502553" cy="3434685"/>
                      </a:xfrm>
                      <a:prstGeom prst="rect">
                        <a:avLst/>
                      </a:prstGeom>
                      <a:noFill/>
                    </p:spPr>
                  </p:pic>
                </p:oleObj>
              </mc:Fallback>
            </mc:AlternateContent>
          </a:graphicData>
        </a:graphic>
      </p:graphicFrame>
      <p:sp>
        <p:nvSpPr>
          <p:cNvPr id="5" name="Rectangle 4"/>
          <p:cNvSpPr/>
          <p:nvPr/>
        </p:nvSpPr>
        <p:spPr>
          <a:xfrm>
            <a:off x="5694406" y="3177747"/>
            <a:ext cx="2819400" cy="263354"/>
          </a:xfrm>
          <a:prstGeom prst="rect">
            <a:avLst/>
          </a:prstGeom>
          <a:solidFill>
            <a:srgbClr val="78A1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Zener Diode model</a:t>
            </a:r>
            <a:endParaRPr lang="en-US" dirty="0"/>
          </a:p>
        </p:txBody>
      </p:sp>
      <p:sp>
        <p:nvSpPr>
          <p:cNvPr id="12" name="Rectangle 11"/>
          <p:cNvSpPr/>
          <p:nvPr/>
        </p:nvSpPr>
        <p:spPr>
          <a:xfrm>
            <a:off x="330544" y="3543836"/>
            <a:ext cx="8432456" cy="2862322"/>
          </a:xfrm>
          <a:prstGeom prst="rect">
            <a:avLst/>
          </a:prstGeom>
        </p:spPr>
        <p:txBody>
          <a:bodyPr wrap="square">
            <a:spAutoFit/>
          </a:bodyPr>
          <a:lstStyle/>
          <a:p>
            <a:r>
              <a:rPr lang="en-US" altLang="en-US" sz="2000" dirty="0">
                <a:ea typeface="Times New Roman" panose="02020603050405020304" pitchFamily="18" charset="0"/>
              </a:rPr>
              <a:t>right. Notice that the slope of the V-I curve at the </a:t>
            </a:r>
            <a:r>
              <a:rPr lang="en-US" altLang="en-US" sz="2000" dirty="0" err="1">
                <a:ea typeface="Times New Roman" panose="02020603050405020304" pitchFamily="18" charset="0"/>
              </a:rPr>
              <a:t>zener</a:t>
            </a:r>
            <a:r>
              <a:rPr lang="en-US" altLang="en-US" sz="2000" dirty="0">
                <a:ea typeface="Times New Roman" panose="02020603050405020304" pitchFamily="18" charset="0"/>
              </a:rPr>
              <a:t> breakdown voltage is very sharp. This means that a </a:t>
            </a:r>
            <a:r>
              <a:rPr lang="en-US" altLang="en-US" sz="2000" dirty="0" err="1">
                <a:ea typeface="Times New Roman" panose="02020603050405020304" pitchFamily="18" charset="0"/>
              </a:rPr>
              <a:t>zener</a:t>
            </a:r>
            <a:r>
              <a:rPr lang="en-US" altLang="en-US" sz="2000" dirty="0">
                <a:ea typeface="Times New Roman" panose="02020603050405020304" pitchFamily="18" charset="0"/>
              </a:rPr>
              <a:t> diode can be used to maintain a nearly constant voltage over a wide range of currents. For this reason, </a:t>
            </a:r>
            <a:r>
              <a:rPr lang="en-US" altLang="en-US" sz="2000" dirty="0" err="1">
                <a:ea typeface="Times New Roman" panose="02020603050405020304" pitchFamily="18" charset="0"/>
              </a:rPr>
              <a:t>zener</a:t>
            </a:r>
            <a:r>
              <a:rPr lang="en-US" altLang="en-US" sz="2000" dirty="0">
                <a:ea typeface="Times New Roman" panose="02020603050405020304" pitchFamily="18" charset="0"/>
              </a:rPr>
              <a:t> diodes are often used in voltage regulation circuits for constant dc power supplies</a:t>
            </a:r>
            <a:r>
              <a:rPr lang="en-US" altLang="en-US" sz="2000" dirty="0" smtClean="0">
                <a:ea typeface="Times New Roman" panose="02020603050405020304" pitchFamily="18" charset="0"/>
              </a:rPr>
              <a:t>.</a:t>
            </a:r>
          </a:p>
          <a:p>
            <a:r>
              <a:rPr lang="en-US" altLang="en-US" sz="2000" dirty="0">
                <a:ea typeface="Times New Roman" panose="02020603050405020304" pitchFamily="18" charset="0"/>
              </a:rPr>
              <a:t>Care must be taken in the </a:t>
            </a:r>
            <a:r>
              <a:rPr lang="en-US" altLang="en-US" sz="2000" dirty="0" smtClean="0">
                <a:ea typeface="Times New Roman" panose="02020603050405020304" pitchFamily="18" charset="0"/>
              </a:rPr>
              <a:t>designs so that the Zener is always at least a little on (to regulate) but so that it doesn’t draw too much current to overheat and destroy the Zener. This means selecting an appropriate resistance between the filter capacitor and the Zener. If the resistance is too low, the Zener can overheat. If the resistance is too high, the Zener can cut off.</a:t>
            </a:r>
            <a:endParaRPr lang="en-US" altLang="en-US" sz="2000" dirty="0">
              <a:ea typeface="Times New Roman" panose="02020603050405020304" pitchFamily="18" charset="0"/>
            </a:endParaRPr>
          </a:p>
        </p:txBody>
      </p:sp>
    </p:spTree>
    <p:extLst>
      <p:ext uri="{BB962C8B-B14F-4D97-AF65-F5344CB8AC3E}">
        <p14:creationId xmlns:p14="http://schemas.microsoft.com/office/powerpoint/2010/main" val="30522572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l" rtl="0">
              <a:spcBef>
                <a:spcPct val="0"/>
              </a:spcBef>
            </a:pPr>
            <a:r>
              <a:rPr lang="en-US" sz="3200" dirty="0" smtClean="0">
                <a:latin typeface="+mj-lt"/>
              </a:rPr>
              <a:t>ZENER DIODES AND LINEAR RECTIFIERS</a:t>
            </a:r>
            <a:endParaRPr lang="en-US" sz="3200" dirty="0">
              <a:latin typeface="+mj-lt"/>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11057" y="3581400"/>
            <a:ext cx="5452534" cy="17255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2962" y="1443020"/>
            <a:ext cx="3808724" cy="17345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mc:AlternateContent xmlns:mc="http://schemas.openxmlformats.org/markup-compatibility/2006" xmlns:a14="http://schemas.microsoft.com/office/drawing/2010/main">
        <mc:Choice Requires="a14">
          <p:sp>
            <p:nvSpPr>
              <p:cNvPr id="3" name="TextBox 2"/>
              <p:cNvSpPr txBox="1"/>
              <p:nvPr/>
            </p:nvSpPr>
            <p:spPr>
              <a:xfrm>
                <a:off x="228600" y="5257800"/>
                <a:ext cx="8077200" cy="666593"/>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US" b="0" i="1" smtClean="0">
                              <a:latin typeface="Cambria Math" panose="02040503050406030204" pitchFamily="18" charset="0"/>
                            </a:rPr>
                          </m:ctrlPr>
                        </m:fPr>
                        <m:num>
                          <m:sSub>
                            <m:sSubPr>
                              <m:ctrlPr>
                                <a:rPr lang="en-US" b="0" i="1" smtClean="0">
                                  <a:latin typeface="Cambria Math" panose="02040503050406030204" pitchFamily="18" charset="0"/>
                                </a:rPr>
                              </m:ctrlPr>
                            </m:sSubPr>
                            <m:e>
                              <m:r>
                                <a:rPr lang="en-US" b="0" i="1" smtClean="0">
                                  <a:latin typeface="Cambria Math"/>
                                </a:rPr>
                                <m:t>𝑉</m:t>
                              </m:r>
                            </m:e>
                            <m:sub>
                              <m:r>
                                <a:rPr lang="en-US" b="0" i="1" smtClean="0">
                                  <a:latin typeface="Cambria Math"/>
                                </a:rPr>
                                <m:t>𝑎𝑚𝑝𝑙</m:t>
                              </m:r>
                            </m:sub>
                          </m:sSub>
                          <m:r>
                            <a:rPr lang="en-US" b="0" i="1" smtClean="0">
                              <a:latin typeface="Cambria Math"/>
                            </a:rPr>
                            <m:t>−</m:t>
                          </m:r>
                          <m:sSub>
                            <m:sSubPr>
                              <m:ctrlPr>
                                <a:rPr lang="en-US" b="0" i="1" smtClean="0">
                                  <a:latin typeface="Cambria Math" panose="02040503050406030204" pitchFamily="18" charset="0"/>
                                </a:rPr>
                              </m:ctrlPr>
                            </m:sSubPr>
                            <m:e>
                              <m:r>
                                <a:rPr lang="en-US" b="0" i="1" smtClean="0">
                                  <a:latin typeface="Cambria Math"/>
                                </a:rPr>
                                <m:t>𝑉</m:t>
                              </m:r>
                            </m:e>
                            <m:sub>
                              <m:r>
                                <a:rPr lang="en-US" b="0" i="1" smtClean="0">
                                  <a:latin typeface="Cambria Math"/>
                                </a:rPr>
                                <m:t>𝑧𝑒𝑛𝑒𝑟</m:t>
                              </m:r>
                            </m:sub>
                          </m:sSub>
                          <m:r>
                            <a:rPr lang="en-US" b="0" i="1" smtClean="0">
                              <a:latin typeface="Cambria Math"/>
                            </a:rPr>
                            <m:t>−2</m:t>
                          </m:r>
                          <m:sSub>
                            <m:sSubPr>
                              <m:ctrlPr>
                                <a:rPr lang="en-US" b="0" i="1" smtClean="0">
                                  <a:latin typeface="Cambria Math" panose="02040503050406030204" pitchFamily="18" charset="0"/>
                                </a:rPr>
                              </m:ctrlPr>
                            </m:sSubPr>
                            <m:e>
                              <m:r>
                                <a:rPr lang="en-US" b="0" i="1" smtClean="0">
                                  <a:latin typeface="Cambria Math"/>
                                </a:rPr>
                                <m:t>𝑉</m:t>
                              </m:r>
                            </m:e>
                            <m:sub>
                              <m:r>
                                <a:rPr lang="en-US" b="0" i="1" smtClean="0">
                                  <a:latin typeface="Cambria Math"/>
                                </a:rPr>
                                <m:t>𝑑𝑖𝑜𝑑𝑒</m:t>
                              </m:r>
                            </m:sub>
                          </m:sSub>
                        </m:num>
                        <m:den>
                          <m:sSub>
                            <m:sSubPr>
                              <m:ctrlPr>
                                <a:rPr lang="en-US" b="0" i="1" smtClean="0">
                                  <a:latin typeface="Cambria Math" panose="02040503050406030204" pitchFamily="18" charset="0"/>
                                </a:rPr>
                              </m:ctrlPr>
                            </m:sSubPr>
                            <m:e>
                              <m:r>
                                <a:rPr lang="en-US" b="0" i="1" smtClean="0">
                                  <a:latin typeface="Cambria Math"/>
                                </a:rPr>
                                <m:t>𝐼</m:t>
                              </m:r>
                            </m:e>
                            <m:sub>
                              <m:r>
                                <a:rPr lang="en-US" b="0" i="1" smtClean="0">
                                  <a:latin typeface="Cambria Math"/>
                                </a:rPr>
                                <m:t>𝑧𝑒𝑛𝑒𝑟</m:t>
                              </m:r>
                            </m:sub>
                          </m:sSub>
                        </m:den>
                      </m:f>
                      <m:r>
                        <a:rPr lang="en-US" b="0" i="1" smtClean="0">
                          <a:latin typeface="Cambria Math"/>
                        </a:rPr>
                        <m:t>&lt;</m:t>
                      </m:r>
                      <m:sSub>
                        <m:sSubPr>
                          <m:ctrlPr>
                            <a:rPr lang="en-US" b="0" i="1" smtClean="0">
                              <a:latin typeface="Cambria Math" panose="02040503050406030204" pitchFamily="18" charset="0"/>
                            </a:rPr>
                          </m:ctrlPr>
                        </m:sSubPr>
                        <m:e>
                          <m:r>
                            <a:rPr lang="en-US" b="0" i="1" smtClean="0">
                              <a:latin typeface="Cambria Math"/>
                            </a:rPr>
                            <m:t>𝑅</m:t>
                          </m:r>
                        </m:e>
                        <m:sub>
                          <m:r>
                            <a:rPr lang="en-US" b="0" i="1" smtClean="0">
                              <a:latin typeface="Cambria Math"/>
                            </a:rPr>
                            <m:t>1</m:t>
                          </m:r>
                        </m:sub>
                      </m:sSub>
                      <m:r>
                        <a:rPr lang="en-US" b="0" i="1" smtClean="0">
                          <a:latin typeface="Cambria Math"/>
                        </a:rPr>
                        <m:t>&lt;</m:t>
                      </m:r>
                      <m:sSub>
                        <m:sSubPr>
                          <m:ctrlPr>
                            <a:rPr lang="en-US" b="0" i="1" smtClean="0">
                              <a:latin typeface="Cambria Math" panose="02040503050406030204" pitchFamily="18" charset="0"/>
                            </a:rPr>
                          </m:ctrlPr>
                        </m:sSubPr>
                        <m:e>
                          <m:r>
                            <a:rPr lang="en-US" b="0" i="1" smtClean="0">
                              <a:latin typeface="Cambria Math"/>
                            </a:rPr>
                            <m:t>𝑅</m:t>
                          </m:r>
                        </m:e>
                        <m:sub>
                          <m:r>
                            <a:rPr lang="en-US" b="0" i="1" smtClean="0">
                              <a:latin typeface="Cambria Math"/>
                            </a:rPr>
                            <m:t>2</m:t>
                          </m:r>
                        </m:sub>
                      </m:sSub>
                      <m:r>
                        <a:rPr lang="en-US" b="0" i="1" smtClean="0">
                          <a:latin typeface="Cambria Math"/>
                        </a:rPr>
                        <m:t>(0.9(</m:t>
                      </m:r>
                      <m:sSub>
                        <m:sSubPr>
                          <m:ctrlPr>
                            <a:rPr lang="en-US" i="1">
                              <a:latin typeface="Cambria Math" panose="02040503050406030204" pitchFamily="18" charset="0"/>
                            </a:rPr>
                          </m:ctrlPr>
                        </m:sSubPr>
                        <m:e>
                          <m:r>
                            <a:rPr lang="en-US" i="1">
                              <a:latin typeface="Cambria Math"/>
                            </a:rPr>
                            <m:t>𝑉</m:t>
                          </m:r>
                        </m:e>
                        <m:sub>
                          <m:r>
                            <a:rPr lang="en-US" i="1">
                              <a:latin typeface="Cambria Math"/>
                            </a:rPr>
                            <m:t>𝑎𝑚𝑝𝑙</m:t>
                          </m:r>
                        </m:sub>
                      </m:sSub>
                      <m:r>
                        <a:rPr lang="en-US" i="1">
                          <a:latin typeface="Cambria Math"/>
                        </a:rPr>
                        <m:t>−2</m:t>
                      </m:r>
                      <m:sSub>
                        <m:sSubPr>
                          <m:ctrlPr>
                            <a:rPr lang="en-US" i="1">
                              <a:latin typeface="Cambria Math" panose="02040503050406030204" pitchFamily="18" charset="0"/>
                            </a:rPr>
                          </m:ctrlPr>
                        </m:sSubPr>
                        <m:e>
                          <m:r>
                            <a:rPr lang="en-US" i="1">
                              <a:latin typeface="Cambria Math"/>
                            </a:rPr>
                            <m:t>𝑉</m:t>
                          </m:r>
                        </m:e>
                        <m:sub>
                          <m:r>
                            <a:rPr lang="en-US" i="1">
                              <a:latin typeface="Cambria Math"/>
                            </a:rPr>
                            <m:t>𝑑𝑖𝑜𝑑𝑒</m:t>
                          </m:r>
                        </m:sub>
                      </m:sSub>
                      <m:r>
                        <a:rPr lang="en-US" b="0" i="1" smtClean="0">
                          <a:latin typeface="Cambria Math"/>
                        </a:rPr>
                        <m:t>)/</m:t>
                      </m:r>
                      <m:sSub>
                        <m:sSubPr>
                          <m:ctrlPr>
                            <a:rPr lang="en-US" i="1">
                              <a:latin typeface="Cambria Math" panose="02040503050406030204" pitchFamily="18" charset="0"/>
                            </a:rPr>
                          </m:ctrlPr>
                        </m:sSubPr>
                        <m:e>
                          <m:r>
                            <a:rPr lang="en-US" i="1">
                              <a:latin typeface="Cambria Math"/>
                            </a:rPr>
                            <m:t>𝑉</m:t>
                          </m:r>
                        </m:e>
                        <m:sub>
                          <m:r>
                            <a:rPr lang="en-US" i="1">
                              <a:latin typeface="Cambria Math"/>
                            </a:rPr>
                            <m:t>𝑧𝑒𝑛𝑒𝑟</m:t>
                          </m:r>
                        </m:sub>
                      </m:sSub>
                      <m:r>
                        <a:rPr lang="en-US" b="0" i="1" smtClean="0">
                          <a:latin typeface="Cambria Math"/>
                        </a:rPr>
                        <m:t>−1)</m:t>
                      </m:r>
                    </m:oMath>
                  </m:oMathPara>
                </a14:m>
                <a:endParaRPr lang="en-US" dirty="0"/>
              </a:p>
            </p:txBody>
          </p:sp>
        </mc:Choice>
        <mc:Fallback xmlns="">
          <p:sp>
            <p:nvSpPr>
              <p:cNvPr id="3" name="TextBox 2"/>
              <p:cNvSpPr txBox="1">
                <a:spLocks noRot="1" noChangeAspect="1" noMove="1" noResize="1" noEditPoints="1" noAdjustHandles="1" noChangeArrowheads="1" noChangeShapeType="1" noTextEdit="1"/>
              </p:cNvSpPr>
              <p:nvPr/>
            </p:nvSpPr>
            <p:spPr>
              <a:xfrm>
                <a:off x="228600" y="5257800"/>
                <a:ext cx="8077200" cy="666593"/>
              </a:xfrm>
              <a:prstGeom prst="rect">
                <a:avLst/>
              </a:prstGeom>
              <a:blipFill rotWithShape="0">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p:cNvSpPr txBox="1"/>
              <p:nvPr/>
            </p:nvSpPr>
            <p:spPr>
              <a:xfrm>
                <a:off x="2819400" y="5924393"/>
                <a:ext cx="2134238"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a:rPr>
                        <m:t>7.8 </m:t>
                      </m:r>
                      <m:r>
                        <m:rPr>
                          <m:sty m:val="p"/>
                        </m:rPr>
                        <a:rPr lang="el-GR" b="0" i="1" smtClean="0">
                          <a:latin typeface="Cambria Math"/>
                          <a:ea typeface="Cambria Math"/>
                        </a:rPr>
                        <m:t>Ω</m:t>
                      </m:r>
                      <m:r>
                        <a:rPr lang="en-US" b="0" i="1" smtClean="0">
                          <a:latin typeface="Cambria Math"/>
                        </a:rPr>
                        <m:t>&lt;</m:t>
                      </m:r>
                      <m:sSub>
                        <m:sSubPr>
                          <m:ctrlPr>
                            <a:rPr lang="en-US" b="0" i="1" smtClean="0">
                              <a:latin typeface="Cambria Math" panose="02040503050406030204" pitchFamily="18" charset="0"/>
                            </a:rPr>
                          </m:ctrlPr>
                        </m:sSubPr>
                        <m:e>
                          <m:r>
                            <a:rPr lang="en-US" b="0" i="1" smtClean="0">
                              <a:latin typeface="Cambria Math"/>
                            </a:rPr>
                            <m:t>𝑅</m:t>
                          </m:r>
                        </m:e>
                        <m:sub>
                          <m:r>
                            <a:rPr lang="en-US" b="0" i="1" smtClean="0">
                              <a:latin typeface="Cambria Math"/>
                            </a:rPr>
                            <m:t>1</m:t>
                          </m:r>
                        </m:sub>
                      </m:sSub>
                      <m:r>
                        <a:rPr lang="en-US" b="0" i="1" smtClean="0">
                          <a:latin typeface="Cambria Math"/>
                        </a:rPr>
                        <m:t>&lt;32 </m:t>
                      </m:r>
                      <m:r>
                        <m:rPr>
                          <m:sty m:val="p"/>
                        </m:rPr>
                        <a:rPr lang="el-GR" b="0" i="1" smtClean="0">
                          <a:latin typeface="Cambria Math"/>
                          <a:ea typeface="Cambria Math"/>
                        </a:rPr>
                        <m:t>Ω</m:t>
                      </m:r>
                    </m:oMath>
                  </m:oMathPara>
                </a14:m>
                <a:endParaRPr lang="en-US" dirty="0"/>
              </a:p>
            </p:txBody>
          </p:sp>
        </mc:Choice>
        <mc:Fallback xmlns="">
          <p:sp>
            <p:nvSpPr>
              <p:cNvPr id="6" name="TextBox 5"/>
              <p:cNvSpPr txBox="1">
                <a:spLocks noRot="1" noChangeAspect="1" noMove="1" noResize="1" noEditPoints="1" noAdjustHandles="1" noChangeArrowheads="1" noChangeShapeType="1" noTextEdit="1"/>
              </p:cNvSpPr>
              <p:nvPr/>
            </p:nvSpPr>
            <p:spPr>
              <a:xfrm>
                <a:off x="2819400" y="5924393"/>
                <a:ext cx="2134238" cy="369332"/>
              </a:xfrm>
              <a:prstGeom prst="rect">
                <a:avLst/>
              </a:prstGeom>
              <a:blipFill rotWithShape="0">
                <a:blip r:embed="rId5"/>
                <a:stretch>
                  <a:fillRect/>
                </a:stretch>
              </a:blipFill>
            </p:spPr>
            <p:txBody>
              <a:bodyPr/>
              <a:lstStyle/>
              <a:p>
                <a:r>
                  <a:rPr lang="en-US">
                    <a:noFill/>
                  </a:rPr>
                  <a:t> </a:t>
                </a:r>
              </a:p>
            </p:txBody>
          </p:sp>
        </mc:Fallback>
      </mc:AlternateContent>
      <p:sp>
        <p:nvSpPr>
          <p:cNvPr id="5" name="TextBox 4"/>
          <p:cNvSpPr txBox="1"/>
          <p:nvPr/>
        </p:nvSpPr>
        <p:spPr>
          <a:xfrm>
            <a:off x="5941686" y="1676400"/>
            <a:ext cx="2438553" cy="369332"/>
          </a:xfrm>
          <a:prstGeom prst="rect">
            <a:avLst/>
          </a:prstGeom>
          <a:noFill/>
        </p:spPr>
        <p:txBody>
          <a:bodyPr wrap="none" rtlCol="0">
            <a:spAutoFit/>
          </a:bodyPr>
          <a:lstStyle/>
          <a:p>
            <a:r>
              <a:rPr lang="en-US" dirty="0" smtClean="0"/>
              <a:t>Full-wave filtered circuit</a:t>
            </a:r>
            <a:endParaRPr lang="en-US" dirty="0"/>
          </a:p>
        </p:txBody>
      </p:sp>
      <p:sp>
        <p:nvSpPr>
          <p:cNvPr id="7" name="Oval 6"/>
          <p:cNvSpPr/>
          <p:nvPr/>
        </p:nvSpPr>
        <p:spPr>
          <a:xfrm>
            <a:off x="4572000" y="3202923"/>
            <a:ext cx="1752600" cy="1750077"/>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Arrow Connector 8"/>
          <p:cNvCxnSpPr>
            <a:endCxn id="7" idx="7"/>
          </p:cNvCxnSpPr>
          <p:nvPr/>
        </p:nvCxnSpPr>
        <p:spPr>
          <a:xfrm flipH="1">
            <a:off x="6067938" y="2971800"/>
            <a:ext cx="485262" cy="487416"/>
          </a:xfrm>
          <a:prstGeom prst="straightConnector1">
            <a:avLst/>
          </a:prstGeom>
          <a:ln w="3810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6400800" y="2368222"/>
            <a:ext cx="2524897" cy="646331"/>
          </a:xfrm>
          <a:prstGeom prst="rect">
            <a:avLst/>
          </a:prstGeom>
          <a:noFill/>
        </p:spPr>
        <p:txBody>
          <a:bodyPr wrap="square" rtlCol="0">
            <a:spAutoFit/>
          </a:bodyPr>
          <a:lstStyle/>
          <a:p>
            <a:r>
              <a:rPr lang="en-US" dirty="0" smtClean="0"/>
              <a:t>Modifications to reduce ripple with Zener </a:t>
            </a:r>
            <a:endParaRPr lang="en-US" dirty="0"/>
          </a:p>
        </p:txBody>
      </p:sp>
    </p:spTree>
    <p:extLst>
      <p:ext uri="{BB962C8B-B14F-4D97-AF65-F5344CB8AC3E}">
        <p14:creationId xmlns:p14="http://schemas.microsoft.com/office/powerpoint/2010/main" val="9254206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5801" y="3962400"/>
            <a:ext cx="6172200" cy="25223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5802" y="990600"/>
            <a:ext cx="6172200" cy="25223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1371600" y="4732540"/>
            <a:ext cx="2247901" cy="548640"/>
          </a:xfrm>
        </p:spPr>
        <p:txBody>
          <a:bodyPr>
            <a:normAutofit/>
          </a:bodyPr>
          <a:lstStyle/>
          <a:p>
            <a:r>
              <a:rPr lang="en-US" sz="2800" dirty="0" smtClean="0">
                <a:solidFill>
                  <a:srgbClr val="FF0000"/>
                </a:solidFill>
              </a:rPr>
              <a:t>R=10 OHMS</a:t>
            </a:r>
            <a:endParaRPr lang="en-US" sz="2800" dirty="0">
              <a:solidFill>
                <a:srgbClr val="FF0000"/>
              </a:solidFill>
            </a:endParaRPr>
          </a:p>
        </p:txBody>
      </p:sp>
      <p:sp>
        <p:nvSpPr>
          <p:cNvPr id="5" name="Title 1"/>
          <p:cNvSpPr txBox="1">
            <a:spLocks/>
          </p:cNvSpPr>
          <p:nvPr/>
        </p:nvSpPr>
        <p:spPr>
          <a:xfrm>
            <a:off x="1219200" y="1924998"/>
            <a:ext cx="7520940" cy="548640"/>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cap="all" baseline="0">
                <a:solidFill>
                  <a:schemeClr val="tx1"/>
                </a:solidFill>
                <a:latin typeface="+mj-lt"/>
                <a:ea typeface="+mj-ea"/>
                <a:cs typeface="+mj-cs"/>
              </a:defRPr>
            </a:lvl1pPr>
          </a:lstStyle>
          <a:p>
            <a:r>
              <a:rPr lang="en-US" dirty="0" smtClean="0">
                <a:solidFill>
                  <a:srgbClr val="FF0000"/>
                </a:solidFill>
                <a:latin typeface="+mn-lt"/>
              </a:rPr>
              <a:t>R=2 Ohms</a:t>
            </a:r>
            <a:endParaRPr lang="en-US" dirty="0">
              <a:solidFill>
                <a:srgbClr val="FF0000"/>
              </a:solidFill>
              <a:latin typeface="+mn-lt"/>
            </a:endParaRPr>
          </a:p>
        </p:txBody>
      </p:sp>
      <p:cxnSp>
        <p:nvCxnSpPr>
          <p:cNvPr id="4" name="Straight Arrow Connector 3"/>
          <p:cNvCxnSpPr/>
          <p:nvPr/>
        </p:nvCxnSpPr>
        <p:spPr>
          <a:xfrm flipH="1" flipV="1">
            <a:off x="3048000" y="1676400"/>
            <a:ext cx="228600" cy="304800"/>
          </a:xfrm>
          <a:prstGeom prst="straightConnector1">
            <a:avLst/>
          </a:prstGeom>
          <a:ln w="317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H="1">
            <a:off x="3467101" y="2667000"/>
            <a:ext cx="304800" cy="266700"/>
          </a:xfrm>
          <a:prstGeom prst="straightConnector1">
            <a:avLst/>
          </a:prstGeom>
          <a:ln w="317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3270422" y="1910834"/>
            <a:ext cx="1593257" cy="369332"/>
          </a:xfrm>
          <a:prstGeom prst="rect">
            <a:avLst/>
          </a:prstGeom>
          <a:noFill/>
        </p:spPr>
        <p:txBody>
          <a:bodyPr wrap="none" rtlCol="0">
            <a:spAutoFit/>
          </a:bodyPr>
          <a:lstStyle/>
          <a:p>
            <a:r>
              <a:rPr lang="en-US" dirty="0" smtClean="0">
                <a:solidFill>
                  <a:srgbClr val="FF0000"/>
                </a:solidFill>
              </a:rPr>
              <a:t>Output voltage</a:t>
            </a:r>
            <a:endParaRPr lang="en-US" dirty="0">
              <a:solidFill>
                <a:srgbClr val="FF0000"/>
              </a:solidFill>
            </a:endParaRPr>
          </a:p>
        </p:txBody>
      </p:sp>
      <p:sp>
        <p:nvSpPr>
          <p:cNvPr id="12" name="TextBox 11"/>
          <p:cNvSpPr txBox="1"/>
          <p:nvPr/>
        </p:nvSpPr>
        <p:spPr>
          <a:xfrm>
            <a:off x="3619501" y="2329934"/>
            <a:ext cx="1463286" cy="369332"/>
          </a:xfrm>
          <a:prstGeom prst="rect">
            <a:avLst/>
          </a:prstGeom>
          <a:noFill/>
        </p:spPr>
        <p:txBody>
          <a:bodyPr wrap="none" rtlCol="0">
            <a:spAutoFit/>
          </a:bodyPr>
          <a:lstStyle/>
          <a:p>
            <a:r>
              <a:rPr lang="en-US" dirty="0" smtClean="0">
                <a:solidFill>
                  <a:srgbClr val="FF0000"/>
                </a:solidFill>
              </a:rPr>
              <a:t>Zener current</a:t>
            </a:r>
            <a:endParaRPr lang="en-US" dirty="0">
              <a:solidFill>
                <a:srgbClr val="FF0000"/>
              </a:solidFill>
            </a:endParaRPr>
          </a:p>
        </p:txBody>
      </p:sp>
      <p:sp>
        <p:nvSpPr>
          <p:cNvPr id="10" name="TextBox 9"/>
          <p:cNvSpPr txBox="1"/>
          <p:nvPr/>
        </p:nvSpPr>
        <p:spPr>
          <a:xfrm>
            <a:off x="2667000" y="164698"/>
            <a:ext cx="6243184" cy="523220"/>
          </a:xfrm>
          <a:prstGeom prst="rect">
            <a:avLst/>
          </a:prstGeom>
          <a:noFill/>
        </p:spPr>
        <p:txBody>
          <a:bodyPr wrap="none" rtlCol="0">
            <a:spAutoFit/>
          </a:bodyPr>
          <a:lstStyle/>
          <a:p>
            <a:r>
              <a:rPr lang="en-US" sz="2800" dirty="0" smtClean="0"/>
              <a:t>Zener ripple for different filter resistances</a:t>
            </a:r>
            <a:endParaRPr lang="en-US" sz="2800" dirty="0"/>
          </a:p>
        </p:txBody>
      </p:sp>
    </p:spTree>
    <p:extLst>
      <p:ext uri="{BB962C8B-B14F-4D97-AF65-F5344CB8AC3E}">
        <p14:creationId xmlns:p14="http://schemas.microsoft.com/office/powerpoint/2010/main" val="23480392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0" y="3962400"/>
            <a:ext cx="6127809" cy="25042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2"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6601" y="990600"/>
            <a:ext cx="6153150" cy="2514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itle 1"/>
          <p:cNvSpPr txBox="1">
            <a:spLocks/>
          </p:cNvSpPr>
          <p:nvPr/>
        </p:nvSpPr>
        <p:spPr>
          <a:xfrm>
            <a:off x="1524000" y="1828800"/>
            <a:ext cx="2453640" cy="548640"/>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cap="all" baseline="0">
                <a:solidFill>
                  <a:schemeClr val="tx1"/>
                </a:solidFill>
                <a:latin typeface="+mj-lt"/>
                <a:ea typeface="+mj-ea"/>
                <a:cs typeface="+mj-cs"/>
              </a:defRPr>
            </a:lvl1pPr>
          </a:lstStyle>
          <a:p>
            <a:r>
              <a:rPr lang="en-US" dirty="0" smtClean="0">
                <a:solidFill>
                  <a:srgbClr val="FF0000"/>
                </a:solidFill>
              </a:rPr>
              <a:t>R=20 ohms</a:t>
            </a:r>
            <a:endParaRPr lang="en-US" dirty="0">
              <a:solidFill>
                <a:srgbClr val="FF0000"/>
              </a:solidFill>
            </a:endParaRPr>
          </a:p>
        </p:txBody>
      </p:sp>
      <p:sp>
        <p:nvSpPr>
          <p:cNvPr id="2" name="Title 1"/>
          <p:cNvSpPr>
            <a:spLocks noGrp="1"/>
          </p:cNvSpPr>
          <p:nvPr>
            <p:ph type="title"/>
          </p:nvPr>
        </p:nvSpPr>
        <p:spPr>
          <a:xfrm>
            <a:off x="1066800" y="4670001"/>
            <a:ext cx="3048000" cy="548640"/>
          </a:xfrm>
        </p:spPr>
        <p:txBody>
          <a:bodyPr>
            <a:normAutofit/>
          </a:bodyPr>
          <a:lstStyle/>
          <a:p>
            <a:r>
              <a:rPr lang="en-US" sz="2800" dirty="0" smtClean="0">
                <a:solidFill>
                  <a:srgbClr val="FF0000"/>
                </a:solidFill>
              </a:rPr>
              <a:t>R=32 OHMS</a:t>
            </a:r>
            <a:endParaRPr lang="en-US" sz="2800" dirty="0">
              <a:solidFill>
                <a:srgbClr val="FF0000"/>
              </a:solidFill>
            </a:endParaRPr>
          </a:p>
        </p:txBody>
      </p:sp>
    </p:spTree>
    <p:extLst>
      <p:ext uri="{BB962C8B-B14F-4D97-AF65-F5344CB8AC3E}">
        <p14:creationId xmlns:p14="http://schemas.microsoft.com/office/powerpoint/2010/main" val="21320351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72193" y="2590800"/>
            <a:ext cx="5999614" cy="1204306"/>
          </a:xfrm>
        </p:spPr>
        <p:txBody>
          <a:bodyPr>
            <a:normAutofit fontScale="90000"/>
          </a:bodyPr>
          <a:lstStyle/>
          <a:p>
            <a:r>
              <a:rPr lang="en-US" sz="4400" dirty="0" smtClean="0"/>
              <a:t>Diode circuits</a:t>
            </a:r>
            <a:br>
              <a:rPr lang="en-US" sz="4400" dirty="0" smtClean="0"/>
            </a:br>
            <a:r>
              <a:rPr lang="en-US" dirty="0" smtClean="0"/>
              <a:t>Part 4: Switching circuit</a:t>
            </a:r>
            <a:endParaRPr lang="en-US" sz="3600" dirty="0"/>
          </a:p>
        </p:txBody>
      </p:sp>
      <p:sp>
        <p:nvSpPr>
          <p:cNvPr id="5" name="Subtitle 2"/>
          <p:cNvSpPr txBox="1">
            <a:spLocks/>
          </p:cNvSpPr>
          <p:nvPr/>
        </p:nvSpPr>
        <p:spPr>
          <a:xfrm>
            <a:off x="1516588" y="914400"/>
            <a:ext cx="6400800" cy="121920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dirty="0"/>
              <a:t>ENEE 205</a:t>
            </a:r>
          </a:p>
        </p:txBody>
      </p:sp>
    </p:spTree>
    <p:extLst>
      <p:ext uri="{BB962C8B-B14F-4D97-AF65-F5344CB8AC3E}">
        <p14:creationId xmlns:p14="http://schemas.microsoft.com/office/powerpoint/2010/main" val="363555116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7165" y="215143"/>
            <a:ext cx="5943600" cy="725824"/>
          </a:xfrm>
        </p:spPr>
        <p:txBody>
          <a:bodyPr>
            <a:normAutofit/>
          </a:bodyPr>
          <a:lstStyle/>
          <a:p>
            <a:pPr lvl="1" algn="ctr" rtl="0">
              <a:spcBef>
                <a:spcPct val="0"/>
              </a:spcBef>
            </a:pPr>
            <a:r>
              <a:rPr lang="en-US" sz="4000" dirty="0" smtClean="0">
                <a:latin typeface="+mj-lt"/>
              </a:rPr>
              <a:t>SWITCHING SUPPLIES</a:t>
            </a:r>
            <a:endParaRPr lang="en-US" sz="4000" dirty="0">
              <a:latin typeface="+mj-lt"/>
            </a:endParaRPr>
          </a:p>
        </p:txBody>
      </p:sp>
      <p:sp>
        <p:nvSpPr>
          <p:cNvPr id="33" name="TextBox 32"/>
          <p:cNvSpPr txBox="1"/>
          <p:nvPr/>
        </p:nvSpPr>
        <p:spPr>
          <a:xfrm>
            <a:off x="4446948" y="1098261"/>
            <a:ext cx="4114800" cy="2677656"/>
          </a:xfrm>
          <a:prstGeom prst="rect">
            <a:avLst/>
          </a:prstGeom>
          <a:noFill/>
        </p:spPr>
        <p:txBody>
          <a:bodyPr wrap="square" rtlCol="0">
            <a:spAutoFit/>
          </a:bodyPr>
          <a:lstStyle/>
          <a:p>
            <a:r>
              <a:rPr lang="en-US" sz="2400" dirty="0" smtClean="0"/>
              <a:t>The “old-fashioned” way to store energy in a circuit was to charge a capacitor through a resistor up to the needed voltage. This technique is inefficient in that at least 50% of the energy is lost to heat.</a:t>
            </a:r>
            <a:endParaRPr lang="en-US" sz="2400" dirty="0"/>
          </a:p>
        </p:txBody>
      </p:sp>
      <p:sp>
        <p:nvSpPr>
          <p:cNvPr id="34" name="TextBox 33"/>
          <p:cNvSpPr txBox="1"/>
          <p:nvPr/>
        </p:nvSpPr>
        <p:spPr>
          <a:xfrm>
            <a:off x="295672" y="3719701"/>
            <a:ext cx="8226587" cy="2308324"/>
          </a:xfrm>
          <a:prstGeom prst="rect">
            <a:avLst/>
          </a:prstGeom>
          <a:noFill/>
        </p:spPr>
        <p:txBody>
          <a:bodyPr wrap="square" rtlCol="0">
            <a:spAutoFit/>
          </a:bodyPr>
          <a:lstStyle/>
          <a:p>
            <a:r>
              <a:rPr lang="en-US" sz="2400" dirty="0" smtClean="0"/>
              <a:t>The reason for this is that the most inefficient part of the process occurs at the beginning, when the capacitor has zero volts on it and the power dissipated in the resistor is greatest. As the capacitor voltage increases, the resistor power loss decreases, but the efficiency only reaches 50% when the capacitor reaches the charging voltage.</a:t>
            </a:r>
            <a:endParaRPr lang="en-US" sz="2400" dirty="0"/>
          </a:p>
        </p:txBody>
      </p:sp>
      <p:grpSp>
        <p:nvGrpSpPr>
          <p:cNvPr id="48" name="Group 47"/>
          <p:cNvGrpSpPr/>
          <p:nvPr/>
        </p:nvGrpSpPr>
        <p:grpSpPr>
          <a:xfrm>
            <a:off x="457200" y="1196956"/>
            <a:ext cx="3677426" cy="1957055"/>
            <a:chOff x="430850" y="909351"/>
            <a:chExt cx="3677426" cy="1957055"/>
          </a:xfrm>
        </p:grpSpPr>
        <p:grpSp>
          <p:nvGrpSpPr>
            <p:cNvPr id="3" name="Group 2"/>
            <p:cNvGrpSpPr/>
            <p:nvPr/>
          </p:nvGrpSpPr>
          <p:grpSpPr>
            <a:xfrm>
              <a:off x="430850" y="1262686"/>
              <a:ext cx="533399" cy="1600200"/>
              <a:chOff x="5943601" y="1752600"/>
              <a:chExt cx="533399" cy="1538287"/>
            </a:xfrm>
          </p:grpSpPr>
          <p:cxnSp>
            <p:nvCxnSpPr>
              <p:cNvPr id="4" name="Straight Connector 3"/>
              <p:cNvCxnSpPr/>
              <p:nvPr/>
            </p:nvCxnSpPr>
            <p:spPr>
              <a:xfrm>
                <a:off x="6211589" y="1752600"/>
                <a:ext cx="0" cy="685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10300" y="2605087"/>
                <a:ext cx="0" cy="685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H="1">
                <a:off x="5943601" y="2438400"/>
                <a:ext cx="533399"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H="1">
                <a:off x="6096000" y="2590800"/>
                <a:ext cx="228601"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8" name="Group 7"/>
            <p:cNvGrpSpPr/>
            <p:nvPr/>
          </p:nvGrpSpPr>
          <p:grpSpPr>
            <a:xfrm>
              <a:off x="3572176" y="1262686"/>
              <a:ext cx="536100" cy="1603720"/>
              <a:chOff x="3132049" y="1703786"/>
              <a:chExt cx="536100" cy="1538287"/>
            </a:xfrm>
          </p:grpSpPr>
          <p:cxnSp>
            <p:nvCxnSpPr>
              <p:cNvPr id="9" name="Straight Connector 8"/>
              <p:cNvCxnSpPr/>
              <p:nvPr/>
            </p:nvCxnSpPr>
            <p:spPr>
              <a:xfrm>
                <a:off x="3402738" y="1703786"/>
                <a:ext cx="0" cy="685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3401449" y="2556273"/>
                <a:ext cx="0" cy="685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3134750" y="2389586"/>
                <a:ext cx="533399"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12" name="Group 11"/>
              <p:cNvGrpSpPr/>
              <p:nvPr/>
            </p:nvGrpSpPr>
            <p:grpSpPr>
              <a:xfrm>
                <a:off x="3132049" y="2540793"/>
                <a:ext cx="536100" cy="160217"/>
                <a:chOff x="2767913" y="996778"/>
                <a:chExt cx="536100" cy="160217"/>
              </a:xfrm>
            </p:grpSpPr>
            <p:sp>
              <p:nvSpPr>
                <p:cNvPr id="13" name="Arc 12"/>
                <p:cNvSpPr/>
                <p:nvPr/>
              </p:nvSpPr>
              <p:spPr>
                <a:xfrm>
                  <a:off x="2767913" y="996778"/>
                  <a:ext cx="519235" cy="160217"/>
                </a:xfrm>
                <a:prstGeom prst="arc">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Arc 13"/>
                <p:cNvSpPr/>
                <p:nvPr/>
              </p:nvSpPr>
              <p:spPr>
                <a:xfrm flipH="1">
                  <a:off x="2784778" y="996778"/>
                  <a:ext cx="519235" cy="160217"/>
                </a:xfrm>
                <a:prstGeom prst="arc">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grpSp>
          <p:nvGrpSpPr>
            <p:cNvPr id="35" name="Group 34"/>
            <p:cNvGrpSpPr/>
            <p:nvPr/>
          </p:nvGrpSpPr>
          <p:grpSpPr>
            <a:xfrm rot="5400000">
              <a:off x="1254707" y="352905"/>
              <a:ext cx="480701" cy="1593594"/>
              <a:chOff x="1899352" y="1269291"/>
              <a:chExt cx="480701" cy="1593594"/>
            </a:xfrm>
          </p:grpSpPr>
          <p:cxnSp>
            <p:nvCxnSpPr>
              <p:cNvPr id="20" name="Straight Connector 19"/>
              <p:cNvCxnSpPr/>
              <p:nvPr/>
            </p:nvCxnSpPr>
            <p:spPr>
              <a:xfrm rot="16200000">
                <a:off x="2020296" y="2613649"/>
                <a:ext cx="498472" cy="0"/>
              </a:xfrm>
              <a:prstGeom prst="line">
                <a:avLst/>
              </a:prstGeom>
              <a:ln w="38100">
                <a:solidFill>
                  <a:srgbClr val="FF0000"/>
                </a:solidFill>
                <a:tailEnd type="ova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16200000" flipH="1">
                <a:off x="2020296" y="1518527"/>
                <a:ext cx="498472" cy="0"/>
              </a:xfrm>
              <a:prstGeom prst="line">
                <a:avLst/>
              </a:prstGeom>
              <a:ln w="38100">
                <a:solidFill>
                  <a:srgbClr val="FF0000"/>
                </a:solidFill>
                <a:tailEnd type="ova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16200000" flipV="1">
                <a:off x="1869067" y="1963947"/>
                <a:ext cx="541272" cy="259661"/>
              </a:xfrm>
              <a:prstGeom prst="line">
                <a:avLst/>
              </a:prstGeom>
              <a:ln w="38100">
                <a:solidFill>
                  <a:srgbClr val="FF0000"/>
                </a:solidFill>
                <a:tailEnd type="none"/>
              </a:ln>
            </p:spPr>
            <p:style>
              <a:lnRef idx="1">
                <a:schemeClr val="accent1"/>
              </a:lnRef>
              <a:fillRef idx="0">
                <a:schemeClr val="accent1"/>
              </a:fillRef>
              <a:effectRef idx="0">
                <a:schemeClr val="accent1"/>
              </a:effectRef>
              <a:fontRef idx="minor">
                <a:schemeClr val="tx1"/>
              </a:fontRef>
            </p:style>
          </p:cxnSp>
          <p:sp>
            <p:nvSpPr>
              <p:cNvPr id="29" name="Freeform 28"/>
              <p:cNvSpPr/>
              <p:nvPr/>
            </p:nvSpPr>
            <p:spPr>
              <a:xfrm>
                <a:off x="1899352" y="1966264"/>
                <a:ext cx="480701" cy="290731"/>
              </a:xfrm>
              <a:custGeom>
                <a:avLst/>
                <a:gdLst>
                  <a:gd name="connsiteX0" fmla="*/ 0 w 427290"/>
                  <a:gd name="connsiteY0" fmla="*/ 290731 h 290731"/>
                  <a:gd name="connsiteX1" fmla="*/ 128187 w 427290"/>
                  <a:gd name="connsiteY1" fmla="*/ 128361 h 290731"/>
                  <a:gd name="connsiteX2" fmla="*/ 247828 w 427290"/>
                  <a:gd name="connsiteY2" fmla="*/ 51449 h 290731"/>
                  <a:gd name="connsiteX3" fmla="*/ 427290 w 427290"/>
                  <a:gd name="connsiteY3" fmla="*/ 174 h 290731"/>
                </a:gdLst>
                <a:ahLst/>
                <a:cxnLst>
                  <a:cxn ang="0">
                    <a:pos x="connsiteX0" y="connsiteY0"/>
                  </a:cxn>
                  <a:cxn ang="0">
                    <a:pos x="connsiteX1" y="connsiteY1"/>
                  </a:cxn>
                  <a:cxn ang="0">
                    <a:pos x="connsiteX2" y="connsiteY2"/>
                  </a:cxn>
                  <a:cxn ang="0">
                    <a:pos x="connsiteX3" y="connsiteY3"/>
                  </a:cxn>
                </a:cxnLst>
                <a:rect l="l" t="t" r="r" b="b"/>
                <a:pathLst>
                  <a:path w="427290" h="290731">
                    <a:moveTo>
                      <a:pt x="0" y="290731"/>
                    </a:moveTo>
                    <a:cubicBezTo>
                      <a:pt x="43441" y="229486"/>
                      <a:pt x="86882" y="168241"/>
                      <a:pt x="128187" y="128361"/>
                    </a:cubicBezTo>
                    <a:cubicBezTo>
                      <a:pt x="169492" y="88481"/>
                      <a:pt x="197978" y="72813"/>
                      <a:pt x="247828" y="51449"/>
                    </a:cubicBezTo>
                    <a:cubicBezTo>
                      <a:pt x="297679" y="30084"/>
                      <a:pt x="374591" y="-2675"/>
                      <a:pt x="427290" y="174"/>
                    </a:cubicBezTo>
                  </a:path>
                </a:pathLst>
              </a:custGeom>
              <a:noFill/>
              <a:ln w="38100">
                <a:solidFill>
                  <a:srgbClr val="FF0000"/>
                </a:solidFill>
                <a:headEnd type="none" w="lg" len="lg"/>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31" name="Straight Connector 30"/>
            <p:cNvCxnSpPr/>
            <p:nvPr/>
          </p:nvCxnSpPr>
          <p:spPr>
            <a:xfrm>
              <a:off x="716300" y="2862886"/>
              <a:ext cx="3151109"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36" name="Group 35"/>
            <p:cNvGrpSpPr/>
            <p:nvPr/>
          </p:nvGrpSpPr>
          <p:grpSpPr>
            <a:xfrm rot="16200000">
              <a:off x="2837664" y="499897"/>
              <a:ext cx="420252" cy="1601737"/>
              <a:chOff x="5066148" y="1912143"/>
              <a:chExt cx="420252" cy="1545428"/>
            </a:xfrm>
          </p:grpSpPr>
          <p:cxnSp>
            <p:nvCxnSpPr>
              <p:cNvPr id="37" name="Straight Connector 36"/>
              <p:cNvCxnSpPr/>
              <p:nvPr/>
            </p:nvCxnSpPr>
            <p:spPr>
              <a:xfrm flipV="1">
                <a:off x="5300662" y="1912143"/>
                <a:ext cx="2" cy="2667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H="1" flipV="1">
                <a:off x="5278522" y="2172891"/>
                <a:ext cx="196873" cy="827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flipV="1">
                <a:off x="5120846" y="2262186"/>
                <a:ext cx="365554" cy="1000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5137582" y="2362200"/>
                <a:ext cx="348818"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flipV="1">
                <a:off x="5137582" y="2514601"/>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5137582" y="2605087"/>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flipV="1">
                <a:off x="5099995" y="2765424"/>
                <a:ext cx="348818" cy="10636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5099995" y="2855910"/>
                <a:ext cx="304155" cy="16827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flipV="1">
                <a:off x="5066148" y="3024185"/>
                <a:ext cx="348818" cy="1063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5066148" y="3114671"/>
                <a:ext cx="191652" cy="920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flipV="1">
                <a:off x="5274402" y="3192460"/>
                <a:ext cx="2" cy="26511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39270389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6564" y="188404"/>
            <a:ext cx="7924800" cy="725824"/>
          </a:xfrm>
        </p:spPr>
        <p:txBody>
          <a:bodyPr>
            <a:noAutofit/>
          </a:bodyPr>
          <a:lstStyle/>
          <a:p>
            <a:pPr lvl="1" algn="ctr" rtl="0">
              <a:spcBef>
                <a:spcPct val="0"/>
              </a:spcBef>
            </a:pPr>
            <a:r>
              <a:rPr lang="en-US" sz="4400" dirty="0" smtClean="0">
                <a:latin typeface="+mj-lt"/>
              </a:rPr>
              <a:t>SWITCHING SUPPLIES</a:t>
            </a:r>
            <a:endParaRPr lang="en-US" sz="4400" dirty="0">
              <a:latin typeface="+mj-lt"/>
            </a:endParaRPr>
          </a:p>
        </p:txBody>
      </p:sp>
      <p:grpSp>
        <p:nvGrpSpPr>
          <p:cNvPr id="32" name="Group 31"/>
          <p:cNvGrpSpPr/>
          <p:nvPr/>
        </p:nvGrpSpPr>
        <p:grpSpPr>
          <a:xfrm>
            <a:off x="430850" y="1000462"/>
            <a:ext cx="3677426" cy="1865944"/>
            <a:chOff x="648078" y="1698443"/>
            <a:chExt cx="3677426" cy="1865944"/>
          </a:xfrm>
        </p:grpSpPr>
        <p:grpSp>
          <p:nvGrpSpPr>
            <p:cNvPr id="3" name="Group 2"/>
            <p:cNvGrpSpPr/>
            <p:nvPr/>
          </p:nvGrpSpPr>
          <p:grpSpPr>
            <a:xfrm>
              <a:off x="648078" y="1960667"/>
              <a:ext cx="533399" cy="1600200"/>
              <a:chOff x="5943601" y="1752600"/>
              <a:chExt cx="533399" cy="1538287"/>
            </a:xfrm>
          </p:grpSpPr>
          <p:cxnSp>
            <p:nvCxnSpPr>
              <p:cNvPr id="4" name="Straight Connector 3"/>
              <p:cNvCxnSpPr/>
              <p:nvPr/>
            </p:nvCxnSpPr>
            <p:spPr>
              <a:xfrm>
                <a:off x="6211589" y="1752600"/>
                <a:ext cx="0" cy="685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10300" y="2605087"/>
                <a:ext cx="0" cy="685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H="1">
                <a:off x="5943601" y="2438400"/>
                <a:ext cx="533399"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H="1">
                <a:off x="6096000" y="2590800"/>
                <a:ext cx="228601"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8" name="Group 7"/>
            <p:cNvGrpSpPr/>
            <p:nvPr/>
          </p:nvGrpSpPr>
          <p:grpSpPr>
            <a:xfrm>
              <a:off x="3789404" y="1960667"/>
              <a:ext cx="536100" cy="1603720"/>
              <a:chOff x="3132049" y="1703786"/>
              <a:chExt cx="536100" cy="1538287"/>
            </a:xfrm>
          </p:grpSpPr>
          <p:cxnSp>
            <p:nvCxnSpPr>
              <p:cNvPr id="9" name="Straight Connector 8"/>
              <p:cNvCxnSpPr/>
              <p:nvPr/>
            </p:nvCxnSpPr>
            <p:spPr>
              <a:xfrm>
                <a:off x="3402738" y="1703786"/>
                <a:ext cx="0" cy="685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3401449" y="2556273"/>
                <a:ext cx="0" cy="685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3134750" y="2389586"/>
                <a:ext cx="533399"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12" name="Group 11"/>
              <p:cNvGrpSpPr/>
              <p:nvPr/>
            </p:nvGrpSpPr>
            <p:grpSpPr>
              <a:xfrm>
                <a:off x="3132049" y="2540793"/>
                <a:ext cx="536100" cy="160217"/>
                <a:chOff x="2767913" y="996778"/>
                <a:chExt cx="536100" cy="160217"/>
              </a:xfrm>
            </p:grpSpPr>
            <p:sp>
              <p:nvSpPr>
                <p:cNvPr id="13" name="Arc 12"/>
                <p:cNvSpPr/>
                <p:nvPr/>
              </p:nvSpPr>
              <p:spPr>
                <a:xfrm>
                  <a:off x="2767913" y="996778"/>
                  <a:ext cx="519235" cy="160217"/>
                </a:xfrm>
                <a:prstGeom prst="arc">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Arc 13"/>
                <p:cNvSpPr/>
                <p:nvPr/>
              </p:nvSpPr>
              <p:spPr>
                <a:xfrm flipH="1">
                  <a:off x="2784778" y="996778"/>
                  <a:ext cx="519235" cy="160217"/>
                </a:xfrm>
                <a:prstGeom prst="arc">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grpSp>
          <p:nvGrpSpPr>
            <p:cNvPr id="15" name="Group 14"/>
            <p:cNvGrpSpPr/>
            <p:nvPr/>
          </p:nvGrpSpPr>
          <p:grpSpPr>
            <a:xfrm rot="16200000">
              <a:off x="1547327" y="1154172"/>
              <a:ext cx="287101" cy="1603720"/>
              <a:chOff x="2298937" y="1703786"/>
              <a:chExt cx="287101" cy="1538287"/>
            </a:xfrm>
          </p:grpSpPr>
          <p:sp>
            <p:nvSpPr>
              <p:cNvPr id="16" name="Freeform 15"/>
              <p:cNvSpPr/>
              <p:nvPr/>
            </p:nvSpPr>
            <p:spPr>
              <a:xfrm>
                <a:off x="2298937" y="2024063"/>
                <a:ext cx="287101" cy="676275"/>
              </a:xfrm>
              <a:custGeom>
                <a:avLst/>
                <a:gdLst>
                  <a:gd name="connsiteX0" fmla="*/ 134701 w 287101"/>
                  <a:gd name="connsiteY0" fmla="*/ 0 h 676275"/>
                  <a:gd name="connsiteX1" fmla="*/ 182326 w 287101"/>
                  <a:gd name="connsiteY1" fmla="*/ 4762 h 676275"/>
                  <a:gd name="connsiteX2" fmla="*/ 196613 w 287101"/>
                  <a:gd name="connsiteY2" fmla="*/ 9525 h 676275"/>
                  <a:gd name="connsiteX3" fmla="*/ 206138 w 287101"/>
                  <a:gd name="connsiteY3" fmla="*/ 23812 h 676275"/>
                  <a:gd name="connsiteX4" fmla="*/ 220426 w 287101"/>
                  <a:gd name="connsiteY4" fmla="*/ 33337 h 676275"/>
                  <a:gd name="connsiteX5" fmla="*/ 229951 w 287101"/>
                  <a:gd name="connsiteY5" fmla="*/ 47625 h 676275"/>
                  <a:gd name="connsiteX6" fmla="*/ 244238 w 287101"/>
                  <a:gd name="connsiteY6" fmla="*/ 76200 h 676275"/>
                  <a:gd name="connsiteX7" fmla="*/ 249001 w 287101"/>
                  <a:gd name="connsiteY7" fmla="*/ 95250 h 676275"/>
                  <a:gd name="connsiteX8" fmla="*/ 244238 w 287101"/>
                  <a:gd name="connsiteY8" fmla="*/ 152400 h 676275"/>
                  <a:gd name="connsiteX9" fmla="*/ 239476 w 287101"/>
                  <a:gd name="connsiteY9" fmla="*/ 166687 h 676275"/>
                  <a:gd name="connsiteX10" fmla="*/ 196613 w 287101"/>
                  <a:gd name="connsiteY10" fmla="*/ 190500 h 676275"/>
                  <a:gd name="connsiteX11" fmla="*/ 182326 w 287101"/>
                  <a:gd name="connsiteY11" fmla="*/ 200025 h 676275"/>
                  <a:gd name="connsiteX12" fmla="*/ 144226 w 287101"/>
                  <a:gd name="connsiteY12" fmla="*/ 209550 h 676275"/>
                  <a:gd name="connsiteX13" fmla="*/ 129938 w 287101"/>
                  <a:gd name="connsiteY13" fmla="*/ 214312 h 676275"/>
                  <a:gd name="connsiteX14" fmla="*/ 44213 w 287101"/>
                  <a:gd name="connsiteY14" fmla="*/ 209550 h 676275"/>
                  <a:gd name="connsiteX15" fmla="*/ 29926 w 287101"/>
                  <a:gd name="connsiteY15" fmla="*/ 204787 h 676275"/>
                  <a:gd name="connsiteX16" fmla="*/ 1351 w 287101"/>
                  <a:gd name="connsiteY16" fmla="*/ 185737 h 676275"/>
                  <a:gd name="connsiteX17" fmla="*/ 6113 w 287101"/>
                  <a:gd name="connsiteY17" fmla="*/ 166687 h 676275"/>
                  <a:gd name="connsiteX18" fmla="*/ 34688 w 287101"/>
                  <a:gd name="connsiteY18" fmla="*/ 157162 h 676275"/>
                  <a:gd name="connsiteX19" fmla="*/ 101363 w 287101"/>
                  <a:gd name="connsiteY19" fmla="*/ 161925 h 676275"/>
                  <a:gd name="connsiteX20" fmla="*/ 148988 w 287101"/>
                  <a:gd name="connsiteY20" fmla="*/ 176212 h 676275"/>
                  <a:gd name="connsiteX21" fmla="*/ 187088 w 287101"/>
                  <a:gd name="connsiteY21" fmla="*/ 185737 h 676275"/>
                  <a:gd name="connsiteX22" fmla="*/ 215663 w 287101"/>
                  <a:gd name="connsiteY22" fmla="*/ 195262 h 676275"/>
                  <a:gd name="connsiteX23" fmla="*/ 225188 w 287101"/>
                  <a:gd name="connsiteY23" fmla="*/ 209550 h 676275"/>
                  <a:gd name="connsiteX24" fmla="*/ 239476 w 287101"/>
                  <a:gd name="connsiteY24" fmla="*/ 219075 h 676275"/>
                  <a:gd name="connsiteX25" fmla="*/ 258526 w 287101"/>
                  <a:gd name="connsiteY25" fmla="*/ 233362 h 676275"/>
                  <a:gd name="connsiteX26" fmla="*/ 272813 w 287101"/>
                  <a:gd name="connsiteY26" fmla="*/ 238125 h 676275"/>
                  <a:gd name="connsiteX27" fmla="*/ 287101 w 287101"/>
                  <a:gd name="connsiteY27" fmla="*/ 247650 h 676275"/>
                  <a:gd name="connsiteX28" fmla="*/ 277576 w 287101"/>
                  <a:gd name="connsiteY28" fmla="*/ 300037 h 676275"/>
                  <a:gd name="connsiteX29" fmla="*/ 272813 w 287101"/>
                  <a:gd name="connsiteY29" fmla="*/ 314325 h 676275"/>
                  <a:gd name="connsiteX30" fmla="*/ 253763 w 287101"/>
                  <a:gd name="connsiteY30" fmla="*/ 342900 h 676275"/>
                  <a:gd name="connsiteX31" fmla="*/ 215663 w 287101"/>
                  <a:gd name="connsiteY31" fmla="*/ 357187 h 676275"/>
                  <a:gd name="connsiteX32" fmla="*/ 187088 w 287101"/>
                  <a:gd name="connsiteY32" fmla="*/ 366712 h 676275"/>
                  <a:gd name="connsiteX33" fmla="*/ 172801 w 287101"/>
                  <a:gd name="connsiteY33" fmla="*/ 376237 h 676275"/>
                  <a:gd name="connsiteX34" fmla="*/ 48976 w 287101"/>
                  <a:gd name="connsiteY34" fmla="*/ 376237 h 676275"/>
                  <a:gd name="connsiteX35" fmla="*/ 34688 w 287101"/>
                  <a:gd name="connsiteY35" fmla="*/ 361950 h 676275"/>
                  <a:gd name="connsiteX36" fmla="*/ 6113 w 287101"/>
                  <a:gd name="connsiteY36" fmla="*/ 342900 h 676275"/>
                  <a:gd name="connsiteX37" fmla="*/ 1351 w 287101"/>
                  <a:gd name="connsiteY37" fmla="*/ 328612 h 676275"/>
                  <a:gd name="connsiteX38" fmla="*/ 48976 w 287101"/>
                  <a:gd name="connsiteY38" fmla="*/ 319087 h 676275"/>
                  <a:gd name="connsiteX39" fmla="*/ 87076 w 287101"/>
                  <a:gd name="connsiteY39" fmla="*/ 323850 h 676275"/>
                  <a:gd name="connsiteX40" fmla="*/ 144226 w 287101"/>
                  <a:gd name="connsiteY40" fmla="*/ 333375 h 676275"/>
                  <a:gd name="connsiteX41" fmla="*/ 158513 w 287101"/>
                  <a:gd name="connsiteY41" fmla="*/ 338137 h 676275"/>
                  <a:gd name="connsiteX42" fmla="*/ 187088 w 287101"/>
                  <a:gd name="connsiteY42" fmla="*/ 357187 h 676275"/>
                  <a:gd name="connsiteX43" fmla="*/ 229951 w 287101"/>
                  <a:gd name="connsiteY43" fmla="*/ 381000 h 676275"/>
                  <a:gd name="connsiteX44" fmla="*/ 244238 w 287101"/>
                  <a:gd name="connsiteY44" fmla="*/ 390525 h 676275"/>
                  <a:gd name="connsiteX45" fmla="*/ 258526 w 287101"/>
                  <a:gd name="connsiteY45" fmla="*/ 400050 h 676275"/>
                  <a:gd name="connsiteX46" fmla="*/ 268051 w 287101"/>
                  <a:gd name="connsiteY46" fmla="*/ 428625 h 676275"/>
                  <a:gd name="connsiteX47" fmla="*/ 272813 w 287101"/>
                  <a:gd name="connsiteY47" fmla="*/ 442912 h 676275"/>
                  <a:gd name="connsiteX48" fmla="*/ 268051 w 287101"/>
                  <a:gd name="connsiteY48" fmla="*/ 476250 h 676275"/>
                  <a:gd name="connsiteX49" fmla="*/ 244238 w 287101"/>
                  <a:gd name="connsiteY49" fmla="*/ 495300 h 676275"/>
                  <a:gd name="connsiteX50" fmla="*/ 229951 w 287101"/>
                  <a:gd name="connsiteY50" fmla="*/ 504825 h 676275"/>
                  <a:gd name="connsiteX51" fmla="*/ 210901 w 287101"/>
                  <a:gd name="connsiteY51" fmla="*/ 523875 h 676275"/>
                  <a:gd name="connsiteX52" fmla="*/ 182326 w 287101"/>
                  <a:gd name="connsiteY52" fmla="*/ 542925 h 676275"/>
                  <a:gd name="connsiteX53" fmla="*/ 87076 w 287101"/>
                  <a:gd name="connsiteY53" fmla="*/ 552450 h 676275"/>
                  <a:gd name="connsiteX54" fmla="*/ 48976 w 287101"/>
                  <a:gd name="connsiteY54" fmla="*/ 547687 h 676275"/>
                  <a:gd name="connsiteX55" fmla="*/ 25163 w 287101"/>
                  <a:gd name="connsiteY55" fmla="*/ 519112 h 676275"/>
                  <a:gd name="connsiteX56" fmla="*/ 29926 w 287101"/>
                  <a:gd name="connsiteY56" fmla="*/ 504825 h 676275"/>
                  <a:gd name="connsiteX57" fmla="*/ 44213 w 287101"/>
                  <a:gd name="connsiteY57" fmla="*/ 500062 h 676275"/>
                  <a:gd name="connsiteX58" fmla="*/ 120413 w 287101"/>
                  <a:gd name="connsiteY58" fmla="*/ 504825 h 676275"/>
                  <a:gd name="connsiteX59" fmla="*/ 148988 w 287101"/>
                  <a:gd name="connsiteY59" fmla="*/ 509587 h 676275"/>
                  <a:gd name="connsiteX60" fmla="*/ 163276 w 287101"/>
                  <a:gd name="connsiteY60" fmla="*/ 514350 h 676275"/>
                  <a:gd name="connsiteX61" fmla="*/ 215663 w 287101"/>
                  <a:gd name="connsiteY61" fmla="*/ 528637 h 676275"/>
                  <a:gd name="connsiteX62" fmla="*/ 229951 w 287101"/>
                  <a:gd name="connsiteY62" fmla="*/ 533400 h 676275"/>
                  <a:gd name="connsiteX63" fmla="*/ 244238 w 287101"/>
                  <a:gd name="connsiteY63" fmla="*/ 542925 h 676275"/>
                  <a:gd name="connsiteX64" fmla="*/ 263288 w 287101"/>
                  <a:gd name="connsiteY64" fmla="*/ 571500 h 676275"/>
                  <a:gd name="connsiteX65" fmla="*/ 244238 w 287101"/>
                  <a:gd name="connsiteY65" fmla="*/ 623887 h 676275"/>
                  <a:gd name="connsiteX66" fmla="*/ 229951 w 287101"/>
                  <a:gd name="connsiteY66" fmla="*/ 633412 h 676275"/>
                  <a:gd name="connsiteX67" fmla="*/ 187088 w 287101"/>
                  <a:gd name="connsiteY67" fmla="*/ 652462 h 676275"/>
                  <a:gd name="connsiteX68" fmla="*/ 177563 w 287101"/>
                  <a:gd name="connsiteY68" fmla="*/ 666750 h 676275"/>
                  <a:gd name="connsiteX69" fmla="*/ 168038 w 287101"/>
                  <a:gd name="connsiteY69" fmla="*/ 676275 h 676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287101" h="676275">
                    <a:moveTo>
                      <a:pt x="134701" y="0"/>
                    </a:moveTo>
                    <a:cubicBezTo>
                      <a:pt x="150576" y="1587"/>
                      <a:pt x="166557" y="2336"/>
                      <a:pt x="182326" y="4762"/>
                    </a:cubicBezTo>
                    <a:cubicBezTo>
                      <a:pt x="187288" y="5525"/>
                      <a:pt x="192693" y="6389"/>
                      <a:pt x="196613" y="9525"/>
                    </a:cubicBezTo>
                    <a:cubicBezTo>
                      <a:pt x="201082" y="13101"/>
                      <a:pt x="202091" y="19765"/>
                      <a:pt x="206138" y="23812"/>
                    </a:cubicBezTo>
                    <a:cubicBezTo>
                      <a:pt x="210186" y="27859"/>
                      <a:pt x="215663" y="30162"/>
                      <a:pt x="220426" y="33337"/>
                    </a:cubicBezTo>
                    <a:cubicBezTo>
                      <a:pt x="223601" y="38100"/>
                      <a:pt x="227391" y="42505"/>
                      <a:pt x="229951" y="47625"/>
                    </a:cubicBezTo>
                    <a:cubicBezTo>
                      <a:pt x="249668" y="87061"/>
                      <a:pt x="216940" y="35251"/>
                      <a:pt x="244238" y="76200"/>
                    </a:cubicBezTo>
                    <a:cubicBezTo>
                      <a:pt x="245826" y="82550"/>
                      <a:pt x="249001" y="88705"/>
                      <a:pt x="249001" y="95250"/>
                    </a:cubicBezTo>
                    <a:cubicBezTo>
                      <a:pt x="249001" y="114366"/>
                      <a:pt x="246764" y="133452"/>
                      <a:pt x="244238" y="152400"/>
                    </a:cubicBezTo>
                    <a:cubicBezTo>
                      <a:pt x="243575" y="157376"/>
                      <a:pt x="243026" y="163137"/>
                      <a:pt x="239476" y="166687"/>
                    </a:cubicBezTo>
                    <a:cubicBezTo>
                      <a:pt x="209445" y="196718"/>
                      <a:pt x="220568" y="178522"/>
                      <a:pt x="196613" y="190500"/>
                    </a:cubicBezTo>
                    <a:cubicBezTo>
                      <a:pt x="191494" y="193060"/>
                      <a:pt x="187445" y="197465"/>
                      <a:pt x="182326" y="200025"/>
                    </a:cubicBezTo>
                    <a:cubicBezTo>
                      <a:pt x="171444" y="205466"/>
                      <a:pt x="155086" y="206835"/>
                      <a:pt x="144226" y="209550"/>
                    </a:cubicBezTo>
                    <a:cubicBezTo>
                      <a:pt x="139356" y="210768"/>
                      <a:pt x="134701" y="212725"/>
                      <a:pt x="129938" y="214312"/>
                    </a:cubicBezTo>
                    <a:cubicBezTo>
                      <a:pt x="101363" y="212725"/>
                      <a:pt x="72703" y="212263"/>
                      <a:pt x="44213" y="209550"/>
                    </a:cubicBezTo>
                    <a:cubicBezTo>
                      <a:pt x="39216" y="209074"/>
                      <a:pt x="34314" y="207225"/>
                      <a:pt x="29926" y="204787"/>
                    </a:cubicBezTo>
                    <a:cubicBezTo>
                      <a:pt x="19919" y="199227"/>
                      <a:pt x="1351" y="185737"/>
                      <a:pt x="1351" y="185737"/>
                    </a:cubicBezTo>
                    <a:cubicBezTo>
                      <a:pt x="2938" y="179387"/>
                      <a:pt x="1143" y="170947"/>
                      <a:pt x="6113" y="166687"/>
                    </a:cubicBezTo>
                    <a:cubicBezTo>
                      <a:pt x="13736" y="160153"/>
                      <a:pt x="34688" y="157162"/>
                      <a:pt x="34688" y="157162"/>
                    </a:cubicBezTo>
                    <a:cubicBezTo>
                      <a:pt x="56913" y="158750"/>
                      <a:pt x="79218" y="159464"/>
                      <a:pt x="101363" y="161925"/>
                    </a:cubicBezTo>
                    <a:cubicBezTo>
                      <a:pt x="114974" y="163437"/>
                      <a:pt x="137487" y="173337"/>
                      <a:pt x="148988" y="176212"/>
                    </a:cubicBezTo>
                    <a:cubicBezTo>
                      <a:pt x="161688" y="179387"/>
                      <a:pt x="174669" y="181597"/>
                      <a:pt x="187088" y="185737"/>
                    </a:cubicBezTo>
                    <a:lnTo>
                      <a:pt x="215663" y="195262"/>
                    </a:lnTo>
                    <a:cubicBezTo>
                      <a:pt x="218838" y="200025"/>
                      <a:pt x="221141" y="205503"/>
                      <a:pt x="225188" y="209550"/>
                    </a:cubicBezTo>
                    <a:cubicBezTo>
                      <a:pt x="229235" y="213597"/>
                      <a:pt x="234818" y="215748"/>
                      <a:pt x="239476" y="219075"/>
                    </a:cubicBezTo>
                    <a:cubicBezTo>
                      <a:pt x="245935" y="223688"/>
                      <a:pt x="251634" y="229424"/>
                      <a:pt x="258526" y="233362"/>
                    </a:cubicBezTo>
                    <a:cubicBezTo>
                      <a:pt x="262885" y="235853"/>
                      <a:pt x="268323" y="235880"/>
                      <a:pt x="272813" y="238125"/>
                    </a:cubicBezTo>
                    <a:cubicBezTo>
                      <a:pt x="277933" y="240685"/>
                      <a:pt x="282338" y="244475"/>
                      <a:pt x="287101" y="247650"/>
                    </a:cubicBezTo>
                    <a:cubicBezTo>
                      <a:pt x="284980" y="260375"/>
                      <a:pt x="280901" y="286736"/>
                      <a:pt x="277576" y="300037"/>
                    </a:cubicBezTo>
                    <a:cubicBezTo>
                      <a:pt x="276358" y="304907"/>
                      <a:pt x="275251" y="309936"/>
                      <a:pt x="272813" y="314325"/>
                    </a:cubicBezTo>
                    <a:cubicBezTo>
                      <a:pt x="267254" y="324332"/>
                      <a:pt x="263288" y="336550"/>
                      <a:pt x="253763" y="342900"/>
                    </a:cubicBezTo>
                    <a:cubicBezTo>
                      <a:pt x="228899" y="359476"/>
                      <a:pt x="250521" y="347681"/>
                      <a:pt x="215663" y="357187"/>
                    </a:cubicBezTo>
                    <a:cubicBezTo>
                      <a:pt x="205977" y="359829"/>
                      <a:pt x="187088" y="366712"/>
                      <a:pt x="187088" y="366712"/>
                    </a:cubicBezTo>
                    <a:cubicBezTo>
                      <a:pt x="182326" y="369887"/>
                      <a:pt x="178231" y="374427"/>
                      <a:pt x="172801" y="376237"/>
                    </a:cubicBezTo>
                    <a:cubicBezTo>
                      <a:pt x="138925" y="387530"/>
                      <a:pt x="68093" y="377193"/>
                      <a:pt x="48976" y="376237"/>
                    </a:cubicBezTo>
                    <a:cubicBezTo>
                      <a:pt x="44213" y="371475"/>
                      <a:pt x="40004" y="366085"/>
                      <a:pt x="34688" y="361950"/>
                    </a:cubicBezTo>
                    <a:cubicBezTo>
                      <a:pt x="25652" y="354922"/>
                      <a:pt x="6113" y="342900"/>
                      <a:pt x="6113" y="342900"/>
                    </a:cubicBezTo>
                    <a:cubicBezTo>
                      <a:pt x="4526" y="338137"/>
                      <a:pt x="-3037" y="331050"/>
                      <a:pt x="1351" y="328612"/>
                    </a:cubicBezTo>
                    <a:cubicBezTo>
                      <a:pt x="15503" y="320750"/>
                      <a:pt x="48976" y="319087"/>
                      <a:pt x="48976" y="319087"/>
                    </a:cubicBezTo>
                    <a:lnTo>
                      <a:pt x="87076" y="323850"/>
                    </a:lnTo>
                    <a:cubicBezTo>
                      <a:pt x="104369" y="326156"/>
                      <a:pt x="126755" y="329007"/>
                      <a:pt x="144226" y="333375"/>
                    </a:cubicBezTo>
                    <a:cubicBezTo>
                      <a:pt x="149096" y="334593"/>
                      <a:pt x="153751" y="336550"/>
                      <a:pt x="158513" y="338137"/>
                    </a:cubicBezTo>
                    <a:cubicBezTo>
                      <a:pt x="168038" y="344487"/>
                      <a:pt x="176228" y="353567"/>
                      <a:pt x="187088" y="357187"/>
                    </a:cubicBezTo>
                    <a:cubicBezTo>
                      <a:pt x="212236" y="365570"/>
                      <a:pt x="197200" y="359165"/>
                      <a:pt x="229951" y="381000"/>
                    </a:cubicBezTo>
                    <a:lnTo>
                      <a:pt x="244238" y="390525"/>
                    </a:lnTo>
                    <a:lnTo>
                      <a:pt x="258526" y="400050"/>
                    </a:lnTo>
                    <a:lnTo>
                      <a:pt x="268051" y="428625"/>
                    </a:lnTo>
                    <a:lnTo>
                      <a:pt x="272813" y="442912"/>
                    </a:lnTo>
                    <a:cubicBezTo>
                      <a:pt x="271226" y="454025"/>
                      <a:pt x="271277" y="465498"/>
                      <a:pt x="268051" y="476250"/>
                    </a:cubicBezTo>
                    <a:cubicBezTo>
                      <a:pt x="262385" y="495139"/>
                      <a:pt x="258129" y="488354"/>
                      <a:pt x="244238" y="495300"/>
                    </a:cubicBezTo>
                    <a:cubicBezTo>
                      <a:pt x="239119" y="497860"/>
                      <a:pt x="234713" y="501650"/>
                      <a:pt x="229951" y="504825"/>
                    </a:cubicBezTo>
                    <a:cubicBezTo>
                      <a:pt x="221868" y="529069"/>
                      <a:pt x="231682" y="512330"/>
                      <a:pt x="210901" y="523875"/>
                    </a:cubicBezTo>
                    <a:cubicBezTo>
                      <a:pt x="200894" y="529435"/>
                      <a:pt x="193685" y="541505"/>
                      <a:pt x="182326" y="542925"/>
                    </a:cubicBezTo>
                    <a:cubicBezTo>
                      <a:pt x="125258" y="550058"/>
                      <a:pt x="156981" y="546624"/>
                      <a:pt x="87076" y="552450"/>
                    </a:cubicBezTo>
                    <a:cubicBezTo>
                      <a:pt x="74376" y="550862"/>
                      <a:pt x="61004" y="552061"/>
                      <a:pt x="48976" y="547687"/>
                    </a:cubicBezTo>
                    <a:cubicBezTo>
                      <a:pt x="40907" y="544753"/>
                      <a:pt x="29699" y="525916"/>
                      <a:pt x="25163" y="519112"/>
                    </a:cubicBezTo>
                    <a:cubicBezTo>
                      <a:pt x="26751" y="514350"/>
                      <a:pt x="26376" y="508375"/>
                      <a:pt x="29926" y="504825"/>
                    </a:cubicBezTo>
                    <a:cubicBezTo>
                      <a:pt x="33476" y="501275"/>
                      <a:pt x="39193" y="500062"/>
                      <a:pt x="44213" y="500062"/>
                    </a:cubicBezTo>
                    <a:cubicBezTo>
                      <a:pt x="69663" y="500062"/>
                      <a:pt x="95013" y="503237"/>
                      <a:pt x="120413" y="504825"/>
                    </a:cubicBezTo>
                    <a:cubicBezTo>
                      <a:pt x="129938" y="506412"/>
                      <a:pt x="139562" y="507492"/>
                      <a:pt x="148988" y="509587"/>
                    </a:cubicBezTo>
                    <a:cubicBezTo>
                      <a:pt x="153889" y="510676"/>
                      <a:pt x="158406" y="513132"/>
                      <a:pt x="163276" y="514350"/>
                    </a:cubicBezTo>
                    <a:cubicBezTo>
                      <a:pt x="217130" y="527813"/>
                      <a:pt x="154358" y="508201"/>
                      <a:pt x="215663" y="528637"/>
                    </a:cubicBezTo>
                    <a:cubicBezTo>
                      <a:pt x="220426" y="530225"/>
                      <a:pt x="225774" y="530615"/>
                      <a:pt x="229951" y="533400"/>
                    </a:cubicBezTo>
                    <a:lnTo>
                      <a:pt x="244238" y="542925"/>
                    </a:lnTo>
                    <a:cubicBezTo>
                      <a:pt x="250588" y="552450"/>
                      <a:pt x="265533" y="560275"/>
                      <a:pt x="263288" y="571500"/>
                    </a:cubicBezTo>
                    <a:cubicBezTo>
                      <a:pt x="259764" y="589123"/>
                      <a:pt x="257875" y="610250"/>
                      <a:pt x="244238" y="623887"/>
                    </a:cubicBezTo>
                    <a:cubicBezTo>
                      <a:pt x="240191" y="627934"/>
                      <a:pt x="234713" y="630237"/>
                      <a:pt x="229951" y="633412"/>
                    </a:cubicBezTo>
                    <a:cubicBezTo>
                      <a:pt x="208517" y="665564"/>
                      <a:pt x="237236" y="630174"/>
                      <a:pt x="187088" y="652462"/>
                    </a:cubicBezTo>
                    <a:cubicBezTo>
                      <a:pt x="181857" y="654787"/>
                      <a:pt x="181139" y="662280"/>
                      <a:pt x="177563" y="666750"/>
                    </a:cubicBezTo>
                    <a:cubicBezTo>
                      <a:pt x="174758" y="670256"/>
                      <a:pt x="171213" y="673100"/>
                      <a:pt x="168038" y="676275"/>
                    </a:cubicBezTo>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Connector 16"/>
              <p:cNvCxnSpPr>
                <a:stCxn id="16" idx="0"/>
              </p:cNvCxnSpPr>
              <p:nvPr/>
            </p:nvCxnSpPr>
            <p:spPr>
              <a:xfrm flipV="1">
                <a:off x="2433638" y="1703786"/>
                <a:ext cx="7069" cy="3202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V="1">
                <a:off x="2440707" y="2663428"/>
                <a:ext cx="3534" cy="57864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20" name="Straight Connector 19"/>
            <p:cNvCxnSpPr/>
            <p:nvPr/>
          </p:nvCxnSpPr>
          <p:spPr>
            <a:xfrm rot="16200000">
              <a:off x="2237524" y="3311630"/>
              <a:ext cx="498472" cy="0"/>
            </a:xfrm>
            <a:prstGeom prst="line">
              <a:avLst/>
            </a:prstGeom>
            <a:ln w="38100">
              <a:solidFill>
                <a:srgbClr val="FF0000"/>
              </a:solidFill>
              <a:tailEnd type="ova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16200000" flipH="1">
              <a:off x="2237524" y="2216508"/>
              <a:ext cx="498472" cy="0"/>
            </a:xfrm>
            <a:prstGeom prst="line">
              <a:avLst/>
            </a:prstGeom>
            <a:ln w="38100">
              <a:solidFill>
                <a:srgbClr val="FF0000"/>
              </a:solidFill>
              <a:tailEnd type="ova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16200000" flipV="1">
              <a:off x="2086295" y="2661928"/>
              <a:ext cx="541272" cy="259661"/>
            </a:xfrm>
            <a:prstGeom prst="line">
              <a:avLst/>
            </a:prstGeom>
            <a:ln w="38100">
              <a:solidFill>
                <a:srgbClr val="FF0000"/>
              </a:solidFill>
              <a:tailEnd type="none"/>
            </a:ln>
          </p:spPr>
          <p:style>
            <a:lnRef idx="1">
              <a:schemeClr val="accent1"/>
            </a:lnRef>
            <a:fillRef idx="0">
              <a:schemeClr val="accent1"/>
            </a:fillRef>
            <a:effectRef idx="0">
              <a:schemeClr val="accent1"/>
            </a:effectRef>
            <a:fontRef idx="minor">
              <a:schemeClr val="tx1"/>
            </a:fontRef>
          </p:style>
        </p:cxnSp>
        <p:grpSp>
          <p:nvGrpSpPr>
            <p:cNvPr id="24" name="Group 23"/>
            <p:cNvGrpSpPr/>
            <p:nvPr/>
          </p:nvGrpSpPr>
          <p:grpSpPr>
            <a:xfrm>
              <a:off x="2465687" y="1698443"/>
              <a:ext cx="1600199" cy="533399"/>
              <a:chOff x="7862062" y="1091283"/>
              <a:chExt cx="1600199" cy="533399"/>
            </a:xfrm>
          </p:grpSpPr>
          <p:cxnSp>
            <p:nvCxnSpPr>
              <p:cNvPr id="25" name="Straight Connector 24"/>
              <p:cNvCxnSpPr/>
              <p:nvPr/>
            </p:nvCxnSpPr>
            <p:spPr>
              <a:xfrm flipH="1" flipV="1">
                <a:off x="8939027" y="1357983"/>
                <a:ext cx="523234" cy="129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a:stCxn id="28" idx="3"/>
              </p:cNvCxnSpPr>
              <p:nvPr/>
            </p:nvCxnSpPr>
            <p:spPr>
              <a:xfrm flipH="1">
                <a:off x="7862062" y="1357984"/>
                <a:ext cx="628243"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5400000" flipH="1">
                <a:off x="8672328" y="1357983"/>
                <a:ext cx="533399"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8" name="Isosceles Triangle 27"/>
              <p:cNvSpPr/>
              <p:nvPr/>
            </p:nvSpPr>
            <p:spPr>
              <a:xfrm rot="5400000">
                <a:off x="8495926" y="1133622"/>
                <a:ext cx="437479" cy="448722"/>
              </a:xfrm>
              <a:prstGeom prst="triangl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9" name="Freeform 28"/>
            <p:cNvSpPr/>
            <p:nvPr/>
          </p:nvSpPr>
          <p:spPr>
            <a:xfrm>
              <a:off x="2116580" y="2664245"/>
              <a:ext cx="480701" cy="290731"/>
            </a:xfrm>
            <a:custGeom>
              <a:avLst/>
              <a:gdLst>
                <a:gd name="connsiteX0" fmla="*/ 0 w 427290"/>
                <a:gd name="connsiteY0" fmla="*/ 290731 h 290731"/>
                <a:gd name="connsiteX1" fmla="*/ 128187 w 427290"/>
                <a:gd name="connsiteY1" fmla="*/ 128361 h 290731"/>
                <a:gd name="connsiteX2" fmla="*/ 247828 w 427290"/>
                <a:gd name="connsiteY2" fmla="*/ 51449 h 290731"/>
                <a:gd name="connsiteX3" fmla="*/ 427290 w 427290"/>
                <a:gd name="connsiteY3" fmla="*/ 174 h 290731"/>
              </a:gdLst>
              <a:ahLst/>
              <a:cxnLst>
                <a:cxn ang="0">
                  <a:pos x="connsiteX0" y="connsiteY0"/>
                </a:cxn>
                <a:cxn ang="0">
                  <a:pos x="connsiteX1" y="connsiteY1"/>
                </a:cxn>
                <a:cxn ang="0">
                  <a:pos x="connsiteX2" y="connsiteY2"/>
                </a:cxn>
                <a:cxn ang="0">
                  <a:pos x="connsiteX3" y="connsiteY3"/>
                </a:cxn>
              </a:cxnLst>
              <a:rect l="l" t="t" r="r" b="b"/>
              <a:pathLst>
                <a:path w="427290" h="290731">
                  <a:moveTo>
                    <a:pt x="0" y="290731"/>
                  </a:moveTo>
                  <a:cubicBezTo>
                    <a:pt x="43441" y="229486"/>
                    <a:pt x="86882" y="168241"/>
                    <a:pt x="128187" y="128361"/>
                  </a:cubicBezTo>
                  <a:cubicBezTo>
                    <a:pt x="169492" y="88481"/>
                    <a:pt x="197978" y="72813"/>
                    <a:pt x="247828" y="51449"/>
                  </a:cubicBezTo>
                  <a:cubicBezTo>
                    <a:pt x="297679" y="30084"/>
                    <a:pt x="374591" y="-2675"/>
                    <a:pt x="427290" y="174"/>
                  </a:cubicBezTo>
                </a:path>
              </a:pathLst>
            </a:custGeom>
            <a:noFill/>
            <a:ln w="38100">
              <a:solidFill>
                <a:srgbClr val="FF0000"/>
              </a:solidFill>
              <a:headEnd type="triangle" w="lg" len="lg"/>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1" name="Straight Connector 30"/>
            <p:cNvCxnSpPr/>
            <p:nvPr/>
          </p:nvCxnSpPr>
          <p:spPr>
            <a:xfrm>
              <a:off x="914777" y="3560866"/>
              <a:ext cx="3151109"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33" name="TextBox 32"/>
          <p:cNvSpPr txBox="1"/>
          <p:nvPr/>
        </p:nvSpPr>
        <p:spPr>
          <a:xfrm>
            <a:off x="4460430" y="950676"/>
            <a:ext cx="4114800" cy="1938992"/>
          </a:xfrm>
          <a:prstGeom prst="rect">
            <a:avLst/>
          </a:prstGeom>
          <a:noFill/>
        </p:spPr>
        <p:txBody>
          <a:bodyPr wrap="square" rtlCol="0">
            <a:spAutoFit/>
          </a:bodyPr>
          <a:lstStyle/>
          <a:p>
            <a:r>
              <a:rPr lang="en-US" sz="2400" dirty="0" smtClean="0"/>
              <a:t>A better way to store energy is to “charge” an inductor through a resistor, because the </a:t>
            </a:r>
            <a:r>
              <a:rPr lang="en-US" sz="2400" i="1" dirty="0" smtClean="0"/>
              <a:t>most</a:t>
            </a:r>
            <a:r>
              <a:rPr lang="en-US" sz="2400" dirty="0" smtClean="0"/>
              <a:t> efficient part of the process is at the beginning.</a:t>
            </a:r>
            <a:endParaRPr lang="en-US" sz="2400" dirty="0"/>
          </a:p>
        </p:txBody>
      </p:sp>
      <p:sp>
        <p:nvSpPr>
          <p:cNvPr id="34" name="TextBox 33"/>
          <p:cNvSpPr txBox="1"/>
          <p:nvPr/>
        </p:nvSpPr>
        <p:spPr>
          <a:xfrm>
            <a:off x="295671" y="2970301"/>
            <a:ext cx="8543529" cy="3416320"/>
          </a:xfrm>
          <a:prstGeom prst="rect">
            <a:avLst/>
          </a:prstGeom>
          <a:noFill/>
        </p:spPr>
        <p:txBody>
          <a:bodyPr wrap="square" rtlCol="0">
            <a:spAutoFit/>
          </a:bodyPr>
          <a:lstStyle/>
          <a:p>
            <a:r>
              <a:rPr lang="en-US" sz="2400" dirty="0" smtClean="0"/>
              <a:t>However (1) the process becomes less and less efficient as time goes on, and (2) we still need to get the energy into a capacitor. (Unless your inductor is a super conductor, you can’t store the energy there indefinitely.) The switching supply is a circuit that takes advantage of this idea to charge capacitors with 80-90% efficiency.</a:t>
            </a:r>
          </a:p>
          <a:p>
            <a:r>
              <a:rPr lang="en-US" sz="2400" dirty="0" smtClean="0"/>
              <a:t>Consider the simplified circuit shown above. The “switch” will open and close periodically, hence the double arrow. In fact, a MOSFET often functions as both the switch and the charging resistance.</a:t>
            </a:r>
            <a:endParaRPr lang="en-US" sz="2400" dirty="0"/>
          </a:p>
        </p:txBody>
      </p:sp>
    </p:spTree>
    <p:extLst>
      <p:ext uri="{BB962C8B-B14F-4D97-AF65-F5344CB8AC3E}">
        <p14:creationId xmlns:p14="http://schemas.microsoft.com/office/powerpoint/2010/main" val="33875003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399" y="119867"/>
            <a:ext cx="4267201" cy="725824"/>
          </a:xfrm>
        </p:spPr>
        <p:txBody>
          <a:bodyPr>
            <a:noAutofit/>
          </a:bodyPr>
          <a:lstStyle/>
          <a:p>
            <a:pPr lvl="1" algn="ctr" rtl="0">
              <a:spcBef>
                <a:spcPct val="0"/>
              </a:spcBef>
            </a:pPr>
            <a:r>
              <a:rPr lang="en-US" sz="3600" dirty="0" smtClean="0">
                <a:latin typeface="+mj-lt"/>
              </a:rPr>
              <a:t>SWITCHING SUPPLIES</a:t>
            </a:r>
            <a:endParaRPr lang="en-US" sz="3600" dirty="0">
              <a:latin typeface="+mj-lt"/>
            </a:endParaRPr>
          </a:p>
        </p:txBody>
      </p:sp>
      <p:grpSp>
        <p:nvGrpSpPr>
          <p:cNvPr id="32" name="Group 31"/>
          <p:cNvGrpSpPr/>
          <p:nvPr/>
        </p:nvGrpSpPr>
        <p:grpSpPr>
          <a:xfrm>
            <a:off x="445093" y="833439"/>
            <a:ext cx="3677426" cy="1865944"/>
            <a:chOff x="648078" y="1698443"/>
            <a:chExt cx="3677426" cy="1865944"/>
          </a:xfrm>
        </p:grpSpPr>
        <p:grpSp>
          <p:nvGrpSpPr>
            <p:cNvPr id="3" name="Group 2"/>
            <p:cNvGrpSpPr/>
            <p:nvPr/>
          </p:nvGrpSpPr>
          <p:grpSpPr>
            <a:xfrm>
              <a:off x="648078" y="1960667"/>
              <a:ext cx="533399" cy="1600200"/>
              <a:chOff x="5943601" y="1752600"/>
              <a:chExt cx="533399" cy="1538287"/>
            </a:xfrm>
          </p:grpSpPr>
          <p:cxnSp>
            <p:nvCxnSpPr>
              <p:cNvPr id="4" name="Straight Connector 3"/>
              <p:cNvCxnSpPr/>
              <p:nvPr/>
            </p:nvCxnSpPr>
            <p:spPr>
              <a:xfrm>
                <a:off x="6211589" y="1752600"/>
                <a:ext cx="0" cy="685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210300" y="2605087"/>
                <a:ext cx="0" cy="685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H="1">
                <a:off x="5943601" y="2438400"/>
                <a:ext cx="533399"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H="1">
                <a:off x="6096000" y="2590800"/>
                <a:ext cx="228601"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8" name="Group 7"/>
            <p:cNvGrpSpPr/>
            <p:nvPr/>
          </p:nvGrpSpPr>
          <p:grpSpPr>
            <a:xfrm>
              <a:off x="3789404" y="1960667"/>
              <a:ext cx="536100" cy="1603720"/>
              <a:chOff x="3132049" y="1703786"/>
              <a:chExt cx="536100" cy="1538287"/>
            </a:xfrm>
          </p:grpSpPr>
          <p:cxnSp>
            <p:nvCxnSpPr>
              <p:cNvPr id="9" name="Straight Connector 8"/>
              <p:cNvCxnSpPr/>
              <p:nvPr/>
            </p:nvCxnSpPr>
            <p:spPr>
              <a:xfrm>
                <a:off x="3402738" y="1703786"/>
                <a:ext cx="0" cy="685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3401449" y="2556273"/>
                <a:ext cx="0" cy="685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3134750" y="2389586"/>
                <a:ext cx="533399"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12" name="Group 11"/>
              <p:cNvGrpSpPr/>
              <p:nvPr/>
            </p:nvGrpSpPr>
            <p:grpSpPr>
              <a:xfrm>
                <a:off x="3132049" y="2540793"/>
                <a:ext cx="536100" cy="160217"/>
                <a:chOff x="2767913" y="996778"/>
                <a:chExt cx="536100" cy="160217"/>
              </a:xfrm>
            </p:grpSpPr>
            <p:sp>
              <p:nvSpPr>
                <p:cNvPr id="13" name="Arc 12"/>
                <p:cNvSpPr/>
                <p:nvPr/>
              </p:nvSpPr>
              <p:spPr>
                <a:xfrm>
                  <a:off x="2767913" y="996778"/>
                  <a:ext cx="519235" cy="160217"/>
                </a:xfrm>
                <a:prstGeom prst="arc">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Arc 13"/>
                <p:cNvSpPr/>
                <p:nvPr/>
              </p:nvSpPr>
              <p:spPr>
                <a:xfrm flipH="1">
                  <a:off x="2784778" y="996778"/>
                  <a:ext cx="519235" cy="160217"/>
                </a:xfrm>
                <a:prstGeom prst="arc">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grpSp>
          <p:nvGrpSpPr>
            <p:cNvPr id="15" name="Group 14"/>
            <p:cNvGrpSpPr/>
            <p:nvPr/>
          </p:nvGrpSpPr>
          <p:grpSpPr>
            <a:xfrm rot="16200000">
              <a:off x="1547327" y="1154172"/>
              <a:ext cx="287101" cy="1603720"/>
              <a:chOff x="2298937" y="1703786"/>
              <a:chExt cx="287101" cy="1538287"/>
            </a:xfrm>
          </p:grpSpPr>
          <p:sp>
            <p:nvSpPr>
              <p:cNvPr id="16" name="Freeform 15"/>
              <p:cNvSpPr/>
              <p:nvPr/>
            </p:nvSpPr>
            <p:spPr>
              <a:xfrm>
                <a:off x="2298937" y="2024063"/>
                <a:ext cx="287101" cy="676275"/>
              </a:xfrm>
              <a:custGeom>
                <a:avLst/>
                <a:gdLst>
                  <a:gd name="connsiteX0" fmla="*/ 134701 w 287101"/>
                  <a:gd name="connsiteY0" fmla="*/ 0 h 676275"/>
                  <a:gd name="connsiteX1" fmla="*/ 182326 w 287101"/>
                  <a:gd name="connsiteY1" fmla="*/ 4762 h 676275"/>
                  <a:gd name="connsiteX2" fmla="*/ 196613 w 287101"/>
                  <a:gd name="connsiteY2" fmla="*/ 9525 h 676275"/>
                  <a:gd name="connsiteX3" fmla="*/ 206138 w 287101"/>
                  <a:gd name="connsiteY3" fmla="*/ 23812 h 676275"/>
                  <a:gd name="connsiteX4" fmla="*/ 220426 w 287101"/>
                  <a:gd name="connsiteY4" fmla="*/ 33337 h 676275"/>
                  <a:gd name="connsiteX5" fmla="*/ 229951 w 287101"/>
                  <a:gd name="connsiteY5" fmla="*/ 47625 h 676275"/>
                  <a:gd name="connsiteX6" fmla="*/ 244238 w 287101"/>
                  <a:gd name="connsiteY6" fmla="*/ 76200 h 676275"/>
                  <a:gd name="connsiteX7" fmla="*/ 249001 w 287101"/>
                  <a:gd name="connsiteY7" fmla="*/ 95250 h 676275"/>
                  <a:gd name="connsiteX8" fmla="*/ 244238 w 287101"/>
                  <a:gd name="connsiteY8" fmla="*/ 152400 h 676275"/>
                  <a:gd name="connsiteX9" fmla="*/ 239476 w 287101"/>
                  <a:gd name="connsiteY9" fmla="*/ 166687 h 676275"/>
                  <a:gd name="connsiteX10" fmla="*/ 196613 w 287101"/>
                  <a:gd name="connsiteY10" fmla="*/ 190500 h 676275"/>
                  <a:gd name="connsiteX11" fmla="*/ 182326 w 287101"/>
                  <a:gd name="connsiteY11" fmla="*/ 200025 h 676275"/>
                  <a:gd name="connsiteX12" fmla="*/ 144226 w 287101"/>
                  <a:gd name="connsiteY12" fmla="*/ 209550 h 676275"/>
                  <a:gd name="connsiteX13" fmla="*/ 129938 w 287101"/>
                  <a:gd name="connsiteY13" fmla="*/ 214312 h 676275"/>
                  <a:gd name="connsiteX14" fmla="*/ 44213 w 287101"/>
                  <a:gd name="connsiteY14" fmla="*/ 209550 h 676275"/>
                  <a:gd name="connsiteX15" fmla="*/ 29926 w 287101"/>
                  <a:gd name="connsiteY15" fmla="*/ 204787 h 676275"/>
                  <a:gd name="connsiteX16" fmla="*/ 1351 w 287101"/>
                  <a:gd name="connsiteY16" fmla="*/ 185737 h 676275"/>
                  <a:gd name="connsiteX17" fmla="*/ 6113 w 287101"/>
                  <a:gd name="connsiteY17" fmla="*/ 166687 h 676275"/>
                  <a:gd name="connsiteX18" fmla="*/ 34688 w 287101"/>
                  <a:gd name="connsiteY18" fmla="*/ 157162 h 676275"/>
                  <a:gd name="connsiteX19" fmla="*/ 101363 w 287101"/>
                  <a:gd name="connsiteY19" fmla="*/ 161925 h 676275"/>
                  <a:gd name="connsiteX20" fmla="*/ 148988 w 287101"/>
                  <a:gd name="connsiteY20" fmla="*/ 176212 h 676275"/>
                  <a:gd name="connsiteX21" fmla="*/ 187088 w 287101"/>
                  <a:gd name="connsiteY21" fmla="*/ 185737 h 676275"/>
                  <a:gd name="connsiteX22" fmla="*/ 215663 w 287101"/>
                  <a:gd name="connsiteY22" fmla="*/ 195262 h 676275"/>
                  <a:gd name="connsiteX23" fmla="*/ 225188 w 287101"/>
                  <a:gd name="connsiteY23" fmla="*/ 209550 h 676275"/>
                  <a:gd name="connsiteX24" fmla="*/ 239476 w 287101"/>
                  <a:gd name="connsiteY24" fmla="*/ 219075 h 676275"/>
                  <a:gd name="connsiteX25" fmla="*/ 258526 w 287101"/>
                  <a:gd name="connsiteY25" fmla="*/ 233362 h 676275"/>
                  <a:gd name="connsiteX26" fmla="*/ 272813 w 287101"/>
                  <a:gd name="connsiteY26" fmla="*/ 238125 h 676275"/>
                  <a:gd name="connsiteX27" fmla="*/ 287101 w 287101"/>
                  <a:gd name="connsiteY27" fmla="*/ 247650 h 676275"/>
                  <a:gd name="connsiteX28" fmla="*/ 277576 w 287101"/>
                  <a:gd name="connsiteY28" fmla="*/ 300037 h 676275"/>
                  <a:gd name="connsiteX29" fmla="*/ 272813 w 287101"/>
                  <a:gd name="connsiteY29" fmla="*/ 314325 h 676275"/>
                  <a:gd name="connsiteX30" fmla="*/ 253763 w 287101"/>
                  <a:gd name="connsiteY30" fmla="*/ 342900 h 676275"/>
                  <a:gd name="connsiteX31" fmla="*/ 215663 w 287101"/>
                  <a:gd name="connsiteY31" fmla="*/ 357187 h 676275"/>
                  <a:gd name="connsiteX32" fmla="*/ 187088 w 287101"/>
                  <a:gd name="connsiteY32" fmla="*/ 366712 h 676275"/>
                  <a:gd name="connsiteX33" fmla="*/ 172801 w 287101"/>
                  <a:gd name="connsiteY33" fmla="*/ 376237 h 676275"/>
                  <a:gd name="connsiteX34" fmla="*/ 48976 w 287101"/>
                  <a:gd name="connsiteY34" fmla="*/ 376237 h 676275"/>
                  <a:gd name="connsiteX35" fmla="*/ 34688 w 287101"/>
                  <a:gd name="connsiteY35" fmla="*/ 361950 h 676275"/>
                  <a:gd name="connsiteX36" fmla="*/ 6113 w 287101"/>
                  <a:gd name="connsiteY36" fmla="*/ 342900 h 676275"/>
                  <a:gd name="connsiteX37" fmla="*/ 1351 w 287101"/>
                  <a:gd name="connsiteY37" fmla="*/ 328612 h 676275"/>
                  <a:gd name="connsiteX38" fmla="*/ 48976 w 287101"/>
                  <a:gd name="connsiteY38" fmla="*/ 319087 h 676275"/>
                  <a:gd name="connsiteX39" fmla="*/ 87076 w 287101"/>
                  <a:gd name="connsiteY39" fmla="*/ 323850 h 676275"/>
                  <a:gd name="connsiteX40" fmla="*/ 144226 w 287101"/>
                  <a:gd name="connsiteY40" fmla="*/ 333375 h 676275"/>
                  <a:gd name="connsiteX41" fmla="*/ 158513 w 287101"/>
                  <a:gd name="connsiteY41" fmla="*/ 338137 h 676275"/>
                  <a:gd name="connsiteX42" fmla="*/ 187088 w 287101"/>
                  <a:gd name="connsiteY42" fmla="*/ 357187 h 676275"/>
                  <a:gd name="connsiteX43" fmla="*/ 229951 w 287101"/>
                  <a:gd name="connsiteY43" fmla="*/ 381000 h 676275"/>
                  <a:gd name="connsiteX44" fmla="*/ 244238 w 287101"/>
                  <a:gd name="connsiteY44" fmla="*/ 390525 h 676275"/>
                  <a:gd name="connsiteX45" fmla="*/ 258526 w 287101"/>
                  <a:gd name="connsiteY45" fmla="*/ 400050 h 676275"/>
                  <a:gd name="connsiteX46" fmla="*/ 268051 w 287101"/>
                  <a:gd name="connsiteY46" fmla="*/ 428625 h 676275"/>
                  <a:gd name="connsiteX47" fmla="*/ 272813 w 287101"/>
                  <a:gd name="connsiteY47" fmla="*/ 442912 h 676275"/>
                  <a:gd name="connsiteX48" fmla="*/ 268051 w 287101"/>
                  <a:gd name="connsiteY48" fmla="*/ 476250 h 676275"/>
                  <a:gd name="connsiteX49" fmla="*/ 244238 w 287101"/>
                  <a:gd name="connsiteY49" fmla="*/ 495300 h 676275"/>
                  <a:gd name="connsiteX50" fmla="*/ 229951 w 287101"/>
                  <a:gd name="connsiteY50" fmla="*/ 504825 h 676275"/>
                  <a:gd name="connsiteX51" fmla="*/ 210901 w 287101"/>
                  <a:gd name="connsiteY51" fmla="*/ 523875 h 676275"/>
                  <a:gd name="connsiteX52" fmla="*/ 182326 w 287101"/>
                  <a:gd name="connsiteY52" fmla="*/ 542925 h 676275"/>
                  <a:gd name="connsiteX53" fmla="*/ 87076 w 287101"/>
                  <a:gd name="connsiteY53" fmla="*/ 552450 h 676275"/>
                  <a:gd name="connsiteX54" fmla="*/ 48976 w 287101"/>
                  <a:gd name="connsiteY54" fmla="*/ 547687 h 676275"/>
                  <a:gd name="connsiteX55" fmla="*/ 25163 w 287101"/>
                  <a:gd name="connsiteY55" fmla="*/ 519112 h 676275"/>
                  <a:gd name="connsiteX56" fmla="*/ 29926 w 287101"/>
                  <a:gd name="connsiteY56" fmla="*/ 504825 h 676275"/>
                  <a:gd name="connsiteX57" fmla="*/ 44213 w 287101"/>
                  <a:gd name="connsiteY57" fmla="*/ 500062 h 676275"/>
                  <a:gd name="connsiteX58" fmla="*/ 120413 w 287101"/>
                  <a:gd name="connsiteY58" fmla="*/ 504825 h 676275"/>
                  <a:gd name="connsiteX59" fmla="*/ 148988 w 287101"/>
                  <a:gd name="connsiteY59" fmla="*/ 509587 h 676275"/>
                  <a:gd name="connsiteX60" fmla="*/ 163276 w 287101"/>
                  <a:gd name="connsiteY60" fmla="*/ 514350 h 676275"/>
                  <a:gd name="connsiteX61" fmla="*/ 215663 w 287101"/>
                  <a:gd name="connsiteY61" fmla="*/ 528637 h 676275"/>
                  <a:gd name="connsiteX62" fmla="*/ 229951 w 287101"/>
                  <a:gd name="connsiteY62" fmla="*/ 533400 h 676275"/>
                  <a:gd name="connsiteX63" fmla="*/ 244238 w 287101"/>
                  <a:gd name="connsiteY63" fmla="*/ 542925 h 676275"/>
                  <a:gd name="connsiteX64" fmla="*/ 263288 w 287101"/>
                  <a:gd name="connsiteY64" fmla="*/ 571500 h 676275"/>
                  <a:gd name="connsiteX65" fmla="*/ 244238 w 287101"/>
                  <a:gd name="connsiteY65" fmla="*/ 623887 h 676275"/>
                  <a:gd name="connsiteX66" fmla="*/ 229951 w 287101"/>
                  <a:gd name="connsiteY66" fmla="*/ 633412 h 676275"/>
                  <a:gd name="connsiteX67" fmla="*/ 187088 w 287101"/>
                  <a:gd name="connsiteY67" fmla="*/ 652462 h 676275"/>
                  <a:gd name="connsiteX68" fmla="*/ 177563 w 287101"/>
                  <a:gd name="connsiteY68" fmla="*/ 666750 h 676275"/>
                  <a:gd name="connsiteX69" fmla="*/ 168038 w 287101"/>
                  <a:gd name="connsiteY69" fmla="*/ 676275 h 676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287101" h="676275">
                    <a:moveTo>
                      <a:pt x="134701" y="0"/>
                    </a:moveTo>
                    <a:cubicBezTo>
                      <a:pt x="150576" y="1587"/>
                      <a:pt x="166557" y="2336"/>
                      <a:pt x="182326" y="4762"/>
                    </a:cubicBezTo>
                    <a:cubicBezTo>
                      <a:pt x="187288" y="5525"/>
                      <a:pt x="192693" y="6389"/>
                      <a:pt x="196613" y="9525"/>
                    </a:cubicBezTo>
                    <a:cubicBezTo>
                      <a:pt x="201082" y="13101"/>
                      <a:pt x="202091" y="19765"/>
                      <a:pt x="206138" y="23812"/>
                    </a:cubicBezTo>
                    <a:cubicBezTo>
                      <a:pt x="210186" y="27859"/>
                      <a:pt x="215663" y="30162"/>
                      <a:pt x="220426" y="33337"/>
                    </a:cubicBezTo>
                    <a:cubicBezTo>
                      <a:pt x="223601" y="38100"/>
                      <a:pt x="227391" y="42505"/>
                      <a:pt x="229951" y="47625"/>
                    </a:cubicBezTo>
                    <a:cubicBezTo>
                      <a:pt x="249668" y="87061"/>
                      <a:pt x="216940" y="35251"/>
                      <a:pt x="244238" y="76200"/>
                    </a:cubicBezTo>
                    <a:cubicBezTo>
                      <a:pt x="245826" y="82550"/>
                      <a:pt x="249001" y="88705"/>
                      <a:pt x="249001" y="95250"/>
                    </a:cubicBezTo>
                    <a:cubicBezTo>
                      <a:pt x="249001" y="114366"/>
                      <a:pt x="246764" y="133452"/>
                      <a:pt x="244238" y="152400"/>
                    </a:cubicBezTo>
                    <a:cubicBezTo>
                      <a:pt x="243575" y="157376"/>
                      <a:pt x="243026" y="163137"/>
                      <a:pt x="239476" y="166687"/>
                    </a:cubicBezTo>
                    <a:cubicBezTo>
                      <a:pt x="209445" y="196718"/>
                      <a:pt x="220568" y="178522"/>
                      <a:pt x="196613" y="190500"/>
                    </a:cubicBezTo>
                    <a:cubicBezTo>
                      <a:pt x="191494" y="193060"/>
                      <a:pt x="187445" y="197465"/>
                      <a:pt x="182326" y="200025"/>
                    </a:cubicBezTo>
                    <a:cubicBezTo>
                      <a:pt x="171444" y="205466"/>
                      <a:pt x="155086" y="206835"/>
                      <a:pt x="144226" y="209550"/>
                    </a:cubicBezTo>
                    <a:cubicBezTo>
                      <a:pt x="139356" y="210768"/>
                      <a:pt x="134701" y="212725"/>
                      <a:pt x="129938" y="214312"/>
                    </a:cubicBezTo>
                    <a:cubicBezTo>
                      <a:pt x="101363" y="212725"/>
                      <a:pt x="72703" y="212263"/>
                      <a:pt x="44213" y="209550"/>
                    </a:cubicBezTo>
                    <a:cubicBezTo>
                      <a:pt x="39216" y="209074"/>
                      <a:pt x="34314" y="207225"/>
                      <a:pt x="29926" y="204787"/>
                    </a:cubicBezTo>
                    <a:cubicBezTo>
                      <a:pt x="19919" y="199227"/>
                      <a:pt x="1351" y="185737"/>
                      <a:pt x="1351" y="185737"/>
                    </a:cubicBezTo>
                    <a:cubicBezTo>
                      <a:pt x="2938" y="179387"/>
                      <a:pt x="1143" y="170947"/>
                      <a:pt x="6113" y="166687"/>
                    </a:cubicBezTo>
                    <a:cubicBezTo>
                      <a:pt x="13736" y="160153"/>
                      <a:pt x="34688" y="157162"/>
                      <a:pt x="34688" y="157162"/>
                    </a:cubicBezTo>
                    <a:cubicBezTo>
                      <a:pt x="56913" y="158750"/>
                      <a:pt x="79218" y="159464"/>
                      <a:pt x="101363" y="161925"/>
                    </a:cubicBezTo>
                    <a:cubicBezTo>
                      <a:pt x="114974" y="163437"/>
                      <a:pt x="137487" y="173337"/>
                      <a:pt x="148988" y="176212"/>
                    </a:cubicBezTo>
                    <a:cubicBezTo>
                      <a:pt x="161688" y="179387"/>
                      <a:pt x="174669" y="181597"/>
                      <a:pt x="187088" y="185737"/>
                    </a:cubicBezTo>
                    <a:lnTo>
                      <a:pt x="215663" y="195262"/>
                    </a:lnTo>
                    <a:cubicBezTo>
                      <a:pt x="218838" y="200025"/>
                      <a:pt x="221141" y="205503"/>
                      <a:pt x="225188" y="209550"/>
                    </a:cubicBezTo>
                    <a:cubicBezTo>
                      <a:pt x="229235" y="213597"/>
                      <a:pt x="234818" y="215748"/>
                      <a:pt x="239476" y="219075"/>
                    </a:cubicBezTo>
                    <a:cubicBezTo>
                      <a:pt x="245935" y="223688"/>
                      <a:pt x="251634" y="229424"/>
                      <a:pt x="258526" y="233362"/>
                    </a:cubicBezTo>
                    <a:cubicBezTo>
                      <a:pt x="262885" y="235853"/>
                      <a:pt x="268323" y="235880"/>
                      <a:pt x="272813" y="238125"/>
                    </a:cubicBezTo>
                    <a:cubicBezTo>
                      <a:pt x="277933" y="240685"/>
                      <a:pt x="282338" y="244475"/>
                      <a:pt x="287101" y="247650"/>
                    </a:cubicBezTo>
                    <a:cubicBezTo>
                      <a:pt x="284980" y="260375"/>
                      <a:pt x="280901" y="286736"/>
                      <a:pt x="277576" y="300037"/>
                    </a:cubicBezTo>
                    <a:cubicBezTo>
                      <a:pt x="276358" y="304907"/>
                      <a:pt x="275251" y="309936"/>
                      <a:pt x="272813" y="314325"/>
                    </a:cubicBezTo>
                    <a:cubicBezTo>
                      <a:pt x="267254" y="324332"/>
                      <a:pt x="263288" y="336550"/>
                      <a:pt x="253763" y="342900"/>
                    </a:cubicBezTo>
                    <a:cubicBezTo>
                      <a:pt x="228899" y="359476"/>
                      <a:pt x="250521" y="347681"/>
                      <a:pt x="215663" y="357187"/>
                    </a:cubicBezTo>
                    <a:cubicBezTo>
                      <a:pt x="205977" y="359829"/>
                      <a:pt x="187088" y="366712"/>
                      <a:pt x="187088" y="366712"/>
                    </a:cubicBezTo>
                    <a:cubicBezTo>
                      <a:pt x="182326" y="369887"/>
                      <a:pt x="178231" y="374427"/>
                      <a:pt x="172801" y="376237"/>
                    </a:cubicBezTo>
                    <a:cubicBezTo>
                      <a:pt x="138925" y="387530"/>
                      <a:pt x="68093" y="377193"/>
                      <a:pt x="48976" y="376237"/>
                    </a:cubicBezTo>
                    <a:cubicBezTo>
                      <a:pt x="44213" y="371475"/>
                      <a:pt x="40004" y="366085"/>
                      <a:pt x="34688" y="361950"/>
                    </a:cubicBezTo>
                    <a:cubicBezTo>
                      <a:pt x="25652" y="354922"/>
                      <a:pt x="6113" y="342900"/>
                      <a:pt x="6113" y="342900"/>
                    </a:cubicBezTo>
                    <a:cubicBezTo>
                      <a:pt x="4526" y="338137"/>
                      <a:pt x="-3037" y="331050"/>
                      <a:pt x="1351" y="328612"/>
                    </a:cubicBezTo>
                    <a:cubicBezTo>
                      <a:pt x="15503" y="320750"/>
                      <a:pt x="48976" y="319087"/>
                      <a:pt x="48976" y="319087"/>
                    </a:cubicBezTo>
                    <a:lnTo>
                      <a:pt x="87076" y="323850"/>
                    </a:lnTo>
                    <a:cubicBezTo>
                      <a:pt x="104369" y="326156"/>
                      <a:pt x="126755" y="329007"/>
                      <a:pt x="144226" y="333375"/>
                    </a:cubicBezTo>
                    <a:cubicBezTo>
                      <a:pt x="149096" y="334593"/>
                      <a:pt x="153751" y="336550"/>
                      <a:pt x="158513" y="338137"/>
                    </a:cubicBezTo>
                    <a:cubicBezTo>
                      <a:pt x="168038" y="344487"/>
                      <a:pt x="176228" y="353567"/>
                      <a:pt x="187088" y="357187"/>
                    </a:cubicBezTo>
                    <a:cubicBezTo>
                      <a:pt x="212236" y="365570"/>
                      <a:pt x="197200" y="359165"/>
                      <a:pt x="229951" y="381000"/>
                    </a:cubicBezTo>
                    <a:lnTo>
                      <a:pt x="244238" y="390525"/>
                    </a:lnTo>
                    <a:lnTo>
                      <a:pt x="258526" y="400050"/>
                    </a:lnTo>
                    <a:lnTo>
                      <a:pt x="268051" y="428625"/>
                    </a:lnTo>
                    <a:lnTo>
                      <a:pt x="272813" y="442912"/>
                    </a:lnTo>
                    <a:cubicBezTo>
                      <a:pt x="271226" y="454025"/>
                      <a:pt x="271277" y="465498"/>
                      <a:pt x="268051" y="476250"/>
                    </a:cubicBezTo>
                    <a:cubicBezTo>
                      <a:pt x="262385" y="495139"/>
                      <a:pt x="258129" y="488354"/>
                      <a:pt x="244238" y="495300"/>
                    </a:cubicBezTo>
                    <a:cubicBezTo>
                      <a:pt x="239119" y="497860"/>
                      <a:pt x="234713" y="501650"/>
                      <a:pt x="229951" y="504825"/>
                    </a:cubicBezTo>
                    <a:cubicBezTo>
                      <a:pt x="221868" y="529069"/>
                      <a:pt x="231682" y="512330"/>
                      <a:pt x="210901" y="523875"/>
                    </a:cubicBezTo>
                    <a:cubicBezTo>
                      <a:pt x="200894" y="529435"/>
                      <a:pt x="193685" y="541505"/>
                      <a:pt x="182326" y="542925"/>
                    </a:cubicBezTo>
                    <a:cubicBezTo>
                      <a:pt x="125258" y="550058"/>
                      <a:pt x="156981" y="546624"/>
                      <a:pt x="87076" y="552450"/>
                    </a:cubicBezTo>
                    <a:cubicBezTo>
                      <a:pt x="74376" y="550862"/>
                      <a:pt x="61004" y="552061"/>
                      <a:pt x="48976" y="547687"/>
                    </a:cubicBezTo>
                    <a:cubicBezTo>
                      <a:pt x="40907" y="544753"/>
                      <a:pt x="29699" y="525916"/>
                      <a:pt x="25163" y="519112"/>
                    </a:cubicBezTo>
                    <a:cubicBezTo>
                      <a:pt x="26751" y="514350"/>
                      <a:pt x="26376" y="508375"/>
                      <a:pt x="29926" y="504825"/>
                    </a:cubicBezTo>
                    <a:cubicBezTo>
                      <a:pt x="33476" y="501275"/>
                      <a:pt x="39193" y="500062"/>
                      <a:pt x="44213" y="500062"/>
                    </a:cubicBezTo>
                    <a:cubicBezTo>
                      <a:pt x="69663" y="500062"/>
                      <a:pt x="95013" y="503237"/>
                      <a:pt x="120413" y="504825"/>
                    </a:cubicBezTo>
                    <a:cubicBezTo>
                      <a:pt x="129938" y="506412"/>
                      <a:pt x="139562" y="507492"/>
                      <a:pt x="148988" y="509587"/>
                    </a:cubicBezTo>
                    <a:cubicBezTo>
                      <a:pt x="153889" y="510676"/>
                      <a:pt x="158406" y="513132"/>
                      <a:pt x="163276" y="514350"/>
                    </a:cubicBezTo>
                    <a:cubicBezTo>
                      <a:pt x="217130" y="527813"/>
                      <a:pt x="154358" y="508201"/>
                      <a:pt x="215663" y="528637"/>
                    </a:cubicBezTo>
                    <a:cubicBezTo>
                      <a:pt x="220426" y="530225"/>
                      <a:pt x="225774" y="530615"/>
                      <a:pt x="229951" y="533400"/>
                    </a:cubicBezTo>
                    <a:lnTo>
                      <a:pt x="244238" y="542925"/>
                    </a:lnTo>
                    <a:cubicBezTo>
                      <a:pt x="250588" y="552450"/>
                      <a:pt x="265533" y="560275"/>
                      <a:pt x="263288" y="571500"/>
                    </a:cubicBezTo>
                    <a:cubicBezTo>
                      <a:pt x="259764" y="589123"/>
                      <a:pt x="257875" y="610250"/>
                      <a:pt x="244238" y="623887"/>
                    </a:cubicBezTo>
                    <a:cubicBezTo>
                      <a:pt x="240191" y="627934"/>
                      <a:pt x="234713" y="630237"/>
                      <a:pt x="229951" y="633412"/>
                    </a:cubicBezTo>
                    <a:cubicBezTo>
                      <a:pt x="208517" y="665564"/>
                      <a:pt x="237236" y="630174"/>
                      <a:pt x="187088" y="652462"/>
                    </a:cubicBezTo>
                    <a:cubicBezTo>
                      <a:pt x="181857" y="654787"/>
                      <a:pt x="181139" y="662280"/>
                      <a:pt x="177563" y="666750"/>
                    </a:cubicBezTo>
                    <a:cubicBezTo>
                      <a:pt x="174758" y="670256"/>
                      <a:pt x="171213" y="673100"/>
                      <a:pt x="168038" y="676275"/>
                    </a:cubicBezTo>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Connector 16"/>
              <p:cNvCxnSpPr>
                <a:stCxn id="16" idx="0"/>
              </p:cNvCxnSpPr>
              <p:nvPr/>
            </p:nvCxnSpPr>
            <p:spPr>
              <a:xfrm flipV="1">
                <a:off x="2433638" y="1703786"/>
                <a:ext cx="7069" cy="32027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V="1">
                <a:off x="2440707" y="2663428"/>
                <a:ext cx="3534" cy="57864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20" name="Straight Connector 19"/>
            <p:cNvCxnSpPr/>
            <p:nvPr/>
          </p:nvCxnSpPr>
          <p:spPr>
            <a:xfrm rot="16200000">
              <a:off x="2237524" y="3311630"/>
              <a:ext cx="498472" cy="0"/>
            </a:xfrm>
            <a:prstGeom prst="line">
              <a:avLst/>
            </a:prstGeom>
            <a:ln w="38100">
              <a:solidFill>
                <a:srgbClr val="FF0000"/>
              </a:solidFill>
              <a:tailEnd type="ova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16200000" flipH="1">
              <a:off x="2237524" y="2216508"/>
              <a:ext cx="498472" cy="0"/>
            </a:xfrm>
            <a:prstGeom prst="line">
              <a:avLst/>
            </a:prstGeom>
            <a:ln w="38100">
              <a:solidFill>
                <a:srgbClr val="FF0000"/>
              </a:solidFill>
              <a:tailEnd type="ova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16200000" flipV="1">
              <a:off x="2086295" y="2661928"/>
              <a:ext cx="541272" cy="259661"/>
            </a:xfrm>
            <a:prstGeom prst="line">
              <a:avLst/>
            </a:prstGeom>
            <a:ln w="38100">
              <a:solidFill>
                <a:srgbClr val="FF0000"/>
              </a:solidFill>
              <a:tailEnd type="none"/>
            </a:ln>
          </p:spPr>
          <p:style>
            <a:lnRef idx="1">
              <a:schemeClr val="accent1"/>
            </a:lnRef>
            <a:fillRef idx="0">
              <a:schemeClr val="accent1"/>
            </a:fillRef>
            <a:effectRef idx="0">
              <a:schemeClr val="accent1"/>
            </a:effectRef>
            <a:fontRef idx="minor">
              <a:schemeClr val="tx1"/>
            </a:fontRef>
          </p:style>
        </p:cxnSp>
        <p:grpSp>
          <p:nvGrpSpPr>
            <p:cNvPr id="24" name="Group 23"/>
            <p:cNvGrpSpPr/>
            <p:nvPr/>
          </p:nvGrpSpPr>
          <p:grpSpPr>
            <a:xfrm>
              <a:off x="2465687" y="1698443"/>
              <a:ext cx="1600199" cy="533399"/>
              <a:chOff x="7862062" y="1091283"/>
              <a:chExt cx="1600199" cy="533399"/>
            </a:xfrm>
          </p:grpSpPr>
          <p:cxnSp>
            <p:nvCxnSpPr>
              <p:cNvPr id="25" name="Straight Connector 24"/>
              <p:cNvCxnSpPr/>
              <p:nvPr/>
            </p:nvCxnSpPr>
            <p:spPr>
              <a:xfrm flipH="1" flipV="1">
                <a:off x="8939027" y="1357983"/>
                <a:ext cx="523234" cy="129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a:stCxn id="28" idx="3"/>
              </p:cNvCxnSpPr>
              <p:nvPr/>
            </p:nvCxnSpPr>
            <p:spPr>
              <a:xfrm flipH="1">
                <a:off x="7862062" y="1357984"/>
                <a:ext cx="628243"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5400000" flipH="1">
                <a:off x="8672328" y="1357983"/>
                <a:ext cx="533399"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8" name="Isosceles Triangle 27"/>
              <p:cNvSpPr/>
              <p:nvPr/>
            </p:nvSpPr>
            <p:spPr>
              <a:xfrm rot="5400000">
                <a:off x="8495926" y="1133622"/>
                <a:ext cx="437479" cy="448722"/>
              </a:xfrm>
              <a:prstGeom prst="triangl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9" name="Freeform 28"/>
            <p:cNvSpPr/>
            <p:nvPr/>
          </p:nvSpPr>
          <p:spPr>
            <a:xfrm>
              <a:off x="2116580" y="2664245"/>
              <a:ext cx="480701" cy="290731"/>
            </a:xfrm>
            <a:custGeom>
              <a:avLst/>
              <a:gdLst>
                <a:gd name="connsiteX0" fmla="*/ 0 w 427290"/>
                <a:gd name="connsiteY0" fmla="*/ 290731 h 290731"/>
                <a:gd name="connsiteX1" fmla="*/ 128187 w 427290"/>
                <a:gd name="connsiteY1" fmla="*/ 128361 h 290731"/>
                <a:gd name="connsiteX2" fmla="*/ 247828 w 427290"/>
                <a:gd name="connsiteY2" fmla="*/ 51449 h 290731"/>
                <a:gd name="connsiteX3" fmla="*/ 427290 w 427290"/>
                <a:gd name="connsiteY3" fmla="*/ 174 h 290731"/>
              </a:gdLst>
              <a:ahLst/>
              <a:cxnLst>
                <a:cxn ang="0">
                  <a:pos x="connsiteX0" y="connsiteY0"/>
                </a:cxn>
                <a:cxn ang="0">
                  <a:pos x="connsiteX1" y="connsiteY1"/>
                </a:cxn>
                <a:cxn ang="0">
                  <a:pos x="connsiteX2" y="connsiteY2"/>
                </a:cxn>
                <a:cxn ang="0">
                  <a:pos x="connsiteX3" y="connsiteY3"/>
                </a:cxn>
              </a:cxnLst>
              <a:rect l="l" t="t" r="r" b="b"/>
              <a:pathLst>
                <a:path w="427290" h="290731">
                  <a:moveTo>
                    <a:pt x="0" y="290731"/>
                  </a:moveTo>
                  <a:cubicBezTo>
                    <a:pt x="43441" y="229486"/>
                    <a:pt x="86882" y="168241"/>
                    <a:pt x="128187" y="128361"/>
                  </a:cubicBezTo>
                  <a:cubicBezTo>
                    <a:pt x="169492" y="88481"/>
                    <a:pt x="197978" y="72813"/>
                    <a:pt x="247828" y="51449"/>
                  </a:cubicBezTo>
                  <a:cubicBezTo>
                    <a:pt x="297679" y="30084"/>
                    <a:pt x="374591" y="-2675"/>
                    <a:pt x="427290" y="174"/>
                  </a:cubicBezTo>
                </a:path>
              </a:pathLst>
            </a:custGeom>
            <a:noFill/>
            <a:ln w="38100">
              <a:solidFill>
                <a:srgbClr val="FF0000"/>
              </a:solidFill>
              <a:headEnd type="triangle" w="lg" len="lg"/>
              <a:tailEnd type="triangle"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1" name="Straight Connector 30"/>
            <p:cNvCxnSpPr/>
            <p:nvPr/>
          </p:nvCxnSpPr>
          <p:spPr>
            <a:xfrm>
              <a:off x="914777" y="3560866"/>
              <a:ext cx="3151109"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33" name="TextBox 32"/>
              <p:cNvSpPr txBox="1"/>
              <p:nvPr/>
            </p:nvSpPr>
            <p:spPr>
              <a:xfrm>
                <a:off x="4380341" y="519427"/>
                <a:ext cx="4508262" cy="2360262"/>
              </a:xfrm>
              <a:prstGeom prst="rect">
                <a:avLst/>
              </a:prstGeom>
              <a:noFill/>
            </p:spPr>
            <p:txBody>
              <a:bodyPr wrap="square" rtlCol="0">
                <a:spAutoFit/>
              </a:bodyPr>
              <a:lstStyle/>
              <a:p>
                <a:r>
                  <a:rPr lang="en-US" sz="2400" dirty="0" smtClean="0"/>
                  <a:t>When the circuit is first assembled, the MOSFET/switch is unimportant and the inductor resonantly charges the capacitor to almost twice the battery voltage in a time </a:t>
                </a:r>
                <a14:m>
                  <m:oMath xmlns:m="http://schemas.openxmlformats.org/officeDocument/2006/math">
                    <m:r>
                      <a:rPr lang="en-US" sz="2400" b="0" i="1" smtClean="0">
                        <a:latin typeface="Cambria Math" panose="02040503050406030204" pitchFamily="18" charset="0"/>
                      </a:rPr>
                      <m:t>𝑡</m:t>
                    </m:r>
                    <m:r>
                      <a:rPr lang="en-US" sz="2400" b="0" i="1" smtClean="0">
                        <a:latin typeface="Cambria Math" panose="02040503050406030204" pitchFamily="18" charset="0"/>
                      </a:rPr>
                      <m:t>=</m:t>
                    </m:r>
                    <m:r>
                      <a:rPr lang="en-US" sz="2400" b="0" i="1" smtClean="0">
                        <a:latin typeface="Cambria Math" panose="02040503050406030204" pitchFamily="18" charset="0"/>
                        <a:ea typeface="Cambria Math" panose="02040503050406030204" pitchFamily="18" charset="0"/>
                      </a:rPr>
                      <m:t>𝜋</m:t>
                    </m:r>
                    <m:rad>
                      <m:radPr>
                        <m:degHide m:val="on"/>
                        <m:ctrlPr>
                          <a:rPr lang="en-US" sz="2400" b="0" i="1" smtClean="0">
                            <a:latin typeface="Cambria Math" panose="02040503050406030204" pitchFamily="18" charset="0"/>
                            <a:ea typeface="Cambria Math" panose="02040503050406030204" pitchFamily="18" charset="0"/>
                          </a:rPr>
                        </m:ctrlPr>
                      </m:radPr>
                      <m:deg/>
                      <m:e>
                        <m:r>
                          <a:rPr lang="en-US" sz="2400" b="0" i="1" smtClean="0">
                            <a:latin typeface="Cambria Math" panose="02040503050406030204" pitchFamily="18" charset="0"/>
                            <a:ea typeface="Cambria Math" panose="02040503050406030204" pitchFamily="18" charset="0"/>
                          </a:rPr>
                          <m:t>𝐿𝐶</m:t>
                        </m:r>
                        <m:r>
                          <a:rPr lang="en-US" sz="2400" b="0" i="1" smtClean="0">
                            <a:latin typeface="Cambria Math" panose="02040503050406030204" pitchFamily="18" charset="0"/>
                            <a:ea typeface="Cambria Math" panose="02040503050406030204" pitchFamily="18" charset="0"/>
                          </a:rPr>
                          <m:t>.</m:t>
                        </m:r>
                      </m:e>
                    </m:rad>
                  </m:oMath>
                </a14:m>
                <a:endParaRPr lang="en-US" sz="2400" dirty="0"/>
              </a:p>
            </p:txBody>
          </p:sp>
        </mc:Choice>
        <mc:Fallback xmlns="">
          <p:sp>
            <p:nvSpPr>
              <p:cNvPr id="33" name="TextBox 32"/>
              <p:cNvSpPr txBox="1">
                <a:spLocks noRot="1" noChangeAspect="1" noMove="1" noResize="1" noEditPoints="1" noAdjustHandles="1" noChangeArrowheads="1" noChangeShapeType="1" noTextEdit="1"/>
              </p:cNvSpPr>
              <p:nvPr/>
            </p:nvSpPr>
            <p:spPr>
              <a:xfrm>
                <a:off x="4380341" y="519427"/>
                <a:ext cx="4508262" cy="2360262"/>
              </a:xfrm>
              <a:prstGeom prst="rect">
                <a:avLst/>
              </a:prstGeom>
              <a:blipFill rotWithShape="0">
                <a:blip r:embed="rId2"/>
                <a:stretch>
                  <a:fillRect l="-2165" t="-2067" r="-3383" b="-4393"/>
                </a:stretch>
              </a:blipFill>
            </p:spPr>
            <p:txBody>
              <a:bodyPr/>
              <a:lstStyle/>
              <a:p>
                <a:r>
                  <a:rPr lang="en-US">
                    <a:noFill/>
                  </a:rPr>
                  <a:t> </a:t>
                </a:r>
              </a:p>
            </p:txBody>
          </p:sp>
        </mc:Fallback>
      </mc:AlternateContent>
      <p:sp>
        <p:nvSpPr>
          <p:cNvPr id="34" name="TextBox 33"/>
          <p:cNvSpPr txBox="1"/>
          <p:nvPr/>
        </p:nvSpPr>
        <p:spPr>
          <a:xfrm>
            <a:off x="345074" y="2848706"/>
            <a:ext cx="8543529" cy="3785652"/>
          </a:xfrm>
          <a:prstGeom prst="rect">
            <a:avLst/>
          </a:prstGeom>
          <a:noFill/>
        </p:spPr>
        <p:txBody>
          <a:bodyPr wrap="square" rtlCol="0">
            <a:spAutoFit/>
          </a:bodyPr>
          <a:lstStyle/>
          <a:p>
            <a:r>
              <a:rPr lang="en-US" sz="2400" dirty="0" smtClean="0"/>
              <a:t>At that point, if the switch is open, current is blocked by the diode. When the switch closes, The inductor starts to draw current with a time constant L/R, where R is the series combination of the inductor resistance and the switch resistance.</a:t>
            </a:r>
          </a:p>
          <a:p>
            <a:r>
              <a:rPr lang="en-US" sz="2400" dirty="0" smtClean="0"/>
              <a:t>When the switch opens, the inductor loses its path and must find another (recall inductor current must be continuous). The inductor voltage thus jumps up, the diode turns on, and the current passes into the capacitor to increase its voltage. The cycle repeats and the capacitor voltage can increase indefinitely until limited by </a:t>
            </a:r>
            <a:r>
              <a:rPr lang="en-US" sz="2400" dirty="0" err="1" smtClean="0"/>
              <a:t>nonideal</a:t>
            </a:r>
            <a:r>
              <a:rPr lang="en-US" sz="2400" dirty="0" smtClean="0"/>
              <a:t> circuit properties (e.g. resistance, diode reverse leakage current).</a:t>
            </a:r>
            <a:endParaRPr lang="en-US" sz="2400" dirty="0"/>
          </a:p>
        </p:txBody>
      </p:sp>
    </p:spTree>
    <p:extLst>
      <p:ext uri="{BB962C8B-B14F-4D97-AF65-F5344CB8AC3E}">
        <p14:creationId xmlns:p14="http://schemas.microsoft.com/office/powerpoint/2010/main" val="6136454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4191000" cy="1143000"/>
          </a:xfrm>
        </p:spPr>
        <p:txBody>
          <a:bodyPr>
            <a:normAutofit fontScale="90000"/>
          </a:bodyPr>
          <a:lstStyle/>
          <a:p>
            <a:r>
              <a:rPr lang="en-US" dirty="0" err="1" smtClean="0"/>
              <a:t>Pspice</a:t>
            </a:r>
            <a:r>
              <a:rPr lang="en-US" dirty="0" smtClean="0"/>
              <a:t> simulations</a:t>
            </a:r>
            <a:endParaRPr lang="en-US"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4419599"/>
            <a:ext cx="7774882" cy="24045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53000" y="-8467"/>
            <a:ext cx="3856037" cy="1820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4"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1752600"/>
            <a:ext cx="7774882" cy="2667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4" name="Straight Arrow Connector 3"/>
          <p:cNvCxnSpPr/>
          <p:nvPr/>
        </p:nvCxnSpPr>
        <p:spPr>
          <a:xfrm flipH="1">
            <a:off x="3048000" y="2667000"/>
            <a:ext cx="381000" cy="78598"/>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3359674" y="1802016"/>
            <a:ext cx="2577052" cy="369332"/>
          </a:xfrm>
          <a:prstGeom prst="rect">
            <a:avLst/>
          </a:prstGeom>
          <a:noFill/>
        </p:spPr>
        <p:txBody>
          <a:bodyPr wrap="none" rtlCol="0">
            <a:spAutoFit/>
          </a:bodyPr>
          <a:lstStyle/>
          <a:p>
            <a:r>
              <a:rPr lang="en-US" dirty="0" smtClean="0">
                <a:solidFill>
                  <a:srgbClr val="FF0000"/>
                </a:solidFill>
              </a:rPr>
              <a:t>Inductor charging current</a:t>
            </a:r>
            <a:endParaRPr lang="en-US" dirty="0">
              <a:solidFill>
                <a:srgbClr val="FF0000"/>
              </a:solidFill>
            </a:endParaRPr>
          </a:p>
        </p:txBody>
      </p:sp>
      <p:sp>
        <p:nvSpPr>
          <p:cNvPr id="10" name="TextBox 9"/>
          <p:cNvSpPr txBox="1"/>
          <p:nvPr/>
        </p:nvSpPr>
        <p:spPr>
          <a:xfrm>
            <a:off x="3442748" y="2389738"/>
            <a:ext cx="3443635" cy="369332"/>
          </a:xfrm>
          <a:prstGeom prst="rect">
            <a:avLst/>
          </a:prstGeom>
          <a:noFill/>
        </p:spPr>
        <p:txBody>
          <a:bodyPr wrap="none" rtlCol="0">
            <a:spAutoFit/>
          </a:bodyPr>
          <a:lstStyle/>
          <a:p>
            <a:r>
              <a:rPr lang="en-US" dirty="0" smtClean="0">
                <a:solidFill>
                  <a:srgbClr val="FF0000"/>
                </a:solidFill>
              </a:rPr>
              <a:t>Initial resonant charge of capacitor</a:t>
            </a:r>
            <a:endParaRPr lang="en-US" dirty="0">
              <a:solidFill>
                <a:srgbClr val="FF0000"/>
              </a:solidFill>
            </a:endParaRPr>
          </a:p>
        </p:txBody>
      </p:sp>
      <p:cxnSp>
        <p:nvCxnSpPr>
          <p:cNvPr id="11" name="Straight Arrow Connector 10"/>
          <p:cNvCxnSpPr/>
          <p:nvPr/>
        </p:nvCxnSpPr>
        <p:spPr>
          <a:xfrm flipH="1">
            <a:off x="4332534" y="3603142"/>
            <a:ext cx="303559" cy="33710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4422611" y="3204131"/>
            <a:ext cx="2731966" cy="369332"/>
          </a:xfrm>
          <a:prstGeom prst="rect">
            <a:avLst/>
          </a:prstGeom>
          <a:noFill/>
        </p:spPr>
        <p:txBody>
          <a:bodyPr wrap="none" rtlCol="0">
            <a:spAutoFit/>
          </a:bodyPr>
          <a:lstStyle/>
          <a:p>
            <a:r>
              <a:rPr lang="en-US" dirty="0" smtClean="0">
                <a:solidFill>
                  <a:srgbClr val="FF0000"/>
                </a:solidFill>
              </a:rPr>
              <a:t>Incremental energy pulses</a:t>
            </a:r>
            <a:endParaRPr lang="en-US" dirty="0">
              <a:solidFill>
                <a:srgbClr val="FF0000"/>
              </a:solidFill>
            </a:endParaRPr>
          </a:p>
        </p:txBody>
      </p:sp>
      <p:sp>
        <p:nvSpPr>
          <p:cNvPr id="14" name="TextBox 13"/>
          <p:cNvSpPr txBox="1"/>
          <p:nvPr/>
        </p:nvSpPr>
        <p:spPr>
          <a:xfrm>
            <a:off x="782622" y="4498993"/>
            <a:ext cx="3210046" cy="646331"/>
          </a:xfrm>
          <a:prstGeom prst="rect">
            <a:avLst/>
          </a:prstGeom>
          <a:noFill/>
        </p:spPr>
        <p:txBody>
          <a:bodyPr wrap="none" rtlCol="0">
            <a:spAutoFit/>
          </a:bodyPr>
          <a:lstStyle/>
          <a:p>
            <a:r>
              <a:rPr lang="en-US" dirty="0" smtClean="0">
                <a:solidFill>
                  <a:srgbClr val="FF0000"/>
                </a:solidFill>
              </a:rPr>
              <a:t>Capacitor Voltage</a:t>
            </a:r>
          </a:p>
          <a:p>
            <a:r>
              <a:rPr lang="en-US" dirty="0" smtClean="0">
                <a:solidFill>
                  <a:srgbClr val="FF0000"/>
                </a:solidFill>
              </a:rPr>
              <a:t>(note vastly different time scale)</a:t>
            </a:r>
          </a:p>
        </p:txBody>
      </p:sp>
      <p:cxnSp>
        <p:nvCxnSpPr>
          <p:cNvPr id="15" name="Straight Arrow Connector 14"/>
          <p:cNvCxnSpPr/>
          <p:nvPr/>
        </p:nvCxnSpPr>
        <p:spPr>
          <a:xfrm flipV="1">
            <a:off x="7772400" y="4801506"/>
            <a:ext cx="306040" cy="294047"/>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5156910" y="5095553"/>
            <a:ext cx="2768510" cy="646331"/>
          </a:xfrm>
          <a:prstGeom prst="rect">
            <a:avLst/>
          </a:prstGeom>
          <a:noFill/>
        </p:spPr>
        <p:txBody>
          <a:bodyPr wrap="square" rtlCol="0">
            <a:spAutoFit/>
          </a:bodyPr>
          <a:lstStyle/>
          <a:p>
            <a:r>
              <a:rPr lang="en-US" dirty="0" smtClean="0">
                <a:solidFill>
                  <a:srgbClr val="FF0000"/>
                </a:solidFill>
              </a:rPr>
              <a:t>Charges to 12 times battery voltage and counting!</a:t>
            </a:r>
            <a:endParaRPr lang="en-US" dirty="0">
              <a:solidFill>
                <a:srgbClr val="FF0000"/>
              </a:solidFill>
            </a:endParaRPr>
          </a:p>
        </p:txBody>
      </p:sp>
    </p:spTree>
    <p:extLst>
      <p:ext uri="{BB962C8B-B14F-4D97-AF65-F5344CB8AC3E}">
        <p14:creationId xmlns:p14="http://schemas.microsoft.com/office/powerpoint/2010/main" val="1078114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71350" y="152400"/>
            <a:ext cx="4419600" cy="606881"/>
          </a:xfrm>
        </p:spPr>
        <p:txBody>
          <a:bodyPr>
            <a:normAutofit fontScale="90000"/>
          </a:bodyPr>
          <a:lstStyle/>
          <a:p>
            <a:r>
              <a:rPr lang="en-US" dirty="0" smtClean="0"/>
              <a:t>The basic diode</a:t>
            </a:r>
            <a:endParaRPr lang="en-US" dirty="0"/>
          </a:p>
        </p:txBody>
      </p:sp>
      <p:grpSp>
        <p:nvGrpSpPr>
          <p:cNvPr id="6" name="Group 5"/>
          <p:cNvGrpSpPr/>
          <p:nvPr/>
        </p:nvGrpSpPr>
        <p:grpSpPr>
          <a:xfrm>
            <a:off x="319216" y="1417638"/>
            <a:ext cx="2895600" cy="4602162"/>
            <a:chOff x="685800" y="1828799"/>
            <a:chExt cx="2743200" cy="3994829"/>
          </a:xfrm>
        </p:grpSpPr>
        <p:graphicFrame>
          <p:nvGraphicFramePr>
            <p:cNvPr id="4" name="Object 3"/>
            <p:cNvGraphicFramePr>
              <a:graphicFrameLocks noChangeAspect="1"/>
            </p:cNvGraphicFramePr>
            <p:nvPr>
              <p:extLst>
                <p:ext uri="{D42A27DB-BD31-4B8C-83A1-F6EECF244321}">
                  <p14:modId xmlns:p14="http://schemas.microsoft.com/office/powerpoint/2010/main" val="2575419491"/>
                </p:ext>
              </p:extLst>
            </p:nvPr>
          </p:nvGraphicFramePr>
          <p:xfrm>
            <a:off x="685800" y="1828799"/>
            <a:ext cx="2743200" cy="3994829"/>
          </p:xfrm>
          <a:graphic>
            <a:graphicData uri="http://schemas.openxmlformats.org/presentationml/2006/ole">
              <mc:AlternateContent xmlns:mc="http://schemas.openxmlformats.org/markup-compatibility/2006">
                <mc:Choice xmlns:v="urn:schemas-microsoft-com:vml" Requires="v">
                  <p:oleObj spid="_x0000_s29729" r:id="rId3" imgW="2487930" imgH="3616960" progId="">
                    <p:embed/>
                  </p:oleObj>
                </mc:Choice>
                <mc:Fallback>
                  <p:oleObj r:id="rId3" imgW="2487930" imgH="3616960" progId="">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1828799"/>
                          <a:ext cx="2743200" cy="3994829"/>
                        </a:xfrm>
                        <a:prstGeom prst="rect">
                          <a:avLst/>
                        </a:prstGeom>
                        <a:noFill/>
                      </p:spPr>
                    </p:pic>
                  </p:oleObj>
                </mc:Fallback>
              </mc:AlternateContent>
            </a:graphicData>
          </a:graphic>
        </p:graphicFrame>
        <p:sp>
          <p:nvSpPr>
            <p:cNvPr id="5" name="Rectangle 4"/>
            <p:cNvSpPr/>
            <p:nvPr/>
          </p:nvSpPr>
          <p:spPr>
            <a:xfrm>
              <a:off x="1066800" y="5562600"/>
              <a:ext cx="1752600" cy="228600"/>
            </a:xfrm>
            <a:prstGeom prst="rect">
              <a:avLst/>
            </a:prstGeom>
            <a:solidFill>
              <a:srgbClr val="78A1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The PN diode</a:t>
              </a:r>
              <a:endParaRPr lang="en-US" dirty="0"/>
            </a:p>
          </p:txBody>
        </p:sp>
      </p:grpSp>
      <p:graphicFrame>
        <p:nvGraphicFramePr>
          <p:cNvPr id="7" name="Object 6"/>
          <p:cNvGraphicFramePr>
            <a:graphicFrameLocks noChangeAspect="1"/>
          </p:cNvGraphicFramePr>
          <p:nvPr>
            <p:extLst>
              <p:ext uri="{D42A27DB-BD31-4B8C-83A1-F6EECF244321}">
                <p14:modId xmlns:p14="http://schemas.microsoft.com/office/powerpoint/2010/main" val="3681283887"/>
              </p:ext>
            </p:extLst>
          </p:nvPr>
        </p:nvGraphicFramePr>
        <p:xfrm>
          <a:off x="6302247" y="881519"/>
          <a:ext cx="2522537" cy="5373688"/>
        </p:xfrm>
        <a:graphic>
          <a:graphicData uri="http://schemas.openxmlformats.org/presentationml/2006/ole">
            <mc:AlternateContent xmlns:mc="http://schemas.openxmlformats.org/markup-compatibility/2006">
              <mc:Choice xmlns:v="urn:schemas-microsoft-com:vml" Requires="v">
                <p:oleObj spid="_x0000_s29730" r:id="rId5" imgW="2527000" imgH="5374485" progId="">
                  <p:embed/>
                </p:oleObj>
              </mc:Choice>
              <mc:Fallback>
                <p:oleObj r:id="rId5" imgW="2527000" imgH="5374485" progId="">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02247" y="881519"/>
                        <a:ext cx="2522537" cy="53736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Rectangle 7"/>
          <p:cNvSpPr/>
          <p:nvPr/>
        </p:nvSpPr>
        <p:spPr>
          <a:xfrm>
            <a:off x="6477000" y="5982442"/>
            <a:ext cx="2209800" cy="263354"/>
          </a:xfrm>
          <a:prstGeom prst="rect">
            <a:avLst/>
          </a:prstGeom>
          <a:solidFill>
            <a:srgbClr val="78A1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Diode models</a:t>
            </a:r>
            <a:endParaRPr lang="en-US" dirty="0"/>
          </a:p>
        </p:txBody>
      </p:sp>
      <mc:AlternateContent xmlns:mc="http://schemas.openxmlformats.org/markup-compatibility/2006" xmlns:a14="http://schemas.microsoft.com/office/drawing/2010/main">
        <mc:Choice Requires="a14">
          <p:sp>
            <p:nvSpPr>
              <p:cNvPr id="9" name="TextBox 8"/>
              <p:cNvSpPr txBox="1"/>
              <p:nvPr/>
            </p:nvSpPr>
            <p:spPr>
              <a:xfrm>
                <a:off x="2973518" y="875341"/>
                <a:ext cx="3579682" cy="5656805"/>
              </a:xfrm>
              <a:prstGeom prst="rect">
                <a:avLst/>
              </a:prstGeom>
              <a:noFill/>
            </p:spPr>
            <p:txBody>
              <a:bodyPr wrap="square" rtlCol="0">
                <a:spAutoFit/>
              </a:bodyPr>
              <a:lstStyle/>
              <a:p>
                <a:r>
                  <a:rPr lang="en-US" sz="2000" dirty="0" smtClean="0"/>
                  <a:t>The symbol for the diode is on the left (a). The diode can conduct current with little voltage drop when it flows from the P side to the N side (b). Current can not flow in the opposite direction due to the formation of the depletion region (c).</a:t>
                </a:r>
              </a:p>
              <a:p>
                <a:r>
                  <a:rPr lang="en-US" sz="2000" dirty="0" smtClean="0"/>
                  <a:t>The ideal model for diode performance is indicated in the figure on the right (a). The actual I-V dependence is exponential (b), but an intermediate model (c) has a </a:t>
                </a:r>
                <a:r>
                  <a:rPr lang="en-US" sz="2000" dirty="0" err="1" smtClean="0"/>
                  <a:t>cutin</a:t>
                </a:r>
                <a:r>
                  <a:rPr lang="en-US" sz="2000" dirty="0" smtClean="0"/>
                  <a:t> voltage </a:t>
                </a:r>
                <a14:m>
                  <m:oMath xmlns:m="http://schemas.openxmlformats.org/officeDocument/2006/math">
                    <m:sSub>
                      <m:sSubPr>
                        <m:ctrlPr>
                          <a:rPr lang="en-US" sz="2000" i="1" smtClean="0">
                            <a:latin typeface="Cambria Math" panose="02040503050406030204" pitchFamily="18" charset="0"/>
                          </a:rPr>
                        </m:ctrlPr>
                      </m:sSubPr>
                      <m:e>
                        <m:r>
                          <a:rPr lang="en-US" sz="2000" b="0" i="1" smtClean="0">
                            <a:latin typeface="Cambria Math" panose="02040503050406030204" pitchFamily="18" charset="0"/>
                          </a:rPr>
                          <m:t>𝑉</m:t>
                        </m:r>
                      </m:e>
                      <m:sub>
                        <m:r>
                          <a:rPr lang="en-US" sz="2000" i="1" smtClean="0">
                            <a:latin typeface="Cambria Math" panose="02040503050406030204" pitchFamily="18" charset="0"/>
                            <a:ea typeface="Cambria Math" panose="02040503050406030204" pitchFamily="18" charset="0"/>
                          </a:rPr>
                          <m:t>𝛾</m:t>
                        </m:r>
                      </m:sub>
                    </m:sSub>
                  </m:oMath>
                </a14:m>
                <a:r>
                  <a:rPr lang="en-US" sz="2000" dirty="0" smtClean="0"/>
                  <a:t> and an internal resistance marked by a finite slope.</a:t>
                </a:r>
                <a:endParaRPr lang="en-US" sz="2000" dirty="0"/>
              </a:p>
            </p:txBody>
          </p:sp>
        </mc:Choice>
        <mc:Fallback xmlns="">
          <p:sp>
            <p:nvSpPr>
              <p:cNvPr id="9" name="TextBox 8"/>
              <p:cNvSpPr txBox="1">
                <a:spLocks noRot="1" noChangeAspect="1" noMove="1" noResize="1" noEditPoints="1" noAdjustHandles="1" noChangeArrowheads="1" noChangeShapeType="1" noTextEdit="1"/>
              </p:cNvSpPr>
              <p:nvPr/>
            </p:nvSpPr>
            <p:spPr>
              <a:xfrm>
                <a:off x="2973518" y="875341"/>
                <a:ext cx="3579682" cy="5656805"/>
              </a:xfrm>
              <a:prstGeom prst="rect">
                <a:avLst/>
              </a:prstGeom>
              <a:blipFill rotWithShape="0">
                <a:blip r:embed="rId7"/>
                <a:stretch>
                  <a:fillRect l="-1874" t="-647" r="-341" b="-970"/>
                </a:stretch>
              </a:blipFill>
            </p:spPr>
            <p:txBody>
              <a:bodyPr/>
              <a:lstStyle/>
              <a:p>
                <a:r>
                  <a:rPr lang="en-US">
                    <a:noFill/>
                  </a:rPr>
                  <a:t> </a:t>
                </a:r>
              </a:p>
            </p:txBody>
          </p:sp>
        </mc:Fallback>
      </mc:AlternateContent>
    </p:spTree>
    <p:extLst>
      <p:ext uri="{BB962C8B-B14F-4D97-AF65-F5344CB8AC3E}">
        <p14:creationId xmlns:p14="http://schemas.microsoft.com/office/powerpoint/2010/main" val="463613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9215" y="211304"/>
            <a:ext cx="7924800" cy="548640"/>
          </a:xfrm>
        </p:spPr>
        <p:txBody>
          <a:bodyPr>
            <a:normAutofit fontScale="90000"/>
          </a:bodyPr>
          <a:lstStyle/>
          <a:p>
            <a:pPr lvl="1" algn="l" rtl="0">
              <a:spcBef>
                <a:spcPct val="0"/>
              </a:spcBef>
            </a:pPr>
            <a:r>
              <a:rPr lang="en-US" sz="3200" dirty="0" smtClean="0">
                <a:latin typeface="+mj-lt"/>
              </a:rPr>
              <a:t>UNFILTERED HALF-WAVE RECTIFIER CIRCUIT</a:t>
            </a:r>
            <a:endParaRPr lang="en-US" sz="3200" dirty="0">
              <a:latin typeface="+mj-lt"/>
            </a:endParaRPr>
          </a:p>
        </p:txBody>
      </p:sp>
      <p:pic>
        <p:nvPicPr>
          <p:cNvPr id="4" name="Picture 3"/>
          <p:cNvPicPr>
            <a:picLocks noChangeAspect="1"/>
          </p:cNvPicPr>
          <p:nvPr/>
        </p:nvPicPr>
        <p:blipFill>
          <a:blip r:embed="rId2"/>
          <a:stretch>
            <a:fillRect/>
          </a:stretch>
        </p:blipFill>
        <p:spPr>
          <a:xfrm>
            <a:off x="176212" y="906162"/>
            <a:ext cx="2057400" cy="1495425"/>
          </a:xfrm>
          <a:prstGeom prst="rect">
            <a:avLst/>
          </a:prstGeom>
        </p:spPr>
      </p:pic>
      <p:pic>
        <p:nvPicPr>
          <p:cNvPr id="5" name="Picture 4"/>
          <p:cNvPicPr>
            <a:picLocks noChangeAspect="1"/>
          </p:cNvPicPr>
          <p:nvPr/>
        </p:nvPicPr>
        <p:blipFill>
          <a:blip r:embed="rId3"/>
          <a:stretch>
            <a:fillRect/>
          </a:stretch>
        </p:blipFill>
        <p:spPr>
          <a:xfrm>
            <a:off x="285749" y="2514600"/>
            <a:ext cx="1838325" cy="1371600"/>
          </a:xfrm>
          <a:prstGeom prst="rect">
            <a:avLst/>
          </a:prstGeom>
        </p:spPr>
      </p:pic>
      <p:pic>
        <p:nvPicPr>
          <p:cNvPr id="6" name="Picture 5"/>
          <p:cNvPicPr>
            <a:picLocks noChangeAspect="1"/>
          </p:cNvPicPr>
          <p:nvPr/>
        </p:nvPicPr>
        <p:blipFill>
          <a:blip r:embed="rId4"/>
          <a:stretch>
            <a:fillRect/>
          </a:stretch>
        </p:blipFill>
        <p:spPr>
          <a:xfrm>
            <a:off x="322819" y="3999213"/>
            <a:ext cx="1733550" cy="1371600"/>
          </a:xfrm>
          <a:prstGeom prst="rect">
            <a:avLst/>
          </a:prstGeom>
        </p:spPr>
      </p:pic>
      <p:pic>
        <p:nvPicPr>
          <p:cNvPr id="7" name="Picture 6"/>
          <p:cNvPicPr>
            <a:picLocks noChangeAspect="1"/>
          </p:cNvPicPr>
          <p:nvPr/>
        </p:nvPicPr>
        <p:blipFill>
          <a:blip r:embed="rId5"/>
          <a:stretch>
            <a:fillRect/>
          </a:stretch>
        </p:blipFill>
        <p:spPr>
          <a:xfrm>
            <a:off x="6001264" y="889686"/>
            <a:ext cx="2952750" cy="3324225"/>
          </a:xfrm>
          <a:prstGeom prst="rect">
            <a:avLst/>
          </a:prstGeom>
        </p:spPr>
      </p:pic>
      <p:sp>
        <p:nvSpPr>
          <p:cNvPr id="8" name="TextBox 7"/>
          <p:cNvSpPr txBox="1"/>
          <p:nvPr/>
        </p:nvSpPr>
        <p:spPr>
          <a:xfrm>
            <a:off x="322819" y="3999213"/>
            <a:ext cx="423514" cy="369332"/>
          </a:xfrm>
          <a:prstGeom prst="rect">
            <a:avLst/>
          </a:prstGeom>
          <a:noFill/>
        </p:spPr>
        <p:txBody>
          <a:bodyPr wrap="none" rtlCol="0">
            <a:spAutoFit/>
          </a:bodyPr>
          <a:lstStyle/>
          <a:p>
            <a:r>
              <a:rPr lang="en-US" dirty="0" smtClean="0"/>
              <a:t>(c)</a:t>
            </a:r>
            <a:endParaRPr lang="en-US" dirty="0"/>
          </a:p>
        </p:txBody>
      </p:sp>
      <p:sp>
        <p:nvSpPr>
          <p:cNvPr id="9" name="TextBox 8"/>
          <p:cNvSpPr txBox="1"/>
          <p:nvPr/>
        </p:nvSpPr>
        <p:spPr>
          <a:xfrm>
            <a:off x="285749" y="2533389"/>
            <a:ext cx="447558" cy="369332"/>
          </a:xfrm>
          <a:prstGeom prst="rect">
            <a:avLst/>
          </a:prstGeom>
          <a:noFill/>
        </p:spPr>
        <p:txBody>
          <a:bodyPr wrap="none" rtlCol="0">
            <a:spAutoFit/>
          </a:bodyPr>
          <a:lstStyle/>
          <a:p>
            <a:r>
              <a:rPr lang="en-US" dirty="0" smtClean="0"/>
              <a:t>(b)</a:t>
            </a:r>
            <a:endParaRPr lang="en-US" dirty="0"/>
          </a:p>
        </p:txBody>
      </p:sp>
      <p:sp>
        <p:nvSpPr>
          <p:cNvPr id="10" name="TextBox 9"/>
          <p:cNvSpPr txBox="1"/>
          <p:nvPr/>
        </p:nvSpPr>
        <p:spPr>
          <a:xfrm>
            <a:off x="73992" y="841633"/>
            <a:ext cx="436338" cy="369332"/>
          </a:xfrm>
          <a:prstGeom prst="rect">
            <a:avLst/>
          </a:prstGeom>
          <a:noFill/>
        </p:spPr>
        <p:txBody>
          <a:bodyPr wrap="none" rtlCol="0">
            <a:spAutoFit/>
          </a:bodyPr>
          <a:lstStyle/>
          <a:p>
            <a:r>
              <a:rPr lang="en-US" dirty="0" smtClean="0"/>
              <a:t>(a)</a:t>
            </a:r>
            <a:endParaRPr lang="en-US" dirty="0"/>
          </a:p>
        </p:txBody>
      </p:sp>
      <mc:AlternateContent xmlns:mc="http://schemas.openxmlformats.org/markup-compatibility/2006" xmlns:a14="http://schemas.microsoft.com/office/drawing/2010/main">
        <mc:Choice Requires="a14">
          <p:sp>
            <p:nvSpPr>
              <p:cNvPr id="11" name="TextBox 10"/>
              <p:cNvSpPr txBox="1"/>
              <p:nvPr/>
            </p:nvSpPr>
            <p:spPr>
              <a:xfrm>
                <a:off x="2363586" y="841633"/>
                <a:ext cx="3643188" cy="3477875"/>
              </a:xfrm>
              <a:prstGeom prst="rect">
                <a:avLst/>
              </a:prstGeom>
              <a:noFill/>
            </p:spPr>
            <p:txBody>
              <a:bodyPr wrap="square" rtlCol="0">
                <a:spAutoFit/>
              </a:bodyPr>
              <a:lstStyle/>
              <a:p>
                <a:r>
                  <a:rPr lang="en-US" sz="2000" dirty="0" smtClean="0"/>
                  <a:t>The half-wave rectifier circuit is shown on the left (a). A single diode is placed between the sinusoidal source and the resistive load. The voltage source signal is shown on the right (a). For each half period that the source voltage is positive, current will flow clockwise in the circuit and the diode model is shown on the left (b) as a voltage drop </a:t>
                </a:r>
                <a14:m>
                  <m:oMath xmlns:m="http://schemas.openxmlformats.org/officeDocument/2006/math">
                    <m:sSub>
                      <m:sSubPr>
                        <m:ctrlPr>
                          <a:rPr lang="en-US" sz="2000" i="1" smtClean="0">
                            <a:latin typeface="Cambria Math" panose="02040503050406030204" pitchFamily="18" charset="0"/>
                          </a:rPr>
                        </m:ctrlPr>
                      </m:sSubPr>
                      <m:e>
                        <m:r>
                          <a:rPr lang="en-US" sz="2000" b="0" i="1" smtClean="0">
                            <a:latin typeface="Cambria Math" panose="02040503050406030204" pitchFamily="18" charset="0"/>
                          </a:rPr>
                          <m:t>𝑉</m:t>
                        </m:r>
                      </m:e>
                      <m:sub>
                        <m:r>
                          <a:rPr lang="en-US" sz="2000" i="1" smtClean="0">
                            <a:latin typeface="Cambria Math" panose="02040503050406030204" pitchFamily="18" charset="0"/>
                            <a:ea typeface="Cambria Math" panose="02040503050406030204" pitchFamily="18" charset="0"/>
                          </a:rPr>
                          <m:t>𝛾</m:t>
                        </m:r>
                      </m:sub>
                    </m:sSub>
                  </m:oMath>
                </a14:m>
                <a:r>
                  <a:rPr lang="en-US" sz="2000" dirty="0" smtClean="0"/>
                  <a:t>.</a:t>
                </a:r>
                <a:endParaRPr lang="en-US" sz="2000" dirty="0"/>
              </a:p>
            </p:txBody>
          </p:sp>
        </mc:Choice>
        <mc:Fallback xmlns="">
          <p:sp>
            <p:nvSpPr>
              <p:cNvPr id="11" name="TextBox 10"/>
              <p:cNvSpPr txBox="1">
                <a:spLocks noRot="1" noChangeAspect="1" noMove="1" noResize="1" noEditPoints="1" noAdjustHandles="1" noChangeArrowheads="1" noChangeShapeType="1" noTextEdit="1"/>
              </p:cNvSpPr>
              <p:nvPr/>
            </p:nvSpPr>
            <p:spPr>
              <a:xfrm>
                <a:off x="2363586" y="841633"/>
                <a:ext cx="3643188" cy="3477875"/>
              </a:xfrm>
              <a:prstGeom prst="rect">
                <a:avLst/>
              </a:prstGeom>
              <a:blipFill rotWithShape="0">
                <a:blip r:embed="rId6"/>
                <a:stretch>
                  <a:fillRect l="-1843" t="-876" r="-3015" b="-2277"/>
                </a:stretch>
              </a:blipFill>
            </p:spPr>
            <p:txBody>
              <a:bodyPr/>
              <a:lstStyle/>
              <a:p>
                <a:r>
                  <a:rPr lang="en-US">
                    <a:noFill/>
                  </a:rPr>
                  <a:t> </a:t>
                </a:r>
              </a:p>
            </p:txBody>
          </p:sp>
        </mc:Fallback>
      </mc:AlternateContent>
      <p:sp>
        <p:nvSpPr>
          <p:cNvPr id="12" name="TextBox 11"/>
          <p:cNvSpPr txBox="1"/>
          <p:nvPr/>
        </p:nvSpPr>
        <p:spPr>
          <a:xfrm>
            <a:off x="2363587" y="4253601"/>
            <a:ext cx="6608964" cy="1323439"/>
          </a:xfrm>
          <a:prstGeom prst="rect">
            <a:avLst/>
          </a:prstGeom>
          <a:noFill/>
        </p:spPr>
        <p:txBody>
          <a:bodyPr wrap="square" rtlCol="0">
            <a:spAutoFit/>
          </a:bodyPr>
          <a:lstStyle/>
          <a:p>
            <a:r>
              <a:rPr lang="en-US" sz="2000" dirty="0" smtClean="0"/>
              <a:t>Thus the current flows through the resistor during those half-periods as shown on the right (b). </a:t>
            </a:r>
            <a:r>
              <a:rPr lang="en-US" sz="2000" dirty="0"/>
              <a:t>For each half period that the source voltage is </a:t>
            </a:r>
            <a:r>
              <a:rPr lang="en-US" sz="2000" dirty="0" smtClean="0"/>
              <a:t>negative, current would try to pass counterclockwise, but the diode would turn “off” and no</a:t>
            </a:r>
            <a:endParaRPr lang="en-US" sz="2000" dirty="0"/>
          </a:p>
        </p:txBody>
      </p:sp>
      <p:sp>
        <p:nvSpPr>
          <p:cNvPr id="13" name="Rectangle 12"/>
          <p:cNvSpPr/>
          <p:nvPr/>
        </p:nvSpPr>
        <p:spPr>
          <a:xfrm>
            <a:off x="176211" y="5483826"/>
            <a:ext cx="8777803" cy="1015663"/>
          </a:xfrm>
          <a:prstGeom prst="rect">
            <a:avLst/>
          </a:prstGeom>
        </p:spPr>
        <p:txBody>
          <a:bodyPr wrap="square">
            <a:spAutoFit/>
          </a:bodyPr>
          <a:lstStyle/>
          <a:p>
            <a:r>
              <a:rPr lang="en-US" sz="2000" dirty="0"/>
              <a:t>current would pass ((c) on the left). Thus, the total current through the resistor is shown in (b) on the right. Since the average source voltage is zero, but the </a:t>
            </a:r>
            <a:r>
              <a:rPr lang="en-US" sz="2000" dirty="0" smtClean="0"/>
              <a:t>resistor voltage is never negative, we have (partially) rectified the voltage source.</a:t>
            </a:r>
            <a:endParaRPr lang="en-US" sz="2000" dirty="0"/>
          </a:p>
        </p:txBody>
      </p:sp>
    </p:spTree>
    <p:extLst>
      <p:ext uri="{BB962C8B-B14F-4D97-AF65-F5344CB8AC3E}">
        <p14:creationId xmlns:p14="http://schemas.microsoft.com/office/powerpoint/2010/main" val="3460068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76200"/>
            <a:ext cx="7134225" cy="868362"/>
          </a:xfrm>
        </p:spPr>
        <p:txBody>
          <a:bodyPr/>
          <a:lstStyle/>
          <a:p>
            <a:pPr lvl="1" algn="ctr" rtl="0">
              <a:spcBef>
                <a:spcPct val="0"/>
              </a:spcBef>
            </a:pPr>
            <a:r>
              <a:rPr lang="en-US" sz="3200" dirty="0" smtClean="0">
                <a:latin typeface="+mj-lt"/>
              </a:rPr>
              <a:t>FILTERED </a:t>
            </a:r>
            <a:r>
              <a:rPr lang="en-US" sz="3200" dirty="0">
                <a:latin typeface="+mj-lt"/>
              </a:rPr>
              <a:t>HALF-WAVE RECTIFIER CIRCUIT</a:t>
            </a:r>
          </a:p>
        </p:txBody>
      </p:sp>
      <p:pic>
        <p:nvPicPr>
          <p:cNvPr id="3" name="Picture 2"/>
          <p:cNvPicPr>
            <a:picLocks noChangeAspect="1"/>
          </p:cNvPicPr>
          <p:nvPr/>
        </p:nvPicPr>
        <p:blipFill>
          <a:blip r:embed="rId2"/>
          <a:stretch>
            <a:fillRect/>
          </a:stretch>
        </p:blipFill>
        <p:spPr>
          <a:xfrm>
            <a:off x="304800" y="923967"/>
            <a:ext cx="2209800" cy="1571625"/>
          </a:xfrm>
          <a:prstGeom prst="rect">
            <a:avLst/>
          </a:prstGeom>
        </p:spPr>
      </p:pic>
      <p:sp>
        <p:nvSpPr>
          <p:cNvPr id="5" name="TextBox 4"/>
          <p:cNvSpPr txBox="1"/>
          <p:nvPr/>
        </p:nvSpPr>
        <p:spPr>
          <a:xfrm>
            <a:off x="2743200" y="726805"/>
            <a:ext cx="5963927" cy="1938992"/>
          </a:xfrm>
          <a:prstGeom prst="rect">
            <a:avLst/>
          </a:prstGeom>
          <a:noFill/>
        </p:spPr>
        <p:txBody>
          <a:bodyPr wrap="square" rtlCol="0">
            <a:spAutoFit/>
          </a:bodyPr>
          <a:lstStyle/>
          <a:p>
            <a:r>
              <a:rPr lang="en-US" sz="2000" dirty="0" smtClean="0"/>
              <a:t>One application of these rectifier circuits is to convert an AC signal into a DC signal. As one can see from the last slide, a half-wave unfiltered rectifier is grossly inadequate for that purpose. On </a:t>
            </a:r>
            <a:r>
              <a:rPr lang="en-US" sz="2000" dirty="0"/>
              <a:t>the following slides, we will progress through a sequence of circuits that bring us closer to building a </a:t>
            </a:r>
            <a:r>
              <a:rPr lang="en-US" sz="2000" dirty="0" smtClean="0"/>
              <a:t>DC </a:t>
            </a:r>
            <a:r>
              <a:rPr lang="en-US" sz="2000" dirty="0"/>
              <a:t>source. </a:t>
            </a:r>
          </a:p>
        </p:txBody>
      </p:sp>
      <p:sp>
        <p:nvSpPr>
          <p:cNvPr id="6" name="TextBox 5"/>
          <p:cNvSpPr txBox="1"/>
          <p:nvPr/>
        </p:nvSpPr>
        <p:spPr>
          <a:xfrm>
            <a:off x="286265" y="2578247"/>
            <a:ext cx="8486775" cy="2554545"/>
          </a:xfrm>
          <a:prstGeom prst="rect">
            <a:avLst/>
          </a:prstGeom>
          <a:noFill/>
        </p:spPr>
        <p:txBody>
          <a:bodyPr wrap="square" rtlCol="0">
            <a:spAutoFit/>
          </a:bodyPr>
          <a:lstStyle/>
          <a:p>
            <a:r>
              <a:rPr lang="en-US" sz="2000" dirty="0" smtClean="0"/>
              <a:t>We </a:t>
            </a:r>
            <a:r>
              <a:rPr lang="en-US" sz="2000" dirty="0" smtClean="0">
                <a:solidFill>
                  <a:srgbClr val="FF0000"/>
                </a:solidFill>
              </a:rPr>
              <a:t>filter</a:t>
            </a:r>
            <a:r>
              <a:rPr lang="en-US" sz="2000" dirty="0" smtClean="0"/>
              <a:t> a circuit by placing a capacitor in parallel with the output load as shown in the figure on the left. When the diode is on (for the most part when the source voltage is positive), the capacitor charges in parallel with the resistor, but when the diode is off, we get </a:t>
            </a:r>
            <a:r>
              <a:rPr lang="en-US" sz="2000" dirty="0"/>
              <a:t>a first-order transient problem excited by initial conditions and the voltage exponentially decays through the resistor. The net output voltage is approximated on the right</a:t>
            </a:r>
            <a:r>
              <a:rPr lang="en-US" sz="2000" dirty="0" smtClean="0"/>
              <a:t>. There is an initial ramp up from zero when the source is turned on, but later the voltage never returns to zero.</a:t>
            </a:r>
          </a:p>
          <a:p>
            <a:r>
              <a:rPr lang="en-US" sz="2000" dirty="0" smtClean="0"/>
              <a:t>We define the voltage ripple to be the percent variation from max voltage to </a:t>
            </a:r>
            <a:endParaRPr lang="en-US" sz="2000" dirty="0"/>
          </a:p>
        </p:txBody>
      </p:sp>
      <p:pic>
        <p:nvPicPr>
          <p:cNvPr id="7" name="Picture 6"/>
          <p:cNvPicPr>
            <a:picLocks noChangeAspect="1"/>
          </p:cNvPicPr>
          <p:nvPr/>
        </p:nvPicPr>
        <p:blipFill>
          <a:blip r:embed="rId3"/>
          <a:stretch>
            <a:fillRect/>
          </a:stretch>
        </p:blipFill>
        <p:spPr>
          <a:xfrm>
            <a:off x="304800" y="5132792"/>
            <a:ext cx="2114550" cy="1390650"/>
          </a:xfrm>
          <a:prstGeom prst="rect">
            <a:avLst/>
          </a:prstGeom>
        </p:spPr>
      </p:pic>
      <p:pic>
        <p:nvPicPr>
          <p:cNvPr id="9" name="Picture 8"/>
          <p:cNvPicPr>
            <a:picLocks noChangeAspect="1"/>
          </p:cNvPicPr>
          <p:nvPr/>
        </p:nvPicPr>
        <p:blipFill>
          <a:blip r:embed="rId4"/>
          <a:stretch>
            <a:fillRect/>
          </a:stretch>
        </p:blipFill>
        <p:spPr>
          <a:xfrm>
            <a:off x="6172200" y="5142933"/>
            <a:ext cx="2819400" cy="1533525"/>
          </a:xfrm>
          <a:prstGeom prst="rect">
            <a:avLst/>
          </a:prstGeom>
        </p:spPr>
      </p:pic>
      <p:sp>
        <p:nvSpPr>
          <p:cNvPr id="10" name="TextBox 9"/>
          <p:cNvSpPr txBox="1"/>
          <p:nvPr/>
        </p:nvSpPr>
        <p:spPr>
          <a:xfrm>
            <a:off x="2512026" y="5047764"/>
            <a:ext cx="3563380" cy="1631216"/>
          </a:xfrm>
          <a:prstGeom prst="rect">
            <a:avLst/>
          </a:prstGeom>
          <a:noFill/>
        </p:spPr>
        <p:txBody>
          <a:bodyPr wrap="square" rtlCol="0">
            <a:spAutoFit/>
          </a:bodyPr>
          <a:lstStyle/>
          <a:p>
            <a:r>
              <a:rPr lang="en-US" sz="2000" dirty="0" smtClean="0"/>
              <a:t>min voltage. For the unfiltered case the ripple was 100%. For this filtered case, the ripple is much reduced and we are getting closer to a dc signal. </a:t>
            </a:r>
            <a:endParaRPr lang="en-US" sz="2000" dirty="0"/>
          </a:p>
        </p:txBody>
      </p:sp>
    </p:spTree>
    <p:extLst>
      <p:ext uri="{BB962C8B-B14F-4D97-AF65-F5344CB8AC3E}">
        <p14:creationId xmlns:p14="http://schemas.microsoft.com/office/powerpoint/2010/main" val="26471680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76400" y="2590800"/>
            <a:ext cx="5999614" cy="1204306"/>
          </a:xfrm>
        </p:spPr>
        <p:txBody>
          <a:bodyPr>
            <a:normAutofit fontScale="90000"/>
          </a:bodyPr>
          <a:lstStyle/>
          <a:p>
            <a:r>
              <a:rPr lang="en-US" sz="4400" dirty="0" smtClean="0"/>
              <a:t>Diode circuits</a:t>
            </a:r>
            <a:br>
              <a:rPr lang="en-US" sz="4400" dirty="0" smtClean="0"/>
            </a:br>
            <a:r>
              <a:rPr lang="en-US" dirty="0" smtClean="0"/>
              <a:t>Part 2: Full wave rectifiers</a:t>
            </a:r>
            <a:endParaRPr lang="en-US" sz="3600" dirty="0"/>
          </a:p>
        </p:txBody>
      </p:sp>
      <p:sp>
        <p:nvSpPr>
          <p:cNvPr id="5" name="Subtitle 2"/>
          <p:cNvSpPr txBox="1">
            <a:spLocks/>
          </p:cNvSpPr>
          <p:nvPr/>
        </p:nvSpPr>
        <p:spPr>
          <a:xfrm>
            <a:off x="1516588" y="914400"/>
            <a:ext cx="6400800" cy="121920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dirty="0"/>
              <a:t>ENEE 205</a:t>
            </a:r>
          </a:p>
        </p:txBody>
      </p:sp>
    </p:spTree>
    <p:extLst>
      <p:ext uri="{BB962C8B-B14F-4D97-AF65-F5344CB8AC3E}">
        <p14:creationId xmlns:p14="http://schemas.microsoft.com/office/powerpoint/2010/main" val="3112230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8041" y="76200"/>
            <a:ext cx="6797040" cy="548640"/>
          </a:xfrm>
        </p:spPr>
        <p:txBody>
          <a:bodyPr>
            <a:normAutofit fontScale="90000"/>
          </a:bodyPr>
          <a:lstStyle/>
          <a:p>
            <a:pPr lvl="1" algn="l" rtl="0">
              <a:spcBef>
                <a:spcPct val="0"/>
              </a:spcBef>
            </a:pPr>
            <a:r>
              <a:rPr lang="en-US" sz="3200" dirty="0">
                <a:latin typeface="+mj-lt"/>
              </a:rPr>
              <a:t>UNFILTERED </a:t>
            </a:r>
            <a:r>
              <a:rPr lang="en-US" sz="3200" dirty="0" smtClean="0">
                <a:latin typeface="+mj-lt"/>
              </a:rPr>
              <a:t>FULL-WAVE </a:t>
            </a:r>
            <a:r>
              <a:rPr lang="en-US" sz="3200" dirty="0">
                <a:latin typeface="+mj-lt"/>
              </a:rPr>
              <a:t>RECTIFIER CIRCUIT</a:t>
            </a:r>
          </a:p>
        </p:txBody>
      </p:sp>
      <p:pic>
        <p:nvPicPr>
          <p:cNvPr id="3" name="Picture 2"/>
          <p:cNvPicPr>
            <a:picLocks noChangeAspect="1"/>
          </p:cNvPicPr>
          <p:nvPr/>
        </p:nvPicPr>
        <p:blipFill rotWithShape="1">
          <a:blip r:embed="rId2"/>
          <a:srcRect b="17421"/>
          <a:stretch/>
        </p:blipFill>
        <p:spPr>
          <a:xfrm>
            <a:off x="5257800" y="4572000"/>
            <a:ext cx="3819525" cy="2194560"/>
          </a:xfrm>
          <a:prstGeom prst="rect">
            <a:avLst/>
          </a:prstGeom>
        </p:spPr>
      </p:pic>
      <p:pic>
        <p:nvPicPr>
          <p:cNvPr id="4" name="Picture 3"/>
          <p:cNvPicPr>
            <a:picLocks noChangeAspect="1"/>
          </p:cNvPicPr>
          <p:nvPr/>
        </p:nvPicPr>
        <p:blipFill>
          <a:blip r:embed="rId3"/>
          <a:stretch>
            <a:fillRect/>
          </a:stretch>
        </p:blipFill>
        <p:spPr>
          <a:xfrm>
            <a:off x="76200" y="8238"/>
            <a:ext cx="1600200" cy="2886075"/>
          </a:xfrm>
          <a:prstGeom prst="rect">
            <a:avLst/>
          </a:prstGeom>
        </p:spPr>
      </p:pic>
      <p:pic>
        <p:nvPicPr>
          <p:cNvPr id="5" name="Picture 4"/>
          <p:cNvPicPr>
            <a:picLocks noChangeAspect="1"/>
          </p:cNvPicPr>
          <p:nvPr/>
        </p:nvPicPr>
        <p:blipFill>
          <a:blip r:embed="rId4"/>
          <a:stretch>
            <a:fillRect/>
          </a:stretch>
        </p:blipFill>
        <p:spPr>
          <a:xfrm>
            <a:off x="65388" y="2877837"/>
            <a:ext cx="1619250" cy="1466850"/>
          </a:xfrm>
          <a:prstGeom prst="rect">
            <a:avLst/>
          </a:prstGeom>
        </p:spPr>
      </p:pic>
      <mc:AlternateContent xmlns:mc="http://schemas.openxmlformats.org/markup-compatibility/2006" xmlns:a14="http://schemas.microsoft.com/office/drawing/2010/main">
        <mc:Choice Requires="a14">
          <p:sp>
            <p:nvSpPr>
              <p:cNvPr id="6" name="TextBox 5"/>
              <p:cNvSpPr txBox="1"/>
              <p:nvPr/>
            </p:nvSpPr>
            <p:spPr>
              <a:xfrm>
                <a:off x="1824681" y="520239"/>
                <a:ext cx="7010400" cy="4117922"/>
              </a:xfrm>
              <a:prstGeom prst="rect">
                <a:avLst/>
              </a:prstGeom>
              <a:noFill/>
            </p:spPr>
            <p:txBody>
              <a:bodyPr wrap="square" rtlCol="0">
                <a:spAutoFit/>
              </a:bodyPr>
              <a:lstStyle/>
              <a:p>
                <a:r>
                  <a:rPr lang="en-US" sz="2000" dirty="0" smtClean="0"/>
                  <a:t>To reduce the ripple on the half-wave rectifier circuit, one needs only to increase the filter capacitance, but that can quickly become bulky and expensive.</a:t>
                </a:r>
              </a:p>
              <a:p>
                <a:r>
                  <a:rPr lang="en-US" sz="2000" dirty="0" smtClean="0"/>
                  <a:t>A full-wave rectifier is made by placing a 4-diode bridge between the source and the resistive load as shown on the left (a). The full wave rectifier has important advantages over the half-wave circuit, but two potential disadvantages. First, the source and the load can no longer share the same ground. Second, the diode voltage drop is now always 2</a:t>
                </a:r>
                <a14:m>
                  <m:oMath xmlns:m="http://schemas.openxmlformats.org/officeDocument/2006/math">
                    <m:sSub>
                      <m:sSubPr>
                        <m:ctrlPr>
                          <a:rPr lang="en-US" sz="2000" i="1">
                            <a:latin typeface="Cambria Math" panose="02040503050406030204" pitchFamily="18" charset="0"/>
                          </a:rPr>
                        </m:ctrlPr>
                      </m:sSubPr>
                      <m:e>
                        <m:r>
                          <a:rPr lang="en-US" sz="2000" i="1">
                            <a:latin typeface="Cambria Math" panose="02040503050406030204" pitchFamily="18" charset="0"/>
                          </a:rPr>
                          <m:t>𝑉</m:t>
                        </m:r>
                      </m:e>
                      <m:sub>
                        <m:r>
                          <a:rPr lang="en-US" sz="2000" i="1">
                            <a:latin typeface="Cambria Math" panose="02040503050406030204" pitchFamily="18" charset="0"/>
                            <a:ea typeface="Cambria Math" panose="02040503050406030204" pitchFamily="18" charset="0"/>
                          </a:rPr>
                          <m:t>𝛾</m:t>
                        </m:r>
                      </m:sub>
                    </m:sSub>
                  </m:oMath>
                </a14:m>
                <a:r>
                  <a:rPr lang="en-US" sz="2000" dirty="0" smtClean="0"/>
                  <a:t>. The latter restriction is usually important if the source voltage is only a few volts.</a:t>
                </a:r>
              </a:p>
              <a:p>
                <a:r>
                  <a:rPr lang="en-US" sz="2000" dirty="0"/>
                  <a:t>For each half-period when the voltage source is positive, diodes D1 and D4 are “off” and current flows through the output resistor RL from top to bottom ((b) in </a:t>
                </a:r>
                <a:r>
                  <a:rPr lang="en-US" sz="2000" dirty="0" smtClean="0"/>
                  <a:t>both figures). </a:t>
                </a:r>
                <a:r>
                  <a:rPr lang="en-US" sz="2000" dirty="0"/>
                  <a:t>When the voltage</a:t>
                </a:r>
              </a:p>
            </p:txBody>
          </p:sp>
        </mc:Choice>
        <mc:Fallback xmlns="">
          <p:sp>
            <p:nvSpPr>
              <p:cNvPr id="6" name="TextBox 5"/>
              <p:cNvSpPr txBox="1">
                <a:spLocks noRot="1" noChangeAspect="1" noMove="1" noResize="1" noEditPoints="1" noAdjustHandles="1" noChangeArrowheads="1" noChangeShapeType="1" noTextEdit="1"/>
              </p:cNvSpPr>
              <p:nvPr/>
            </p:nvSpPr>
            <p:spPr>
              <a:xfrm>
                <a:off x="1824681" y="520239"/>
                <a:ext cx="7010400" cy="4117922"/>
              </a:xfrm>
              <a:prstGeom prst="rect">
                <a:avLst/>
              </a:prstGeom>
              <a:blipFill rotWithShape="0">
                <a:blip r:embed="rId5"/>
                <a:stretch>
                  <a:fillRect l="-870" t="-740" r="-957" b="-1627"/>
                </a:stretch>
              </a:blipFill>
            </p:spPr>
            <p:txBody>
              <a:bodyPr/>
              <a:lstStyle/>
              <a:p>
                <a:r>
                  <a:rPr lang="en-US">
                    <a:noFill/>
                  </a:rPr>
                  <a:t> </a:t>
                </a:r>
              </a:p>
            </p:txBody>
          </p:sp>
        </mc:Fallback>
      </mc:AlternateContent>
      <p:sp>
        <p:nvSpPr>
          <p:cNvPr id="7" name="TextBox 6"/>
          <p:cNvSpPr txBox="1"/>
          <p:nvPr/>
        </p:nvSpPr>
        <p:spPr>
          <a:xfrm>
            <a:off x="64873" y="4500863"/>
            <a:ext cx="5116727" cy="1938992"/>
          </a:xfrm>
          <a:prstGeom prst="rect">
            <a:avLst/>
          </a:prstGeom>
          <a:noFill/>
        </p:spPr>
        <p:txBody>
          <a:bodyPr wrap="square" rtlCol="0">
            <a:spAutoFit/>
          </a:bodyPr>
          <a:lstStyle/>
          <a:p>
            <a:r>
              <a:rPr lang="en-US" sz="2000" dirty="0" smtClean="0"/>
              <a:t>source is negative, </a:t>
            </a:r>
            <a:r>
              <a:rPr lang="en-US" sz="2000" dirty="0"/>
              <a:t>diodes </a:t>
            </a:r>
            <a:r>
              <a:rPr lang="en-US" sz="2000" dirty="0" smtClean="0"/>
              <a:t>D2 </a:t>
            </a:r>
            <a:r>
              <a:rPr lang="en-US" sz="2000" dirty="0"/>
              <a:t>and </a:t>
            </a:r>
            <a:r>
              <a:rPr lang="en-US" sz="2000" dirty="0" smtClean="0"/>
              <a:t>D3 </a:t>
            </a:r>
            <a:r>
              <a:rPr lang="en-US" sz="2000" dirty="0"/>
              <a:t>are “off” and current flows through the output resistor RL from top to bottom </a:t>
            </a:r>
            <a:r>
              <a:rPr lang="en-US" sz="2000" dirty="0" smtClean="0"/>
              <a:t>((c) </a:t>
            </a:r>
            <a:r>
              <a:rPr lang="en-US" sz="2000" dirty="0"/>
              <a:t>in both figures).</a:t>
            </a:r>
            <a:r>
              <a:rPr lang="en-US" sz="2000" dirty="0" smtClean="0"/>
              <a:t> The net result is that we are using 100% if the input voltage and get full rectification (figure (d) on the right, albeit with 100% ripple.</a:t>
            </a:r>
            <a:endParaRPr lang="en-US" sz="2000" dirty="0"/>
          </a:p>
        </p:txBody>
      </p:sp>
    </p:spTree>
    <p:extLst>
      <p:ext uri="{BB962C8B-B14F-4D97-AF65-F5344CB8AC3E}">
        <p14:creationId xmlns:p14="http://schemas.microsoft.com/office/powerpoint/2010/main" val="39043019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0" y="195649"/>
            <a:ext cx="6477000" cy="548640"/>
          </a:xfrm>
        </p:spPr>
        <p:txBody>
          <a:bodyPr>
            <a:normAutofit fontScale="90000"/>
          </a:bodyPr>
          <a:lstStyle/>
          <a:p>
            <a:pPr lvl="1" algn="l" rtl="0">
              <a:spcBef>
                <a:spcPct val="0"/>
              </a:spcBef>
            </a:pPr>
            <a:r>
              <a:rPr lang="en-US" sz="3200" dirty="0" smtClean="0">
                <a:latin typeface="+mj-lt"/>
              </a:rPr>
              <a:t>FILTERED FULL-WAVE </a:t>
            </a:r>
            <a:r>
              <a:rPr lang="en-US" sz="3200" dirty="0">
                <a:latin typeface="+mj-lt"/>
              </a:rPr>
              <a:t>RECTIFIER CIRCUIT</a:t>
            </a:r>
          </a:p>
        </p:txBody>
      </p:sp>
      <p:pic>
        <p:nvPicPr>
          <p:cNvPr id="4" name="Picture 3"/>
          <p:cNvPicPr>
            <a:picLocks noChangeAspect="1"/>
          </p:cNvPicPr>
          <p:nvPr/>
        </p:nvPicPr>
        <p:blipFill>
          <a:blip r:embed="rId2"/>
          <a:stretch>
            <a:fillRect/>
          </a:stretch>
        </p:blipFill>
        <p:spPr>
          <a:xfrm>
            <a:off x="152400" y="228600"/>
            <a:ext cx="1657350" cy="1504950"/>
          </a:xfrm>
          <a:prstGeom prst="rect">
            <a:avLst/>
          </a:prstGeom>
        </p:spPr>
      </p:pic>
      <p:pic>
        <p:nvPicPr>
          <p:cNvPr id="5" name="Picture 4"/>
          <p:cNvPicPr>
            <a:picLocks noChangeAspect="1"/>
          </p:cNvPicPr>
          <p:nvPr/>
        </p:nvPicPr>
        <p:blipFill>
          <a:blip r:embed="rId3"/>
          <a:stretch>
            <a:fillRect/>
          </a:stretch>
        </p:blipFill>
        <p:spPr>
          <a:xfrm>
            <a:off x="7162800" y="5486400"/>
            <a:ext cx="1847850" cy="1304925"/>
          </a:xfrm>
          <a:prstGeom prst="rect">
            <a:avLst/>
          </a:prstGeom>
        </p:spPr>
      </p:pic>
      <p:sp>
        <p:nvSpPr>
          <p:cNvPr id="6" name="Rectangle 5"/>
          <p:cNvSpPr/>
          <p:nvPr/>
        </p:nvSpPr>
        <p:spPr>
          <a:xfrm>
            <a:off x="1905000" y="750838"/>
            <a:ext cx="6934200" cy="1015663"/>
          </a:xfrm>
          <a:prstGeom prst="rect">
            <a:avLst/>
          </a:prstGeom>
        </p:spPr>
        <p:txBody>
          <a:bodyPr wrap="square">
            <a:spAutoFit/>
          </a:bodyPr>
          <a:lstStyle/>
          <a:p>
            <a:r>
              <a:rPr lang="en-US" sz="2000" dirty="0" smtClean="0"/>
              <a:t>Again, we </a:t>
            </a:r>
            <a:r>
              <a:rPr lang="en-US" sz="2000" dirty="0">
                <a:solidFill>
                  <a:srgbClr val="FF0000"/>
                </a:solidFill>
              </a:rPr>
              <a:t>filter</a:t>
            </a:r>
            <a:r>
              <a:rPr lang="en-US" sz="2000" dirty="0"/>
              <a:t> </a:t>
            </a:r>
            <a:r>
              <a:rPr lang="en-US" sz="2000" dirty="0" smtClean="0"/>
              <a:t>the </a:t>
            </a:r>
            <a:r>
              <a:rPr lang="en-US" sz="2000" dirty="0"/>
              <a:t>circuit by placing a capacitor in parallel with the output load as shown in the figure on the </a:t>
            </a:r>
            <a:r>
              <a:rPr lang="en-US" sz="2000" dirty="0" smtClean="0"/>
              <a:t>left. For the unfiltered circuit, there are always two diodes that are on. Each</a:t>
            </a:r>
            <a:endParaRPr lang="en-US" sz="2000" dirty="0"/>
          </a:p>
        </p:txBody>
      </p:sp>
      <p:sp>
        <p:nvSpPr>
          <p:cNvPr id="7" name="Rectangle 6"/>
          <p:cNvSpPr/>
          <p:nvPr/>
        </p:nvSpPr>
        <p:spPr>
          <a:xfrm>
            <a:off x="152400" y="1752085"/>
            <a:ext cx="8534400" cy="3785652"/>
          </a:xfrm>
          <a:prstGeom prst="rect">
            <a:avLst/>
          </a:prstGeom>
        </p:spPr>
        <p:txBody>
          <a:bodyPr wrap="square">
            <a:spAutoFit/>
          </a:bodyPr>
          <a:lstStyle/>
          <a:p>
            <a:r>
              <a:rPr lang="en-US" sz="2000" dirty="0"/>
              <a:t>pair (for example when D2 and D3 are on) allows one half of the sinusoidal signal to pass through. First, the voltage rises and the capacitor charges. But when the voltage drops, the capacitor is discharging, and it can only discharge through the resistor since current can not go backwards through the diodes</a:t>
            </a:r>
            <a:r>
              <a:rPr lang="en-US" sz="2000" dirty="0" smtClean="0"/>
              <a:t>. If RC is large enough, the capacitor can’t discharge fast enough and all the diodes cut off, and we again are left with </a:t>
            </a:r>
            <a:r>
              <a:rPr lang="en-US" sz="2000" dirty="0"/>
              <a:t>a first-order transient problem excited by initial </a:t>
            </a:r>
            <a:r>
              <a:rPr lang="en-US" sz="2000" dirty="0" smtClean="0"/>
              <a:t>conditions, </a:t>
            </a:r>
            <a:r>
              <a:rPr lang="en-US" sz="2000" dirty="0"/>
              <a:t>and the voltage exponentially decays through the resistor. </a:t>
            </a:r>
          </a:p>
          <a:p>
            <a:r>
              <a:rPr lang="en-US" sz="2000" dirty="0"/>
              <a:t>The net output voltage is approximated on the right. There is an initial ramp up from zero when the source is turned on, but later the voltage never returns to zero</a:t>
            </a:r>
            <a:r>
              <a:rPr lang="en-US" sz="2000" dirty="0" smtClean="0"/>
              <a:t>. We </a:t>
            </a:r>
            <a:r>
              <a:rPr lang="en-US" sz="2000" dirty="0"/>
              <a:t>expect the voltage ripple to be much less than that of the half-wave rectifier, </a:t>
            </a:r>
            <a:r>
              <a:rPr lang="en-US" sz="2000" dirty="0" smtClean="0"/>
              <a:t>because the period of the full-wave output signal is half that of the half-wave rectifier (assuming </a:t>
            </a:r>
            <a:r>
              <a:rPr lang="en-US" sz="2000" dirty="0"/>
              <a:t>the same values for the capacitor and the resistor</a:t>
            </a:r>
            <a:r>
              <a:rPr lang="en-US" sz="2000" dirty="0" smtClean="0"/>
              <a:t>.)</a:t>
            </a:r>
          </a:p>
        </p:txBody>
      </p:sp>
      <p:sp>
        <p:nvSpPr>
          <p:cNvPr id="8" name="Rectangle 7"/>
          <p:cNvSpPr/>
          <p:nvPr/>
        </p:nvSpPr>
        <p:spPr>
          <a:xfrm>
            <a:off x="152400" y="5453283"/>
            <a:ext cx="6858000" cy="1015663"/>
          </a:xfrm>
          <a:prstGeom prst="rect">
            <a:avLst/>
          </a:prstGeom>
        </p:spPr>
        <p:txBody>
          <a:bodyPr wrap="square">
            <a:spAutoFit/>
          </a:bodyPr>
          <a:lstStyle/>
          <a:p>
            <a:r>
              <a:rPr lang="en-US" sz="2000" dirty="0"/>
              <a:t>On the next page we simulate three filter cases with the same output load and same capacitance to show the relative performance of the circuits.</a:t>
            </a:r>
          </a:p>
        </p:txBody>
      </p:sp>
    </p:spTree>
    <p:extLst>
      <p:ext uri="{BB962C8B-B14F-4D97-AF65-F5344CB8AC3E}">
        <p14:creationId xmlns:p14="http://schemas.microsoft.com/office/powerpoint/2010/main" val="3625091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6776"/>
            <a:ext cx="7520940" cy="548640"/>
          </a:xfrm>
        </p:spPr>
        <p:txBody>
          <a:bodyPr>
            <a:noAutofit/>
          </a:bodyPr>
          <a:lstStyle/>
          <a:p>
            <a:r>
              <a:rPr lang="en-US" sz="3200" dirty="0" err="1" smtClean="0"/>
              <a:t>Pspice</a:t>
            </a:r>
            <a:r>
              <a:rPr lang="en-US" sz="3200" dirty="0" smtClean="0"/>
              <a:t> simulation of rectifier circuits</a:t>
            </a:r>
            <a:endParaRPr lang="en-US" sz="3200"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1" y="4733659"/>
            <a:ext cx="3808724" cy="17345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28857" y="4789563"/>
            <a:ext cx="4791076" cy="1957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100"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037325" y="2671520"/>
            <a:ext cx="4791076" cy="1957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101"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0403" y="2654587"/>
            <a:ext cx="3684587" cy="1677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2" name="Picture 6"/>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037325" y="630158"/>
            <a:ext cx="4782608" cy="19545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103"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0669" y="801013"/>
            <a:ext cx="3684587" cy="1677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1066800" y="2012796"/>
            <a:ext cx="1852302" cy="369332"/>
          </a:xfrm>
          <a:prstGeom prst="rect">
            <a:avLst/>
          </a:prstGeom>
          <a:noFill/>
        </p:spPr>
        <p:txBody>
          <a:bodyPr wrap="none" rtlCol="0">
            <a:spAutoFit/>
          </a:bodyPr>
          <a:lstStyle/>
          <a:p>
            <a:r>
              <a:rPr lang="en-US" dirty="0" smtClean="0"/>
              <a:t>Half-wave filtered</a:t>
            </a:r>
            <a:endParaRPr lang="en-US" dirty="0"/>
          </a:p>
        </p:txBody>
      </p:sp>
      <p:sp>
        <p:nvSpPr>
          <p:cNvPr id="10" name="TextBox 9"/>
          <p:cNvSpPr txBox="1"/>
          <p:nvPr/>
        </p:nvSpPr>
        <p:spPr>
          <a:xfrm>
            <a:off x="1097692" y="5943600"/>
            <a:ext cx="1808765" cy="369332"/>
          </a:xfrm>
          <a:prstGeom prst="rect">
            <a:avLst/>
          </a:prstGeom>
          <a:noFill/>
        </p:spPr>
        <p:txBody>
          <a:bodyPr wrap="none" rtlCol="0">
            <a:spAutoFit/>
          </a:bodyPr>
          <a:lstStyle/>
          <a:p>
            <a:r>
              <a:rPr lang="en-US" dirty="0" smtClean="0"/>
              <a:t>Full-wave filtered</a:t>
            </a:r>
            <a:endParaRPr lang="en-US" dirty="0"/>
          </a:p>
        </p:txBody>
      </p:sp>
      <p:sp>
        <p:nvSpPr>
          <p:cNvPr id="11" name="TextBox 10"/>
          <p:cNvSpPr txBox="1"/>
          <p:nvPr/>
        </p:nvSpPr>
        <p:spPr>
          <a:xfrm>
            <a:off x="1228579" y="3841202"/>
            <a:ext cx="2051074" cy="369332"/>
          </a:xfrm>
          <a:prstGeom prst="rect">
            <a:avLst/>
          </a:prstGeom>
          <a:noFill/>
        </p:spPr>
        <p:txBody>
          <a:bodyPr wrap="none" rtlCol="0">
            <a:spAutoFit/>
          </a:bodyPr>
          <a:lstStyle/>
          <a:p>
            <a:r>
              <a:rPr lang="en-US" dirty="0" smtClean="0"/>
              <a:t>Full-wave unfiltered</a:t>
            </a:r>
            <a:endParaRPr lang="en-US" dirty="0"/>
          </a:p>
        </p:txBody>
      </p:sp>
      <p:cxnSp>
        <p:nvCxnSpPr>
          <p:cNvPr id="5" name="Straight Connector 4"/>
          <p:cNvCxnSpPr/>
          <p:nvPr/>
        </p:nvCxnSpPr>
        <p:spPr>
          <a:xfrm>
            <a:off x="4343400" y="801013"/>
            <a:ext cx="609600" cy="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5562600" y="1524000"/>
            <a:ext cx="609600" cy="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4608967" y="1538743"/>
            <a:ext cx="1615699" cy="369332"/>
          </a:xfrm>
          <a:prstGeom prst="rect">
            <a:avLst/>
          </a:prstGeom>
          <a:noFill/>
        </p:spPr>
        <p:txBody>
          <a:bodyPr wrap="none" rtlCol="0">
            <a:spAutoFit/>
          </a:bodyPr>
          <a:lstStyle/>
          <a:p>
            <a:r>
              <a:rPr lang="en-US" dirty="0" smtClean="0">
                <a:solidFill>
                  <a:srgbClr val="FF0000"/>
                </a:solidFill>
              </a:rPr>
              <a:t>Four volt ripple</a:t>
            </a:r>
            <a:endParaRPr lang="en-US" dirty="0">
              <a:solidFill>
                <a:srgbClr val="FF0000"/>
              </a:solidFill>
            </a:endParaRPr>
          </a:p>
        </p:txBody>
      </p:sp>
      <p:cxnSp>
        <p:nvCxnSpPr>
          <p:cNvPr id="16" name="Straight Connector 15"/>
          <p:cNvCxnSpPr/>
          <p:nvPr/>
        </p:nvCxnSpPr>
        <p:spPr>
          <a:xfrm>
            <a:off x="4419600" y="4953000"/>
            <a:ext cx="609600" cy="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953000" y="5334000"/>
            <a:ext cx="609600" cy="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4517308" y="5355796"/>
            <a:ext cx="1480983" cy="369332"/>
          </a:xfrm>
          <a:prstGeom prst="rect">
            <a:avLst/>
          </a:prstGeom>
          <a:noFill/>
        </p:spPr>
        <p:txBody>
          <a:bodyPr wrap="none" rtlCol="0">
            <a:spAutoFit/>
          </a:bodyPr>
          <a:lstStyle/>
          <a:p>
            <a:r>
              <a:rPr lang="en-US" dirty="0" smtClean="0">
                <a:solidFill>
                  <a:srgbClr val="FF0000"/>
                </a:solidFill>
              </a:rPr>
              <a:t>1.7 volt ripple</a:t>
            </a:r>
            <a:endParaRPr lang="en-US" dirty="0">
              <a:solidFill>
                <a:srgbClr val="FF0000"/>
              </a:solidFill>
            </a:endParaRPr>
          </a:p>
        </p:txBody>
      </p:sp>
      <p:sp>
        <p:nvSpPr>
          <p:cNvPr id="19" name="TextBox 18"/>
          <p:cNvSpPr txBox="1"/>
          <p:nvPr/>
        </p:nvSpPr>
        <p:spPr>
          <a:xfrm>
            <a:off x="5462562" y="2649725"/>
            <a:ext cx="1298753" cy="369332"/>
          </a:xfrm>
          <a:prstGeom prst="rect">
            <a:avLst/>
          </a:prstGeom>
          <a:noFill/>
        </p:spPr>
        <p:txBody>
          <a:bodyPr wrap="none" rtlCol="0">
            <a:spAutoFit/>
          </a:bodyPr>
          <a:lstStyle/>
          <a:p>
            <a:r>
              <a:rPr lang="en-US" dirty="0" smtClean="0">
                <a:solidFill>
                  <a:srgbClr val="FF0000"/>
                </a:solidFill>
              </a:rPr>
              <a:t>100% ripple</a:t>
            </a:r>
            <a:endParaRPr lang="en-US" dirty="0">
              <a:solidFill>
                <a:srgbClr val="FF0000"/>
              </a:solidFill>
            </a:endParaRPr>
          </a:p>
        </p:txBody>
      </p:sp>
    </p:spTree>
    <p:extLst>
      <p:ext uri="{BB962C8B-B14F-4D97-AF65-F5344CB8AC3E}">
        <p14:creationId xmlns:p14="http://schemas.microsoft.com/office/powerpoint/2010/main" val="33483239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2667000"/>
            <a:ext cx="5999614" cy="1204306"/>
          </a:xfrm>
        </p:spPr>
        <p:txBody>
          <a:bodyPr>
            <a:normAutofit fontScale="90000"/>
          </a:bodyPr>
          <a:lstStyle/>
          <a:p>
            <a:r>
              <a:rPr lang="en-US" sz="4400" dirty="0" smtClean="0"/>
              <a:t>Diode circuits</a:t>
            </a:r>
            <a:br>
              <a:rPr lang="en-US" sz="4400" dirty="0" smtClean="0"/>
            </a:br>
            <a:r>
              <a:rPr lang="en-US" dirty="0" smtClean="0"/>
              <a:t>Part 3: Zener diodes</a:t>
            </a:r>
            <a:endParaRPr lang="en-US" sz="3600" dirty="0"/>
          </a:p>
        </p:txBody>
      </p:sp>
      <p:sp>
        <p:nvSpPr>
          <p:cNvPr id="5" name="Subtitle 2"/>
          <p:cNvSpPr txBox="1">
            <a:spLocks/>
          </p:cNvSpPr>
          <p:nvPr/>
        </p:nvSpPr>
        <p:spPr>
          <a:xfrm>
            <a:off x="1516588" y="914400"/>
            <a:ext cx="6400800" cy="121920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dirty="0"/>
              <a:t>ENEE 205</a:t>
            </a:r>
          </a:p>
        </p:txBody>
      </p:sp>
      <p:pic>
        <p:nvPicPr>
          <p:cNvPr id="7" name="Picture 6"/>
          <p:cNvPicPr>
            <a:picLocks noChangeAspect="1"/>
          </p:cNvPicPr>
          <p:nvPr/>
        </p:nvPicPr>
        <p:blipFill>
          <a:blip r:embed="rId2"/>
          <a:stretch>
            <a:fillRect/>
          </a:stretch>
        </p:blipFill>
        <p:spPr>
          <a:xfrm>
            <a:off x="2895600" y="4367636"/>
            <a:ext cx="3200400" cy="1428750"/>
          </a:xfrm>
          <a:prstGeom prst="rect">
            <a:avLst/>
          </a:prstGeom>
        </p:spPr>
      </p:pic>
    </p:spTree>
    <p:extLst>
      <p:ext uri="{BB962C8B-B14F-4D97-AF65-F5344CB8AC3E}">
        <p14:creationId xmlns:p14="http://schemas.microsoft.com/office/powerpoint/2010/main" val="119445244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TM03457510[[fn=Savon]]</Template>
  <TotalTime>10030</TotalTime>
  <Words>1643</Words>
  <Application>Microsoft Office PowerPoint</Application>
  <PresentationFormat>On-screen Show (4:3)</PresentationFormat>
  <Paragraphs>77</Paragraphs>
  <Slides>18</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0</vt:i4>
      </vt:variant>
      <vt:variant>
        <vt:lpstr>Slide Titles</vt:lpstr>
      </vt:variant>
      <vt:variant>
        <vt:i4>18</vt:i4>
      </vt:variant>
    </vt:vector>
  </HeadingPairs>
  <TitlesOfParts>
    <vt:vector size="23" baseType="lpstr">
      <vt:lpstr>Arial</vt:lpstr>
      <vt:lpstr>Calibri</vt:lpstr>
      <vt:lpstr>Cambria Math</vt:lpstr>
      <vt:lpstr>Times New Roman</vt:lpstr>
      <vt:lpstr>Office Theme</vt:lpstr>
      <vt:lpstr>Diode circuits Part 1: Half-wave rectifiers</vt:lpstr>
      <vt:lpstr>The basic diode</vt:lpstr>
      <vt:lpstr>UNFILTERED HALF-WAVE RECTIFIER CIRCUIT</vt:lpstr>
      <vt:lpstr>FILTERED HALF-WAVE RECTIFIER CIRCUIT</vt:lpstr>
      <vt:lpstr>Diode circuits Part 2: Full wave rectifiers</vt:lpstr>
      <vt:lpstr>UNFILTERED FULL-WAVE RECTIFIER CIRCUIT</vt:lpstr>
      <vt:lpstr>FILTERED FULL-WAVE RECTIFIER CIRCUIT</vt:lpstr>
      <vt:lpstr>Pspice simulation of rectifier circuits</vt:lpstr>
      <vt:lpstr>Diode circuits Part 3: Zener diodes</vt:lpstr>
      <vt:lpstr>The Zener diode</vt:lpstr>
      <vt:lpstr>ZENER DIODES AND LINEAR RECTIFIERS</vt:lpstr>
      <vt:lpstr>R=10 OHMS</vt:lpstr>
      <vt:lpstr>R=32 OHMS</vt:lpstr>
      <vt:lpstr>Diode circuits Part 4: Switching circuit</vt:lpstr>
      <vt:lpstr>SWITCHING SUPPLIES</vt:lpstr>
      <vt:lpstr>SWITCHING SUPPLIES</vt:lpstr>
      <vt:lpstr>SWITCHING SUPPLIES</vt:lpstr>
      <vt:lpstr>Pspice simulations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1 - Crash Course in C</dc:title>
  <dc:creator>Wes</dc:creator>
  <cp:lastModifiedBy>Fluffy LawsonMunoz</cp:lastModifiedBy>
  <cp:revision>531</cp:revision>
  <dcterms:created xsi:type="dcterms:W3CDTF">2014-03-05T01:50:33Z</dcterms:created>
  <dcterms:modified xsi:type="dcterms:W3CDTF">2020-05-25T21:53:34Z</dcterms:modified>
</cp:coreProperties>
</file>