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8" r:id="rId2"/>
    <p:sldId id="289" r:id="rId3"/>
    <p:sldId id="290" r:id="rId4"/>
    <p:sldId id="291" r:id="rId5"/>
    <p:sldId id="325" r:id="rId6"/>
    <p:sldId id="326" r:id="rId7"/>
    <p:sldId id="328" r:id="rId8"/>
    <p:sldId id="330" r:id="rId9"/>
    <p:sldId id="327" r:id="rId10"/>
    <p:sldId id="329" r:id="rId11"/>
    <p:sldId id="331" r:id="rId12"/>
    <p:sldId id="294" r:id="rId13"/>
    <p:sldId id="295" r:id="rId14"/>
    <p:sldId id="296" r:id="rId15"/>
    <p:sldId id="297" r:id="rId16"/>
    <p:sldId id="332" r:id="rId17"/>
    <p:sldId id="298" r:id="rId18"/>
    <p:sldId id="333" r:id="rId19"/>
    <p:sldId id="334" r:id="rId20"/>
    <p:sldId id="335" r:id="rId21"/>
    <p:sldId id="300" r:id="rId22"/>
    <p:sldId id="336" r:id="rId23"/>
    <p:sldId id="337" r:id="rId24"/>
    <p:sldId id="338" r:id="rId25"/>
    <p:sldId id="302" r:id="rId26"/>
    <p:sldId id="303" r:id="rId27"/>
    <p:sldId id="304" r:id="rId28"/>
    <p:sldId id="305" r:id="rId29"/>
    <p:sldId id="306" r:id="rId30"/>
    <p:sldId id="308" r:id="rId31"/>
    <p:sldId id="312" r:id="rId32"/>
    <p:sldId id="313" r:id="rId33"/>
    <p:sldId id="315" r:id="rId34"/>
    <p:sldId id="316" r:id="rId35"/>
    <p:sldId id="322" r:id="rId36"/>
    <p:sldId id="323" r:id="rId37"/>
    <p:sldId id="339" r:id="rId38"/>
    <p:sldId id="32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9EC"/>
    <a:srgbClr val="E0E9F4"/>
    <a:srgbClr val="B0C7E2"/>
    <a:srgbClr val="7FA3CF"/>
    <a:srgbClr val="B3FFF2"/>
    <a:srgbClr val="1C98EC"/>
    <a:srgbClr val="DCFEB2"/>
    <a:srgbClr val="87FD92"/>
    <a:srgbClr val="7EF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1" autoAdjust="0"/>
    <p:restoredTop sz="96374" autoAdjust="0"/>
  </p:normalViewPr>
  <p:slideViewPr>
    <p:cSldViewPr>
      <p:cViewPr varScale="1">
        <p:scale>
          <a:sx n="127" d="100"/>
          <a:sy n="127" d="100"/>
        </p:scale>
        <p:origin x="1212" y="1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0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Analytic result for capacitor voltage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dLbls>
          <c:showLegendKey val="0"/>
          <c:showVal val="0"/>
          <c:showCatName val="0"/>
          <c:showSerName val="0"/>
          <c:showPercent val="0"/>
          <c:showBubbleSize val="0"/>
        </c:dLbls>
        <c:axId val="320520752"/>
        <c:axId val="320523888"/>
      </c:scatterChart>
      <c:valAx>
        <c:axId val="320520752"/>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523888"/>
        <c:crosses val="autoZero"/>
        <c:crossBetween val="midCat"/>
      </c:valAx>
      <c:valAx>
        <c:axId val="32052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5207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Analytic result for capacitor voltage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xVal>
            <c:numRef>
              <c:f>Sheet1!$A$1:$A$312</c:f>
              <c:numCache>
                <c:formatCode>General</c:formatCode>
                <c:ptCount val="312"/>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pt idx="21">
                  <c:v>1.05</c:v>
                </c:pt>
                <c:pt idx="22">
                  <c:v>1.1000000000000001</c:v>
                </c:pt>
                <c:pt idx="23">
                  <c:v>1.1499999999999999</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c:v>
                </c:pt>
                <c:pt idx="41">
                  <c:v>2.0499999999999998</c:v>
                </c:pt>
                <c:pt idx="42">
                  <c:v>2.1</c:v>
                </c:pt>
                <c:pt idx="43">
                  <c:v>2.15</c:v>
                </c:pt>
                <c:pt idx="44">
                  <c:v>2.2000000000000002</c:v>
                </c:pt>
                <c:pt idx="45">
                  <c:v>2.25</c:v>
                </c:pt>
                <c:pt idx="46">
                  <c:v>2.2999999999999998</c:v>
                </c:pt>
                <c:pt idx="47">
                  <c:v>2.35</c:v>
                </c:pt>
                <c:pt idx="48">
                  <c:v>2.4</c:v>
                </c:pt>
                <c:pt idx="49">
                  <c:v>2.4500000000000002</c:v>
                </c:pt>
                <c:pt idx="50">
                  <c:v>2.5</c:v>
                </c:pt>
                <c:pt idx="51">
                  <c:v>2.5499999999999998</c:v>
                </c:pt>
                <c:pt idx="52">
                  <c:v>2.6</c:v>
                </c:pt>
                <c:pt idx="53">
                  <c:v>2.65</c:v>
                </c:pt>
                <c:pt idx="54">
                  <c:v>2.7</c:v>
                </c:pt>
                <c:pt idx="55">
                  <c:v>2.75</c:v>
                </c:pt>
                <c:pt idx="56">
                  <c:v>2.8</c:v>
                </c:pt>
                <c:pt idx="57">
                  <c:v>2.85</c:v>
                </c:pt>
                <c:pt idx="58">
                  <c:v>2.9</c:v>
                </c:pt>
                <c:pt idx="59">
                  <c:v>2.95</c:v>
                </c:pt>
                <c:pt idx="60">
                  <c:v>3</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c:v>
                </c:pt>
                <c:pt idx="81">
                  <c:v>4.05</c:v>
                </c:pt>
                <c:pt idx="82">
                  <c:v>4.0999999999999996</c:v>
                </c:pt>
                <c:pt idx="83">
                  <c:v>4.1500000000000004</c:v>
                </c:pt>
                <c:pt idx="84">
                  <c:v>4.2</c:v>
                </c:pt>
                <c:pt idx="85">
                  <c:v>4.25</c:v>
                </c:pt>
                <c:pt idx="86">
                  <c:v>4.3</c:v>
                </c:pt>
                <c:pt idx="87">
                  <c:v>4.3499999999999996</c:v>
                </c:pt>
                <c:pt idx="88">
                  <c:v>4.4000000000000004</c:v>
                </c:pt>
                <c:pt idx="89">
                  <c:v>4.45</c:v>
                </c:pt>
                <c:pt idx="90">
                  <c:v>4.5</c:v>
                </c:pt>
                <c:pt idx="91">
                  <c:v>4.55</c:v>
                </c:pt>
                <c:pt idx="92">
                  <c:v>4.5999999999999996</c:v>
                </c:pt>
                <c:pt idx="93">
                  <c:v>4.6500000000000004</c:v>
                </c:pt>
                <c:pt idx="94">
                  <c:v>4.7</c:v>
                </c:pt>
                <c:pt idx="95">
                  <c:v>4.75</c:v>
                </c:pt>
                <c:pt idx="96">
                  <c:v>4.8</c:v>
                </c:pt>
                <c:pt idx="97">
                  <c:v>4.8499999999999996</c:v>
                </c:pt>
                <c:pt idx="98">
                  <c:v>4.9000000000000004</c:v>
                </c:pt>
                <c:pt idx="99">
                  <c:v>4.95</c:v>
                </c:pt>
                <c:pt idx="100">
                  <c:v>5</c:v>
                </c:pt>
                <c:pt idx="101">
                  <c:v>5.05</c:v>
                </c:pt>
                <c:pt idx="102">
                  <c:v>5.0999999999999996</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c:v>
                </c:pt>
                <c:pt idx="161">
                  <c:v>8.0500000000000007</c:v>
                </c:pt>
                <c:pt idx="162">
                  <c:v>8.1</c:v>
                </c:pt>
                <c:pt idx="163">
                  <c:v>8.15</c:v>
                </c:pt>
                <c:pt idx="164">
                  <c:v>8.1999999999999993</c:v>
                </c:pt>
                <c:pt idx="165">
                  <c:v>8.25</c:v>
                </c:pt>
                <c:pt idx="166">
                  <c:v>8.3000000000000007</c:v>
                </c:pt>
                <c:pt idx="167">
                  <c:v>8.35</c:v>
                </c:pt>
                <c:pt idx="168">
                  <c:v>8.4</c:v>
                </c:pt>
                <c:pt idx="169">
                  <c:v>8.4499999999999993</c:v>
                </c:pt>
                <c:pt idx="170">
                  <c:v>8.5</c:v>
                </c:pt>
                <c:pt idx="171">
                  <c:v>8.5500000000000007</c:v>
                </c:pt>
                <c:pt idx="172">
                  <c:v>8.6</c:v>
                </c:pt>
                <c:pt idx="173">
                  <c:v>8.65</c:v>
                </c:pt>
                <c:pt idx="174">
                  <c:v>8.6999999999999993</c:v>
                </c:pt>
                <c:pt idx="175">
                  <c:v>8.75</c:v>
                </c:pt>
                <c:pt idx="176">
                  <c:v>8.8000000000000007</c:v>
                </c:pt>
                <c:pt idx="177">
                  <c:v>8.85</c:v>
                </c:pt>
                <c:pt idx="178">
                  <c:v>8.9</c:v>
                </c:pt>
                <c:pt idx="179">
                  <c:v>8.9499999999999993</c:v>
                </c:pt>
                <c:pt idx="180">
                  <c:v>9</c:v>
                </c:pt>
                <c:pt idx="181">
                  <c:v>9.0500000000000007</c:v>
                </c:pt>
                <c:pt idx="182">
                  <c:v>9.1</c:v>
                </c:pt>
                <c:pt idx="183">
                  <c:v>9.15</c:v>
                </c:pt>
                <c:pt idx="184">
                  <c:v>9.1999999999999993</c:v>
                </c:pt>
                <c:pt idx="185">
                  <c:v>9.25</c:v>
                </c:pt>
                <c:pt idx="186">
                  <c:v>9.3000000000000007</c:v>
                </c:pt>
                <c:pt idx="187">
                  <c:v>9.35</c:v>
                </c:pt>
                <c:pt idx="188">
                  <c:v>9.4</c:v>
                </c:pt>
                <c:pt idx="189">
                  <c:v>9.4499999999999993</c:v>
                </c:pt>
                <c:pt idx="190">
                  <c:v>9.5</c:v>
                </c:pt>
                <c:pt idx="191">
                  <c:v>9.5500000000000007</c:v>
                </c:pt>
                <c:pt idx="192">
                  <c:v>9.6</c:v>
                </c:pt>
                <c:pt idx="193">
                  <c:v>9.65</c:v>
                </c:pt>
                <c:pt idx="194">
                  <c:v>9.6999999999999993</c:v>
                </c:pt>
                <c:pt idx="195">
                  <c:v>9.75</c:v>
                </c:pt>
                <c:pt idx="196">
                  <c:v>9.8000000000000007</c:v>
                </c:pt>
                <c:pt idx="197">
                  <c:v>9.85</c:v>
                </c:pt>
                <c:pt idx="198">
                  <c:v>9.9</c:v>
                </c:pt>
                <c:pt idx="199">
                  <c:v>9.9499999999999993</c:v>
                </c:pt>
                <c:pt idx="200">
                  <c:v>10</c:v>
                </c:pt>
              </c:numCache>
            </c:numRef>
          </c:xVal>
          <c:yVal>
            <c:numRef>
              <c:f>Sheet1!$F$1:$F$312</c:f>
              <c:numCache>
                <c:formatCode>General</c:formatCode>
                <c:ptCount val="312"/>
                <c:pt idx="0">
                  <c:v>0</c:v>
                </c:pt>
                <c:pt idx="1">
                  <c:v>9.4961443283849131E-2</c:v>
                </c:pt>
                <c:pt idx="2">
                  <c:v>0.17971620149840903</c:v>
                </c:pt>
                <c:pt idx="3">
                  <c:v>0.25412470270137039</c:v>
                </c:pt>
                <c:pt idx="4">
                  <c:v>0.3181193167679961</c:v>
                </c:pt>
                <c:pt idx="5">
                  <c:v>0.37170308045898798</c:v>
                </c:pt>
                <c:pt idx="6">
                  <c:v>0.41494844784335749</c:v>
                </c:pt>
                <c:pt idx="7">
                  <c:v>0.44799595977369139</c:v>
                </c:pt>
                <c:pt idx="8">
                  <c:v>0.47105274151896553</c:v>
                </c:pt>
                <c:pt idx="9">
                  <c:v>0.48439075250881125</c:v>
                </c:pt>
                <c:pt idx="10">
                  <c:v>0.48834472640189247</c:v>
                </c:pt>
                <c:pt idx="11">
                  <c:v>0.48330975332865711</c:v>
                </c:pt>
                <c:pt idx="12">
                  <c:v>0.46973846914410433</c:v>
                </c:pt>
                <c:pt idx="13">
                  <c:v>0.44813782882855679</c:v>
                </c:pt>
                <c:pt idx="14">
                  <c:v>0.41906545276352164</c:v>
                </c:pt>
                <c:pt idx="15">
                  <c:v>0.38312554545634753</c:v>
                </c:pt>
                <c:pt idx="16">
                  <c:v>0.34096439636369275</c:v>
                </c:pt>
                <c:pt idx="17">
                  <c:v>0.29326548174386757</c:v>
                </c:pt>
                <c:pt idx="18">
                  <c:v>0.24074419492824314</c:v>
                </c:pt>
                <c:pt idx="19">
                  <c:v>0.18414224002133905</c:v>
                </c:pt>
                <c:pt idx="20">
                  <c:v>0.12422173080031614</c:v>
                </c:pt>
                <c:pt idx="21">
                  <c:v>6.1759042473608111E-2</c:v>
                </c:pt>
                <c:pt idx="22">
                  <c:v>-2.4615310344262998E-3</c:v>
                </c:pt>
                <c:pt idx="23">
                  <c:v>-6.7654257485856892E-2</c:v>
                </c:pt>
                <c:pt idx="24">
                  <c:v>-0.13303852439894481</c:v>
                </c:pt>
                <c:pt idx="25">
                  <c:v>-0.1978454124158435</c:v>
                </c:pt>
                <c:pt idx="26">
                  <c:v>-0.26132422012164752</c:v>
                </c:pt>
                <c:pt idx="27">
                  <c:v>-0.32274887584830719</c:v>
                </c:pt>
                <c:pt idx="28">
                  <c:v>-0.38142417221324454</c:v>
                </c:pt>
                <c:pt idx="29">
                  <c:v>-0.43669176016835964</c:v>
                </c:pt>
                <c:pt idx="30">
                  <c:v>-0.48793584113832872</c:v>
                </c:pt>
                <c:pt idx="31">
                  <c:v>-0.53458849837003497</c:v>
                </c:pt>
                <c:pt idx="32">
                  <c:v>-0.57613461185473902</c:v>
                </c:pt>
                <c:pt idx="33">
                  <c:v>-0.61211630507328763</c:v>
                </c:pt>
                <c:pt idx="34">
                  <c:v>-0.64213687629963323</c:v>
                </c:pt>
                <c:pt idx="35">
                  <c:v>-0.6658641722222074</c:v>
                </c:pt>
                <c:pt idx="36">
                  <c:v>-0.68303336714533658</c:v>
                </c:pt>
                <c:pt idx="37">
                  <c:v>-0.69344911694948363</c:v>
                </c:pt>
                <c:pt idx="38">
                  <c:v>-0.69698706325231896</c:v>
                </c:pt>
                <c:pt idx="39">
                  <c:v>-0.69359466975266715</c:v>
                </c:pt>
                <c:pt idx="40">
                  <c:v>-0.68329137948467245</c:v>
                </c:pt>
                <c:pt idx="41">
                  <c:v>-0.66616808858729359</c:v>
                </c:pt>
                <c:pt idx="42">
                  <c:v>-0.64238593913108477</c:v>
                </c:pt>
                <c:pt idx="43">
                  <c:v>-0.61217444046690594</c:v>
                </c:pt>
                <c:pt idx="44">
                  <c:v>-0.57582893539713353</c:v>
                </c:pt>
                <c:pt idx="45">
                  <c:v>-0.53370743414800959</c:v>
                </c:pt>
                <c:pt idx="46">
                  <c:v>-0.486226845572797</c:v>
                </c:pt>
                <c:pt idx="47">
                  <c:v>-0.43385864117301554</c:v>
                </c:pt>
                <c:pt idx="48">
                  <c:v>-0.37712399332599766</c:v>
                </c:pt>
                <c:pt idx="49">
                  <c:v>-0.31658843449208013</c:v>
                </c:pt>
                <c:pt idx="50">
                  <c:v>-0.2528560890890667</c:v>
                </c:pt>
                <c:pt idx="51">
                  <c:v>-0.18656353411518301</c:v>
                </c:pt>
                <c:pt idx="52">
                  <c:v>-0.11837334843014703</c:v>
                </c:pt>
                <c:pt idx="53">
                  <c:v>-4.8967413828399607E-2</c:v>
                </c:pt>
                <c:pt idx="54">
                  <c:v>2.0959966373501174E-2</c:v>
                </c:pt>
                <c:pt idx="55">
                  <c:v>9.0709063587867095E-2</c:v>
                </c:pt>
                <c:pt idx="56">
                  <c:v>0.15958176615425942</c:v>
                </c:pt>
                <c:pt idx="57">
                  <c:v>0.22688859804496311</c:v>
                </c:pt>
                <c:pt idx="58">
                  <c:v>0.29195564478773556</c:v>
                </c:pt>
                <c:pt idx="59">
                  <c:v>0.354131318164567</c:v>
                </c:pt>
                <c:pt idx="60">
                  <c:v>0.41279289278319226</c:v>
                </c:pt>
                <c:pt idx="61">
                  <c:v>0.46735274983006114</c:v>
                </c:pt>
                <c:pt idx="62">
                  <c:v>0.5172642661769522</c:v>
                </c:pt>
                <c:pt idx="63">
                  <c:v>0.56202729049968203</c:v>
                </c:pt>
                <c:pt idx="64">
                  <c:v>0.60119315214125169</c:v>
                </c:pt>
                <c:pt idx="65">
                  <c:v>0.63436915307232866</c:v>
                </c:pt>
                <c:pt idx="66">
                  <c:v>0.66122249842280656</c:v>
                </c:pt>
                <c:pt idx="67">
                  <c:v>0.68148362662780482</c:v>
                </c:pt>
                <c:pt idx="68">
                  <c:v>0.6949489061940447</c:v>
                </c:pt>
                <c:pt idx="69">
                  <c:v>0.7014826723881602</c:v>
                </c:pt>
                <c:pt idx="70">
                  <c:v>0.70101858371407144</c:v>
                </c:pt>
                <c:pt idx="71">
                  <c:v>0.6935602848162058</c:v>
                </c:pt>
                <c:pt idx="72">
                  <c:v>0.67918136935123197</c:v>
                </c:pt>
                <c:pt idx="73">
                  <c:v>0.6580246433438548</c:v>
                </c:pt>
                <c:pt idx="74">
                  <c:v>0.63030069651222997</c:v>
                </c:pt>
                <c:pt idx="75">
                  <c:v>0.59628579594586595</c:v>
                </c:pt>
                <c:pt idx="76">
                  <c:v>0.55631912327436983</c:v>
                </c:pt>
                <c:pt idx="77">
                  <c:v>0.51079938301141792</c:v>
                </c:pt>
                <c:pt idx="78">
                  <c:v>0.46018081602931171</c:v>
                </c:pt>
                <c:pt idx="79">
                  <c:v>0.40496865805259374</c:v>
                </c:pt>
                <c:pt idx="80">
                  <c:v>0.34571408859508374</c:v>
                </c:pt>
                <c:pt idx="81">
                  <c:v>0.28300872084781697</c:v>
                </c:pt>
                <c:pt idx="82">
                  <c:v>0.21747868760493533</c:v>
                </c:pt>
                <c:pt idx="83">
                  <c:v>0.1497783823446158</c:v>
                </c:pt>
                <c:pt idx="84">
                  <c:v>8.0583918022357759E-2</c:v>
                </c:pt>
                <c:pt idx="85">
                  <c:v>1.0586368949821384E-2</c:v>
                </c:pt>
                <c:pt idx="86">
                  <c:v>-5.9515136704165118E-2</c:v>
                </c:pt>
                <c:pt idx="87">
                  <c:v>-0.12902040476469828</c:v>
                </c:pt>
                <c:pt idx="88">
                  <c:v>-0.19723517342823862</c:v>
                </c:pt>
                <c:pt idx="89">
                  <c:v>-0.26347805223786858</c:v>
                </c:pt>
                <c:pt idx="90">
                  <c:v>-0.32708733232339443</c:v>
                </c:pt>
                <c:pt idx="91">
                  <c:v>-0.38742759986119912</c:v>
                </c:pt>
                <c:pt idx="92">
                  <c:v>-0.44389608667630298</c:v>
                </c:pt>
                <c:pt idx="93">
                  <c:v>-0.49592869453653732</c:v>
                </c:pt>
                <c:pt idx="94">
                  <c:v>-0.54300563294993431</c:v>
                </c:pt>
                <c:pt idx="95">
                  <c:v>-0.58465661413886505</c:v>
                </c:pt>
                <c:pt idx="96">
                  <c:v>-0.62046555328944497</c:v>
                </c:pt>
                <c:pt idx="97">
                  <c:v>-0.65007472711822123</c:v>
                </c:pt>
                <c:pt idx="98">
                  <c:v>-0.6731883492106725</c:v>
                </c:pt>
                <c:pt idx="99">
                  <c:v>-0.68957552641358799</c:v>
                </c:pt>
                <c:pt idx="100">
                  <c:v>-0.69907256674773455</c:v>
                </c:pt>
                <c:pt idx="101">
                  <c:v>-0.70158461578656728</c:v>
                </c:pt>
                <c:pt idx="102">
                  <c:v>-0.69708660515639131</c:v>
                </c:pt>
                <c:pt idx="103">
                  <c:v>-0.68562350368629355</c:v>
                </c:pt>
                <c:pt idx="104">
                  <c:v>-0.66730986870367903</c:v>
                </c:pt>
                <c:pt idx="105">
                  <c:v>-0.64232870196375202</c:v>
                </c:pt>
                <c:pt idx="106">
                  <c:v>-0.6109296216489325</c:v>
                </c:pt>
                <c:pt idx="107">
                  <c:v>-0.57342636870754971</c:v>
                </c:pt>
                <c:pt idx="108">
                  <c:v>-0.53019367245198412</c:v>
                </c:pt>
                <c:pt idx="109">
                  <c:v>-0.48166350673824143</c:v>
                </c:pt>
                <c:pt idx="110">
                  <c:v>-0.4283207741377808</c:v>
                </c:pt>
                <c:pt idx="111">
                  <c:v>-0.37069846122752198</c:v>
                </c:pt>
                <c:pt idx="112">
                  <c:v>-0.30937231340808113</c:v>
                </c:pt>
                <c:pt idx="113">
                  <c:v>-0.24495508246078826</c:v>
                </c:pt>
                <c:pt idx="114">
                  <c:v>-0.17809040432286213</c:v>
                </c:pt>
                <c:pt idx="115">
                  <c:v>-0.10944636825460873</c:v>
                </c:pt>
                <c:pt idx="116">
                  <c:v>-3.9708841655854116E-2</c:v>
                </c:pt>
                <c:pt idx="117">
                  <c:v>3.0425382769950278E-2</c:v>
                </c:pt>
                <c:pt idx="118">
                  <c:v>0.10025554903063159</c:v>
                </c:pt>
                <c:pt idx="119">
                  <c:v>0.16908393947518771</c:v>
                </c:pt>
                <c:pt idx="120">
                  <c:v>0.23622284607902014</c:v>
                </c:pt>
                <c:pt idx="121">
                  <c:v>0.30100144172816085</c:v>
                </c:pt>
                <c:pt idx="122">
                  <c:v>0.3627724828455185</c:v>
                </c:pt>
                <c:pt idx="123">
                  <c:v>0.4209187763874469</c:v>
                </c:pt>
                <c:pt idx="124">
                  <c:v>0.47485934659340451</c:v>
                </c:pt>
                <c:pt idx="125">
                  <c:v>0.52405523987156932</c:v>
                </c:pt>
                <c:pt idx="126">
                  <c:v>0.56801490981897707</c:v>
                </c:pt>
                <c:pt idx="127">
                  <c:v>0.60629912857003299</c:v>
                </c:pt>
                <c:pt idx="128">
                  <c:v>0.63852537540009047</c:v>
                </c:pt>
                <c:pt idx="129">
                  <c:v>0.66437165873396442</c:v>
                </c:pt>
                <c:pt idx="130">
                  <c:v>0.68357973337056677</c:v>
                </c:pt>
                <c:pt idx="131">
                  <c:v>0.69595768077769349</c:v>
                </c:pt>
                <c:pt idx="132">
                  <c:v>0.70138182667506921</c:v>
                </c:pt>
                <c:pt idx="133">
                  <c:v>0.69979797674539324</c:v>
                </c:pt>
                <c:pt idx="134">
                  <c:v>0.69122195812622456</c:v>
                </c:pt>
                <c:pt idx="135">
                  <c:v>0.67573946127199502</c:v>
                </c:pt>
                <c:pt idx="136">
                  <c:v>0.6535051837659458</c:v>
                </c:pt>
                <c:pt idx="137">
                  <c:v>0.62474128463651324</c:v>
                </c:pt>
                <c:pt idx="138">
                  <c:v>0.58973516462192133</c:v>
                </c:pt>
                <c:pt idx="139">
                  <c:v>0.54883659456168077</c:v>
                </c:pt>
                <c:pt idx="140">
                  <c:v>0.50245422060700451</c:v>
                </c:pt>
                <c:pt idx="141">
                  <c:v>0.45105148116881122</c:v>
                </c:pt>
                <c:pt idx="142">
                  <c:v>0.39514197639971294</c:v>
                </c:pt>
                <c:pt idx="143">
                  <c:v>0.33528433647650857</c:v>
                </c:pt>
                <c:pt idx="144">
                  <c:v>0.27207663995754316</c:v>
                </c:pt>
                <c:pt idx="145">
                  <c:v>0.20615043798478963</c:v>
                </c:pt>
                <c:pt idx="146">
                  <c:v>0.13816444403882316</c:v>
                </c:pt>
                <c:pt idx="147">
                  <c:v>6.8797952296520706E-2</c:v>
                </c:pt>
                <c:pt idx="148">
                  <c:v>-1.2559496469443318E-3</c:v>
                </c:pt>
                <c:pt idx="149">
                  <c:v>-7.12973058755874E-2</c:v>
                </c:pt>
                <c:pt idx="150">
                  <c:v>-0.14062628587632747</c:v>
                </c:pt>
                <c:pt idx="151">
                  <c:v>-0.20855017700993805</c:v>
                </c:pt>
                <c:pt idx="152">
                  <c:v>-0.27439030586280255</c:v>
                </c:pt>
                <c:pt idx="153">
                  <c:v>-0.33748881932360719</c:v>
                </c:pt>
                <c:pt idx="154">
                  <c:v>-0.3972152576306911</c:v>
                </c:pt>
                <c:pt idx="155">
                  <c:v>-0.45297285371434592</c:v>
                </c:pt>
                <c:pt idx="156">
                  <c:v>-0.50420449589309457</c:v>
                </c:pt>
                <c:pt idx="157">
                  <c:v>-0.55039829434666565</c:v>
                </c:pt>
                <c:pt idx="158">
                  <c:v>-0.59109269574729162</c:v>
                </c:pt>
                <c:pt idx="159">
                  <c:v>-0.62588109494561461</c:v>
                </c:pt>
                <c:pt idx="160">
                  <c:v>-0.65441589763275521</c:v>
                </c:pt>
                <c:pt idx="161">
                  <c:v>-0.67641199338574853</c:v>
                </c:pt>
                <c:pt idx="162">
                  <c:v>-0.69164960439481926</c:v>
                </c:pt>
                <c:pt idx="163">
                  <c:v>-0.69997648140894864</c:v>
                </c:pt>
                <c:pt idx="164">
                  <c:v>-0.70130942495854875</c:v>
                </c:pt>
                <c:pt idx="165">
                  <c:v>-0.69563511665569311</c:v>
                </c:pt>
                <c:pt idx="166">
                  <c:v>-0.68301025226580514</c:v>
                </c:pt>
                <c:pt idx="167">
                  <c:v>-0.66356097522119528</c:v>
                </c:pt>
                <c:pt idx="168">
                  <c:v>-0.63748161623657373</c:v>
                </c:pt>
                <c:pt idx="169">
                  <c:v>-0.6050327516198879</c:v>
                </c:pt>
                <c:pt idx="170">
                  <c:v>-0.56653859967917386</c:v>
                </c:pt>
                <c:pt idx="171">
                  <c:v>-0.52238378123967988</c:v>
                </c:pt>
                <c:pt idx="172">
                  <c:v>-0.47300947663907461</c:v>
                </c:pt>
                <c:pt idx="173">
                  <c:v>-0.41890901759876997</c:v>
                </c:pt>
                <c:pt idx="174">
                  <c:v>-0.36062295801594352</c:v>
                </c:pt>
                <c:pt idx="175">
                  <c:v>-0.29873367292721881</c:v>
                </c:pt>
                <c:pt idx="176">
                  <c:v>-0.23385953960942937</c:v>
                </c:pt>
                <c:pt idx="177">
                  <c:v>-0.16664875895792697</c:v>
                </c:pt>
                <c:pt idx="178">
                  <c:v>-9.7772878877193339E-2</c:v>
                </c:pt>
                <c:pt idx="179">
                  <c:v>-2.7920084395918848E-2</c:v>
                </c:pt>
                <c:pt idx="180">
                  <c:v>4.221167845056778E-2</c:v>
                </c:pt>
                <c:pt idx="181">
                  <c:v>0.11192167626655163</c:v>
                </c:pt>
                <c:pt idx="182">
                  <c:v>0.18051338979256623</c:v>
                </c:pt>
                <c:pt idx="183">
                  <c:v>0.24730147329574559</c:v>
                </c:pt>
                <c:pt idx="184">
                  <c:v>0.31161860231794697</c:v>
                </c:pt>
                <c:pt idx="185">
                  <c:v>0.37282214136126968</c:v>
                </c:pt>
                <c:pt idx="186">
                  <c:v>0.43030056488959262</c:v>
                </c:pt>
                <c:pt idx="187">
                  <c:v>0.48347956748966581</c:v>
                </c:pt>
                <c:pt idx="188">
                  <c:v>0.53182780214102321</c:v>
                </c:pt>
                <c:pt idx="189">
                  <c:v>0.57486218925980415</c:v>
                </c:pt>
                <c:pt idx="190">
                  <c:v>0.61215274347032211</c:v>
                </c:pt>
                <c:pt idx="191">
                  <c:v>0.64332686987682119</c:v>
                </c:pt>
                <c:pt idx="192">
                  <c:v>0.66807308690853839</c:v>
                </c:pt>
                <c:pt idx="193">
                  <c:v>0.68614413854061351</c:v>
                </c:pt>
                <c:pt idx="194">
                  <c:v>0.69735946479456201</c:v>
                </c:pt>
                <c:pt idx="195">
                  <c:v>0.70160700583390556</c:v>
                </c:pt>
                <c:pt idx="196">
                  <c:v>0.69884432162901666</c:v>
                </c:pt>
                <c:pt idx="197">
                  <c:v>0.68909901600386458</c:v>
                </c:pt>
                <c:pt idx="198">
                  <c:v>0.6724684608277276</c:v>
                </c:pt>
                <c:pt idx="199">
                  <c:v>0.64911882310765889</c:v>
                </c:pt>
                <c:pt idx="200">
                  <c:v>0.61928340470266852</c:v>
                </c:pt>
              </c:numCache>
            </c:numRef>
          </c:yVal>
          <c:smooth val="0"/>
          <c:extLst>
            <c:ext xmlns:c16="http://schemas.microsoft.com/office/drawing/2014/chart" uri="{C3380CC4-5D6E-409C-BE32-E72D297353CC}">
              <c16:uniqueId val="{00000000-3930-4FD4-B6A8-1EAC559F95E6}"/>
            </c:ext>
          </c:extLst>
        </c:ser>
        <c:dLbls>
          <c:showLegendKey val="0"/>
          <c:showVal val="0"/>
          <c:showCatName val="0"/>
          <c:showSerName val="0"/>
          <c:showPercent val="0"/>
          <c:showBubbleSize val="0"/>
        </c:dLbls>
        <c:axId val="320526240"/>
        <c:axId val="320527024"/>
      </c:scatterChart>
      <c:valAx>
        <c:axId val="320526240"/>
        <c:scaling>
          <c:orientation val="minMax"/>
          <c:max val="1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0527024"/>
        <c:crosses val="autoZero"/>
        <c:crossBetween val="midCat"/>
      </c:valAx>
      <c:valAx>
        <c:axId val="32052702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05262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9C91-338E-42A1-A390-A4B2AA0F263C}" type="datetimeFigureOut">
              <a:rPr lang="en-US" smtClean="0"/>
              <a:t>4/21/2021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D54F4-0356-479D-8DCB-F1705B1AB3B5}" type="slidenum">
              <a:rPr lang="en-US" smtClean="0"/>
              <a:t>‹#›</a:t>
            </a:fld>
            <a:endParaRPr lang="en-US"/>
          </a:p>
        </p:txBody>
      </p:sp>
    </p:spTree>
    <p:extLst>
      <p:ext uri="{BB962C8B-B14F-4D97-AF65-F5344CB8AC3E}">
        <p14:creationId xmlns:p14="http://schemas.microsoft.com/office/powerpoint/2010/main" val="143312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6">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6397F5E-071A-4E96-BA48-78543671D63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90747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97F5E-071A-4E96-BA48-78543671D63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64673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97F5E-071A-4E96-BA48-78543671D63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49336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97F5E-071A-4E96-BA48-78543671D63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146792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397F5E-071A-4E96-BA48-78543671D63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209442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397F5E-071A-4E96-BA48-78543671D63C}"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229621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397F5E-071A-4E96-BA48-78543671D63C}"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238295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397F5E-071A-4E96-BA48-78543671D63C}"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319647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97F5E-071A-4E96-BA48-78543671D63C}"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374253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397F5E-071A-4E96-BA48-78543671D63C}"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96678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397F5E-071A-4E96-BA48-78543671D63C}"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340054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AD9EC"/>
            </a:gs>
            <a:gs pos="0">
              <a:srgbClr val="B3FFF2"/>
            </a:gs>
            <a:gs pos="100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97F5E-071A-4E96-BA48-78543671D63C}" type="datetimeFigureOut">
              <a:rPr lang="en-US" smtClean="0"/>
              <a:t>4/21/2021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754EF-2385-4CB8-8A51-D633A6DB0456}" type="slidenum">
              <a:rPr lang="en-US" smtClean="0"/>
              <a:t>‹#›</a:t>
            </a:fld>
            <a:endParaRPr lang="en-US"/>
          </a:p>
        </p:txBody>
      </p:sp>
    </p:spTree>
    <p:extLst>
      <p:ext uri="{BB962C8B-B14F-4D97-AF65-F5344CB8AC3E}">
        <p14:creationId xmlns:p14="http://schemas.microsoft.com/office/powerpoint/2010/main" val="259882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4.wmf"/><Relationship Id="rId7" Type="http://schemas.openxmlformats.org/officeDocument/2006/relationships/image" Target="../media/image19.png"/><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wmf"/><Relationship Id="rId7" Type="http://schemas.openxmlformats.org/officeDocument/2006/relationships/image" Target="../media/image26.png"/><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image" Target="../media/image25.pn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9.wmf"/><Relationship Id="rId7" Type="http://schemas.openxmlformats.org/officeDocument/2006/relationships/image" Target="../media/image33.png"/><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9.wmf"/><Relationship Id="rId7" Type="http://schemas.openxmlformats.org/officeDocument/2006/relationships/image" Target="../media/image40.png"/><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2.emf"/><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3.emf"/><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wmf"/><Relationship Id="rId7"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6.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4.wmf"/><Relationship Id="rId7" Type="http://schemas.openxmlformats.org/officeDocument/2006/relationships/image" Target="../media/image13.pn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590800"/>
            <a:ext cx="5999614" cy="1905000"/>
          </a:xfrm>
        </p:spPr>
        <p:txBody>
          <a:bodyPr>
            <a:normAutofit fontScale="90000"/>
          </a:bodyPr>
          <a:lstStyle/>
          <a:p>
            <a:r>
              <a:rPr lang="en-US" sz="4400" dirty="0"/>
              <a:t>Second Order Transients</a:t>
            </a:r>
            <a:br>
              <a:rPr lang="en-US" sz="4400" dirty="0"/>
            </a:br>
            <a:r>
              <a:rPr lang="en-US" dirty="0"/>
              <a:t>Part 1: circuits excited by initial conditions</a:t>
            </a:r>
            <a:endParaRPr lang="en-US" sz="3600" dirty="0"/>
          </a:p>
        </p:txBody>
      </p:sp>
      <p:sp>
        <p:nvSpPr>
          <p:cNvPr id="4" name="Subtitle 2"/>
          <p:cNvSpPr txBox="1">
            <a:spLocks/>
          </p:cNvSpPr>
          <p:nvPr/>
        </p:nvSpPr>
        <p:spPr>
          <a:xfrm>
            <a:off x="1516588" y="914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150457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4" y="60105"/>
            <a:ext cx="5257800" cy="914400"/>
          </a:xfrm>
        </p:spPr>
        <p:txBody>
          <a:bodyPr>
            <a:normAutofit/>
          </a:bodyPr>
          <a:lstStyle/>
          <a:p>
            <a:r>
              <a:rPr lang="en-US" dirty="0"/>
              <a:t>Underdamped case</a:t>
            </a: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711829542"/>
              </p:ext>
            </p:extLst>
          </p:nvPr>
        </p:nvGraphicFramePr>
        <p:xfrm>
          <a:off x="267919" y="1298474"/>
          <a:ext cx="2671462" cy="796131"/>
        </p:xfrm>
        <a:graphic>
          <a:graphicData uri="http://schemas.openxmlformats.org/presentationml/2006/ole">
            <mc:AlternateContent xmlns:mc="http://schemas.openxmlformats.org/markup-compatibility/2006">
              <mc:Choice xmlns:v="urn:schemas-microsoft-com:vml" Requires="v">
                <p:oleObj name="Equation" r:id="rId2" imgW="1917700" imgH="571500" progId="Equation.3">
                  <p:embed/>
                </p:oleObj>
              </mc:Choice>
              <mc:Fallback>
                <p:oleObj name="Equation" r:id="rId2" imgW="1917700" imgH="571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19" y="1298474"/>
                        <a:ext cx="2671462" cy="796131"/>
                      </a:xfrm>
                      <a:prstGeom prst="rect">
                        <a:avLst/>
                      </a:prstGeom>
                      <a:noFill/>
                    </p:spPr>
                  </p:pic>
                </p:oleObj>
              </mc:Fallback>
            </mc:AlternateContent>
          </a:graphicData>
        </a:graphic>
      </p:graphicFrame>
      <p:sp>
        <p:nvSpPr>
          <p:cNvPr id="5" name="TextBox 4"/>
          <p:cNvSpPr txBox="1"/>
          <p:nvPr/>
        </p:nvSpPr>
        <p:spPr>
          <a:xfrm>
            <a:off x="589668" y="812456"/>
            <a:ext cx="3954801" cy="461665"/>
          </a:xfrm>
          <a:prstGeom prst="rect">
            <a:avLst/>
          </a:prstGeom>
          <a:noFill/>
        </p:spPr>
        <p:txBody>
          <a:bodyPr wrap="none" rtlCol="0">
            <a:spAutoFit/>
          </a:bodyPr>
          <a:lstStyle/>
          <a:p>
            <a:r>
              <a:rPr lang="en-US" sz="2400" dirty="0"/>
              <a:t>Steps 4 – 6 previously gave us:</a:t>
            </a:r>
          </a:p>
        </p:txBody>
      </p:sp>
      <mc:AlternateContent xmlns:mc="http://schemas.openxmlformats.org/markup-compatibility/2006" xmlns:a14="http://schemas.microsoft.com/office/drawing/2010/main">
        <mc:Choice Requires="a14">
          <p:sp>
            <p:nvSpPr>
              <p:cNvPr id="7" name="TextBox 6"/>
              <p:cNvSpPr txBox="1"/>
              <p:nvPr/>
            </p:nvSpPr>
            <p:spPr>
              <a:xfrm>
                <a:off x="2844859" y="1274121"/>
                <a:ext cx="4289316"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0.5</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1</m:t>
                              </m:r>
                            </m:den>
                          </m:f>
                        </m:e>
                      </m:ra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−1</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𝜔</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844859" y="1274121"/>
                <a:ext cx="4289316" cy="81836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7200" y="2262670"/>
                <a:ext cx="8305800" cy="2272482"/>
              </a:xfrm>
              <a:prstGeom prst="rect">
                <a:avLst/>
              </a:prstGeom>
            </p:spPr>
            <p:txBody>
              <a:bodyPr wrap="square">
                <a:spAutoFit/>
              </a:bodyPr>
              <a:lstStyle/>
              <a:p>
                <a:pPr>
                  <a:lnSpc>
                    <a:spcPct val="80000"/>
                  </a:lnSpc>
                  <a:spcBef>
                    <a:spcPts val="600"/>
                  </a:spcBef>
                </a:pPr>
                <a:r>
                  <a:rPr lang="en-US" sz="2400" dirty="0"/>
                  <a:t>We just need to finish the second half of step 6: </a:t>
                </a:r>
                <a:r>
                  <a:rPr lang="en-US" sz="2400" dirty="0">
                    <a:solidFill>
                      <a:srgbClr val="FF0000"/>
                    </a:solidFill>
                  </a:rPr>
                  <a:t>Determine damping case.</a:t>
                </a:r>
                <a:r>
                  <a:rPr lang="en-US" sz="2400" dirty="0"/>
                  <a:t> </a:t>
                </a:r>
                <a:r>
                  <a:rPr lang="en-US" sz="2400" dirty="0">
                    <a:solidFill>
                      <a:srgbClr val="FF0000"/>
                    </a:solidFill>
                  </a:rPr>
                  <a:t>Obtain general homogeneous solution. </a:t>
                </a:r>
              </a:p>
              <a:p>
                <a:pPr>
                  <a:spcBef>
                    <a:spcPts val="600"/>
                  </a:spcBef>
                  <a:spcAft>
                    <a:spcPts val="1200"/>
                  </a:spcAft>
                </a:pPr>
                <a:r>
                  <a:rPr lang="en-US" sz="2400" dirty="0"/>
                  <a:t>Since the solutions are complex numbers, this is the underdamped case and the general solution is always:</a:t>
                </a:r>
              </a:p>
              <a:p>
                <a:pPr>
                  <a:lnSpc>
                    <a:spcPct val="80000"/>
                  </a:lnSpc>
                  <a:spcBef>
                    <a:spcPts val="600"/>
                  </a:spcBef>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rPr>
                            <m:t>𝑡</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𝑡</m:t>
                          </m:r>
                        </m:e>
                      </m:func>
                      <m:r>
                        <a:rPr lang="en-US" sz="2400" b="0" i="1" smtClean="0">
                          <a:latin typeface="Cambria Math" panose="02040503050406030204" pitchFamily="18" charset="0"/>
                        </a:rPr>
                        <m:t>+</m:t>
                      </m:r>
                      <m:r>
                        <a:rPr lang="en-US" sz="2400" b="0" i="1" smtClean="0">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sin</m:t>
                          </m:r>
                        </m:fName>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for</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e>
                      </m:func>
                      <m:r>
                        <a:rPr lang="en-US" sz="2400" b="0" i="0" smtClean="0">
                          <a:latin typeface="Cambria Math" panose="02040503050406030204" pitchFamily="18" charset="0"/>
                        </a:rPr>
                        <m:t>, </m:t>
                      </m:r>
                      <m:r>
                        <m:rPr>
                          <m:sty m:val="p"/>
                        </m:rPr>
                        <a:rPr lang="el-GR" sz="2400" b="0" i="1" smtClean="0">
                          <a:latin typeface="Cambria Math" panose="02040503050406030204" pitchFamily="18" charset="0"/>
                          <a:ea typeface="Cambria Math" panose="02040503050406030204" pitchFamily="18" charset="0"/>
                        </a:rPr>
                        <m:t>ω</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3</m:t>
                              </m:r>
                            </m:e>
                          </m:rad>
                        </m:num>
                        <m:den>
                          <m:r>
                            <a:rPr lang="en-US" sz="2400" b="0" i="1" smtClean="0">
                              <a:latin typeface="Cambria Math" panose="02040503050406030204" pitchFamily="18" charset="0"/>
                              <a:ea typeface="Cambria Math" panose="02040503050406030204" pitchFamily="18" charset="0"/>
                            </a:rPr>
                            <m:t>2</m:t>
                          </m:r>
                        </m:den>
                      </m:f>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457200" y="2262670"/>
                <a:ext cx="8305800" cy="2272482"/>
              </a:xfrm>
              <a:prstGeom prst="rect">
                <a:avLst/>
              </a:prstGeom>
              <a:blipFill rotWithShape="0">
                <a:blip r:embed="rId6"/>
                <a:stretch>
                  <a:fillRect l="-1101" t="-5094"/>
                </a:stretch>
              </a:blipFill>
            </p:spPr>
            <p:txBody>
              <a:bodyPr/>
              <a:lstStyle/>
              <a:p>
                <a:r>
                  <a:rPr lang="en-US">
                    <a:noFill/>
                  </a:rPr>
                  <a:t> </a:t>
                </a:r>
              </a:p>
            </p:txBody>
          </p:sp>
        </mc:Fallback>
      </mc:AlternateContent>
      <p:sp>
        <p:nvSpPr>
          <p:cNvPr id="9" name="Rectangle 8"/>
          <p:cNvSpPr/>
          <p:nvPr/>
        </p:nvSpPr>
        <p:spPr>
          <a:xfrm>
            <a:off x="447675" y="4626184"/>
            <a:ext cx="8144756" cy="830997"/>
          </a:xfrm>
          <a:prstGeom prst="rect">
            <a:avLst/>
          </a:prstGeom>
        </p:spPr>
        <p:txBody>
          <a:bodyPr wrap="square">
            <a:spAutoFit/>
          </a:bodyPr>
          <a:lstStyle/>
          <a:p>
            <a:pPr marL="457200" indent="-457200">
              <a:buFont typeface="+mj-lt"/>
              <a:buAutoNum type="arabicPeriod" startAt="7"/>
            </a:pPr>
            <a:r>
              <a:rPr lang="en-US" sz="2400" dirty="0"/>
              <a:t>Plug in initial conditions to the general homogeneous solution to get specific solution. </a:t>
            </a:r>
          </a:p>
        </p:txBody>
      </p:sp>
      <mc:AlternateContent xmlns:mc="http://schemas.openxmlformats.org/markup-compatibility/2006" xmlns:a14="http://schemas.microsoft.com/office/drawing/2010/main">
        <mc:Choice Requires="a14">
          <p:sp>
            <p:nvSpPr>
              <p:cNvPr id="10" name="Rectangle 9"/>
              <p:cNvSpPr/>
              <p:nvPr/>
            </p:nvSpPr>
            <p:spPr>
              <a:xfrm>
                <a:off x="381000" y="5586314"/>
                <a:ext cx="8148347" cy="4853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=10</m:t>
                      </m:r>
                      <m:r>
                        <a:rPr lang="en-US" sz="2400" b="0" i="1" smtClean="0">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m:rPr>
                          <m:sty m:val="p"/>
                        </m:rPr>
                        <a:rPr lang="en-US" sz="2400" b="0" i="0" smtClean="0">
                          <a:latin typeface="Cambria Math" panose="02040503050406030204" pitchFamily="18" charset="0"/>
                        </a:rPr>
                        <m:t>cos</m:t>
                      </m:r>
                      <m:r>
                        <a:rPr lang="en-US" sz="2400" b="0" i="1" smtClean="0">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⁡(0)=</m:t>
                      </m:r>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=10</m:t>
                      </m:r>
                      <m:r>
                        <a:rPr lang="en-US" sz="2400" b="0" i="1" smtClean="0">
                          <a:solidFill>
                            <a:srgbClr val="FF0000"/>
                          </a:solidFill>
                          <a:latin typeface="Cambria Math" panose="02040503050406030204" pitchFamily="18" charset="0"/>
                        </a:rPr>
                        <m:t>𝑉</m:t>
                      </m:r>
                    </m:oMath>
                  </m:oMathPara>
                </a14:m>
                <a:endParaRPr lang="en-US" sz="2400" b="0" dirty="0">
                  <a:solidFill>
                    <a:srgbClr val="FF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381000" y="5586314"/>
                <a:ext cx="8148347" cy="485326"/>
              </a:xfrm>
              <a:prstGeom prst="rect">
                <a:avLst/>
              </a:prstGeom>
              <a:blipFill rotWithShape="0">
                <a:blip r:embed="rId7"/>
                <a:stretch>
                  <a:fillRect b="-13750"/>
                </a:stretch>
              </a:blipFill>
            </p:spPr>
            <p:txBody>
              <a:bodyPr/>
              <a:lstStyle/>
              <a:p>
                <a:r>
                  <a:rPr lang="en-US">
                    <a:noFill/>
                  </a:rPr>
                  <a:t> </a:t>
                </a:r>
              </a:p>
            </p:txBody>
          </p:sp>
        </mc:Fallback>
      </mc:AlternateContent>
      <p:pic>
        <p:nvPicPr>
          <p:cNvPr id="11" name="Picture 2"/>
          <p:cNvPicPr>
            <a:picLocks noChangeAspect="1" noChangeArrowheads="1"/>
          </p:cNvPicPr>
          <p:nvPr/>
        </p:nvPicPr>
        <p:blipFill>
          <a:blip r:embed="rId8" cstate="print"/>
          <a:srcRect/>
          <a:stretch>
            <a:fillRect/>
          </a:stretch>
        </p:blipFill>
        <p:spPr bwMode="auto">
          <a:xfrm>
            <a:off x="5943600" y="184628"/>
            <a:ext cx="2947987" cy="1296987"/>
          </a:xfrm>
          <a:prstGeom prst="rect">
            <a:avLst/>
          </a:prstGeom>
          <a:noFill/>
          <a:ln w="9525">
            <a:noFill/>
            <a:miter lim="800000"/>
            <a:headEnd/>
            <a:tailEnd/>
          </a:ln>
          <a:effectLst/>
        </p:spPr>
      </p:pic>
    </p:spTree>
    <p:extLst>
      <p:ext uri="{BB962C8B-B14F-4D97-AF65-F5344CB8AC3E}">
        <p14:creationId xmlns:p14="http://schemas.microsoft.com/office/powerpoint/2010/main" val="15181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Underdamped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19200"/>
                <a:ext cx="8458200" cy="4525963"/>
              </a:xfrm>
            </p:spPr>
            <p:txBody>
              <a:bodyPr>
                <a:normAutofit fontScale="92500"/>
              </a:bodyPr>
              <a:lstStyle/>
              <a:p>
                <a:pPr marL="0" indent="0">
                  <a:buNone/>
                </a:pPr>
                <a14:m>
                  <m:oMath xmlns:m="http://schemas.openxmlformats.org/officeDocument/2006/math">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𝑑𝑣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𝑡</m:t>
                            </m:r>
                          </m:e>
                        </m:d>
                      </m:num>
                      <m:den>
                        <m:r>
                          <a:rPr lang="en-US" sz="2400" i="1">
                            <a:latin typeface="Cambria Math" panose="02040503050406030204" pitchFamily="18" charset="0"/>
                          </a:rPr>
                          <m:t>𝑑𝑡</m:t>
                        </m:r>
                      </m:den>
                    </m:f>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fun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𝜔</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func>
                          <m:funcPr>
                            <m:ctrlPr>
                              <a:rPr lang="en-US" sz="2400" i="1">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func>
                      </m:e>
                    </m:func>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r>
                      <m:rPr>
                        <m:sty m:val="p"/>
                      </m:rPr>
                      <a:rPr lang="en-US" sz="2400" b="0" i="0" smtClean="0">
                        <a:latin typeface="Cambria Math" panose="02040503050406030204" pitchFamily="18" charset="0"/>
                      </a:rPr>
                      <m:t>cos</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oMath>
                </a14:m>
                <a:r>
                  <a:rPr lang="en-US" sz="2400" i="1" dirty="0">
                    <a:latin typeface="Cambria Math" panose="02040503050406030204" pitchFamily="18" charset="0"/>
                  </a:rPr>
                  <a:t>t)</a:t>
                </a: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𝑑𝑣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0</m:t>
                              </m:r>
                            </m:e>
                          </m:d>
                        </m:num>
                        <m:den>
                          <m:r>
                            <a:rPr lang="en-US" sz="2400" i="1">
                              <a:latin typeface="Cambria Math" panose="02040503050406030204" pitchFamily="18" charset="0"/>
                            </a:rPr>
                            <m:t>𝑑𝑡</m:t>
                          </m:r>
                        </m:den>
                      </m:f>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−0</m:t>
                          </m:r>
                        </m:sup>
                      </m:sSup>
                      <m:r>
                        <m:rPr>
                          <m:sty m:val="p"/>
                        </m:rPr>
                        <a:rPr lang="en-US" sz="2400" b="0" i="0" smtClean="0">
                          <a:latin typeface="Cambria Math" panose="02040503050406030204" pitchFamily="18" charset="0"/>
                        </a:rPr>
                        <m:t>cos</m:t>
                      </m:r>
                      <m:r>
                        <a:rPr lang="en-US" sz="2400" b="0" i="1" smtClean="0">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sup>
                      </m:sSup>
                      <m:r>
                        <m:rPr>
                          <m:sty m:val="p"/>
                        </m:rPr>
                        <a:rPr lang="en-US" sz="2400">
                          <a:latin typeface="Cambria Math" panose="02040503050406030204" pitchFamily="18" charset="0"/>
                        </a:rPr>
                        <m:t>cos</m:t>
                      </m:r>
                      <m:r>
                        <a:rPr lang="en-US" sz="2400" i="1">
                          <a:latin typeface="Cambria Math" panose="02040503050406030204" pitchFamily="18" charset="0"/>
                        </a:rPr>
                        <m:t>⁡</m:t>
                      </m:r>
                      <m:r>
                        <a:rPr lang="en-US" sz="2400" i="0">
                          <a:latin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0</m:t>
                      </m:r>
                      <m:r>
                        <m:rPr>
                          <m:nor/>
                        </m:rPr>
                        <a:rPr lang="en-US" sz="2400" dirty="0">
                          <a:latin typeface="Cambria Math" panose="02040503050406030204" pitchFamily="18" charset="0"/>
                        </a:rPr>
                        <m:t>)</m:t>
                      </m:r>
                      <m:r>
                        <a:rPr lang="en-US" sz="2400" i="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r>
                            <a:rPr lang="en-US" sz="2400" b="0" i="1" smtClean="0">
                              <a:latin typeface="Cambria Math" panose="02040503050406030204" pitchFamily="18" charset="0"/>
                            </a:rPr>
                            <m:t>(</m:t>
                          </m:r>
                        </m:fName>
                        <m:e>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r>
                                <a:rPr lang="en-US" sz="2400" b="0" i="1" smtClean="0">
                                  <a:latin typeface="Cambria Math" panose="02040503050406030204" pitchFamily="18" charset="0"/>
                                </a:rPr>
                                <m:t>(</m:t>
                              </m:r>
                            </m:fName>
                            <m:e>
                              <m:r>
                                <a:rPr lang="en-US" sz="2400" b="0" i="1" smtClean="0">
                                  <a:latin typeface="Cambria Math" panose="02040503050406030204" pitchFamily="18" charset="0"/>
                                  <a:ea typeface="Cambria Math" panose="02040503050406030204" pitchFamily="18" charset="0"/>
                                </a:rPr>
                                <m:t>0)</m:t>
                              </m:r>
                            </m:e>
                          </m:func>
                        </m:e>
                      </m:func>
                    </m:oMath>
                  </m:oMathPara>
                </a14:m>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sz="2400" b="0" dirty="0" smtClean="0">
                          <a:latin typeface="Cambria Math" panose="02040503050406030204" pitchFamily="18" charset="0"/>
                        </a:rPr>
                        <m:t>=</m:t>
                      </m:r>
                      <m:r>
                        <a:rPr lang="en-US" sz="2400" b="0" i="1" dirty="0" smtClean="0">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rPr>
                        <m:t>𝐵</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𝐴</m:t>
                      </m:r>
                      <m:r>
                        <a:rPr lang="en-US" sz="2400" i="1">
                          <a:latin typeface="Cambria Math" panose="02040503050406030204" pitchFamily="18" charset="0"/>
                        </a:rPr>
                        <m:t>=−10</m:t>
                      </m:r>
                      <m:f>
                        <m:fPr>
                          <m:ctrlPr>
                            <a:rPr lang="en-US" sz="2400" i="1">
                              <a:latin typeface="Cambria Math" panose="02040503050406030204" pitchFamily="18" charset="0"/>
                            </a:rPr>
                          </m:ctrlPr>
                        </m:fPr>
                        <m:num>
                          <m:r>
                            <a:rPr lang="en-US" sz="2400" i="1">
                              <a:latin typeface="Cambria Math" panose="02040503050406030204" pitchFamily="18" charset="0"/>
                            </a:rPr>
                            <m:t>𝑉</m:t>
                          </m:r>
                        </m:num>
                        <m:den>
                          <m:r>
                            <a:rPr lang="en-US" sz="2400" i="1">
                              <a:latin typeface="Cambria Math" panose="02040503050406030204" pitchFamily="18" charset="0"/>
                            </a:rPr>
                            <m:t>𝑠</m:t>
                          </m:r>
                        </m:den>
                      </m:f>
                    </m:oMath>
                  </m:oMathPara>
                </a14:m>
                <a:endParaRPr lang="en-US" sz="2400" i="1" dirty="0">
                  <a:latin typeface="Cambria Math" panose="02040503050406030204" pitchFamily="18" charset="0"/>
                </a:endParaRPr>
              </a:p>
              <a:p>
                <a:pPr marL="0" indent="0">
                  <a:buNone/>
                </a:pPr>
                <a:r>
                  <a:rPr lang="en-US" sz="2400" dirty="0">
                    <a:latin typeface="Cambria Math" panose="02040503050406030204" pitchFamily="18" charset="0"/>
                  </a:rPr>
                  <a:t>Or  </a:t>
                </a:r>
                <a:r>
                  <a:rPr lang="en-US" sz="2400" i="1" dirty="0">
                    <a:latin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𝐴</m:t>
                    </m:r>
                    <m:r>
                      <a:rPr lang="en-US" sz="2400" b="0" i="1" smtClean="0">
                        <a:latin typeface="Cambria Math" panose="02040503050406030204" pitchFamily="18" charset="0"/>
                      </a:rPr>
                      <m:t>−10=</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10−10=−5=</m:t>
                    </m:r>
                    <m:f>
                      <m:fPr>
                        <m:ctrlPr>
                          <a:rPr lang="en-US" sz="2400" b="0" i="1" smtClean="0">
                            <a:latin typeface="Cambria Math" panose="02040503050406030204" pitchFamily="18" charset="0"/>
                          </a:rPr>
                        </m:ctrlPr>
                      </m:fPr>
                      <m:num>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3</m:t>
                            </m:r>
                          </m:e>
                        </m:rad>
                      </m:num>
                      <m:den>
                        <m:r>
                          <a:rPr lang="en-US" sz="2400" b="0" i="1" smtClean="0">
                            <a:latin typeface="Cambria Math" panose="02040503050406030204" pitchFamily="18" charset="0"/>
                          </a:rPr>
                          <m:t>2</m:t>
                        </m:r>
                      </m:den>
                    </m:f>
                    <m:r>
                      <a:rPr lang="en-US" sz="2400" b="0" i="1" smtClean="0">
                        <a:latin typeface="Cambria Math" panose="02040503050406030204" pitchFamily="18" charset="0"/>
                      </a:rPr>
                      <m:t>𝐵</m:t>
                    </m:r>
                  </m:oMath>
                </a14:m>
                <a:r>
                  <a:rPr lang="en-US" sz="2400" i="1" dirty="0">
                    <a:latin typeface="Cambria Math" panose="02040503050406030204" pitchFamily="18" charset="0"/>
                  </a:rPr>
                  <a:t>   or    </a:t>
                </a:r>
                <a14:m>
                  <m:oMath xmlns:m="http://schemas.openxmlformats.org/officeDocument/2006/math">
                    <m:r>
                      <a:rPr lang="en-US" sz="2400" b="0" i="1" smtClean="0">
                        <a:latin typeface="Cambria Math" panose="02040503050406030204" pitchFamily="18" charset="0"/>
                      </a:rPr>
                      <m:t>𝐵</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3</m:t>
                            </m:r>
                          </m:e>
                        </m:rad>
                      </m:den>
                    </m:f>
                  </m:oMath>
                </a14:m>
                <a:endParaRPr lang="en-US" sz="2400" b="0" i="1" dirty="0">
                  <a:latin typeface="Cambria Math" panose="02040503050406030204" pitchFamily="18" charset="0"/>
                </a:endParaRPr>
              </a:p>
              <a:p>
                <a:pPr marL="0" indent="0">
                  <a:buNone/>
                </a:pPr>
                <a:r>
                  <a:rPr lang="en-US" sz="2400" dirty="0">
                    <a:latin typeface="Cambria Math" panose="02040503050406030204" pitchFamily="18" charset="0"/>
                  </a:rPr>
                  <a:t>So:</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r>
                        <a:rPr lang="en-US" sz="2400" b="0" i="1" smtClean="0">
                          <a:latin typeface="Cambria Math" panose="02040503050406030204" pitchFamily="18" charset="0"/>
                        </a:rPr>
                        <m:t>10</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𝑡</m:t>
                          </m:r>
                          <m:r>
                            <a:rPr lang="en-US" sz="2400" b="0" i="1" smtClean="0">
                              <a:latin typeface="Cambria Math" panose="02040503050406030204" pitchFamily="18" charset="0"/>
                            </a:rPr>
                            <m:t>/2</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f>
                            <m:fPr>
                              <m:ctrlPr>
                                <a:rPr lang="en-US" sz="2400" i="1">
                                  <a:latin typeface="Cambria Math" panose="02040503050406030204" pitchFamily="18" charset="0"/>
                                </a:rPr>
                              </m:ctrlPr>
                            </m:fPr>
                            <m:num>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m:t>
                                  </m:r>
                                </m:e>
                              </m:rad>
                              <m:r>
                                <a:rPr lang="en-US" sz="2400" i="1">
                                  <a:latin typeface="Cambria Math" panose="02040503050406030204" pitchFamily="18" charset="0"/>
                                </a:rPr>
                                <m:t>𝑡</m:t>
                              </m:r>
                            </m:num>
                            <m:den>
                              <m:r>
                                <a:rPr lang="en-US" sz="2400" i="1">
                                  <a:latin typeface="Cambria Math" panose="02040503050406030204" pitchFamily="18" charset="0"/>
                                </a:rPr>
                                <m:t>2</m:t>
                              </m:r>
                            </m:den>
                          </m:f>
                        </m:e>
                      </m:func>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10</m:t>
                          </m:r>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3</m:t>
                              </m:r>
                            </m:e>
                          </m:rad>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𝑡</m:t>
                          </m:r>
                          <m:r>
                            <a:rPr lang="en-US" sz="2400" b="0" i="1" smtClean="0">
                              <a:latin typeface="Cambria Math" panose="02040503050406030204" pitchFamily="18" charset="0"/>
                            </a:rPr>
                            <m:t>/2</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f>
                            <m:fPr>
                              <m:ctrlPr>
                                <a:rPr lang="en-US" sz="2400" i="1" smtClean="0">
                                  <a:latin typeface="Cambria Math" panose="02040503050406030204" pitchFamily="18" charset="0"/>
                                </a:rPr>
                              </m:ctrlPr>
                            </m:fPr>
                            <m:num>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3</m:t>
                                  </m:r>
                                </m:e>
                              </m:rad>
                              <m:r>
                                <a:rPr lang="en-US" sz="2400" b="0" i="1" smtClean="0">
                                  <a:latin typeface="Cambria Math" panose="02040503050406030204" pitchFamily="18" charset="0"/>
                                </a:rPr>
                                <m:t>𝑡</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  </m:t>
                          </m:r>
                          <m:r>
                            <a:rPr lang="en-US" sz="2400" b="0" i="1" smtClean="0">
                              <a:latin typeface="Cambria Math" panose="02040503050406030204" pitchFamily="18" charset="0"/>
                            </a:rPr>
                            <m:t>𝑉</m:t>
                          </m:r>
                          <m:r>
                            <a:rPr lang="en-US" sz="2400" i="1">
                              <a:latin typeface="Cambria Math" panose="02040503050406030204" pitchFamily="18" charset="0"/>
                              <a:ea typeface="Cambria Math" panose="02040503050406030204" pitchFamily="18" charset="0"/>
                            </a:rPr>
                            <m:t>   </m:t>
                          </m:r>
                        </m:e>
                      </m:func>
                    </m:oMath>
                  </m:oMathPara>
                </a14:m>
                <a:endParaRPr lang="en-US" sz="2400"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19200"/>
                <a:ext cx="8458200" cy="4525963"/>
              </a:xfrm>
              <a:blipFill rotWithShape="0">
                <a:blip r:embed="rId2"/>
                <a:stretch>
                  <a:fillRect l="-937"/>
                </a:stretch>
              </a:blipFill>
            </p:spPr>
            <p:txBody>
              <a:bodyPr/>
              <a:lstStyle/>
              <a:p>
                <a:r>
                  <a:rPr lang="en-US">
                    <a:noFill/>
                  </a:rPr>
                  <a:t> </a:t>
                </a:r>
              </a:p>
            </p:txBody>
          </p:sp>
        </mc:Fallback>
      </mc:AlternateContent>
      <p:cxnSp>
        <p:nvCxnSpPr>
          <p:cNvPr id="5" name="Straight Arrow Connector 4"/>
          <p:cNvCxnSpPr/>
          <p:nvPr/>
        </p:nvCxnSpPr>
        <p:spPr>
          <a:xfrm flipV="1">
            <a:off x="6019800" y="2667000"/>
            <a:ext cx="304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77577" y="2266454"/>
            <a:ext cx="494046" cy="461665"/>
          </a:xfrm>
          <a:prstGeom prst="rect">
            <a:avLst/>
          </a:prstGeom>
          <a:noFill/>
        </p:spPr>
        <p:txBody>
          <a:bodyPr wrap="none" rtlCol="0">
            <a:spAutoFit/>
          </a:bodyPr>
          <a:lstStyle/>
          <a:p>
            <a:r>
              <a:rPr lang="en-US" sz="2400" dirty="0">
                <a:solidFill>
                  <a:srgbClr val="FF0000"/>
                </a:solidFill>
              </a:rPr>
              <a:t>=0</a:t>
            </a:r>
          </a:p>
        </p:txBody>
      </p:sp>
      <p:cxnSp>
        <p:nvCxnSpPr>
          <p:cNvPr id="7" name="Straight Arrow Connector 6"/>
          <p:cNvCxnSpPr/>
          <p:nvPr/>
        </p:nvCxnSpPr>
        <p:spPr>
          <a:xfrm flipV="1">
            <a:off x="7924800" y="2704604"/>
            <a:ext cx="304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82577" y="2304058"/>
            <a:ext cx="494046" cy="461665"/>
          </a:xfrm>
          <a:prstGeom prst="rect">
            <a:avLst/>
          </a:prstGeom>
          <a:noFill/>
        </p:spPr>
        <p:txBody>
          <a:bodyPr wrap="none" rtlCol="0">
            <a:spAutoFit/>
          </a:bodyPr>
          <a:lstStyle/>
          <a:p>
            <a:r>
              <a:rPr lang="en-US" sz="2400" dirty="0">
                <a:solidFill>
                  <a:srgbClr val="FF0000"/>
                </a:solidFill>
              </a:rPr>
              <a:t>=0</a:t>
            </a:r>
          </a:p>
        </p:txBody>
      </p:sp>
    </p:spTree>
    <p:extLst>
      <p:ext uri="{BB962C8B-B14F-4D97-AF65-F5344CB8AC3E}">
        <p14:creationId xmlns:p14="http://schemas.microsoft.com/office/powerpoint/2010/main" val="403120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90800"/>
            <a:ext cx="6990214" cy="1204306"/>
          </a:xfrm>
        </p:spPr>
        <p:txBody>
          <a:bodyPr>
            <a:normAutofit fontScale="90000"/>
          </a:bodyPr>
          <a:lstStyle/>
          <a:p>
            <a:r>
              <a:rPr lang="en-US" sz="4400" dirty="0"/>
              <a:t>Second Order Transients</a:t>
            </a:r>
            <a:br>
              <a:rPr lang="en-US" sz="4400" dirty="0"/>
            </a:br>
            <a:r>
              <a:rPr lang="en-US" dirty="0"/>
              <a:t>Part 2: circuits excited by sources</a:t>
            </a:r>
            <a:endParaRPr lang="en-US" sz="3600" dirty="0"/>
          </a:p>
        </p:txBody>
      </p:sp>
      <p:sp>
        <p:nvSpPr>
          <p:cNvPr id="5" name="Subtitle 2"/>
          <p:cNvSpPr txBox="1">
            <a:spLocks/>
          </p:cNvSpPr>
          <p:nvPr/>
        </p:nvSpPr>
        <p:spPr>
          <a:xfrm>
            <a:off x="1516588" y="914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227223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548640"/>
          </a:xfrm>
        </p:spPr>
        <p:txBody>
          <a:bodyPr>
            <a:normAutofit fontScale="90000"/>
          </a:bodyPr>
          <a:lstStyle/>
          <a:p>
            <a:r>
              <a:rPr lang="en-US" dirty="0"/>
              <a:t>2</a:t>
            </a:r>
            <a:r>
              <a:rPr lang="en-US" baseline="30000" dirty="0"/>
              <a:t>nd</a:t>
            </a:r>
            <a:r>
              <a:rPr lang="en-US" dirty="0"/>
              <a:t>-order circuits excited by sources</a:t>
            </a:r>
          </a:p>
        </p:txBody>
      </p:sp>
      <p:sp>
        <p:nvSpPr>
          <p:cNvPr id="3" name="Content Placeholder 2"/>
          <p:cNvSpPr>
            <a:spLocks noGrp="1"/>
          </p:cNvSpPr>
          <p:nvPr>
            <p:ph idx="1"/>
          </p:nvPr>
        </p:nvSpPr>
        <p:spPr>
          <a:xfrm>
            <a:off x="457200" y="914400"/>
            <a:ext cx="8305800" cy="5562600"/>
          </a:xfrm>
        </p:spPr>
        <p:txBody>
          <a:bodyPr>
            <a:normAutofit fontScale="55000" lnSpcReduction="20000"/>
          </a:bodyPr>
          <a:lstStyle/>
          <a:p>
            <a:pPr marL="0" indent="0">
              <a:spcBef>
                <a:spcPts val="600"/>
              </a:spcBef>
              <a:buNone/>
            </a:pPr>
            <a:r>
              <a:rPr lang="en-US" sz="4400" dirty="0"/>
              <a:t>ALGORITHM:</a:t>
            </a:r>
          </a:p>
          <a:p>
            <a:pPr>
              <a:spcBef>
                <a:spcPts val="600"/>
              </a:spcBef>
              <a:buFont typeface="+mj-lt"/>
              <a:buAutoNum type="arabicPeriod"/>
            </a:pPr>
            <a:r>
              <a:rPr lang="en-US" sz="4400" dirty="0"/>
              <a:t>Get circuit.</a:t>
            </a:r>
          </a:p>
          <a:p>
            <a:pPr>
              <a:spcBef>
                <a:spcPts val="600"/>
              </a:spcBef>
              <a:buFont typeface="+mj-lt"/>
              <a:buAutoNum type="arabicPeriod"/>
            </a:pPr>
            <a:r>
              <a:rPr lang="en-US" sz="4400" dirty="0"/>
              <a:t>Find </a:t>
            </a:r>
            <a:r>
              <a:rPr lang="en-US" sz="4400" i="1" dirty="0"/>
              <a:t>natural</a:t>
            </a:r>
            <a:r>
              <a:rPr lang="en-US" sz="4400" dirty="0"/>
              <a:t> initial conditions for energy storage elements.</a:t>
            </a:r>
          </a:p>
          <a:p>
            <a:pPr lvl="2">
              <a:spcBef>
                <a:spcPts val="600"/>
              </a:spcBef>
            </a:pPr>
            <a:r>
              <a:rPr lang="en-US" sz="4400" dirty="0"/>
              <a:t>(draw circuit for t&lt;0  if needed).</a:t>
            </a:r>
          </a:p>
          <a:p>
            <a:pPr>
              <a:spcBef>
                <a:spcPts val="600"/>
              </a:spcBef>
              <a:buFont typeface="+mj-lt"/>
              <a:buAutoNum type="arabicPeriod"/>
            </a:pPr>
            <a:r>
              <a:rPr lang="en-US" sz="4400" dirty="0"/>
              <a:t>Find </a:t>
            </a:r>
            <a:r>
              <a:rPr lang="en-US" sz="4400" i="1" dirty="0"/>
              <a:t>needed</a:t>
            </a:r>
            <a:r>
              <a:rPr lang="en-US" sz="4400" dirty="0"/>
              <a:t> initial conditions for the circuit quantity to be calculated.</a:t>
            </a:r>
          </a:p>
          <a:p>
            <a:pPr lvl="2">
              <a:spcBef>
                <a:spcPts val="600"/>
              </a:spcBef>
            </a:pPr>
            <a:r>
              <a:rPr lang="en-US" sz="4400" dirty="0"/>
              <a:t>(draw circuit at t=0</a:t>
            </a:r>
            <a:r>
              <a:rPr lang="en-US" sz="4400" baseline="-25000" dirty="0"/>
              <a:t>+</a:t>
            </a:r>
            <a:r>
              <a:rPr lang="en-US" sz="4400" dirty="0"/>
              <a:t>  if needed).</a:t>
            </a:r>
          </a:p>
          <a:p>
            <a:pPr>
              <a:spcBef>
                <a:spcPts val="600"/>
              </a:spcBef>
              <a:buFont typeface="+mj-lt"/>
              <a:buAutoNum type="arabicPeriod"/>
            </a:pPr>
            <a:r>
              <a:rPr lang="en-US" sz="4400" dirty="0"/>
              <a:t>Find  transfer function of desired output in terms of source (draw circuit for t&gt;0 .)</a:t>
            </a:r>
          </a:p>
          <a:p>
            <a:pPr>
              <a:spcBef>
                <a:spcPts val="600"/>
              </a:spcBef>
              <a:buFont typeface="+mj-lt"/>
              <a:buAutoNum type="arabicPeriod"/>
            </a:pPr>
            <a:r>
              <a:rPr lang="en-US" sz="4400" dirty="0"/>
              <a:t>Find characteristic equation by setting denominator of transfer function to zero. Determine damping case. Obtain general homogeneous solution.</a:t>
            </a:r>
          </a:p>
          <a:p>
            <a:pPr>
              <a:spcBef>
                <a:spcPts val="600"/>
              </a:spcBef>
              <a:buFont typeface="+mj-lt"/>
              <a:buAutoNum type="arabicPeriod"/>
            </a:pPr>
            <a:r>
              <a:rPr lang="en-US" sz="4400" dirty="0"/>
              <a:t>Find the particular solution by inserting s=</a:t>
            </a:r>
            <a:r>
              <a:rPr lang="en-US" sz="4400" dirty="0" err="1"/>
              <a:t>j</a:t>
            </a:r>
            <a:r>
              <a:rPr lang="en-US" sz="4400" dirty="0" err="1">
                <a:latin typeface="Symbol" pitchFamily="18" charset="2"/>
              </a:rPr>
              <a:t>w</a:t>
            </a:r>
            <a:r>
              <a:rPr lang="en-US" sz="4400" dirty="0"/>
              <a:t> into transfer function and solving.</a:t>
            </a:r>
          </a:p>
          <a:p>
            <a:pPr>
              <a:spcBef>
                <a:spcPts val="600"/>
              </a:spcBef>
              <a:buFont typeface="+mj-lt"/>
              <a:buAutoNum type="arabicPeriod"/>
            </a:pPr>
            <a:r>
              <a:rPr lang="en-US" sz="4400" dirty="0"/>
              <a:t>Plug in initial condition to COMPLETE solution (general homogeneous plus particular) to get specific solution</a:t>
            </a:r>
          </a:p>
          <a:p>
            <a:endParaRPr lang="en-US" dirty="0"/>
          </a:p>
        </p:txBody>
      </p:sp>
    </p:spTree>
    <p:extLst>
      <p:ext uri="{BB962C8B-B14F-4D97-AF65-F5344CB8AC3E}">
        <p14:creationId xmlns:p14="http://schemas.microsoft.com/office/powerpoint/2010/main" val="310156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56" y="38010"/>
            <a:ext cx="8382000" cy="1143000"/>
          </a:xfrm>
        </p:spPr>
        <p:txBody>
          <a:bodyPr>
            <a:noAutofit/>
          </a:bodyPr>
          <a:lstStyle/>
          <a:p>
            <a:pPr lvl="1" algn="ctr" rtl="0">
              <a:lnSpc>
                <a:spcPct val="90000"/>
              </a:lnSpc>
              <a:spcBef>
                <a:spcPct val="0"/>
              </a:spcBef>
            </a:pPr>
            <a:r>
              <a:rPr lang="en-US" sz="3600" dirty="0">
                <a:latin typeface="+mj-lt"/>
              </a:rPr>
              <a:t>RLC parallel circuit excited by a source – </a:t>
            </a:r>
            <a:br>
              <a:rPr lang="en-US" sz="3600" dirty="0">
                <a:latin typeface="+mj-lt"/>
              </a:rPr>
            </a:br>
            <a:r>
              <a:rPr lang="en-US" sz="3600" dirty="0">
                <a:latin typeface="+mj-lt"/>
              </a:rPr>
              <a:t>demonstrating Step 4 to see the 3 cases</a:t>
            </a:r>
          </a:p>
        </p:txBody>
      </p:sp>
      <p:graphicFrame>
        <p:nvGraphicFramePr>
          <p:cNvPr id="6" name="Object 5"/>
          <p:cNvGraphicFramePr>
            <a:graphicFrameLocks noChangeAspect="1"/>
          </p:cNvGraphicFramePr>
          <p:nvPr>
            <p:extLst>
              <p:ext uri="{D42A27DB-BD31-4B8C-83A1-F6EECF244321}">
                <p14:modId xmlns:p14="http://schemas.microsoft.com/office/powerpoint/2010/main" val="277098986"/>
              </p:ext>
            </p:extLst>
          </p:nvPr>
        </p:nvGraphicFramePr>
        <p:xfrm>
          <a:off x="2667000" y="2514600"/>
          <a:ext cx="6148131" cy="4000500"/>
        </p:xfrm>
        <a:graphic>
          <a:graphicData uri="http://schemas.openxmlformats.org/presentationml/2006/ole">
            <mc:AlternateContent xmlns:mc="http://schemas.openxmlformats.org/markup-compatibility/2006">
              <mc:Choice xmlns:v="urn:schemas-microsoft-com:vml" Requires="v">
                <p:oleObj name="Equation" r:id="rId2" imgW="4483100" imgH="3035300" progId="Equation.3">
                  <p:embed/>
                </p:oleObj>
              </mc:Choice>
              <mc:Fallback>
                <p:oleObj name="Equation" r:id="rId2" imgW="4483100" imgH="3035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14600"/>
                        <a:ext cx="6148131" cy="4000500"/>
                      </a:xfrm>
                      <a:prstGeom prst="rect">
                        <a:avLst/>
                      </a:prstGeom>
                      <a:noFill/>
                    </p:spPr>
                  </p:pic>
                </p:oleObj>
              </mc:Fallback>
            </mc:AlternateContent>
          </a:graphicData>
        </a:graphic>
      </p:graphicFrame>
      <p:pic>
        <p:nvPicPr>
          <p:cNvPr id="13316" name="Picture 4"/>
          <p:cNvPicPr>
            <a:picLocks noChangeAspect="1" noChangeArrowheads="1"/>
          </p:cNvPicPr>
          <p:nvPr/>
        </p:nvPicPr>
        <p:blipFill>
          <a:blip r:embed="rId4" cstate="print"/>
          <a:srcRect/>
          <a:stretch>
            <a:fillRect/>
          </a:stretch>
        </p:blipFill>
        <p:spPr bwMode="auto">
          <a:xfrm>
            <a:off x="202295" y="1066800"/>
            <a:ext cx="2579005" cy="1905000"/>
          </a:xfrm>
          <a:prstGeom prst="rect">
            <a:avLst/>
          </a:prstGeom>
          <a:noFill/>
          <a:ln w="9525">
            <a:noFill/>
            <a:miter lim="800000"/>
            <a:headEnd/>
            <a:tailEnd/>
          </a:ln>
          <a:effectLst/>
        </p:spPr>
      </p:pic>
      <p:sp>
        <p:nvSpPr>
          <p:cNvPr id="5" name="TextBox 4"/>
          <p:cNvSpPr txBox="1"/>
          <p:nvPr/>
        </p:nvSpPr>
        <p:spPr>
          <a:xfrm>
            <a:off x="3228975" y="1181010"/>
            <a:ext cx="5671881" cy="1015663"/>
          </a:xfrm>
          <a:prstGeom prst="rect">
            <a:avLst/>
          </a:prstGeom>
          <a:noFill/>
        </p:spPr>
        <p:txBody>
          <a:bodyPr wrap="square" rtlCol="0">
            <a:spAutoFit/>
          </a:bodyPr>
          <a:lstStyle/>
          <a:p>
            <a:r>
              <a:rPr lang="en-US" sz="2000" dirty="0">
                <a:solidFill>
                  <a:schemeClr val="accent6">
                    <a:lumMod val="50000"/>
                  </a:schemeClr>
                </a:solidFill>
              </a:rPr>
              <a:t>Suggestion: If you have a series connection, solve for capacitor voltage first; If you have a parallel connection, solve for inductor current first.</a:t>
            </a:r>
          </a:p>
        </p:txBody>
      </p:sp>
    </p:spTree>
    <p:extLst>
      <p:ext uri="{BB962C8B-B14F-4D97-AF65-F5344CB8AC3E}">
        <p14:creationId xmlns:p14="http://schemas.microsoft.com/office/powerpoint/2010/main" val="304794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90480"/>
          </a:xfrm>
        </p:spPr>
        <p:txBody>
          <a:bodyPr>
            <a:normAutofit fontScale="90000"/>
          </a:bodyPr>
          <a:lstStyle/>
          <a:p>
            <a:r>
              <a:rPr lang="en-US" dirty="0"/>
              <a:t>Critically damped RLC parallel circuit</a:t>
            </a:r>
          </a:p>
        </p:txBody>
      </p:sp>
      <p:graphicFrame>
        <p:nvGraphicFramePr>
          <p:cNvPr id="10244" name="Object 4"/>
          <p:cNvGraphicFramePr>
            <a:graphicFrameLocks noChangeAspect="1"/>
          </p:cNvGraphicFramePr>
          <p:nvPr>
            <p:extLst>
              <p:ext uri="{D42A27DB-BD31-4B8C-83A1-F6EECF244321}">
                <p14:modId xmlns:p14="http://schemas.microsoft.com/office/powerpoint/2010/main" val="771468380"/>
              </p:ext>
            </p:extLst>
          </p:nvPr>
        </p:nvGraphicFramePr>
        <p:xfrm>
          <a:off x="3505200" y="4572000"/>
          <a:ext cx="2839214" cy="743352"/>
        </p:xfrm>
        <a:graphic>
          <a:graphicData uri="http://schemas.openxmlformats.org/presentationml/2006/ole">
            <mc:AlternateContent xmlns:mc="http://schemas.openxmlformats.org/markup-compatibility/2006">
              <mc:Choice xmlns:v="urn:schemas-microsoft-com:vml" Requires="v">
                <p:oleObj name="Equation" r:id="rId2" imgW="2184400" imgH="571500" progId="Equation.3">
                  <p:embed/>
                </p:oleObj>
              </mc:Choice>
              <mc:Fallback>
                <p:oleObj name="Equation" r:id="rId2" imgW="2184400" imgH="571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72000"/>
                        <a:ext cx="2839214" cy="743352"/>
                      </a:xfrm>
                      <a:prstGeom prst="rect">
                        <a:avLst/>
                      </a:prstGeom>
                      <a:noFill/>
                    </p:spPr>
                  </p:pic>
                </p:oleObj>
              </mc:Fallback>
            </mc:AlternateContent>
          </a:graphicData>
        </a:graphic>
      </p:graphicFrame>
      <p:pic>
        <p:nvPicPr>
          <p:cNvPr id="14339" name="Picture 3"/>
          <p:cNvPicPr>
            <a:picLocks noChangeAspect="1" noChangeArrowheads="1"/>
          </p:cNvPicPr>
          <p:nvPr/>
        </p:nvPicPr>
        <p:blipFill>
          <a:blip r:embed="rId4" cstate="print"/>
          <a:srcRect/>
          <a:stretch>
            <a:fillRect/>
          </a:stretch>
        </p:blipFill>
        <p:spPr bwMode="auto">
          <a:xfrm>
            <a:off x="457200" y="685800"/>
            <a:ext cx="2081213" cy="1292225"/>
          </a:xfrm>
          <a:prstGeom prst="rect">
            <a:avLst/>
          </a:prstGeom>
          <a:noFill/>
          <a:ln w="9525">
            <a:noFill/>
            <a:miter lim="800000"/>
            <a:headEnd/>
            <a:tailEnd/>
          </a:ln>
          <a:effectLst/>
        </p:spPr>
      </p:pic>
      <p:sp>
        <p:nvSpPr>
          <p:cNvPr id="3" name="Rectangle 2"/>
          <p:cNvSpPr/>
          <p:nvPr/>
        </p:nvSpPr>
        <p:spPr>
          <a:xfrm>
            <a:off x="2743200" y="1219200"/>
            <a:ext cx="6072187" cy="690638"/>
          </a:xfrm>
          <a:prstGeom prst="rect">
            <a:avLst/>
          </a:prstGeom>
        </p:spPr>
        <p:txBody>
          <a:bodyPr wrap="square">
            <a:spAutoFit/>
          </a:bodyPr>
          <a:lstStyle/>
          <a:p>
            <a:pPr marL="457200" indent="-457200">
              <a:lnSpc>
                <a:spcPct val="80000"/>
              </a:lnSpc>
              <a:spcBef>
                <a:spcPts val="600"/>
              </a:spcBef>
              <a:buFont typeface="+mj-lt"/>
              <a:buAutoNum type="arabicPeriod" startAt="2"/>
            </a:pPr>
            <a:r>
              <a:rPr lang="en-US" sz="2400" dirty="0">
                <a:solidFill>
                  <a:srgbClr val="FF0000"/>
                </a:solidFill>
              </a:rPr>
              <a:t>Find </a:t>
            </a:r>
            <a:r>
              <a:rPr lang="en-US" sz="2400" i="1" dirty="0">
                <a:solidFill>
                  <a:srgbClr val="FF0000"/>
                </a:solidFill>
              </a:rPr>
              <a:t>natural</a:t>
            </a:r>
            <a:r>
              <a:rPr lang="en-US" sz="2400" dirty="0">
                <a:solidFill>
                  <a:srgbClr val="FF0000"/>
                </a:solidFill>
              </a:rPr>
              <a:t> initial conditions for energy storage elements.</a:t>
            </a:r>
          </a:p>
        </p:txBody>
      </p:sp>
      <mc:AlternateContent xmlns:mc="http://schemas.openxmlformats.org/markup-compatibility/2006" xmlns:a14="http://schemas.microsoft.com/office/drawing/2010/main">
        <mc:Choice Requires="a14">
          <p:sp>
            <p:nvSpPr>
              <p:cNvPr id="4" name="Rectangle 3"/>
              <p:cNvSpPr/>
              <p:nvPr/>
            </p:nvSpPr>
            <p:spPr>
              <a:xfrm>
                <a:off x="457200" y="1987550"/>
                <a:ext cx="8358187" cy="3002938"/>
              </a:xfrm>
              <a:prstGeom prst="rect">
                <a:avLst/>
              </a:prstGeom>
            </p:spPr>
            <p:txBody>
              <a:bodyPr wrap="square">
                <a:spAutoFit/>
              </a:bodyPr>
              <a:lstStyle/>
              <a:p>
                <a:pPr>
                  <a:spcBef>
                    <a:spcPts val="600"/>
                  </a:spcBef>
                </a:pPr>
                <a:r>
                  <a:rPr lang="en-US" sz="2400" dirty="0"/>
                  <a:t>When there are no sources connected for t&lt;0, one can assume that all natural initial conditions are zero, so:</a:t>
                </a:r>
              </a:p>
              <a:p>
                <a:pPr>
                  <a:spcBef>
                    <a:spcPts val="600"/>
                  </a:spcBef>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𝑉</m:t>
                      </m:r>
                      <m:r>
                        <a:rPr lang="en-US" sz="2400" b="0" i="1" smtClean="0">
                          <a:solidFill>
                            <a:schemeClr val="tx1"/>
                          </a:solidFill>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 </m:t>
                      </m:r>
                      <m:r>
                        <a:rPr lang="en-US" sz="2400" i="1">
                          <a:latin typeface="Cambria Math" panose="02040503050406030204" pitchFamily="18" charset="0"/>
                        </a:rPr>
                        <m:t>𝐴</m:t>
                      </m:r>
                    </m:oMath>
                  </m:oMathPara>
                </a14:m>
                <a:endParaRPr lang="en-US" sz="2400" dirty="0"/>
              </a:p>
              <a:p>
                <a:pPr marL="457200" indent="-457200">
                  <a:spcBef>
                    <a:spcPts val="600"/>
                  </a:spcBef>
                  <a:buFont typeface="+mj-lt"/>
                  <a:buAutoNum type="arabicPeriod" startAt="3"/>
                </a:pPr>
                <a:r>
                  <a:rPr lang="en-US" sz="2400" dirty="0">
                    <a:solidFill>
                      <a:srgbClr val="FF0000"/>
                    </a:solidFill>
                  </a:rPr>
                  <a:t>Find </a:t>
                </a:r>
                <a:r>
                  <a:rPr lang="en-US" sz="2400" i="1" dirty="0">
                    <a:solidFill>
                      <a:srgbClr val="FF0000"/>
                    </a:solidFill>
                  </a:rPr>
                  <a:t>needed</a:t>
                </a:r>
                <a:r>
                  <a:rPr lang="en-US" sz="2400" dirty="0">
                    <a:solidFill>
                      <a:srgbClr val="FF0000"/>
                    </a:solidFill>
                  </a:rPr>
                  <a:t> initial conditions for the circuit quantity to be calculated: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i="1">
                            <a:solidFill>
                              <a:srgbClr val="FF0000"/>
                            </a:solidFill>
                            <a:latin typeface="Cambria Math" panose="02040503050406030204" pitchFamily="18" charset="0"/>
                          </a:rPr>
                          <m:t>𝐿</m:t>
                        </m:r>
                      </m:sub>
                    </m:sSub>
                    <m:d>
                      <m:dPr>
                        <m:ctrlPr>
                          <a:rPr lang="en-US" sz="2400" i="1">
                            <a:solidFill>
                              <a:srgbClr val="FF0000"/>
                            </a:solidFill>
                            <a:latin typeface="Cambria Math" panose="02040503050406030204" pitchFamily="18" charset="0"/>
                          </a:rPr>
                        </m:ctrlPr>
                      </m:dPr>
                      <m:e>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0</m:t>
                            </m:r>
                          </m:e>
                          <m:sub>
                            <m:r>
                              <a:rPr lang="en-US" sz="2400" i="1">
                                <a:solidFill>
                                  <a:srgbClr val="FF0000"/>
                                </a:solidFill>
                                <a:latin typeface="Cambria Math" panose="02040503050406030204" pitchFamily="18" charset="0"/>
                              </a:rPr>
                              <m:t>+</m:t>
                            </m:r>
                          </m:sub>
                        </m:sSub>
                      </m:e>
                    </m:d>
                    <m:r>
                      <a:rPr lang="en-US" sz="2400" i="1">
                        <a:solidFill>
                          <a:srgbClr val="FF0000"/>
                        </a:solidFill>
                        <a:latin typeface="Cambria Math" panose="02040503050406030204" pitchFamily="18" charset="0"/>
                      </a:rPr>
                      <m:t>=0 </m:t>
                    </m:r>
                    <m:r>
                      <a:rPr lang="en-US" sz="2400" i="1">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oMath>
                </a14:m>
                <a:r>
                  <a:rPr lang="en-US" sz="2400" dirty="0">
                    <a:solidFill>
                      <a:srgbClr val="FF0000"/>
                    </a:solidFill>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num>
                      <m:den>
                        <m:r>
                          <a:rPr lang="en-US" sz="2400" i="1">
                            <a:latin typeface="Cambria Math" panose="02040503050406030204" pitchFamily="18" charset="0"/>
                          </a:rPr>
                          <m:t>𝑑𝑡</m:t>
                        </m:r>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𝐿</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r>
                          <a:rPr lang="en-US" sz="2400" i="1">
                            <a:latin typeface="Cambria Math" panose="02040503050406030204" pitchFamily="18" charset="0"/>
                          </a:rPr>
                          <m:t>)</m:t>
                        </m:r>
                      </m:num>
                      <m:den>
                        <m:r>
                          <a:rPr lang="en-US" sz="2400" i="1">
                            <a:latin typeface="Cambria Math" panose="02040503050406030204" pitchFamily="18" charset="0"/>
                          </a:rPr>
                          <m:t>𝐿</m:t>
                        </m:r>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r>
                          <a:rPr lang="en-US" sz="2400" i="1">
                            <a:latin typeface="Cambria Math" panose="02040503050406030204" pitchFamily="18" charset="0"/>
                          </a:rPr>
                          <m:t>)</m:t>
                        </m:r>
                      </m:num>
                      <m:den>
                        <m:r>
                          <a:rPr lang="en-US" sz="2400" i="1">
                            <a:latin typeface="Cambria Math" panose="02040503050406030204" pitchFamily="18" charset="0"/>
                          </a:rPr>
                          <m:t>𝐿</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0</m:t>
                        </m:r>
                        <m:r>
                          <a:rPr lang="en-US" sz="2400" i="1">
                            <a:latin typeface="Cambria Math" panose="02040503050406030204" pitchFamily="18" charset="0"/>
                          </a:rPr>
                          <m:t>𝑉</m:t>
                        </m:r>
                      </m:num>
                      <m:den>
                        <m:r>
                          <a:rPr lang="en-US" sz="2400" i="1">
                            <a:latin typeface="Cambria Math" panose="02040503050406030204" pitchFamily="18" charset="0"/>
                          </a:rPr>
                          <m:t>1 </m:t>
                        </m:r>
                        <m:r>
                          <a:rPr lang="en-US" sz="2400" i="1">
                            <a:latin typeface="Cambria Math" panose="02040503050406030204" pitchFamily="18" charset="0"/>
                          </a:rPr>
                          <m:t>𝐻</m:t>
                        </m:r>
                      </m:den>
                    </m:f>
                    <m:r>
                      <a:rPr lang="en-US" sz="2400" i="1">
                        <a:latin typeface="Cambria Math" panose="02040503050406030204" pitchFamily="18" charset="0"/>
                      </a:rPr>
                      <m:t>=</m:t>
                    </m:r>
                    <m:r>
                      <a:rPr lang="en-US" sz="2400" i="1">
                        <a:solidFill>
                          <a:srgbClr val="FF0000"/>
                        </a:solidFill>
                        <a:latin typeface="Cambria Math" panose="02040503050406030204" pitchFamily="18" charset="0"/>
                      </a:rPr>
                      <m:t>0</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𝐴</m:t>
                        </m:r>
                      </m:num>
                      <m:den>
                        <m:r>
                          <a:rPr lang="en-US" sz="2400" i="1">
                            <a:solidFill>
                              <a:srgbClr val="FF0000"/>
                            </a:solidFill>
                            <a:latin typeface="Cambria Math" panose="02040503050406030204" pitchFamily="18" charset="0"/>
                          </a:rPr>
                          <m:t>𝑠</m:t>
                        </m:r>
                      </m:den>
                    </m:f>
                  </m:oMath>
                </a14:m>
                <a:endParaRPr lang="en-US" sz="2400" dirty="0">
                  <a:solidFill>
                    <a:srgbClr val="FF0000"/>
                  </a:solidFill>
                </a:endParaRPr>
              </a:p>
              <a:p>
                <a:pPr>
                  <a:spcBef>
                    <a:spcPts val="600"/>
                  </a:spcBef>
                </a:pPr>
                <a:r>
                  <a:rPr lang="en-US" sz="2400" dirty="0"/>
                  <a:t>Finish Step 5: </a:t>
                </a:r>
                <a:r>
                  <a:rPr lang="en-US" sz="2400" dirty="0">
                    <a:solidFill>
                      <a:srgbClr val="FF0000"/>
                    </a:solidFill>
                  </a:rPr>
                  <a:t>Determine damping case. Obtain general homogeneous solution.</a:t>
                </a:r>
              </a:p>
            </p:txBody>
          </p:sp>
        </mc:Choice>
        <mc:Fallback xmlns="">
          <p:sp>
            <p:nvSpPr>
              <p:cNvPr id="4" name="Rectangle 3"/>
              <p:cNvSpPr>
                <a:spLocks noRot="1" noChangeAspect="1" noMove="1" noResize="1" noEditPoints="1" noAdjustHandles="1" noChangeArrowheads="1" noChangeShapeType="1" noTextEdit="1"/>
              </p:cNvSpPr>
              <p:nvPr/>
            </p:nvSpPr>
            <p:spPr>
              <a:xfrm>
                <a:off x="457200" y="1987550"/>
                <a:ext cx="8358187" cy="3002938"/>
              </a:xfrm>
              <a:prstGeom prst="rect">
                <a:avLst/>
              </a:prstGeom>
              <a:blipFill rotWithShape="0">
                <a:blip r:embed="rId6"/>
                <a:stretch>
                  <a:fillRect l="-1167" t="-1623" b="-3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324590" y="4496986"/>
                <a:ext cx="2286010"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1</m:t>
                              </m:r>
                            </m:den>
                          </m:f>
                        </m:e>
                      </m:ra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324590" y="4496986"/>
                <a:ext cx="2286010" cy="81836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7200" y="5390366"/>
                <a:ext cx="8358187" cy="1219501"/>
              </a:xfrm>
              <a:prstGeom prst="rect">
                <a:avLst/>
              </a:prstGeom>
            </p:spPr>
            <p:txBody>
              <a:bodyPr wrap="square">
                <a:spAutoFit/>
              </a:bodyPr>
              <a:lstStyle/>
              <a:p>
                <a:pPr>
                  <a:spcBef>
                    <a:spcPts val="600"/>
                  </a:spcBef>
                </a:pPr>
                <a:r>
                  <a:rPr lang="en-US" sz="2400" dirty="0"/>
                  <a:t>Since the solutions are identical (-1), this is the critically-damped case and the general solution is always:</a:t>
                </a:r>
              </a:p>
              <a:p>
                <a:pPr>
                  <a:spcBef>
                    <a:spcPts val="600"/>
                  </a:spcBef>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𝐿</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h</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𝐴</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𝑠𝑡</m:t>
                          </m:r>
                        </m:sup>
                      </m:s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𝐵𝑡</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𝑠𝑡</m:t>
                          </m:r>
                        </m:sup>
                      </m:s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𝐴</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sup>
                      </m:s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𝐵𝑡</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sup>
                      </m:sSup>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7200" y="5390366"/>
                <a:ext cx="8358187" cy="1219501"/>
              </a:xfrm>
              <a:prstGeom prst="rect">
                <a:avLst/>
              </a:prstGeom>
              <a:blipFill rotWithShape="0">
                <a:blip r:embed="rId8"/>
                <a:stretch>
                  <a:fillRect l="-1094" t="-4000"/>
                </a:stretch>
              </a:blipFill>
            </p:spPr>
            <p:txBody>
              <a:bodyPr/>
              <a:lstStyle/>
              <a:p>
                <a:r>
                  <a:rPr lang="en-US">
                    <a:noFill/>
                  </a:rPr>
                  <a:t> </a:t>
                </a:r>
              </a:p>
            </p:txBody>
          </p:sp>
        </mc:Fallback>
      </mc:AlternateContent>
    </p:spTree>
    <p:extLst>
      <p:ext uri="{BB962C8B-B14F-4D97-AF65-F5344CB8AC3E}">
        <p14:creationId xmlns:p14="http://schemas.microsoft.com/office/powerpoint/2010/main" val="17217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2400"/>
            <a:ext cx="8229600" cy="715962"/>
          </a:xfrm>
        </p:spPr>
        <p:txBody>
          <a:bodyPr>
            <a:normAutofit fontScale="90000"/>
          </a:bodyPr>
          <a:lstStyle/>
          <a:p>
            <a:r>
              <a:rPr lang="en-US" dirty="0"/>
              <a:t>Critically-damped parallel RLC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624" y="990600"/>
                <a:ext cx="8410575" cy="5486400"/>
              </a:xfrm>
            </p:spPr>
            <p:txBody>
              <a:bodyPr/>
              <a:lstStyle/>
              <a:p>
                <a:pPr marL="457200" indent="-457200">
                  <a:spcBef>
                    <a:spcPts val="600"/>
                  </a:spcBef>
                  <a:buFont typeface="+mj-lt"/>
                  <a:buAutoNum type="arabicPeriod" startAt="6"/>
                </a:pPr>
                <a:r>
                  <a:rPr lang="en-US" sz="2400" dirty="0"/>
                  <a:t>Find the particular solution by inserting s=</a:t>
                </a:r>
                <a:r>
                  <a:rPr lang="en-US" sz="2400" dirty="0" err="1"/>
                  <a:t>j</a:t>
                </a:r>
                <a:r>
                  <a:rPr lang="en-US" sz="2400" dirty="0" err="1">
                    <a:latin typeface="Symbol" pitchFamily="18" charset="2"/>
                  </a:rPr>
                  <a:t>w</a:t>
                </a:r>
                <a:r>
                  <a:rPr lang="en-US" sz="2400" dirty="0"/>
                  <a:t> into transfer function and solving: </a:t>
                </a:r>
                <a14:m>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𝜔</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𝐼</m:t>
                                </m:r>
                              </m:e>
                            </m:acc>
                          </m:e>
                          <m:sub>
                            <m:r>
                              <a:rPr lang="en-US" sz="2400" b="0" i="1" smtClean="0">
                                <a:latin typeface="Cambria Math" panose="02040503050406030204" pitchFamily="18" charset="0"/>
                              </a:rPr>
                              <m:t>𝐿</m:t>
                            </m:r>
                          </m:sub>
                        </m:sSub>
                      </m:num>
                      <m:den>
                        <m:r>
                          <a:rPr lang="en-US" sz="2400" b="0" i="1" smtClean="0">
                            <a:latin typeface="Cambria Math" panose="02040503050406030204" pitchFamily="18" charset="0"/>
                          </a:rPr>
                          <m:t>1</m:t>
                        </m:r>
                        <m:r>
                          <a:rPr lang="en-US" sz="2400" b="0" i="1" smtClean="0">
                            <a:latin typeface="Cambria Math" panose="02040503050406030204" pitchFamily="18" charset="0"/>
                          </a:rPr>
                          <m:t>𝐴</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𝜔</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𝐿𝐶</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rPr>
                              <m:t>𝐿</m:t>
                            </m:r>
                          </m:num>
                          <m:den>
                            <m:r>
                              <a:rPr lang="en-US" sz="2400" b="0" i="1" smtClean="0">
                                <a:latin typeface="Cambria Math" panose="02040503050406030204" pitchFamily="18" charset="0"/>
                              </a:rPr>
                              <m:t>𝑅</m:t>
                            </m:r>
                          </m:den>
                        </m:f>
                        <m:r>
                          <a:rPr lang="en-US" sz="2400" b="0" i="1" smtClean="0">
                            <a:latin typeface="Cambria Math" panose="02040503050406030204" pitchFamily="18" charset="0"/>
                          </a:rPr>
                          <m:t>+1</m:t>
                        </m:r>
                      </m:den>
                    </m:f>
                  </m:oMath>
                </a14:m>
                <a:r>
                  <a:rPr lang="en-US" sz="2400" dirty="0"/>
                  <a:t>. Since the source is dc, </a:t>
                </a:r>
                <a:r>
                  <a:rPr lang="en-US" sz="2400" dirty="0">
                    <a:sym typeface="Symbol" panose="05050102010706020507" pitchFamily="18" charset="2"/>
                  </a:rPr>
                  <a:t>=, and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𝐿</m:t>
                            </m:r>
                          </m:sub>
                        </m:sSub>
                      </m:num>
                      <m:den>
                        <m:r>
                          <a:rPr lang="en-US" sz="2400" i="1">
                            <a:latin typeface="Cambria Math" panose="02040503050406030204" pitchFamily="18" charset="0"/>
                          </a:rPr>
                          <m:t>1</m:t>
                        </m:r>
                        <m:r>
                          <a:rPr lang="en-US" sz="2400" i="1">
                            <a:latin typeface="Cambria Math" panose="02040503050406030204" pitchFamily="18" charset="0"/>
                          </a:rPr>
                          <m:t>𝐴</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0</m:t>
                            </m:r>
                          </m:e>
                          <m:sup>
                            <m:r>
                              <a:rPr lang="en-US" sz="2400" i="1">
                                <a:latin typeface="Cambria Math" panose="02040503050406030204" pitchFamily="18" charset="0"/>
                              </a:rPr>
                              <m:t>2</m:t>
                            </m:r>
                          </m:sup>
                        </m:sSup>
                        <m:r>
                          <a:rPr lang="en-US" sz="2400" i="1">
                            <a:latin typeface="Cambria Math" panose="02040503050406030204" pitchFamily="18" charset="0"/>
                          </a:rPr>
                          <m:t>𝐿𝐶</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rPr>
                              <m:t>𝐿</m:t>
                            </m:r>
                          </m:num>
                          <m:den>
                            <m:r>
                              <a:rPr lang="en-US" sz="2400" i="1">
                                <a:latin typeface="Cambria Math" panose="02040503050406030204" pitchFamily="18" charset="0"/>
                              </a:rPr>
                              <m:t>𝑅</m:t>
                            </m:r>
                          </m:den>
                        </m:f>
                        <m:r>
                          <a:rPr lang="en-US" sz="2400" i="1">
                            <a:latin typeface="Cambria Math" panose="02040503050406030204" pitchFamily="18" charset="0"/>
                          </a:rPr>
                          <m:t>+1</m:t>
                        </m:r>
                      </m:den>
                    </m:f>
                    <m:r>
                      <a:rPr lang="en-US" sz="2400" b="0" i="1" smtClean="0">
                        <a:latin typeface="Cambria Math" panose="02040503050406030204" pitchFamily="18" charset="0"/>
                      </a:rPr>
                      <m:t>=1, </m:t>
                    </m:r>
                    <m:r>
                      <a:rPr lang="en-US" sz="2400" b="0" i="1" smtClean="0">
                        <a:latin typeface="Cambria Math" panose="02040503050406030204" pitchFamily="18" charset="0"/>
                      </a:rPr>
                      <m:t>𝑠𝑜</m:t>
                    </m:r>
                    <m:r>
                      <a:rPr lang="en-US" sz="2400" b="0" i="1" smtClean="0">
                        <a:latin typeface="Cambria Math" panose="02040503050406030204" pitchFamily="18" charset="0"/>
                      </a:rPr>
                      <m:t> </m:t>
                    </m:r>
                  </m:oMath>
                </a14:m>
                <a:endParaRPr lang="en-US" sz="2400" b="0" dirty="0"/>
              </a:p>
              <a:p>
                <a:pPr marL="0" indent="0">
                  <a:spcBef>
                    <a:spcPts val="600"/>
                  </a:spcBef>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𝐿</m:t>
                          </m:r>
                        </m:sub>
                      </m:sSub>
                      <m:r>
                        <a:rPr lang="en-US" sz="2400" b="0" i="1" smtClean="0">
                          <a:latin typeface="Cambria Math" panose="02040503050406030204" pitchFamily="18" charset="0"/>
                        </a:rPr>
                        <m:t>=1</m:t>
                      </m:r>
                      <m:r>
                        <a:rPr lang="en-US" sz="2400" b="0" i="1" smtClean="0">
                          <a:latin typeface="Cambria Math" panose="02040503050406030204" pitchFamily="18" charset="0"/>
                        </a:rPr>
                        <m:t>𝐴</m:t>
                      </m:r>
                      <m:r>
                        <a:rPr lang="en-US" sz="2400" b="0" i="1" smtClean="0">
                          <a:latin typeface="Cambria Math" panose="02040503050406030204" pitchFamily="18" charset="0"/>
                        </a:rPr>
                        <m:t>, </m:t>
                      </m:r>
                      <m:r>
                        <a:rPr lang="en-US" sz="2400" b="0" i="1" smtClean="0">
                          <a:latin typeface="Cambria Math" panose="02040503050406030204" pitchFamily="18" charset="0"/>
                        </a:rPr>
                        <m:t>𝑠𝑜</m:t>
                      </m:r>
                      <m:r>
                        <a:rPr lang="en-US" sz="2400" b="0" i="1" smtClean="0">
                          <a:latin typeface="Cambria Math" panose="02040503050406030204" pitchFamily="18" charset="0"/>
                        </a:rPr>
                        <m:t> </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𝐿</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𝑝</m:t>
                          </m:r>
                        </m:sub>
                      </m:sSub>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𝑡</m:t>
                          </m:r>
                        </m:e>
                      </m:d>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𝐴</m:t>
                      </m:r>
                    </m:oMath>
                  </m:oMathPara>
                </a14:m>
                <a:endParaRPr lang="en-US" sz="2400" dirty="0">
                  <a:solidFill>
                    <a:srgbClr val="FF0000"/>
                  </a:solidFill>
                </a:endParaRPr>
              </a:p>
              <a:p>
                <a:pPr marL="457200" indent="-457200">
                  <a:spcBef>
                    <a:spcPts val="600"/>
                  </a:spcBef>
                  <a:buFont typeface="+mj-lt"/>
                  <a:buAutoNum type="arabicPeriod" startAt="7"/>
                </a:pPr>
                <a:r>
                  <a:rPr lang="en-US" sz="2400" dirty="0"/>
                  <a:t>Plug in initial condition to COMPLETE solution (general homogeneous plus particular) to get specific solution</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𝐿</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𝑝</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m:t>
                          </m:r>
                          <m:r>
                            <a:rPr lang="en-US" sz="2400" b="0" i="1" smtClean="0">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b="0" i="1" smtClean="0">
                          <a:latin typeface="Cambria Math" panose="02040503050406030204" pitchFamily="18" charset="0"/>
                        </a:rPr>
                        <m:t>=1+</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𝑡</m:t>
                          </m:r>
                        </m:sup>
                      </m:sSup>
                      <m:r>
                        <a:rPr lang="en-US" sz="2400" i="1">
                          <a:latin typeface="Cambria Math" panose="02040503050406030204" pitchFamily="18" charset="0"/>
                        </a:rPr>
                        <m:t>+</m:t>
                      </m:r>
                      <m:r>
                        <a:rPr lang="en-US" sz="2400" i="1">
                          <a:latin typeface="Cambria Math" panose="02040503050406030204" pitchFamily="18" charset="0"/>
                        </a:rPr>
                        <m:t>𝐵𝑡</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𝑡</m:t>
                          </m:r>
                        </m:sup>
                      </m:sSup>
                    </m:oMath>
                  </m:oMathPara>
                </a14:m>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=0</m:t>
                      </m:r>
                      <m:r>
                        <a:rPr lang="en-US" sz="2400" b="0" i="1" smtClean="0">
                          <a:latin typeface="Cambria Math" panose="02040503050406030204" pitchFamily="18" charset="0"/>
                        </a:rPr>
                        <m:t>𝐴</m:t>
                      </m:r>
                      <m:r>
                        <a:rPr lang="en-US" sz="2400" b="0" i="1" smtClean="0">
                          <a:latin typeface="Cambria Math" panose="02040503050406030204" pitchFamily="18" charset="0"/>
                        </a:rPr>
                        <m:t>=1+</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a:rPr lang="en-US" sz="2400" i="1">
                          <a:latin typeface="Cambria Math" panose="02040503050406030204" pitchFamily="18" charset="0"/>
                        </a:rPr>
                        <m:t>+</m:t>
                      </m:r>
                      <m:r>
                        <a:rPr lang="en-US" sz="2400" i="1">
                          <a:latin typeface="Cambria Math" panose="02040503050406030204" pitchFamily="18" charset="0"/>
                        </a:rPr>
                        <m:t>𝐵</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rPr>
                        <m:t>0</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a:rPr lang="en-US" sz="2400" b="0" i="1" smtClean="0">
                          <a:latin typeface="Cambria Math" panose="02040503050406030204" pitchFamily="18" charset="0"/>
                        </a:rPr>
                        <m:t>=1+</m:t>
                      </m:r>
                      <m:r>
                        <a:rPr lang="en-US" sz="2400" b="0" i="1" smtClean="0">
                          <a:latin typeface="Cambria Math" panose="02040503050406030204" pitchFamily="18" charset="0"/>
                        </a:rPr>
                        <m:t>𝐴</m:t>
                      </m:r>
                      <m:r>
                        <a:rPr lang="en-US" sz="2400" b="0" i="1" smtClean="0">
                          <a:latin typeface="Cambria Math" panose="02040503050406030204" pitchFamily="18" charset="0"/>
                        </a:rPr>
                        <m:t>,  </m:t>
                      </m:r>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=−1</m:t>
                      </m:r>
                    </m:oMath>
                  </m:oMathPara>
                </a14:m>
                <a:endParaRPr lang="en-US" sz="2400" b="0" dirty="0"/>
              </a:p>
              <a:p>
                <a:pPr marL="0" indent="0">
                  <a:spcBef>
                    <a:spcPts val="1200"/>
                  </a:spcBef>
                  <a:spcAft>
                    <a:spcPts val="1200"/>
                  </a:spcAft>
                  <a:buNone/>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𝑡</m:t>
                        </m:r>
                      </m:sup>
                    </m:sSup>
                    <m:r>
                      <a:rPr lang="en-US" sz="2400" i="1">
                        <a:latin typeface="Cambria Math" panose="02040503050406030204" pitchFamily="18" charset="0"/>
                      </a:rPr>
                      <m:t>+</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𝑡</m:t>
                        </m:r>
                      </m:sup>
                    </m:sSup>
                    <m:r>
                      <a:rPr lang="en-US" sz="2400" b="0" i="1" smtClean="0">
                        <a:latin typeface="Cambria Math" panose="02040503050406030204" pitchFamily="18" charset="0"/>
                      </a:rPr>
                      <m:t>−</m:t>
                    </m:r>
                    <m:r>
                      <a:rPr lang="en-US" sz="2400" i="1">
                        <a:latin typeface="Cambria Math" panose="02040503050406030204" pitchFamily="18" charset="0"/>
                      </a:rPr>
                      <m:t>𝐵𝑡</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𝑡</m:t>
                        </m:r>
                      </m:sup>
                    </m:sSup>
                  </m:oMath>
                </a14:m>
                <a:r>
                  <a:rPr lang="en-US" sz="2400" b="0" dirty="0"/>
                  <a:t>, so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0</m:t>
                            </m:r>
                          </m:e>
                        </m:d>
                      </m:num>
                      <m:den>
                        <m:r>
                          <a:rPr lang="en-US" sz="2400" i="1">
                            <a:latin typeface="Cambria Math" panose="02040503050406030204" pitchFamily="18" charset="0"/>
                          </a:rPr>
                          <m:t>𝑑𝑡</m:t>
                        </m:r>
                      </m:den>
                    </m:f>
                    <m:r>
                      <a:rPr lang="en-US" sz="2400" i="1">
                        <a:latin typeface="Cambria Math" panose="02040503050406030204" pitchFamily="18" charset="0"/>
                      </a:rPr>
                      <m:t>=</m:t>
                    </m:r>
                    <m:r>
                      <a:rPr lang="en-US" sz="2400" b="0" i="1" smtClean="0">
                        <a:latin typeface="Cambria Math" panose="02040503050406030204" pitchFamily="18" charset="0"/>
                      </a:rPr>
                      <m:t>0=1</m:t>
                    </m:r>
                    <m:r>
                      <a:rPr lang="en-US" sz="2400" i="1">
                        <a:latin typeface="Cambria Math" panose="02040503050406030204" pitchFamily="18" charset="0"/>
                      </a:rPr>
                      <m:t>+</m:t>
                    </m:r>
                    <m:r>
                      <a:rPr lang="en-US" sz="2400" i="1">
                        <a:latin typeface="Cambria Math" panose="02040503050406030204" pitchFamily="18" charset="0"/>
                      </a:rPr>
                      <m:t>𝐵</m:t>
                    </m:r>
                    <m:r>
                      <a:rPr lang="en-US" sz="2400" b="0" i="1" smtClean="0">
                        <a:latin typeface="Cambria Math" panose="02040503050406030204" pitchFamily="18" charset="0"/>
                      </a:rPr>
                      <m:t>,  </m:t>
                    </m:r>
                    <m:r>
                      <a:rPr lang="en-US" sz="2400" b="0" i="1" smtClean="0">
                        <a:solidFill>
                          <a:srgbClr val="FF0000"/>
                        </a:solidFill>
                        <a:latin typeface="Cambria Math" panose="02040503050406030204" pitchFamily="18" charset="0"/>
                      </a:rPr>
                      <m:t>𝐵</m:t>
                    </m:r>
                    <m:r>
                      <a:rPr lang="en-US" sz="2400" i="1">
                        <a:solidFill>
                          <a:srgbClr val="FF0000"/>
                        </a:solidFill>
                        <a:latin typeface="Cambria Math" panose="02040503050406030204" pitchFamily="18" charset="0"/>
                      </a:rPr>
                      <m:t>=−1</m:t>
                    </m:r>
                  </m:oMath>
                </a14:m>
                <a:endParaRPr lang="en-US" sz="2400" b="0" dirty="0">
                  <a:solidFill>
                    <a:srgbClr val="FF0000"/>
                  </a:solidFill>
                </a:endParaRPr>
              </a:p>
              <a:p>
                <a:pPr marL="0" indent="0" algn="ctr">
                  <a:spcBef>
                    <a:spcPts val="1200"/>
                  </a:spcBef>
                  <a:spcAft>
                    <a:spcPts val="1200"/>
                  </a:spcAft>
                  <a:buNone/>
                </a:pP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i="1">
                            <a:solidFill>
                              <a:srgbClr val="FF0000"/>
                            </a:solidFill>
                            <a:latin typeface="Cambria Math" panose="02040503050406030204" pitchFamily="18" charset="0"/>
                          </a:rPr>
                          <m:t>𝐿</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b="0" i="1" smtClean="0">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sup>
                    </m:sSup>
                    <m:r>
                      <a:rPr lang="en-US" sz="2400" b="0" i="1" smtClean="0">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sup>
                    </m:sSup>
                    <m:r>
                      <m:rPr>
                        <m:sty m:val="p"/>
                      </m:rPr>
                      <a:rPr lang="en-US" sz="2400" b="0" i="0" smtClean="0">
                        <a:solidFill>
                          <a:srgbClr val="FF0000"/>
                        </a:solidFill>
                        <a:latin typeface="Cambria Math" panose="02040503050406030204" pitchFamily="18" charset="0"/>
                      </a:rPr>
                      <m:t>A</m:t>
                    </m:r>
                    <m:r>
                      <a:rPr lang="en-US" sz="2400" b="0" i="1" smtClean="0">
                        <a:solidFill>
                          <a:srgbClr val="FF0000"/>
                        </a:solidFill>
                        <a:latin typeface="Cambria Math" panose="02040503050406030204" pitchFamily="18" charset="0"/>
                      </a:rPr>
                      <m:t> =1−(1+</m:t>
                    </m:r>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rPr>
                      <m:t>)</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sup>
                    </m:sSup>
                  </m:oMath>
                </a14:m>
                <a:r>
                  <a:rPr lang="en-US" sz="2400" dirty="0">
                    <a:solidFill>
                      <a:srgbClr val="FF0000"/>
                    </a:solidFill>
                  </a:rPr>
                  <a:t> 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624" y="990600"/>
                <a:ext cx="8410575" cy="5486400"/>
              </a:xfrm>
              <a:blipFill rotWithShape="0">
                <a:blip r:embed="rId2"/>
                <a:stretch>
                  <a:fillRect l="-1159" t="-1111"/>
                </a:stretch>
              </a:blipFill>
            </p:spPr>
            <p:txBody>
              <a:bodyPr/>
              <a:lstStyle/>
              <a:p>
                <a:r>
                  <a:rPr lang="en-US">
                    <a:noFill/>
                  </a:rPr>
                  <a:t> </a:t>
                </a:r>
              </a:p>
            </p:txBody>
          </p:sp>
        </mc:Fallback>
      </mc:AlternateContent>
    </p:spTree>
    <p:extLst>
      <p:ext uri="{BB962C8B-B14F-4D97-AF65-F5344CB8AC3E}">
        <p14:creationId xmlns:p14="http://schemas.microsoft.com/office/powerpoint/2010/main" val="51412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229600" cy="1020762"/>
          </a:xfrm>
        </p:spPr>
        <p:txBody>
          <a:bodyPr/>
          <a:lstStyle/>
          <a:p>
            <a:r>
              <a:rPr lang="en-US" dirty="0">
                <a:solidFill>
                  <a:schemeClr val="bg1"/>
                </a:solidFill>
              </a:rPr>
              <a:t>Critically-damped simulation</a:t>
            </a:r>
          </a:p>
        </p:txBody>
      </p:sp>
      <p:pic>
        <p:nvPicPr>
          <p:cNvPr id="75781" name="Picture 5"/>
          <p:cNvPicPr>
            <a:picLocks noChangeAspect="1" noChangeArrowheads="1"/>
          </p:cNvPicPr>
          <p:nvPr/>
        </p:nvPicPr>
        <p:blipFill>
          <a:blip r:embed="rId2" cstate="print"/>
          <a:srcRect/>
          <a:stretch>
            <a:fillRect/>
          </a:stretch>
        </p:blipFill>
        <p:spPr bwMode="auto">
          <a:xfrm>
            <a:off x="5410200" y="5029200"/>
            <a:ext cx="3509366" cy="1752600"/>
          </a:xfrm>
          <a:prstGeom prst="rect">
            <a:avLst/>
          </a:prstGeom>
          <a:noFill/>
          <a:ln w="9525">
            <a:noFill/>
            <a:miter lim="800000"/>
            <a:headEnd/>
            <a:tailEnd/>
          </a:ln>
          <a:effectLst/>
        </p:spPr>
      </p:pic>
      <p:pic>
        <p:nvPicPr>
          <p:cNvPr id="55297" name="Picture 1"/>
          <p:cNvPicPr>
            <a:picLocks noChangeAspect="1" noChangeArrowheads="1"/>
          </p:cNvPicPr>
          <p:nvPr/>
        </p:nvPicPr>
        <p:blipFill>
          <a:blip r:embed="rId3" cstate="print"/>
          <a:srcRect/>
          <a:stretch>
            <a:fillRect/>
          </a:stretch>
        </p:blipFill>
        <p:spPr bwMode="auto">
          <a:xfrm>
            <a:off x="469557" y="1219200"/>
            <a:ext cx="7499850" cy="3648075"/>
          </a:xfrm>
          <a:prstGeom prst="rect">
            <a:avLst/>
          </a:prstGeom>
          <a:noFill/>
          <a:ln w="9525">
            <a:noFill/>
            <a:miter lim="800000"/>
            <a:headEnd/>
            <a:tailEnd/>
          </a:ln>
        </p:spPr>
      </p:pic>
    </p:spTree>
    <p:extLst>
      <p:ext uri="{BB962C8B-B14F-4D97-AF65-F5344CB8AC3E}">
        <p14:creationId xmlns:p14="http://schemas.microsoft.com/office/powerpoint/2010/main" val="144957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90480"/>
          </a:xfrm>
        </p:spPr>
        <p:txBody>
          <a:bodyPr>
            <a:normAutofit/>
          </a:bodyPr>
          <a:lstStyle/>
          <a:p>
            <a:r>
              <a:rPr lang="en-US" dirty="0"/>
              <a:t>Overdamped RLC parallel circuit</a:t>
            </a:r>
          </a:p>
        </p:txBody>
      </p:sp>
      <p:graphicFrame>
        <p:nvGraphicFramePr>
          <p:cNvPr id="10244" name="Object 4"/>
          <p:cNvGraphicFramePr>
            <a:graphicFrameLocks noChangeAspect="1"/>
          </p:cNvGraphicFramePr>
          <p:nvPr>
            <p:extLst>
              <p:ext uri="{D42A27DB-BD31-4B8C-83A1-F6EECF244321}">
                <p14:modId xmlns:p14="http://schemas.microsoft.com/office/powerpoint/2010/main" val="1574272762"/>
              </p:ext>
            </p:extLst>
          </p:nvPr>
        </p:nvGraphicFramePr>
        <p:xfrm>
          <a:off x="3076193" y="4590457"/>
          <a:ext cx="2839214" cy="743352"/>
        </p:xfrm>
        <a:graphic>
          <a:graphicData uri="http://schemas.openxmlformats.org/presentationml/2006/ole">
            <mc:AlternateContent xmlns:mc="http://schemas.openxmlformats.org/markup-compatibility/2006">
              <mc:Choice xmlns:v="urn:schemas-microsoft-com:vml" Requires="v">
                <p:oleObj name="Equation" r:id="rId2" imgW="2184400" imgH="571500" progId="Equation.3">
                  <p:embed/>
                </p:oleObj>
              </mc:Choice>
              <mc:Fallback>
                <p:oleObj name="Equation" r:id="rId2" imgW="2184400" imgH="571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193" y="4590457"/>
                        <a:ext cx="2839214" cy="743352"/>
                      </a:xfrm>
                      <a:prstGeom prst="rect">
                        <a:avLst/>
                      </a:prstGeom>
                      <a:noFill/>
                    </p:spPr>
                  </p:pic>
                </p:oleObj>
              </mc:Fallback>
            </mc:AlternateContent>
          </a:graphicData>
        </a:graphic>
      </p:graphicFrame>
      <p:sp>
        <p:nvSpPr>
          <p:cNvPr id="3" name="Rectangle 2"/>
          <p:cNvSpPr/>
          <p:nvPr/>
        </p:nvSpPr>
        <p:spPr>
          <a:xfrm>
            <a:off x="2743200" y="1219200"/>
            <a:ext cx="6072187" cy="690638"/>
          </a:xfrm>
          <a:prstGeom prst="rect">
            <a:avLst/>
          </a:prstGeom>
        </p:spPr>
        <p:txBody>
          <a:bodyPr wrap="square">
            <a:spAutoFit/>
          </a:bodyPr>
          <a:lstStyle/>
          <a:p>
            <a:pPr marL="457200" indent="-457200">
              <a:lnSpc>
                <a:spcPct val="80000"/>
              </a:lnSpc>
              <a:spcBef>
                <a:spcPts val="600"/>
              </a:spcBef>
              <a:buFont typeface="+mj-lt"/>
              <a:buAutoNum type="arabicPeriod" startAt="2"/>
            </a:pPr>
            <a:r>
              <a:rPr lang="en-US" sz="2400" dirty="0"/>
              <a:t>Find </a:t>
            </a:r>
            <a:r>
              <a:rPr lang="en-US" sz="2400" i="1" dirty="0"/>
              <a:t>natural</a:t>
            </a:r>
            <a:r>
              <a:rPr lang="en-US" sz="2400" dirty="0"/>
              <a:t> initial conditions for energy storage elements.</a:t>
            </a:r>
          </a:p>
        </p:txBody>
      </p:sp>
      <mc:AlternateContent xmlns:mc="http://schemas.openxmlformats.org/markup-compatibility/2006" xmlns:a14="http://schemas.microsoft.com/office/drawing/2010/main">
        <mc:Choice Requires="a14">
          <p:sp>
            <p:nvSpPr>
              <p:cNvPr id="4" name="Rectangle 3"/>
              <p:cNvSpPr/>
              <p:nvPr/>
            </p:nvSpPr>
            <p:spPr>
              <a:xfrm>
                <a:off x="457200" y="1987550"/>
                <a:ext cx="8358187" cy="3002938"/>
              </a:xfrm>
              <a:prstGeom prst="rect">
                <a:avLst/>
              </a:prstGeom>
            </p:spPr>
            <p:txBody>
              <a:bodyPr wrap="square">
                <a:spAutoFit/>
              </a:bodyPr>
              <a:lstStyle/>
              <a:p>
                <a:pPr>
                  <a:spcBef>
                    <a:spcPts val="600"/>
                  </a:spcBef>
                </a:pPr>
                <a:r>
                  <a:rPr lang="en-US" sz="2400" dirty="0"/>
                  <a:t>When there are no sources connected for t&lt;0, one can assume that all natural initial conditions are zero, so:</a:t>
                </a:r>
              </a:p>
              <a:p>
                <a:pPr>
                  <a:spcBef>
                    <a:spcPts val="600"/>
                  </a:spcBef>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𝑉</m:t>
                      </m:r>
                      <m:r>
                        <a:rPr lang="en-US" sz="2400" b="0" i="1" smtClean="0">
                          <a:solidFill>
                            <a:schemeClr val="tx1"/>
                          </a:solidFill>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 </m:t>
                      </m:r>
                      <m:r>
                        <a:rPr lang="en-US" sz="2400" i="1">
                          <a:latin typeface="Cambria Math" panose="02040503050406030204" pitchFamily="18" charset="0"/>
                        </a:rPr>
                        <m:t>𝐴</m:t>
                      </m:r>
                    </m:oMath>
                  </m:oMathPara>
                </a14:m>
                <a:endParaRPr lang="en-US" sz="2400" dirty="0"/>
              </a:p>
              <a:p>
                <a:pPr marL="457200" indent="-457200">
                  <a:spcBef>
                    <a:spcPts val="600"/>
                  </a:spcBef>
                  <a:buFont typeface="+mj-lt"/>
                  <a:buAutoNum type="arabicPeriod" startAt="3"/>
                </a:pPr>
                <a:r>
                  <a:rPr lang="en-US" sz="2400" dirty="0">
                    <a:solidFill>
                      <a:schemeClr val="tx1"/>
                    </a:solidFill>
                  </a:rPr>
                  <a:t>Find </a:t>
                </a:r>
                <a:r>
                  <a:rPr lang="en-US" sz="2400" i="1" dirty="0">
                    <a:solidFill>
                      <a:schemeClr val="tx1"/>
                    </a:solidFill>
                  </a:rPr>
                  <a:t>needed</a:t>
                </a:r>
                <a:r>
                  <a:rPr lang="en-US" sz="2400" dirty="0">
                    <a:solidFill>
                      <a:schemeClr val="tx1"/>
                    </a:solidFill>
                  </a:rPr>
                  <a:t> initial conditions for the circuit quantity to be calculated: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𝑖</m:t>
                        </m:r>
                      </m:e>
                      <m:sub>
                        <m:r>
                          <a:rPr lang="en-US" sz="2400" i="1">
                            <a:solidFill>
                              <a:schemeClr val="tx1"/>
                            </a:solidFill>
                            <a:latin typeface="Cambria Math" panose="02040503050406030204" pitchFamily="18" charset="0"/>
                          </a:rPr>
                          <m:t>𝐿</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=0 </m:t>
                    </m:r>
                    <m:r>
                      <a:rPr lang="en-US" sz="2400" i="1">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oMath>
                </a14:m>
                <a:r>
                  <a:rPr lang="en-US" sz="2400" dirty="0">
                    <a:solidFill>
                      <a:schemeClr val="tx1"/>
                    </a:solidFill>
                  </a:rPr>
                  <a:t> </a:t>
                </a:r>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𝑑</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𝑖</m:t>
                            </m:r>
                          </m:e>
                          <m:sub>
                            <m:r>
                              <a:rPr lang="en-US" sz="2400" i="1">
                                <a:solidFill>
                                  <a:schemeClr val="tx1"/>
                                </a:solidFill>
                                <a:latin typeface="Cambria Math" panose="02040503050406030204" pitchFamily="18" charset="0"/>
                              </a:rPr>
                              <m:t>𝐿</m:t>
                            </m:r>
                          </m:sub>
                        </m:sSub>
                      </m:num>
                      <m:den>
                        <m:r>
                          <a:rPr lang="en-US" sz="2400" i="1">
                            <a:solidFill>
                              <a:schemeClr val="tx1"/>
                            </a:solidFill>
                            <a:latin typeface="Cambria Math" panose="02040503050406030204" pitchFamily="18" charset="0"/>
                          </a:rPr>
                          <m:t>𝑑𝑡</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𝐿</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r>
                          <a:rPr lang="en-US" sz="2400" i="1">
                            <a:solidFill>
                              <a:schemeClr val="tx1"/>
                            </a:solidFill>
                            <a:latin typeface="Cambria Math" panose="02040503050406030204" pitchFamily="18" charset="0"/>
                          </a:rPr>
                          <m:t>)</m:t>
                        </m:r>
                      </m:num>
                      <m:den>
                        <m:r>
                          <a:rPr lang="en-US" sz="2400" i="1">
                            <a:solidFill>
                              <a:schemeClr val="tx1"/>
                            </a:solidFill>
                            <a:latin typeface="Cambria Math" panose="02040503050406030204" pitchFamily="18" charset="0"/>
                          </a:rPr>
                          <m:t>𝐿</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r>
                          <a:rPr lang="en-US" sz="2400" i="1">
                            <a:solidFill>
                              <a:schemeClr val="tx1"/>
                            </a:solidFill>
                            <a:latin typeface="Cambria Math" panose="02040503050406030204" pitchFamily="18" charset="0"/>
                          </a:rPr>
                          <m:t>)</m:t>
                        </m:r>
                      </m:num>
                      <m:den>
                        <m:r>
                          <a:rPr lang="en-US" sz="2400" i="1">
                            <a:solidFill>
                              <a:schemeClr val="tx1"/>
                            </a:solidFill>
                            <a:latin typeface="Cambria Math" panose="02040503050406030204" pitchFamily="18" charset="0"/>
                          </a:rPr>
                          <m:t>𝐿</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𝑉</m:t>
                        </m:r>
                      </m:num>
                      <m:den>
                        <m:r>
                          <a:rPr lang="en-US" sz="2400" i="1">
                            <a:solidFill>
                              <a:schemeClr val="tx1"/>
                            </a:solidFill>
                            <a:latin typeface="Cambria Math" panose="02040503050406030204" pitchFamily="18" charset="0"/>
                          </a:rPr>
                          <m:t>1 </m:t>
                        </m:r>
                        <m:r>
                          <a:rPr lang="en-US" sz="2400" i="1">
                            <a:solidFill>
                              <a:schemeClr val="tx1"/>
                            </a:solidFill>
                            <a:latin typeface="Cambria Math" panose="02040503050406030204" pitchFamily="18" charset="0"/>
                          </a:rPr>
                          <m:t>𝐻</m:t>
                        </m:r>
                      </m:den>
                    </m:f>
                    <m:r>
                      <a:rPr lang="en-US" sz="2400" i="1">
                        <a:solidFill>
                          <a:schemeClr val="tx1"/>
                        </a:solidFill>
                        <a:latin typeface="Cambria Math" panose="02040503050406030204" pitchFamily="18" charset="0"/>
                      </a:rPr>
                      <m:t>=0</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𝐴</m:t>
                        </m:r>
                      </m:num>
                      <m:den>
                        <m:r>
                          <a:rPr lang="en-US" sz="2400" i="1">
                            <a:solidFill>
                              <a:schemeClr val="tx1"/>
                            </a:solidFill>
                            <a:latin typeface="Cambria Math" panose="02040503050406030204" pitchFamily="18" charset="0"/>
                          </a:rPr>
                          <m:t>𝑠</m:t>
                        </m:r>
                      </m:den>
                    </m:f>
                  </m:oMath>
                </a14:m>
                <a:endParaRPr lang="en-US" sz="2400" dirty="0">
                  <a:solidFill>
                    <a:srgbClr val="FF0000"/>
                  </a:solidFill>
                </a:endParaRPr>
              </a:p>
              <a:p>
                <a:pPr>
                  <a:spcBef>
                    <a:spcPts val="600"/>
                  </a:spcBef>
                </a:pPr>
                <a:r>
                  <a:rPr lang="en-US" sz="2400" dirty="0"/>
                  <a:t>Finish Step 5: </a:t>
                </a:r>
                <a:r>
                  <a:rPr lang="en-US" sz="2400" dirty="0">
                    <a:solidFill>
                      <a:srgbClr val="FF0000"/>
                    </a:solidFill>
                  </a:rPr>
                  <a:t>Determine damping case. Obtain general homogeneous solution.</a:t>
                </a:r>
              </a:p>
            </p:txBody>
          </p:sp>
        </mc:Choice>
        <mc:Fallback xmlns="">
          <p:sp>
            <p:nvSpPr>
              <p:cNvPr id="4" name="Rectangle 3"/>
              <p:cNvSpPr>
                <a:spLocks noRot="1" noChangeAspect="1" noMove="1" noResize="1" noEditPoints="1" noAdjustHandles="1" noChangeArrowheads="1" noChangeShapeType="1" noTextEdit="1"/>
              </p:cNvSpPr>
              <p:nvPr/>
            </p:nvSpPr>
            <p:spPr>
              <a:xfrm>
                <a:off x="457200" y="1987550"/>
                <a:ext cx="8358187" cy="3002938"/>
              </a:xfrm>
              <a:prstGeom prst="rect">
                <a:avLst/>
              </a:prstGeom>
              <a:blipFill rotWithShape="0">
                <a:blip r:embed="rId5"/>
                <a:stretch>
                  <a:fillRect l="-1167" t="-1623" b="-3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34826" y="4515443"/>
                <a:ext cx="2951986" cy="8183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1</m:t>
                              </m:r>
                            </m:den>
                          </m:f>
                        </m:e>
                      </m:ra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834826" y="4515443"/>
                <a:ext cx="2951986" cy="81836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7200" y="5390366"/>
                <a:ext cx="8358187" cy="1256691"/>
              </a:xfrm>
              <a:prstGeom prst="rect">
                <a:avLst/>
              </a:prstGeom>
            </p:spPr>
            <p:txBody>
              <a:bodyPr wrap="square">
                <a:spAutoFit/>
              </a:bodyPr>
              <a:lstStyle/>
              <a:p>
                <a:pPr>
                  <a:spcBef>
                    <a:spcPts val="600"/>
                  </a:spcBef>
                </a:pPr>
                <a:r>
                  <a:rPr lang="en-US" sz="2400" dirty="0"/>
                  <a:t>Since the solutions are real and distinct, this is the overdamped case and the general solution is always:</a:t>
                </a:r>
              </a:p>
              <a:p>
                <a:pPr>
                  <a:spcBef>
                    <a:spcPts val="600"/>
                  </a:spcBef>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𝐿</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h</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𝐴</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𝑠</m:t>
                              </m:r>
                            </m:e>
                            <m:sub>
                              <m:r>
                                <a:rPr lang="en-US" sz="2400" b="0" i="1" smtClean="0">
                                  <a:solidFill>
                                    <a:srgbClr val="FF0000"/>
                                  </a:solidFill>
                                  <a:latin typeface="Cambria Math" panose="02040503050406030204" pitchFamily="18" charset="0"/>
                                </a:rPr>
                                <m:t>+</m:t>
                              </m:r>
                            </m:sub>
                          </m:sSub>
                          <m:r>
                            <a:rPr lang="en-US" sz="2400" i="1">
                              <a:solidFill>
                                <a:srgbClr val="FF0000"/>
                              </a:solidFill>
                              <a:latin typeface="Cambria Math" panose="02040503050406030204" pitchFamily="18" charset="0"/>
                            </a:rPr>
                            <m:t>𝑡</m:t>
                          </m:r>
                        </m:sup>
                      </m:s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𝐵</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𝑠</m:t>
                              </m:r>
                            </m:e>
                            <m:sub>
                              <m:r>
                                <a:rPr lang="en-US" sz="2400" b="0" i="1" smtClean="0">
                                  <a:solidFill>
                                    <a:srgbClr val="FF0000"/>
                                  </a:solidFill>
                                  <a:latin typeface="Cambria Math" panose="02040503050406030204" pitchFamily="18" charset="0"/>
                                </a:rPr>
                                <m:t>−</m:t>
                              </m:r>
                            </m:sub>
                          </m:sSub>
                          <m:r>
                            <a:rPr lang="en-US" sz="2400" i="1">
                              <a:solidFill>
                                <a:srgbClr val="FF0000"/>
                              </a:solidFill>
                              <a:latin typeface="Cambria Math" panose="02040503050406030204" pitchFamily="18" charset="0"/>
                            </a:rPr>
                            <m:t>𝑡</m:t>
                          </m:r>
                        </m:sup>
                      </m:s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𝐴</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−.268</m:t>
                          </m:r>
                          <m:r>
                            <a:rPr lang="en-US" sz="2400" i="1">
                              <a:solidFill>
                                <a:srgbClr val="FF0000"/>
                              </a:solidFill>
                              <a:latin typeface="Cambria Math" panose="02040503050406030204" pitchFamily="18" charset="0"/>
                            </a:rPr>
                            <m:t>𝑡</m:t>
                          </m:r>
                        </m:sup>
                      </m:s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𝐵</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−3.732</m:t>
                          </m:r>
                          <m:r>
                            <a:rPr lang="en-US" sz="2400" i="1">
                              <a:solidFill>
                                <a:srgbClr val="FF0000"/>
                              </a:solidFill>
                              <a:latin typeface="Cambria Math" panose="02040503050406030204" pitchFamily="18" charset="0"/>
                            </a:rPr>
                            <m:t>𝑡</m:t>
                          </m:r>
                        </m:sup>
                      </m:sSup>
                    </m:oMath>
                  </m:oMathPara>
                </a14:m>
                <a:endParaRPr lang="en-US"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57200" y="5390366"/>
                <a:ext cx="8358187" cy="1256691"/>
              </a:xfrm>
              <a:prstGeom prst="rect">
                <a:avLst/>
              </a:prstGeom>
              <a:blipFill rotWithShape="0">
                <a:blip r:embed="rId7"/>
                <a:stretch>
                  <a:fillRect l="-1094" t="-3883"/>
                </a:stretch>
              </a:blipFill>
            </p:spPr>
            <p:txBody>
              <a:bodyPr/>
              <a:lstStyle/>
              <a:p>
                <a:r>
                  <a:rPr lang="en-US">
                    <a:noFill/>
                  </a:rPr>
                  <a:t> </a:t>
                </a:r>
              </a:p>
            </p:txBody>
          </p:sp>
        </mc:Fallback>
      </mc:AlternateContent>
      <p:pic>
        <p:nvPicPr>
          <p:cNvPr id="10" name="Picture 3"/>
          <p:cNvPicPr>
            <a:picLocks noChangeAspect="1" noChangeArrowheads="1"/>
          </p:cNvPicPr>
          <p:nvPr/>
        </p:nvPicPr>
        <p:blipFill>
          <a:blip r:embed="rId8" cstate="print"/>
          <a:srcRect/>
          <a:stretch>
            <a:fillRect/>
          </a:stretch>
        </p:blipFill>
        <p:spPr bwMode="auto">
          <a:xfrm>
            <a:off x="457200" y="695325"/>
            <a:ext cx="2081213" cy="1292225"/>
          </a:xfrm>
          <a:prstGeom prst="rect">
            <a:avLst/>
          </a:prstGeom>
          <a:noFill/>
          <a:ln w="9525">
            <a:noFill/>
            <a:miter lim="800000"/>
            <a:headEnd/>
            <a:tailEnd/>
          </a:ln>
          <a:effectLst/>
        </p:spPr>
      </p:pic>
    </p:spTree>
    <p:extLst>
      <p:ext uri="{BB962C8B-B14F-4D97-AF65-F5344CB8AC3E}">
        <p14:creationId xmlns:p14="http://schemas.microsoft.com/office/powerpoint/2010/main" val="107045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2400"/>
            <a:ext cx="8229600" cy="715962"/>
          </a:xfrm>
        </p:spPr>
        <p:txBody>
          <a:bodyPr>
            <a:normAutofit fontScale="90000"/>
          </a:bodyPr>
          <a:lstStyle/>
          <a:p>
            <a:r>
              <a:rPr lang="en-US" dirty="0"/>
              <a:t>Overdamped parallel RLC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624" y="990600"/>
                <a:ext cx="8410575" cy="5486400"/>
              </a:xfrm>
            </p:spPr>
            <p:txBody>
              <a:bodyPr/>
              <a:lstStyle/>
              <a:p>
                <a:pPr marL="457200" indent="-457200">
                  <a:spcBef>
                    <a:spcPts val="600"/>
                  </a:spcBef>
                  <a:buFont typeface="+mj-lt"/>
                  <a:buAutoNum type="arabicPeriod" startAt="6"/>
                </a:pPr>
                <a:r>
                  <a:rPr lang="en-US" sz="2400" dirty="0"/>
                  <a:t>Find the particular solution by inserting s=</a:t>
                </a:r>
                <a:r>
                  <a:rPr lang="en-US" sz="2400" dirty="0" err="1"/>
                  <a:t>j</a:t>
                </a:r>
                <a:r>
                  <a:rPr lang="en-US" sz="2400" dirty="0" err="1">
                    <a:latin typeface="Symbol" pitchFamily="18" charset="2"/>
                  </a:rPr>
                  <a:t>w</a:t>
                </a:r>
                <a:r>
                  <a:rPr lang="en-US" sz="2400" dirty="0"/>
                  <a:t> into transfer function and solving: </a:t>
                </a:r>
                <a14:m>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𝜔</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𝐼</m:t>
                                </m:r>
                              </m:e>
                            </m:acc>
                          </m:e>
                          <m:sub>
                            <m:r>
                              <a:rPr lang="en-US" sz="2400" b="0" i="1" smtClean="0">
                                <a:latin typeface="Cambria Math" panose="02040503050406030204" pitchFamily="18" charset="0"/>
                              </a:rPr>
                              <m:t>𝐿</m:t>
                            </m:r>
                          </m:sub>
                        </m:sSub>
                      </m:num>
                      <m:den>
                        <m:r>
                          <a:rPr lang="en-US" sz="2400" b="0" i="1" smtClean="0">
                            <a:latin typeface="Cambria Math" panose="02040503050406030204" pitchFamily="18" charset="0"/>
                          </a:rPr>
                          <m:t>1</m:t>
                        </m:r>
                        <m:r>
                          <a:rPr lang="en-US" sz="2400" b="0" i="1" smtClean="0">
                            <a:latin typeface="Cambria Math" panose="02040503050406030204" pitchFamily="18" charset="0"/>
                          </a:rPr>
                          <m:t>𝐴</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𝜔</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𝐿𝐶</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rPr>
                              <m:t>𝐿</m:t>
                            </m:r>
                          </m:num>
                          <m:den>
                            <m:r>
                              <a:rPr lang="en-US" sz="2400" b="0" i="1" smtClean="0">
                                <a:latin typeface="Cambria Math" panose="02040503050406030204" pitchFamily="18" charset="0"/>
                              </a:rPr>
                              <m:t>𝑅</m:t>
                            </m:r>
                          </m:den>
                        </m:f>
                        <m:r>
                          <a:rPr lang="en-US" sz="2400" b="0" i="1" smtClean="0">
                            <a:latin typeface="Cambria Math" panose="02040503050406030204" pitchFamily="18" charset="0"/>
                          </a:rPr>
                          <m:t>+1</m:t>
                        </m:r>
                      </m:den>
                    </m:f>
                  </m:oMath>
                </a14:m>
                <a:r>
                  <a:rPr lang="en-US" sz="2400" dirty="0"/>
                  <a:t>. Since the source is dc, </a:t>
                </a:r>
                <a:r>
                  <a:rPr lang="en-US" sz="2400" dirty="0">
                    <a:sym typeface="Symbol" panose="05050102010706020507" pitchFamily="18" charset="2"/>
                  </a:rPr>
                  <a:t>=, and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𝐿</m:t>
                            </m:r>
                          </m:sub>
                        </m:sSub>
                      </m:num>
                      <m:den>
                        <m:r>
                          <a:rPr lang="en-US" sz="2400" i="1">
                            <a:latin typeface="Cambria Math" panose="02040503050406030204" pitchFamily="18" charset="0"/>
                          </a:rPr>
                          <m:t>1</m:t>
                        </m:r>
                        <m:r>
                          <a:rPr lang="en-US" sz="2400" i="1">
                            <a:latin typeface="Cambria Math" panose="02040503050406030204" pitchFamily="18" charset="0"/>
                          </a:rPr>
                          <m:t>𝐴</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0</m:t>
                            </m:r>
                          </m:e>
                          <m:sup>
                            <m:r>
                              <a:rPr lang="en-US" sz="2400" i="1">
                                <a:latin typeface="Cambria Math" panose="02040503050406030204" pitchFamily="18" charset="0"/>
                              </a:rPr>
                              <m:t>2</m:t>
                            </m:r>
                          </m:sup>
                        </m:sSup>
                        <m:r>
                          <a:rPr lang="en-US" sz="2400" i="1">
                            <a:latin typeface="Cambria Math" panose="02040503050406030204" pitchFamily="18" charset="0"/>
                          </a:rPr>
                          <m:t>𝐿𝐶</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rPr>
                              <m:t>𝐿</m:t>
                            </m:r>
                          </m:num>
                          <m:den>
                            <m:r>
                              <a:rPr lang="en-US" sz="2400" i="1">
                                <a:latin typeface="Cambria Math" panose="02040503050406030204" pitchFamily="18" charset="0"/>
                              </a:rPr>
                              <m:t>𝑅</m:t>
                            </m:r>
                          </m:den>
                        </m:f>
                        <m:r>
                          <a:rPr lang="en-US" sz="2400" i="1">
                            <a:latin typeface="Cambria Math" panose="02040503050406030204" pitchFamily="18" charset="0"/>
                          </a:rPr>
                          <m:t>+1</m:t>
                        </m:r>
                      </m:den>
                    </m:f>
                    <m:r>
                      <a:rPr lang="en-US" sz="2400" b="0" i="1" smtClean="0">
                        <a:latin typeface="Cambria Math" panose="02040503050406030204" pitchFamily="18" charset="0"/>
                      </a:rPr>
                      <m:t>=1, </m:t>
                    </m:r>
                    <m:r>
                      <a:rPr lang="en-US" sz="2400" b="0" i="1" smtClean="0">
                        <a:latin typeface="Cambria Math" panose="02040503050406030204" pitchFamily="18" charset="0"/>
                      </a:rPr>
                      <m:t>𝑠𝑜</m:t>
                    </m:r>
                    <m:r>
                      <a:rPr lang="en-US" sz="2400" b="0" i="1" smtClean="0">
                        <a:latin typeface="Cambria Math" panose="02040503050406030204" pitchFamily="18" charset="0"/>
                      </a:rPr>
                      <m:t> </m:t>
                    </m:r>
                  </m:oMath>
                </a14:m>
                <a:endParaRPr lang="en-US" sz="2400" b="0" dirty="0"/>
              </a:p>
              <a:p>
                <a:pPr marL="0" indent="0">
                  <a:spcBef>
                    <a:spcPts val="600"/>
                  </a:spcBef>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𝐿</m:t>
                          </m:r>
                        </m:sub>
                      </m:sSub>
                      <m:r>
                        <a:rPr lang="en-US" sz="2400" b="0" i="1" smtClean="0">
                          <a:latin typeface="Cambria Math" panose="02040503050406030204" pitchFamily="18" charset="0"/>
                        </a:rPr>
                        <m:t>=1</m:t>
                      </m:r>
                      <m:r>
                        <a:rPr lang="en-US" sz="2400" b="0" i="1" smtClean="0">
                          <a:latin typeface="Cambria Math" panose="02040503050406030204" pitchFamily="18" charset="0"/>
                        </a:rPr>
                        <m:t>𝐴</m:t>
                      </m:r>
                      <m:r>
                        <a:rPr lang="en-US" sz="2400" b="0" i="1" smtClean="0">
                          <a:latin typeface="Cambria Math" panose="02040503050406030204" pitchFamily="18" charset="0"/>
                        </a:rPr>
                        <m:t>, </m:t>
                      </m:r>
                      <m:r>
                        <a:rPr lang="en-US" sz="2400" b="0" i="1" smtClean="0">
                          <a:latin typeface="Cambria Math" panose="02040503050406030204" pitchFamily="18" charset="0"/>
                        </a:rPr>
                        <m:t>𝑠𝑜</m:t>
                      </m:r>
                      <m:r>
                        <a:rPr lang="en-US" sz="2400" b="0" i="1" smtClean="0">
                          <a:latin typeface="Cambria Math" panose="02040503050406030204" pitchFamily="18" charset="0"/>
                        </a:rPr>
                        <m:t> </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𝐿</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𝑝</m:t>
                          </m:r>
                        </m:sub>
                      </m:sSub>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𝑡</m:t>
                          </m:r>
                        </m:e>
                      </m:d>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𝐴</m:t>
                      </m:r>
                    </m:oMath>
                  </m:oMathPara>
                </a14:m>
                <a:endParaRPr lang="en-US" sz="2400" dirty="0">
                  <a:solidFill>
                    <a:srgbClr val="FF0000"/>
                  </a:solidFill>
                </a:endParaRPr>
              </a:p>
              <a:p>
                <a:pPr marL="457200" indent="-457200">
                  <a:spcBef>
                    <a:spcPts val="600"/>
                  </a:spcBef>
                  <a:buFont typeface="+mj-lt"/>
                  <a:buAutoNum type="arabicPeriod" startAt="7"/>
                </a:pPr>
                <a:r>
                  <a:rPr lang="en-US" sz="2400" dirty="0"/>
                  <a:t>Plug in initial condition to COMPLETE solution (general homogeneous plus particular) to get specific solution</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𝐿</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𝑝</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m:t>
                          </m:r>
                          <m:r>
                            <a:rPr lang="en-US" sz="2400" b="0" i="1" smtClean="0">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b="0" i="1" smtClean="0">
                          <a:latin typeface="Cambria Math" panose="02040503050406030204" pitchFamily="18" charset="0"/>
                        </a:rPr>
                        <m:t>=1+</m:t>
                      </m:r>
                      <m:r>
                        <a:rPr lang="en-US" sz="2400" i="1" smtClean="0">
                          <a:solidFill>
                            <a:schemeClr val="tx1"/>
                          </a:solidFill>
                          <a:latin typeface="Cambria Math" panose="02040503050406030204" pitchFamily="18" charset="0"/>
                        </a:rPr>
                        <m:t>𝐴</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𝑒</m:t>
                          </m:r>
                        </m:e>
                        <m:sup>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𝑠</m:t>
                              </m:r>
                            </m:e>
                            <m:sub>
                              <m:r>
                                <a:rPr lang="en-US" sz="2400" i="1">
                                  <a:solidFill>
                                    <a:schemeClr val="tx1"/>
                                  </a:solidFill>
                                  <a:latin typeface="Cambria Math" panose="02040503050406030204" pitchFamily="18" charset="0"/>
                                </a:rPr>
                                <m:t>+</m:t>
                              </m:r>
                            </m:sub>
                          </m:sSub>
                          <m:r>
                            <a:rPr lang="en-US" sz="2400" i="1">
                              <a:solidFill>
                                <a:schemeClr val="tx1"/>
                              </a:solidFill>
                              <a:latin typeface="Cambria Math" panose="02040503050406030204" pitchFamily="18" charset="0"/>
                            </a:rPr>
                            <m:t>𝑡</m:t>
                          </m:r>
                        </m:sup>
                      </m:sSup>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𝐵</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𝑒</m:t>
                          </m:r>
                        </m:e>
                        <m:sup>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𝑠</m:t>
                              </m:r>
                            </m:e>
                            <m:sub>
                              <m:r>
                                <a:rPr lang="en-US" sz="2400" i="1">
                                  <a:solidFill>
                                    <a:schemeClr val="tx1"/>
                                  </a:solidFill>
                                  <a:latin typeface="Cambria Math" panose="02040503050406030204" pitchFamily="18" charset="0"/>
                                </a:rPr>
                                <m:t>−</m:t>
                              </m:r>
                            </m:sub>
                          </m:sSub>
                          <m:r>
                            <a:rPr lang="en-US" sz="2400" i="1">
                              <a:solidFill>
                                <a:schemeClr val="tx1"/>
                              </a:solidFill>
                              <a:latin typeface="Cambria Math" panose="02040503050406030204" pitchFamily="18" charset="0"/>
                            </a:rPr>
                            <m:t>𝑡</m:t>
                          </m:r>
                        </m:sup>
                      </m:sSup>
                    </m:oMath>
                  </m:oMathPara>
                </a14:m>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=0</m:t>
                      </m:r>
                      <m:r>
                        <a:rPr lang="en-US" sz="2400" b="0" i="1" smtClean="0">
                          <a:latin typeface="Cambria Math" panose="02040503050406030204" pitchFamily="18" charset="0"/>
                        </a:rPr>
                        <m:t>𝐴</m:t>
                      </m:r>
                      <m:r>
                        <a:rPr lang="en-US" sz="2400" b="0" i="1" smtClean="0">
                          <a:latin typeface="Cambria Math" panose="02040503050406030204" pitchFamily="18" charset="0"/>
                        </a:rPr>
                        <m:t>=1+</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a:rPr lang="en-US" sz="2400" i="1">
                          <a:latin typeface="Cambria Math" panose="02040503050406030204" pitchFamily="18" charset="0"/>
                        </a:rPr>
                        <m:t>+</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a:rPr lang="en-US" sz="2400" b="0" i="1" smtClean="0">
                          <a:latin typeface="Cambria Math" panose="02040503050406030204" pitchFamily="18" charset="0"/>
                        </a:rPr>
                        <m:t>=1+</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oMath>
                  </m:oMathPara>
                </a14:m>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num>
                        <m:den>
                          <m:r>
                            <a:rPr lang="en-US" sz="2400" b="0" i="1" smtClean="0">
                              <a:latin typeface="Cambria Math" panose="02040503050406030204" pitchFamily="18" charset="0"/>
                            </a:rPr>
                            <m:t>𝑑𝑡</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sub>
                      </m:sSub>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sub>
                          </m:sSub>
                          <m:r>
                            <a:rPr lang="en-US" sz="2400" i="1">
                              <a:latin typeface="Cambria Math" panose="02040503050406030204" pitchFamily="18" charset="0"/>
                            </a:rPr>
                            <m:t>𝑡</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sub>
                      </m:sSub>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b="0" i="1" smtClean="0">
                                  <a:latin typeface="Cambria Math" panose="02040503050406030204" pitchFamily="18" charset="0"/>
                                </a:rPr>
                                <m:t>−</m:t>
                              </m:r>
                            </m:sub>
                          </m:sSub>
                          <m:r>
                            <a:rPr lang="en-US" sz="2400" i="1">
                              <a:latin typeface="Cambria Math" panose="02040503050406030204" pitchFamily="18" charset="0"/>
                            </a:rPr>
                            <m:t>𝑡</m:t>
                          </m:r>
                        </m:sup>
                      </m:sSup>
                    </m:oMath>
                  </m:oMathPara>
                </a14:m>
                <a:endParaRPr lang="en-US" sz="2400"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0</m:t>
                              </m:r>
                            </m:e>
                          </m:d>
                        </m:num>
                        <m:den>
                          <m:r>
                            <a:rPr lang="en-US" sz="2400" i="1">
                              <a:latin typeface="Cambria Math" panose="02040503050406030204" pitchFamily="18" charset="0"/>
                            </a:rPr>
                            <m:t>𝑑𝑡</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0=</m:t>
                          </m:r>
                          <m:r>
                            <a:rPr lang="en-US" sz="2400" i="1">
                              <a:latin typeface="Cambria Math" panose="02040503050406030204" pitchFamily="18" charset="0"/>
                            </a:rPr>
                            <m:t>𝑠</m:t>
                          </m:r>
                        </m:e>
                        <m:sub>
                          <m:r>
                            <a:rPr lang="en-US" sz="2400" i="1">
                              <a:latin typeface="Cambria Math" panose="02040503050406030204" pitchFamily="18" charset="0"/>
                            </a:rPr>
                            <m:t>+</m:t>
                          </m:r>
                        </m:sub>
                      </m:sSub>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0</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sub>
                      </m:sSub>
                      <m:r>
                        <a:rPr lang="en-US" sz="2400" i="1">
                          <a:latin typeface="Cambria Math" panose="02040503050406030204" pitchFamily="18" charset="0"/>
                        </a:rPr>
                        <m:t>𝐵</m:t>
                      </m:r>
                      <m:sSup>
                        <m:sSupPr>
                          <m:ctrlPr>
                            <a:rPr lang="en-US" sz="2400" i="1" smtClean="0">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0</m:t>
                          </m:r>
                        </m:sup>
                      </m:s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sub>
                      </m:sSub>
                      <m:r>
                        <a:rPr lang="en-US" sz="2400" i="1">
                          <a:latin typeface="Cambria Math" panose="02040503050406030204" pitchFamily="18" charset="0"/>
                        </a:rPr>
                        <m:t>𝐴</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sub>
                      </m:sSub>
                      <m:r>
                        <a:rPr lang="en-US" sz="2400" i="1">
                          <a:latin typeface="Cambria Math" panose="02040503050406030204" pitchFamily="18" charset="0"/>
                        </a:rPr>
                        <m:t>𝐵</m:t>
                      </m:r>
                      <m:r>
                        <a:rPr lang="en-US" sz="2400" b="0" i="1" smtClean="0">
                          <a:latin typeface="Cambria Math" panose="02040503050406030204" pitchFamily="18" charset="0"/>
                        </a:rPr>
                        <m:t>=0</m:t>
                      </m:r>
                    </m:oMath>
                  </m:oMathPara>
                </a14:m>
                <a:endParaRPr lang="en-US" sz="24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624" y="990600"/>
                <a:ext cx="8410575" cy="5486400"/>
              </a:xfrm>
              <a:blipFill rotWithShape="0">
                <a:blip r:embed="rId2"/>
                <a:stretch>
                  <a:fillRect l="-1159" t="-1111"/>
                </a:stretch>
              </a:blipFill>
            </p:spPr>
            <p:txBody>
              <a:bodyPr/>
              <a:lstStyle/>
              <a:p>
                <a:r>
                  <a:rPr lang="en-US">
                    <a:noFill/>
                  </a:rPr>
                  <a:t> </a:t>
                </a:r>
              </a:p>
            </p:txBody>
          </p:sp>
        </mc:Fallback>
      </mc:AlternateContent>
    </p:spTree>
    <p:extLst>
      <p:ext uri="{BB962C8B-B14F-4D97-AF65-F5344CB8AC3E}">
        <p14:creationId xmlns:p14="http://schemas.microsoft.com/office/powerpoint/2010/main" val="41050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
            <a:ext cx="8534400" cy="1005840"/>
          </a:xfrm>
        </p:spPr>
        <p:txBody>
          <a:bodyPr>
            <a:noAutofit/>
          </a:bodyPr>
          <a:lstStyle/>
          <a:p>
            <a:r>
              <a:rPr lang="en-US" sz="3600" dirty="0"/>
              <a:t>2</a:t>
            </a:r>
            <a:r>
              <a:rPr lang="en-US" sz="3600" baseline="30000" dirty="0"/>
              <a:t>nd</a:t>
            </a:r>
            <a:r>
              <a:rPr lang="en-US" sz="3600" dirty="0"/>
              <a:t>-order circuits excited by initial conditions</a:t>
            </a:r>
          </a:p>
        </p:txBody>
      </p:sp>
      <p:sp>
        <p:nvSpPr>
          <p:cNvPr id="3" name="Content Placeholder 2"/>
          <p:cNvSpPr>
            <a:spLocks noGrp="1"/>
          </p:cNvSpPr>
          <p:nvPr>
            <p:ph idx="1"/>
          </p:nvPr>
        </p:nvSpPr>
        <p:spPr>
          <a:xfrm>
            <a:off x="304800" y="990600"/>
            <a:ext cx="8382000" cy="5486400"/>
          </a:xfrm>
        </p:spPr>
        <p:txBody>
          <a:bodyPr>
            <a:noAutofit/>
          </a:bodyPr>
          <a:lstStyle/>
          <a:p>
            <a:pPr marL="0" indent="0">
              <a:lnSpc>
                <a:spcPct val="80000"/>
              </a:lnSpc>
              <a:spcBef>
                <a:spcPts val="600"/>
              </a:spcBef>
              <a:buNone/>
            </a:pPr>
            <a:r>
              <a:rPr lang="en-US" sz="2400" dirty="0"/>
              <a:t>ALGORITHM:</a:t>
            </a:r>
          </a:p>
          <a:p>
            <a:pPr>
              <a:lnSpc>
                <a:spcPct val="80000"/>
              </a:lnSpc>
              <a:spcBef>
                <a:spcPts val="600"/>
              </a:spcBef>
              <a:buFont typeface="+mj-lt"/>
              <a:buAutoNum type="arabicPeriod"/>
            </a:pPr>
            <a:r>
              <a:rPr lang="en-US" sz="2400" dirty="0"/>
              <a:t>Get circuit.</a:t>
            </a:r>
          </a:p>
          <a:p>
            <a:pPr>
              <a:lnSpc>
                <a:spcPct val="80000"/>
              </a:lnSpc>
              <a:spcBef>
                <a:spcPts val="600"/>
              </a:spcBef>
              <a:buFont typeface="+mj-lt"/>
              <a:buAutoNum type="arabicPeriod"/>
            </a:pPr>
            <a:r>
              <a:rPr lang="en-US" sz="2400" dirty="0">
                <a:solidFill>
                  <a:srgbClr val="FF0000"/>
                </a:solidFill>
              </a:rPr>
              <a:t>Find </a:t>
            </a:r>
            <a:r>
              <a:rPr lang="en-US" sz="2400" i="1" dirty="0">
                <a:solidFill>
                  <a:srgbClr val="FF0000"/>
                </a:solidFill>
              </a:rPr>
              <a:t>natural</a:t>
            </a:r>
            <a:r>
              <a:rPr lang="en-US" sz="2400" dirty="0">
                <a:solidFill>
                  <a:srgbClr val="FF0000"/>
                </a:solidFill>
              </a:rPr>
              <a:t> initial conditions for energy storage elements.</a:t>
            </a:r>
          </a:p>
          <a:p>
            <a:pPr lvl="2">
              <a:lnSpc>
                <a:spcPct val="80000"/>
              </a:lnSpc>
              <a:spcBef>
                <a:spcPts val="600"/>
              </a:spcBef>
            </a:pPr>
            <a:r>
              <a:rPr lang="en-US" dirty="0">
                <a:solidFill>
                  <a:srgbClr val="FF0000"/>
                </a:solidFill>
              </a:rPr>
              <a:t>(draw circuit for t&lt;0  if needed).</a:t>
            </a:r>
          </a:p>
          <a:p>
            <a:pPr>
              <a:lnSpc>
                <a:spcPct val="80000"/>
              </a:lnSpc>
              <a:spcBef>
                <a:spcPts val="600"/>
              </a:spcBef>
              <a:buFont typeface="+mj-lt"/>
              <a:buAutoNum type="arabicPeriod"/>
            </a:pPr>
            <a:r>
              <a:rPr lang="en-US" sz="2400" dirty="0">
                <a:solidFill>
                  <a:srgbClr val="FF0000"/>
                </a:solidFill>
              </a:rPr>
              <a:t>Find </a:t>
            </a:r>
            <a:r>
              <a:rPr lang="en-US" sz="2400" i="1" dirty="0">
                <a:solidFill>
                  <a:srgbClr val="FF0000"/>
                </a:solidFill>
              </a:rPr>
              <a:t>needed</a:t>
            </a:r>
            <a:r>
              <a:rPr lang="en-US" sz="2400" dirty="0">
                <a:solidFill>
                  <a:srgbClr val="FF0000"/>
                </a:solidFill>
              </a:rPr>
              <a:t> initial conditions for the circuit quantity to be calculated. </a:t>
            </a:r>
          </a:p>
          <a:p>
            <a:pPr lvl="2">
              <a:lnSpc>
                <a:spcPct val="80000"/>
              </a:lnSpc>
              <a:spcBef>
                <a:spcPts val="600"/>
              </a:spcBef>
            </a:pPr>
            <a:r>
              <a:rPr lang="en-US" dirty="0">
                <a:solidFill>
                  <a:srgbClr val="FF0000"/>
                </a:solidFill>
              </a:rPr>
              <a:t>(draw circuit at t=0</a:t>
            </a:r>
            <a:r>
              <a:rPr lang="en-US" baseline="-25000" dirty="0">
                <a:solidFill>
                  <a:srgbClr val="FF0000"/>
                </a:solidFill>
              </a:rPr>
              <a:t>+</a:t>
            </a:r>
            <a:r>
              <a:rPr lang="en-US" dirty="0">
                <a:solidFill>
                  <a:srgbClr val="FF0000"/>
                </a:solidFill>
              </a:rPr>
              <a:t>  if needed).</a:t>
            </a:r>
          </a:p>
          <a:p>
            <a:pPr>
              <a:lnSpc>
                <a:spcPct val="80000"/>
              </a:lnSpc>
              <a:spcBef>
                <a:spcPts val="600"/>
              </a:spcBef>
              <a:buFont typeface="+mj-lt"/>
              <a:buAutoNum type="arabicPeriod"/>
            </a:pPr>
            <a:r>
              <a:rPr lang="en-US" sz="2400" dirty="0"/>
              <a:t>Add a source to the circuit so that you recover the original circuit when you set the source to zero!</a:t>
            </a:r>
          </a:p>
          <a:p>
            <a:pPr>
              <a:lnSpc>
                <a:spcPct val="80000"/>
              </a:lnSpc>
              <a:spcBef>
                <a:spcPts val="600"/>
              </a:spcBef>
              <a:buFont typeface="+mj-lt"/>
              <a:buAutoNum type="arabicPeriod"/>
            </a:pPr>
            <a:r>
              <a:rPr lang="en-US" sz="2400" dirty="0"/>
              <a:t>Find  transfer function of desired output in terms of source (draw circuit for t&gt;0 .)</a:t>
            </a:r>
          </a:p>
          <a:p>
            <a:pPr>
              <a:lnSpc>
                <a:spcPct val="80000"/>
              </a:lnSpc>
              <a:spcBef>
                <a:spcPts val="600"/>
              </a:spcBef>
              <a:buFont typeface="+mj-lt"/>
              <a:buAutoNum type="arabicPeriod"/>
            </a:pPr>
            <a:r>
              <a:rPr lang="en-US" sz="2400" dirty="0"/>
              <a:t>Find characteristic equation by setting denominator of transfer function to zero. </a:t>
            </a:r>
            <a:r>
              <a:rPr lang="en-US" sz="2400" dirty="0">
                <a:solidFill>
                  <a:srgbClr val="FF0000"/>
                </a:solidFill>
              </a:rPr>
              <a:t>Determine damping case.</a:t>
            </a:r>
            <a:r>
              <a:rPr lang="en-US" sz="2400" dirty="0"/>
              <a:t> Obtain general homogeneous solution.</a:t>
            </a:r>
          </a:p>
          <a:p>
            <a:pPr>
              <a:lnSpc>
                <a:spcPct val="80000"/>
              </a:lnSpc>
              <a:spcBef>
                <a:spcPts val="600"/>
              </a:spcBef>
              <a:buFont typeface="+mj-lt"/>
              <a:buAutoNum type="arabicPeriod"/>
            </a:pPr>
            <a:r>
              <a:rPr lang="en-US" sz="2400" dirty="0"/>
              <a:t>Plug in initial conditions to the general homogeneous solution to get specific solution. (The particular solution is zero.)</a:t>
            </a:r>
          </a:p>
        </p:txBody>
      </p:sp>
    </p:spTree>
    <p:extLst>
      <p:ext uri="{BB962C8B-B14F-4D97-AF65-F5344CB8AC3E}">
        <p14:creationId xmlns:p14="http://schemas.microsoft.com/office/powerpoint/2010/main" val="110770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4000" dirty="0"/>
              <a:t>Overdamped parallel RLC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20762"/>
                <a:ext cx="8229600" cy="5532438"/>
              </a:xfrm>
            </p:spPr>
            <p:txBody>
              <a:bodyPr>
                <a:normAutofit fontScale="92500"/>
              </a:bodyPr>
              <a:lstStyle/>
              <a:p>
                <a:pPr marL="0" indent="0">
                  <a:spcBef>
                    <a:spcPts val="1800"/>
                  </a:spcBef>
                  <a:spcAft>
                    <a:spcPts val="1200"/>
                  </a:spcAft>
                  <a:buNone/>
                </a:pPr>
                <a:r>
                  <a:rPr lang="en-US" sz="2800" dirty="0"/>
                  <a:t>It may be best to solve this with matrices:</a:t>
                </a:r>
              </a:p>
              <a:p>
                <a:pPr marL="0" indent="0">
                  <a:spcBef>
                    <a:spcPts val="1800"/>
                  </a:spcBef>
                  <a:spcAft>
                    <a:spcPts val="1200"/>
                  </a:spcAft>
                  <a:buNone/>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m>
                            <m:mPr>
                              <m:mcs>
                                <m:mc>
                                  <m:mcPr>
                                    <m:count m:val="2"/>
                                    <m:mcJc m:val="center"/>
                                  </m:mcPr>
                                </m:mc>
                              </m:mcs>
                              <m:ctrlPr>
                                <a:rPr lang="en-US" sz="2800" i="1">
                                  <a:latin typeface="Cambria Math" panose="02040503050406030204" pitchFamily="18" charset="0"/>
                                </a:rPr>
                              </m:ctrlPr>
                            </m:mPr>
                            <m:mr>
                              <m:e>
                                <m:r>
                                  <m:rPr>
                                    <m:brk m:alnAt="7"/>
                                  </m:rPr>
                                  <a:rPr lang="en-US" sz="2800" b="0" i="1" smtClean="0">
                                    <a:latin typeface="Cambria Math" panose="02040503050406030204" pitchFamily="18" charset="0"/>
                                  </a:rPr>
                                  <m:t>1</m:t>
                                </m:r>
                              </m:e>
                              <m:e>
                                <m:r>
                                  <a:rPr lang="en-US" sz="2800" b="0" i="1" smtClean="0">
                                    <a:latin typeface="Cambria Math" panose="02040503050406030204" pitchFamily="18" charset="0"/>
                                  </a:rPr>
                                  <m:t>1</m:t>
                                </m:r>
                              </m:e>
                            </m:mr>
                            <m:m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m:t>
                                    </m:r>
                                  </m:sub>
                                </m:sSub>
                              </m:e>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m:t>
                                    </m:r>
                                  </m:sub>
                                </m:sSub>
                              </m:e>
                            </m:mr>
                          </m:m>
                        </m:e>
                      </m:d>
                      <m:d>
                        <m:dPr>
                          <m:ctrlPr>
                            <a:rPr lang="en-US" sz="2800" i="1" smtClean="0">
                              <a:latin typeface="Cambria Math" panose="02040503050406030204" pitchFamily="18" charset="0"/>
                            </a:rPr>
                          </m:ctrlPr>
                        </m:dPr>
                        <m:e>
                          <m:m>
                            <m:mPr>
                              <m:mcs>
                                <m:mc>
                                  <m:mcPr>
                                    <m:count m:val="1"/>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𝐴</m:t>
                                </m:r>
                              </m:e>
                            </m:mr>
                            <m:mr>
                              <m:e>
                                <m:r>
                                  <a:rPr lang="en-US" sz="2800" b="0" i="1" smtClean="0">
                                    <a:latin typeface="Cambria Math" panose="02040503050406030204" pitchFamily="18" charset="0"/>
                                  </a:rPr>
                                  <m:t>𝐵</m:t>
                                </m:r>
                              </m:e>
                            </m:mr>
                          </m:m>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m:t>
                                </m:r>
                                <m:r>
                                  <a:rPr lang="en-US" sz="2800" b="0" i="1" smtClean="0">
                                    <a:latin typeface="Cambria Math" panose="02040503050406030204" pitchFamily="18" charset="0"/>
                                  </a:rPr>
                                  <m:t>1</m:t>
                                </m:r>
                              </m:e>
                            </m:mr>
                            <m:mr>
                              <m:e>
                                <m:r>
                                  <a:rPr lang="en-US" sz="2800" b="0" i="1" smtClean="0">
                                    <a:latin typeface="Cambria Math" panose="02040503050406030204" pitchFamily="18" charset="0"/>
                                  </a:rPr>
                                  <m:t>0</m:t>
                                </m:r>
                              </m:e>
                            </m:mr>
                          </m:m>
                        </m:e>
                      </m:d>
                    </m:oMath>
                  </m:oMathPara>
                </a14:m>
                <a:endParaRPr lang="en-US" sz="2800" dirty="0"/>
              </a:p>
              <a:p>
                <a:pPr marL="0" indent="0">
                  <a:spcBef>
                    <a:spcPts val="1800"/>
                  </a:spcBef>
                  <a:spcAft>
                    <a:spcPts val="1200"/>
                  </a:spcAft>
                  <a:buNone/>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rPr>
                          </m:ctrlPr>
                        </m:dPr>
                        <m:e>
                          <m:m>
                            <m:mPr>
                              <m:mcs>
                                <m:mc>
                                  <m:mcPr>
                                    <m:count m:val="2"/>
                                    <m:mcJc m:val="center"/>
                                  </m:mcPr>
                                </m:mc>
                              </m:mcs>
                              <m:ctrlPr>
                                <a:rPr lang="en-US" sz="2800" i="1">
                                  <a:latin typeface="Cambria Math" panose="02040503050406030204" pitchFamily="18" charset="0"/>
                                </a:rPr>
                              </m:ctrlPr>
                            </m:mPr>
                            <m:mr>
                              <m:e>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b="0" i="1" smtClean="0">
                                            <a:latin typeface="Cambria Math" panose="02040503050406030204" pitchFamily="18" charset="0"/>
                                          </a:rPr>
                                          <m:t>+</m:t>
                                        </m:r>
                                      </m:sub>
                                    </m:sSub>
                                  </m:den>
                                </m:f>
                              </m:e>
                              <m:e>
                                <m:f>
                                  <m:fPr>
                                    <m:ctrlPr>
                                      <a:rPr lang="en-US" sz="2800" i="1" smtClean="0">
                                        <a:latin typeface="Cambria Math" panose="02040503050406030204" pitchFamily="18" charset="0"/>
                                      </a:rPr>
                                    </m:ctrlPr>
                                  </m:fPr>
                                  <m:num>
                                    <m:r>
                                      <a:rPr lang="en-US" sz="2800" i="1">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den>
                                </m:f>
                              </m:e>
                            </m:mr>
                            <m:mr>
                              <m:e>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i="1">
                                            <a:latin typeface="Cambria Math" panose="02040503050406030204" pitchFamily="18" charset="0"/>
                                          </a:rPr>
                                          <m:t>𝑠</m:t>
                                        </m:r>
                                      </m:e>
                                      <m:sub>
                                        <m:r>
                                          <a:rPr lang="en-US" sz="2800" i="1">
                                            <a:latin typeface="Cambria Math" panose="02040503050406030204" pitchFamily="18" charset="0"/>
                                          </a:rPr>
                                          <m:t>+</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den>
                                </m:f>
                              </m:e>
                              <m:e>
                                <m:f>
                                  <m:fPr>
                                    <m:ctrlPr>
                                      <a:rPr lang="en-US" sz="2800" i="1" smtClean="0">
                                        <a:latin typeface="Cambria Math" panose="02040503050406030204" pitchFamily="18" charset="0"/>
                                      </a:rPr>
                                    </m:ctrlPr>
                                  </m:fPr>
                                  <m:num>
                                    <m:r>
                                      <a:rPr lang="en-US" sz="2800" i="1">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den>
                                </m:f>
                              </m:e>
                            </m:mr>
                          </m:m>
                        </m:e>
                      </m:d>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m:t>
                                </m:r>
                                <m:r>
                                  <a:rPr lang="en-US" sz="2800" i="1">
                                    <a:latin typeface="Cambria Math" panose="02040503050406030204" pitchFamily="18" charset="0"/>
                                  </a:rPr>
                                  <m:t>1</m:t>
                                </m:r>
                              </m:e>
                            </m:mr>
                            <m:mr>
                              <m:e>
                                <m:r>
                                  <a:rPr lang="en-US" sz="2800" i="1">
                                    <a:latin typeface="Cambria Math" panose="02040503050406030204" pitchFamily="18" charset="0"/>
                                  </a:rPr>
                                  <m:t>0</m:t>
                                </m:r>
                              </m:e>
                            </m:mr>
                          </m:m>
                        </m:e>
                      </m:d>
                      <m:r>
                        <a:rPr lang="en-US" sz="2800" i="1">
                          <a:latin typeface="Cambria Math" panose="02040503050406030204" pitchFamily="18" charset="0"/>
                        </a:rPr>
                        <m:t>=</m:t>
                      </m:r>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𝐴</m:t>
                                </m:r>
                              </m:e>
                            </m:mr>
                            <m:mr>
                              <m:e>
                                <m:r>
                                  <a:rPr lang="en-US" sz="2800" b="0" i="1" smtClean="0">
                                    <a:latin typeface="Cambria Math" panose="02040503050406030204" pitchFamily="18" charset="0"/>
                                  </a:rPr>
                                  <m:t>𝐵</m:t>
                                </m:r>
                              </m:e>
                            </m:mr>
                          </m:m>
                        </m:e>
                      </m:d>
                    </m:oMath>
                  </m:oMathPara>
                </a14:m>
                <a:endParaRPr lang="en-US" sz="2800" dirty="0"/>
              </a:p>
              <a:p>
                <a:pPr marL="0" indent="0" algn="ctr">
                  <a:spcBef>
                    <a:spcPts val="1800"/>
                  </a:spcBef>
                  <a:spcAft>
                    <a:spcPts val="1200"/>
                  </a:spcAft>
                  <a:buNone/>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𝐴</m:t>
                                </m:r>
                              </m:e>
                            </m:mr>
                            <m:mr>
                              <m:e>
                                <m:r>
                                  <a:rPr lang="en-US" sz="2800" i="1">
                                    <a:latin typeface="Cambria Math" panose="02040503050406030204" pitchFamily="18" charset="0"/>
                                  </a:rPr>
                                  <m:t>𝐵</m:t>
                                </m:r>
                              </m:e>
                            </m:mr>
                          </m:m>
                        </m:e>
                      </m:d>
                      <m:r>
                        <a:rPr lang="en-US" sz="2800" b="0" i="1" smtClean="0">
                          <a:latin typeface="Cambria Math" panose="02040503050406030204" pitchFamily="18" charset="0"/>
                        </a:rPr>
                        <m:t>=</m:t>
                      </m:r>
                      <m:d>
                        <m:dPr>
                          <m:ctrlPr>
                            <a:rPr lang="en-US" sz="2800" i="1">
                              <a:latin typeface="Cambria Math" panose="02040503050406030204" pitchFamily="18" charset="0"/>
                            </a:rPr>
                          </m:ctrlPr>
                        </m:dPr>
                        <m:e>
                          <m:m>
                            <m:mPr>
                              <m:mcs>
                                <m:mc>
                                  <m:mcPr>
                                    <m:count m:val="2"/>
                                    <m:mcJc m:val="center"/>
                                  </m:mcPr>
                                </m:mc>
                              </m:mcs>
                              <m:ctrlPr>
                                <a:rPr lang="en-US" sz="2800" i="1">
                                  <a:latin typeface="Cambria Math" panose="02040503050406030204" pitchFamily="18" charset="0"/>
                                </a:rPr>
                              </m:ctrlPr>
                            </m:mPr>
                            <m:mr>
                              <m:e>
                                <m:f>
                                  <m:fPr>
                                    <m:ctrlPr>
                                      <a:rPr lang="en-US" sz="2800" i="1">
                                        <a:latin typeface="Cambria Math" panose="02040503050406030204" pitchFamily="18" charset="0"/>
                                      </a:rPr>
                                    </m:ctrlPr>
                                  </m:fPr>
                                  <m:num>
                                    <m:r>
                                      <a:rPr lang="en-US" sz="2800" b="0" i="1" smtClean="0">
                                        <a:latin typeface="Cambria Math" panose="02040503050406030204" pitchFamily="18" charset="0"/>
                                      </a:rPr>
                                      <m:t>3.732</m:t>
                                    </m:r>
                                  </m:num>
                                  <m:den>
                                    <m:r>
                                      <a:rPr lang="en-US" sz="2800" b="0" i="1" smtClean="0">
                                        <a:latin typeface="Cambria Math" panose="02040503050406030204" pitchFamily="18" charset="0"/>
                                      </a:rPr>
                                      <m:t>3.464</m:t>
                                    </m:r>
                                  </m:den>
                                </m:f>
                              </m:e>
                              <m:e>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3.464</m:t>
                                    </m:r>
                                  </m:den>
                                </m:f>
                              </m:e>
                            </m:mr>
                            <m:mr>
                              <m:e>
                                <m:f>
                                  <m:fPr>
                                    <m:ctrlPr>
                                      <a:rPr lang="en-US" sz="2800" i="1">
                                        <a:latin typeface="Cambria Math" panose="02040503050406030204" pitchFamily="18" charset="0"/>
                                      </a:rPr>
                                    </m:ctrlPr>
                                  </m:fPr>
                                  <m:num>
                                    <m:r>
                                      <a:rPr lang="en-US" sz="2800" b="0" i="1" smtClean="0">
                                        <a:latin typeface="Cambria Math" panose="02040503050406030204" pitchFamily="18" charset="0"/>
                                      </a:rPr>
                                      <m:t>−.268</m:t>
                                    </m:r>
                                  </m:num>
                                  <m:den>
                                    <m:r>
                                      <a:rPr lang="en-US" sz="2800" b="0" i="1" smtClean="0">
                                        <a:latin typeface="Cambria Math" panose="02040503050406030204" pitchFamily="18" charset="0"/>
                                      </a:rPr>
                                      <m:t>3.464</m:t>
                                    </m:r>
                                  </m:den>
                                </m:f>
                              </m:e>
                              <m:e>
                                <m:f>
                                  <m:fPr>
                                    <m:ctrlPr>
                                      <a:rPr lang="en-US" sz="2800" i="1" smtClean="0">
                                        <a:latin typeface="Cambria Math" panose="02040503050406030204" pitchFamily="18" charset="0"/>
                                      </a:rPr>
                                    </m:ctrlPr>
                                  </m:fPr>
                                  <m:num>
                                    <m:r>
                                      <a:rPr lang="en-US" sz="2800" b="0" i="1" smtClean="0">
                                        <a:latin typeface="Cambria Math" panose="02040503050406030204" pitchFamily="18" charset="0"/>
                                      </a:rPr>
                                      <m:t>−</m:t>
                                    </m:r>
                                    <m:r>
                                      <a:rPr lang="en-US" sz="2800" i="1">
                                        <a:latin typeface="Cambria Math" panose="02040503050406030204" pitchFamily="18" charset="0"/>
                                      </a:rPr>
                                      <m:t>1</m:t>
                                    </m:r>
                                  </m:num>
                                  <m:den>
                                    <m:r>
                                      <a:rPr lang="en-US" sz="2800" b="0" i="1" smtClean="0">
                                        <a:latin typeface="Cambria Math" panose="02040503050406030204" pitchFamily="18" charset="0"/>
                                      </a:rPr>
                                      <m:t>3.464</m:t>
                                    </m:r>
                                  </m:den>
                                </m:f>
                              </m:e>
                            </m:mr>
                          </m:m>
                        </m:e>
                      </m:d>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m:t>
                                </m:r>
                                <m:r>
                                  <a:rPr lang="en-US" sz="2800" i="1">
                                    <a:latin typeface="Cambria Math" panose="02040503050406030204" pitchFamily="18" charset="0"/>
                                  </a:rPr>
                                  <m:t>1</m:t>
                                </m:r>
                              </m:e>
                            </m:mr>
                            <m:mr>
                              <m:e>
                                <m:r>
                                  <a:rPr lang="en-US" sz="2800" i="1">
                                    <a:latin typeface="Cambria Math" panose="02040503050406030204" pitchFamily="18" charset="0"/>
                                  </a:rPr>
                                  <m:t>0</m:t>
                                </m:r>
                              </m:e>
                            </m:mr>
                          </m:m>
                        </m:e>
                      </m:d>
                      <m:r>
                        <a:rPr lang="en-US" sz="2800" b="0" i="1" smtClean="0">
                          <a:latin typeface="Cambria Math" panose="02040503050406030204" pitchFamily="18" charset="0"/>
                        </a:rPr>
                        <m:t>=</m:t>
                      </m:r>
                      <m:d>
                        <m:dPr>
                          <m:ctrlPr>
                            <a:rPr lang="en-US" sz="2800" i="1" smtClean="0">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m:rPr>
                                    <m:brk m:alnAt="7"/>
                                  </m:rPr>
                                  <a:rPr lang="en-US" sz="2800" b="0" i="1" smtClean="0">
                                    <a:latin typeface="Cambria Math" panose="02040503050406030204" pitchFamily="18" charset="0"/>
                                  </a:rPr>
                                  <m:t>−</m:t>
                                </m:r>
                                <m:r>
                                  <a:rPr lang="en-US" sz="2800" i="1" smtClean="0">
                                    <a:latin typeface="Cambria Math" panose="02040503050406030204" pitchFamily="18" charset="0"/>
                                  </a:rPr>
                                  <m:t>1</m:t>
                                </m:r>
                                <m:r>
                                  <a:rPr lang="en-US" sz="2800" b="0" i="1" smtClean="0">
                                    <a:latin typeface="Cambria Math" panose="02040503050406030204" pitchFamily="18" charset="0"/>
                                  </a:rPr>
                                  <m:t>.077</m:t>
                                </m:r>
                              </m:e>
                            </m:mr>
                            <m:mr>
                              <m:e>
                                <m:r>
                                  <a:rPr lang="en-US" sz="2800" i="1" smtClean="0">
                                    <a:latin typeface="Cambria Math" panose="02040503050406030204" pitchFamily="18" charset="0"/>
                                  </a:rPr>
                                  <m:t>0</m:t>
                                </m:r>
                                <m:r>
                                  <a:rPr lang="en-US" sz="2800" b="0" i="1" smtClean="0">
                                    <a:latin typeface="Cambria Math" panose="02040503050406030204" pitchFamily="18" charset="0"/>
                                  </a:rPr>
                                  <m:t>.077</m:t>
                                </m:r>
                              </m:e>
                            </m:mr>
                          </m:m>
                        </m:e>
                      </m:d>
                      <m:r>
                        <a:rPr lang="en-US" sz="2800" b="0" i="1" smtClean="0">
                          <a:latin typeface="Cambria Math" panose="02040503050406030204" pitchFamily="18" charset="0"/>
                        </a:rPr>
                        <m:t>𝑉</m:t>
                      </m:r>
                    </m:oMath>
                  </m:oMathPara>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20762"/>
                <a:ext cx="8229600" cy="5532438"/>
              </a:xfrm>
              <a:blipFill rotWithShape="0">
                <a:blip r:embed="rId2"/>
                <a:stretch>
                  <a:fillRect l="-1333" t="-881"/>
                </a:stretch>
              </a:blipFill>
            </p:spPr>
            <p:txBody>
              <a:bodyPr/>
              <a:lstStyle/>
              <a:p>
                <a:r>
                  <a:rPr lang="en-US">
                    <a:noFill/>
                  </a:rPr>
                  <a:t> </a:t>
                </a:r>
              </a:p>
            </p:txBody>
          </p:sp>
        </mc:Fallback>
      </mc:AlternateContent>
    </p:spTree>
    <p:extLst>
      <p:ext uri="{BB962C8B-B14F-4D97-AF65-F5344CB8AC3E}">
        <p14:creationId xmlns:p14="http://schemas.microsoft.com/office/powerpoint/2010/main" val="306510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941"/>
            <a:ext cx="8229600" cy="715962"/>
          </a:xfrm>
        </p:spPr>
        <p:txBody>
          <a:bodyPr>
            <a:normAutofit fontScale="90000"/>
          </a:bodyPr>
          <a:lstStyle/>
          <a:p>
            <a:r>
              <a:rPr lang="en-US" dirty="0">
                <a:solidFill>
                  <a:schemeClr val="bg1"/>
                </a:solidFill>
              </a:rPr>
              <a:t>Overdamped simulation</a:t>
            </a:r>
          </a:p>
        </p:txBody>
      </p:sp>
      <p:pic>
        <p:nvPicPr>
          <p:cNvPr id="76803" name="Picture 3"/>
          <p:cNvPicPr>
            <a:picLocks noChangeAspect="1" noChangeArrowheads="1"/>
          </p:cNvPicPr>
          <p:nvPr/>
        </p:nvPicPr>
        <p:blipFill>
          <a:blip r:embed="rId2" cstate="print"/>
          <a:srcRect/>
          <a:stretch>
            <a:fillRect/>
          </a:stretch>
        </p:blipFill>
        <p:spPr bwMode="auto">
          <a:xfrm>
            <a:off x="5712102" y="5105400"/>
            <a:ext cx="2974698" cy="1459580"/>
          </a:xfrm>
          <a:prstGeom prst="rect">
            <a:avLst/>
          </a:prstGeom>
          <a:noFill/>
          <a:ln w="9525">
            <a:noFill/>
            <a:miter lim="800000"/>
            <a:headEnd/>
            <a:tailEnd/>
          </a:ln>
          <a:effectLst/>
        </p:spPr>
      </p:pic>
      <p:pic>
        <p:nvPicPr>
          <p:cNvPr id="57345" name="Picture 1"/>
          <p:cNvPicPr>
            <a:picLocks noChangeAspect="1" noChangeArrowheads="1"/>
          </p:cNvPicPr>
          <p:nvPr/>
        </p:nvPicPr>
        <p:blipFill>
          <a:blip r:embed="rId3" cstate="print"/>
          <a:srcRect/>
          <a:stretch>
            <a:fillRect/>
          </a:stretch>
        </p:blipFill>
        <p:spPr bwMode="auto">
          <a:xfrm>
            <a:off x="152400" y="946599"/>
            <a:ext cx="8305800" cy="4040105"/>
          </a:xfrm>
          <a:prstGeom prst="rect">
            <a:avLst/>
          </a:prstGeom>
          <a:noFill/>
          <a:ln w="9525">
            <a:noFill/>
            <a:miter lim="800000"/>
            <a:headEnd/>
            <a:tailEnd/>
          </a:ln>
        </p:spPr>
      </p:pic>
    </p:spTree>
    <p:extLst>
      <p:ext uri="{BB962C8B-B14F-4D97-AF65-F5344CB8AC3E}">
        <p14:creationId xmlns:p14="http://schemas.microsoft.com/office/powerpoint/2010/main" val="27759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90480"/>
          </a:xfrm>
        </p:spPr>
        <p:txBody>
          <a:bodyPr>
            <a:normAutofit/>
          </a:bodyPr>
          <a:lstStyle/>
          <a:p>
            <a:r>
              <a:rPr lang="en-US" dirty="0"/>
              <a:t>Underdamped RLC parallel circuit</a:t>
            </a:r>
          </a:p>
        </p:txBody>
      </p:sp>
      <p:graphicFrame>
        <p:nvGraphicFramePr>
          <p:cNvPr id="10244" name="Object 4"/>
          <p:cNvGraphicFramePr>
            <a:graphicFrameLocks noChangeAspect="1"/>
          </p:cNvGraphicFramePr>
          <p:nvPr>
            <p:extLst>
              <p:ext uri="{D42A27DB-BD31-4B8C-83A1-F6EECF244321}">
                <p14:modId xmlns:p14="http://schemas.microsoft.com/office/powerpoint/2010/main" val="1672258034"/>
              </p:ext>
            </p:extLst>
          </p:nvPr>
        </p:nvGraphicFramePr>
        <p:xfrm>
          <a:off x="2769819" y="4608934"/>
          <a:ext cx="2839214" cy="743352"/>
        </p:xfrm>
        <a:graphic>
          <a:graphicData uri="http://schemas.openxmlformats.org/presentationml/2006/ole">
            <mc:AlternateContent xmlns:mc="http://schemas.openxmlformats.org/markup-compatibility/2006">
              <mc:Choice xmlns:v="urn:schemas-microsoft-com:vml" Requires="v">
                <p:oleObj name="Equation" r:id="rId2" imgW="2184400" imgH="571500" progId="Equation.3">
                  <p:embed/>
                </p:oleObj>
              </mc:Choice>
              <mc:Fallback>
                <p:oleObj name="Equation" r:id="rId2" imgW="2184400" imgH="571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819" y="4608934"/>
                        <a:ext cx="2839214" cy="743352"/>
                      </a:xfrm>
                      <a:prstGeom prst="rect">
                        <a:avLst/>
                      </a:prstGeom>
                      <a:noFill/>
                    </p:spPr>
                  </p:pic>
                </p:oleObj>
              </mc:Fallback>
            </mc:AlternateContent>
          </a:graphicData>
        </a:graphic>
      </p:graphicFrame>
      <p:sp>
        <p:nvSpPr>
          <p:cNvPr id="3" name="Rectangle 2"/>
          <p:cNvSpPr/>
          <p:nvPr/>
        </p:nvSpPr>
        <p:spPr>
          <a:xfrm>
            <a:off x="2743200" y="1219200"/>
            <a:ext cx="6072187" cy="690638"/>
          </a:xfrm>
          <a:prstGeom prst="rect">
            <a:avLst/>
          </a:prstGeom>
        </p:spPr>
        <p:txBody>
          <a:bodyPr wrap="square">
            <a:spAutoFit/>
          </a:bodyPr>
          <a:lstStyle/>
          <a:p>
            <a:pPr marL="457200" indent="-457200">
              <a:lnSpc>
                <a:spcPct val="80000"/>
              </a:lnSpc>
              <a:spcBef>
                <a:spcPts val="600"/>
              </a:spcBef>
              <a:buFont typeface="+mj-lt"/>
              <a:buAutoNum type="arabicPeriod" startAt="2"/>
            </a:pPr>
            <a:r>
              <a:rPr lang="en-US" sz="2400" dirty="0"/>
              <a:t>Find </a:t>
            </a:r>
            <a:r>
              <a:rPr lang="en-US" sz="2400" i="1" dirty="0"/>
              <a:t>natural</a:t>
            </a:r>
            <a:r>
              <a:rPr lang="en-US" sz="2400" dirty="0"/>
              <a:t> initial conditions for energy storage elements.</a:t>
            </a:r>
          </a:p>
        </p:txBody>
      </p:sp>
      <mc:AlternateContent xmlns:mc="http://schemas.openxmlformats.org/markup-compatibility/2006" xmlns:a14="http://schemas.microsoft.com/office/drawing/2010/main">
        <mc:Choice Requires="a14">
          <p:sp>
            <p:nvSpPr>
              <p:cNvPr id="4" name="Rectangle 3"/>
              <p:cNvSpPr/>
              <p:nvPr/>
            </p:nvSpPr>
            <p:spPr>
              <a:xfrm>
                <a:off x="457200" y="1987550"/>
                <a:ext cx="8358187" cy="3002938"/>
              </a:xfrm>
              <a:prstGeom prst="rect">
                <a:avLst/>
              </a:prstGeom>
            </p:spPr>
            <p:txBody>
              <a:bodyPr wrap="square">
                <a:spAutoFit/>
              </a:bodyPr>
              <a:lstStyle/>
              <a:p>
                <a:pPr>
                  <a:spcBef>
                    <a:spcPts val="600"/>
                  </a:spcBef>
                </a:pPr>
                <a:r>
                  <a:rPr lang="en-US" sz="2400" dirty="0"/>
                  <a:t>When there are no sources connected for t&lt;0, one can assume that all natural initial conditions are zero, so:</a:t>
                </a:r>
              </a:p>
              <a:p>
                <a:pPr>
                  <a:spcBef>
                    <a:spcPts val="600"/>
                  </a:spcBef>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𝑉</m:t>
                      </m:r>
                      <m:r>
                        <a:rPr lang="en-US" sz="2400" b="0" i="1" smtClean="0">
                          <a:solidFill>
                            <a:schemeClr val="tx1"/>
                          </a:solidFill>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 </m:t>
                      </m:r>
                      <m:r>
                        <a:rPr lang="en-US" sz="2400" i="1">
                          <a:latin typeface="Cambria Math" panose="02040503050406030204" pitchFamily="18" charset="0"/>
                        </a:rPr>
                        <m:t>𝐴</m:t>
                      </m:r>
                    </m:oMath>
                  </m:oMathPara>
                </a14:m>
                <a:endParaRPr lang="en-US" sz="2400" dirty="0"/>
              </a:p>
              <a:p>
                <a:pPr marL="457200" indent="-457200">
                  <a:spcBef>
                    <a:spcPts val="600"/>
                  </a:spcBef>
                  <a:buFont typeface="+mj-lt"/>
                  <a:buAutoNum type="arabicPeriod" startAt="3"/>
                </a:pPr>
                <a:r>
                  <a:rPr lang="en-US" sz="2400" dirty="0">
                    <a:solidFill>
                      <a:schemeClr val="tx1"/>
                    </a:solidFill>
                  </a:rPr>
                  <a:t>Find </a:t>
                </a:r>
                <a:r>
                  <a:rPr lang="en-US" sz="2400" i="1" dirty="0">
                    <a:solidFill>
                      <a:schemeClr val="tx1"/>
                    </a:solidFill>
                  </a:rPr>
                  <a:t>needed</a:t>
                </a:r>
                <a:r>
                  <a:rPr lang="en-US" sz="2400" dirty="0">
                    <a:solidFill>
                      <a:schemeClr val="tx1"/>
                    </a:solidFill>
                  </a:rPr>
                  <a:t> initial conditions for the circuit quantity to be calculated: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𝑖</m:t>
                        </m:r>
                      </m:e>
                      <m:sub>
                        <m:r>
                          <a:rPr lang="en-US" sz="2400" i="1">
                            <a:solidFill>
                              <a:schemeClr val="tx1"/>
                            </a:solidFill>
                            <a:latin typeface="Cambria Math" panose="02040503050406030204" pitchFamily="18" charset="0"/>
                          </a:rPr>
                          <m:t>𝐿</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=0 </m:t>
                    </m:r>
                    <m:r>
                      <a:rPr lang="en-US" sz="2400" i="1">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oMath>
                </a14:m>
                <a:r>
                  <a:rPr lang="en-US" sz="2400" dirty="0">
                    <a:solidFill>
                      <a:schemeClr val="tx1"/>
                    </a:solidFill>
                  </a:rPr>
                  <a:t> </a:t>
                </a:r>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𝑑</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𝑖</m:t>
                            </m:r>
                          </m:e>
                          <m:sub>
                            <m:r>
                              <a:rPr lang="en-US" sz="2400" i="1">
                                <a:solidFill>
                                  <a:schemeClr val="tx1"/>
                                </a:solidFill>
                                <a:latin typeface="Cambria Math" panose="02040503050406030204" pitchFamily="18" charset="0"/>
                              </a:rPr>
                              <m:t>𝐿</m:t>
                            </m:r>
                          </m:sub>
                        </m:sSub>
                      </m:num>
                      <m:den>
                        <m:r>
                          <a:rPr lang="en-US" sz="2400" i="1">
                            <a:solidFill>
                              <a:schemeClr val="tx1"/>
                            </a:solidFill>
                            <a:latin typeface="Cambria Math" panose="02040503050406030204" pitchFamily="18" charset="0"/>
                          </a:rPr>
                          <m:t>𝑑𝑡</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𝐿</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r>
                          <a:rPr lang="en-US" sz="2400" i="1">
                            <a:solidFill>
                              <a:schemeClr val="tx1"/>
                            </a:solidFill>
                            <a:latin typeface="Cambria Math" panose="02040503050406030204" pitchFamily="18" charset="0"/>
                          </a:rPr>
                          <m:t>)</m:t>
                        </m:r>
                      </m:num>
                      <m:den>
                        <m:r>
                          <a:rPr lang="en-US" sz="2400" i="1">
                            <a:solidFill>
                              <a:schemeClr val="tx1"/>
                            </a:solidFill>
                            <a:latin typeface="Cambria Math" panose="02040503050406030204" pitchFamily="18" charset="0"/>
                          </a:rPr>
                          <m:t>𝐿</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r>
                          <a:rPr lang="en-US" sz="2400" i="1">
                            <a:solidFill>
                              <a:schemeClr val="tx1"/>
                            </a:solidFill>
                            <a:latin typeface="Cambria Math" panose="02040503050406030204" pitchFamily="18" charset="0"/>
                          </a:rPr>
                          <m:t>)</m:t>
                        </m:r>
                      </m:num>
                      <m:den>
                        <m:r>
                          <a:rPr lang="en-US" sz="2400" i="1">
                            <a:solidFill>
                              <a:schemeClr val="tx1"/>
                            </a:solidFill>
                            <a:latin typeface="Cambria Math" panose="02040503050406030204" pitchFamily="18" charset="0"/>
                          </a:rPr>
                          <m:t>𝐿</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𝑉</m:t>
                        </m:r>
                      </m:num>
                      <m:den>
                        <m:r>
                          <a:rPr lang="en-US" sz="2400" i="1">
                            <a:solidFill>
                              <a:schemeClr val="tx1"/>
                            </a:solidFill>
                            <a:latin typeface="Cambria Math" panose="02040503050406030204" pitchFamily="18" charset="0"/>
                          </a:rPr>
                          <m:t>1 </m:t>
                        </m:r>
                        <m:r>
                          <a:rPr lang="en-US" sz="2400" i="1">
                            <a:solidFill>
                              <a:schemeClr val="tx1"/>
                            </a:solidFill>
                            <a:latin typeface="Cambria Math" panose="02040503050406030204" pitchFamily="18" charset="0"/>
                          </a:rPr>
                          <m:t>𝐻</m:t>
                        </m:r>
                      </m:den>
                    </m:f>
                    <m:r>
                      <a:rPr lang="en-US" sz="2400" i="1">
                        <a:solidFill>
                          <a:schemeClr val="tx1"/>
                        </a:solidFill>
                        <a:latin typeface="Cambria Math" panose="02040503050406030204" pitchFamily="18" charset="0"/>
                      </a:rPr>
                      <m:t>=0</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𝐴</m:t>
                        </m:r>
                      </m:num>
                      <m:den>
                        <m:r>
                          <a:rPr lang="en-US" sz="2400" i="1">
                            <a:solidFill>
                              <a:schemeClr val="tx1"/>
                            </a:solidFill>
                            <a:latin typeface="Cambria Math" panose="02040503050406030204" pitchFamily="18" charset="0"/>
                          </a:rPr>
                          <m:t>𝑠</m:t>
                        </m:r>
                      </m:den>
                    </m:f>
                  </m:oMath>
                </a14:m>
                <a:endParaRPr lang="en-US" sz="2400" dirty="0">
                  <a:solidFill>
                    <a:srgbClr val="FF0000"/>
                  </a:solidFill>
                </a:endParaRPr>
              </a:p>
              <a:p>
                <a:pPr>
                  <a:spcBef>
                    <a:spcPts val="600"/>
                  </a:spcBef>
                </a:pPr>
                <a:r>
                  <a:rPr lang="en-US" sz="2400" dirty="0"/>
                  <a:t>Finish Step 5: </a:t>
                </a:r>
                <a:r>
                  <a:rPr lang="en-US" sz="2400" dirty="0">
                    <a:solidFill>
                      <a:srgbClr val="FF0000"/>
                    </a:solidFill>
                  </a:rPr>
                  <a:t>Determine damping case. Obtain general homogeneous solution.</a:t>
                </a:r>
              </a:p>
            </p:txBody>
          </p:sp>
        </mc:Choice>
        <mc:Fallback xmlns="">
          <p:sp>
            <p:nvSpPr>
              <p:cNvPr id="4" name="Rectangle 3"/>
              <p:cNvSpPr>
                <a:spLocks noRot="1" noChangeAspect="1" noMove="1" noResize="1" noEditPoints="1" noAdjustHandles="1" noChangeArrowheads="1" noChangeShapeType="1" noTextEdit="1"/>
              </p:cNvSpPr>
              <p:nvPr/>
            </p:nvSpPr>
            <p:spPr>
              <a:xfrm>
                <a:off x="457200" y="1987550"/>
                <a:ext cx="8358187" cy="3002938"/>
              </a:xfrm>
              <a:prstGeom prst="rect">
                <a:avLst/>
              </a:prstGeom>
              <a:blipFill rotWithShape="0">
                <a:blip r:embed="rId5"/>
                <a:stretch>
                  <a:fillRect l="-1167" t="-1623" b="-3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95922" y="4552960"/>
                <a:ext cx="3319465" cy="8183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1</m:t>
                              </m:r>
                            </m:den>
                          </m:f>
                        </m:e>
                      </m:ra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3</m:t>
                              </m:r>
                            </m:e>
                          </m:rad>
                        </m:num>
                        <m:den>
                          <m:r>
                            <a:rPr lang="en-US" b="0" i="1" smtClean="0">
                              <a:latin typeface="Cambria Math" panose="02040503050406030204" pitchFamily="18" charset="0"/>
                              <a:ea typeface="Cambria Math" panose="02040503050406030204" pitchFamily="18" charset="0"/>
                            </a:rPr>
                            <m:t>2</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495922" y="4552960"/>
                <a:ext cx="3319465" cy="818366"/>
              </a:xfrm>
              <a:prstGeom prst="rect">
                <a:avLst/>
              </a:prstGeom>
              <a:blipFill rotWithShape="0">
                <a:blip r:embed="rId6"/>
                <a:stretch>
                  <a:fillRect b="-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81000" y="5352286"/>
                <a:ext cx="8358187" cy="1236300"/>
              </a:xfrm>
              <a:prstGeom prst="rect">
                <a:avLst/>
              </a:prstGeom>
            </p:spPr>
            <p:txBody>
              <a:bodyPr wrap="square">
                <a:spAutoFit/>
              </a:bodyPr>
              <a:lstStyle/>
              <a:p>
                <a:pPr>
                  <a:spcBef>
                    <a:spcPts val="600"/>
                  </a:spcBef>
                </a:pPr>
                <a:r>
                  <a:rPr lang="en-US" sz="2400" dirty="0"/>
                  <a:t>This is the underdamped case and the general solution is always:</a:t>
                </a:r>
              </a:p>
              <a:p>
                <a:pPr>
                  <a:spcBef>
                    <a:spcPts val="600"/>
                  </a:spcBef>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𝐿</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h</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𝐴</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𝜎</m:t>
                          </m:r>
                          <m:r>
                            <a:rPr lang="en-US" sz="2400" i="1">
                              <a:solidFill>
                                <a:srgbClr val="FF0000"/>
                              </a:solidFill>
                              <a:latin typeface="Cambria Math" panose="02040503050406030204" pitchFamily="18" charset="0"/>
                            </a:rPr>
                            <m:t>𝑡</m:t>
                          </m:r>
                        </m:sup>
                      </m:sSup>
                      <m:func>
                        <m:funcPr>
                          <m:ctrlPr>
                            <a:rPr lang="en-US" sz="2400"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cos</m:t>
                          </m:r>
                        </m:fName>
                        <m:e>
                          <m:r>
                            <a:rPr lang="en-US" sz="2400" i="1">
                              <a:solidFill>
                                <a:srgbClr val="FF0000"/>
                              </a:solidFill>
                              <a:latin typeface="Cambria Math" panose="02040503050406030204" pitchFamily="18" charset="0"/>
                              <a:ea typeface="Cambria Math" panose="02040503050406030204" pitchFamily="18" charset="0"/>
                            </a:rPr>
                            <m:t>𝜔</m:t>
                          </m:r>
                          <m:r>
                            <a:rPr lang="en-US" sz="2400" i="1">
                              <a:solidFill>
                                <a:srgbClr val="FF0000"/>
                              </a:solidFill>
                              <a:latin typeface="Cambria Math" panose="02040503050406030204" pitchFamily="18" charset="0"/>
                              <a:ea typeface="Cambria Math" panose="02040503050406030204" pitchFamily="18" charset="0"/>
                            </a:rPr>
                            <m:t>𝑡</m:t>
                          </m:r>
                        </m:e>
                      </m:func>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𝐵</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𝜎</m:t>
                          </m:r>
                          <m:r>
                            <a:rPr lang="en-US" sz="2400" i="1">
                              <a:solidFill>
                                <a:srgbClr val="FF0000"/>
                              </a:solidFill>
                              <a:latin typeface="Cambria Math" panose="02040503050406030204" pitchFamily="18" charset="0"/>
                            </a:rPr>
                            <m:t>𝑡</m:t>
                          </m:r>
                        </m:sup>
                      </m:sSup>
                      <m:func>
                        <m:funcPr>
                          <m:ctrlPr>
                            <a:rPr lang="en-US" sz="2400"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sin</m:t>
                          </m:r>
                        </m:fName>
                        <m:e>
                          <m:r>
                            <a:rPr lang="en-US" sz="2400" i="1">
                              <a:solidFill>
                                <a:srgbClr val="FF0000"/>
                              </a:solidFill>
                              <a:latin typeface="Cambria Math" panose="02040503050406030204" pitchFamily="18" charset="0"/>
                              <a:ea typeface="Cambria Math" panose="02040503050406030204" pitchFamily="18" charset="0"/>
                            </a:rPr>
                            <m:t>𝜔</m:t>
                          </m:r>
                          <m:r>
                            <a:rPr lang="en-US" sz="2400" i="1">
                              <a:solidFill>
                                <a:srgbClr val="FF0000"/>
                              </a:solidFill>
                              <a:latin typeface="Cambria Math" panose="02040503050406030204" pitchFamily="18" charset="0"/>
                              <a:ea typeface="Cambria Math" panose="02040503050406030204" pitchFamily="18" charset="0"/>
                            </a:rPr>
                            <m:t>𝑡</m:t>
                          </m:r>
                          <m:r>
                            <a:rPr lang="en-US" sz="2400" i="1">
                              <a:solidFill>
                                <a:srgbClr val="FF0000"/>
                              </a:solidFill>
                              <a:latin typeface="Cambria Math" panose="02040503050406030204" pitchFamily="18" charset="0"/>
                              <a:ea typeface="Cambria Math" panose="02040503050406030204" pitchFamily="18" charset="0"/>
                            </a:rPr>
                            <m:t>   </m:t>
                          </m:r>
                          <m:r>
                            <m:rPr>
                              <m:sty m:val="p"/>
                            </m:rPr>
                            <a:rPr lang="en-US" sz="2400" i="0">
                              <a:solidFill>
                                <a:srgbClr val="FF0000"/>
                              </a:solidFill>
                              <a:latin typeface="Cambria Math" panose="02040503050406030204" pitchFamily="18" charset="0"/>
                              <a:ea typeface="Cambria Math" panose="02040503050406030204" pitchFamily="18" charset="0"/>
                            </a:rPr>
                            <m:t>for</m:t>
                          </m:r>
                          <m:r>
                            <a:rPr lang="en-US" sz="2400" i="1">
                              <a:solidFill>
                                <a:srgbClr val="FF0000"/>
                              </a:solidFill>
                              <a:latin typeface="Cambria Math" panose="02040503050406030204" pitchFamily="18" charset="0"/>
                              <a:ea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𝜎</m:t>
                          </m:r>
                          <m:r>
                            <a:rPr lang="en-US" sz="2400" i="1">
                              <a:solidFill>
                                <a:srgbClr val="FF0000"/>
                              </a:solidFill>
                              <a:latin typeface="Cambria Math" panose="02040503050406030204" pitchFamily="18" charset="0"/>
                              <a:ea typeface="Cambria Math" panose="02040503050406030204" pitchFamily="18" charset="0"/>
                            </a:rPr>
                            <m:t>=</m:t>
                          </m:r>
                          <m:f>
                            <m:fPr>
                              <m:ctrlPr>
                                <a:rPr lang="en-US" sz="2400" i="1">
                                  <a:solidFill>
                                    <a:srgbClr val="FF0000"/>
                                  </a:solidFill>
                                  <a:latin typeface="Cambria Math" panose="02040503050406030204" pitchFamily="18" charset="0"/>
                                  <a:ea typeface="Cambria Math" panose="02040503050406030204" pitchFamily="18" charset="0"/>
                                </a:rPr>
                              </m:ctrlPr>
                            </m:fPr>
                            <m:num>
                              <m:r>
                                <a:rPr lang="en-US" sz="2400" i="1">
                                  <a:solidFill>
                                    <a:srgbClr val="FF0000"/>
                                  </a:solidFill>
                                  <a:latin typeface="Cambria Math" panose="02040503050406030204" pitchFamily="18" charset="0"/>
                                  <a:ea typeface="Cambria Math" panose="02040503050406030204" pitchFamily="18" charset="0"/>
                                </a:rPr>
                                <m:t>1</m:t>
                              </m:r>
                            </m:num>
                            <m:den>
                              <m:r>
                                <a:rPr lang="en-US" sz="2400" i="1">
                                  <a:solidFill>
                                    <a:srgbClr val="FF0000"/>
                                  </a:solidFill>
                                  <a:latin typeface="Cambria Math" panose="02040503050406030204" pitchFamily="18" charset="0"/>
                                  <a:ea typeface="Cambria Math" panose="02040503050406030204" pitchFamily="18" charset="0"/>
                                </a:rPr>
                                <m:t>2</m:t>
                              </m:r>
                            </m:den>
                          </m:f>
                        </m:e>
                      </m:func>
                      <m:r>
                        <a:rPr lang="en-US" sz="2400">
                          <a:solidFill>
                            <a:srgbClr val="FF0000"/>
                          </a:solidFill>
                          <a:latin typeface="Cambria Math" panose="02040503050406030204" pitchFamily="18" charset="0"/>
                        </a:rPr>
                        <m:t>, </m:t>
                      </m:r>
                      <m:r>
                        <m:rPr>
                          <m:sty m:val="p"/>
                        </m:rPr>
                        <a:rPr lang="el-GR" sz="2400" i="1">
                          <a:solidFill>
                            <a:srgbClr val="FF0000"/>
                          </a:solidFill>
                          <a:latin typeface="Cambria Math" panose="02040503050406030204" pitchFamily="18" charset="0"/>
                          <a:ea typeface="Cambria Math" panose="02040503050406030204" pitchFamily="18" charset="0"/>
                        </a:rPr>
                        <m:t>ω</m:t>
                      </m:r>
                      <m:r>
                        <a:rPr lang="en-US" sz="2400" i="1">
                          <a:solidFill>
                            <a:srgbClr val="FF0000"/>
                          </a:solidFill>
                          <a:latin typeface="Cambria Math" panose="02040503050406030204" pitchFamily="18" charset="0"/>
                          <a:ea typeface="Cambria Math" panose="02040503050406030204" pitchFamily="18" charset="0"/>
                        </a:rPr>
                        <m:t>=</m:t>
                      </m:r>
                      <m:f>
                        <m:fPr>
                          <m:ctrlPr>
                            <a:rPr lang="en-US" sz="2400" i="1">
                              <a:solidFill>
                                <a:srgbClr val="FF0000"/>
                              </a:solidFill>
                              <a:latin typeface="Cambria Math" panose="02040503050406030204" pitchFamily="18" charset="0"/>
                              <a:ea typeface="Cambria Math" panose="02040503050406030204" pitchFamily="18" charset="0"/>
                            </a:rPr>
                          </m:ctrlPr>
                        </m:fPr>
                        <m:num>
                          <m:rad>
                            <m:radPr>
                              <m:degHide m:val="on"/>
                              <m:ctrlPr>
                                <a:rPr lang="en-US" sz="2400" i="1">
                                  <a:solidFill>
                                    <a:srgbClr val="FF0000"/>
                                  </a:solidFill>
                                  <a:latin typeface="Cambria Math" panose="02040503050406030204" pitchFamily="18" charset="0"/>
                                  <a:ea typeface="Cambria Math" panose="02040503050406030204" pitchFamily="18" charset="0"/>
                                </a:rPr>
                              </m:ctrlPr>
                            </m:radPr>
                            <m:deg/>
                            <m:e>
                              <m:r>
                                <a:rPr lang="en-US" sz="2400" i="1">
                                  <a:solidFill>
                                    <a:srgbClr val="FF0000"/>
                                  </a:solidFill>
                                  <a:latin typeface="Cambria Math" panose="02040503050406030204" pitchFamily="18" charset="0"/>
                                  <a:ea typeface="Cambria Math" panose="02040503050406030204" pitchFamily="18" charset="0"/>
                                </a:rPr>
                                <m:t>3</m:t>
                              </m:r>
                            </m:e>
                          </m:rad>
                        </m:num>
                        <m:den>
                          <m:r>
                            <a:rPr lang="en-US" sz="2400" i="1">
                              <a:solidFill>
                                <a:srgbClr val="FF0000"/>
                              </a:solidFill>
                              <a:latin typeface="Cambria Math" panose="02040503050406030204" pitchFamily="18" charset="0"/>
                              <a:ea typeface="Cambria Math" panose="02040503050406030204" pitchFamily="18" charset="0"/>
                            </a:rPr>
                            <m:t>2</m:t>
                          </m:r>
                        </m:den>
                      </m:f>
                    </m:oMath>
                  </m:oMathPara>
                </a14:m>
                <a:endParaRPr lang="en-US" sz="2400"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81000" y="5352286"/>
                <a:ext cx="8358187" cy="1236300"/>
              </a:xfrm>
              <a:prstGeom prst="rect">
                <a:avLst/>
              </a:prstGeom>
              <a:blipFill rotWithShape="0">
                <a:blip r:embed="rId7"/>
                <a:stretch>
                  <a:fillRect l="-1167" t="-3941"/>
                </a:stretch>
              </a:blipFill>
            </p:spPr>
            <p:txBody>
              <a:bodyPr/>
              <a:lstStyle/>
              <a:p>
                <a:r>
                  <a:rPr lang="en-US">
                    <a:noFill/>
                  </a:rPr>
                  <a:t> </a:t>
                </a:r>
              </a:p>
            </p:txBody>
          </p:sp>
        </mc:Fallback>
      </mc:AlternateContent>
      <p:pic>
        <p:nvPicPr>
          <p:cNvPr id="11" name="Picture 3"/>
          <p:cNvPicPr>
            <a:picLocks noChangeAspect="1" noChangeArrowheads="1"/>
          </p:cNvPicPr>
          <p:nvPr/>
        </p:nvPicPr>
        <p:blipFill>
          <a:blip r:embed="rId8" cstate="print"/>
          <a:srcRect/>
          <a:stretch>
            <a:fillRect/>
          </a:stretch>
        </p:blipFill>
        <p:spPr bwMode="auto">
          <a:xfrm>
            <a:off x="495300" y="695325"/>
            <a:ext cx="2017713" cy="1292225"/>
          </a:xfrm>
          <a:prstGeom prst="rect">
            <a:avLst/>
          </a:prstGeom>
          <a:noFill/>
          <a:ln w="9525">
            <a:noFill/>
            <a:miter lim="800000"/>
            <a:headEnd/>
            <a:tailEnd/>
          </a:ln>
          <a:effectLst/>
        </p:spPr>
      </p:pic>
    </p:spTree>
    <p:extLst>
      <p:ext uri="{BB962C8B-B14F-4D97-AF65-F5344CB8AC3E}">
        <p14:creationId xmlns:p14="http://schemas.microsoft.com/office/powerpoint/2010/main" val="996360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2400"/>
            <a:ext cx="8229600" cy="715962"/>
          </a:xfrm>
        </p:spPr>
        <p:txBody>
          <a:bodyPr>
            <a:normAutofit fontScale="90000"/>
          </a:bodyPr>
          <a:lstStyle/>
          <a:p>
            <a:r>
              <a:rPr lang="en-US" dirty="0"/>
              <a:t>Underdamped parallel RLC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624" y="990600"/>
                <a:ext cx="8410575" cy="5486400"/>
              </a:xfrm>
            </p:spPr>
            <p:txBody>
              <a:bodyPr>
                <a:normAutofit/>
              </a:bodyPr>
              <a:lstStyle/>
              <a:p>
                <a:pPr marL="457200" indent="-457200">
                  <a:spcBef>
                    <a:spcPts val="600"/>
                  </a:spcBef>
                  <a:buFont typeface="+mj-lt"/>
                  <a:buAutoNum type="arabicPeriod" startAt="6"/>
                </a:pPr>
                <a:r>
                  <a:rPr lang="en-US" sz="2400" dirty="0"/>
                  <a:t>Find the particular solution by inserting s=</a:t>
                </a:r>
                <a:r>
                  <a:rPr lang="en-US" sz="2400" dirty="0" err="1"/>
                  <a:t>j</a:t>
                </a:r>
                <a:r>
                  <a:rPr lang="en-US" sz="2400" dirty="0" err="1">
                    <a:latin typeface="Symbol" pitchFamily="18" charset="2"/>
                  </a:rPr>
                  <a:t>w</a:t>
                </a:r>
                <a:r>
                  <a:rPr lang="en-US" sz="2400" dirty="0"/>
                  <a:t> into transfer function and solving: </a:t>
                </a:r>
                <a14:m>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𝜔</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𝐼</m:t>
                                </m:r>
                              </m:e>
                            </m:acc>
                          </m:e>
                          <m:sub>
                            <m:r>
                              <a:rPr lang="en-US" sz="2400" b="0" i="1" smtClean="0">
                                <a:latin typeface="Cambria Math" panose="02040503050406030204" pitchFamily="18" charset="0"/>
                              </a:rPr>
                              <m:t>𝐿</m:t>
                            </m:r>
                          </m:sub>
                        </m:sSub>
                      </m:num>
                      <m:den>
                        <m:r>
                          <a:rPr lang="en-US" sz="2400" b="0" i="1" smtClean="0">
                            <a:latin typeface="Cambria Math" panose="02040503050406030204" pitchFamily="18" charset="0"/>
                          </a:rPr>
                          <m:t>1</m:t>
                        </m:r>
                        <m:r>
                          <a:rPr lang="en-US" sz="2400" b="0" i="1" smtClean="0">
                            <a:latin typeface="Cambria Math" panose="02040503050406030204" pitchFamily="18" charset="0"/>
                          </a:rPr>
                          <m:t>𝐴</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𝜔</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𝐿𝐶</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rPr>
                              <m:t>𝐿</m:t>
                            </m:r>
                          </m:num>
                          <m:den>
                            <m:r>
                              <a:rPr lang="en-US" sz="2400" b="0" i="1" smtClean="0">
                                <a:latin typeface="Cambria Math" panose="02040503050406030204" pitchFamily="18" charset="0"/>
                              </a:rPr>
                              <m:t>𝑅</m:t>
                            </m:r>
                          </m:den>
                        </m:f>
                        <m:r>
                          <a:rPr lang="en-US" sz="2400" b="0" i="1" smtClean="0">
                            <a:latin typeface="Cambria Math" panose="02040503050406030204" pitchFamily="18" charset="0"/>
                          </a:rPr>
                          <m:t>+1</m:t>
                        </m:r>
                      </m:den>
                    </m:f>
                  </m:oMath>
                </a14:m>
                <a:r>
                  <a:rPr lang="en-US" sz="2400" dirty="0"/>
                  <a:t>. Since the source is dc, </a:t>
                </a:r>
                <a:r>
                  <a:rPr lang="en-US" sz="2400" dirty="0">
                    <a:sym typeface="Symbol" panose="05050102010706020507" pitchFamily="18" charset="2"/>
                  </a:rPr>
                  <a:t>=, and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𝐿</m:t>
                            </m:r>
                          </m:sub>
                        </m:sSub>
                      </m:num>
                      <m:den>
                        <m:r>
                          <a:rPr lang="en-US" sz="2400" i="1">
                            <a:latin typeface="Cambria Math" panose="02040503050406030204" pitchFamily="18" charset="0"/>
                          </a:rPr>
                          <m:t>1</m:t>
                        </m:r>
                        <m:r>
                          <a:rPr lang="en-US" sz="2400" i="1">
                            <a:latin typeface="Cambria Math" panose="02040503050406030204" pitchFamily="18" charset="0"/>
                          </a:rPr>
                          <m:t>𝐴</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0</m:t>
                            </m:r>
                          </m:e>
                          <m:sup>
                            <m:r>
                              <a:rPr lang="en-US" sz="2400" i="1">
                                <a:latin typeface="Cambria Math" panose="02040503050406030204" pitchFamily="18" charset="0"/>
                              </a:rPr>
                              <m:t>2</m:t>
                            </m:r>
                          </m:sup>
                        </m:sSup>
                        <m:r>
                          <a:rPr lang="en-US" sz="2400" i="1">
                            <a:latin typeface="Cambria Math" panose="02040503050406030204" pitchFamily="18" charset="0"/>
                          </a:rPr>
                          <m:t>𝐿𝐶</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rPr>
                              <m:t>𝐿</m:t>
                            </m:r>
                          </m:num>
                          <m:den>
                            <m:r>
                              <a:rPr lang="en-US" sz="2400" i="1">
                                <a:latin typeface="Cambria Math" panose="02040503050406030204" pitchFamily="18" charset="0"/>
                              </a:rPr>
                              <m:t>𝑅</m:t>
                            </m:r>
                          </m:den>
                        </m:f>
                        <m:r>
                          <a:rPr lang="en-US" sz="2400" i="1">
                            <a:latin typeface="Cambria Math" panose="02040503050406030204" pitchFamily="18" charset="0"/>
                          </a:rPr>
                          <m:t>+1</m:t>
                        </m:r>
                      </m:den>
                    </m:f>
                    <m:r>
                      <a:rPr lang="en-US" sz="2400" b="0" i="1" smtClean="0">
                        <a:latin typeface="Cambria Math" panose="02040503050406030204" pitchFamily="18" charset="0"/>
                      </a:rPr>
                      <m:t>=1, </m:t>
                    </m:r>
                    <m:r>
                      <a:rPr lang="en-US" sz="2400" b="0" i="1" smtClean="0">
                        <a:latin typeface="Cambria Math" panose="02040503050406030204" pitchFamily="18" charset="0"/>
                      </a:rPr>
                      <m:t>𝑠𝑜</m:t>
                    </m:r>
                    <m:r>
                      <a:rPr lang="en-US" sz="2400" b="0" i="1" smtClean="0">
                        <a:latin typeface="Cambria Math" panose="02040503050406030204" pitchFamily="18" charset="0"/>
                      </a:rPr>
                      <m:t> </m:t>
                    </m:r>
                  </m:oMath>
                </a14:m>
                <a:endParaRPr lang="en-US" sz="2400" b="0" dirty="0"/>
              </a:p>
              <a:p>
                <a:pPr marL="0" indent="0">
                  <a:spcBef>
                    <a:spcPts val="600"/>
                  </a:spcBef>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𝐿</m:t>
                          </m:r>
                        </m:sub>
                      </m:sSub>
                      <m:r>
                        <a:rPr lang="en-US" sz="2400" b="0" i="1" smtClean="0">
                          <a:latin typeface="Cambria Math" panose="02040503050406030204" pitchFamily="18" charset="0"/>
                        </a:rPr>
                        <m:t>=1</m:t>
                      </m:r>
                      <m:r>
                        <a:rPr lang="en-US" sz="2400" b="0" i="1" smtClean="0">
                          <a:latin typeface="Cambria Math" panose="02040503050406030204" pitchFamily="18" charset="0"/>
                        </a:rPr>
                        <m:t>𝐴</m:t>
                      </m:r>
                      <m:r>
                        <a:rPr lang="en-US" sz="2400" b="0" i="1" smtClean="0">
                          <a:latin typeface="Cambria Math" panose="02040503050406030204" pitchFamily="18" charset="0"/>
                        </a:rPr>
                        <m:t>, </m:t>
                      </m:r>
                      <m:r>
                        <a:rPr lang="en-US" sz="2400" b="0" i="1" smtClean="0">
                          <a:latin typeface="Cambria Math" panose="02040503050406030204" pitchFamily="18" charset="0"/>
                        </a:rPr>
                        <m:t>𝑠𝑜</m:t>
                      </m:r>
                      <m:r>
                        <a:rPr lang="en-US" sz="2400" b="0" i="1" smtClean="0">
                          <a:latin typeface="Cambria Math" panose="02040503050406030204" pitchFamily="18" charset="0"/>
                        </a:rPr>
                        <m:t> </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𝐿</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𝑝</m:t>
                          </m:r>
                        </m:sub>
                      </m:sSub>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𝑡</m:t>
                          </m:r>
                        </m:e>
                      </m:d>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𝐴</m:t>
                      </m:r>
                    </m:oMath>
                  </m:oMathPara>
                </a14:m>
                <a:endParaRPr lang="en-US" sz="2400" dirty="0">
                  <a:solidFill>
                    <a:srgbClr val="FF0000"/>
                  </a:solidFill>
                </a:endParaRPr>
              </a:p>
              <a:p>
                <a:pPr marL="457200" indent="-457200">
                  <a:spcBef>
                    <a:spcPts val="600"/>
                  </a:spcBef>
                  <a:buFont typeface="+mj-lt"/>
                  <a:buAutoNum type="arabicPeriod" startAt="7"/>
                </a:pPr>
                <a:r>
                  <a:rPr lang="en-US" sz="2400" dirty="0"/>
                  <a:t>Plug in initial condition to COMPLETE solution (general homogeneous plus particular) to get specific solution</a:t>
                </a:r>
              </a:p>
              <a:p>
                <a:pPr marL="0" indent="0">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𝐿</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𝑝</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m:t>
                          </m:r>
                          <m:r>
                            <a:rPr lang="en-US" sz="2400" b="0" i="1" smtClean="0">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b="0" i="1" smtClean="0">
                          <a:latin typeface="Cambria Math" panose="02040503050406030204" pitchFamily="18" charset="0"/>
                        </a:rPr>
                        <m:t>=1+</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func>
                      <m:r>
                        <a:rPr lang="en-US" sz="2400" i="1">
                          <a:latin typeface="Cambria Math" panose="02040503050406030204" pitchFamily="18" charset="0"/>
                        </a:rPr>
                        <m:t>+</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func>
                        <m:funcPr>
                          <m:ctrlPr>
                            <a:rPr lang="en-US" sz="2400" i="1">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func>
                    </m:oMath>
                  </m:oMathPara>
                </a14:m>
                <a:endParaRPr lang="en-US" sz="2400" dirty="0"/>
              </a:p>
              <a:p>
                <a:pPr marL="0" indent="0">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=0</m:t>
                      </m:r>
                      <m:r>
                        <a:rPr lang="en-US" sz="2400" b="0" i="1" smtClean="0">
                          <a:latin typeface="Cambria Math" panose="02040503050406030204" pitchFamily="18" charset="0"/>
                        </a:rPr>
                        <m:t>𝐴</m:t>
                      </m:r>
                      <m:r>
                        <a:rPr lang="en-US" sz="2400" b="0" i="1" smtClean="0">
                          <a:latin typeface="Cambria Math" panose="02040503050406030204" pitchFamily="18" charset="0"/>
                        </a:rPr>
                        <m:t>=1+</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a:rPr lang="en-US" sz="2400" b="0" i="1" smtClean="0">
                              <a:latin typeface="Cambria Math" panose="02040503050406030204" pitchFamily="18" charset="0"/>
                              <a:ea typeface="Cambria Math" panose="02040503050406030204" pitchFamily="18" charset="0"/>
                            </a:rPr>
                            <m:t>0</m:t>
                          </m:r>
                        </m:e>
                      </m:func>
                      <m:r>
                        <a:rPr lang="en-US" sz="2400" i="1">
                          <a:latin typeface="Cambria Math" panose="02040503050406030204" pitchFamily="18" charset="0"/>
                        </a:rPr>
                        <m:t>+</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−0</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r>
                            <a:rPr lang="en-US" sz="2400" b="0" i="1" smtClean="0">
                              <a:latin typeface="Cambria Math" panose="02040503050406030204" pitchFamily="18" charset="0"/>
                              <a:ea typeface="Cambria Math" panose="02040503050406030204" pitchFamily="18" charset="0"/>
                            </a:rPr>
                            <m:t>0</m:t>
                          </m:r>
                        </m:e>
                      </m:func>
                      <m:r>
                        <a:rPr lang="en-US" sz="2400" b="0" i="1" smtClean="0">
                          <a:latin typeface="Cambria Math" panose="02040503050406030204" pitchFamily="18" charset="0"/>
                        </a:rPr>
                        <m:t>=1+</m:t>
                      </m:r>
                      <m:r>
                        <a:rPr lang="en-US" sz="2400" b="0" i="1" smtClean="0">
                          <a:latin typeface="Cambria Math" panose="02040503050406030204" pitchFamily="18" charset="0"/>
                        </a:rPr>
                        <m:t>𝐴</m:t>
                      </m:r>
                    </m:oMath>
                  </m:oMathPara>
                </a14:m>
                <a:endParaRPr lang="en-US" sz="2400" b="0" i="1" dirty="0">
                  <a:latin typeface="Cambria Math" panose="02040503050406030204" pitchFamily="18" charset="0"/>
                </a:endParaRPr>
              </a:p>
              <a:p>
                <a:pPr marL="0" indent="0">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i="1">
                              <a:solidFill>
                                <a:srgbClr val="FF0000"/>
                              </a:solidFill>
                              <a:latin typeface="Cambria Math" panose="02040503050406030204" pitchFamily="18" charset="0"/>
                            </a:rPr>
                            <m:t>𝐿</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i="1">
                              <a:solidFill>
                                <a:srgbClr val="FF0000"/>
                              </a:solidFill>
                              <a:latin typeface="Cambria Math" panose="02040503050406030204" pitchFamily="18" charset="0"/>
                            </a:rPr>
                            <m:t>𝐿</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𝑝</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i="1">
                              <a:solidFill>
                                <a:srgbClr val="FF0000"/>
                              </a:solidFill>
                              <a:latin typeface="Cambria Math" panose="02040503050406030204" pitchFamily="18" charset="0"/>
                            </a:rPr>
                            <m:t>𝐿</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h</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i="1">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𝜎</m:t>
                          </m:r>
                          <m:r>
                            <a:rPr lang="en-US" sz="2400" i="1">
                              <a:solidFill>
                                <a:srgbClr val="FF0000"/>
                              </a:solidFill>
                              <a:latin typeface="Cambria Math" panose="02040503050406030204" pitchFamily="18" charset="0"/>
                            </a:rPr>
                            <m:t>𝑡</m:t>
                          </m:r>
                        </m:sup>
                      </m:sSup>
                      <m:func>
                        <m:funcPr>
                          <m:ctrlPr>
                            <a:rPr lang="en-US" sz="2400"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cos</m:t>
                          </m:r>
                        </m:fName>
                        <m:e>
                          <m:r>
                            <a:rPr lang="en-US" sz="2400" i="1">
                              <a:solidFill>
                                <a:srgbClr val="FF0000"/>
                              </a:solidFill>
                              <a:latin typeface="Cambria Math" panose="02040503050406030204" pitchFamily="18" charset="0"/>
                              <a:ea typeface="Cambria Math" panose="02040503050406030204" pitchFamily="18" charset="0"/>
                            </a:rPr>
                            <m:t>𝜔</m:t>
                          </m:r>
                          <m:r>
                            <a:rPr lang="en-US" sz="2400" i="1">
                              <a:solidFill>
                                <a:srgbClr val="FF0000"/>
                              </a:solidFill>
                              <a:latin typeface="Cambria Math" panose="02040503050406030204" pitchFamily="18" charset="0"/>
                              <a:ea typeface="Cambria Math" panose="02040503050406030204" pitchFamily="18" charset="0"/>
                            </a:rPr>
                            <m:t>𝑡</m:t>
                          </m:r>
                        </m:e>
                      </m:func>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𝐵</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𝜎</m:t>
                          </m:r>
                          <m:r>
                            <a:rPr lang="en-US" sz="2400" i="1">
                              <a:solidFill>
                                <a:srgbClr val="FF0000"/>
                              </a:solidFill>
                              <a:latin typeface="Cambria Math" panose="02040503050406030204" pitchFamily="18" charset="0"/>
                            </a:rPr>
                            <m:t>𝑡</m:t>
                          </m:r>
                        </m:sup>
                      </m:sSup>
                      <m:func>
                        <m:funcPr>
                          <m:ctrlPr>
                            <a:rPr lang="en-US" sz="2400"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sin</m:t>
                          </m:r>
                        </m:fName>
                        <m:e>
                          <m:r>
                            <a:rPr lang="en-US" sz="2400" i="1">
                              <a:solidFill>
                                <a:srgbClr val="FF0000"/>
                              </a:solidFill>
                              <a:latin typeface="Cambria Math" panose="02040503050406030204" pitchFamily="18" charset="0"/>
                              <a:ea typeface="Cambria Math" panose="02040503050406030204" pitchFamily="18" charset="0"/>
                            </a:rPr>
                            <m:t>𝜔</m:t>
                          </m:r>
                          <m:r>
                            <a:rPr lang="en-US" sz="2400" i="1">
                              <a:solidFill>
                                <a:srgbClr val="FF0000"/>
                              </a:solidFill>
                              <a:latin typeface="Cambria Math" panose="02040503050406030204" pitchFamily="18" charset="0"/>
                              <a:ea typeface="Cambria Math" panose="02040503050406030204" pitchFamily="18" charset="0"/>
                            </a:rPr>
                            <m:t>𝑡</m:t>
                          </m:r>
                        </m:e>
                      </m:func>
                    </m:oMath>
                  </m:oMathPara>
                </a14:m>
                <a:endParaRPr lang="en-US" sz="2400" b="0"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624" y="990600"/>
                <a:ext cx="8410575" cy="5486400"/>
              </a:xfrm>
              <a:blipFill rotWithShape="0">
                <a:blip r:embed="rId2"/>
                <a:stretch>
                  <a:fillRect l="-1159" t="-1111"/>
                </a:stretch>
              </a:blipFill>
            </p:spPr>
            <p:txBody>
              <a:bodyPr/>
              <a:lstStyle/>
              <a:p>
                <a:r>
                  <a:rPr lang="en-US">
                    <a:noFill/>
                  </a:rPr>
                  <a:t> </a:t>
                </a:r>
              </a:p>
            </p:txBody>
          </p:sp>
        </mc:Fallback>
      </mc:AlternateContent>
    </p:spTree>
    <p:extLst>
      <p:ext uri="{BB962C8B-B14F-4D97-AF65-F5344CB8AC3E}">
        <p14:creationId xmlns:p14="http://schemas.microsoft.com/office/powerpoint/2010/main" val="1599583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Underdamped parallel RLC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19200"/>
                <a:ext cx="8458200" cy="4525963"/>
              </a:xfrm>
            </p:spPr>
            <p:txBody>
              <a:bodyPr>
                <a:normAutofit lnSpcReduction="10000"/>
              </a:bodyPr>
              <a:lstStyle/>
              <a:p>
                <a:pPr marL="0" indent="0">
                  <a:buNone/>
                </a:pPr>
                <a14:m>
                  <m:oMath xmlns:m="http://schemas.openxmlformats.org/officeDocument/2006/math">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𝑑𝑣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𝑡</m:t>
                            </m:r>
                          </m:e>
                        </m:d>
                      </m:num>
                      <m:den>
                        <m:r>
                          <a:rPr lang="en-US" sz="2400" i="1">
                            <a:latin typeface="Cambria Math" panose="02040503050406030204" pitchFamily="18" charset="0"/>
                          </a:rPr>
                          <m:t>𝑑𝑡</m:t>
                        </m:r>
                      </m:den>
                    </m:f>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fun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𝜔</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func>
                          <m:funcPr>
                            <m:ctrlPr>
                              <a:rPr lang="en-US" sz="2400" i="1">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func>
                      </m:e>
                    </m:func>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𝑡</m:t>
                        </m:r>
                      </m:sup>
                    </m:sSup>
                    <m:r>
                      <m:rPr>
                        <m:sty m:val="p"/>
                      </m:rPr>
                      <a:rPr lang="en-US" sz="2400" b="0" i="0" smtClean="0">
                        <a:latin typeface="Cambria Math" panose="02040503050406030204" pitchFamily="18" charset="0"/>
                      </a:rPr>
                      <m:t>cos</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oMath>
                </a14:m>
                <a:r>
                  <a:rPr lang="en-US" sz="2400" i="1" dirty="0">
                    <a:latin typeface="Cambria Math" panose="02040503050406030204" pitchFamily="18" charset="0"/>
                  </a:rPr>
                  <a:t>t)</a:t>
                </a: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𝑑𝑣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0</m:t>
                              </m:r>
                            </m:e>
                          </m:d>
                        </m:num>
                        <m:den>
                          <m:r>
                            <a:rPr lang="en-US" sz="2400" i="1">
                              <a:latin typeface="Cambria Math" panose="02040503050406030204" pitchFamily="18" charset="0"/>
                            </a:rPr>
                            <m:t>𝑑𝑡</m:t>
                          </m:r>
                        </m:den>
                      </m:f>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𝜎</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−0</m:t>
                          </m:r>
                        </m:sup>
                      </m:sSup>
                      <m:r>
                        <m:rPr>
                          <m:sty m:val="p"/>
                        </m:rPr>
                        <a:rPr lang="en-US" sz="2400" b="0" i="0" smtClean="0">
                          <a:latin typeface="Cambria Math" panose="02040503050406030204" pitchFamily="18" charset="0"/>
                        </a:rPr>
                        <m:t>cos</m:t>
                      </m:r>
                      <m:r>
                        <a:rPr lang="en-US" sz="2400" b="0" i="1" smtClean="0">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sup>
                      </m:sSup>
                      <m:r>
                        <m:rPr>
                          <m:sty m:val="p"/>
                        </m:rPr>
                        <a:rPr lang="en-US" sz="2400">
                          <a:latin typeface="Cambria Math" panose="02040503050406030204" pitchFamily="18" charset="0"/>
                        </a:rPr>
                        <m:t>cos</m:t>
                      </m:r>
                      <m:r>
                        <a:rPr lang="en-US" sz="2400" i="1">
                          <a:latin typeface="Cambria Math" panose="02040503050406030204" pitchFamily="18" charset="0"/>
                        </a:rPr>
                        <m:t>⁡</m:t>
                      </m:r>
                      <m:r>
                        <a:rPr lang="en-US" sz="2400" i="0">
                          <a:latin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0</m:t>
                      </m:r>
                      <m:r>
                        <m:rPr>
                          <m:nor/>
                        </m:rPr>
                        <a:rPr lang="en-US" sz="2400" dirty="0">
                          <a:latin typeface="Cambria Math" panose="02040503050406030204" pitchFamily="18" charset="0"/>
                        </a:rPr>
                        <m:t>)</m:t>
                      </m:r>
                      <m:r>
                        <a:rPr lang="en-US" sz="2400" i="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r>
                            <a:rPr lang="en-US" sz="2400" b="0" i="1" smtClean="0">
                              <a:latin typeface="Cambria Math" panose="02040503050406030204" pitchFamily="18" charset="0"/>
                            </a:rPr>
                            <m:t>(</m:t>
                          </m:r>
                        </m:fName>
                        <m:e>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r>
                                <a:rPr lang="en-US" sz="2400" b="0" i="1" smtClean="0">
                                  <a:latin typeface="Cambria Math" panose="02040503050406030204" pitchFamily="18" charset="0"/>
                                </a:rPr>
                                <m:t>(</m:t>
                              </m:r>
                            </m:fName>
                            <m:e>
                              <m:r>
                                <a:rPr lang="en-US" sz="2400" b="0" i="1" smtClean="0">
                                  <a:latin typeface="Cambria Math" panose="02040503050406030204" pitchFamily="18" charset="0"/>
                                  <a:ea typeface="Cambria Math" panose="02040503050406030204" pitchFamily="18" charset="0"/>
                                </a:rPr>
                                <m:t>0)</m:t>
                              </m:r>
                            </m:e>
                          </m:func>
                        </m:e>
                      </m:func>
                    </m:oMath>
                  </m:oMathPara>
                </a14:m>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sz="2400" b="0" dirty="0" smtClean="0">
                          <a:latin typeface="Cambria Math" panose="02040503050406030204" pitchFamily="18" charset="0"/>
                        </a:rPr>
                        <m:t>=</m:t>
                      </m:r>
                      <m:r>
                        <a:rPr lang="en-US" sz="2400" b="0" i="1" dirty="0" smtClean="0">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rPr>
                        <m:t>𝐵</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0</m:t>
                      </m:r>
                      <m:f>
                        <m:fPr>
                          <m:ctrlPr>
                            <a:rPr lang="en-US" sz="2400" i="1">
                              <a:latin typeface="Cambria Math" panose="02040503050406030204" pitchFamily="18" charset="0"/>
                            </a:rPr>
                          </m:ctrlPr>
                        </m:fPr>
                        <m:num>
                          <m:r>
                            <a:rPr lang="en-US" sz="2400" i="1">
                              <a:latin typeface="Cambria Math" panose="02040503050406030204" pitchFamily="18" charset="0"/>
                            </a:rPr>
                            <m:t>𝑉</m:t>
                          </m:r>
                        </m:num>
                        <m:den>
                          <m:r>
                            <a:rPr lang="en-US" sz="2400" i="1">
                              <a:latin typeface="Cambria Math" panose="02040503050406030204" pitchFamily="18" charset="0"/>
                            </a:rPr>
                            <m:t>𝑠</m:t>
                          </m:r>
                        </m:den>
                      </m:f>
                    </m:oMath>
                  </m:oMathPara>
                </a14:m>
                <a:endParaRPr lang="en-US" sz="2400" i="1" dirty="0">
                  <a:latin typeface="Cambria Math" panose="02040503050406030204" pitchFamily="18" charset="0"/>
                </a:endParaRPr>
              </a:p>
              <a:p>
                <a:pPr marL="0" indent="0">
                  <a:buNone/>
                </a:pPr>
                <a:r>
                  <a:rPr lang="en-US" sz="2400" dirty="0">
                    <a:latin typeface="Cambria Math" panose="02040503050406030204" pitchFamily="18" charset="0"/>
                  </a:rPr>
                  <a:t>Or 			 </a:t>
                </a:r>
                <a:r>
                  <a:rPr lang="en-US" sz="240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𝐵</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num>
                      <m:den>
                        <m:r>
                          <a:rPr lang="en-US" sz="2400" i="1">
                            <a:latin typeface="Cambria Math" panose="02040503050406030204" pitchFamily="18" charset="0"/>
                            <a:ea typeface="Cambria Math" panose="02040503050406030204" pitchFamily="18" charset="0"/>
                          </a:rPr>
                          <m:t>𝜔</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3</m:t>
                            </m:r>
                          </m:e>
                        </m:rad>
                      </m:den>
                    </m:f>
                  </m:oMath>
                </a14:m>
                <a:endParaRPr lang="en-US" sz="2400" b="0" i="1" dirty="0">
                  <a:latin typeface="Cambria Math" panose="02040503050406030204" pitchFamily="18" charset="0"/>
                </a:endParaRPr>
              </a:p>
              <a:p>
                <a:pPr marL="0" indent="0">
                  <a:buNone/>
                </a:pPr>
                <a:r>
                  <a:rPr lang="en-US" sz="2400" dirty="0">
                    <a:latin typeface="Cambria Math" panose="02040503050406030204" pitchFamily="18" charset="0"/>
                  </a:rPr>
                  <a:t>So:</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i="1">
                              <a:solidFill>
                                <a:srgbClr val="FF0000"/>
                              </a:solidFill>
                              <a:latin typeface="Cambria Math" panose="02040503050406030204" pitchFamily="18" charset="0"/>
                            </a:rPr>
                            <m:t>𝐿</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1</m:t>
                      </m:r>
                      <m:r>
                        <a:rPr lang="en-US" sz="2400" i="1">
                          <a:solidFill>
                            <a:srgbClr val="FF0000"/>
                          </a:solidFill>
                          <a:latin typeface="Cambria Math" panose="02040503050406030204" pitchFamily="18" charset="0"/>
                        </a:rPr>
                        <m:t>−</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𝑡</m:t>
                              </m:r>
                            </m:num>
                            <m:den>
                              <m:r>
                                <a:rPr lang="en-US" sz="2400" b="0" i="1" smtClean="0">
                                  <a:solidFill>
                                    <a:srgbClr val="FF0000"/>
                                  </a:solidFill>
                                  <a:latin typeface="Cambria Math" panose="02040503050406030204" pitchFamily="18" charset="0"/>
                                </a:rPr>
                                <m:t>2</m:t>
                              </m:r>
                            </m:den>
                          </m:f>
                        </m:sup>
                      </m:sSup>
                      <m:func>
                        <m:funcPr>
                          <m:ctrlPr>
                            <a:rPr lang="en-US" sz="2400"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cos</m:t>
                          </m:r>
                        </m:fName>
                        <m:e>
                          <m:f>
                            <m:fPr>
                              <m:ctrlPr>
                                <a:rPr lang="en-US" sz="2400" i="1">
                                  <a:solidFill>
                                    <a:srgbClr val="FF0000"/>
                                  </a:solidFill>
                                  <a:latin typeface="Cambria Math" panose="02040503050406030204" pitchFamily="18" charset="0"/>
                                </a:rPr>
                              </m:ctrlPr>
                            </m:fPr>
                            <m:num>
                              <m:rad>
                                <m:radPr>
                                  <m:degHide m:val="on"/>
                                  <m:ctrlPr>
                                    <a:rPr lang="en-US" sz="2400" i="1">
                                      <a:solidFill>
                                        <a:srgbClr val="FF0000"/>
                                      </a:solidFill>
                                      <a:latin typeface="Cambria Math" panose="02040503050406030204" pitchFamily="18" charset="0"/>
                                    </a:rPr>
                                  </m:ctrlPr>
                                </m:radPr>
                                <m:deg/>
                                <m:e>
                                  <m:r>
                                    <a:rPr lang="en-US" sz="2400" i="1">
                                      <a:solidFill>
                                        <a:srgbClr val="FF0000"/>
                                      </a:solidFill>
                                      <a:latin typeface="Cambria Math" panose="02040503050406030204" pitchFamily="18" charset="0"/>
                                    </a:rPr>
                                    <m:t>3</m:t>
                                  </m:r>
                                </m:e>
                              </m:rad>
                              <m:r>
                                <a:rPr lang="en-US" sz="2400" i="1">
                                  <a:solidFill>
                                    <a:srgbClr val="FF0000"/>
                                  </a:solidFill>
                                  <a:latin typeface="Cambria Math" panose="02040503050406030204" pitchFamily="18" charset="0"/>
                                </a:rPr>
                                <m:t>𝑡</m:t>
                              </m:r>
                            </m:num>
                            <m:den>
                              <m:r>
                                <a:rPr lang="en-US" sz="2400" i="1">
                                  <a:solidFill>
                                    <a:srgbClr val="FF0000"/>
                                  </a:solidFill>
                                  <a:latin typeface="Cambria Math" panose="02040503050406030204" pitchFamily="18" charset="0"/>
                                </a:rPr>
                                <m:t>2</m:t>
                              </m:r>
                            </m:den>
                          </m:f>
                        </m:e>
                      </m:func>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1</m:t>
                          </m:r>
                        </m:num>
                        <m:den>
                          <m:rad>
                            <m:radPr>
                              <m:degHide m:val="on"/>
                              <m:ctrlPr>
                                <a:rPr lang="en-US" sz="2400" b="0" i="1" smtClean="0">
                                  <a:solidFill>
                                    <a:srgbClr val="FF0000"/>
                                  </a:solidFill>
                                  <a:latin typeface="Cambria Math" panose="02040503050406030204" pitchFamily="18" charset="0"/>
                                </a:rPr>
                              </m:ctrlPr>
                            </m:radPr>
                            <m:deg/>
                            <m:e>
                              <m:r>
                                <a:rPr lang="en-US" sz="2400" b="0" i="1" smtClean="0">
                                  <a:solidFill>
                                    <a:srgbClr val="FF0000"/>
                                  </a:solidFill>
                                  <a:latin typeface="Cambria Math" panose="02040503050406030204" pitchFamily="18" charset="0"/>
                                </a:rPr>
                                <m:t>3</m:t>
                              </m:r>
                            </m:e>
                          </m:rad>
                        </m:den>
                      </m:f>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𝑡</m:t>
                              </m:r>
                            </m:num>
                            <m:den>
                              <m:r>
                                <a:rPr lang="en-US" sz="2400" i="1">
                                  <a:solidFill>
                                    <a:srgbClr val="FF0000"/>
                                  </a:solidFill>
                                  <a:latin typeface="Cambria Math" panose="02040503050406030204" pitchFamily="18" charset="0"/>
                                </a:rPr>
                                <m:t>2</m:t>
                              </m:r>
                            </m:den>
                          </m:f>
                        </m:sup>
                      </m:sSup>
                      <m:func>
                        <m:funcPr>
                          <m:ctrlPr>
                            <a:rPr lang="en-US" sz="2400"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sin</m:t>
                          </m:r>
                        </m:fName>
                        <m:e>
                          <m:f>
                            <m:fPr>
                              <m:ctrlPr>
                                <a:rPr lang="en-US" sz="2400" i="1">
                                  <a:solidFill>
                                    <a:srgbClr val="FF0000"/>
                                  </a:solidFill>
                                  <a:latin typeface="Cambria Math" panose="02040503050406030204" pitchFamily="18" charset="0"/>
                                </a:rPr>
                              </m:ctrlPr>
                            </m:fPr>
                            <m:num>
                              <m:rad>
                                <m:radPr>
                                  <m:degHide m:val="on"/>
                                  <m:ctrlPr>
                                    <a:rPr lang="en-US" sz="2400" i="1">
                                      <a:solidFill>
                                        <a:srgbClr val="FF0000"/>
                                      </a:solidFill>
                                      <a:latin typeface="Cambria Math" panose="02040503050406030204" pitchFamily="18" charset="0"/>
                                    </a:rPr>
                                  </m:ctrlPr>
                                </m:radPr>
                                <m:deg/>
                                <m:e>
                                  <m:r>
                                    <a:rPr lang="en-US" sz="2400" i="1">
                                      <a:solidFill>
                                        <a:srgbClr val="FF0000"/>
                                      </a:solidFill>
                                      <a:latin typeface="Cambria Math" panose="02040503050406030204" pitchFamily="18" charset="0"/>
                                    </a:rPr>
                                    <m:t>3</m:t>
                                  </m:r>
                                </m:e>
                              </m:rad>
                              <m:r>
                                <a:rPr lang="en-US" sz="2400" i="1">
                                  <a:solidFill>
                                    <a:srgbClr val="FF0000"/>
                                  </a:solidFill>
                                  <a:latin typeface="Cambria Math" panose="02040503050406030204" pitchFamily="18" charset="0"/>
                                </a:rPr>
                                <m:t>𝑡</m:t>
                              </m:r>
                            </m:num>
                            <m:den>
                              <m:r>
                                <a:rPr lang="en-US" sz="2400" i="1">
                                  <a:solidFill>
                                    <a:srgbClr val="FF0000"/>
                                  </a:solidFill>
                                  <a:latin typeface="Cambria Math" panose="02040503050406030204" pitchFamily="18" charset="0"/>
                                </a:rPr>
                                <m:t>2</m:t>
                              </m:r>
                            </m:den>
                          </m:f>
                        </m:e>
                      </m:func>
                    </m:oMath>
                  </m:oMathPara>
                </a14:m>
                <a:endParaRPr lang="en-US" sz="2400" i="1" dirty="0">
                  <a:solidFill>
                    <a:srgbClr val="FF0000"/>
                  </a:solidFill>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19200"/>
                <a:ext cx="8458200" cy="4525963"/>
              </a:xfrm>
              <a:blipFill rotWithShape="0">
                <a:blip r:embed="rId2"/>
                <a:stretch>
                  <a:fillRect l="-1154"/>
                </a:stretch>
              </a:blipFill>
            </p:spPr>
            <p:txBody>
              <a:bodyPr/>
              <a:lstStyle/>
              <a:p>
                <a:r>
                  <a:rPr lang="en-US">
                    <a:noFill/>
                  </a:rPr>
                  <a:t> </a:t>
                </a:r>
              </a:p>
            </p:txBody>
          </p:sp>
        </mc:Fallback>
      </mc:AlternateContent>
      <p:cxnSp>
        <p:nvCxnSpPr>
          <p:cNvPr id="5" name="Straight Arrow Connector 4"/>
          <p:cNvCxnSpPr/>
          <p:nvPr/>
        </p:nvCxnSpPr>
        <p:spPr>
          <a:xfrm flipV="1">
            <a:off x="6019800" y="2667000"/>
            <a:ext cx="304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77577" y="2266454"/>
            <a:ext cx="494046" cy="461665"/>
          </a:xfrm>
          <a:prstGeom prst="rect">
            <a:avLst/>
          </a:prstGeom>
          <a:noFill/>
        </p:spPr>
        <p:txBody>
          <a:bodyPr wrap="none" rtlCol="0">
            <a:spAutoFit/>
          </a:bodyPr>
          <a:lstStyle/>
          <a:p>
            <a:r>
              <a:rPr lang="en-US" sz="2400" dirty="0">
                <a:solidFill>
                  <a:srgbClr val="FF0000"/>
                </a:solidFill>
              </a:rPr>
              <a:t>=0</a:t>
            </a:r>
          </a:p>
        </p:txBody>
      </p:sp>
      <p:cxnSp>
        <p:nvCxnSpPr>
          <p:cNvPr id="7" name="Straight Arrow Connector 6"/>
          <p:cNvCxnSpPr/>
          <p:nvPr/>
        </p:nvCxnSpPr>
        <p:spPr>
          <a:xfrm flipV="1">
            <a:off x="7924800" y="2704604"/>
            <a:ext cx="304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82577" y="2304058"/>
            <a:ext cx="494046" cy="461665"/>
          </a:xfrm>
          <a:prstGeom prst="rect">
            <a:avLst/>
          </a:prstGeom>
          <a:noFill/>
        </p:spPr>
        <p:txBody>
          <a:bodyPr wrap="none" rtlCol="0">
            <a:spAutoFit/>
          </a:bodyPr>
          <a:lstStyle/>
          <a:p>
            <a:r>
              <a:rPr lang="en-US" sz="2400" dirty="0">
                <a:solidFill>
                  <a:srgbClr val="FF0000"/>
                </a:solidFill>
              </a:rPr>
              <a:t>=0</a:t>
            </a:r>
          </a:p>
        </p:txBody>
      </p:sp>
    </p:spTree>
    <p:extLst>
      <p:ext uri="{BB962C8B-B14F-4D97-AF65-F5344CB8AC3E}">
        <p14:creationId xmlns:p14="http://schemas.microsoft.com/office/powerpoint/2010/main" val="2515770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chemeClr val="bg1"/>
                </a:solidFill>
              </a:rPr>
              <a:t>Underdamped simulation</a:t>
            </a:r>
          </a:p>
        </p:txBody>
      </p:sp>
      <p:pic>
        <p:nvPicPr>
          <p:cNvPr id="77826" name="Picture 2"/>
          <p:cNvPicPr>
            <a:picLocks noChangeAspect="1" noChangeArrowheads="1"/>
          </p:cNvPicPr>
          <p:nvPr/>
        </p:nvPicPr>
        <p:blipFill>
          <a:blip r:embed="rId2" cstate="print"/>
          <a:srcRect/>
          <a:stretch>
            <a:fillRect/>
          </a:stretch>
        </p:blipFill>
        <p:spPr bwMode="auto">
          <a:xfrm>
            <a:off x="5791200" y="5029200"/>
            <a:ext cx="3005910" cy="1506537"/>
          </a:xfrm>
          <a:prstGeom prst="rect">
            <a:avLst/>
          </a:prstGeom>
          <a:noFill/>
          <a:ln w="9525">
            <a:noFill/>
            <a:miter lim="800000"/>
            <a:headEnd/>
            <a:tailEnd/>
          </a:ln>
          <a:effectLst/>
        </p:spPr>
      </p:pic>
      <p:pic>
        <p:nvPicPr>
          <p:cNvPr id="66561" name="Picture 1"/>
          <p:cNvPicPr>
            <a:picLocks noChangeAspect="1" noChangeArrowheads="1"/>
          </p:cNvPicPr>
          <p:nvPr/>
        </p:nvPicPr>
        <p:blipFill>
          <a:blip r:embed="rId3" cstate="print"/>
          <a:srcRect/>
          <a:stretch>
            <a:fillRect/>
          </a:stretch>
        </p:blipFill>
        <p:spPr bwMode="auto">
          <a:xfrm>
            <a:off x="762000" y="1143000"/>
            <a:ext cx="7848600" cy="3817714"/>
          </a:xfrm>
          <a:prstGeom prst="rect">
            <a:avLst/>
          </a:prstGeom>
          <a:noFill/>
          <a:ln w="9525">
            <a:noFill/>
            <a:miter lim="800000"/>
            <a:headEnd/>
            <a:tailEnd/>
          </a:ln>
        </p:spPr>
      </p:pic>
      <p:sp>
        <p:nvSpPr>
          <p:cNvPr id="3" name="TextBox 2"/>
          <p:cNvSpPr txBox="1"/>
          <p:nvPr/>
        </p:nvSpPr>
        <p:spPr>
          <a:xfrm>
            <a:off x="4114800" y="2011362"/>
            <a:ext cx="1489254" cy="461665"/>
          </a:xfrm>
          <a:prstGeom prst="rect">
            <a:avLst/>
          </a:prstGeom>
          <a:noFill/>
        </p:spPr>
        <p:txBody>
          <a:bodyPr wrap="none" rtlCol="0">
            <a:spAutoFit/>
          </a:bodyPr>
          <a:lstStyle/>
          <a:p>
            <a:r>
              <a:rPr lang="en-US" sz="2400" dirty="0">
                <a:solidFill>
                  <a:srgbClr val="FFFF00"/>
                </a:solidFill>
              </a:rPr>
              <a:t>Overshoot</a:t>
            </a:r>
          </a:p>
        </p:txBody>
      </p:sp>
      <p:cxnSp>
        <p:nvCxnSpPr>
          <p:cNvPr id="5" name="Straight Arrow Connector 4"/>
          <p:cNvCxnSpPr/>
          <p:nvPr/>
        </p:nvCxnSpPr>
        <p:spPr>
          <a:xfrm flipH="1" flipV="1">
            <a:off x="3886200" y="1295400"/>
            <a:ext cx="304800" cy="838200"/>
          </a:xfrm>
          <a:prstGeom prst="straightConnector1">
            <a:avLst/>
          </a:prstGeom>
          <a:ln w="317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345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696200" cy="1204306"/>
          </a:xfrm>
        </p:spPr>
        <p:txBody>
          <a:bodyPr>
            <a:normAutofit fontScale="90000"/>
          </a:bodyPr>
          <a:lstStyle/>
          <a:p>
            <a:r>
              <a:rPr lang="en-US" sz="4400" dirty="0"/>
              <a:t>Transients</a:t>
            </a:r>
            <a:br>
              <a:rPr lang="en-US" sz="4400" dirty="0"/>
            </a:br>
            <a:r>
              <a:rPr lang="en-US" dirty="0"/>
              <a:t>Part 3: Needed Initial Conditions</a:t>
            </a:r>
            <a:endParaRPr lang="en-US" sz="3600" dirty="0"/>
          </a:p>
        </p:txBody>
      </p:sp>
      <p:sp>
        <p:nvSpPr>
          <p:cNvPr id="5" name="Subtitle 2"/>
          <p:cNvSpPr txBox="1">
            <a:spLocks/>
          </p:cNvSpPr>
          <p:nvPr/>
        </p:nvSpPr>
        <p:spPr>
          <a:xfrm>
            <a:off x="1516588" y="914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424280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198438"/>
                <a:ext cx="8229600" cy="715962"/>
              </a:xfrm>
            </p:spPr>
            <p:txBody>
              <a:bodyPr>
                <a:normAutofit/>
              </a:bodyPr>
              <a:lstStyle/>
              <a:p>
                <a:pPr lvl="1" algn="ctr" rtl="0">
                  <a:spcBef>
                    <a:spcPct val="0"/>
                  </a:spcBef>
                </a:pPr>
                <a:r>
                  <a:rPr lang="en-US" sz="3200" dirty="0">
                    <a:latin typeface="+mj-lt"/>
                  </a:rPr>
                  <a:t>Finding needed initial conditions at </a:t>
                </a:r>
                <a14:m>
                  <m:oMath xmlns:m="http://schemas.openxmlformats.org/officeDocument/2006/math">
                    <m:r>
                      <a:rPr lang="en-US" sz="3200" i="1" dirty="0" smtClean="0">
                        <a:latin typeface="Cambria Math" panose="02040503050406030204" pitchFamily="18" charset="0"/>
                      </a:rPr>
                      <m:t>𝑡</m:t>
                    </m:r>
                    <m:r>
                      <a:rPr lang="en-US" sz="3200" i="1" dirty="0" smtClean="0">
                        <a:latin typeface="Cambria Math" panose="02040503050406030204" pitchFamily="18" charset="0"/>
                      </a:rPr>
                      <m:t>=</m:t>
                    </m:r>
                    <m:sSub>
                      <m:sSubPr>
                        <m:ctrlPr>
                          <a:rPr lang="en-US" sz="3200" i="1" dirty="0">
                            <a:latin typeface="Cambria Math" panose="02040503050406030204" pitchFamily="18" charset="0"/>
                          </a:rPr>
                        </m:ctrlPr>
                      </m:sSubPr>
                      <m:e>
                        <m:r>
                          <a:rPr lang="en-US" sz="3200" i="1" dirty="0">
                            <a:latin typeface="Cambria Math" panose="02040503050406030204" pitchFamily="18" charset="0"/>
                          </a:rPr>
                          <m:t>0</m:t>
                        </m:r>
                      </m:e>
                      <m:sub>
                        <m:r>
                          <a:rPr lang="en-US" sz="3200" b="0" i="1" dirty="0" smtClean="0">
                            <a:latin typeface="Cambria Math" panose="02040503050406030204" pitchFamily="18" charset="0"/>
                          </a:rPr>
                          <m:t>+</m:t>
                        </m:r>
                      </m:sub>
                    </m:sSub>
                  </m:oMath>
                </a14:m>
                <a:endParaRPr lang="en-US" sz="3200" dirty="0">
                  <a:latin typeface="+mj-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198438"/>
                <a:ext cx="8229600" cy="715962"/>
              </a:xfrm>
              <a:blipFill rotWithShape="0">
                <a:blip r:embed="rId2"/>
                <a:stretch>
                  <a:fillRect t="-855" b="-19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914400"/>
                <a:ext cx="8458200" cy="5452572"/>
              </a:xfrm>
            </p:spPr>
            <p:txBody>
              <a:bodyPr>
                <a:noAutofit/>
              </a:bodyPr>
              <a:lstStyle/>
              <a:p>
                <a:pPr>
                  <a:lnSpc>
                    <a:spcPct val="80000"/>
                  </a:lnSpc>
                  <a:spcBef>
                    <a:spcPts val="600"/>
                  </a:spcBef>
                  <a:buFont typeface="+mj-lt"/>
                  <a:buAutoNum type="arabicPeriod"/>
                </a:pPr>
                <a:r>
                  <a:rPr lang="en-US" sz="2400" dirty="0"/>
                  <a:t>Find natural initial conditions – inductor currents and capacitor voltages at </a:t>
                </a:r>
                <a14:m>
                  <m:oMath xmlns:m="http://schemas.openxmlformats.org/officeDocument/2006/math">
                    <m:r>
                      <a:rPr lang="en-US" sz="2400" i="1" dirty="0" smtClean="0">
                        <a:latin typeface="Cambria Math" panose="02040503050406030204" pitchFamily="18" charset="0"/>
                      </a:rPr>
                      <m:t>𝑡</m:t>
                    </m:r>
                    <m:r>
                      <a:rPr lang="en-US" sz="2400" i="1" dirty="0" smtClean="0">
                        <a:latin typeface="Cambria Math" panose="02040503050406030204" pitchFamily="18" charset="0"/>
                      </a:rPr>
                      <m:t>=</m:t>
                    </m:r>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0</m:t>
                        </m:r>
                      </m:e>
                      <m:sub>
                        <m:r>
                          <a:rPr lang="en-US" sz="2400" b="0" i="1" dirty="0" smtClean="0">
                            <a:latin typeface="Cambria Math" panose="02040503050406030204" pitchFamily="18" charset="0"/>
                          </a:rPr>
                          <m:t>−</m:t>
                        </m:r>
                      </m:sub>
                    </m:sSub>
                  </m:oMath>
                </a14:m>
                <a:endParaRPr lang="en-US" sz="2400" baseline="-25000" dirty="0"/>
              </a:p>
              <a:p>
                <a:pPr>
                  <a:lnSpc>
                    <a:spcPct val="80000"/>
                  </a:lnSpc>
                  <a:spcBef>
                    <a:spcPts val="600"/>
                  </a:spcBef>
                  <a:buFont typeface="+mj-lt"/>
                  <a:buAutoNum type="arabicPeriod"/>
                </a:pPr>
                <a:r>
                  <a:rPr lang="en-US" sz="2400" dirty="0"/>
                  <a:t>If you solve for an inductor current or capacitor voltage, one natural condition will also be one of the needed initial conditions. </a:t>
                </a:r>
                <a:r>
                  <a:rPr lang="en-US" sz="2400" dirty="0">
                    <a:solidFill>
                      <a:srgbClr val="FF0000"/>
                    </a:solidFill>
                  </a:rPr>
                  <a:t>If you are solving for something else, you are on your own!</a:t>
                </a:r>
              </a:p>
              <a:p>
                <a:pPr>
                  <a:lnSpc>
                    <a:spcPct val="80000"/>
                  </a:lnSpc>
                  <a:spcBef>
                    <a:spcPts val="600"/>
                  </a:spcBef>
                  <a:buFont typeface="+mj-lt"/>
                  <a:buAutoNum type="arabicPeriod"/>
                </a:pPr>
                <a:r>
                  <a:rPr lang="en-US" sz="2400" dirty="0"/>
                  <a:t>To find the derivative of the current or voltage at </a:t>
                </a:r>
                <a14:m>
                  <m:oMath xmlns:m="http://schemas.openxmlformats.org/officeDocument/2006/math">
                    <m:r>
                      <a:rPr lang="en-US" sz="2400" i="1" dirty="0">
                        <a:latin typeface="Cambria Math" panose="02040503050406030204" pitchFamily="18" charset="0"/>
                      </a:rPr>
                      <m:t>𝑡</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0</m:t>
                        </m:r>
                      </m:e>
                      <m:sub>
                        <m:r>
                          <a:rPr lang="en-US" sz="2400" b="0" i="1" dirty="0" smtClean="0">
                            <a:latin typeface="Cambria Math" panose="02040503050406030204" pitchFamily="18" charset="0"/>
                          </a:rPr>
                          <m:t>+</m:t>
                        </m:r>
                      </m:sub>
                    </m:sSub>
                  </m:oMath>
                </a14:m>
                <a:r>
                  <a:rPr lang="en-US" sz="2400" dirty="0"/>
                  <a:t>, you need to find the inductor voltage or capacitor current at </a:t>
                </a:r>
                <a14:m>
                  <m:oMath xmlns:m="http://schemas.openxmlformats.org/officeDocument/2006/math">
                    <m:r>
                      <a:rPr lang="en-US" sz="2400" i="1" dirty="0">
                        <a:latin typeface="Cambria Math" panose="02040503050406030204" pitchFamily="18" charset="0"/>
                      </a:rPr>
                      <m:t>𝑡</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0</m:t>
                        </m:r>
                      </m:e>
                      <m:sub>
                        <m:r>
                          <a:rPr lang="en-US" sz="2400" i="1" dirty="0">
                            <a:latin typeface="Cambria Math" panose="02040503050406030204" pitchFamily="18" charset="0"/>
                          </a:rPr>
                          <m:t>+</m:t>
                        </m:r>
                      </m:sub>
                    </m:sSub>
                  </m:oMath>
                </a14:m>
                <a:r>
                  <a:rPr lang="en-US" sz="2400" dirty="0"/>
                  <a:t>. You can then use the terminal relationship for that component to find the derivative of the circuit variable.</a:t>
                </a:r>
              </a:p>
              <a:p>
                <a:pPr>
                  <a:lnSpc>
                    <a:spcPct val="80000"/>
                  </a:lnSpc>
                  <a:spcBef>
                    <a:spcPts val="600"/>
                  </a:spcBef>
                  <a:buFont typeface="+mj-lt"/>
                  <a:buAutoNum type="arabicPeriod"/>
                </a:pPr>
                <a:r>
                  <a:rPr lang="en-US" sz="2400" dirty="0"/>
                  <a:t>If you are looking for the capacitor voltage in a series circuit or an inductor current in a parallel circuit, finding the capacitor current or inductor voltage, respectively, is straightforward.</a:t>
                </a:r>
              </a:p>
              <a:p>
                <a:pPr>
                  <a:lnSpc>
                    <a:spcPct val="80000"/>
                  </a:lnSpc>
                  <a:spcBef>
                    <a:spcPts val="600"/>
                  </a:spcBef>
                  <a:buFont typeface="+mj-lt"/>
                  <a:buAutoNum type="arabicPeriod"/>
                </a:pPr>
                <a:r>
                  <a:rPr lang="en-US" sz="2400" dirty="0"/>
                  <a:t>Otherwise, draw the circuit right at </a:t>
                </a:r>
                <a14:m>
                  <m:oMath xmlns:m="http://schemas.openxmlformats.org/officeDocument/2006/math">
                    <m:r>
                      <a:rPr lang="en-US" sz="2400" i="1" dirty="0">
                        <a:latin typeface="Cambria Math" panose="02040503050406030204" pitchFamily="18" charset="0"/>
                      </a:rPr>
                      <m:t>𝑡</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0</m:t>
                        </m:r>
                      </m:e>
                      <m:sub>
                        <m:r>
                          <a:rPr lang="en-US" sz="2400" i="1" dirty="0">
                            <a:latin typeface="Cambria Math" panose="02040503050406030204" pitchFamily="18" charset="0"/>
                          </a:rPr>
                          <m:t>+</m:t>
                        </m:r>
                      </m:sub>
                    </m:sSub>
                  </m:oMath>
                </a14:m>
                <a:r>
                  <a:rPr lang="en-US" sz="2400" dirty="0"/>
                  <a:t>. Solve this dc circuit for the needed parameter. Voltage sources act like batteries (or shorts) and current sources act like current sources (or opens).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914400"/>
                <a:ext cx="8458200" cy="5452572"/>
              </a:xfrm>
              <a:blipFill rotWithShape="0">
                <a:blip r:embed="rId3"/>
                <a:stretch>
                  <a:fillRect l="-1153" t="-2237" r="-1729"/>
                </a:stretch>
              </a:blipFill>
            </p:spPr>
            <p:txBody>
              <a:bodyPr/>
              <a:lstStyle/>
              <a:p>
                <a:r>
                  <a:rPr lang="en-US">
                    <a:noFill/>
                  </a:rPr>
                  <a:t> </a:t>
                </a:r>
              </a:p>
            </p:txBody>
          </p:sp>
        </mc:Fallback>
      </mc:AlternateContent>
    </p:spTree>
    <p:extLst>
      <p:ext uri="{BB962C8B-B14F-4D97-AF65-F5344CB8AC3E}">
        <p14:creationId xmlns:p14="http://schemas.microsoft.com/office/powerpoint/2010/main" val="260250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8229600" cy="868362"/>
          </a:xfrm>
        </p:spPr>
        <p:txBody>
          <a:bodyPr>
            <a:normAutofit/>
          </a:bodyPr>
          <a:lstStyle/>
          <a:p>
            <a:r>
              <a:rPr lang="en-US" sz="4000" dirty="0"/>
              <a:t>Initial condition example</a:t>
            </a:r>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90600"/>
            <a:ext cx="25352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18297" y="982362"/>
            <a:ext cx="5768504" cy="830997"/>
          </a:xfrm>
          <a:prstGeom prst="rect">
            <a:avLst/>
          </a:prstGeom>
          <a:noFill/>
        </p:spPr>
        <p:txBody>
          <a:bodyPr wrap="square" rtlCol="0">
            <a:spAutoFit/>
          </a:bodyPr>
          <a:lstStyle/>
          <a:p>
            <a:r>
              <a:rPr lang="en-US" sz="2400" dirty="0"/>
              <a:t>For t&lt;0, there are no sources connected to the circuit, so: </a:t>
            </a:r>
          </a:p>
        </p:txBody>
      </p:sp>
      <mc:AlternateContent xmlns:mc="http://schemas.openxmlformats.org/markup-compatibility/2006" xmlns:a14="http://schemas.microsoft.com/office/drawing/2010/main">
        <mc:Choice Requires="a14">
          <p:sp>
            <p:nvSpPr>
              <p:cNvPr id="4" name="Rectangle 3"/>
              <p:cNvSpPr/>
              <p:nvPr/>
            </p:nvSpPr>
            <p:spPr>
              <a:xfrm>
                <a:off x="2916237" y="1712312"/>
                <a:ext cx="5770564" cy="400110"/>
              </a:xfrm>
              <a:prstGeom prst="rect">
                <a:avLst/>
              </a:prstGeom>
            </p:spPr>
            <p:txBody>
              <a:bodyPr wrap="square">
                <a:spAutoFit/>
              </a:bodyPr>
              <a:lstStyle/>
              <a:p>
                <a:pPr>
                  <a:spcBef>
                    <a:spcPts val="600"/>
                  </a:spcBef>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r>
                        <a:rPr lang="en-US" sz="2000" i="1">
                          <a:latin typeface="Cambria Math" panose="02040503050406030204" pitchFamily="18" charset="0"/>
                        </a:rPr>
                        <m:t>=0 </m:t>
                      </m:r>
                      <m:r>
                        <a:rPr lang="en-US" sz="2000" i="1">
                          <a:latin typeface="Cambria Math" panose="02040503050406030204" pitchFamily="18" charset="0"/>
                        </a:rPr>
                        <m:t>𝑉</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𝐿</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𝐿</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r>
                        <a:rPr lang="en-US" sz="2000" i="1">
                          <a:latin typeface="Cambria Math" panose="02040503050406030204" pitchFamily="18" charset="0"/>
                        </a:rPr>
                        <m:t>=0 </m:t>
                      </m:r>
                      <m:r>
                        <a:rPr lang="en-US" sz="2000" i="1">
                          <a:latin typeface="Cambria Math" panose="02040503050406030204" pitchFamily="18" charset="0"/>
                        </a:rPr>
                        <m:t>𝐴</m:t>
                      </m:r>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2916237" y="1712312"/>
                <a:ext cx="5770564" cy="400110"/>
              </a:xfrm>
              <a:prstGeom prst="rect">
                <a:avLst/>
              </a:prstGeom>
              <a:blipFill rotWithShape="0">
                <a:blip r:embed="rId3"/>
                <a:stretch>
                  <a:fillRect/>
                </a:stretch>
              </a:blipFill>
            </p:spPr>
            <p:txBody>
              <a:bodyPr/>
              <a:lstStyle/>
              <a:p>
                <a:r>
                  <a:rPr lang="en-US">
                    <a:noFill/>
                  </a:rPr>
                  <a:t> </a:t>
                </a:r>
              </a:p>
            </p:txBody>
          </p:sp>
        </mc:Fallback>
      </mc:AlternateContent>
      <p:grpSp>
        <p:nvGrpSpPr>
          <p:cNvPr id="71" name="Group 70"/>
          <p:cNvGrpSpPr/>
          <p:nvPr/>
        </p:nvGrpSpPr>
        <p:grpSpPr>
          <a:xfrm>
            <a:off x="152400" y="2116541"/>
            <a:ext cx="4571428" cy="2159233"/>
            <a:chOff x="838772" y="3449394"/>
            <a:chExt cx="4571428" cy="2159233"/>
          </a:xfrm>
        </p:grpSpPr>
        <p:grpSp>
          <p:nvGrpSpPr>
            <p:cNvPr id="7" name="Group 6"/>
            <p:cNvGrpSpPr/>
            <p:nvPr/>
          </p:nvGrpSpPr>
          <p:grpSpPr>
            <a:xfrm>
              <a:off x="838772" y="4001692"/>
              <a:ext cx="533400" cy="1600200"/>
              <a:chOff x="6750909" y="1752600"/>
              <a:chExt cx="533400" cy="1600200"/>
            </a:xfrm>
          </p:grpSpPr>
          <p:grpSp>
            <p:nvGrpSpPr>
              <p:cNvPr id="8" name="Group 7"/>
              <p:cNvGrpSpPr/>
              <p:nvPr/>
            </p:nvGrpSpPr>
            <p:grpSpPr>
              <a:xfrm>
                <a:off x="6750909" y="1752600"/>
                <a:ext cx="533400" cy="1600200"/>
                <a:chOff x="7581900" y="1752600"/>
                <a:chExt cx="533400" cy="1600200"/>
              </a:xfrm>
            </p:grpSpPr>
            <p:cxnSp>
              <p:nvCxnSpPr>
                <p:cNvPr id="10" name="Straight Connector 9"/>
                <p:cNvCxnSpPr/>
                <p:nvPr/>
              </p:nvCxnSpPr>
              <p:spPr>
                <a:xfrm>
                  <a:off x="7848600" y="1752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48600" y="28194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581900" y="22860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flipV="1">
                <a:off x="7017609" y="2362200"/>
                <a:ext cx="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5400000">
              <a:off x="4369187" y="3219297"/>
              <a:ext cx="420252" cy="1601737"/>
              <a:chOff x="5066148" y="1912143"/>
              <a:chExt cx="420252" cy="1545428"/>
            </a:xfrm>
          </p:grpSpPr>
          <p:cxnSp>
            <p:nvCxnSpPr>
              <p:cNvPr id="14" name="Straight Connector 13"/>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511731" y="4004907"/>
              <a:ext cx="536100" cy="1603720"/>
              <a:chOff x="3132049" y="1703786"/>
              <a:chExt cx="536100" cy="1538287"/>
            </a:xfrm>
          </p:grpSpPr>
          <p:cxnSp>
            <p:nvCxnSpPr>
              <p:cNvPr id="26" name="Straight Connector 25"/>
              <p:cNvCxnSpPr/>
              <p:nvPr/>
            </p:nvCxnSpPr>
            <p:spPr>
              <a:xfrm>
                <a:off x="3402738" y="1703786"/>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01449" y="2556273"/>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134750" y="2389586"/>
                <a:ext cx="533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132049" y="2540793"/>
                <a:ext cx="536100" cy="160217"/>
                <a:chOff x="2767913" y="996778"/>
                <a:chExt cx="536100" cy="160217"/>
              </a:xfrm>
            </p:grpSpPr>
            <p:sp>
              <p:nvSpPr>
                <p:cNvPr id="30" name="Arc 29"/>
                <p:cNvSpPr/>
                <p:nvPr/>
              </p:nvSpPr>
              <p:spPr>
                <a:xfrm>
                  <a:off x="2767913"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flipH="1">
                  <a:off x="2784778"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2" name="Group 31"/>
            <p:cNvGrpSpPr/>
            <p:nvPr/>
          </p:nvGrpSpPr>
          <p:grpSpPr>
            <a:xfrm>
              <a:off x="2052118" y="3994213"/>
              <a:ext cx="287101" cy="1603720"/>
              <a:chOff x="2298937" y="1703786"/>
              <a:chExt cx="287101" cy="1538287"/>
            </a:xfrm>
          </p:grpSpPr>
          <p:sp>
            <p:nvSpPr>
              <p:cNvPr id="33" name="Freeform 32"/>
              <p:cNvSpPr/>
              <p:nvPr/>
            </p:nvSpPr>
            <p:spPr>
              <a:xfrm>
                <a:off x="2298937" y="2024063"/>
                <a:ext cx="287101" cy="676275"/>
              </a:xfrm>
              <a:custGeom>
                <a:avLst/>
                <a:gdLst>
                  <a:gd name="connsiteX0" fmla="*/ 134701 w 287101"/>
                  <a:gd name="connsiteY0" fmla="*/ 0 h 676275"/>
                  <a:gd name="connsiteX1" fmla="*/ 182326 w 287101"/>
                  <a:gd name="connsiteY1" fmla="*/ 4762 h 676275"/>
                  <a:gd name="connsiteX2" fmla="*/ 196613 w 287101"/>
                  <a:gd name="connsiteY2" fmla="*/ 9525 h 676275"/>
                  <a:gd name="connsiteX3" fmla="*/ 206138 w 287101"/>
                  <a:gd name="connsiteY3" fmla="*/ 23812 h 676275"/>
                  <a:gd name="connsiteX4" fmla="*/ 220426 w 287101"/>
                  <a:gd name="connsiteY4" fmla="*/ 33337 h 676275"/>
                  <a:gd name="connsiteX5" fmla="*/ 229951 w 287101"/>
                  <a:gd name="connsiteY5" fmla="*/ 47625 h 676275"/>
                  <a:gd name="connsiteX6" fmla="*/ 244238 w 287101"/>
                  <a:gd name="connsiteY6" fmla="*/ 76200 h 676275"/>
                  <a:gd name="connsiteX7" fmla="*/ 249001 w 287101"/>
                  <a:gd name="connsiteY7" fmla="*/ 95250 h 676275"/>
                  <a:gd name="connsiteX8" fmla="*/ 244238 w 287101"/>
                  <a:gd name="connsiteY8" fmla="*/ 152400 h 676275"/>
                  <a:gd name="connsiteX9" fmla="*/ 239476 w 287101"/>
                  <a:gd name="connsiteY9" fmla="*/ 166687 h 676275"/>
                  <a:gd name="connsiteX10" fmla="*/ 196613 w 287101"/>
                  <a:gd name="connsiteY10" fmla="*/ 190500 h 676275"/>
                  <a:gd name="connsiteX11" fmla="*/ 182326 w 287101"/>
                  <a:gd name="connsiteY11" fmla="*/ 200025 h 676275"/>
                  <a:gd name="connsiteX12" fmla="*/ 144226 w 287101"/>
                  <a:gd name="connsiteY12" fmla="*/ 209550 h 676275"/>
                  <a:gd name="connsiteX13" fmla="*/ 129938 w 287101"/>
                  <a:gd name="connsiteY13" fmla="*/ 214312 h 676275"/>
                  <a:gd name="connsiteX14" fmla="*/ 44213 w 287101"/>
                  <a:gd name="connsiteY14" fmla="*/ 209550 h 676275"/>
                  <a:gd name="connsiteX15" fmla="*/ 29926 w 287101"/>
                  <a:gd name="connsiteY15" fmla="*/ 204787 h 676275"/>
                  <a:gd name="connsiteX16" fmla="*/ 1351 w 287101"/>
                  <a:gd name="connsiteY16" fmla="*/ 185737 h 676275"/>
                  <a:gd name="connsiteX17" fmla="*/ 6113 w 287101"/>
                  <a:gd name="connsiteY17" fmla="*/ 166687 h 676275"/>
                  <a:gd name="connsiteX18" fmla="*/ 34688 w 287101"/>
                  <a:gd name="connsiteY18" fmla="*/ 157162 h 676275"/>
                  <a:gd name="connsiteX19" fmla="*/ 101363 w 287101"/>
                  <a:gd name="connsiteY19" fmla="*/ 161925 h 676275"/>
                  <a:gd name="connsiteX20" fmla="*/ 148988 w 287101"/>
                  <a:gd name="connsiteY20" fmla="*/ 176212 h 676275"/>
                  <a:gd name="connsiteX21" fmla="*/ 187088 w 287101"/>
                  <a:gd name="connsiteY21" fmla="*/ 185737 h 676275"/>
                  <a:gd name="connsiteX22" fmla="*/ 215663 w 287101"/>
                  <a:gd name="connsiteY22" fmla="*/ 195262 h 676275"/>
                  <a:gd name="connsiteX23" fmla="*/ 225188 w 287101"/>
                  <a:gd name="connsiteY23" fmla="*/ 209550 h 676275"/>
                  <a:gd name="connsiteX24" fmla="*/ 239476 w 287101"/>
                  <a:gd name="connsiteY24" fmla="*/ 219075 h 676275"/>
                  <a:gd name="connsiteX25" fmla="*/ 258526 w 287101"/>
                  <a:gd name="connsiteY25" fmla="*/ 233362 h 676275"/>
                  <a:gd name="connsiteX26" fmla="*/ 272813 w 287101"/>
                  <a:gd name="connsiteY26" fmla="*/ 238125 h 676275"/>
                  <a:gd name="connsiteX27" fmla="*/ 287101 w 287101"/>
                  <a:gd name="connsiteY27" fmla="*/ 247650 h 676275"/>
                  <a:gd name="connsiteX28" fmla="*/ 277576 w 287101"/>
                  <a:gd name="connsiteY28" fmla="*/ 300037 h 676275"/>
                  <a:gd name="connsiteX29" fmla="*/ 272813 w 287101"/>
                  <a:gd name="connsiteY29" fmla="*/ 314325 h 676275"/>
                  <a:gd name="connsiteX30" fmla="*/ 253763 w 287101"/>
                  <a:gd name="connsiteY30" fmla="*/ 342900 h 676275"/>
                  <a:gd name="connsiteX31" fmla="*/ 215663 w 287101"/>
                  <a:gd name="connsiteY31" fmla="*/ 357187 h 676275"/>
                  <a:gd name="connsiteX32" fmla="*/ 187088 w 287101"/>
                  <a:gd name="connsiteY32" fmla="*/ 366712 h 676275"/>
                  <a:gd name="connsiteX33" fmla="*/ 172801 w 287101"/>
                  <a:gd name="connsiteY33" fmla="*/ 376237 h 676275"/>
                  <a:gd name="connsiteX34" fmla="*/ 48976 w 287101"/>
                  <a:gd name="connsiteY34" fmla="*/ 376237 h 676275"/>
                  <a:gd name="connsiteX35" fmla="*/ 34688 w 287101"/>
                  <a:gd name="connsiteY35" fmla="*/ 361950 h 676275"/>
                  <a:gd name="connsiteX36" fmla="*/ 6113 w 287101"/>
                  <a:gd name="connsiteY36" fmla="*/ 342900 h 676275"/>
                  <a:gd name="connsiteX37" fmla="*/ 1351 w 287101"/>
                  <a:gd name="connsiteY37" fmla="*/ 328612 h 676275"/>
                  <a:gd name="connsiteX38" fmla="*/ 48976 w 287101"/>
                  <a:gd name="connsiteY38" fmla="*/ 319087 h 676275"/>
                  <a:gd name="connsiteX39" fmla="*/ 87076 w 287101"/>
                  <a:gd name="connsiteY39" fmla="*/ 323850 h 676275"/>
                  <a:gd name="connsiteX40" fmla="*/ 144226 w 287101"/>
                  <a:gd name="connsiteY40" fmla="*/ 333375 h 676275"/>
                  <a:gd name="connsiteX41" fmla="*/ 158513 w 287101"/>
                  <a:gd name="connsiteY41" fmla="*/ 338137 h 676275"/>
                  <a:gd name="connsiteX42" fmla="*/ 187088 w 287101"/>
                  <a:gd name="connsiteY42" fmla="*/ 357187 h 676275"/>
                  <a:gd name="connsiteX43" fmla="*/ 229951 w 287101"/>
                  <a:gd name="connsiteY43" fmla="*/ 381000 h 676275"/>
                  <a:gd name="connsiteX44" fmla="*/ 244238 w 287101"/>
                  <a:gd name="connsiteY44" fmla="*/ 390525 h 676275"/>
                  <a:gd name="connsiteX45" fmla="*/ 258526 w 287101"/>
                  <a:gd name="connsiteY45" fmla="*/ 400050 h 676275"/>
                  <a:gd name="connsiteX46" fmla="*/ 268051 w 287101"/>
                  <a:gd name="connsiteY46" fmla="*/ 428625 h 676275"/>
                  <a:gd name="connsiteX47" fmla="*/ 272813 w 287101"/>
                  <a:gd name="connsiteY47" fmla="*/ 442912 h 676275"/>
                  <a:gd name="connsiteX48" fmla="*/ 268051 w 287101"/>
                  <a:gd name="connsiteY48" fmla="*/ 476250 h 676275"/>
                  <a:gd name="connsiteX49" fmla="*/ 244238 w 287101"/>
                  <a:gd name="connsiteY49" fmla="*/ 495300 h 676275"/>
                  <a:gd name="connsiteX50" fmla="*/ 229951 w 287101"/>
                  <a:gd name="connsiteY50" fmla="*/ 504825 h 676275"/>
                  <a:gd name="connsiteX51" fmla="*/ 210901 w 287101"/>
                  <a:gd name="connsiteY51" fmla="*/ 523875 h 676275"/>
                  <a:gd name="connsiteX52" fmla="*/ 182326 w 287101"/>
                  <a:gd name="connsiteY52" fmla="*/ 542925 h 676275"/>
                  <a:gd name="connsiteX53" fmla="*/ 87076 w 287101"/>
                  <a:gd name="connsiteY53" fmla="*/ 552450 h 676275"/>
                  <a:gd name="connsiteX54" fmla="*/ 48976 w 287101"/>
                  <a:gd name="connsiteY54" fmla="*/ 547687 h 676275"/>
                  <a:gd name="connsiteX55" fmla="*/ 25163 w 287101"/>
                  <a:gd name="connsiteY55" fmla="*/ 519112 h 676275"/>
                  <a:gd name="connsiteX56" fmla="*/ 29926 w 287101"/>
                  <a:gd name="connsiteY56" fmla="*/ 504825 h 676275"/>
                  <a:gd name="connsiteX57" fmla="*/ 44213 w 287101"/>
                  <a:gd name="connsiteY57" fmla="*/ 500062 h 676275"/>
                  <a:gd name="connsiteX58" fmla="*/ 120413 w 287101"/>
                  <a:gd name="connsiteY58" fmla="*/ 504825 h 676275"/>
                  <a:gd name="connsiteX59" fmla="*/ 148988 w 287101"/>
                  <a:gd name="connsiteY59" fmla="*/ 509587 h 676275"/>
                  <a:gd name="connsiteX60" fmla="*/ 163276 w 287101"/>
                  <a:gd name="connsiteY60" fmla="*/ 514350 h 676275"/>
                  <a:gd name="connsiteX61" fmla="*/ 215663 w 287101"/>
                  <a:gd name="connsiteY61" fmla="*/ 528637 h 676275"/>
                  <a:gd name="connsiteX62" fmla="*/ 229951 w 287101"/>
                  <a:gd name="connsiteY62" fmla="*/ 533400 h 676275"/>
                  <a:gd name="connsiteX63" fmla="*/ 244238 w 287101"/>
                  <a:gd name="connsiteY63" fmla="*/ 542925 h 676275"/>
                  <a:gd name="connsiteX64" fmla="*/ 263288 w 287101"/>
                  <a:gd name="connsiteY64" fmla="*/ 571500 h 676275"/>
                  <a:gd name="connsiteX65" fmla="*/ 244238 w 287101"/>
                  <a:gd name="connsiteY65" fmla="*/ 623887 h 676275"/>
                  <a:gd name="connsiteX66" fmla="*/ 229951 w 287101"/>
                  <a:gd name="connsiteY66" fmla="*/ 633412 h 676275"/>
                  <a:gd name="connsiteX67" fmla="*/ 187088 w 287101"/>
                  <a:gd name="connsiteY67" fmla="*/ 652462 h 676275"/>
                  <a:gd name="connsiteX68" fmla="*/ 177563 w 287101"/>
                  <a:gd name="connsiteY68" fmla="*/ 666750 h 676275"/>
                  <a:gd name="connsiteX69" fmla="*/ 168038 w 287101"/>
                  <a:gd name="connsiteY69" fmla="*/ 67627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7101" h="676275">
                    <a:moveTo>
                      <a:pt x="134701" y="0"/>
                    </a:moveTo>
                    <a:cubicBezTo>
                      <a:pt x="150576" y="1587"/>
                      <a:pt x="166557" y="2336"/>
                      <a:pt x="182326" y="4762"/>
                    </a:cubicBezTo>
                    <a:cubicBezTo>
                      <a:pt x="187288" y="5525"/>
                      <a:pt x="192693" y="6389"/>
                      <a:pt x="196613" y="9525"/>
                    </a:cubicBezTo>
                    <a:cubicBezTo>
                      <a:pt x="201082" y="13101"/>
                      <a:pt x="202091" y="19765"/>
                      <a:pt x="206138" y="23812"/>
                    </a:cubicBezTo>
                    <a:cubicBezTo>
                      <a:pt x="210186" y="27859"/>
                      <a:pt x="215663" y="30162"/>
                      <a:pt x="220426" y="33337"/>
                    </a:cubicBezTo>
                    <a:cubicBezTo>
                      <a:pt x="223601" y="38100"/>
                      <a:pt x="227391" y="42505"/>
                      <a:pt x="229951" y="47625"/>
                    </a:cubicBezTo>
                    <a:cubicBezTo>
                      <a:pt x="249668" y="87061"/>
                      <a:pt x="216940" y="35251"/>
                      <a:pt x="244238" y="76200"/>
                    </a:cubicBezTo>
                    <a:cubicBezTo>
                      <a:pt x="245826" y="82550"/>
                      <a:pt x="249001" y="88705"/>
                      <a:pt x="249001" y="95250"/>
                    </a:cubicBezTo>
                    <a:cubicBezTo>
                      <a:pt x="249001" y="114366"/>
                      <a:pt x="246764" y="133452"/>
                      <a:pt x="244238" y="152400"/>
                    </a:cubicBezTo>
                    <a:cubicBezTo>
                      <a:pt x="243575" y="157376"/>
                      <a:pt x="243026" y="163137"/>
                      <a:pt x="239476" y="166687"/>
                    </a:cubicBezTo>
                    <a:cubicBezTo>
                      <a:pt x="209445" y="196718"/>
                      <a:pt x="220568" y="178522"/>
                      <a:pt x="196613" y="190500"/>
                    </a:cubicBezTo>
                    <a:cubicBezTo>
                      <a:pt x="191494" y="193060"/>
                      <a:pt x="187445" y="197465"/>
                      <a:pt x="182326" y="200025"/>
                    </a:cubicBezTo>
                    <a:cubicBezTo>
                      <a:pt x="171444" y="205466"/>
                      <a:pt x="155086" y="206835"/>
                      <a:pt x="144226" y="209550"/>
                    </a:cubicBezTo>
                    <a:cubicBezTo>
                      <a:pt x="139356" y="210768"/>
                      <a:pt x="134701" y="212725"/>
                      <a:pt x="129938" y="214312"/>
                    </a:cubicBezTo>
                    <a:cubicBezTo>
                      <a:pt x="101363" y="212725"/>
                      <a:pt x="72703" y="212263"/>
                      <a:pt x="44213" y="209550"/>
                    </a:cubicBezTo>
                    <a:cubicBezTo>
                      <a:pt x="39216" y="209074"/>
                      <a:pt x="34314" y="207225"/>
                      <a:pt x="29926" y="204787"/>
                    </a:cubicBezTo>
                    <a:cubicBezTo>
                      <a:pt x="19919" y="199227"/>
                      <a:pt x="1351" y="185737"/>
                      <a:pt x="1351" y="185737"/>
                    </a:cubicBezTo>
                    <a:cubicBezTo>
                      <a:pt x="2938" y="179387"/>
                      <a:pt x="1143" y="170947"/>
                      <a:pt x="6113" y="166687"/>
                    </a:cubicBezTo>
                    <a:cubicBezTo>
                      <a:pt x="13736" y="160153"/>
                      <a:pt x="34688" y="157162"/>
                      <a:pt x="34688" y="157162"/>
                    </a:cubicBezTo>
                    <a:cubicBezTo>
                      <a:pt x="56913" y="158750"/>
                      <a:pt x="79218" y="159464"/>
                      <a:pt x="101363" y="161925"/>
                    </a:cubicBezTo>
                    <a:cubicBezTo>
                      <a:pt x="114974" y="163437"/>
                      <a:pt x="137487" y="173337"/>
                      <a:pt x="148988" y="176212"/>
                    </a:cubicBezTo>
                    <a:cubicBezTo>
                      <a:pt x="161688" y="179387"/>
                      <a:pt x="174669" y="181597"/>
                      <a:pt x="187088" y="185737"/>
                    </a:cubicBezTo>
                    <a:lnTo>
                      <a:pt x="215663" y="195262"/>
                    </a:lnTo>
                    <a:cubicBezTo>
                      <a:pt x="218838" y="200025"/>
                      <a:pt x="221141" y="205503"/>
                      <a:pt x="225188" y="209550"/>
                    </a:cubicBezTo>
                    <a:cubicBezTo>
                      <a:pt x="229235" y="213597"/>
                      <a:pt x="234818" y="215748"/>
                      <a:pt x="239476" y="219075"/>
                    </a:cubicBezTo>
                    <a:cubicBezTo>
                      <a:pt x="245935" y="223688"/>
                      <a:pt x="251634" y="229424"/>
                      <a:pt x="258526" y="233362"/>
                    </a:cubicBezTo>
                    <a:cubicBezTo>
                      <a:pt x="262885" y="235853"/>
                      <a:pt x="268323" y="235880"/>
                      <a:pt x="272813" y="238125"/>
                    </a:cubicBezTo>
                    <a:cubicBezTo>
                      <a:pt x="277933" y="240685"/>
                      <a:pt x="282338" y="244475"/>
                      <a:pt x="287101" y="247650"/>
                    </a:cubicBezTo>
                    <a:cubicBezTo>
                      <a:pt x="284980" y="260375"/>
                      <a:pt x="280901" y="286736"/>
                      <a:pt x="277576" y="300037"/>
                    </a:cubicBezTo>
                    <a:cubicBezTo>
                      <a:pt x="276358" y="304907"/>
                      <a:pt x="275251" y="309936"/>
                      <a:pt x="272813" y="314325"/>
                    </a:cubicBezTo>
                    <a:cubicBezTo>
                      <a:pt x="267254" y="324332"/>
                      <a:pt x="263288" y="336550"/>
                      <a:pt x="253763" y="342900"/>
                    </a:cubicBezTo>
                    <a:cubicBezTo>
                      <a:pt x="228899" y="359476"/>
                      <a:pt x="250521" y="347681"/>
                      <a:pt x="215663" y="357187"/>
                    </a:cubicBezTo>
                    <a:cubicBezTo>
                      <a:pt x="205977" y="359829"/>
                      <a:pt x="187088" y="366712"/>
                      <a:pt x="187088" y="366712"/>
                    </a:cubicBezTo>
                    <a:cubicBezTo>
                      <a:pt x="182326" y="369887"/>
                      <a:pt x="178231" y="374427"/>
                      <a:pt x="172801" y="376237"/>
                    </a:cubicBezTo>
                    <a:cubicBezTo>
                      <a:pt x="138925" y="387530"/>
                      <a:pt x="68093" y="377193"/>
                      <a:pt x="48976" y="376237"/>
                    </a:cubicBezTo>
                    <a:cubicBezTo>
                      <a:pt x="44213" y="371475"/>
                      <a:pt x="40004" y="366085"/>
                      <a:pt x="34688" y="361950"/>
                    </a:cubicBezTo>
                    <a:cubicBezTo>
                      <a:pt x="25652" y="354922"/>
                      <a:pt x="6113" y="342900"/>
                      <a:pt x="6113" y="342900"/>
                    </a:cubicBezTo>
                    <a:cubicBezTo>
                      <a:pt x="4526" y="338137"/>
                      <a:pt x="-3037" y="331050"/>
                      <a:pt x="1351" y="328612"/>
                    </a:cubicBezTo>
                    <a:cubicBezTo>
                      <a:pt x="15503" y="320750"/>
                      <a:pt x="48976" y="319087"/>
                      <a:pt x="48976" y="319087"/>
                    </a:cubicBezTo>
                    <a:lnTo>
                      <a:pt x="87076" y="323850"/>
                    </a:lnTo>
                    <a:cubicBezTo>
                      <a:pt x="104369" y="326156"/>
                      <a:pt x="126755" y="329007"/>
                      <a:pt x="144226" y="333375"/>
                    </a:cubicBezTo>
                    <a:cubicBezTo>
                      <a:pt x="149096" y="334593"/>
                      <a:pt x="153751" y="336550"/>
                      <a:pt x="158513" y="338137"/>
                    </a:cubicBezTo>
                    <a:cubicBezTo>
                      <a:pt x="168038" y="344487"/>
                      <a:pt x="176228" y="353567"/>
                      <a:pt x="187088" y="357187"/>
                    </a:cubicBezTo>
                    <a:cubicBezTo>
                      <a:pt x="212236" y="365570"/>
                      <a:pt x="197200" y="359165"/>
                      <a:pt x="229951" y="381000"/>
                    </a:cubicBezTo>
                    <a:lnTo>
                      <a:pt x="244238" y="390525"/>
                    </a:lnTo>
                    <a:lnTo>
                      <a:pt x="258526" y="400050"/>
                    </a:lnTo>
                    <a:lnTo>
                      <a:pt x="268051" y="428625"/>
                    </a:lnTo>
                    <a:lnTo>
                      <a:pt x="272813" y="442912"/>
                    </a:lnTo>
                    <a:cubicBezTo>
                      <a:pt x="271226" y="454025"/>
                      <a:pt x="271277" y="465498"/>
                      <a:pt x="268051" y="476250"/>
                    </a:cubicBezTo>
                    <a:cubicBezTo>
                      <a:pt x="262385" y="495139"/>
                      <a:pt x="258129" y="488354"/>
                      <a:pt x="244238" y="495300"/>
                    </a:cubicBezTo>
                    <a:cubicBezTo>
                      <a:pt x="239119" y="497860"/>
                      <a:pt x="234713" y="501650"/>
                      <a:pt x="229951" y="504825"/>
                    </a:cubicBezTo>
                    <a:cubicBezTo>
                      <a:pt x="221868" y="529069"/>
                      <a:pt x="231682" y="512330"/>
                      <a:pt x="210901" y="523875"/>
                    </a:cubicBezTo>
                    <a:cubicBezTo>
                      <a:pt x="200894" y="529435"/>
                      <a:pt x="193685" y="541505"/>
                      <a:pt x="182326" y="542925"/>
                    </a:cubicBezTo>
                    <a:cubicBezTo>
                      <a:pt x="125258" y="550058"/>
                      <a:pt x="156981" y="546624"/>
                      <a:pt x="87076" y="552450"/>
                    </a:cubicBezTo>
                    <a:cubicBezTo>
                      <a:pt x="74376" y="550862"/>
                      <a:pt x="61004" y="552061"/>
                      <a:pt x="48976" y="547687"/>
                    </a:cubicBezTo>
                    <a:cubicBezTo>
                      <a:pt x="40907" y="544753"/>
                      <a:pt x="29699" y="525916"/>
                      <a:pt x="25163" y="519112"/>
                    </a:cubicBezTo>
                    <a:cubicBezTo>
                      <a:pt x="26751" y="514350"/>
                      <a:pt x="26376" y="508375"/>
                      <a:pt x="29926" y="504825"/>
                    </a:cubicBezTo>
                    <a:cubicBezTo>
                      <a:pt x="33476" y="501275"/>
                      <a:pt x="39193" y="500062"/>
                      <a:pt x="44213" y="500062"/>
                    </a:cubicBezTo>
                    <a:cubicBezTo>
                      <a:pt x="69663" y="500062"/>
                      <a:pt x="95013" y="503237"/>
                      <a:pt x="120413" y="504825"/>
                    </a:cubicBezTo>
                    <a:cubicBezTo>
                      <a:pt x="129938" y="506412"/>
                      <a:pt x="139562" y="507492"/>
                      <a:pt x="148988" y="509587"/>
                    </a:cubicBezTo>
                    <a:cubicBezTo>
                      <a:pt x="153889" y="510676"/>
                      <a:pt x="158406" y="513132"/>
                      <a:pt x="163276" y="514350"/>
                    </a:cubicBezTo>
                    <a:cubicBezTo>
                      <a:pt x="217130" y="527813"/>
                      <a:pt x="154358" y="508201"/>
                      <a:pt x="215663" y="528637"/>
                    </a:cubicBezTo>
                    <a:cubicBezTo>
                      <a:pt x="220426" y="530225"/>
                      <a:pt x="225774" y="530615"/>
                      <a:pt x="229951" y="533400"/>
                    </a:cubicBezTo>
                    <a:lnTo>
                      <a:pt x="244238" y="542925"/>
                    </a:lnTo>
                    <a:cubicBezTo>
                      <a:pt x="250588" y="552450"/>
                      <a:pt x="265533" y="560275"/>
                      <a:pt x="263288" y="571500"/>
                    </a:cubicBezTo>
                    <a:cubicBezTo>
                      <a:pt x="259764" y="589123"/>
                      <a:pt x="257875" y="610250"/>
                      <a:pt x="244238" y="623887"/>
                    </a:cubicBezTo>
                    <a:cubicBezTo>
                      <a:pt x="240191" y="627934"/>
                      <a:pt x="234713" y="630237"/>
                      <a:pt x="229951" y="633412"/>
                    </a:cubicBezTo>
                    <a:cubicBezTo>
                      <a:pt x="208517" y="665564"/>
                      <a:pt x="237236" y="630174"/>
                      <a:pt x="187088" y="652462"/>
                    </a:cubicBezTo>
                    <a:cubicBezTo>
                      <a:pt x="181857" y="654787"/>
                      <a:pt x="181139" y="662280"/>
                      <a:pt x="177563" y="666750"/>
                    </a:cubicBezTo>
                    <a:cubicBezTo>
                      <a:pt x="174758" y="670256"/>
                      <a:pt x="171213" y="673100"/>
                      <a:pt x="168038" y="67627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3" idx="0"/>
              </p:cNvCxnSpPr>
              <p:nvPr/>
            </p:nvCxnSpPr>
            <p:spPr>
              <a:xfrm flipV="1">
                <a:off x="2433638" y="1703786"/>
                <a:ext cx="7069" cy="320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40707" y="2663428"/>
                <a:ext cx="3534" cy="578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rot="5400000">
              <a:off x="2778172" y="3205911"/>
              <a:ext cx="420252" cy="1601737"/>
              <a:chOff x="5066148" y="1912143"/>
              <a:chExt cx="420252" cy="1545428"/>
            </a:xfrm>
          </p:grpSpPr>
          <p:cxnSp>
            <p:nvCxnSpPr>
              <p:cNvPr id="37" name="Straight Connector 36"/>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flipV="1">
              <a:off x="1105472" y="5562600"/>
              <a:ext cx="4304728" cy="309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105472" y="3994513"/>
              <a:ext cx="1088416" cy="47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380182" y="4042496"/>
              <a:ext cx="28850" cy="1551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193888" y="5182004"/>
              <a:ext cx="0" cy="2286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309002" y="5106793"/>
              <a:ext cx="527709" cy="400110"/>
            </a:xfrm>
            <a:prstGeom prst="rect">
              <a:avLst/>
            </a:prstGeom>
            <a:noFill/>
          </p:spPr>
          <p:txBody>
            <a:bodyPr wrap="none" rtlCol="0">
              <a:spAutoFit/>
            </a:bodyPr>
            <a:lstStyle/>
            <a:p>
              <a:r>
                <a:rPr lang="en-US" sz="2000" b="1" dirty="0">
                  <a:solidFill>
                    <a:srgbClr val="FFFF00"/>
                  </a:solidFill>
                </a:rPr>
                <a:t>0 A</a:t>
              </a:r>
            </a:p>
          </p:txBody>
        </p:sp>
        <p:sp>
          <p:nvSpPr>
            <p:cNvPr id="58" name="Rectangle 57"/>
            <p:cNvSpPr/>
            <p:nvPr/>
          </p:nvSpPr>
          <p:spPr>
            <a:xfrm>
              <a:off x="4008166" y="4383518"/>
              <a:ext cx="487634" cy="923330"/>
            </a:xfrm>
            <a:prstGeom prst="rect">
              <a:avLst/>
            </a:prstGeom>
          </p:spPr>
          <p:txBody>
            <a:bodyPr wrap="none">
              <a:spAutoFit/>
            </a:bodyPr>
            <a:lstStyle/>
            <a:p>
              <a:r>
                <a:rPr lang="en-US" b="1" dirty="0">
                  <a:solidFill>
                    <a:srgbClr val="FFFF00"/>
                  </a:solidFill>
                </a:rPr>
                <a:t>+</a:t>
              </a:r>
            </a:p>
            <a:p>
              <a:r>
                <a:rPr lang="en-US" b="1" dirty="0">
                  <a:solidFill>
                    <a:srgbClr val="FFFF00"/>
                  </a:solidFill>
                </a:rPr>
                <a:t>0 V</a:t>
              </a:r>
            </a:p>
            <a:p>
              <a:r>
                <a:rPr lang="en-US" b="1" dirty="0">
                  <a:solidFill>
                    <a:srgbClr val="FFFF00"/>
                  </a:solidFill>
                </a:rPr>
                <a:t>-</a:t>
              </a:r>
            </a:p>
          </p:txBody>
        </p:sp>
        <p:sp>
          <p:nvSpPr>
            <p:cNvPr id="60" name="Rectangle 59"/>
            <p:cNvSpPr/>
            <p:nvPr/>
          </p:nvSpPr>
          <p:spPr>
            <a:xfrm>
              <a:off x="3991188" y="4214555"/>
              <a:ext cx="1253869" cy="369332"/>
            </a:xfrm>
            <a:prstGeom prst="rect">
              <a:avLst/>
            </a:prstGeom>
          </p:spPr>
          <p:txBody>
            <a:bodyPr wrap="none">
              <a:spAutoFit/>
            </a:bodyPr>
            <a:lstStyle/>
            <a:p>
              <a:r>
                <a:rPr lang="en-US" dirty="0">
                  <a:solidFill>
                    <a:srgbClr val="FF0000"/>
                  </a:solidFill>
                </a:rPr>
                <a:t>+     0 V      -</a:t>
              </a:r>
            </a:p>
          </p:txBody>
        </p:sp>
        <p:cxnSp>
          <p:nvCxnSpPr>
            <p:cNvPr id="61" name="Straight Arrow Connector 60"/>
            <p:cNvCxnSpPr/>
            <p:nvPr/>
          </p:nvCxnSpPr>
          <p:spPr>
            <a:xfrm>
              <a:off x="5383541" y="4743593"/>
              <a:ext cx="0" cy="2286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47463" y="4833099"/>
              <a:ext cx="521297" cy="400110"/>
            </a:xfrm>
            <a:prstGeom prst="rect">
              <a:avLst/>
            </a:prstGeom>
            <a:noFill/>
          </p:spPr>
          <p:txBody>
            <a:bodyPr wrap="none" rtlCol="0">
              <a:spAutoFit/>
            </a:bodyPr>
            <a:lstStyle/>
            <a:p>
              <a:r>
                <a:rPr lang="en-US" sz="2000" dirty="0">
                  <a:solidFill>
                    <a:srgbClr val="FF0000"/>
                  </a:solidFill>
                </a:rPr>
                <a:t>0 A</a:t>
              </a:r>
            </a:p>
          </p:txBody>
        </p:sp>
        <p:sp>
          <p:nvSpPr>
            <p:cNvPr id="63" name="TextBox 62"/>
            <p:cNvSpPr txBox="1"/>
            <p:nvPr/>
          </p:nvSpPr>
          <p:spPr>
            <a:xfrm>
              <a:off x="1244045" y="4978954"/>
              <a:ext cx="521297" cy="400110"/>
            </a:xfrm>
            <a:prstGeom prst="rect">
              <a:avLst/>
            </a:prstGeom>
            <a:noFill/>
          </p:spPr>
          <p:txBody>
            <a:bodyPr wrap="none" rtlCol="0">
              <a:spAutoFit/>
            </a:bodyPr>
            <a:lstStyle/>
            <a:p>
              <a:r>
                <a:rPr lang="en-US" sz="2000" dirty="0">
                  <a:solidFill>
                    <a:srgbClr val="FF0000"/>
                  </a:solidFill>
                </a:rPr>
                <a:t>5 A</a:t>
              </a:r>
            </a:p>
          </p:txBody>
        </p:sp>
        <p:sp>
          <p:nvSpPr>
            <p:cNvPr id="64" name="Rectangle 63"/>
            <p:cNvSpPr/>
            <p:nvPr/>
          </p:nvSpPr>
          <p:spPr>
            <a:xfrm>
              <a:off x="2346005" y="4204484"/>
              <a:ext cx="1253869" cy="369332"/>
            </a:xfrm>
            <a:prstGeom prst="rect">
              <a:avLst/>
            </a:prstGeom>
          </p:spPr>
          <p:txBody>
            <a:bodyPr wrap="none">
              <a:spAutoFit/>
            </a:bodyPr>
            <a:lstStyle/>
            <a:p>
              <a:r>
                <a:rPr lang="en-US" dirty="0">
                  <a:solidFill>
                    <a:srgbClr val="FF0000"/>
                  </a:solidFill>
                </a:rPr>
                <a:t>+     5 V      -</a:t>
              </a:r>
            </a:p>
          </p:txBody>
        </p:sp>
        <p:cxnSp>
          <p:nvCxnSpPr>
            <p:cNvPr id="65" name="Straight Arrow Connector 64"/>
            <p:cNvCxnSpPr/>
            <p:nvPr/>
          </p:nvCxnSpPr>
          <p:spPr>
            <a:xfrm>
              <a:off x="3779998" y="5268660"/>
              <a:ext cx="0" cy="2286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172506" y="5152104"/>
              <a:ext cx="521297" cy="400110"/>
            </a:xfrm>
            <a:prstGeom prst="rect">
              <a:avLst/>
            </a:prstGeom>
            <a:noFill/>
          </p:spPr>
          <p:txBody>
            <a:bodyPr wrap="none" rtlCol="0">
              <a:spAutoFit/>
            </a:bodyPr>
            <a:lstStyle/>
            <a:p>
              <a:r>
                <a:rPr lang="en-US" sz="2000" dirty="0">
                  <a:solidFill>
                    <a:srgbClr val="FF0000"/>
                  </a:solidFill>
                </a:rPr>
                <a:t>5 A</a:t>
              </a:r>
            </a:p>
          </p:txBody>
        </p:sp>
        <p:sp>
          <p:nvSpPr>
            <p:cNvPr id="67" name="TextBox 66"/>
            <p:cNvSpPr txBox="1"/>
            <p:nvPr/>
          </p:nvSpPr>
          <p:spPr>
            <a:xfrm>
              <a:off x="3324155" y="3483045"/>
              <a:ext cx="521297" cy="400110"/>
            </a:xfrm>
            <a:prstGeom prst="rect">
              <a:avLst/>
            </a:prstGeom>
            <a:noFill/>
          </p:spPr>
          <p:txBody>
            <a:bodyPr wrap="none" rtlCol="0">
              <a:spAutoFit/>
            </a:bodyPr>
            <a:lstStyle/>
            <a:p>
              <a:r>
                <a:rPr lang="en-US" sz="2000" dirty="0">
                  <a:solidFill>
                    <a:srgbClr val="FF0000"/>
                  </a:solidFill>
                </a:rPr>
                <a:t>5 A</a:t>
              </a:r>
            </a:p>
          </p:txBody>
        </p:sp>
        <p:cxnSp>
          <p:nvCxnSpPr>
            <p:cNvPr id="68" name="Straight Arrow Connector 67"/>
            <p:cNvCxnSpPr/>
            <p:nvPr/>
          </p:nvCxnSpPr>
          <p:spPr>
            <a:xfrm>
              <a:off x="3548706" y="4018293"/>
              <a:ext cx="20450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599206" y="4251512"/>
              <a:ext cx="486030" cy="923330"/>
            </a:xfrm>
            <a:prstGeom prst="rect">
              <a:avLst/>
            </a:prstGeom>
          </p:spPr>
          <p:txBody>
            <a:bodyPr wrap="none">
              <a:spAutoFit/>
            </a:bodyPr>
            <a:lstStyle/>
            <a:p>
              <a:r>
                <a:rPr lang="en-US" dirty="0">
                  <a:solidFill>
                    <a:srgbClr val="FF0000"/>
                  </a:solidFill>
                </a:rPr>
                <a:t>   +</a:t>
              </a:r>
            </a:p>
            <a:p>
              <a:r>
                <a:rPr lang="en-US" dirty="0">
                  <a:solidFill>
                    <a:srgbClr val="FF0000"/>
                  </a:solidFill>
                </a:rPr>
                <a:t>5 V</a:t>
              </a:r>
            </a:p>
            <a:p>
              <a:r>
                <a:rPr lang="en-US" dirty="0">
                  <a:solidFill>
                    <a:srgbClr val="FF0000"/>
                  </a:solidFill>
                </a:rPr>
                <a:t>   -</a:t>
              </a:r>
            </a:p>
          </p:txBody>
        </p:sp>
        <p:sp>
          <p:nvSpPr>
            <p:cNvPr id="69" name="TextBox 68"/>
            <p:cNvSpPr txBox="1"/>
            <p:nvPr/>
          </p:nvSpPr>
          <p:spPr>
            <a:xfrm>
              <a:off x="2680720" y="3466514"/>
              <a:ext cx="532518" cy="369332"/>
            </a:xfrm>
            <a:prstGeom prst="rect">
              <a:avLst/>
            </a:prstGeom>
            <a:noFill/>
          </p:spPr>
          <p:txBody>
            <a:bodyPr wrap="none" rtlCol="0">
              <a:spAutoFit/>
            </a:bodyPr>
            <a:lstStyle/>
            <a:p>
              <a:r>
                <a:rPr lang="en-US" dirty="0">
                  <a:solidFill>
                    <a:srgbClr val="FF0000"/>
                  </a:solidFill>
                </a:rPr>
                <a:t>1 </a:t>
              </a:r>
              <a:r>
                <a:rPr lang="en-US" dirty="0">
                  <a:solidFill>
                    <a:srgbClr val="FF0000"/>
                  </a:solidFill>
                  <a:latin typeface="Symbol" panose="05050102010706020507" pitchFamily="18" charset="2"/>
                </a:rPr>
                <a:t>W</a:t>
              </a:r>
            </a:p>
          </p:txBody>
        </p:sp>
        <p:sp>
          <p:nvSpPr>
            <p:cNvPr id="72" name="TextBox 71"/>
            <p:cNvSpPr txBox="1"/>
            <p:nvPr/>
          </p:nvSpPr>
          <p:spPr>
            <a:xfrm>
              <a:off x="4227621" y="3449394"/>
              <a:ext cx="707245" cy="369332"/>
            </a:xfrm>
            <a:prstGeom prst="rect">
              <a:avLst/>
            </a:prstGeom>
            <a:noFill/>
          </p:spPr>
          <p:txBody>
            <a:bodyPr wrap="none" rtlCol="0">
              <a:spAutoFit/>
            </a:bodyPr>
            <a:lstStyle/>
            <a:p>
              <a:r>
                <a:rPr lang="en-US" dirty="0">
                  <a:solidFill>
                    <a:srgbClr val="FF0000"/>
                  </a:solidFill>
                </a:rPr>
                <a:t>0.5 </a:t>
              </a:r>
              <a:r>
                <a:rPr lang="en-US" dirty="0">
                  <a:solidFill>
                    <a:srgbClr val="FF0000"/>
                  </a:solidFill>
                  <a:latin typeface="Symbol" panose="05050102010706020507" pitchFamily="18" charset="2"/>
                </a:rPr>
                <a:t>W</a:t>
              </a:r>
            </a:p>
          </p:txBody>
        </p:sp>
      </p:grpSp>
      <mc:AlternateContent xmlns:mc="http://schemas.openxmlformats.org/markup-compatibility/2006" xmlns:a14="http://schemas.microsoft.com/office/drawing/2010/main">
        <mc:Choice Requires="a14">
          <p:sp>
            <p:nvSpPr>
              <p:cNvPr id="73" name="TextBox 72"/>
              <p:cNvSpPr txBox="1"/>
              <p:nvPr/>
            </p:nvSpPr>
            <p:spPr>
              <a:xfrm>
                <a:off x="4898723" y="2339210"/>
                <a:ext cx="4092877" cy="1938992"/>
              </a:xfrm>
              <a:prstGeom prst="rect">
                <a:avLst/>
              </a:prstGeom>
              <a:noFill/>
            </p:spPr>
            <p:txBody>
              <a:bodyPr wrap="square" rtlCol="0">
                <a:spAutoFit/>
              </a:bodyPr>
              <a:lstStyle/>
              <a:p>
                <a:r>
                  <a:rPr lang="en-US" sz="2400" dirty="0"/>
                  <a:t>The circuit at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oMath>
                </a14:m>
                <a:r>
                  <a:rPr lang="en-US" sz="2400" dirty="0"/>
                  <a:t>is shown to the left. The natural initial conditions are shown in yellow.</a:t>
                </a:r>
              </a:p>
              <a:p>
                <a:r>
                  <a:rPr lang="en-US" sz="2400" dirty="0"/>
                  <a:t>KCL at the upper left node requires that 5A goes through</a:t>
                </a:r>
              </a:p>
            </p:txBody>
          </p:sp>
        </mc:Choice>
        <mc:Fallback xmlns="">
          <p:sp>
            <p:nvSpPr>
              <p:cNvPr id="73" name="TextBox 72"/>
              <p:cNvSpPr txBox="1">
                <a:spLocks noRot="1" noChangeAspect="1" noMove="1" noResize="1" noEditPoints="1" noAdjustHandles="1" noChangeArrowheads="1" noChangeShapeType="1" noTextEdit="1"/>
              </p:cNvSpPr>
              <p:nvPr/>
            </p:nvSpPr>
            <p:spPr>
              <a:xfrm>
                <a:off x="4898723" y="2339210"/>
                <a:ext cx="4092877" cy="1938992"/>
              </a:xfrm>
              <a:prstGeom prst="rect">
                <a:avLst/>
              </a:prstGeom>
              <a:blipFill rotWithShape="0">
                <a:blip r:embed="rId4"/>
                <a:stretch>
                  <a:fillRect l="-2385" t="-2516" r="-1341" b="-6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12826" y="4393252"/>
                <a:ext cx="8739124" cy="2120452"/>
              </a:xfrm>
              <a:prstGeom prst="rect">
                <a:avLst/>
              </a:prstGeom>
              <a:noFill/>
            </p:spPr>
            <p:txBody>
              <a:bodyPr wrap="square" rtlCol="0">
                <a:spAutoFit/>
              </a:bodyPr>
              <a:lstStyle/>
              <a:p>
                <a:r>
                  <a:rPr lang="en-US" sz="2400" dirty="0"/>
                  <a:t>the 1 </a:t>
                </a:r>
                <a:r>
                  <a:rPr lang="en-US" sz="2400" dirty="0">
                    <a:latin typeface="Symbol" panose="05050102010706020507" pitchFamily="18" charset="2"/>
                  </a:rPr>
                  <a:t>W</a:t>
                </a:r>
                <a:r>
                  <a:rPr lang="en-US" sz="2400" dirty="0"/>
                  <a:t> resistor. Ohm’s Law shows that there is a 5V drop across that resistor. KVL around the center mesh is used to find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𝐿</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r>
                      <a:rPr lang="en-US" sz="2400" i="1">
                        <a:latin typeface="Cambria Math" panose="02040503050406030204" pitchFamily="18" charset="0"/>
                      </a:rPr>
                      <m:t>5</m:t>
                    </m:r>
                    <m:r>
                      <a:rPr lang="en-US" sz="2400" b="0" i="1" smtClean="0">
                        <a:latin typeface="Cambria Math" panose="02040503050406030204" pitchFamily="18" charset="0"/>
                      </a:rPr>
                      <m:t> </m:t>
                    </m:r>
                    <m:r>
                      <a:rPr lang="en-US" sz="2400" i="1">
                        <a:latin typeface="Cambria Math" panose="02040503050406030204" pitchFamily="18" charset="0"/>
                      </a:rPr>
                      <m:t>𝑉</m:t>
                    </m:r>
                    <m:r>
                      <a:rPr lang="en-US" sz="2400" i="1">
                        <a:latin typeface="Cambria Math" panose="02040503050406030204" pitchFamily="18" charset="0"/>
                      </a:rPr>
                      <m:t>.</m:t>
                    </m:r>
                  </m:oMath>
                </a14:m>
                <a:endParaRPr lang="en-US" sz="2400" dirty="0"/>
              </a:p>
              <a:p>
                <a:r>
                  <a:rPr lang="en-US" sz="2400" dirty="0"/>
                  <a:t>KCL at the center top node is used to find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𝑐</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=5</m:t>
                    </m:r>
                    <m:r>
                      <a:rPr lang="en-US" sz="2400" b="0" i="1" smtClean="0">
                        <a:latin typeface="Cambria Math" panose="02040503050406030204" pitchFamily="18" charset="0"/>
                      </a:rPr>
                      <m:t> </m:t>
                    </m:r>
                    <m:r>
                      <a:rPr lang="en-US" sz="2400" b="0" i="1" smtClean="0">
                        <a:latin typeface="Cambria Math" panose="02040503050406030204" pitchFamily="18" charset="0"/>
                      </a:rPr>
                      <m:t>𝐴</m:t>
                    </m:r>
                    <m:r>
                      <a:rPr lang="en-US" sz="2400" i="1">
                        <a:latin typeface="Cambria Math" panose="02040503050406030204" pitchFamily="18" charset="0"/>
                      </a:rPr>
                      <m:t>.</m:t>
                    </m:r>
                  </m:oMath>
                </a14:m>
                <a:endParaRPr lang="en-US" sz="2400" dirty="0"/>
              </a:p>
              <a:p>
                <a:r>
                  <a:rPr lang="en-US" sz="2400" dirty="0"/>
                  <a:t>Terminal relationships are used to find the other initial condition:</a:t>
                </a:r>
              </a:p>
              <a:p>
                <a:pPr algn="ctr"/>
                <a14:m>
                  <m:oMath xmlns:m="http://schemas.openxmlformats.org/officeDocument/2006/math">
                    <m:sSubSup>
                      <m:sSubSupPr>
                        <m:ctrlPr>
                          <a:rPr lang="en-US" sz="2400" i="1" smtClean="0">
                            <a:solidFill>
                              <a:srgbClr val="C00000"/>
                            </a:solidFill>
                            <a:latin typeface="Cambria Math" panose="02040503050406030204" pitchFamily="18" charset="0"/>
                          </a:rPr>
                        </m:ctrlPr>
                      </m:sSubSupPr>
                      <m:e>
                        <m:r>
                          <a:rPr lang="en-US" sz="2400" b="0" i="1" smtClean="0">
                            <a:solidFill>
                              <a:srgbClr val="C00000"/>
                            </a:solidFill>
                            <a:latin typeface="Cambria Math" panose="02040503050406030204" pitchFamily="18" charset="0"/>
                          </a:rPr>
                          <m:t>𝑣</m:t>
                        </m:r>
                      </m:e>
                      <m:sub>
                        <m:r>
                          <a:rPr lang="en-US" sz="2400" b="0" i="1" smtClean="0">
                            <a:solidFill>
                              <a:srgbClr val="C00000"/>
                            </a:solidFill>
                            <a:latin typeface="Cambria Math" panose="02040503050406030204" pitchFamily="18" charset="0"/>
                          </a:rPr>
                          <m:t>𝑐</m:t>
                        </m:r>
                      </m:sub>
                      <m:sup>
                        <m:r>
                          <a:rPr lang="en-US" sz="2400" b="0" i="1" smtClean="0">
                            <a:solidFill>
                              <a:srgbClr val="C00000"/>
                            </a:solidFill>
                            <a:latin typeface="Cambria Math" panose="02040503050406030204" pitchFamily="18" charset="0"/>
                          </a:rPr>
                          <m:t>′</m:t>
                        </m:r>
                      </m:sup>
                    </m:sSubSup>
                    <m:d>
                      <m:dPr>
                        <m:ctrlPr>
                          <a:rPr lang="en-US" sz="2400" b="0" i="1" smtClean="0">
                            <a:solidFill>
                              <a:srgbClr val="C00000"/>
                            </a:solidFill>
                            <a:latin typeface="Cambria Math" panose="02040503050406030204" pitchFamily="18" charset="0"/>
                          </a:rPr>
                        </m:ctrlPr>
                      </m:dPr>
                      <m:e>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0</m:t>
                            </m:r>
                          </m:e>
                          <m:sub>
                            <m:r>
                              <a:rPr lang="en-US" sz="2400" i="1">
                                <a:solidFill>
                                  <a:srgbClr val="C00000"/>
                                </a:solidFill>
                                <a:latin typeface="Cambria Math" panose="02040503050406030204" pitchFamily="18" charset="0"/>
                              </a:rPr>
                              <m:t>+</m:t>
                            </m:r>
                          </m:sub>
                        </m:sSub>
                      </m:e>
                    </m:d>
                    <m:r>
                      <a:rPr lang="en-US" sz="2400" b="0" i="1" smtClean="0">
                        <a:solidFill>
                          <a:srgbClr val="C00000"/>
                        </a:solidFill>
                        <a:latin typeface="Cambria Math" panose="02040503050406030204" pitchFamily="18" charset="0"/>
                      </a:rPr>
                      <m:t>=</m:t>
                    </m:r>
                    <m:f>
                      <m:fPr>
                        <m:ctrlPr>
                          <a:rPr lang="en-US" sz="2400" b="0" i="1" smtClean="0">
                            <a:solidFill>
                              <a:srgbClr val="C00000"/>
                            </a:solidFill>
                            <a:latin typeface="Cambria Math" panose="02040503050406030204" pitchFamily="18" charset="0"/>
                          </a:rPr>
                        </m:ctrlPr>
                      </m:fPr>
                      <m:num>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𝑖</m:t>
                            </m:r>
                          </m:e>
                          <m:sub>
                            <m:r>
                              <a:rPr lang="en-US" sz="2400" i="1">
                                <a:solidFill>
                                  <a:srgbClr val="C00000"/>
                                </a:solidFill>
                                <a:latin typeface="Cambria Math" panose="02040503050406030204" pitchFamily="18" charset="0"/>
                              </a:rPr>
                              <m:t>𝑐</m:t>
                            </m:r>
                          </m:sub>
                        </m:sSub>
                        <m:d>
                          <m:dPr>
                            <m:ctrlPr>
                              <a:rPr lang="en-US" sz="2400" i="1" smtClean="0">
                                <a:solidFill>
                                  <a:srgbClr val="C00000"/>
                                </a:solidFill>
                                <a:latin typeface="Cambria Math" panose="02040503050406030204" pitchFamily="18" charset="0"/>
                              </a:rPr>
                            </m:ctrlPr>
                          </m:dPr>
                          <m:e>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0</m:t>
                                </m:r>
                              </m:e>
                              <m:sub>
                                <m:r>
                                  <a:rPr lang="en-US" sz="2400" i="1">
                                    <a:solidFill>
                                      <a:srgbClr val="C00000"/>
                                    </a:solidFill>
                                    <a:latin typeface="Cambria Math" panose="02040503050406030204" pitchFamily="18" charset="0"/>
                                  </a:rPr>
                                  <m:t>+</m:t>
                                </m:r>
                              </m:sub>
                            </m:sSub>
                          </m:e>
                        </m:d>
                      </m:num>
                      <m:den>
                        <m:r>
                          <a:rPr lang="en-US" sz="2400" b="0" i="1" smtClean="0">
                            <a:solidFill>
                              <a:srgbClr val="C00000"/>
                            </a:solidFill>
                            <a:latin typeface="Cambria Math" panose="02040503050406030204" pitchFamily="18" charset="0"/>
                          </a:rPr>
                          <m:t>𝐶</m:t>
                        </m:r>
                      </m:den>
                    </m:f>
                    <m:r>
                      <a:rPr lang="en-US" sz="2400" b="0" i="1" smtClean="0">
                        <a:solidFill>
                          <a:srgbClr val="C00000"/>
                        </a:solidFill>
                        <a:latin typeface="Cambria Math" panose="02040503050406030204" pitchFamily="18" charset="0"/>
                      </a:rPr>
                      <m:t>=2.5 </m:t>
                    </m:r>
                    <m:r>
                      <a:rPr lang="en-US" sz="2400" b="0" i="1" smtClean="0">
                        <a:solidFill>
                          <a:srgbClr val="C00000"/>
                        </a:solidFill>
                        <a:latin typeface="Cambria Math" panose="02040503050406030204" pitchFamily="18" charset="0"/>
                      </a:rPr>
                      <m:t>𝑉</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oMath>
                </a14:m>
                <a:r>
                  <a:rPr lang="en-US" sz="2400" dirty="0">
                    <a:solidFill>
                      <a:srgbClr val="C00000"/>
                    </a:solidFill>
                  </a:rPr>
                  <a:t>    and     </a:t>
                </a:r>
                <a14:m>
                  <m:oMath xmlns:m="http://schemas.openxmlformats.org/officeDocument/2006/math">
                    <m:sSubSup>
                      <m:sSubSupPr>
                        <m:ctrlPr>
                          <a:rPr lang="en-US" sz="2400" i="1">
                            <a:solidFill>
                              <a:srgbClr val="C00000"/>
                            </a:solidFill>
                            <a:latin typeface="Cambria Math" panose="02040503050406030204" pitchFamily="18" charset="0"/>
                          </a:rPr>
                        </m:ctrlPr>
                      </m:sSubSupPr>
                      <m:e>
                        <m:r>
                          <a:rPr lang="en-US" sz="2400" b="0" i="1" smtClean="0">
                            <a:solidFill>
                              <a:srgbClr val="C00000"/>
                            </a:solidFill>
                            <a:latin typeface="Cambria Math" panose="02040503050406030204" pitchFamily="18" charset="0"/>
                          </a:rPr>
                          <m:t>𝑖</m:t>
                        </m:r>
                      </m:e>
                      <m:sub>
                        <m:r>
                          <a:rPr lang="en-US" sz="2400" b="0" i="1" smtClean="0">
                            <a:solidFill>
                              <a:srgbClr val="C00000"/>
                            </a:solidFill>
                            <a:latin typeface="Cambria Math" panose="02040503050406030204" pitchFamily="18" charset="0"/>
                          </a:rPr>
                          <m:t>𝐿</m:t>
                        </m:r>
                      </m:sub>
                      <m:sup>
                        <m:r>
                          <a:rPr lang="en-US" sz="2400" i="1">
                            <a:solidFill>
                              <a:srgbClr val="C00000"/>
                            </a:solidFill>
                            <a:latin typeface="Cambria Math" panose="02040503050406030204" pitchFamily="18" charset="0"/>
                          </a:rPr>
                          <m:t>′</m:t>
                        </m:r>
                      </m:sup>
                    </m:sSubSup>
                    <m:d>
                      <m:dPr>
                        <m:ctrlPr>
                          <a:rPr lang="en-US" sz="2400" i="1">
                            <a:solidFill>
                              <a:srgbClr val="C00000"/>
                            </a:solidFill>
                            <a:latin typeface="Cambria Math" panose="02040503050406030204" pitchFamily="18" charset="0"/>
                          </a:rPr>
                        </m:ctrlPr>
                      </m:dPr>
                      <m:e>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0</m:t>
                            </m:r>
                          </m:e>
                          <m:sub>
                            <m:r>
                              <a:rPr lang="en-US" sz="2400" i="1">
                                <a:solidFill>
                                  <a:srgbClr val="C00000"/>
                                </a:solidFill>
                                <a:latin typeface="Cambria Math" panose="02040503050406030204" pitchFamily="18" charset="0"/>
                              </a:rPr>
                              <m:t>+</m:t>
                            </m:r>
                          </m:sub>
                        </m:sSub>
                      </m:e>
                    </m:d>
                    <m:r>
                      <a:rPr lang="en-US" sz="2400" i="1">
                        <a:solidFill>
                          <a:srgbClr val="C00000"/>
                        </a:solidFill>
                        <a:latin typeface="Cambria Math" panose="02040503050406030204" pitchFamily="18" charset="0"/>
                      </a:rPr>
                      <m:t>=</m:t>
                    </m:r>
                    <m:f>
                      <m:fPr>
                        <m:ctrlPr>
                          <a:rPr lang="en-US" sz="2400" b="0" i="1" smtClean="0">
                            <a:solidFill>
                              <a:srgbClr val="C00000"/>
                            </a:solidFill>
                            <a:latin typeface="Cambria Math" panose="02040503050406030204" pitchFamily="18" charset="0"/>
                          </a:rPr>
                        </m:ctrlPr>
                      </m:fPr>
                      <m:num>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𝑣</m:t>
                            </m:r>
                          </m:e>
                          <m:sub>
                            <m:r>
                              <a:rPr lang="en-US" sz="2400" i="1">
                                <a:solidFill>
                                  <a:srgbClr val="C00000"/>
                                </a:solidFill>
                                <a:latin typeface="Cambria Math" panose="02040503050406030204" pitchFamily="18" charset="0"/>
                              </a:rPr>
                              <m:t>𝐿</m:t>
                            </m:r>
                          </m:sub>
                        </m:sSub>
                        <m:d>
                          <m:dPr>
                            <m:ctrlPr>
                              <a:rPr lang="en-US" sz="2400" i="1">
                                <a:solidFill>
                                  <a:srgbClr val="C00000"/>
                                </a:solidFill>
                                <a:latin typeface="Cambria Math" panose="02040503050406030204" pitchFamily="18" charset="0"/>
                              </a:rPr>
                            </m:ctrlPr>
                          </m:dPr>
                          <m:e>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0</m:t>
                                </m:r>
                              </m:e>
                              <m:sub>
                                <m:r>
                                  <a:rPr lang="en-US" sz="2400" i="1">
                                    <a:solidFill>
                                      <a:srgbClr val="C00000"/>
                                    </a:solidFill>
                                    <a:latin typeface="Cambria Math" panose="02040503050406030204" pitchFamily="18" charset="0"/>
                                  </a:rPr>
                                  <m:t>+</m:t>
                                </m:r>
                              </m:sub>
                            </m:sSub>
                          </m:e>
                        </m:d>
                      </m:num>
                      <m:den>
                        <m:r>
                          <a:rPr lang="en-US" sz="2400" b="0" i="1" smtClean="0">
                            <a:solidFill>
                              <a:srgbClr val="C00000"/>
                            </a:solidFill>
                            <a:latin typeface="Cambria Math" panose="02040503050406030204" pitchFamily="18" charset="0"/>
                          </a:rPr>
                          <m:t>𝐿</m:t>
                        </m:r>
                      </m:den>
                    </m:f>
                    <m:r>
                      <a:rPr lang="en-US" sz="2400" b="0" i="1" smtClean="0">
                        <a:solidFill>
                          <a:srgbClr val="C00000"/>
                        </a:solidFill>
                        <a:latin typeface="Cambria Math" panose="02040503050406030204" pitchFamily="18" charset="0"/>
                      </a:rPr>
                      <m:t>=5 </m:t>
                    </m:r>
                    <m:r>
                      <a:rPr lang="en-US" sz="2400" b="0" i="1" smtClean="0">
                        <a:solidFill>
                          <a:srgbClr val="C00000"/>
                        </a:solidFill>
                        <a:latin typeface="Cambria Math" panose="02040503050406030204" pitchFamily="18" charset="0"/>
                      </a:rPr>
                      <m:t>𝐴</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oMath>
                </a14:m>
                <a:endParaRPr lang="en-US" sz="2400" dirty="0">
                  <a:solidFill>
                    <a:srgbClr val="C0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212826" y="4393252"/>
                <a:ext cx="8739124" cy="2120452"/>
              </a:xfrm>
              <a:prstGeom prst="rect">
                <a:avLst/>
              </a:prstGeom>
              <a:blipFill rotWithShape="0">
                <a:blip r:embed="rId5"/>
                <a:stretch>
                  <a:fillRect l="-1117" t="-2874" r="-907" b="-2011"/>
                </a:stretch>
              </a:blipFill>
            </p:spPr>
            <p:txBody>
              <a:bodyPr/>
              <a:lstStyle/>
              <a:p>
                <a:r>
                  <a:rPr lang="en-US">
                    <a:noFill/>
                  </a:rPr>
                  <a:t> </a:t>
                </a:r>
              </a:p>
            </p:txBody>
          </p:sp>
        </mc:Fallback>
      </mc:AlternateContent>
    </p:spTree>
    <p:extLst>
      <p:ext uri="{BB962C8B-B14F-4D97-AF65-F5344CB8AC3E}">
        <p14:creationId xmlns:p14="http://schemas.microsoft.com/office/powerpoint/2010/main" val="101023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071" y="60117"/>
            <a:ext cx="5561155" cy="625670"/>
          </a:xfrm>
        </p:spPr>
        <p:txBody>
          <a:bodyPr>
            <a:normAutofit fontScale="90000"/>
          </a:bodyPr>
          <a:lstStyle/>
          <a:p>
            <a:r>
              <a:rPr lang="en-US" sz="4000" dirty="0"/>
              <a:t>Initial condition example</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60" y="223409"/>
            <a:ext cx="25527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9" name="Group 88"/>
          <p:cNvGrpSpPr/>
          <p:nvPr/>
        </p:nvGrpSpPr>
        <p:grpSpPr>
          <a:xfrm>
            <a:off x="240775" y="1785351"/>
            <a:ext cx="3734201" cy="2162983"/>
            <a:chOff x="240775" y="1785351"/>
            <a:chExt cx="3734201" cy="2162983"/>
          </a:xfrm>
        </p:grpSpPr>
        <p:grpSp>
          <p:nvGrpSpPr>
            <p:cNvPr id="43" name="Group 42"/>
            <p:cNvGrpSpPr/>
            <p:nvPr/>
          </p:nvGrpSpPr>
          <p:grpSpPr>
            <a:xfrm>
              <a:off x="240775" y="1787046"/>
              <a:ext cx="3734201" cy="2161288"/>
              <a:chOff x="837799" y="2380109"/>
              <a:chExt cx="3734201" cy="2161288"/>
            </a:xfrm>
          </p:grpSpPr>
          <p:grpSp>
            <p:nvGrpSpPr>
              <p:cNvPr id="4" name="Group 3"/>
              <p:cNvGrpSpPr/>
              <p:nvPr/>
            </p:nvGrpSpPr>
            <p:grpSpPr>
              <a:xfrm rot="10800000">
                <a:off x="4038600" y="2925058"/>
                <a:ext cx="533400" cy="1600200"/>
                <a:chOff x="6750909" y="1752600"/>
                <a:chExt cx="533400" cy="1600200"/>
              </a:xfrm>
            </p:grpSpPr>
            <p:grpSp>
              <p:nvGrpSpPr>
                <p:cNvPr id="5" name="Group 4"/>
                <p:cNvGrpSpPr/>
                <p:nvPr/>
              </p:nvGrpSpPr>
              <p:grpSpPr>
                <a:xfrm>
                  <a:off x="6750909" y="1752600"/>
                  <a:ext cx="533400" cy="1600200"/>
                  <a:chOff x="7581900" y="1752600"/>
                  <a:chExt cx="533400" cy="1600200"/>
                </a:xfrm>
              </p:grpSpPr>
              <p:cxnSp>
                <p:nvCxnSpPr>
                  <p:cNvPr id="7" name="Straight Connector 6"/>
                  <p:cNvCxnSpPr/>
                  <p:nvPr/>
                </p:nvCxnSpPr>
                <p:spPr>
                  <a:xfrm>
                    <a:off x="7848600" y="1752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48600" y="28194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581900" y="22860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p:cNvCxnSpPr/>
                <p:nvPr/>
              </p:nvCxnSpPr>
              <p:spPr>
                <a:xfrm flipV="1">
                  <a:off x="7017609" y="2362200"/>
                  <a:ext cx="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rot="5400000">
                <a:off x="1544094" y="2112601"/>
                <a:ext cx="420252" cy="1601737"/>
                <a:chOff x="5066148" y="1912143"/>
                <a:chExt cx="420252" cy="1545428"/>
              </a:xfrm>
            </p:grpSpPr>
            <p:cxnSp>
              <p:nvCxnSpPr>
                <p:cNvPr id="11" name="Straight Connector 10"/>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278996" y="2921538"/>
                <a:ext cx="536100" cy="1603720"/>
                <a:chOff x="3132049" y="1703786"/>
                <a:chExt cx="536100" cy="1538287"/>
              </a:xfrm>
            </p:grpSpPr>
            <p:cxnSp>
              <p:nvCxnSpPr>
                <p:cNvPr id="23" name="Straight Connector 22"/>
                <p:cNvCxnSpPr/>
                <p:nvPr/>
              </p:nvCxnSpPr>
              <p:spPr>
                <a:xfrm>
                  <a:off x="3402738" y="1703786"/>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01449" y="2556273"/>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134750" y="2389586"/>
                  <a:ext cx="533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132049" y="2540793"/>
                  <a:ext cx="536100" cy="160217"/>
                  <a:chOff x="2767913" y="996778"/>
                  <a:chExt cx="536100" cy="160217"/>
                </a:xfrm>
              </p:grpSpPr>
              <p:sp>
                <p:nvSpPr>
                  <p:cNvPr id="27" name="Arc 26"/>
                  <p:cNvSpPr/>
                  <p:nvPr/>
                </p:nvSpPr>
                <p:spPr>
                  <a:xfrm>
                    <a:off x="2767913"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flipH="1">
                    <a:off x="2784778"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9" name="Group 28"/>
              <p:cNvGrpSpPr/>
              <p:nvPr/>
            </p:nvGrpSpPr>
            <p:grpSpPr>
              <a:xfrm>
                <a:off x="837799" y="2911597"/>
                <a:ext cx="287101" cy="1603720"/>
                <a:chOff x="2298937" y="1703786"/>
                <a:chExt cx="287101" cy="1538287"/>
              </a:xfrm>
            </p:grpSpPr>
            <p:sp>
              <p:nvSpPr>
                <p:cNvPr id="30" name="Freeform 29"/>
                <p:cNvSpPr/>
                <p:nvPr/>
              </p:nvSpPr>
              <p:spPr>
                <a:xfrm>
                  <a:off x="2298937" y="2024063"/>
                  <a:ext cx="287101" cy="676275"/>
                </a:xfrm>
                <a:custGeom>
                  <a:avLst/>
                  <a:gdLst>
                    <a:gd name="connsiteX0" fmla="*/ 134701 w 287101"/>
                    <a:gd name="connsiteY0" fmla="*/ 0 h 676275"/>
                    <a:gd name="connsiteX1" fmla="*/ 182326 w 287101"/>
                    <a:gd name="connsiteY1" fmla="*/ 4762 h 676275"/>
                    <a:gd name="connsiteX2" fmla="*/ 196613 w 287101"/>
                    <a:gd name="connsiteY2" fmla="*/ 9525 h 676275"/>
                    <a:gd name="connsiteX3" fmla="*/ 206138 w 287101"/>
                    <a:gd name="connsiteY3" fmla="*/ 23812 h 676275"/>
                    <a:gd name="connsiteX4" fmla="*/ 220426 w 287101"/>
                    <a:gd name="connsiteY4" fmla="*/ 33337 h 676275"/>
                    <a:gd name="connsiteX5" fmla="*/ 229951 w 287101"/>
                    <a:gd name="connsiteY5" fmla="*/ 47625 h 676275"/>
                    <a:gd name="connsiteX6" fmla="*/ 244238 w 287101"/>
                    <a:gd name="connsiteY6" fmla="*/ 76200 h 676275"/>
                    <a:gd name="connsiteX7" fmla="*/ 249001 w 287101"/>
                    <a:gd name="connsiteY7" fmla="*/ 95250 h 676275"/>
                    <a:gd name="connsiteX8" fmla="*/ 244238 w 287101"/>
                    <a:gd name="connsiteY8" fmla="*/ 152400 h 676275"/>
                    <a:gd name="connsiteX9" fmla="*/ 239476 w 287101"/>
                    <a:gd name="connsiteY9" fmla="*/ 166687 h 676275"/>
                    <a:gd name="connsiteX10" fmla="*/ 196613 w 287101"/>
                    <a:gd name="connsiteY10" fmla="*/ 190500 h 676275"/>
                    <a:gd name="connsiteX11" fmla="*/ 182326 w 287101"/>
                    <a:gd name="connsiteY11" fmla="*/ 200025 h 676275"/>
                    <a:gd name="connsiteX12" fmla="*/ 144226 w 287101"/>
                    <a:gd name="connsiteY12" fmla="*/ 209550 h 676275"/>
                    <a:gd name="connsiteX13" fmla="*/ 129938 w 287101"/>
                    <a:gd name="connsiteY13" fmla="*/ 214312 h 676275"/>
                    <a:gd name="connsiteX14" fmla="*/ 44213 w 287101"/>
                    <a:gd name="connsiteY14" fmla="*/ 209550 h 676275"/>
                    <a:gd name="connsiteX15" fmla="*/ 29926 w 287101"/>
                    <a:gd name="connsiteY15" fmla="*/ 204787 h 676275"/>
                    <a:gd name="connsiteX16" fmla="*/ 1351 w 287101"/>
                    <a:gd name="connsiteY16" fmla="*/ 185737 h 676275"/>
                    <a:gd name="connsiteX17" fmla="*/ 6113 w 287101"/>
                    <a:gd name="connsiteY17" fmla="*/ 166687 h 676275"/>
                    <a:gd name="connsiteX18" fmla="*/ 34688 w 287101"/>
                    <a:gd name="connsiteY18" fmla="*/ 157162 h 676275"/>
                    <a:gd name="connsiteX19" fmla="*/ 101363 w 287101"/>
                    <a:gd name="connsiteY19" fmla="*/ 161925 h 676275"/>
                    <a:gd name="connsiteX20" fmla="*/ 148988 w 287101"/>
                    <a:gd name="connsiteY20" fmla="*/ 176212 h 676275"/>
                    <a:gd name="connsiteX21" fmla="*/ 187088 w 287101"/>
                    <a:gd name="connsiteY21" fmla="*/ 185737 h 676275"/>
                    <a:gd name="connsiteX22" fmla="*/ 215663 w 287101"/>
                    <a:gd name="connsiteY22" fmla="*/ 195262 h 676275"/>
                    <a:gd name="connsiteX23" fmla="*/ 225188 w 287101"/>
                    <a:gd name="connsiteY23" fmla="*/ 209550 h 676275"/>
                    <a:gd name="connsiteX24" fmla="*/ 239476 w 287101"/>
                    <a:gd name="connsiteY24" fmla="*/ 219075 h 676275"/>
                    <a:gd name="connsiteX25" fmla="*/ 258526 w 287101"/>
                    <a:gd name="connsiteY25" fmla="*/ 233362 h 676275"/>
                    <a:gd name="connsiteX26" fmla="*/ 272813 w 287101"/>
                    <a:gd name="connsiteY26" fmla="*/ 238125 h 676275"/>
                    <a:gd name="connsiteX27" fmla="*/ 287101 w 287101"/>
                    <a:gd name="connsiteY27" fmla="*/ 247650 h 676275"/>
                    <a:gd name="connsiteX28" fmla="*/ 277576 w 287101"/>
                    <a:gd name="connsiteY28" fmla="*/ 300037 h 676275"/>
                    <a:gd name="connsiteX29" fmla="*/ 272813 w 287101"/>
                    <a:gd name="connsiteY29" fmla="*/ 314325 h 676275"/>
                    <a:gd name="connsiteX30" fmla="*/ 253763 w 287101"/>
                    <a:gd name="connsiteY30" fmla="*/ 342900 h 676275"/>
                    <a:gd name="connsiteX31" fmla="*/ 215663 w 287101"/>
                    <a:gd name="connsiteY31" fmla="*/ 357187 h 676275"/>
                    <a:gd name="connsiteX32" fmla="*/ 187088 w 287101"/>
                    <a:gd name="connsiteY32" fmla="*/ 366712 h 676275"/>
                    <a:gd name="connsiteX33" fmla="*/ 172801 w 287101"/>
                    <a:gd name="connsiteY33" fmla="*/ 376237 h 676275"/>
                    <a:gd name="connsiteX34" fmla="*/ 48976 w 287101"/>
                    <a:gd name="connsiteY34" fmla="*/ 376237 h 676275"/>
                    <a:gd name="connsiteX35" fmla="*/ 34688 w 287101"/>
                    <a:gd name="connsiteY35" fmla="*/ 361950 h 676275"/>
                    <a:gd name="connsiteX36" fmla="*/ 6113 w 287101"/>
                    <a:gd name="connsiteY36" fmla="*/ 342900 h 676275"/>
                    <a:gd name="connsiteX37" fmla="*/ 1351 w 287101"/>
                    <a:gd name="connsiteY37" fmla="*/ 328612 h 676275"/>
                    <a:gd name="connsiteX38" fmla="*/ 48976 w 287101"/>
                    <a:gd name="connsiteY38" fmla="*/ 319087 h 676275"/>
                    <a:gd name="connsiteX39" fmla="*/ 87076 w 287101"/>
                    <a:gd name="connsiteY39" fmla="*/ 323850 h 676275"/>
                    <a:gd name="connsiteX40" fmla="*/ 144226 w 287101"/>
                    <a:gd name="connsiteY40" fmla="*/ 333375 h 676275"/>
                    <a:gd name="connsiteX41" fmla="*/ 158513 w 287101"/>
                    <a:gd name="connsiteY41" fmla="*/ 338137 h 676275"/>
                    <a:gd name="connsiteX42" fmla="*/ 187088 w 287101"/>
                    <a:gd name="connsiteY42" fmla="*/ 357187 h 676275"/>
                    <a:gd name="connsiteX43" fmla="*/ 229951 w 287101"/>
                    <a:gd name="connsiteY43" fmla="*/ 381000 h 676275"/>
                    <a:gd name="connsiteX44" fmla="*/ 244238 w 287101"/>
                    <a:gd name="connsiteY44" fmla="*/ 390525 h 676275"/>
                    <a:gd name="connsiteX45" fmla="*/ 258526 w 287101"/>
                    <a:gd name="connsiteY45" fmla="*/ 400050 h 676275"/>
                    <a:gd name="connsiteX46" fmla="*/ 268051 w 287101"/>
                    <a:gd name="connsiteY46" fmla="*/ 428625 h 676275"/>
                    <a:gd name="connsiteX47" fmla="*/ 272813 w 287101"/>
                    <a:gd name="connsiteY47" fmla="*/ 442912 h 676275"/>
                    <a:gd name="connsiteX48" fmla="*/ 268051 w 287101"/>
                    <a:gd name="connsiteY48" fmla="*/ 476250 h 676275"/>
                    <a:gd name="connsiteX49" fmla="*/ 244238 w 287101"/>
                    <a:gd name="connsiteY49" fmla="*/ 495300 h 676275"/>
                    <a:gd name="connsiteX50" fmla="*/ 229951 w 287101"/>
                    <a:gd name="connsiteY50" fmla="*/ 504825 h 676275"/>
                    <a:gd name="connsiteX51" fmla="*/ 210901 w 287101"/>
                    <a:gd name="connsiteY51" fmla="*/ 523875 h 676275"/>
                    <a:gd name="connsiteX52" fmla="*/ 182326 w 287101"/>
                    <a:gd name="connsiteY52" fmla="*/ 542925 h 676275"/>
                    <a:gd name="connsiteX53" fmla="*/ 87076 w 287101"/>
                    <a:gd name="connsiteY53" fmla="*/ 552450 h 676275"/>
                    <a:gd name="connsiteX54" fmla="*/ 48976 w 287101"/>
                    <a:gd name="connsiteY54" fmla="*/ 547687 h 676275"/>
                    <a:gd name="connsiteX55" fmla="*/ 25163 w 287101"/>
                    <a:gd name="connsiteY55" fmla="*/ 519112 h 676275"/>
                    <a:gd name="connsiteX56" fmla="*/ 29926 w 287101"/>
                    <a:gd name="connsiteY56" fmla="*/ 504825 h 676275"/>
                    <a:gd name="connsiteX57" fmla="*/ 44213 w 287101"/>
                    <a:gd name="connsiteY57" fmla="*/ 500062 h 676275"/>
                    <a:gd name="connsiteX58" fmla="*/ 120413 w 287101"/>
                    <a:gd name="connsiteY58" fmla="*/ 504825 h 676275"/>
                    <a:gd name="connsiteX59" fmla="*/ 148988 w 287101"/>
                    <a:gd name="connsiteY59" fmla="*/ 509587 h 676275"/>
                    <a:gd name="connsiteX60" fmla="*/ 163276 w 287101"/>
                    <a:gd name="connsiteY60" fmla="*/ 514350 h 676275"/>
                    <a:gd name="connsiteX61" fmla="*/ 215663 w 287101"/>
                    <a:gd name="connsiteY61" fmla="*/ 528637 h 676275"/>
                    <a:gd name="connsiteX62" fmla="*/ 229951 w 287101"/>
                    <a:gd name="connsiteY62" fmla="*/ 533400 h 676275"/>
                    <a:gd name="connsiteX63" fmla="*/ 244238 w 287101"/>
                    <a:gd name="connsiteY63" fmla="*/ 542925 h 676275"/>
                    <a:gd name="connsiteX64" fmla="*/ 263288 w 287101"/>
                    <a:gd name="connsiteY64" fmla="*/ 571500 h 676275"/>
                    <a:gd name="connsiteX65" fmla="*/ 244238 w 287101"/>
                    <a:gd name="connsiteY65" fmla="*/ 623887 h 676275"/>
                    <a:gd name="connsiteX66" fmla="*/ 229951 w 287101"/>
                    <a:gd name="connsiteY66" fmla="*/ 633412 h 676275"/>
                    <a:gd name="connsiteX67" fmla="*/ 187088 w 287101"/>
                    <a:gd name="connsiteY67" fmla="*/ 652462 h 676275"/>
                    <a:gd name="connsiteX68" fmla="*/ 177563 w 287101"/>
                    <a:gd name="connsiteY68" fmla="*/ 666750 h 676275"/>
                    <a:gd name="connsiteX69" fmla="*/ 168038 w 287101"/>
                    <a:gd name="connsiteY69" fmla="*/ 67627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7101" h="676275">
                      <a:moveTo>
                        <a:pt x="134701" y="0"/>
                      </a:moveTo>
                      <a:cubicBezTo>
                        <a:pt x="150576" y="1587"/>
                        <a:pt x="166557" y="2336"/>
                        <a:pt x="182326" y="4762"/>
                      </a:cubicBezTo>
                      <a:cubicBezTo>
                        <a:pt x="187288" y="5525"/>
                        <a:pt x="192693" y="6389"/>
                        <a:pt x="196613" y="9525"/>
                      </a:cubicBezTo>
                      <a:cubicBezTo>
                        <a:pt x="201082" y="13101"/>
                        <a:pt x="202091" y="19765"/>
                        <a:pt x="206138" y="23812"/>
                      </a:cubicBezTo>
                      <a:cubicBezTo>
                        <a:pt x="210186" y="27859"/>
                        <a:pt x="215663" y="30162"/>
                        <a:pt x="220426" y="33337"/>
                      </a:cubicBezTo>
                      <a:cubicBezTo>
                        <a:pt x="223601" y="38100"/>
                        <a:pt x="227391" y="42505"/>
                        <a:pt x="229951" y="47625"/>
                      </a:cubicBezTo>
                      <a:cubicBezTo>
                        <a:pt x="249668" y="87061"/>
                        <a:pt x="216940" y="35251"/>
                        <a:pt x="244238" y="76200"/>
                      </a:cubicBezTo>
                      <a:cubicBezTo>
                        <a:pt x="245826" y="82550"/>
                        <a:pt x="249001" y="88705"/>
                        <a:pt x="249001" y="95250"/>
                      </a:cubicBezTo>
                      <a:cubicBezTo>
                        <a:pt x="249001" y="114366"/>
                        <a:pt x="246764" y="133452"/>
                        <a:pt x="244238" y="152400"/>
                      </a:cubicBezTo>
                      <a:cubicBezTo>
                        <a:pt x="243575" y="157376"/>
                        <a:pt x="243026" y="163137"/>
                        <a:pt x="239476" y="166687"/>
                      </a:cubicBezTo>
                      <a:cubicBezTo>
                        <a:pt x="209445" y="196718"/>
                        <a:pt x="220568" y="178522"/>
                        <a:pt x="196613" y="190500"/>
                      </a:cubicBezTo>
                      <a:cubicBezTo>
                        <a:pt x="191494" y="193060"/>
                        <a:pt x="187445" y="197465"/>
                        <a:pt x="182326" y="200025"/>
                      </a:cubicBezTo>
                      <a:cubicBezTo>
                        <a:pt x="171444" y="205466"/>
                        <a:pt x="155086" y="206835"/>
                        <a:pt x="144226" y="209550"/>
                      </a:cubicBezTo>
                      <a:cubicBezTo>
                        <a:pt x="139356" y="210768"/>
                        <a:pt x="134701" y="212725"/>
                        <a:pt x="129938" y="214312"/>
                      </a:cubicBezTo>
                      <a:cubicBezTo>
                        <a:pt x="101363" y="212725"/>
                        <a:pt x="72703" y="212263"/>
                        <a:pt x="44213" y="209550"/>
                      </a:cubicBezTo>
                      <a:cubicBezTo>
                        <a:pt x="39216" y="209074"/>
                        <a:pt x="34314" y="207225"/>
                        <a:pt x="29926" y="204787"/>
                      </a:cubicBezTo>
                      <a:cubicBezTo>
                        <a:pt x="19919" y="199227"/>
                        <a:pt x="1351" y="185737"/>
                        <a:pt x="1351" y="185737"/>
                      </a:cubicBezTo>
                      <a:cubicBezTo>
                        <a:pt x="2938" y="179387"/>
                        <a:pt x="1143" y="170947"/>
                        <a:pt x="6113" y="166687"/>
                      </a:cubicBezTo>
                      <a:cubicBezTo>
                        <a:pt x="13736" y="160153"/>
                        <a:pt x="34688" y="157162"/>
                        <a:pt x="34688" y="157162"/>
                      </a:cubicBezTo>
                      <a:cubicBezTo>
                        <a:pt x="56913" y="158750"/>
                        <a:pt x="79218" y="159464"/>
                        <a:pt x="101363" y="161925"/>
                      </a:cubicBezTo>
                      <a:cubicBezTo>
                        <a:pt x="114974" y="163437"/>
                        <a:pt x="137487" y="173337"/>
                        <a:pt x="148988" y="176212"/>
                      </a:cubicBezTo>
                      <a:cubicBezTo>
                        <a:pt x="161688" y="179387"/>
                        <a:pt x="174669" y="181597"/>
                        <a:pt x="187088" y="185737"/>
                      </a:cubicBezTo>
                      <a:lnTo>
                        <a:pt x="215663" y="195262"/>
                      </a:lnTo>
                      <a:cubicBezTo>
                        <a:pt x="218838" y="200025"/>
                        <a:pt x="221141" y="205503"/>
                        <a:pt x="225188" y="209550"/>
                      </a:cubicBezTo>
                      <a:cubicBezTo>
                        <a:pt x="229235" y="213597"/>
                        <a:pt x="234818" y="215748"/>
                        <a:pt x="239476" y="219075"/>
                      </a:cubicBezTo>
                      <a:cubicBezTo>
                        <a:pt x="245935" y="223688"/>
                        <a:pt x="251634" y="229424"/>
                        <a:pt x="258526" y="233362"/>
                      </a:cubicBezTo>
                      <a:cubicBezTo>
                        <a:pt x="262885" y="235853"/>
                        <a:pt x="268323" y="235880"/>
                        <a:pt x="272813" y="238125"/>
                      </a:cubicBezTo>
                      <a:cubicBezTo>
                        <a:pt x="277933" y="240685"/>
                        <a:pt x="282338" y="244475"/>
                        <a:pt x="287101" y="247650"/>
                      </a:cubicBezTo>
                      <a:cubicBezTo>
                        <a:pt x="284980" y="260375"/>
                        <a:pt x="280901" y="286736"/>
                        <a:pt x="277576" y="300037"/>
                      </a:cubicBezTo>
                      <a:cubicBezTo>
                        <a:pt x="276358" y="304907"/>
                        <a:pt x="275251" y="309936"/>
                        <a:pt x="272813" y="314325"/>
                      </a:cubicBezTo>
                      <a:cubicBezTo>
                        <a:pt x="267254" y="324332"/>
                        <a:pt x="263288" y="336550"/>
                        <a:pt x="253763" y="342900"/>
                      </a:cubicBezTo>
                      <a:cubicBezTo>
                        <a:pt x="228899" y="359476"/>
                        <a:pt x="250521" y="347681"/>
                        <a:pt x="215663" y="357187"/>
                      </a:cubicBezTo>
                      <a:cubicBezTo>
                        <a:pt x="205977" y="359829"/>
                        <a:pt x="187088" y="366712"/>
                        <a:pt x="187088" y="366712"/>
                      </a:cubicBezTo>
                      <a:cubicBezTo>
                        <a:pt x="182326" y="369887"/>
                        <a:pt x="178231" y="374427"/>
                        <a:pt x="172801" y="376237"/>
                      </a:cubicBezTo>
                      <a:cubicBezTo>
                        <a:pt x="138925" y="387530"/>
                        <a:pt x="68093" y="377193"/>
                        <a:pt x="48976" y="376237"/>
                      </a:cubicBezTo>
                      <a:cubicBezTo>
                        <a:pt x="44213" y="371475"/>
                        <a:pt x="40004" y="366085"/>
                        <a:pt x="34688" y="361950"/>
                      </a:cubicBezTo>
                      <a:cubicBezTo>
                        <a:pt x="25652" y="354922"/>
                        <a:pt x="6113" y="342900"/>
                        <a:pt x="6113" y="342900"/>
                      </a:cubicBezTo>
                      <a:cubicBezTo>
                        <a:pt x="4526" y="338137"/>
                        <a:pt x="-3037" y="331050"/>
                        <a:pt x="1351" y="328612"/>
                      </a:cubicBezTo>
                      <a:cubicBezTo>
                        <a:pt x="15503" y="320750"/>
                        <a:pt x="48976" y="319087"/>
                        <a:pt x="48976" y="319087"/>
                      </a:cubicBezTo>
                      <a:lnTo>
                        <a:pt x="87076" y="323850"/>
                      </a:lnTo>
                      <a:cubicBezTo>
                        <a:pt x="104369" y="326156"/>
                        <a:pt x="126755" y="329007"/>
                        <a:pt x="144226" y="333375"/>
                      </a:cubicBezTo>
                      <a:cubicBezTo>
                        <a:pt x="149096" y="334593"/>
                        <a:pt x="153751" y="336550"/>
                        <a:pt x="158513" y="338137"/>
                      </a:cubicBezTo>
                      <a:cubicBezTo>
                        <a:pt x="168038" y="344487"/>
                        <a:pt x="176228" y="353567"/>
                        <a:pt x="187088" y="357187"/>
                      </a:cubicBezTo>
                      <a:cubicBezTo>
                        <a:pt x="212236" y="365570"/>
                        <a:pt x="197200" y="359165"/>
                        <a:pt x="229951" y="381000"/>
                      </a:cubicBezTo>
                      <a:lnTo>
                        <a:pt x="244238" y="390525"/>
                      </a:lnTo>
                      <a:lnTo>
                        <a:pt x="258526" y="400050"/>
                      </a:lnTo>
                      <a:lnTo>
                        <a:pt x="268051" y="428625"/>
                      </a:lnTo>
                      <a:lnTo>
                        <a:pt x="272813" y="442912"/>
                      </a:lnTo>
                      <a:cubicBezTo>
                        <a:pt x="271226" y="454025"/>
                        <a:pt x="271277" y="465498"/>
                        <a:pt x="268051" y="476250"/>
                      </a:cubicBezTo>
                      <a:cubicBezTo>
                        <a:pt x="262385" y="495139"/>
                        <a:pt x="258129" y="488354"/>
                        <a:pt x="244238" y="495300"/>
                      </a:cubicBezTo>
                      <a:cubicBezTo>
                        <a:pt x="239119" y="497860"/>
                        <a:pt x="234713" y="501650"/>
                        <a:pt x="229951" y="504825"/>
                      </a:cubicBezTo>
                      <a:cubicBezTo>
                        <a:pt x="221868" y="529069"/>
                        <a:pt x="231682" y="512330"/>
                        <a:pt x="210901" y="523875"/>
                      </a:cubicBezTo>
                      <a:cubicBezTo>
                        <a:pt x="200894" y="529435"/>
                        <a:pt x="193685" y="541505"/>
                        <a:pt x="182326" y="542925"/>
                      </a:cubicBezTo>
                      <a:cubicBezTo>
                        <a:pt x="125258" y="550058"/>
                        <a:pt x="156981" y="546624"/>
                        <a:pt x="87076" y="552450"/>
                      </a:cubicBezTo>
                      <a:cubicBezTo>
                        <a:pt x="74376" y="550862"/>
                        <a:pt x="61004" y="552061"/>
                        <a:pt x="48976" y="547687"/>
                      </a:cubicBezTo>
                      <a:cubicBezTo>
                        <a:pt x="40907" y="544753"/>
                        <a:pt x="29699" y="525916"/>
                        <a:pt x="25163" y="519112"/>
                      </a:cubicBezTo>
                      <a:cubicBezTo>
                        <a:pt x="26751" y="514350"/>
                        <a:pt x="26376" y="508375"/>
                        <a:pt x="29926" y="504825"/>
                      </a:cubicBezTo>
                      <a:cubicBezTo>
                        <a:pt x="33476" y="501275"/>
                        <a:pt x="39193" y="500062"/>
                        <a:pt x="44213" y="500062"/>
                      </a:cubicBezTo>
                      <a:cubicBezTo>
                        <a:pt x="69663" y="500062"/>
                        <a:pt x="95013" y="503237"/>
                        <a:pt x="120413" y="504825"/>
                      </a:cubicBezTo>
                      <a:cubicBezTo>
                        <a:pt x="129938" y="506412"/>
                        <a:pt x="139562" y="507492"/>
                        <a:pt x="148988" y="509587"/>
                      </a:cubicBezTo>
                      <a:cubicBezTo>
                        <a:pt x="153889" y="510676"/>
                        <a:pt x="158406" y="513132"/>
                        <a:pt x="163276" y="514350"/>
                      </a:cubicBezTo>
                      <a:cubicBezTo>
                        <a:pt x="217130" y="527813"/>
                        <a:pt x="154358" y="508201"/>
                        <a:pt x="215663" y="528637"/>
                      </a:cubicBezTo>
                      <a:cubicBezTo>
                        <a:pt x="220426" y="530225"/>
                        <a:pt x="225774" y="530615"/>
                        <a:pt x="229951" y="533400"/>
                      </a:cubicBezTo>
                      <a:lnTo>
                        <a:pt x="244238" y="542925"/>
                      </a:lnTo>
                      <a:cubicBezTo>
                        <a:pt x="250588" y="552450"/>
                        <a:pt x="265533" y="560275"/>
                        <a:pt x="263288" y="571500"/>
                      </a:cubicBezTo>
                      <a:cubicBezTo>
                        <a:pt x="259764" y="589123"/>
                        <a:pt x="257875" y="610250"/>
                        <a:pt x="244238" y="623887"/>
                      </a:cubicBezTo>
                      <a:cubicBezTo>
                        <a:pt x="240191" y="627934"/>
                        <a:pt x="234713" y="630237"/>
                        <a:pt x="229951" y="633412"/>
                      </a:cubicBezTo>
                      <a:cubicBezTo>
                        <a:pt x="208517" y="665564"/>
                        <a:pt x="237236" y="630174"/>
                        <a:pt x="187088" y="652462"/>
                      </a:cubicBezTo>
                      <a:cubicBezTo>
                        <a:pt x="181857" y="654787"/>
                        <a:pt x="181139" y="662280"/>
                        <a:pt x="177563" y="666750"/>
                      </a:cubicBezTo>
                      <a:cubicBezTo>
                        <a:pt x="174758" y="670256"/>
                        <a:pt x="171213" y="673100"/>
                        <a:pt x="168038" y="67627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30" idx="0"/>
                </p:cNvCxnSpPr>
                <p:nvPr/>
              </p:nvCxnSpPr>
              <p:spPr>
                <a:xfrm flipV="1">
                  <a:off x="2433638" y="1703786"/>
                  <a:ext cx="7069" cy="320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40707" y="2663428"/>
                  <a:ext cx="3534" cy="578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986102" y="4515317"/>
                <a:ext cx="3319197" cy="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69505" y="2944868"/>
                <a:ext cx="1741198" cy="43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609763" y="3546933"/>
                <a:ext cx="463588" cy="400110"/>
              </a:xfrm>
              <a:prstGeom prst="rect">
                <a:avLst/>
              </a:prstGeom>
              <a:noFill/>
            </p:spPr>
            <p:txBody>
              <a:bodyPr wrap="none" rtlCol="0">
                <a:spAutoFit/>
              </a:bodyPr>
              <a:lstStyle/>
              <a:p>
                <a:r>
                  <a:rPr lang="en-US" sz="2000" dirty="0">
                    <a:solidFill>
                      <a:srgbClr val="FF0000"/>
                    </a:solidFill>
                  </a:rPr>
                  <a:t>5A</a:t>
                </a:r>
              </a:p>
            </p:txBody>
          </p:sp>
          <p:sp>
            <p:nvSpPr>
              <p:cNvPr id="40" name="TextBox 39"/>
              <p:cNvSpPr txBox="1"/>
              <p:nvPr/>
            </p:nvSpPr>
            <p:spPr>
              <a:xfrm>
                <a:off x="2822642" y="3232504"/>
                <a:ext cx="389787" cy="1015663"/>
              </a:xfrm>
              <a:prstGeom prst="rect">
                <a:avLst/>
              </a:prstGeom>
              <a:noFill/>
            </p:spPr>
            <p:txBody>
              <a:bodyPr wrap="none" rtlCol="0">
                <a:spAutoFit/>
              </a:bodyPr>
              <a:lstStyle/>
              <a:p>
                <a:r>
                  <a:rPr lang="en-US" sz="2000" dirty="0">
                    <a:solidFill>
                      <a:srgbClr val="FF0000"/>
                    </a:solidFill>
                  </a:rPr>
                  <a:t>+</a:t>
                </a:r>
              </a:p>
              <a:p>
                <a:r>
                  <a:rPr lang="en-US" sz="2000" dirty="0" err="1">
                    <a:solidFill>
                      <a:srgbClr val="FF0000"/>
                    </a:solidFill>
                  </a:rPr>
                  <a:t>V</a:t>
                </a:r>
                <a:r>
                  <a:rPr lang="en-US" sz="2000" baseline="-25000" dirty="0" err="1">
                    <a:solidFill>
                      <a:srgbClr val="FF0000"/>
                    </a:solidFill>
                  </a:rPr>
                  <a:t>c</a:t>
                </a:r>
                <a:endParaRPr lang="en-US" sz="2000" baseline="-25000" dirty="0">
                  <a:solidFill>
                    <a:srgbClr val="FF0000"/>
                  </a:solidFill>
                </a:endParaRPr>
              </a:p>
              <a:p>
                <a:r>
                  <a:rPr lang="en-US" sz="2000" dirty="0">
                    <a:solidFill>
                      <a:srgbClr val="FF0000"/>
                    </a:solidFill>
                  </a:rPr>
                  <a:t>-</a:t>
                </a:r>
              </a:p>
            </p:txBody>
          </p:sp>
          <p:sp>
            <p:nvSpPr>
              <p:cNvPr id="41" name="TextBox 40"/>
              <p:cNvSpPr txBox="1"/>
              <p:nvPr/>
            </p:nvSpPr>
            <p:spPr>
              <a:xfrm>
                <a:off x="1144313" y="3111236"/>
                <a:ext cx="402674" cy="1015663"/>
              </a:xfrm>
              <a:prstGeom prst="rect">
                <a:avLst/>
              </a:prstGeom>
              <a:noFill/>
            </p:spPr>
            <p:txBody>
              <a:bodyPr wrap="none" rtlCol="0">
                <a:spAutoFit/>
              </a:bodyPr>
              <a:lstStyle/>
              <a:p>
                <a:r>
                  <a:rPr lang="en-US" sz="2000" dirty="0">
                    <a:solidFill>
                      <a:srgbClr val="FF0000"/>
                    </a:solidFill>
                  </a:rPr>
                  <a:t>+</a:t>
                </a:r>
              </a:p>
              <a:p>
                <a:r>
                  <a:rPr lang="en-US" sz="2000" dirty="0">
                    <a:solidFill>
                      <a:srgbClr val="FF0000"/>
                    </a:solidFill>
                  </a:rPr>
                  <a:t>V</a:t>
                </a:r>
                <a:r>
                  <a:rPr lang="en-US" sz="2000" baseline="-25000" dirty="0">
                    <a:solidFill>
                      <a:srgbClr val="FF0000"/>
                    </a:solidFill>
                  </a:rPr>
                  <a:t>L</a:t>
                </a:r>
              </a:p>
              <a:p>
                <a:r>
                  <a:rPr lang="en-US" sz="2000" dirty="0">
                    <a:solidFill>
                      <a:srgbClr val="FF0000"/>
                    </a:solidFill>
                  </a:rPr>
                  <a:t>-</a:t>
                </a:r>
              </a:p>
            </p:txBody>
          </p:sp>
          <p:cxnSp>
            <p:nvCxnSpPr>
              <p:cNvPr id="42" name="Straight Arrow Connector 41"/>
              <p:cNvCxnSpPr/>
              <p:nvPr/>
            </p:nvCxnSpPr>
            <p:spPr>
              <a:xfrm>
                <a:off x="979569" y="4126899"/>
                <a:ext cx="6533" cy="29270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70067" y="3981632"/>
                <a:ext cx="316112" cy="400110"/>
              </a:xfrm>
              <a:prstGeom prst="rect">
                <a:avLst/>
              </a:prstGeom>
              <a:noFill/>
            </p:spPr>
            <p:txBody>
              <a:bodyPr wrap="none" rtlCol="0">
                <a:spAutoFit/>
              </a:bodyPr>
              <a:lstStyle/>
              <a:p>
                <a:r>
                  <a:rPr lang="en-US" sz="2000" dirty="0" err="1">
                    <a:solidFill>
                      <a:srgbClr val="FF0000"/>
                    </a:solidFill>
                  </a:rPr>
                  <a:t>i</a:t>
                </a:r>
                <a:r>
                  <a:rPr lang="en-US" sz="2000" baseline="-25000" dirty="0" err="1">
                    <a:solidFill>
                      <a:srgbClr val="FF0000"/>
                    </a:solidFill>
                  </a:rPr>
                  <a:t>L</a:t>
                </a:r>
                <a:endParaRPr lang="en-US" sz="2000" baseline="-25000" dirty="0">
                  <a:solidFill>
                    <a:srgbClr val="FF0000"/>
                  </a:solidFill>
                </a:endParaRPr>
              </a:p>
            </p:txBody>
          </p:sp>
          <p:sp>
            <p:nvSpPr>
              <p:cNvPr id="45" name="TextBox 44"/>
              <p:cNvSpPr txBox="1"/>
              <p:nvPr/>
            </p:nvSpPr>
            <p:spPr>
              <a:xfrm>
                <a:off x="979569" y="2380109"/>
                <a:ext cx="1438214" cy="400110"/>
              </a:xfrm>
              <a:prstGeom prst="rect">
                <a:avLst/>
              </a:prstGeom>
              <a:noFill/>
            </p:spPr>
            <p:txBody>
              <a:bodyPr wrap="none" rtlCol="0">
                <a:spAutoFit/>
              </a:bodyPr>
              <a:lstStyle/>
              <a:p>
                <a:r>
                  <a:rPr lang="en-US" sz="2000" dirty="0">
                    <a:solidFill>
                      <a:srgbClr val="FF0000"/>
                    </a:solidFill>
                  </a:rPr>
                  <a:t>+       V</a:t>
                </a:r>
                <a:r>
                  <a:rPr lang="en-US" sz="2000" baseline="-25000" dirty="0">
                    <a:solidFill>
                      <a:srgbClr val="FF0000"/>
                    </a:solidFill>
                  </a:rPr>
                  <a:t>R</a:t>
                </a:r>
                <a:r>
                  <a:rPr lang="en-US" sz="2000" dirty="0">
                    <a:solidFill>
                      <a:srgbClr val="FF0000"/>
                    </a:solidFill>
                  </a:rPr>
                  <a:t>       -</a:t>
                </a:r>
              </a:p>
            </p:txBody>
          </p:sp>
        </p:grpSp>
        <p:sp>
          <p:nvSpPr>
            <p:cNvPr id="86" name="TextBox 85"/>
            <p:cNvSpPr txBox="1"/>
            <p:nvPr/>
          </p:nvSpPr>
          <p:spPr>
            <a:xfrm>
              <a:off x="1895396" y="1785351"/>
              <a:ext cx="596638" cy="461665"/>
            </a:xfrm>
            <a:prstGeom prst="rect">
              <a:avLst/>
            </a:prstGeom>
            <a:noFill/>
          </p:spPr>
          <p:txBody>
            <a:bodyPr wrap="none" rtlCol="0">
              <a:spAutoFit/>
            </a:bodyPr>
            <a:lstStyle/>
            <a:p>
              <a:r>
                <a:rPr lang="en-US" sz="2400" dirty="0">
                  <a:solidFill>
                    <a:srgbClr val="FF0000"/>
                  </a:solidFill>
                </a:rPr>
                <a:t>t&lt;0</a:t>
              </a:r>
            </a:p>
          </p:txBody>
        </p:sp>
      </p:grpSp>
      <p:grpSp>
        <p:nvGrpSpPr>
          <p:cNvPr id="87" name="Group 86"/>
          <p:cNvGrpSpPr/>
          <p:nvPr/>
        </p:nvGrpSpPr>
        <p:grpSpPr>
          <a:xfrm>
            <a:off x="291278" y="4309488"/>
            <a:ext cx="3668442" cy="2218434"/>
            <a:chOff x="291278" y="4309488"/>
            <a:chExt cx="3668442" cy="2218434"/>
          </a:xfrm>
        </p:grpSpPr>
        <p:grpSp>
          <p:nvGrpSpPr>
            <p:cNvPr id="48" name="Group 47"/>
            <p:cNvGrpSpPr/>
            <p:nvPr/>
          </p:nvGrpSpPr>
          <p:grpSpPr>
            <a:xfrm>
              <a:off x="493713" y="4892961"/>
              <a:ext cx="533400" cy="1600200"/>
              <a:chOff x="6750909" y="1752600"/>
              <a:chExt cx="533400" cy="1600200"/>
            </a:xfrm>
          </p:grpSpPr>
          <p:grpSp>
            <p:nvGrpSpPr>
              <p:cNvPr id="80" name="Group 79"/>
              <p:cNvGrpSpPr/>
              <p:nvPr/>
            </p:nvGrpSpPr>
            <p:grpSpPr>
              <a:xfrm>
                <a:off x="6750909" y="1752600"/>
                <a:ext cx="533400" cy="1600200"/>
                <a:chOff x="7581900" y="1752600"/>
                <a:chExt cx="533400" cy="1600200"/>
              </a:xfrm>
            </p:grpSpPr>
            <p:cxnSp>
              <p:nvCxnSpPr>
                <p:cNvPr id="82" name="Straight Connector 81"/>
                <p:cNvCxnSpPr/>
                <p:nvPr/>
              </p:nvCxnSpPr>
              <p:spPr>
                <a:xfrm>
                  <a:off x="7848600" y="1752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848600" y="28194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7581900" y="22860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Arrow Connector 80"/>
              <p:cNvCxnSpPr/>
              <p:nvPr/>
            </p:nvCxnSpPr>
            <p:spPr>
              <a:xfrm flipV="1">
                <a:off x="7017609" y="2362200"/>
                <a:ext cx="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rot="5400000">
              <a:off x="2688718" y="4090445"/>
              <a:ext cx="420252" cy="1601737"/>
              <a:chOff x="5066148" y="1912143"/>
              <a:chExt cx="420252" cy="1545428"/>
            </a:xfrm>
          </p:grpSpPr>
          <p:cxnSp>
            <p:nvCxnSpPr>
              <p:cNvPr id="69" name="Straight Connector 68"/>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423620" y="4899382"/>
              <a:ext cx="536100" cy="1603720"/>
              <a:chOff x="3132049" y="1703786"/>
              <a:chExt cx="536100" cy="1538287"/>
            </a:xfrm>
          </p:grpSpPr>
          <p:cxnSp>
            <p:nvCxnSpPr>
              <p:cNvPr id="63" name="Straight Connector 62"/>
              <p:cNvCxnSpPr/>
              <p:nvPr/>
            </p:nvCxnSpPr>
            <p:spPr>
              <a:xfrm>
                <a:off x="3402738" y="1703786"/>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401449" y="2556273"/>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134750" y="2389586"/>
                <a:ext cx="533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3132049" y="2540793"/>
                <a:ext cx="536100" cy="160217"/>
                <a:chOff x="2767913" y="996778"/>
                <a:chExt cx="536100" cy="160217"/>
              </a:xfrm>
            </p:grpSpPr>
            <p:sp>
              <p:nvSpPr>
                <p:cNvPr id="67" name="Arc 66"/>
                <p:cNvSpPr/>
                <p:nvPr/>
              </p:nvSpPr>
              <p:spPr>
                <a:xfrm>
                  <a:off x="2767913"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flipH="1">
                  <a:off x="2784778"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1" name="Group 50"/>
            <p:cNvGrpSpPr/>
            <p:nvPr/>
          </p:nvGrpSpPr>
          <p:grpSpPr>
            <a:xfrm>
              <a:off x="1389393" y="4889441"/>
              <a:ext cx="287101" cy="1603720"/>
              <a:chOff x="2298937" y="1703786"/>
              <a:chExt cx="287101" cy="1538287"/>
            </a:xfrm>
          </p:grpSpPr>
          <p:sp>
            <p:nvSpPr>
              <p:cNvPr id="60" name="Freeform 59"/>
              <p:cNvSpPr/>
              <p:nvPr/>
            </p:nvSpPr>
            <p:spPr>
              <a:xfrm>
                <a:off x="2298937" y="2024063"/>
                <a:ext cx="287101" cy="676275"/>
              </a:xfrm>
              <a:custGeom>
                <a:avLst/>
                <a:gdLst>
                  <a:gd name="connsiteX0" fmla="*/ 134701 w 287101"/>
                  <a:gd name="connsiteY0" fmla="*/ 0 h 676275"/>
                  <a:gd name="connsiteX1" fmla="*/ 182326 w 287101"/>
                  <a:gd name="connsiteY1" fmla="*/ 4762 h 676275"/>
                  <a:gd name="connsiteX2" fmla="*/ 196613 w 287101"/>
                  <a:gd name="connsiteY2" fmla="*/ 9525 h 676275"/>
                  <a:gd name="connsiteX3" fmla="*/ 206138 w 287101"/>
                  <a:gd name="connsiteY3" fmla="*/ 23812 h 676275"/>
                  <a:gd name="connsiteX4" fmla="*/ 220426 w 287101"/>
                  <a:gd name="connsiteY4" fmla="*/ 33337 h 676275"/>
                  <a:gd name="connsiteX5" fmla="*/ 229951 w 287101"/>
                  <a:gd name="connsiteY5" fmla="*/ 47625 h 676275"/>
                  <a:gd name="connsiteX6" fmla="*/ 244238 w 287101"/>
                  <a:gd name="connsiteY6" fmla="*/ 76200 h 676275"/>
                  <a:gd name="connsiteX7" fmla="*/ 249001 w 287101"/>
                  <a:gd name="connsiteY7" fmla="*/ 95250 h 676275"/>
                  <a:gd name="connsiteX8" fmla="*/ 244238 w 287101"/>
                  <a:gd name="connsiteY8" fmla="*/ 152400 h 676275"/>
                  <a:gd name="connsiteX9" fmla="*/ 239476 w 287101"/>
                  <a:gd name="connsiteY9" fmla="*/ 166687 h 676275"/>
                  <a:gd name="connsiteX10" fmla="*/ 196613 w 287101"/>
                  <a:gd name="connsiteY10" fmla="*/ 190500 h 676275"/>
                  <a:gd name="connsiteX11" fmla="*/ 182326 w 287101"/>
                  <a:gd name="connsiteY11" fmla="*/ 200025 h 676275"/>
                  <a:gd name="connsiteX12" fmla="*/ 144226 w 287101"/>
                  <a:gd name="connsiteY12" fmla="*/ 209550 h 676275"/>
                  <a:gd name="connsiteX13" fmla="*/ 129938 w 287101"/>
                  <a:gd name="connsiteY13" fmla="*/ 214312 h 676275"/>
                  <a:gd name="connsiteX14" fmla="*/ 44213 w 287101"/>
                  <a:gd name="connsiteY14" fmla="*/ 209550 h 676275"/>
                  <a:gd name="connsiteX15" fmla="*/ 29926 w 287101"/>
                  <a:gd name="connsiteY15" fmla="*/ 204787 h 676275"/>
                  <a:gd name="connsiteX16" fmla="*/ 1351 w 287101"/>
                  <a:gd name="connsiteY16" fmla="*/ 185737 h 676275"/>
                  <a:gd name="connsiteX17" fmla="*/ 6113 w 287101"/>
                  <a:gd name="connsiteY17" fmla="*/ 166687 h 676275"/>
                  <a:gd name="connsiteX18" fmla="*/ 34688 w 287101"/>
                  <a:gd name="connsiteY18" fmla="*/ 157162 h 676275"/>
                  <a:gd name="connsiteX19" fmla="*/ 101363 w 287101"/>
                  <a:gd name="connsiteY19" fmla="*/ 161925 h 676275"/>
                  <a:gd name="connsiteX20" fmla="*/ 148988 w 287101"/>
                  <a:gd name="connsiteY20" fmla="*/ 176212 h 676275"/>
                  <a:gd name="connsiteX21" fmla="*/ 187088 w 287101"/>
                  <a:gd name="connsiteY21" fmla="*/ 185737 h 676275"/>
                  <a:gd name="connsiteX22" fmla="*/ 215663 w 287101"/>
                  <a:gd name="connsiteY22" fmla="*/ 195262 h 676275"/>
                  <a:gd name="connsiteX23" fmla="*/ 225188 w 287101"/>
                  <a:gd name="connsiteY23" fmla="*/ 209550 h 676275"/>
                  <a:gd name="connsiteX24" fmla="*/ 239476 w 287101"/>
                  <a:gd name="connsiteY24" fmla="*/ 219075 h 676275"/>
                  <a:gd name="connsiteX25" fmla="*/ 258526 w 287101"/>
                  <a:gd name="connsiteY25" fmla="*/ 233362 h 676275"/>
                  <a:gd name="connsiteX26" fmla="*/ 272813 w 287101"/>
                  <a:gd name="connsiteY26" fmla="*/ 238125 h 676275"/>
                  <a:gd name="connsiteX27" fmla="*/ 287101 w 287101"/>
                  <a:gd name="connsiteY27" fmla="*/ 247650 h 676275"/>
                  <a:gd name="connsiteX28" fmla="*/ 277576 w 287101"/>
                  <a:gd name="connsiteY28" fmla="*/ 300037 h 676275"/>
                  <a:gd name="connsiteX29" fmla="*/ 272813 w 287101"/>
                  <a:gd name="connsiteY29" fmla="*/ 314325 h 676275"/>
                  <a:gd name="connsiteX30" fmla="*/ 253763 w 287101"/>
                  <a:gd name="connsiteY30" fmla="*/ 342900 h 676275"/>
                  <a:gd name="connsiteX31" fmla="*/ 215663 w 287101"/>
                  <a:gd name="connsiteY31" fmla="*/ 357187 h 676275"/>
                  <a:gd name="connsiteX32" fmla="*/ 187088 w 287101"/>
                  <a:gd name="connsiteY32" fmla="*/ 366712 h 676275"/>
                  <a:gd name="connsiteX33" fmla="*/ 172801 w 287101"/>
                  <a:gd name="connsiteY33" fmla="*/ 376237 h 676275"/>
                  <a:gd name="connsiteX34" fmla="*/ 48976 w 287101"/>
                  <a:gd name="connsiteY34" fmla="*/ 376237 h 676275"/>
                  <a:gd name="connsiteX35" fmla="*/ 34688 w 287101"/>
                  <a:gd name="connsiteY35" fmla="*/ 361950 h 676275"/>
                  <a:gd name="connsiteX36" fmla="*/ 6113 w 287101"/>
                  <a:gd name="connsiteY36" fmla="*/ 342900 h 676275"/>
                  <a:gd name="connsiteX37" fmla="*/ 1351 w 287101"/>
                  <a:gd name="connsiteY37" fmla="*/ 328612 h 676275"/>
                  <a:gd name="connsiteX38" fmla="*/ 48976 w 287101"/>
                  <a:gd name="connsiteY38" fmla="*/ 319087 h 676275"/>
                  <a:gd name="connsiteX39" fmla="*/ 87076 w 287101"/>
                  <a:gd name="connsiteY39" fmla="*/ 323850 h 676275"/>
                  <a:gd name="connsiteX40" fmla="*/ 144226 w 287101"/>
                  <a:gd name="connsiteY40" fmla="*/ 333375 h 676275"/>
                  <a:gd name="connsiteX41" fmla="*/ 158513 w 287101"/>
                  <a:gd name="connsiteY41" fmla="*/ 338137 h 676275"/>
                  <a:gd name="connsiteX42" fmla="*/ 187088 w 287101"/>
                  <a:gd name="connsiteY42" fmla="*/ 357187 h 676275"/>
                  <a:gd name="connsiteX43" fmla="*/ 229951 w 287101"/>
                  <a:gd name="connsiteY43" fmla="*/ 381000 h 676275"/>
                  <a:gd name="connsiteX44" fmla="*/ 244238 w 287101"/>
                  <a:gd name="connsiteY44" fmla="*/ 390525 h 676275"/>
                  <a:gd name="connsiteX45" fmla="*/ 258526 w 287101"/>
                  <a:gd name="connsiteY45" fmla="*/ 400050 h 676275"/>
                  <a:gd name="connsiteX46" fmla="*/ 268051 w 287101"/>
                  <a:gd name="connsiteY46" fmla="*/ 428625 h 676275"/>
                  <a:gd name="connsiteX47" fmla="*/ 272813 w 287101"/>
                  <a:gd name="connsiteY47" fmla="*/ 442912 h 676275"/>
                  <a:gd name="connsiteX48" fmla="*/ 268051 w 287101"/>
                  <a:gd name="connsiteY48" fmla="*/ 476250 h 676275"/>
                  <a:gd name="connsiteX49" fmla="*/ 244238 w 287101"/>
                  <a:gd name="connsiteY49" fmla="*/ 495300 h 676275"/>
                  <a:gd name="connsiteX50" fmla="*/ 229951 w 287101"/>
                  <a:gd name="connsiteY50" fmla="*/ 504825 h 676275"/>
                  <a:gd name="connsiteX51" fmla="*/ 210901 w 287101"/>
                  <a:gd name="connsiteY51" fmla="*/ 523875 h 676275"/>
                  <a:gd name="connsiteX52" fmla="*/ 182326 w 287101"/>
                  <a:gd name="connsiteY52" fmla="*/ 542925 h 676275"/>
                  <a:gd name="connsiteX53" fmla="*/ 87076 w 287101"/>
                  <a:gd name="connsiteY53" fmla="*/ 552450 h 676275"/>
                  <a:gd name="connsiteX54" fmla="*/ 48976 w 287101"/>
                  <a:gd name="connsiteY54" fmla="*/ 547687 h 676275"/>
                  <a:gd name="connsiteX55" fmla="*/ 25163 w 287101"/>
                  <a:gd name="connsiteY55" fmla="*/ 519112 h 676275"/>
                  <a:gd name="connsiteX56" fmla="*/ 29926 w 287101"/>
                  <a:gd name="connsiteY56" fmla="*/ 504825 h 676275"/>
                  <a:gd name="connsiteX57" fmla="*/ 44213 w 287101"/>
                  <a:gd name="connsiteY57" fmla="*/ 500062 h 676275"/>
                  <a:gd name="connsiteX58" fmla="*/ 120413 w 287101"/>
                  <a:gd name="connsiteY58" fmla="*/ 504825 h 676275"/>
                  <a:gd name="connsiteX59" fmla="*/ 148988 w 287101"/>
                  <a:gd name="connsiteY59" fmla="*/ 509587 h 676275"/>
                  <a:gd name="connsiteX60" fmla="*/ 163276 w 287101"/>
                  <a:gd name="connsiteY60" fmla="*/ 514350 h 676275"/>
                  <a:gd name="connsiteX61" fmla="*/ 215663 w 287101"/>
                  <a:gd name="connsiteY61" fmla="*/ 528637 h 676275"/>
                  <a:gd name="connsiteX62" fmla="*/ 229951 w 287101"/>
                  <a:gd name="connsiteY62" fmla="*/ 533400 h 676275"/>
                  <a:gd name="connsiteX63" fmla="*/ 244238 w 287101"/>
                  <a:gd name="connsiteY63" fmla="*/ 542925 h 676275"/>
                  <a:gd name="connsiteX64" fmla="*/ 263288 w 287101"/>
                  <a:gd name="connsiteY64" fmla="*/ 571500 h 676275"/>
                  <a:gd name="connsiteX65" fmla="*/ 244238 w 287101"/>
                  <a:gd name="connsiteY65" fmla="*/ 623887 h 676275"/>
                  <a:gd name="connsiteX66" fmla="*/ 229951 w 287101"/>
                  <a:gd name="connsiteY66" fmla="*/ 633412 h 676275"/>
                  <a:gd name="connsiteX67" fmla="*/ 187088 w 287101"/>
                  <a:gd name="connsiteY67" fmla="*/ 652462 h 676275"/>
                  <a:gd name="connsiteX68" fmla="*/ 177563 w 287101"/>
                  <a:gd name="connsiteY68" fmla="*/ 666750 h 676275"/>
                  <a:gd name="connsiteX69" fmla="*/ 168038 w 287101"/>
                  <a:gd name="connsiteY69" fmla="*/ 67627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7101" h="676275">
                    <a:moveTo>
                      <a:pt x="134701" y="0"/>
                    </a:moveTo>
                    <a:cubicBezTo>
                      <a:pt x="150576" y="1587"/>
                      <a:pt x="166557" y="2336"/>
                      <a:pt x="182326" y="4762"/>
                    </a:cubicBezTo>
                    <a:cubicBezTo>
                      <a:pt x="187288" y="5525"/>
                      <a:pt x="192693" y="6389"/>
                      <a:pt x="196613" y="9525"/>
                    </a:cubicBezTo>
                    <a:cubicBezTo>
                      <a:pt x="201082" y="13101"/>
                      <a:pt x="202091" y="19765"/>
                      <a:pt x="206138" y="23812"/>
                    </a:cubicBezTo>
                    <a:cubicBezTo>
                      <a:pt x="210186" y="27859"/>
                      <a:pt x="215663" y="30162"/>
                      <a:pt x="220426" y="33337"/>
                    </a:cubicBezTo>
                    <a:cubicBezTo>
                      <a:pt x="223601" y="38100"/>
                      <a:pt x="227391" y="42505"/>
                      <a:pt x="229951" y="47625"/>
                    </a:cubicBezTo>
                    <a:cubicBezTo>
                      <a:pt x="249668" y="87061"/>
                      <a:pt x="216940" y="35251"/>
                      <a:pt x="244238" y="76200"/>
                    </a:cubicBezTo>
                    <a:cubicBezTo>
                      <a:pt x="245826" y="82550"/>
                      <a:pt x="249001" y="88705"/>
                      <a:pt x="249001" y="95250"/>
                    </a:cubicBezTo>
                    <a:cubicBezTo>
                      <a:pt x="249001" y="114366"/>
                      <a:pt x="246764" y="133452"/>
                      <a:pt x="244238" y="152400"/>
                    </a:cubicBezTo>
                    <a:cubicBezTo>
                      <a:pt x="243575" y="157376"/>
                      <a:pt x="243026" y="163137"/>
                      <a:pt x="239476" y="166687"/>
                    </a:cubicBezTo>
                    <a:cubicBezTo>
                      <a:pt x="209445" y="196718"/>
                      <a:pt x="220568" y="178522"/>
                      <a:pt x="196613" y="190500"/>
                    </a:cubicBezTo>
                    <a:cubicBezTo>
                      <a:pt x="191494" y="193060"/>
                      <a:pt x="187445" y="197465"/>
                      <a:pt x="182326" y="200025"/>
                    </a:cubicBezTo>
                    <a:cubicBezTo>
                      <a:pt x="171444" y="205466"/>
                      <a:pt x="155086" y="206835"/>
                      <a:pt x="144226" y="209550"/>
                    </a:cubicBezTo>
                    <a:cubicBezTo>
                      <a:pt x="139356" y="210768"/>
                      <a:pt x="134701" y="212725"/>
                      <a:pt x="129938" y="214312"/>
                    </a:cubicBezTo>
                    <a:cubicBezTo>
                      <a:pt x="101363" y="212725"/>
                      <a:pt x="72703" y="212263"/>
                      <a:pt x="44213" y="209550"/>
                    </a:cubicBezTo>
                    <a:cubicBezTo>
                      <a:pt x="39216" y="209074"/>
                      <a:pt x="34314" y="207225"/>
                      <a:pt x="29926" y="204787"/>
                    </a:cubicBezTo>
                    <a:cubicBezTo>
                      <a:pt x="19919" y="199227"/>
                      <a:pt x="1351" y="185737"/>
                      <a:pt x="1351" y="185737"/>
                    </a:cubicBezTo>
                    <a:cubicBezTo>
                      <a:pt x="2938" y="179387"/>
                      <a:pt x="1143" y="170947"/>
                      <a:pt x="6113" y="166687"/>
                    </a:cubicBezTo>
                    <a:cubicBezTo>
                      <a:pt x="13736" y="160153"/>
                      <a:pt x="34688" y="157162"/>
                      <a:pt x="34688" y="157162"/>
                    </a:cubicBezTo>
                    <a:cubicBezTo>
                      <a:pt x="56913" y="158750"/>
                      <a:pt x="79218" y="159464"/>
                      <a:pt x="101363" y="161925"/>
                    </a:cubicBezTo>
                    <a:cubicBezTo>
                      <a:pt x="114974" y="163437"/>
                      <a:pt x="137487" y="173337"/>
                      <a:pt x="148988" y="176212"/>
                    </a:cubicBezTo>
                    <a:cubicBezTo>
                      <a:pt x="161688" y="179387"/>
                      <a:pt x="174669" y="181597"/>
                      <a:pt x="187088" y="185737"/>
                    </a:cubicBezTo>
                    <a:lnTo>
                      <a:pt x="215663" y="195262"/>
                    </a:lnTo>
                    <a:cubicBezTo>
                      <a:pt x="218838" y="200025"/>
                      <a:pt x="221141" y="205503"/>
                      <a:pt x="225188" y="209550"/>
                    </a:cubicBezTo>
                    <a:cubicBezTo>
                      <a:pt x="229235" y="213597"/>
                      <a:pt x="234818" y="215748"/>
                      <a:pt x="239476" y="219075"/>
                    </a:cubicBezTo>
                    <a:cubicBezTo>
                      <a:pt x="245935" y="223688"/>
                      <a:pt x="251634" y="229424"/>
                      <a:pt x="258526" y="233362"/>
                    </a:cubicBezTo>
                    <a:cubicBezTo>
                      <a:pt x="262885" y="235853"/>
                      <a:pt x="268323" y="235880"/>
                      <a:pt x="272813" y="238125"/>
                    </a:cubicBezTo>
                    <a:cubicBezTo>
                      <a:pt x="277933" y="240685"/>
                      <a:pt x="282338" y="244475"/>
                      <a:pt x="287101" y="247650"/>
                    </a:cubicBezTo>
                    <a:cubicBezTo>
                      <a:pt x="284980" y="260375"/>
                      <a:pt x="280901" y="286736"/>
                      <a:pt x="277576" y="300037"/>
                    </a:cubicBezTo>
                    <a:cubicBezTo>
                      <a:pt x="276358" y="304907"/>
                      <a:pt x="275251" y="309936"/>
                      <a:pt x="272813" y="314325"/>
                    </a:cubicBezTo>
                    <a:cubicBezTo>
                      <a:pt x="267254" y="324332"/>
                      <a:pt x="263288" y="336550"/>
                      <a:pt x="253763" y="342900"/>
                    </a:cubicBezTo>
                    <a:cubicBezTo>
                      <a:pt x="228899" y="359476"/>
                      <a:pt x="250521" y="347681"/>
                      <a:pt x="215663" y="357187"/>
                    </a:cubicBezTo>
                    <a:cubicBezTo>
                      <a:pt x="205977" y="359829"/>
                      <a:pt x="187088" y="366712"/>
                      <a:pt x="187088" y="366712"/>
                    </a:cubicBezTo>
                    <a:cubicBezTo>
                      <a:pt x="182326" y="369887"/>
                      <a:pt x="178231" y="374427"/>
                      <a:pt x="172801" y="376237"/>
                    </a:cubicBezTo>
                    <a:cubicBezTo>
                      <a:pt x="138925" y="387530"/>
                      <a:pt x="68093" y="377193"/>
                      <a:pt x="48976" y="376237"/>
                    </a:cubicBezTo>
                    <a:cubicBezTo>
                      <a:pt x="44213" y="371475"/>
                      <a:pt x="40004" y="366085"/>
                      <a:pt x="34688" y="361950"/>
                    </a:cubicBezTo>
                    <a:cubicBezTo>
                      <a:pt x="25652" y="354922"/>
                      <a:pt x="6113" y="342900"/>
                      <a:pt x="6113" y="342900"/>
                    </a:cubicBezTo>
                    <a:cubicBezTo>
                      <a:pt x="4526" y="338137"/>
                      <a:pt x="-3037" y="331050"/>
                      <a:pt x="1351" y="328612"/>
                    </a:cubicBezTo>
                    <a:cubicBezTo>
                      <a:pt x="15503" y="320750"/>
                      <a:pt x="48976" y="319087"/>
                      <a:pt x="48976" y="319087"/>
                    </a:cubicBezTo>
                    <a:lnTo>
                      <a:pt x="87076" y="323850"/>
                    </a:lnTo>
                    <a:cubicBezTo>
                      <a:pt x="104369" y="326156"/>
                      <a:pt x="126755" y="329007"/>
                      <a:pt x="144226" y="333375"/>
                    </a:cubicBezTo>
                    <a:cubicBezTo>
                      <a:pt x="149096" y="334593"/>
                      <a:pt x="153751" y="336550"/>
                      <a:pt x="158513" y="338137"/>
                    </a:cubicBezTo>
                    <a:cubicBezTo>
                      <a:pt x="168038" y="344487"/>
                      <a:pt x="176228" y="353567"/>
                      <a:pt x="187088" y="357187"/>
                    </a:cubicBezTo>
                    <a:cubicBezTo>
                      <a:pt x="212236" y="365570"/>
                      <a:pt x="197200" y="359165"/>
                      <a:pt x="229951" y="381000"/>
                    </a:cubicBezTo>
                    <a:lnTo>
                      <a:pt x="244238" y="390525"/>
                    </a:lnTo>
                    <a:lnTo>
                      <a:pt x="258526" y="400050"/>
                    </a:lnTo>
                    <a:lnTo>
                      <a:pt x="268051" y="428625"/>
                    </a:lnTo>
                    <a:lnTo>
                      <a:pt x="272813" y="442912"/>
                    </a:lnTo>
                    <a:cubicBezTo>
                      <a:pt x="271226" y="454025"/>
                      <a:pt x="271277" y="465498"/>
                      <a:pt x="268051" y="476250"/>
                    </a:cubicBezTo>
                    <a:cubicBezTo>
                      <a:pt x="262385" y="495139"/>
                      <a:pt x="258129" y="488354"/>
                      <a:pt x="244238" y="495300"/>
                    </a:cubicBezTo>
                    <a:cubicBezTo>
                      <a:pt x="239119" y="497860"/>
                      <a:pt x="234713" y="501650"/>
                      <a:pt x="229951" y="504825"/>
                    </a:cubicBezTo>
                    <a:cubicBezTo>
                      <a:pt x="221868" y="529069"/>
                      <a:pt x="231682" y="512330"/>
                      <a:pt x="210901" y="523875"/>
                    </a:cubicBezTo>
                    <a:cubicBezTo>
                      <a:pt x="200894" y="529435"/>
                      <a:pt x="193685" y="541505"/>
                      <a:pt x="182326" y="542925"/>
                    </a:cubicBezTo>
                    <a:cubicBezTo>
                      <a:pt x="125258" y="550058"/>
                      <a:pt x="156981" y="546624"/>
                      <a:pt x="87076" y="552450"/>
                    </a:cubicBezTo>
                    <a:cubicBezTo>
                      <a:pt x="74376" y="550862"/>
                      <a:pt x="61004" y="552061"/>
                      <a:pt x="48976" y="547687"/>
                    </a:cubicBezTo>
                    <a:cubicBezTo>
                      <a:pt x="40907" y="544753"/>
                      <a:pt x="29699" y="525916"/>
                      <a:pt x="25163" y="519112"/>
                    </a:cubicBezTo>
                    <a:cubicBezTo>
                      <a:pt x="26751" y="514350"/>
                      <a:pt x="26376" y="508375"/>
                      <a:pt x="29926" y="504825"/>
                    </a:cubicBezTo>
                    <a:cubicBezTo>
                      <a:pt x="33476" y="501275"/>
                      <a:pt x="39193" y="500062"/>
                      <a:pt x="44213" y="500062"/>
                    </a:cubicBezTo>
                    <a:cubicBezTo>
                      <a:pt x="69663" y="500062"/>
                      <a:pt x="95013" y="503237"/>
                      <a:pt x="120413" y="504825"/>
                    </a:cubicBezTo>
                    <a:cubicBezTo>
                      <a:pt x="129938" y="506412"/>
                      <a:pt x="139562" y="507492"/>
                      <a:pt x="148988" y="509587"/>
                    </a:cubicBezTo>
                    <a:cubicBezTo>
                      <a:pt x="153889" y="510676"/>
                      <a:pt x="158406" y="513132"/>
                      <a:pt x="163276" y="514350"/>
                    </a:cubicBezTo>
                    <a:cubicBezTo>
                      <a:pt x="217130" y="527813"/>
                      <a:pt x="154358" y="508201"/>
                      <a:pt x="215663" y="528637"/>
                    </a:cubicBezTo>
                    <a:cubicBezTo>
                      <a:pt x="220426" y="530225"/>
                      <a:pt x="225774" y="530615"/>
                      <a:pt x="229951" y="533400"/>
                    </a:cubicBezTo>
                    <a:lnTo>
                      <a:pt x="244238" y="542925"/>
                    </a:lnTo>
                    <a:cubicBezTo>
                      <a:pt x="250588" y="552450"/>
                      <a:pt x="265533" y="560275"/>
                      <a:pt x="263288" y="571500"/>
                    </a:cubicBezTo>
                    <a:cubicBezTo>
                      <a:pt x="259764" y="589123"/>
                      <a:pt x="257875" y="610250"/>
                      <a:pt x="244238" y="623887"/>
                    </a:cubicBezTo>
                    <a:cubicBezTo>
                      <a:pt x="240191" y="627934"/>
                      <a:pt x="234713" y="630237"/>
                      <a:pt x="229951" y="633412"/>
                    </a:cubicBezTo>
                    <a:cubicBezTo>
                      <a:pt x="208517" y="665564"/>
                      <a:pt x="237236" y="630174"/>
                      <a:pt x="187088" y="652462"/>
                    </a:cubicBezTo>
                    <a:cubicBezTo>
                      <a:pt x="181857" y="654787"/>
                      <a:pt x="181139" y="662280"/>
                      <a:pt x="177563" y="666750"/>
                    </a:cubicBezTo>
                    <a:cubicBezTo>
                      <a:pt x="174758" y="670256"/>
                      <a:pt x="171213" y="673100"/>
                      <a:pt x="168038" y="67627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60" idx="0"/>
              </p:cNvCxnSpPr>
              <p:nvPr/>
            </p:nvCxnSpPr>
            <p:spPr>
              <a:xfrm flipV="1">
                <a:off x="2433638" y="1703786"/>
                <a:ext cx="7069" cy="320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440707" y="2663428"/>
                <a:ext cx="3534" cy="578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a:off x="748626" y="6483679"/>
              <a:ext cx="2953116" cy="442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60413" y="4893759"/>
              <a:ext cx="1349925" cy="56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91278" y="5063537"/>
              <a:ext cx="463588" cy="400110"/>
            </a:xfrm>
            <a:prstGeom prst="rect">
              <a:avLst/>
            </a:prstGeom>
            <a:noFill/>
          </p:spPr>
          <p:txBody>
            <a:bodyPr wrap="none" rtlCol="0">
              <a:spAutoFit/>
            </a:bodyPr>
            <a:lstStyle/>
            <a:p>
              <a:r>
                <a:rPr lang="en-US" sz="2000" dirty="0">
                  <a:solidFill>
                    <a:srgbClr val="FF0000"/>
                  </a:solidFill>
                </a:rPr>
                <a:t>5A</a:t>
              </a:r>
            </a:p>
          </p:txBody>
        </p:sp>
        <mc:AlternateContent xmlns:mc="http://schemas.openxmlformats.org/markup-compatibility/2006" xmlns:a14="http://schemas.microsoft.com/office/drawing/2010/main">
          <mc:Choice Requires="a14">
            <p:sp>
              <p:nvSpPr>
                <p:cNvPr id="55" name="TextBox 54"/>
                <p:cNvSpPr txBox="1"/>
                <p:nvPr/>
              </p:nvSpPr>
              <p:spPr>
                <a:xfrm>
                  <a:off x="2218072" y="5267120"/>
                  <a:ext cx="1346652" cy="892552"/>
                </a:xfrm>
                <a:prstGeom prst="rect">
                  <a:avLst/>
                </a:prstGeom>
                <a:noFill/>
              </p:spPr>
              <p:txBody>
                <a:bodyPr wrap="square" rtlCol="0">
                  <a:spAutoFit/>
                </a:bodyPr>
                <a:lstStyle/>
                <a:p>
                  <a:r>
                    <a:rPr lang="en-US" sz="2000" dirty="0">
                      <a:solidFill>
                        <a:srgbClr val="FF0000"/>
                      </a:solidFill>
                    </a:rPr>
                    <a:t>                  +</a:t>
                  </a:r>
                </a:p>
                <a:p>
                  <a:pP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𝑣</m:t>
                            </m:r>
                          </m:e>
                          <m:sub>
                            <m:r>
                              <a:rPr lang="en-US" sz="1600" b="0" i="1" smtClean="0">
                                <a:solidFill>
                                  <a:srgbClr val="FF0000"/>
                                </a:solidFill>
                                <a:latin typeface="Cambria Math" panose="02040503050406030204" pitchFamily="18" charset="0"/>
                              </a:rPr>
                              <m:t>𝑐</m:t>
                            </m:r>
                          </m:sub>
                        </m:sSub>
                        <m:r>
                          <a:rPr lang="en-US" sz="1600" b="0" i="1" smtClean="0">
                            <a:solidFill>
                              <a:srgbClr val="FF0000"/>
                            </a:solidFill>
                            <a:latin typeface="Cambria Math" panose="02040503050406030204" pitchFamily="18" charset="0"/>
                          </a:rPr>
                          <m:t>=−10</m:t>
                        </m:r>
                        <m:r>
                          <a:rPr lang="en-US" sz="1600" b="0" i="1" smtClean="0">
                            <a:solidFill>
                              <a:srgbClr val="FF0000"/>
                            </a:solidFill>
                            <a:latin typeface="Cambria Math" panose="02040503050406030204" pitchFamily="18" charset="0"/>
                          </a:rPr>
                          <m:t>𝑉</m:t>
                        </m:r>
                      </m:oMath>
                    </m:oMathPara>
                  </a14:m>
                  <a:endParaRPr lang="en-US" sz="1600" b="0" dirty="0">
                    <a:solidFill>
                      <a:srgbClr val="FF0000"/>
                    </a:solidFill>
                  </a:endParaRPr>
                </a:p>
                <a:p>
                  <a:r>
                    <a:rPr lang="en-US" sz="1600" dirty="0">
                      <a:solidFill>
                        <a:srgbClr val="FF0000"/>
                      </a:solidFill>
                    </a:rPr>
                    <a:t>                       -</a:t>
                  </a:r>
                </a:p>
              </p:txBody>
            </p:sp>
          </mc:Choice>
          <mc:Fallback xmlns="">
            <p:sp>
              <p:nvSpPr>
                <p:cNvPr id="55" name="TextBox 54"/>
                <p:cNvSpPr txBox="1">
                  <a:spLocks noRot="1" noChangeAspect="1" noMove="1" noResize="1" noEditPoints="1" noAdjustHandles="1" noChangeArrowheads="1" noChangeShapeType="1" noTextEdit="1"/>
                </p:cNvSpPr>
                <p:nvPr/>
              </p:nvSpPr>
              <p:spPr>
                <a:xfrm>
                  <a:off x="2218072" y="5267120"/>
                  <a:ext cx="1346652" cy="892552"/>
                </a:xfrm>
                <a:prstGeom prst="rect">
                  <a:avLst/>
                </a:prstGeom>
                <a:blipFill rotWithShape="0">
                  <a:blip r:embed="rId3"/>
                  <a:stretch>
                    <a:fillRect t="-3425" r="-4072" b="-8219"/>
                  </a:stretch>
                </a:blipFill>
              </p:spPr>
              <p:txBody>
                <a:bodyPr/>
                <a:lstStyle/>
                <a:p>
                  <a:r>
                    <a:rPr lang="en-US">
                      <a:noFill/>
                    </a:rPr>
                    <a:t> </a:t>
                  </a:r>
                </a:p>
              </p:txBody>
            </p:sp>
          </mc:Fallback>
        </mc:AlternateContent>
        <p:sp>
          <p:nvSpPr>
            <p:cNvPr id="56" name="TextBox 55"/>
            <p:cNvSpPr txBox="1"/>
            <p:nvPr/>
          </p:nvSpPr>
          <p:spPr>
            <a:xfrm>
              <a:off x="1695907" y="5089080"/>
              <a:ext cx="402674" cy="1015663"/>
            </a:xfrm>
            <a:prstGeom prst="rect">
              <a:avLst/>
            </a:prstGeom>
            <a:noFill/>
          </p:spPr>
          <p:txBody>
            <a:bodyPr wrap="none" rtlCol="0">
              <a:spAutoFit/>
            </a:bodyPr>
            <a:lstStyle/>
            <a:p>
              <a:r>
                <a:rPr lang="en-US" sz="2000" dirty="0">
                  <a:solidFill>
                    <a:srgbClr val="FF0000"/>
                  </a:solidFill>
                </a:rPr>
                <a:t>+</a:t>
              </a:r>
            </a:p>
            <a:p>
              <a:r>
                <a:rPr lang="en-US" sz="2000" dirty="0">
                  <a:solidFill>
                    <a:srgbClr val="FF0000"/>
                  </a:solidFill>
                </a:rPr>
                <a:t>V</a:t>
              </a:r>
              <a:r>
                <a:rPr lang="en-US" sz="2000" baseline="-25000" dirty="0">
                  <a:solidFill>
                    <a:srgbClr val="FF0000"/>
                  </a:solidFill>
                </a:rPr>
                <a:t>L</a:t>
              </a:r>
            </a:p>
            <a:p>
              <a:r>
                <a:rPr lang="en-US" sz="2000" dirty="0">
                  <a:solidFill>
                    <a:srgbClr val="FF0000"/>
                  </a:solidFill>
                </a:rPr>
                <a:t>-</a:t>
              </a:r>
            </a:p>
          </p:txBody>
        </p:sp>
        <p:cxnSp>
          <p:nvCxnSpPr>
            <p:cNvPr id="57" name="Straight Arrow Connector 56"/>
            <p:cNvCxnSpPr/>
            <p:nvPr/>
          </p:nvCxnSpPr>
          <p:spPr>
            <a:xfrm>
              <a:off x="1531163" y="6104743"/>
              <a:ext cx="6533" cy="29270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1572331" y="6047568"/>
                  <a:ext cx="1343407"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solidFill>
                                  <a:srgbClr val="FF0000"/>
                                </a:solidFill>
                                <a:latin typeface="Cambria Math" panose="02040503050406030204" pitchFamily="18" charset="0"/>
                              </a:rPr>
                            </m:ctrlPr>
                          </m:sSubPr>
                          <m:e>
                            <m:r>
                              <a:rPr lang="en-US" sz="2000" b="0" i="1" dirty="0" smtClean="0">
                                <a:solidFill>
                                  <a:srgbClr val="FF0000"/>
                                </a:solidFill>
                                <a:latin typeface="Cambria Math" panose="02040503050406030204" pitchFamily="18" charset="0"/>
                              </a:rPr>
                              <m:t>𝑖</m:t>
                            </m:r>
                          </m:e>
                          <m:sub>
                            <m:r>
                              <a:rPr lang="en-US" sz="2000" b="0" i="1" dirty="0" smtClean="0">
                                <a:solidFill>
                                  <a:srgbClr val="FF0000"/>
                                </a:solidFill>
                                <a:latin typeface="Cambria Math" panose="02040503050406030204" pitchFamily="18" charset="0"/>
                              </a:rPr>
                              <m:t>𝐿</m:t>
                            </m:r>
                          </m:sub>
                        </m:sSub>
                        <m:r>
                          <a:rPr lang="en-US" sz="2000" b="0" i="1" dirty="0" smtClean="0">
                            <a:solidFill>
                              <a:srgbClr val="FF0000"/>
                            </a:solidFill>
                            <a:latin typeface="Cambria Math" panose="02040503050406030204" pitchFamily="18" charset="0"/>
                          </a:rPr>
                          <m:t>=−5</m:t>
                        </m:r>
                        <m:r>
                          <a:rPr lang="en-US" sz="2000" b="0" i="1" dirty="0" smtClean="0">
                            <a:solidFill>
                              <a:srgbClr val="FF0000"/>
                            </a:solidFill>
                            <a:latin typeface="Cambria Math" panose="02040503050406030204" pitchFamily="18" charset="0"/>
                          </a:rPr>
                          <m:t>𝐴</m:t>
                        </m:r>
                      </m:oMath>
                    </m:oMathPara>
                  </a14:m>
                  <a:endParaRPr lang="en-US" sz="2000" baseline="-250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572331" y="6047568"/>
                  <a:ext cx="1343407" cy="392993"/>
                </a:xfrm>
                <a:prstGeom prst="rect">
                  <a:avLst/>
                </a:prstGeom>
                <a:blipFill rotWithShape="0">
                  <a:blip r:embed="rId4"/>
                  <a:stretch>
                    <a:fillRect b="-3077"/>
                  </a:stretch>
                </a:blipFill>
              </p:spPr>
              <p:txBody>
                <a:bodyPr/>
                <a:lstStyle/>
                <a:p>
                  <a:r>
                    <a:rPr lang="en-US">
                      <a:noFill/>
                    </a:rPr>
                    <a:t> </a:t>
                  </a:r>
                </a:p>
              </p:txBody>
            </p:sp>
          </mc:Fallback>
        </mc:AlternateContent>
        <p:sp>
          <p:nvSpPr>
            <p:cNvPr id="59" name="TextBox 58"/>
            <p:cNvSpPr txBox="1"/>
            <p:nvPr/>
          </p:nvSpPr>
          <p:spPr>
            <a:xfrm>
              <a:off x="2044463" y="4332967"/>
              <a:ext cx="1625766" cy="400110"/>
            </a:xfrm>
            <a:prstGeom prst="rect">
              <a:avLst/>
            </a:prstGeom>
            <a:noFill/>
          </p:spPr>
          <p:txBody>
            <a:bodyPr wrap="none" rtlCol="0">
              <a:spAutoFit/>
            </a:bodyPr>
            <a:lstStyle/>
            <a:p>
              <a:r>
                <a:rPr lang="en-US" sz="2000" dirty="0">
                  <a:solidFill>
                    <a:srgbClr val="FF0000"/>
                  </a:solidFill>
                </a:rPr>
                <a:t>+    V</a:t>
              </a:r>
              <a:r>
                <a:rPr lang="en-US" sz="2000" baseline="-25000" dirty="0">
                  <a:solidFill>
                    <a:srgbClr val="FF0000"/>
                  </a:solidFill>
                </a:rPr>
                <a:t>R</a:t>
              </a:r>
              <a:r>
                <a:rPr lang="en-US" sz="2000" dirty="0">
                  <a:solidFill>
                    <a:srgbClr val="FF0000"/>
                  </a:solidFill>
                </a:rPr>
                <a:t> =20V  -</a:t>
              </a:r>
            </a:p>
          </p:txBody>
        </p:sp>
        <mc:AlternateContent xmlns:mc="http://schemas.openxmlformats.org/markup-compatibility/2006" xmlns:a14="http://schemas.microsoft.com/office/drawing/2010/main">
          <mc:Choice Requires="a14">
            <p:sp>
              <p:nvSpPr>
                <p:cNvPr id="88" name="TextBox 87"/>
                <p:cNvSpPr txBox="1"/>
                <p:nvPr/>
              </p:nvSpPr>
              <p:spPr>
                <a:xfrm>
                  <a:off x="849093" y="4309488"/>
                  <a:ext cx="11725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𝑡</m:t>
                        </m:r>
                        <m:r>
                          <a:rPr lang="en-US" sz="2400" b="0" i="1" dirty="0" smtClean="0">
                            <a:solidFill>
                              <a:srgbClr val="FF0000"/>
                            </a:solidFill>
                            <a:latin typeface="Cambria Math" panose="02040503050406030204" pitchFamily="18" charset="0"/>
                          </a:rPr>
                          <m:t>=</m:t>
                        </m:r>
                        <m:sSub>
                          <m:sSubPr>
                            <m:ctrlPr>
                              <a:rPr lang="en-US" sz="2400" b="0" i="1" dirty="0" smtClean="0">
                                <a:solidFill>
                                  <a:srgbClr val="FF0000"/>
                                </a:solidFill>
                                <a:latin typeface="Cambria Math" panose="02040503050406030204" pitchFamily="18" charset="0"/>
                              </a:rPr>
                            </m:ctrlPr>
                          </m:sSubPr>
                          <m:e>
                            <m:r>
                              <a:rPr lang="en-US" sz="2400" b="0" i="1" dirty="0" smtClean="0">
                                <a:solidFill>
                                  <a:srgbClr val="FF0000"/>
                                </a:solidFill>
                                <a:latin typeface="Cambria Math" panose="02040503050406030204" pitchFamily="18" charset="0"/>
                              </a:rPr>
                              <m:t>0</m:t>
                            </m:r>
                          </m:e>
                          <m:sub>
                            <m:r>
                              <a:rPr lang="en-US" sz="2400" b="0" i="1" dirty="0" smtClean="0">
                                <a:solidFill>
                                  <a:srgbClr val="FF0000"/>
                                </a:solidFill>
                                <a:latin typeface="Cambria Math" panose="02040503050406030204" pitchFamily="18" charset="0"/>
                              </a:rPr>
                              <m:t>+</m:t>
                            </m:r>
                          </m:sub>
                        </m:sSub>
                      </m:oMath>
                    </m:oMathPara>
                  </a14:m>
                  <a:endParaRPr lang="en-US" sz="2400" dirty="0">
                    <a:solidFill>
                      <a:srgbClr val="FF00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849093" y="4309488"/>
                  <a:ext cx="1172564" cy="461665"/>
                </a:xfrm>
                <a:prstGeom prst="rect">
                  <a:avLst/>
                </a:prstGeom>
                <a:blipFill rotWithShape="0">
                  <a:blip r:embed="rId5"/>
                  <a:stretch>
                    <a:fillRect b="-1316"/>
                  </a:stretch>
                </a:blipFill>
              </p:spPr>
              <p:txBody>
                <a:bodyPr/>
                <a:lstStyle/>
                <a:p>
                  <a:r>
                    <a:rPr lang="en-US">
                      <a:noFill/>
                    </a:rPr>
                    <a:t> </a:t>
                  </a:r>
                </a:p>
              </p:txBody>
            </p:sp>
          </mc:Fallback>
        </mc:AlternateContent>
      </p:grpSp>
      <p:sp>
        <p:nvSpPr>
          <p:cNvPr id="90" name="TextBox 89"/>
          <p:cNvSpPr txBox="1"/>
          <p:nvPr/>
        </p:nvSpPr>
        <p:spPr>
          <a:xfrm>
            <a:off x="3295383" y="681566"/>
            <a:ext cx="5634549" cy="1350819"/>
          </a:xfrm>
          <a:prstGeom prst="rect">
            <a:avLst/>
          </a:prstGeom>
          <a:noFill/>
        </p:spPr>
        <p:txBody>
          <a:bodyPr wrap="square" rtlCol="0">
            <a:spAutoFit/>
          </a:bodyPr>
          <a:lstStyle/>
          <a:p>
            <a:pPr>
              <a:lnSpc>
                <a:spcPct val="85000"/>
              </a:lnSpc>
            </a:pPr>
            <a:r>
              <a:rPr lang="en-US" sz="2400" dirty="0"/>
              <a:t>For t&lt;0, the circuit is shown to the left. It is a steady-state, dc problem, so the capacitor has infinite impedance and the inductor has zero impedance. Thus, all 5A goes through </a:t>
            </a:r>
          </a:p>
        </p:txBody>
      </p:sp>
      <p:sp>
        <p:nvSpPr>
          <p:cNvPr id="91" name="TextBox 90"/>
          <p:cNvSpPr txBox="1"/>
          <p:nvPr/>
        </p:nvSpPr>
        <p:spPr>
          <a:xfrm>
            <a:off x="957587" y="2568119"/>
            <a:ext cx="574196" cy="461665"/>
          </a:xfrm>
          <a:prstGeom prst="rect">
            <a:avLst/>
          </a:prstGeom>
          <a:noFill/>
        </p:spPr>
        <p:txBody>
          <a:bodyPr wrap="none" rtlCol="0">
            <a:spAutoFit/>
          </a:bodyPr>
          <a:lstStyle/>
          <a:p>
            <a:r>
              <a:rPr lang="en-US" sz="2400" dirty="0">
                <a:solidFill>
                  <a:srgbClr val="FF0000"/>
                </a:solidFill>
                <a:latin typeface="Symbol" panose="05050102010706020507" pitchFamily="18" charset="2"/>
              </a:rPr>
              <a:t>2W</a:t>
            </a:r>
          </a:p>
        </p:txBody>
      </p:sp>
      <mc:AlternateContent xmlns:mc="http://schemas.openxmlformats.org/markup-compatibility/2006" xmlns:a14="http://schemas.microsoft.com/office/drawing/2010/main">
        <mc:Choice Requires="a14">
          <p:sp>
            <p:nvSpPr>
              <p:cNvPr id="92" name="TextBox 91"/>
              <p:cNvSpPr txBox="1"/>
              <p:nvPr/>
            </p:nvSpPr>
            <p:spPr>
              <a:xfrm>
                <a:off x="4075447" y="1968503"/>
                <a:ext cx="4746660" cy="5226559"/>
              </a:xfrm>
              <a:prstGeom prst="rect">
                <a:avLst/>
              </a:prstGeom>
              <a:noFill/>
            </p:spPr>
            <p:txBody>
              <a:bodyPr wrap="square" rtlCol="0">
                <a:spAutoFit/>
              </a:bodyPr>
              <a:lstStyle/>
              <a:p>
                <a:pPr>
                  <a:lnSpc>
                    <a:spcPct val="85000"/>
                  </a:lnSpc>
                </a:pPr>
                <a:r>
                  <a:rPr lang="en-US" sz="2400" dirty="0"/>
                  <a:t>the LC series combination. Given the reference directions,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𝐿</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=−5</m:t>
                    </m:r>
                    <m:r>
                      <a:rPr lang="en-US" sz="2400" b="0" i="1" smtClean="0">
                        <a:latin typeface="Cambria Math" panose="02040503050406030204" pitchFamily="18" charset="0"/>
                      </a:rPr>
                      <m:t>𝐴</m:t>
                    </m:r>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𝑅</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r>
                      <a:rPr lang="en-US" sz="2400" b="0" i="1" smtClean="0">
                        <a:latin typeface="Cambria Math" panose="02040503050406030204" pitchFamily="18" charset="0"/>
                      </a:rPr>
                      <m:t>10</m:t>
                    </m:r>
                    <m:r>
                      <a:rPr lang="en-US" sz="2400" b="0" i="1" smtClean="0">
                        <a:latin typeface="Cambria Math" panose="02040503050406030204" pitchFamily="18" charset="0"/>
                      </a:rPr>
                      <m:t>𝑉</m:t>
                    </m:r>
                    <m:r>
                      <a:rPr lang="en-US" sz="2400" b="0" i="1" smtClean="0">
                        <a:latin typeface="Cambria Math" panose="02040503050406030204" pitchFamily="18" charset="0"/>
                      </a:rPr>
                      <m:t>.</m:t>
                    </m:r>
                  </m:oMath>
                </a14:m>
                <a:r>
                  <a:rPr lang="en-US" sz="2400" dirty="0"/>
                  <a:t> KVL around the left mesh gives: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𝐶</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r>
                      <a:rPr lang="en-US" sz="2400" b="0" i="1" smtClean="0">
                        <a:latin typeface="Cambria Math" panose="02040503050406030204" pitchFamily="18" charset="0"/>
                      </a:rPr>
                      <m:t>−</m:t>
                    </m:r>
                    <m:r>
                      <a:rPr lang="en-US" sz="2400" i="1">
                        <a:latin typeface="Cambria Math" panose="02040503050406030204" pitchFamily="18" charset="0"/>
                      </a:rPr>
                      <m:t>10</m:t>
                    </m:r>
                    <m:r>
                      <a:rPr lang="en-US" sz="2400" i="1">
                        <a:latin typeface="Cambria Math" panose="02040503050406030204" pitchFamily="18" charset="0"/>
                      </a:rPr>
                      <m:t>𝑉</m:t>
                    </m:r>
                    <m:r>
                      <a:rPr lang="en-US" sz="2400" b="0" i="1" smtClean="0">
                        <a:latin typeface="Cambria Math" panose="02040503050406030204" pitchFamily="18" charset="0"/>
                      </a:rPr>
                      <m:t>.</m:t>
                    </m:r>
                  </m:oMath>
                </a14:m>
                <a:endParaRPr lang="en-US" sz="2400" b="0" dirty="0"/>
              </a:p>
              <a:p>
                <a:pPr>
                  <a:lnSpc>
                    <a:spcPct val="85000"/>
                  </a:lnSpc>
                </a:pPr>
                <a:r>
                  <a:rPr lang="en-US" sz="2400" dirty="0"/>
                  <a:t>The circuit for </a:t>
                </a:r>
                <a14:m>
                  <m:oMath xmlns:m="http://schemas.openxmlformats.org/officeDocument/2006/math">
                    <m:r>
                      <a:rPr lang="en-US" sz="2400">
                        <a:latin typeface="Cambria Math" panose="02040503050406030204" pitchFamily="18" charset="0"/>
                      </a:rPr>
                      <m:t>𝑡</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0</m:t>
                        </m:r>
                      </m:e>
                      <m:sub>
                        <m:r>
                          <a:rPr lang="en-US" sz="2400">
                            <a:latin typeface="Cambria Math" panose="02040503050406030204" pitchFamily="18" charset="0"/>
                          </a:rPr>
                          <m:t>+</m:t>
                        </m:r>
                      </m:sub>
                    </m:sSub>
                    <m:r>
                      <m:rPr>
                        <m:sty m:val="p"/>
                      </m:rPr>
                      <a:rPr lang="en-US" sz="2400">
                        <a:latin typeface="Cambria Math" panose="02040503050406030204" pitchFamily="18" charset="0"/>
                      </a:rPr>
                      <m:t>is</m:t>
                    </m:r>
                    <m:r>
                      <a:rPr lang="en-US" sz="2400">
                        <a:latin typeface="Cambria Math" panose="02040503050406030204" pitchFamily="18" charset="0"/>
                      </a:rPr>
                      <m:t> </m:t>
                    </m:r>
                    <m:r>
                      <m:rPr>
                        <m:sty m:val="p"/>
                      </m:rPr>
                      <a:rPr lang="en-US" sz="2400">
                        <a:latin typeface="Cambria Math" panose="02040503050406030204" pitchFamily="18" charset="0"/>
                      </a:rPr>
                      <m:t>also</m:t>
                    </m:r>
                    <m:r>
                      <a:rPr lang="en-US" sz="2400">
                        <a:latin typeface="Cambria Math" panose="02040503050406030204" pitchFamily="18" charset="0"/>
                      </a:rPr>
                      <m:t> </m:t>
                    </m:r>
                  </m:oMath>
                </a14:m>
                <a:r>
                  <a:rPr lang="en-US" sz="2400" dirty="0"/>
                  <a:t>shown to the left. KCL at the top left node requires that 10 A flows through the RC series pair, so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𝐶</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b="0" i="1" smtClean="0">
                                <a:latin typeface="Cambria Math" panose="02040503050406030204" pitchFamily="18" charset="0"/>
                              </a:rPr>
                              <m:t>+</m:t>
                            </m:r>
                          </m:sub>
                        </m:sSub>
                      </m:e>
                    </m:d>
                    <m:r>
                      <a:rPr lang="en-US" sz="2400" i="1">
                        <a:latin typeface="Cambria Math" panose="02040503050406030204" pitchFamily="18" charset="0"/>
                      </a:rPr>
                      <m:t>=</m:t>
                    </m:r>
                    <m:r>
                      <a:rPr lang="en-US" sz="2400" b="0" i="1" smtClean="0">
                        <a:latin typeface="Cambria Math" panose="02040503050406030204" pitchFamily="18" charset="0"/>
                      </a:rPr>
                      <m:t>10 </m:t>
                    </m:r>
                    <m:r>
                      <a:rPr lang="en-US" sz="2400" i="1">
                        <a:latin typeface="Cambria Math" panose="02040503050406030204" pitchFamily="18" charset="0"/>
                      </a:rPr>
                      <m:t>𝐴</m:t>
                    </m:r>
                    <m:r>
                      <a:rPr lang="en-US" sz="2400" b="0" i="1" smtClean="0">
                        <a:latin typeface="Cambria Math" panose="02040503050406030204" pitchFamily="18" charset="0"/>
                      </a:rPr>
                      <m:t>.</m:t>
                    </m:r>
                  </m:oMath>
                </a14:m>
                <a:endParaRPr lang="en-US" sz="2400" b="0" dirty="0"/>
              </a:p>
              <a:p>
                <a:pPr>
                  <a:lnSpc>
                    <a:spcPct val="85000"/>
                  </a:lnSpc>
                </a:pPr>
                <a:r>
                  <a:rPr lang="en-US" sz="2400" dirty="0"/>
                  <a:t>Ohm’s Law yields 20V across the 2 </a:t>
                </a:r>
                <a:r>
                  <a:rPr lang="en-US" sz="2400" dirty="0">
                    <a:latin typeface="Symbol" panose="05050102010706020507" pitchFamily="18" charset="2"/>
                  </a:rPr>
                  <a:t>W</a:t>
                </a:r>
                <a:r>
                  <a:rPr lang="en-US" sz="2400" dirty="0"/>
                  <a:t> resistor. KVL around the right mesh yields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b="0" i="1" smtClean="0">
                                <a:latin typeface="Cambria Math" panose="02040503050406030204" pitchFamily="18" charset="0"/>
                              </a:rPr>
                              <m:t>+</m:t>
                            </m:r>
                          </m:sub>
                        </m:sSub>
                      </m:e>
                    </m:d>
                    <m:r>
                      <a:rPr lang="en-US" sz="2400" i="1">
                        <a:latin typeface="Cambria Math" panose="02040503050406030204" pitchFamily="18" charset="0"/>
                      </a:rPr>
                      <m:t>=10</m:t>
                    </m:r>
                    <m:r>
                      <a:rPr lang="en-US" sz="2400" i="1">
                        <a:latin typeface="Cambria Math" panose="02040503050406030204" pitchFamily="18" charset="0"/>
                      </a:rPr>
                      <m:t>𝑉</m:t>
                    </m:r>
                  </m:oMath>
                </a14:m>
                <a:r>
                  <a:rPr lang="en-US" sz="2400" dirty="0"/>
                  <a:t>. Then:</a:t>
                </a:r>
              </a:p>
              <a:p>
                <a:pPr>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𝑣</m:t>
                          </m:r>
                        </m:e>
                        <m:sub>
                          <m:r>
                            <a:rPr lang="en-US" sz="2000" b="0" i="1" smtClean="0">
                              <a:latin typeface="Cambria Math" panose="02040503050406030204" pitchFamily="18" charset="0"/>
                            </a:rPr>
                            <m:t>𝐶</m:t>
                          </m:r>
                        </m:sub>
                        <m:sup>
                          <m:r>
                            <a:rPr lang="en-US" sz="2000" b="0" i="1" smtClean="0">
                              <a:latin typeface="Cambria Math" panose="02040503050406030204" pitchFamily="18" charset="0"/>
                            </a:rPr>
                            <m:t>′</m:t>
                          </m:r>
                        </m:sup>
                      </m:sSubSup>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m:t>
                              </m:r>
                            </m:e>
                            <m:sub>
                              <m:r>
                                <a:rPr lang="en-US" sz="2000" b="0" i="1" smtClean="0">
                                  <a:latin typeface="Cambria Math" panose="02040503050406030204" pitchFamily="18" charset="0"/>
                                </a:rPr>
                                <m:t>+</m:t>
                              </m:r>
                            </m:sub>
                          </m:sSub>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𝐶</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num>
                        <m:den>
                          <m:r>
                            <a:rPr lang="en-US" sz="2000" b="0" i="1" smtClean="0">
                              <a:latin typeface="Cambria Math" panose="02040503050406030204" pitchFamily="18" charset="0"/>
                            </a:rPr>
                            <m:t>𝐶</m:t>
                          </m:r>
                        </m:den>
                      </m:f>
                      <m:r>
                        <a:rPr lang="en-US" sz="2000" b="0" i="1" smtClean="0">
                          <a:latin typeface="Cambria Math" panose="02040503050406030204" pitchFamily="18" charset="0"/>
                        </a:rPr>
                        <m:t>=20</m:t>
                      </m:r>
                      <m:r>
                        <a:rPr lang="en-US" sz="2000" b="0" i="1" smtClean="0">
                          <a:latin typeface="Cambria Math" panose="02040503050406030204" pitchFamily="18" charset="0"/>
                        </a:rPr>
                        <m:t>𝑉</m:t>
                      </m:r>
                      <m:r>
                        <a:rPr lang="en-US" sz="2000" b="0" i="1" smtClean="0">
                          <a:latin typeface="Cambria Math" panose="02040503050406030204" pitchFamily="18" charset="0"/>
                        </a:rPr>
                        <m:t>/</m:t>
                      </m:r>
                      <m:r>
                        <a:rPr lang="en-US" sz="2000" b="0" i="1" smtClean="0">
                          <a:latin typeface="Cambria Math" panose="02040503050406030204" pitchFamily="18" charset="0"/>
                        </a:rPr>
                        <m:t>𝑠</m:t>
                      </m:r>
                    </m:oMath>
                  </m:oMathPara>
                </a14:m>
                <a:endParaRPr lang="en-US" sz="2000" dirty="0"/>
              </a:p>
              <a:p>
                <a:pPr>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𝑖</m:t>
                          </m:r>
                        </m:e>
                        <m:sub>
                          <m:r>
                            <a:rPr lang="en-US" sz="2000" b="0" i="1" smtClean="0">
                              <a:latin typeface="Cambria Math" panose="02040503050406030204" pitchFamily="18" charset="0"/>
                            </a:rPr>
                            <m:t>𝐿</m:t>
                          </m:r>
                        </m:sub>
                        <m:sup>
                          <m:r>
                            <a:rPr lang="en-US" sz="2000" i="1">
                              <a:latin typeface="Cambria Math" panose="02040503050406030204" pitchFamily="18" charset="0"/>
                            </a:rPr>
                            <m:t>′</m:t>
                          </m:r>
                        </m:sup>
                      </m:sSub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𝐿</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num>
                        <m:den>
                          <m:r>
                            <a:rPr lang="en-US" sz="2000" b="0" i="1" smtClean="0">
                              <a:latin typeface="Cambria Math" panose="02040503050406030204" pitchFamily="18" charset="0"/>
                            </a:rPr>
                            <m:t>𝐿</m:t>
                          </m:r>
                        </m:den>
                      </m:f>
                      <m:r>
                        <a:rPr lang="en-US" sz="2000" i="1">
                          <a:latin typeface="Cambria Math" panose="02040503050406030204" pitchFamily="18" charset="0"/>
                        </a:rPr>
                        <m:t>=20</m:t>
                      </m:r>
                      <m:r>
                        <a:rPr lang="en-US" sz="2000" b="0" i="1" smtClean="0">
                          <a:latin typeface="Cambria Math" panose="02040503050406030204" pitchFamily="18" charset="0"/>
                        </a:rPr>
                        <m:t>𝐴</m:t>
                      </m:r>
                      <m:r>
                        <a:rPr lang="en-US" sz="2000" i="1">
                          <a:latin typeface="Cambria Math" panose="02040503050406030204" pitchFamily="18" charset="0"/>
                        </a:rPr>
                        <m:t>/</m:t>
                      </m:r>
                      <m:r>
                        <a:rPr lang="en-US" sz="2000" i="1">
                          <a:latin typeface="Cambria Math" panose="02040503050406030204" pitchFamily="18" charset="0"/>
                        </a:rPr>
                        <m:t>𝑠</m:t>
                      </m:r>
                    </m:oMath>
                  </m:oMathPara>
                </a14:m>
                <a:endParaRPr lang="en-US" sz="2000" dirty="0"/>
              </a:p>
              <a:p>
                <a:pPr>
                  <a:lnSpc>
                    <a:spcPct val="90000"/>
                  </a:lnSpc>
                </a:pPr>
                <a:endParaRPr lang="en-US" sz="2400" dirty="0"/>
              </a:p>
            </p:txBody>
          </p:sp>
        </mc:Choice>
        <mc:Fallback xmlns="">
          <p:sp>
            <p:nvSpPr>
              <p:cNvPr id="92" name="TextBox 91"/>
              <p:cNvSpPr txBox="1">
                <a:spLocks noRot="1" noChangeAspect="1" noMove="1" noResize="1" noEditPoints="1" noAdjustHandles="1" noChangeArrowheads="1" noChangeShapeType="1" noTextEdit="1"/>
              </p:cNvSpPr>
              <p:nvPr/>
            </p:nvSpPr>
            <p:spPr>
              <a:xfrm>
                <a:off x="4075447" y="1968503"/>
                <a:ext cx="4746660" cy="5226559"/>
              </a:xfrm>
              <a:prstGeom prst="rect">
                <a:avLst/>
              </a:prstGeom>
              <a:blipFill rotWithShape="0">
                <a:blip r:embed="rId6"/>
                <a:stretch>
                  <a:fillRect l="-2057" t="-1984" r="-2442"/>
                </a:stretch>
              </a:blipFill>
            </p:spPr>
            <p:txBody>
              <a:bodyPr/>
              <a:lstStyle/>
              <a:p>
                <a:r>
                  <a:rPr lang="en-US">
                    <a:noFill/>
                  </a:rPr>
                  <a:t> </a:t>
                </a:r>
              </a:p>
            </p:txBody>
          </p:sp>
        </mc:Fallback>
      </mc:AlternateContent>
      <p:cxnSp>
        <p:nvCxnSpPr>
          <p:cNvPr id="94" name="Straight Arrow Connector 93"/>
          <p:cNvCxnSpPr/>
          <p:nvPr/>
        </p:nvCxnSpPr>
        <p:spPr>
          <a:xfrm>
            <a:off x="1676494" y="4889441"/>
            <a:ext cx="421481"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3693180" y="6115947"/>
            <a:ext cx="6533" cy="29270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p:cNvSpPr txBox="1"/>
              <p:nvPr/>
            </p:nvSpPr>
            <p:spPr>
              <a:xfrm>
                <a:off x="3001116" y="6090686"/>
                <a:ext cx="712486"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FF0000"/>
                          </a:solidFill>
                          <a:latin typeface="Cambria Math" panose="02040503050406030204" pitchFamily="18" charset="0"/>
                        </a:rPr>
                        <m:t>1</m:t>
                      </m:r>
                      <m:r>
                        <a:rPr lang="en-US" sz="2000" b="0" i="1" dirty="0" smtClean="0">
                          <a:solidFill>
                            <a:srgbClr val="FF0000"/>
                          </a:solidFill>
                          <a:latin typeface="Cambria Math" panose="02040503050406030204" pitchFamily="18" charset="0"/>
                        </a:rPr>
                        <m:t>0</m:t>
                      </m:r>
                      <m:r>
                        <a:rPr lang="en-US" sz="2000" b="0" i="1" dirty="0" smtClean="0">
                          <a:solidFill>
                            <a:srgbClr val="FF0000"/>
                          </a:solidFill>
                          <a:latin typeface="Cambria Math" panose="02040503050406030204" pitchFamily="18" charset="0"/>
                        </a:rPr>
                        <m:t>𝐴</m:t>
                      </m:r>
                    </m:oMath>
                  </m:oMathPara>
                </a14:m>
                <a:endParaRPr lang="en-US" sz="2000" baseline="-25000" dirty="0">
                  <a:solidFill>
                    <a:srgbClr val="FF0000"/>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3001116" y="6090686"/>
                <a:ext cx="712486" cy="392993"/>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044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295400"/>
          </a:xfrm>
        </p:spPr>
        <p:txBody>
          <a:bodyPr>
            <a:noAutofit/>
          </a:bodyPr>
          <a:lstStyle/>
          <a:p>
            <a:pPr lvl="1" algn="ctr" rtl="0">
              <a:lnSpc>
                <a:spcPct val="90000"/>
              </a:lnSpc>
              <a:spcBef>
                <a:spcPct val="0"/>
              </a:spcBef>
            </a:pPr>
            <a:r>
              <a:rPr lang="en-US" sz="3600" dirty="0">
                <a:latin typeface="+mj-lt"/>
              </a:rPr>
              <a:t>RLC series circuit excited by initial conditions – demonstrating Steps 4-5 to see the 3 cases</a:t>
            </a:r>
          </a:p>
        </p:txBody>
      </p:sp>
      <p:pic>
        <p:nvPicPr>
          <p:cNvPr id="9219" name="Picture 3"/>
          <p:cNvPicPr>
            <a:picLocks noChangeAspect="1" noChangeArrowheads="1"/>
          </p:cNvPicPr>
          <p:nvPr/>
        </p:nvPicPr>
        <p:blipFill>
          <a:blip r:embed="rId2" cstate="print"/>
          <a:srcRect/>
          <a:stretch>
            <a:fillRect/>
          </a:stretch>
        </p:blipFill>
        <p:spPr bwMode="auto">
          <a:xfrm>
            <a:off x="86046" y="1219200"/>
            <a:ext cx="2904804" cy="3124200"/>
          </a:xfrm>
          <a:prstGeom prst="rect">
            <a:avLst/>
          </a:prstGeom>
          <a:noFill/>
          <a:ln w="9525">
            <a:noFill/>
            <a:miter lim="800000"/>
            <a:headEnd/>
            <a:tailEnd/>
          </a:ln>
          <a:effectLst/>
        </p:spPr>
      </p:pic>
      <p:graphicFrame>
        <p:nvGraphicFramePr>
          <p:cNvPr id="6" name="Object 5"/>
          <p:cNvGraphicFramePr>
            <a:graphicFrameLocks noChangeAspect="1"/>
          </p:cNvGraphicFramePr>
          <p:nvPr>
            <p:extLst>
              <p:ext uri="{D42A27DB-BD31-4B8C-83A1-F6EECF244321}">
                <p14:modId xmlns:p14="http://schemas.microsoft.com/office/powerpoint/2010/main" val="2212710780"/>
              </p:ext>
            </p:extLst>
          </p:nvPr>
        </p:nvGraphicFramePr>
        <p:xfrm>
          <a:off x="2895600" y="2514600"/>
          <a:ext cx="5944867" cy="4000500"/>
        </p:xfrm>
        <a:graphic>
          <a:graphicData uri="http://schemas.openxmlformats.org/presentationml/2006/ole">
            <mc:AlternateContent xmlns:mc="http://schemas.openxmlformats.org/markup-compatibility/2006">
              <mc:Choice xmlns:v="urn:schemas-microsoft-com:vml" Requires="v">
                <p:oleObj name="Equation" r:id="rId3" imgW="4343400" imgH="3035300" progId="Equation.3">
                  <p:embed/>
                </p:oleObj>
              </mc:Choice>
              <mc:Fallback>
                <p:oleObj name="Equation" r:id="rId3" imgW="4343400" imgH="3035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14600"/>
                        <a:ext cx="5944867" cy="4000500"/>
                      </a:xfrm>
                      <a:prstGeom prst="rect">
                        <a:avLst/>
                      </a:prstGeom>
                      <a:noFill/>
                    </p:spPr>
                  </p:pic>
                </p:oleObj>
              </mc:Fallback>
            </mc:AlternateContent>
          </a:graphicData>
        </a:graphic>
      </p:graphicFrame>
      <p:sp>
        <p:nvSpPr>
          <p:cNvPr id="3" name="TextBox 2"/>
          <p:cNvSpPr txBox="1"/>
          <p:nvPr/>
        </p:nvSpPr>
        <p:spPr>
          <a:xfrm>
            <a:off x="3362325" y="1372105"/>
            <a:ext cx="5334000" cy="1015663"/>
          </a:xfrm>
          <a:prstGeom prst="rect">
            <a:avLst/>
          </a:prstGeom>
          <a:noFill/>
        </p:spPr>
        <p:txBody>
          <a:bodyPr wrap="square" rtlCol="0">
            <a:spAutoFit/>
          </a:bodyPr>
          <a:lstStyle/>
          <a:p>
            <a:r>
              <a:rPr lang="en-US" sz="2000" dirty="0">
                <a:solidFill>
                  <a:schemeClr val="accent6">
                    <a:lumMod val="50000"/>
                  </a:schemeClr>
                </a:solidFill>
              </a:rPr>
              <a:t>Suggestion: If you have a series connection, solve for capacitor voltage first; If you have a parallel connection, solve for inductor current first.</a:t>
            </a:r>
          </a:p>
        </p:txBody>
      </p:sp>
    </p:spTree>
    <p:extLst>
      <p:ext uri="{BB962C8B-B14F-4D97-AF65-F5344CB8AC3E}">
        <p14:creationId xmlns:p14="http://schemas.microsoft.com/office/powerpoint/2010/main" val="123769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193" y="2590800"/>
            <a:ext cx="5999614" cy="1204306"/>
          </a:xfrm>
        </p:spPr>
        <p:txBody>
          <a:bodyPr>
            <a:normAutofit fontScale="90000"/>
          </a:bodyPr>
          <a:lstStyle/>
          <a:p>
            <a:r>
              <a:rPr lang="en-US" sz="4400" dirty="0"/>
              <a:t>Second Order Transients</a:t>
            </a:r>
            <a:br>
              <a:rPr lang="en-US" sz="4400" dirty="0"/>
            </a:br>
            <a:r>
              <a:rPr lang="en-US" dirty="0"/>
              <a:t>Part 4: Example Problems</a:t>
            </a:r>
            <a:endParaRPr lang="en-US" sz="3600" dirty="0"/>
          </a:p>
        </p:txBody>
      </p:sp>
      <p:sp>
        <p:nvSpPr>
          <p:cNvPr id="4" name="Subtitle 2"/>
          <p:cNvSpPr txBox="1">
            <a:spLocks/>
          </p:cNvSpPr>
          <p:nvPr/>
        </p:nvSpPr>
        <p:spPr>
          <a:xfrm>
            <a:off x="1516588" y="914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3927686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1616"/>
            <a:ext cx="8839200" cy="692150"/>
          </a:xfrm>
        </p:spPr>
        <p:txBody>
          <a:bodyPr>
            <a:noAutofit/>
          </a:bodyPr>
          <a:lstStyle/>
          <a:p>
            <a:pPr lvl="1" algn="ctr" rtl="0">
              <a:spcBef>
                <a:spcPct val="0"/>
              </a:spcBef>
            </a:pPr>
            <a:r>
              <a:rPr lang="en-US" sz="3600" dirty="0">
                <a:solidFill>
                  <a:schemeClr val="tx1"/>
                </a:solidFill>
                <a:latin typeface="+mj-lt"/>
              </a:rPr>
              <a:t>A TWO-CAPACITOR CIRCUIT EXAMPLE</a:t>
            </a:r>
          </a:p>
        </p:txBody>
      </p:sp>
      <p:grpSp>
        <p:nvGrpSpPr>
          <p:cNvPr id="3" name="Group 27"/>
          <p:cNvGrpSpPr>
            <a:grpSpLocks noChangeAspect="1"/>
          </p:cNvGrpSpPr>
          <p:nvPr/>
        </p:nvGrpSpPr>
        <p:grpSpPr bwMode="auto">
          <a:xfrm>
            <a:off x="304800" y="990600"/>
            <a:ext cx="2828925" cy="1447801"/>
            <a:chOff x="192" y="624"/>
            <a:chExt cx="1782" cy="912"/>
          </a:xfrm>
        </p:grpSpPr>
        <p:sp>
          <p:nvSpPr>
            <p:cNvPr id="5" name="AutoShape 26"/>
            <p:cNvSpPr>
              <a:spLocks noChangeAspect="1" noChangeArrowheads="1" noTextEdit="1"/>
            </p:cNvSpPr>
            <p:nvPr/>
          </p:nvSpPr>
          <p:spPr bwMode="auto">
            <a:xfrm>
              <a:off x="192" y="624"/>
              <a:ext cx="1726"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28"/>
            <p:cNvSpPr>
              <a:spLocks/>
            </p:cNvSpPr>
            <p:nvPr/>
          </p:nvSpPr>
          <p:spPr bwMode="auto">
            <a:xfrm>
              <a:off x="762" y="1326"/>
              <a:ext cx="36" cy="36"/>
            </a:xfrm>
            <a:custGeom>
              <a:avLst/>
              <a:gdLst>
                <a:gd name="T0" fmla="*/ 0 w 96"/>
                <a:gd name="T1" fmla="*/ 48 h 96"/>
                <a:gd name="T2" fmla="*/ 48 w 96"/>
                <a:gd name="T3" fmla="*/ 0 h 96"/>
                <a:gd name="T4" fmla="*/ 96 w 96"/>
                <a:gd name="T5" fmla="*/ 48 h 96"/>
                <a:gd name="T6" fmla="*/ 96 w 96"/>
                <a:gd name="T7" fmla="*/ 48 h 96"/>
                <a:gd name="T8" fmla="*/ 48 w 96"/>
                <a:gd name="T9" fmla="*/ 96 h 96"/>
                <a:gd name="T10" fmla="*/ 0 w 96"/>
                <a:gd name="T11" fmla="*/ 48 h 96"/>
              </a:gdLst>
              <a:ahLst/>
              <a:cxnLst>
                <a:cxn ang="0">
                  <a:pos x="T0" y="T1"/>
                </a:cxn>
                <a:cxn ang="0">
                  <a:pos x="T2" y="T3"/>
                </a:cxn>
                <a:cxn ang="0">
                  <a:pos x="T4" y="T5"/>
                </a:cxn>
                <a:cxn ang="0">
                  <a:pos x="T6" y="T7"/>
                </a:cxn>
                <a:cxn ang="0">
                  <a:pos x="T8" y="T9"/>
                </a:cxn>
                <a:cxn ang="0">
                  <a:pos x="T10" y="T11"/>
                </a:cxn>
              </a:cxnLst>
              <a:rect l="0" t="0" r="r" b="b"/>
              <a:pathLst>
                <a:path w="96" h="96">
                  <a:moveTo>
                    <a:pt x="0" y="48"/>
                  </a:moveTo>
                  <a:cubicBezTo>
                    <a:pt x="0" y="22"/>
                    <a:pt x="22" y="0"/>
                    <a:pt x="48" y="0"/>
                  </a:cubicBezTo>
                  <a:cubicBezTo>
                    <a:pt x="75" y="0"/>
                    <a:pt x="96" y="22"/>
                    <a:pt x="96" y="48"/>
                  </a:cubicBezTo>
                  <a:cubicBezTo>
                    <a:pt x="96" y="48"/>
                    <a:pt x="96" y="48"/>
                    <a:pt x="96" y="48"/>
                  </a:cubicBezTo>
                  <a:cubicBezTo>
                    <a:pt x="96" y="75"/>
                    <a:pt x="75" y="96"/>
                    <a:pt x="48" y="96"/>
                  </a:cubicBezTo>
                  <a:cubicBezTo>
                    <a:pt x="22" y="96"/>
                    <a:pt x="0" y="75"/>
                    <a:pt x="0" y="4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29"/>
            <p:cNvSpPr>
              <a:spLocks/>
            </p:cNvSpPr>
            <p:nvPr/>
          </p:nvSpPr>
          <p:spPr bwMode="auto">
            <a:xfrm>
              <a:off x="762" y="1326"/>
              <a:ext cx="36" cy="36"/>
            </a:xfrm>
            <a:custGeom>
              <a:avLst/>
              <a:gdLst>
                <a:gd name="T0" fmla="*/ 0 w 36"/>
                <a:gd name="T1" fmla="*/ 18 h 36"/>
                <a:gd name="T2" fmla="*/ 18 w 36"/>
                <a:gd name="T3" fmla="*/ 0 h 36"/>
                <a:gd name="T4" fmla="*/ 36 w 36"/>
                <a:gd name="T5" fmla="*/ 18 h 36"/>
                <a:gd name="T6" fmla="*/ 36 w 36"/>
                <a:gd name="T7" fmla="*/ 18 h 36"/>
                <a:gd name="T8" fmla="*/ 18 w 36"/>
                <a:gd name="T9" fmla="*/ 36 h 36"/>
                <a:gd name="T10" fmla="*/ 0 w 36"/>
                <a:gd name="T11" fmla="*/ 18 h 36"/>
              </a:gdLst>
              <a:ahLst/>
              <a:cxnLst>
                <a:cxn ang="0">
                  <a:pos x="T0" y="T1"/>
                </a:cxn>
                <a:cxn ang="0">
                  <a:pos x="T2" y="T3"/>
                </a:cxn>
                <a:cxn ang="0">
                  <a:pos x="T4" y="T5"/>
                </a:cxn>
                <a:cxn ang="0">
                  <a:pos x="T6" y="T7"/>
                </a:cxn>
                <a:cxn ang="0">
                  <a:pos x="T8" y="T9"/>
                </a:cxn>
                <a:cxn ang="0">
                  <a:pos x="T10" y="T11"/>
                </a:cxn>
              </a:cxnLst>
              <a:rect l="0" t="0" r="r" b="b"/>
              <a:pathLst>
                <a:path w="36" h="36">
                  <a:moveTo>
                    <a:pt x="0" y="18"/>
                  </a:moveTo>
                  <a:cubicBezTo>
                    <a:pt x="0" y="8"/>
                    <a:pt x="8" y="0"/>
                    <a:pt x="18" y="0"/>
                  </a:cubicBezTo>
                  <a:cubicBezTo>
                    <a:pt x="28" y="0"/>
                    <a:pt x="36" y="8"/>
                    <a:pt x="36" y="18"/>
                  </a:cubicBezTo>
                  <a:cubicBezTo>
                    <a:pt x="36" y="18"/>
                    <a:pt x="36" y="18"/>
                    <a:pt x="36" y="18"/>
                  </a:cubicBezTo>
                  <a:cubicBezTo>
                    <a:pt x="36" y="28"/>
                    <a:pt x="28" y="36"/>
                    <a:pt x="18" y="36"/>
                  </a:cubicBezTo>
                  <a:cubicBezTo>
                    <a:pt x="8" y="36"/>
                    <a:pt x="0" y="28"/>
                    <a:pt x="0" y="18"/>
                  </a:cubicBez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30"/>
            <p:cNvSpPr>
              <a:spLocks/>
            </p:cNvSpPr>
            <p:nvPr/>
          </p:nvSpPr>
          <p:spPr bwMode="auto">
            <a:xfrm>
              <a:off x="780" y="804"/>
              <a:ext cx="504" cy="72"/>
            </a:xfrm>
            <a:custGeom>
              <a:avLst/>
              <a:gdLst>
                <a:gd name="T0" fmla="*/ 0 w 504"/>
                <a:gd name="T1" fmla="*/ 36 h 72"/>
                <a:gd name="T2" fmla="*/ 68 w 504"/>
                <a:gd name="T3" fmla="*/ 36 h 72"/>
                <a:gd name="T4" fmla="*/ 91 w 504"/>
                <a:gd name="T5" fmla="*/ 0 h 72"/>
                <a:gd name="T6" fmla="*/ 137 w 504"/>
                <a:gd name="T7" fmla="*/ 72 h 72"/>
                <a:gd name="T8" fmla="*/ 183 w 504"/>
                <a:gd name="T9" fmla="*/ 0 h 72"/>
                <a:gd name="T10" fmla="*/ 229 w 504"/>
                <a:gd name="T11" fmla="*/ 72 h 72"/>
                <a:gd name="T12" fmla="*/ 275 w 504"/>
                <a:gd name="T13" fmla="*/ 0 h 72"/>
                <a:gd name="T14" fmla="*/ 321 w 504"/>
                <a:gd name="T15" fmla="*/ 72 h 72"/>
                <a:gd name="T16" fmla="*/ 367 w 504"/>
                <a:gd name="T17" fmla="*/ 0 h 72"/>
                <a:gd name="T18" fmla="*/ 413 w 504"/>
                <a:gd name="T19" fmla="*/ 72 h 72"/>
                <a:gd name="T20" fmla="*/ 436 w 504"/>
                <a:gd name="T21" fmla="*/ 36 h 72"/>
                <a:gd name="T22" fmla="*/ 504 w 504"/>
                <a:gd name="T2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 h="72">
                  <a:moveTo>
                    <a:pt x="0" y="36"/>
                  </a:moveTo>
                  <a:lnTo>
                    <a:pt x="68" y="36"/>
                  </a:lnTo>
                  <a:lnTo>
                    <a:pt x="91" y="0"/>
                  </a:lnTo>
                  <a:lnTo>
                    <a:pt x="137" y="72"/>
                  </a:lnTo>
                  <a:lnTo>
                    <a:pt x="183" y="0"/>
                  </a:lnTo>
                  <a:lnTo>
                    <a:pt x="229" y="72"/>
                  </a:lnTo>
                  <a:lnTo>
                    <a:pt x="275" y="0"/>
                  </a:lnTo>
                  <a:lnTo>
                    <a:pt x="321" y="72"/>
                  </a:lnTo>
                  <a:lnTo>
                    <a:pt x="367" y="0"/>
                  </a:lnTo>
                  <a:lnTo>
                    <a:pt x="413" y="72"/>
                  </a:lnTo>
                  <a:lnTo>
                    <a:pt x="436" y="36"/>
                  </a:lnTo>
                  <a:lnTo>
                    <a:pt x="504" y="36"/>
                  </a:ln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31"/>
            <p:cNvSpPr>
              <a:spLocks noChangeShapeType="1"/>
            </p:cNvSpPr>
            <p:nvPr/>
          </p:nvSpPr>
          <p:spPr bwMode="auto">
            <a:xfrm flipV="1">
              <a:off x="1284" y="1092"/>
              <a:ext cx="0" cy="252"/>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32"/>
            <p:cNvSpPr>
              <a:spLocks noChangeShapeType="1"/>
            </p:cNvSpPr>
            <p:nvPr/>
          </p:nvSpPr>
          <p:spPr bwMode="auto">
            <a:xfrm flipV="1">
              <a:off x="1284" y="840"/>
              <a:ext cx="0" cy="234"/>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33"/>
            <p:cNvSpPr>
              <a:spLocks noEditPoints="1"/>
            </p:cNvSpPr>
            <p:nvPr/>
          </p:nvSpPr>
          <p:spPr bwMode="auto">
            <a:xfrm>
              <a:off x="1248" y="1074"/>
              <a:ext cx="72" cy="36"/>
            </a:xfrm>
            <a:custGeom>
              <a:avLst/>
              <a:gdLst>
                <a:gd name="T0" fmla="*/ 0 w 192"/>
                <a:gd name="T1" fmla="*/ 96 h 96"/>
                <a:gd name="T2" fmla="*/ 96 w 192"/>
                <a:gd name="T3" fmla="*/ 48 h 96"/>
                <a:gd name="T4" fmla="*/ 96 w 192"/>
                <a:gd name="T5" fmla="*/ 48 h 96"/>
                <a:gd name="T6" fmla="*/ 192 w 192"/>
                <a:gd name="T7" fmla="*/ 96 h 96"/>
                <a:gd name="T8" fmla="*/ 192 w 192"/>
                <a:gd name="T9" fmla="*/ 96 h 96"/>
                <a:gd name="T10" fmla="*/ 0 w 192"/>
                <a:gd name="T11" fmla="*/ 0 h 96"/>
                <a:gd name="T12" fmla="*/ 192 w 192"/>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92" h="96">
                  <a:moveTo>
                    <a:pt x="0" y="96"/>
                  </a:moveTo>
                  <a:cubicBezTo>
                    <a:pt x="0" y="70"/>
                    <a:pt x="43" y="48"/>
                    <a:pt x="96" y="48"/>
                  </a:cubicBezTo>
                  <a:cubicBezTo>
                    <a:pt x="96" y="48"/>
                    <a:pt x="96" y="48"/>
                    <a:pt x="96" y="48"/>
                  </a:cubicBezTo>
                  <a:cubicBezTo>
                    <a:pt x="149" y="48"/>
                    <a:pt x="192" y="70"/>
                    <a:pt x="192" y="96"/>
                  </a:cubicBezTo>
                  <a:cubicBezTo>
                    <a:pt x="192" y="96"/>
                    <a:pt x="192" y="96"/>
                    <a:pt x="192" y="96"/>
                  </a:cubicBezTo>
                  <a:moveTo>
                    <a:pt x="0" y="0"/>
                  </a:moveTo>
                  <a:lnTo>
                    <a:pt x="192" y="0"/>
                  </a:ln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34"/>
            <p:cNvSpPr>
              <a:spLocks/>
            </p:cNvSpPr>
            <p:nvPr/>
          </p:nvSpPr>
          <p:spPr bwMode="auto">
            <a:xfrm>
              <a:off x="762" y="822"/>
              <a:ext cx="36" cy="36"/>
            </a:xfrm>
            <a:custGeom>
              <a:avLst/>
              <a:gdLst>
                <a:gd name="T0" fmla="*/ 0 w 96"/>
                <a:gd name="T1" fmla="*/ 48 h 96"/>
                <a:gd name="T2" fmla="*/ 48 w 96"/>
                <a:gd name="T3" fmla="*/ 0 h 96"/>
                <a:gd name="T4" fmla="*/ 96 w 96"/>
                <a:gd name="T5" fmla="*/ 48 h 96"/>
                <a:gd name="T6" fmla="*/ 96 w 96"/>
                <a:gd name="T7" fmla="*/ 48 h 96"/>
                <a:gd name="T8" fmla="*/ 48 w 96"/>
                <a:gd name="T9" fmla="*/ 96 h 96"/>
                <a:gd name="T10" fmla="*/ 0 w 96"/>
                <a:gd name="T11" fmla="*/ 48 h 96"/>
              </a:gdLst>
              <a:ahLst/>
              <a:cxnLst>
                <a:cxn ang="0">
                  <a:pos x="T0" y="T1"/>
                </a:cxn>
                <a:cxn ang="0">
                  <a:pos x="T2" y="T3"/>
                </a:cxn>
                <a:cxn ang="0">
                  <a:pos x="T4" y="T5"/>
                </a:cxn>
                <a:cxn ang="0">
                  <a:pos x="T6" y="T7"/>
                </a:cxn>
                <a:cxn ang="0">
                  <a:pos x="T8" y="T9"/>
                </a:cxn>
                <a:cxn ang="0">
                  <a:pos x="T10" y="T11"/>
                </a:cxn>
              </a:cxnLst>
              <a:rect l="0" t="0" r="r" b="b"/>
              <a:pathLst>
                <a:path w="96" h="96">
                  <a:moveTo>
                    <a:pt x="0" y="48"/>
                  </a:moveTo>
                  <a:cubicBezTo>
                    <a:pt x="0" y="22"/>
                    <a:pt x="22" y="0"/>
                    <a:pt x="48" y="0"/>
                  </a:cubicBezTo>
                  <a:cubicBezTo>
                    <a:pt x="75" y="0"/>
                    <a:pt x="96" y="22"/>
                    <a:pt x="96" y="48"/>
                  </a:cubicBezTo>
                  <a:cubicBezTo>
                    <a:pt x="96" y="48"/>
                    <a:pt x="96" y="48"/>
                    <a:pt x="96" y="48"/>
                  </a:cubicBezTo>
                  <a:cubicBezTo>
                    <a:pt x="96" y="75"/>
                    <a:pt x="75" y="96"/>
                    <a:pt x="48" y="96"/>
                  </a:cubicBezTo>
                  <a:cubicBezTo>
                    <a:pt x="22" y="96"/>
                    <a:pt x="0" y="75"/>
                    <a:pt x="0" y="4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5"/>
            <p:cNvSpPr>
              <a:spLocks/>
            </p:cNvSpPr>
            <p:nvPr/>
          </p:nvSpPr>
          <p:spPr bwMode="auto">
            <a:xfrm>
              <a:off x="762" y="822"/>
              <a:ext cx="36" cy="36"/>
            </a:xfrm>
            <a:custGeom>
              <a:avLst/>
              <a:gdLst>
                <a:gd name="T0" fmla="*/ 0 w 36"/>
                <a:gd name="T1" fmla="*/ 18 h 36"/>
                <a:gd name="T2" fmla="*/ 18 w 36"/>
                <a:gd name="T3" fmla="*/ 0 h 36"/>
                <a:gd name="T4" fmla="*/ 36 w 36"/>
                <a:gd name="T5" fmla="*/ 18 h 36"/>
                <a:gd name="T6" fmla="*/ 36 w 36"/>
                <a:gd name="T7" fmla="*/ 18 h 36"/>
                <a:gd name="T8" fmla="*/ 18 w 36"/>
                <a:gd name="T9" fmla="*/ 36 h 36"/>
                <a:gd name="T10" fmla="*/ 0 w 36"/>
                <a:gd name="T11" fmla="*/ 18 h 36"/>
              </a:gdLst>
              <a:ahLst/>
              <a:cxnLst>
                <a:cxn ang="0">
                  <a:pos x="T0" y="T1"/>
                </a:cxn>
                <a:cxn ang="0">
                  <a:pos x="T2" y="T3"/>
                </a:cxn>
                <a:cxn ang="0">
                  <a:pos x="T4" y="T5"/>
                </a:cxn>
                <a:cxn ang="0">
                  <a:pos x="T6" y="T7"/>
                </a:cxn>
                <a:cxn ang="0">
                  <a:pos x="T8" y="T9"/>
                </a:cxn>
                <a:cxn ang="0">
                  <a:pos x="T10" y="T11"/>
                </a:cxn>
              </a:cxnLst>
              <a:rect l="0" t="0" r="r" b="b"/>
              <a:pathLst>
                <a:path w="36" h="36">
                  <a:moveTo>
                    <a:pt x="0" y="18"/>
                  </a:moveTo>
                  <a:cubicBezTo>
                    <a:pt x="0" y="8"/>
                    <a:pt x="8" y="0"/>
                    <a:pt x="18" y="0"/>
                  </a:cubicBezTo>
                  <a:cubicBezTo>
                    <a:pt x="28" y="0"/>
                    <a:pt x="36" y="8"/>
                    <a:pt x="36" y="18"/>
                  </a:cubicBezTo>
                  <a:cubicBezTo>
                    <a:pt x="36" y="18"/>
                    <a:pt x="36" y="18"/>
                    <a:pt x="36" y="18"/>
                  </a:cubicBezTo>
                  <a:cubicBezTo>
                    <a:pt x="36" y="28"/>
                    <a:pt x="28" y="36"/>
                    <a:pt x="18" y="36"/>
                  </a:cubicBezTo>
                  <a:cubicBezTo>
                    <a:pt x="8" y="36"/>
                    <a:pt x="0" y="28"/>
                    <a:pt x="0" y="18"/>
                  </a:cubicBez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36"/>
            <p:cNvSpPr>
              <a:spLocks/>
            </p:cNvSpPr>
            <p:nvPr/>
          </p:nvSpPr>
          <p:spPr bwMode="auto">
            <a:xfrm>
              <a:off x="1266" y="822"/>
              <a:ext cx="36" cy="36"/>
            </a:xfrm>
            <a:custGeom>
              <a:avLst/>
              <a:gdLst>
                <a:gd name="T0" fmla="*/ 0 w 96"/>
                <a:gd name="T1" fmla="*/ 48 h 96"/>
                <a:gd name="T2" fmla="*/ 48 w 96"/>
                <a:gd name="T3" fmla="*/ 0 h 96"/>
                <a:gd name="T4" fmla="*/ 96 w 96"/>
                <a:gd name="T5" fmla="*/ 48 h 96"/>
                <a:gd name="T6" fmla="*/ 96 w 96"/>
                <a:gd name="T7" fmla="*/ 48 h 96"/>
                <a:gd name="T8" fmla="*/ 48 w 96"/>
                <a:gd name="T9" fmla="*/ 96 h 96"/>
                <a:gd name="T10" fmla="*/ 0 w 96"/>
                <a:gd name="T11" fmla="*/ 48 h 96"/>
              </a:gdLst>
              <a:ahLst/>
              <a:cxnLst>
                <a:cxn ang="0">
                  <a:pos x="T0" y="T1"/>
                </a:cxn>
                <a:cxn ang="0">
                  <a:pos x="T2" y="T3"/>
                </a:cxn>
                <a:cxn ang="0">
                  <a:pos x="T4" y="T5"/>
                </a:cxn>
                <a:cxn ang="0">
                  <a:pos x="T6" y="T7"/>
                </a:cxn>
                <a:cxn ang="0">
                  <a:pos x="T8" y="T9"/>
                </a:cxn>
                <a:cxn ang="0">
                  <a:pos x="T10" y="T11"/>
                </a:cxn>
              </a:cxnLst>
              <a:rect l="0" t="0" r="r" b="b"/>
              <a:pathLst>
                <a:path w="96" h="96">
                  <a:moveTo>
                    <a:pt x="0" y="48"/>
                  </a:moveTo>
                  <a:cubicBezTo>
                    <a:pt x="0" y="22"/>
                    <a:pt x="22" y="0"/>
                    <a:pt x="48" y="0"/>
                  </a:cubicBezTo>
                  <a:cubicBezTo>
                    <a:pt x="75" y="0"/>
                    <a:pt x="96" y="22"/>
                    <a:pt x="96" y="48"/>
                  </a:cubicBezTo>
                  <a:cubicBezTo>
                    <a:pt x="96" y="48"/>
                    <a:pt x="96" y="48"/>
                    <a:pt x="96" y="48"/>
                  </a:cubicBezTo>
                  <a:cubicBezTo>
                    <a:pt x="96" y="75"/>
                    <a:pt x="75" y="96"/>
                    <a:pt x="48" y="96"/>
                  </a:cubicBezTo>
                  <a:cubicBezTo>
                    <a:pt x="22" y="96"/>
                    <a:pt x="0" y="75"/>
                    <a:pt x="0" y="4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7"/>
            <p:cNvSpPr>
              <a:spLocks/>
            </p:cNvSpPr>
            <p:nvPr/>
          </p:nvSpPr>
          <p:spPr bwMode="auto">
            <a:xfrm>
              <a:off x="1266" y="822"/>
              <a:ext cx="36" cy="36"/>
            </a:xfrm>
            <a:custGeom>
              <a:avLst/>
              <a:gdLst>
                <a:gd name="T0" fmla="*/ 0 w 36"/>
                <a:gd name="T1" fmla="*/ 18 h 36"/>
                <a:gd name="T2" fmla="*/ 18 w 36"/>
                <a:gd name="T3" fmla="*/ 0 h 36"/>
                <a:gd name="T4" fmla="*/ 36 w 36"/>
                <a:gd name="T5" fmla="*/ 18 h 36"/>
                <a:gd name="T6" fmla="*/ 36 w 36"/>
                <a:gd name="T7" fmla="*/ 18 h 36"/>
                <a:gd name="T8" fmla="*/ 18 w 36"/>
                <a:gd name="T9" fmla="*/ 36 h 36"/>
                <a:gd name="T10" fmla="*/ 0 w 36"/>
                <a:gd name="T11" fmla="*/ 18 h 36"/>
              </a:gdLst>
              <a:ahLst/>
              <a:cxnLst>
                <a:cxn ang="0">
                  <a:pos x="T0" y="T1"/>
                </a:cxn>
                <a:cxn ang="0">
                  <a:pos x="T2" y="T3"/>
                </a:cxn>
                <a:cxn ang="0">
                  <a:pos x="T4" y="T5"/>
                </a:cxn>
                <a:cxn ang="0">
                  <a:pos x="T6" y="T7"/>
                </a:cxn>
                <a:cxn ang="0">
                  <a:pos x="T8" y="T9"/>
                </a:cxn>
                <a:cxn ang="0">
                  <a:pos x="T10" y="T11"/>
                </a:cxn>
              </a:cxnLst>
              <a:rect l="0" t="0" r="r" b="b"/>
              <a:pathLst>
                <a:path w="36" h="36">
                  <a:moveTo>
                    <a:pt x="0" y="18"/>
                  </a:moveTo>
                  <a:cubicBezTo>
                    <a:pt x="0" y="8"/>
                    <a:pt x="8" y="0"/>
                    <a:pt x="18" y="0"/>
                  </a:cubicBezTo>
                  <a:cubicBezTo>
                    <a:pt x="28" y="0"/>
                    <a:pt x="36" y="8"/>
                    <a:pt x="36" y="18"/>
                  </a:cubicBezTo>
                  <a:cubicBezTo>
                    <a:pt x="36" y="18"/>
                    <a:pt x="36" y="18"/>
                    <a:pt x="36" y="18"/>
                  </a:cubicBezTo>
                  <a:cubicBezTo>
                    <a:pt x="36" y="28"/>
                    <a:pt x="28" y="36"/>
                    <a:pt x="18" y="36"/>
                  </a:cubicBezTo>
                  <a:cubicBezTo>
                    <a:pt x="8" y="36"/>
                    <a:pt x="0" y="28"/>
                    <a:pt x="0" y="18"/>
                  </a:cubicBez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38"/>
            <p:cNvSpPr>
              <a:spLocks noChangeArrowheads="1"/>
            </p:cNvSpPr>
            <p:nvPr/>
          </p:nvSpPr>
          <p:spPr bwMode="auto">
            <a:xfrm>
              <a:off x="936" y="684"/>
              <a:ext cx="1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2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39"/>
            <p:cNvSpPr>
              <a:spLocks noChangeArrowheads="1"/>
            </p:cNvSpPr>
            <p:nvPr/>
          </p:nvSpPr>
          <p:spPr bwMode="auto">
            <a:xfrm>
              <a:off x="1020" y="672"/>
              <a:ext cx="13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Symbol" pitchFamily="18" charset="2"/>
                  <a:cs typeface="Arial" pitchFamily="34" charset="0"/>
                </a:rPr>
                <a:t>W</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40"/>
            <p:cNvSpPr>
              <a:spLocks noChangeArrowheads="1"/>
            </p:cNvSpPr>
            <p:nvPr/>
          </p:nvSpPr>
          <p:spPr bwMode="auto">
            <a:xfrm>
              <a:off x="822" y="990"/>
              <a:ext cx="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41"/>
            <p:cNvSpPr>
              <a:spLocks noChangeArrowheads="1"/>
            </p:cNvSpPr>
            <p:nvPr/>
          </p:nvSpPr>
          <p:spPr bwMode="auto">
            <a:xfrm>
              <a:off x="876" y="990"/>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42"/>
            <p:cNvSpPr>
              <a:spLocks noChangeArrowheads="1"/>
            </p:cNvSpPr>
            <p:nvPr/>
          </p:nvSpPr>
          <p:spPr bwMode="auto">
            <a:xfrm>
              <a:off x="900" y="990"/>
              <a:ext cx="1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5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43"/>
            <p:cNvSpPr>
              <a:spLocks noChangeArrowheads="1"/>
            </p:cNvSpPr>
            <p:nvPr/>
          </p:nvSpPr>
          <p:spPr bwMode="auto">
            <a:xfrm>
              <a:off x="984" y="990"/>
              <a:ext cx="10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F</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44"/>
            <p:cNvSpPr>
              <a:spLocks noChangeArrowheads="1"/>
            </p:cNvSpPr>
            <p:nvPr/>
          </p:nvSpPr>
          <p:spPr bwMode="auto">
            <a:xfrm>
              <a:off x="1020" y="1116"/>
              <a:ext cx="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45"/>
            <p:cNvSpPr>
              <a:spLocks noChangeArrowheads="1"/>
            </p:cNvSpPr>
            <p:nvPr/>
          </p:nvSpPr>
          <p:spPr bwMode="auto">
            <a:xfrm>
              <a:off x="1074" y="1116"/>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46"/>
            <p:cNvSpPr>
              <a:spLocks noChangeArrowheads="1"/>
            </p:cNvSpPr>
            <p:nvPr/>
          </p:nvSpPr>
          <p:spPr bwMode="auto">
            <a:xfrm>
              <a:off x="1098" y="1116"/>
              <a:ext cx="1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5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47"/>
            <p:cNvSpPr>
              <a:spLocks noChangeArrowheads="1"/>
            </p:cNvSpPr>
            <p:nvPr/>
          </p:nvSpPr>
          <p:spPr bwMode="auto">
            <a:xfrm>
              <a:off x="1182" y="1116"/>
              <a:ext cx="10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F</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48"/>
            <p:cNvSpPr>
              <a:spLocks noChangeArrowheads="1"/>
            </p:cNvSpPr>
            <p:nvPr/>
          </p:nvSpPr>
          <p:spPr bwMode="auto">
            <a:xfrm>
              <a:off x="408" y="1044"/>
              <a:ext cx="1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5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Rectangle 49"/>
            <p:cNvSpPr>
              <a:spLocks noChangeArrowheads="1"/>
            </p:cNvSpPr>
            <p:nvPr/>
          </p:nvSpPr>
          <p:spPr bwMode="auto">
            <a:xfrm>
              <a:off x="492" y="1044"/>
              <a:ext cx="1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V</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 name="Rectangle 50"/>
            <p:cNvSpPr>
              <a:spLocks noChangeArrowheads="1"/>
            </p:cNvSpPr>
            <p:nvPr/>
          </p:nvSpPr>
          <p:spPr bwMode="auto">
            <a:xfrm>
              <a:off x="648" y="930"/>
              <a:ext cx="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 name="Rectangle 51"/>
            <p:cNvSpPr>
              <a:spLocks noChangeArrowheads="1"/>
            </p:cNvSpPr>
            <p:nvPr/>
          </p:nvSpPr>
          <p:spPr bwMode="auto">
            <a:xfrm>
              <a:off x="615" y="1038"/>
              <a:ext cx="1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cs typeface="Arial" pitchFamily="34" charset="0"/>
                </a:rPr>
                <a:t>V</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 name="Rectangle 52"/>
            <p:cNvSpPr>
              <a:spLocks noChangeArrowheads="1"/>
            </p:cNvSpPr>
            <p:nvPr/>
          </p:nvSpPr>
          <p:spPr bwMode="auto">
            <a:xfrm>
              <a:off x="664" y="1092"/>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FF0000"/>
                  </a:solidFill>
                  <a:effectLst/>
                  <a:latin typeface="Arial" pitchFamily="34" charset="0"/>
                  <a:cs typeface="Arial" pitchFamily="34" charset="0"/>
                </a:rPr>
                <a:t>c1</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1" name="Rectangle 53"/>
            <p:cNvSpPr>
              <a:spLocks noChangeArrowheads="1"/>
            </p:cNvSpPr>
            <p:nvPr/>
          </p:nvSpPr>
          <p:spPr bwMode="auto">
            <a:xfrm>
              <a:off x="660" y="1164"/>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28" name="Freeform 54"/>
            <p:cNvSpPr>
              <a:spLocks/>
            </p:cNvSpPr>
            <p:nvPr/>
          </p:nvSpPr>
          <p:spPr bwMode="auto">
            <a:xfrm>
              <a:off x="1266" y="1326"/>
              <a:ext cx="36" cy="36"/>
            </a:xfrm>
            <a:custGeom>
              <a:avLst/>
              <a:gdLst>
                <a:gd name="T0" fmla="*/ 0 w 96"/>
                <a:gd name="T1" fmla="*/ 48 h 96"/>
                <a:gd name="T2" fmla="*/ 48 w 96"/>
                <a:gd name="T3" fmla="*/ 0 h 96"/>
                <a:gd name="T4" fmla="*/ 96 w 96"/>
                <a:gd name="T5" fmla="*/ 48 h 96"/>
                <a:gd name="T6" fmla="*/ 96 w 96"/>
                <a:gd name="T7" fmla="*/ 48 h 96"/>
                <a:gd name="T8" fmla="*/ 48 w 96"/>
                <a:gd name="T9" fmla="*/ 96 h 96"/>
                <a:gd name="T10" fmla="*/ 0 w 96"/>
                <a:gd name="T11" fmla="*/ 48 h 96"/>
              </a:gdLst>
              <a:ahLst/>
              <a:cxnLst>
                <a:cxn ang="0">
                  <a:pos x="T0" y="T1"/>
                </a:cxn>
                <a:cxn ang="0">
                  <a:pos x="T2" y="T3"/>
                </a:cxn>
                <a:cxn ang="0">
                  <a:pos x="T4" y="T5"/>
                </a:cxn>
                <a:cxn ang="0">
                  <a:pos x="T6" y="T7"/>
                </a:cxn>
                <a:cxn ang="0">
                  <a:pos x="T8" y="T9"/>
                </a:cxn>
                <a:cxn ang="0">
                  <a:pos x="T10" y="T11"/>
                </a:cxn>
              </a:cxnLst>
              <a:rect l="0" t="0" r="r" b="b"/>
              <a:pathLst>
                <a:path w="96" h="96">
                  <a:moveTo>
                    <a:pt x="0" y="48"/>
                  </a:moveTo>
                  <a:cubicBezTo>
                    <a:pt x="0" y="22"/>
                    <a:pt x="22" y="0"/>
                    <a:pt x="48" y="0"/>
                  </a:cubicBezTo>
                  <a:cubicBezTo>
                    <a:pt x="75" y="0"/>
                    <a:pt x="96" y="22"/>
                    <a:pt x="96" y="48"/>
                  </a:cubicBezTo>
                  <a:cubicBezTo>
                    <a:pt x="96" y="48"/>
                    <a:pt x="96" y="48"/>
                    <a:pt x="96" y="48"/>
                  </a:cubicBezTo>
                  <a:cubicBezTo>
                    <a:pt x="96" y="75"/>
                    <a:pt x="75" y="96"/>
                    <a:pt x="48" y="96"/>
                  </a:cubicBezTo>
                  <a:cubicBezTo>
                    <a:pt x="22" y="96"/>
                    <a:pt x="0" y="75"/>
                    <a:pt x="0" y="4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29" name="Freeform 55"/>
            <p:cNvSpPr>
              <a:spLocks/>
            </p:cNvSpPr>
            <p:nvPr/>
          </p:nvSpPr>
          <p:spPr bwMode="auto">
            <a:xfrm>
              <a:off x="1266" y="1326"/>
              <a:ext cx="36" cy="36"/>
            </a:xfrm>
            <a:custGeom>
              <a:avLst/>
              <a:gdLst>
                <a:gd name="T0" fmla="*/ 0 w 36"/>
                <a:gd name="T1" fmla="*/ 18 h 36"/>
                <a:gd name="T2" fmla="*/ 18 w 36"/>
                <a:gd name="T3" fmla="*/ 0 h 36"/>
                <a:gd name="T4" fmla="*/ 36 w 36"/>
                <a:gd name="T5" fmla="*/ 18 h 36"/>
                <a:gd name="T6" fmla="*/ 36 w 36"/>
                <a:gd name="T7" fmla="*/ 18 h 36"/>
                <a:gd name="T8" fmla="*/ 18 w 36"/>
                <a:gd name="T9" fmla="*/ 36 h 36"/>
                <a:gd name="T10" fmla="*/ 0 w 36"/>
                <a:gd name="T11" fmla="*/ 18 h 36"/>
              </a:gdLst>
              <a:ahLst/>
              <a:cxnLst>
                <a:cxn ang="0">
                  <a:pos x="T0" y="T1"/>
                </a:cxn>
                <a:cxn ang="0">
                  <a:pos x="T2" y="T3"/>
                </a:cxn>
                <a:cxn ang="0">
                  <a:pos x="T4" y="T5"/>
                </a:cxn>
                <a:cxn ang="0">
                  <a:pos x="T6" y="T7"/>
                </a:cxn>
                <a:cxn ang="0">
                  <a:pos x="T8" y="T9"/>
                </a:cxn>
                <a:cxn ang="0">
                  <a:pos x="T10" y="T11"/>
                </a:cxn>
              </a:cxnLst>
              <a:rect l="0" t="0" r="r" b="b"/>
              <a:pathLst>
                <a:path w="36" h="36">
                  <a:moveTo>
                    <a:pt x="0" y="18"/>
                  </a:moveTo>
                  <a:cubicBezTo>
                    <a:pt x="0" y="8"/>
                    <a:pt x="8" y="0"/>
                    <a:pt x="18" y="0"/>
                  </a:cubicBezTo>
                  <a:cubicBezTo>
                    <a:pt x="28" y="0"/>
                    <a:pt x="36" y="8"/>
                    <a:pt x="36" y="18"/>
                  </a:cubicBezTo>
                  <a:cubicBezTo>
                    <a:pt x="36" y="18"/>
                    <a:pt x="36" y="18"/>
                    <a:pt x="36" y="18"/>
                  </a:cubicBezTo>
                  <a:cubicBezTo>
                    <a:pt x="36" y="28"/>
                    <a:pt x="28" y="36"/>
                    <a:pt x="18" y="36"/>
                  </a:cubicBezTo>
                  <a:cubicBezTo>
                    <a:pt x="8" y="36"/>
                    <a:pt x="0" y="28"/>
                    <a:pt x="0" y="18"/>
                  </a:cubicBez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1" name="Line 56"/>
            <p:cNvSpPr>
              <a:spLocks noChangeShapeType="1"/>
            </p:cNvSpPr>
            <p:nvPr/>
          </p:nvSpPr>
          <p:spPr bwMode="auto">
            <a:xfrm>
              <a:off x="636" y="840"/>
              <a:ext cx="144" cy="0"/>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2" name="Line 57"/>
            <p:cNvSpPr>
              <a:spLocks noChangeShapeType="1"/>
            </p:cNvSpPr>
            <p:nvPr/>
          </p:nvSpPr>
          <p:spPr bwMode="auto">
            <a:xfrm flipH="1">
              <a:off x="384" y="840"/>
              <a:ext cx="108" cy="0"/>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3" name="Freeform 58"/>
            <p:cNvSpPr>
              <a:spLocks/>
            </p:cNvSpPr>
            <p:nvPr/>
          </p:nvSpPr>
          <p:spPr bwMode="auto">
            <a:xfrm>
              <a:off x="492" y="831"/>
              <a:ext cx="18" cy="18"/>
            </a:xfrm>
            <a:custGeom>
              <a:avLst/>
              <a:gdLst>
                <a:gd name="T0" fmla="*/ 0 w 48"/>
                <a:gd name="T1" fmla="*/ 24 h 48"/>
                <a:gd name="T2" fmla="*/ 24 w 48"/>
                <a:gd name="T3" fmla="*/ 0 h 48"/>
                <a:gd name="T4" fmla="*/ 48 w 48"/>
                <a:gd name="T5" fmla="*/ 24 h 48"/>
                <a:gd name="T6" fmla="*/ 48 w 48"/>
                <a:gd name="T7" fmla="*/ 24 h 48"/>
                <a:gd name="T8" fmla="*/ 24 w 48"/>
                <a:gd name="T9" fmla="*/ 48 h 48"/>
                <a:gd name="T10" fmla="*/ 0 w 48"/>
                <a:gd name="T11" fmla="*/ 24 h 48"/>
              </a:gdLst>
              <a:ahLst/>
              <a:cxnLst>
                <a:cxn ang="0">
                  <a:pos x="T0" y="T1"/>
                </a:cxn>
                <a:cxn ang="0">
                  <a:pos x="T2" y="T3"/>
                </a:cxn>
                <a:cxn ang="0">
                  <a:pos x="T4" y="T5"/>
                </a:cxn>
                <a:cxn ang="0">
                  <a:pos x="T6" y="T7"/>
                </a:cxn>
                <a:cxn ang="0">
                  <a:pos x="T8" y="T9"/>
                </a:cxn>
                <a:cxn ang="0">
                  <a:pos x="T10" y="T11"/>
                </a:cxn>
              </a:cxnLst>
              <a:rect l="0" t="0" r="r" b="b"/>
              <a:pathLst>
                <a:path w="48" h="48">
                  <a:moveTo>
                    <a:pt x="0" y="24"/>
                  </a:moveTo>
                  <a:cubicBezTo>
                    <a:pt x="0" y="11"/>
                    <a:pt x="11" y="0"/>
                    <a:pt x="24" y="0"/>
                  </a:cubicBezTo>
                  <a:cubicBezTo>
                    <a:pt x="37" y="0"/>
                    <a:pt x="48" y="11"/>
                    <a:pt x="48" y="24"/>
                  </a:cubicBezTo>
                  <a:cubicBezTo>
                    <a:pt x="48" y="24"/>
                    <a:pt x="48" y="24"/>
                    <a:pt x="48" y="24"/>
                  </a:cubicBezTo>
                  <a:cubicBezTo>
                    <a:pt x="48" y="38"/>
                    <a:pt x="37" y="48"/>
                    <a:pt x="24" y="48"/>
                  </a:cubicBezTo>
                  <a:cubicBezTo>
                    <a:pt x="11" y="48"/>
                    <a:pt x="0" y="38"/>
                    <a:pt x="0" y="24"/>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34" name="Freeform 59"/>
            <p:cNvSpPr>
              <a:spLocks/>
            </p:cNvSpPr>
            <p:nvPr/>
          </p:nvSpPr>
          <p:spPr bwMode="auto">
            <a:xfrm>
              <a:off x="492" y="831"/>
              <a:ext cx="18" cy="18"/>
            </a:xfrm>
            <a:custGeom>
              <a:avLst/>
              <a:gdLst>
                <a:gd name="T0" fmla="*/ 0 w 18"/>
                <a:gd name="T1" fmla="*/ 9 h 18"/>
                <a:gd name="T2" fmla="*/ 9 w 18"/>
                <a:gd name="T3" fmla="*/ 0 h 18"/>
                <a:gd name="T4" fmla="*/ 18 w 18"/>
                <a:gd name="T5" fmla="*/ 9 h 18"/>
                <a:gd name="T6" fmla="*/ 18 w 18"/>
                <a:gd name="T7" fmla="*/ 9 h 18"/>
                <a:gd name="T8" fmla="*/ 9 w 18"/>
                <a:gd name="T9" fmla="*/ 18 h 18"/>
                <a:gd name="T10" fmla="*/ 0 w 18"/>
                <a:gd name="T11" fmla="*/ 9 h 18"/>
              </a:gdLst>
              <a:ahLst/>
              <a:cxnLst>
                <a:cxn ang="0">
                  <a:pos x="T0" y="T1"/>
                </a:cxn>
                <a:cxn ang="0">
                  <a:pos x="T2" y="T3"/>
                </a:cxn>
                <a:cxn ang="0">
                  <a:pos x="T4" y="T5"/>
                </a:cxn>
                <a:cxn ang="0">
                  <a:pos x="T6" y="T7"/>
                </a:cxn>
                <a:cxn ang="0">
                  <a:pos x="T8" y="T9"/>
                </a:cxn>
                <a:cxn ang="0">
                  <a:pos x="T10" y="T11"/>
                </a:cxn>
              </a:cxnLst>
              <a:rect l="0" t="0" r="r" b="b"/>
              <a:pathLst>
                <a:path w="18" h="18">
                  <a:moveTo>
                    <a:pt x="0" y="9"/>
                  </a:moveTo>
                  <a:cubicBezTo>
                    <a:pt x="0" y="4"/>
                    <a:pt x="4" y="0"/>
                    <a:pt x="9" y="0"/>
                  </a:cubicBezTo>
                  <a:cubicBezTo>
                    <a:pt x="14" y="0"/>
                    <a:pt x="18" y="4"/>
                    <a:pt x="18" y="9"/>
                  </a:cubicBezTo>
                  <a:cubicBezTo>
                    <a:pt x="18" y="9"/>
                    <a:pt x="18" y="9"/>
                    <a:pt x="18" y="9"/>
                  </a:cubicBezTo>
                  <a:cubicBezTo>
                    <a:pt x="18" y="14"/>
                    <a:pt x="14" y="18"/>
                    <a:pt x="9" y="18"/>
                  </a:cubicBezTo>
                  <a:cubicBezTo>
                    <a:pt x="4" y="18"/>
                    <a:pt x="0" y="14"/>
                    <a:pt x="0" y="9"/>
                  </a:cubicBez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5" name="Freeform 60"/>
            <p:cNvSpPr>
              <a:spLocks/>
            </p:cNvSpPr>
            <p:nvPr/>
          </p:nvSpPr>
          <p:spPr bwMode="auto">
            <a:xfrm>
              <a:off x="618" y="831"/>
              <a:ext cx="18" cy="18"/>
            </a:xfrm>
            <a:custGeom>
              <a:avLst/>
              <a:gdLst>
                <a:gd name="T0" fmla="*/ 0 w 48"/>
                <a:gd name="T1" fmla="*/ 24 h 48"/>
                <a:gd name="T2" fmla="*/ 24 w 48"/>
                <a:gd name="T3" fmla="*/ 0 h 48"/>
                <a:gd name="T4" fmla="*/ 48 w 48"/>
                <a:gd name="T5" fmla="*/ 24 h 48"/>
                <a:gd name="T6" fmla="*/ 48 w 48"/>
                <a:gd name="T7" fmla="*/ 24 h 48"/>
                <a:gd name="T8" fmla="*/ 24 w 48"/>
                <a:gd name="T9" fmla="*/ 48 h 48"/>
                <a:gd name="T10" fmla="*/ 0 w 48"/>
                <a:gd name="T11" fmla="*/ 24 h 48"/>
              </a:gdLst>
              <a:ahLst/>
              <a:cxnLst>
                <a:cxn ang="0">
                  <a:pos x="T0" y="T1"/>
                </a:cxn>
                <a:cxn ang="0">
                  <a:pos x="T2" y="T3"/>
                </a:cxn>
                <a:cxn ang="0">
                  <a:pos x="T4" y="T5"/>
                </a:cxn>
                <a:cxn ang="0">
                  <a:pos x="T6" y="T7"/>
                </a:cxn>
                <a:cxn ang="0">
                  <a:pos x="T8" y="T9"/>
                </a:cxn>
                <a:cxn ang="0">
                  <a:pos x="T10" y="T11"/>
                </a:cxn>
              </a:cxnLst>
              <a:rect l="0" t="0" r="r" b="b"/>
              <a:pathLst>
                <a:path w="48" h="48">
                  <a:moveTo>
                    <a:pt x="0" y="24"/>
                  </a:moveTo>
                  <a:cubicBezTo>
                    <a:pt x="0" y="11"/>
                    <a:pt x="11" y="0"/>
                    <a:pt x="24" y="0"/>
                  </a:cubicBezTo>
                  <a:cubicBezTo>
                    <a:pt x="37" y="0"/>
                    <a:pt x="48" y="11"/>
                    <a:pt x="48" y="24"/>
                  </a:cubicBezTo>
                  <a:cubicBezTo>
                    <a:pt x="48" y="24"/>
                    <a:pt x="48" y="24"/>
                    <a:pt x="48" y="24"/>
                  </a:cubicBezTo>
                  <a:cubicBezTo>
                    <a:pt x="48" y="38"/>
                    <a:pt x="37" y="48"/>
                    <a:pt x="24" y="48"/>
                  </a:cubicBezTo>
                  <a:cubicBezTo>
                    <a:pt x="11" y="48"/>
                    <a:pt x="0" y="38"/>
                    <a:pt x="0" y="24"/>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36" name="Freeform 61"/>
            <p:cNvSpPr>
              <a:spLocks/>
            </p:cNvSpPr>
            <p:nvPr/>
          </p:nvSpPr>
          <p:spPr bwMode="auto">
            <a:xfrm>
              <a:off x="618" y="831"/>
              <a:ext cx="18" cy="18"/>
            </a:xfrm>
            <a:custGeom>
              <a:avLst/>
              <a:gdLst>
                <a:gd name="T0" fmla="*/ 0 w 18"/>
                <a:gd name="T1" fmla="*/ 9 h 18"/>
                <a:gd name="T2" fmla="*/ 9 w 18"/>
                <a:gd name="T3" fmla="*/ 0 h 18"/>
                <a:gd name="T4" fmla="*/ 18 w 18"/>
                <a:gd name="T5" fmla="*/ 9 h 18"/>
                <a:gd name="T6" fmla="*/ 18 w 18"/>
                <a:gd name="T7" fmla="*/ 9 h 18"/>
                <a:gd name="T8" fmla="*/ 9 w 18"/>
                <a:gd name="T9" fmla="*/ 18 h 18"/>
                <a:gd name="T10" fmla="*/ 0 w 18"/>
                <a:gd name="T11" fmla="*/ 9 h 18"/>
              </a:gdLst>
              <a:ahLst/>
              <a:cxnLst>
                <a:cxn ang="0">
                  <a:pos x="T0" y="T1"/>
                </a:cxn>
                <a:cxn ang="0">
                  <a:pos x="T2" y="T3"/>
                </a:cxn>
                <a:cxn ang="0">
                  <a:pos x="T4" y="T5"/>
                </a:cxn>
                <a:cxn ang="0">
                  <a:pos x="T6" y="T7"/>
                </a:cxn>
                <a:cxn ang="0">
                  <a:pos x="T8" y="T9"/>
                </a:cxn>
                <a:cxn ang="0">
                  <a:pos x="T10" y="T11"/>
                </a:cxn>
              </a:cxnLst>
              <a:rect l="0" t="0" r="r" b="b"/>
              <a:pathLst>
                <a:path w="18" h="18">
                  <a:moveTo>
                    <a:pt x="0" y="9"/>
                  </a:moveTo>
                  <a:cubicBezTo>
                    <a:pt x="0" y="4"/>
                    <a:pt x="4" y="0"/>
                    <a:pt x="9" y="0"/>
                  </a:cubicBezTo>
                  <a:cubicBezTo>
                    <a:pt x="14" y="0"/>
                    <a:pt x="18" y="4"/>
                    <a:pt x="18" y="9"/>
                  </a:cubicBezTo>
                  <a:cubicBezTo>
                    <a:pt x="18" y="9"/>
                    <a:pt x="18" y="9"/>
                    <a:pt x="18" y="9"/>
                  </a:cubicBezTo>
                  <a:cubicBezTo>
                    <a:pt x="18" y="14"/>
                    <a:pt x="14" y="18"/>
                    <a:pt x="9" y="18"/>
                  </a:cubicBezTo>
                  <a:cubicBezTo>
                    <a:pt x="4" y="18"/>
                    <a:pt x="0" y="14"/>
                    <a:pt x="0" y="9"/>
                  </a:cubicBez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7" name="Line 62"/>
            <p:cNvSpPr>
              <a:spLocks noChangeShapeType="1"/>
            </p:cNvSpPr>
            <p:nvPr/>
          </p:nvSpPr>
          <p:spPr bwMode="auto">
            <a:xfrm flipV="1">
              <a:off x="510" y="804"/>
              <a:ext cx="99" cy="36"/>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8" name="Freeform 63"/>
            <p:cNvSpPr>
              <a:spLocks/>
            </p:cNvSpPr>
            <p:nvPr/>
          </p:nvSpPr>
          <p:spPr bwMode="auto">
            <a:xfrm>
              <a:off x="519" y="770"/>
              <a:ext cx="55" cy="89"/>
            </a:xfrm>
            <a:custGeom>
              <a:avLst/>
              <a:gdLst>
                <a:gd name="T0" fmla="*/ 55 w 55"/>
                <a:gd name="T1" fmla="*/ 89 h 89"/>
                <a:gd name="T2" fmla="*/ 0 w 55"/>
                <a:gd name="T3" fmla="*/ 1 h 89"/>
                <a:gd name="T4" fmla="*/ 0 w 55"/>
                <a:gd name="T5" fmla="*/ 1 h 89"/>
              </a:gdLst>
              <a:ahLst/>
              <a:cxnLst>
                <a:cxn ang="0">
                  <a:pos x="T0" y="T1"/>
                </a:cxn>
                <a:cxn ang="0">
                  <a:pos x="T2" y="T3"/>
                </a:cxn>
                <a:cxn ang="0">
                  <a:pos x="T4" y="T5"/>
                </a:cxn>
              </a:cxnLst>
              <a:rect l="0" t="0" r="r" b="b"/>
              <a:pathLst>
                <a:path w="55" h="89">
                  <a:moveTo>
                    <a:pt x="55" y="89"/>
                  </a:moveTo>
                  <a:cubicBezTo>
                    <a:pt x="55" y="40"/>
                    <a:pt x="30" y="0"/>
                    <a:pt x="0" y="1"/>
                  </a:cubicBezTo>
                  <a:cubicBezTo>
                    <a:pt x="0" y="1"/>
                    <a:pt x="0" y="1"/>
                    <a:pt x="0" y="1"/>
                  </a:cubicBez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9" name="Line 64"/>
            <p:cNvSpPr>
              <a:spLocks noChangeShapeType="1"/>
            </p:cNvSpPr>
            <p:nvPr/>
          </p:nvSpPr>
          <p:spPr bwMode="auto">
            <a:xfrm>
              <a:off x="574" y="859"/>
              <a:ext cx="0" cy="17"/>
            </a:xfrm>
            <a:prstGeom prst="line">
              <a:avLst/>
            </a:prstGeom>
            <a:noFill/>
            <a:ln w="2"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0" name="Freeform 65"/>
            <p:cNvSpPr>
              <a:spLocks/>
            </p:cNvSpPr>
            <p:nvPr/>
          </p:nvSpPr>
          <p:spPr bwMode="auto">
            <a:xfrm>
              <a:off x="558" y="843"/>
              <a:ext cx="33" cy="33"/>
            </a:xfrm>
            <a:custGeom>
              <a:avLst/>
              <a:gdLst>
                <a:gd name="T0" fmla="*/ 33 w 33"/>
                <a:gd name="T1" fmla="*/ 0 h 33"/>
                <a:gd name="T2" fmla="*/ 16 w 33"/>
                <a:gd name="T3" fmla="*/ 33 h 33"/>
                <a:gd name="T4" fmla="*/ 0 w 33"/>
                <a:gd name="T5" fmla="*/ 0 h 33"/>
                <a:gd name="T6" fmla="*/ 33 w 33"/>
                <a:gd name="T7" fmla="*/ 0 h 33"/>
              </a:gdLst>
              <a:ahLst/>
              <a:cxnLst>
                <a:cxn ang="0">
                  <a:pos x="T0" y="T1"/>
                </a:cxn>
                <a:cxn ang="0">
                  <a:pos x="T2" y="T3"/>
                </a:cxn>
                <a:cxn ang="0">
                  <a:pos x="T4" y="T5"/>
                </a:cxn>
                <a:cxn ang="0">
                  <a:pos x="T6" y="T7"/>
                </a:cxn>
              </a:cxnLst>
              <a:rect l="0" t="0" r="r" b="b"/>
              <a:pathLst>
                <a:path w="33" h="33">
                  <a:moveTo>
                    <a:pt x="33" y="0"/>
                  </a:moveTo>
                  <a:lnTo>
                    <a:pt x="16" y="33"/>
                  </a:lnTo>
                  <a:lnTo>
                    <a:pt x="0" y="0"/>
                  </a:lnTo>
                  <a:lnTo>
                    <a:pt x="3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1" name="Rectangle 66"/>
            <p:cNvSpPr>
              <a:spLocks noChangeArrowheads="1"/>
            </p:cNvSpPr>
            <p:nvPr/>
          </p:nvSpPr>
          <p:spPr bwMode="auto">
            <a:xfrm>
              <a:off x="498" y="648"/>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42" name="Rectangle 67"/>
            <p:cNvSpPr>
              <a:spLocks noChangeArrowheads="1"/>
            </p:cNvSpPr>
            <p:nvPr/>
          </p:nvSpPr>
          <p:spPr bwMode="auto">
            <a:xfrm>
              <a:off x="522" y="648"/>
              <a:ext cx="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43" name="Rectangle 68"/>
            <p:cNvSpPr>
              <a:spLocks noChangeArrowheads="1"/>
            </p:cNvSpPr>
            <p:nvPr/>
          </p:nvSpPr>
          <p:spPr bwMode="auto">
            <a:xfrm>
              <a:off x="576" y="648"/>
              <a:ext cx="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44" name="Line 69"/>
            <p:cNvSpPr>
              <a:spLocks noChangeShapeType="1"/>
            </p:cNvSpPr>
            <p:nvPr/>
          </p:nvSpPr>
          <p:spPr bwMode="auto">
            <a:xfrm flipV="1">
              <a:off x="780" y="1337"/>
              <a:ext cx="852" cy="7"/>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5" name="Freeform 70"/>
            <p:cNvSpPr>
              <a:spLocks/>
            </p:cNvSpPr>
            <p:nvPr/>
          </p:nvSpPr>
          <p:spPr bwMode="auto">
            <a:xfrm>
              <a:off x="276" y="1308"/>
              <a:ext cx="504" cy="72"/>
            </a:xfrm>
            <a:custGeom>
              <a:avLst/>
              <a:gdLst>
                <a:gd name="T0" fmla="*/ 0 w 504"/>
                <a:gd name="T1" fmla="*/ 36 h 72"/>
                <a:gd name="T2" fmla="*/ 68 w 504"/>
                <a:gd name="T3" fmla="*/ 36 h 72"/>
                <a:gd name="T4" fmla="*/ 91 w 504"/>
                <a:gd name="T5" fmla="*/ 0 h 72"/>
                <a:gd name="T6" fmla="*/ 137 w 504"/>
                <a:gd name="T7" fmla="*/ 72 h 72"/>
                <a:gd name="T8" fmla="*/ 183 w 504"/>
                <a:gd name="T9" fmla="*/ 0 h 72"/>
                <a:gd name="T10" fmla="*/ 229 w 504"/>
                <a:gd name="T11" fmla="*/ 72 h 72"/>
                <a:gd name="T12" fmla="*/ 275 w 504"/>
                <a:gd name="T13" fmla="*/ 0 h 72"/>
                <a:gd name="T14" fmla="*/ 321 w 504"/>
                <a:gd name="T15" fmla="*/ 72 h 72"/>
                <a:gd name="T16" fmla="*/ 367 w 504"/>
                <a:gd name="T17" fmla="*/ 0 h 72"/>
                <a:gd name="T18" fmla="*/ 413 w 504"/>
                <a:gd name="T19" fmla="*/ 72 h 72"/>
                <a:gd name="T20" fmla="*/ 436 w 504"/>
                <a:gd name="T21" fmla="*/ 36 h 72"/>
                <a:gd name="T22" fmla="*/ 504 w 504"/>
                <a:gd name="T2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 h="72">
                  <a:moveTo>
                    <a:pt x="0" y="36"/>
                  </a:moveTo>
                  <a:lnTo>
                    <a:pt x="68" y="36"/>
                  </a:lnTo>
                  <a:lnTo>
                    <a:pt x="91" y="0"/>
                  </a:lnTo>
                  <a:lnTo>
                    <a:pt x="137" y="72"/>
                  </a:lnTo>
                  <a:lnTo>
                    <a:pt x="183" y="0"/>
                  </a:lnTo>
                  <a:lnTo>
                    <a:pt x="229" y="72"/>
                  </a:lnTo>
                  <a:lnTo>
                    <a:pt x="275" y="0"/>
                  </a:lnTo>
                  <a:lnTo>
                    <a:pt x="321" y="72"/>
                  </a:lnTo>
                  <a:lnTo>
                    <a:pt x="367" y="0"/>
                  </a:lnTo>
                  <a:lnTo>
                    <a:pt x="413" y="72"/>
                  </a:lnTo>
                  <a:lnTo>
                    <a:pt x="436" y="36"/>
                  </a:lnTo>
                  <a:lnTo>
                    <a:pt x="504" y="36"/>
                  </a:ln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6" name="Line 71"/>
            <p:cNvSpPr>
              <a:spLocks noChangeShapeType="1"/>
            </p:cNvSpPr>
            <p:nvPr/>
          </p:nvSpPr>
          <p:spPr bwMode="auto">
            <a:xfrm>
              <a:off x="276" y="840"/>
              <a:ext cx="97" cy="0"/>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7" name="Line 72"/>
            <p:cNvSpPr>
              <a:spLocks noChangeShapeType="1"/>
            </p:cNvSpPr>
            <p:nvPr/>
          </p:nvSpPr>
          <p:spPr bwMode="auto">
            <a:xfrm flipH="1">
              <a:off x="348" y="840"/>
              <a:ext cx="97" cy="0"/>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8" name="Rectangle 73"/>
            <p:cNvSpPr>
              <a:spLocks noChangeArrowheads="1"/>
            </p:cNvSpPr>
            <p:nvPr/>
          </p:nvSpPr>
          <p:spPr bwMode="auto">
            <a:xfrm>
              <a:off x="468" y="1404"/>
              <a:ext cx="1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2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49" name="Rectangle 74"/>
            <p:cNvSpPr>
              <a:spLocks noChangeArrowheads="1"/>
            </p:cNvSpPr>
            <p:nvPr/>
          </p:nvSpPr>
          <p:spPr bwMode="auto">
            <a:xfrm>
              <a:off x="546" y="1392"/>
              <a:ext cx="13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Symbol" pitchFamily="18" charset="2"/>
                  <a:cs typeface="Arial" pitchFamily="34" charset="0"/>
                </a:rPr>
                <a:t>W</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50" name="Line 75"/>
            <p:cNvSpPr>
              <a:spLocks noChangeShapeType="1"/>
            </p:cNvSpPr>
            <p:nvPr/>
          </p:nvSpPr>
          <p:spPr bwMode="auto">
            <a:xfrm flipV="1">
              <a:off x="780" y="1122"/>
              <a:ext cx="0" cy="222"/>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1" name="Line 76"/>
            <p:cNvSpPr>
              <a:spLocks noChangeShapeType="1"/>
            </p:cNvSpPr>
            <p:nvPr/>
          </p:nvSpPr>
          <p:spPr bwMode="auto">
            <a:xfrm flipV="1">
              <a:off x="780" y="840"/>
              <a:ext cx="0" cy="264"/>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2" name="Freeform 77"/>
            <p:cNvSpPr>
              <a:spLocks noEditPoints="1"/>
            </p:cNvSpPr>
            <p:nvPr/>
          </p:nvSpPr>
          <p:spPr bwMode="auto">
            <a:xfrm>
              <a:off x="744" y="1104"/>
              <a:ext cx="72" cy="36"/>
            </a:xfrm>
            <a:custGeom>
              <a:avLst/>
              <a:gdLst>
                <a:gd name="T0" fmla="*/ 0 w 192"/>
                <a:gd name="T1" fmla="*/ 96 h 96"/>
                <a:gd name="T2" fmla="*/ 96 w 192"/>
                <a:gd name="T3" fmla="*/ 48 h 96"/>
                <a:gd name="T4" fmla="*/ 96 w 192"/>
                <a:gd name="T5" fmla="*/ 48 h 96"/>
                <a:gd name="T6" fmla="*/ 192 w 192"/>
                <a:gd name="T7" fmla="*/ 96 h 96"/>
                <a:gd name="T8" fmla="*/ 192 w 192"/>
                <a:gd name="T9" fmla="*/ 96 h 96"/>
                <a:gd name="T10" fmla="*/ 0 w 192"/>
                <a:gd name="T11" fmla="*/ 0 h 96"/>
                <a:gd name="T12" fmla="*/ 192 w 192"/>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92" h="96">
                  <a:moveTo>
                    <a:pt x="0" y="96"/>
                  </a:moveTo>
                  <a:cubicBezTo>
                    <a:pt x="0" y="70"/>
                    <a:pt x="43" y="48"/>
                    <a:pt x="96" y="48"/>
                  </a:cubicBezTo>
                  <a:cubicBezTo>
                    <a:pt x="96" y="48"/>
                    <a:pt x="96" y="48"/>
                    <a:pt x="96" y="48"/>
                  </a:cubicBezTo>
                  <a:cubicBezTo>
                    <a:pt x="149" y="48"/>
                    <a:pt x="192" y="70"/>
                    <a:pt x="192" y="96"/>
                  </a:cubicBezTo>
                  <a:cubicBezTo>
                    <a:pt x="192" y="96"/>
                    <a:pt x="192" y="96"/>
                    <a:pt x="192" y="96"/>
                  </a:cubicBezTo>
                  <a:moveTo>
                    <a:pt x="0" y="0"/>
                  </a:moveTo>
                  <a:lnTo>
                    <a:pt x="192" y="0"/>
                  </a:ln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3" name="Freeform 78"/>
            <p:cNvSpPr>
              <a:spLocks/>
            </p:cNvSpPr>
            <p:nvPr/>
          </p:nvSpPr>
          <p:spPr bwMode="auto">
            <a:xfrm>
              <a:off x="1596" y="833"/>
              <a:ext cx="72" cy="504"/>
            </a:xfrm>
            <a:custGeom>
              <a:avLst/>
              <a:gdLst>
                <a:gd name="T0" fmla="*/ 36 w 72"/>
                <a:gd name="T1" fmla="*/ 0 h 504"/>
                <a:gd name="T2" fmla="*/ 36 w 72"/>
                <a:gd name="T3" fmla="*/ 68 h 504"/>
                <a:gd name="T4" fmla="*/ 72 w 72"/>
                <a:gd name="T5" fmla="*/ 91 h 504"/>
                <a:gd name="T6" fmla="*/ 0 w 72"/>
                <a:gd name="T7" fmla="*/ 137 h 504"/>
                <a:gd name="T8" fmla="*/ 72 w 72"/>
                <a:gd name="T9" fmla="*/ 183 h 504"/>
                <a:gd name="T10" fmla="*/ 0 w 72"/>
                <a:gd name="T11" fmla="*/ 229 h 504"/>
                <a:gd name="T12" fmla="*/ 72 w 72"/>
                <a:gd name="T13" fmla="*/ 275 h 504"/>
                <a:gd name="T14" fmla="*/ 0 w 72"/>
                <a:gd name="T15" fmla="*/ 321 h 504"/>
                <a:gd name="T16" fmla="*/ 72 w 72"/>
                <a:gd name="T17" fmla="*/ 367 h 504"/>
                <a:gd name="T18" fmla="*/ 0 w 72"/>
                <a:gd name="T19" fmla="*/ 414 h 504"/>
                <a:gd name="T20" fmla="*/ 36 w 72"/>
                <a:gd name="T21" fmla="*/ 436 h 504"/>
                <a:gd name="T22" fmla="*/ 36 w 72"/>
                <a:gd name="T23"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504">
                  <a:moveTo>
                    <a:pt x="36" y="0"/>
                  </a:moveTo>
                  <a:lnTo>
                    <a:pt x="36" y="68"/>
                  </a:lnTo>
                  <a:lnTo>
                    <a:pt x="72" y="91"/>
                  </a:lnTo>
                  <a:lnTo>
                    <a:pt x="0" y="137"/>
                  </a:lnTo>
                  <a:lnTo>
                    <a:pt x="72" y="183"/>
                  </a:lnTo>
                  <a:lnTo>
                    <a:pt x="0" y="229"/>
                  </a:lnTo>
                  <a:lnTo>
                    <a:pt x="72" y="275"/>
                  </a:lnTo>
                  <a:lnTo>
                    <a:pt x="0" y="321"/>
                  </a:lnTo>
                  <a:lnTo>
                    <a:pt x="72" y="367"/>
                  </a:lnTo>
                  <a:lnTo>
                    <a:pt x="0" y="414"/>
                  </a:lnTo>
                  <a:lnTo>
                    <a:pt x="36" y="436"/>
                  </a:lnTo>
                  <a:lnTo>
                    <a:pt x="36" y="504"/>
                  </a:ln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4" name="Line 79"/>
            <p:cNvSpPr>
              <a:spLocks noChangeShapeType="1"/>
            </p:cNvSpPr>
            <p:nvPr/>
          </p:nvSpPr>
          <p:spPr bwMode="auto">
            <a:xfrm flipV="1">
              <a:off x="1284" y="833"/>
              <a:ext cx="348" cy="7"/>
            </a:xfrm>
            <a:prstGeom prst="line">
              <a:avLst/>
            </a:prstGeom>
            <a:noFill/>
            <a:ln w="6"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5" name="Rectangle 80"/>
            <p:cNvSpPr>
              <a:spLocks noChangeArrowheads="1"/>
            </p:cNvSpPr>
            <p:nvPr/>
          </p:nvSpPr>
          <p:spPr bwMode="auto">
            <a:xfrm>
              <a:off x="1758" y="1062"/>
              <a:ext cx="1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pitchFamily="34" charset="0"/>
                  <a:cs typeface="Arial" pitchFamily="34" charset="0"/>
                </a:rPr>
                <a:t>2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56" name="Rectangle 81"/>
            <p:cNvSpPr>
              <a:spLocks noChangeArrowheads="1"/>
            </p:cNvSpPr>
            <p:nvPr/>
          </p:nvSpPr>
          <p:spPr bwMode="auto">
            <a:xfrm>
              <a:off x="1836" y="1050"/>
              <a:ext cx="13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Symbol" pitchFamily="18" charset="2"/>
                  <a:cs typeface="Arial" pitchFamily="34" charset="0"/>
                </a:rPr>
                <a:t>W</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57" name="Freeform 82"/>
            <p:cNvSpPr>
              <a:spLocks/>
            </p:cNvSpPr>
            <p:nvPr/>
          </p:nvSpPr>
          <p:spPr bwMode="auto">
            <a:xfrm>
              <a:off x="204" y="1020"/>
              <a:ext cx="144" cy="144"/>
            </a:xfrm>
            <a:custGeom>
              <a:avLst/>
              <a:gdLst>
                <a:gd name="T0" fmla="*/ 192 w 384"/>
                <a:gd name="T1" fmla="*/ 0 h 384"/>
                <a:gd name="T2" fmla="*/ 0 w 384"/>
                <a:gd name="T3" fmla="*/ 192 h 384"/>
                <a:gd name="T4" fmla="*/ 192 w 384"/>
                <a:gd name="T5" fmla="*/ 384 h 384"/>
                <a:gd name="T6" fmla="*/ 192 w 384"/>
                <a:gd name="T7" fmla="*/ 384 h 384"/>
                <a:gd name="T8" fmla="*/ 384 w 384"/>
                <a:gd name="T9" fmla="*/ 192 h 384"/>
                <a:gd name="T10" fmla="*/ 192 w 384"/>
                <a:gd name="T11" fmla="*/ 0 h 384"/>
              </a:gdLst>
              <a:ahLst/>
              <a:cxnLst>
                <a:cxn ang="0">
                  <a:pos x="T0" y="T1"/>
                </a:cxn>
                <a:cxn ang="0">
                  <a:pos x="T2" y="T3"/>
                </a:cxn>
                <a:cxn ang="0">
                  <a:pos x="T4" y="T5"/>
                </a:cxn>
                <a:cxn ang="0">
                  <a:pos x="T6" y="T7"/>
                </a:cxn>
                <a:cxn ang="0">
                  <a:pos x="T8" y="T9"/>
                </a:cxn>
                <a:cxn ang="0">
                  <a:pos x="T10" y="T11"/>
                </a:cxn>
              </a:cxnLst>
              <a:rect l="0" t="0" r="r" b="b"/>
              <a:pathLst>
                <a:path w="384" h="384">
                  <a:moveTo>
                    <a:pt x="192" y="0"/>
                  </a:moveTo>
                  <a:cubicBezTo>
                    <a:pt x="86" y="0"/>
                    <a:pt x="0" y="86"/>
                    <a:pt x="0" y="192"/>
                  </a:cubicBezTo>
                  <a:cubicBezTo>
                    <a:pt x="0" y="299"/>
                    <a:pt x="86" y="384"/>
                    <a:pt x="192" y="384"/>
                  </a:cubicBezTo>
                  <a:cubicBezTo>
                    <a:pt x="192" y="384"/>
                    <a:pt x="192" y="384"/>
                    <a:pt x="192" y="384"/>
                  </a:cubicBezTo>
                  <a:cubicBezTo>
                    <a:pt x="298" y="384"/>
                    <a:pt x="384" y="299"/>
                    <a:pt x="384" y="192"/>
                  </a:cubicBezTo>
                  <a:cubicBezTo>
                    <a:pt x="384" y="86"/>
                    <a:pt x="298" y="0"/>
                    <a:pt x="192" y="0"/>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58" name="Freeform 83"/>
            <p:cNvSpPr>
              <a:spLocks/>
            </p:cNvSpPr>
            <p:nvPr/>
          </p:nvSpPr>
          <p:spPr bwMode="auto">
            <a:xfrm>
              <a:off x="204" y="1020"/>
              <a:ext cx="144" cy="144"/>
            </a:xfrm>
            <a:custGeom>
              <a:avLst/>
              <a:gdLst>
                <a:gd name="T0" fmla="*/ 72 w 144"/>
                <a:gd name="T1" fmla="*/ 0 h 144"/>
                <a:gd name="T2" fmla="*/ 0 w 144"/>
                <a:gd name="T3" fmla="*/ 72 h 144"/>
                <a:gd name="T4" fmla="*/ 72 w 144"/>
                <a:gd name="T5" fmla="*/ 144 h 144"/>
                <a:gd name="T6" fmla="*/ 72 w 144"/>
                <a:gd name="T7" fmla="*/ 144 h 144"/>
                <a:gd name="T8" fmla="*/ 144 w 144"/>
                <a:gd name="T9" fmla="*/ 72 h 144"/>
                <a:gd name="T10" fmla="*/ 72 w 144"/>
                <a:gd name="T11" fmla="*/ 0 h 144"/>
              </a:gdLst>
              <a:ahLst/>
              <a:cxnLst>
                <a:cxn ang="0">
                  <a:pos x="T0" y="T1"/>
                </a:cxn>
                <a:cxn ang="0">
                  <a:pos x="T2" y="T3"/>
                </a:cxn>
                <a:cxn ang="0">
                  <a:pos x="T4" y="T5"/>
                </a:cxn>
                <a:cxn ang="0">
                  <a:pos x="T6" y="T7"/>
                </a:cxn>
                <a:cxn ang="0">
                  <a:pos x="T8" y="T9"/>
                </a:cxn>
                <a:cxn ang="0">
                  <a:pos x="T10" y="T11"/>
                </a:cxn>
              </a:cxnLst>
              <a:rect l="0" t="0" r="r" b="b"/>
              <a:pathLst>
                <a:path w="144" h="144">
                  <a:moveTo>
                    <a:pt x="72" y="0"/>
                  </a:moveTo>
                  <a:cubicBezTo>
                    <a:pt x="32" y="0"/>
                    <a:pt x="0" y="32"/>
                    <a:pt x="0" y="72"/>
                  </a:cubicBezTo>
                  <a:cubicBezTo>
                    <a:pt x="0" y="112"/>
                    <a:pt x="32" y="144"/>
                    <a:pt x="72" y="144"/>
                  </a:cubicBezTo>
                  <a:cubicBezTo>
                    <a:pt x="72" y="144"/>
                    <a:pt x="72" y="144"/>
                    <a:pt x="72" y="144"/>
                  </a:cubicBezTo>
                  <a:cubicBezTo>
                    <a:pt x="112" y="144"/>
                    <a:pt x="144" y="112"/>
                    <a:pt x="144" y="72"/>
                  </a:cubicBezTo>
                  <a:cubicBezTo>
                    <a:pt x="144" y="32"/>
                    <a:pt x="112" y="0"/>
                    <a:pt x="72" y="0"/>
                  </a:cubicBez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9" name="Freeform 84"/>
            <p:cNvSpPr>
              <a:spLocks noEditPoints="1"/>
            </p:cNvSpPr>
            <p:nvPr/>
          </p:nvSpPr>
          <p:spPr bwMode="auto">
            <a:xfrm>
              <a:off x="262" y="840"/>
              <a:ext cx="29" cy="504"/>
            </a:xfrm>
            <a:custGeom>
              <a:avLst/>
              <a:gdLst>
                <a:gd name="T0" fmla="*/ 14 w 29"/>
                <a:gd name="T1" fmla="*/ 180 h 504"/>
                <a:gd name="T2" fmla="*/ 14 w 29"/>
                <a:gd name="T3" fmla="*/ 0 h 504"/>
                <a:gd name="T4" fmla="*/ 14 w 29"/>
                <a:gd name="T5" fmla="*/ 324 h 504"/>
                <a:gd name="T6" fmla="*/ 14 w 29"/>
                <a:gd name="T7" fmla="*/ 504 h 504"/>
                <a:gd name="T8" fmla="*/ 14 w 29"/>
                <a:gd name="T9" fmla="*/ 195 h 504"/>
                <a:gd name="T10" fmla="*/ 14 w 29"/>
                <a:gd name="T11" fmla="*/ 224 h 504"/>
                <a:gd name="T12" fmla="*/ 29 w 29"/>
                <a:gd name="T13" fmla="*/ 209 h 504"/>
                <a:gd name="T14" fmla="*/ 0 w 29"/>
                <a:gd name="T15" fmla="*/ 209 h 504"/>
                <a:gd name="T16" fmla="*/ 29 w 29"/>
                <a:gd name="T17" fmla="*/ 303 h 504"/>
                <a:gd name="T18" fmla="*/ 0 w 29"/>
                <a:gd name="T19" fmla="*/ 30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04">
                  <a:moveTo>
                    <a:pt x="14" y="180"/>
                  </a:moveTo>
                  <a:lnTo>
                    <a:pt x="14" y="0"/>
                  </a:lnTo>
                  <a:moveTo>
                    <a:pt x="14" y="324"/>
                  </a:moveTo>
                  <a:lnTo>
                    <a:pt x="14" y="504"/>
                  </a:lnTo>
                  <a:moveTo>
                    <a:pt x="14" y="195"/>
                  </a:moveTo>
                  <a:lnTo>
                    <a:pt x="14" y="224"/>
                  </a:lnTo>
                  <a:moveTo>
                    <a:pt x="29" y="209"/>
                  </a:moveTo>
                  <a:lnTo>
                    <a:pt x="0" y="209"/>
                  </a:lnTo>
                  <a:moveTo>
                    <a:pt x="29" y="303"/>
                  </a:moveTo>
                  <a:lnTo>
                    <a:pt x="0" y="303"/>
                  </a:lnTo>
                </a:path>
              </a:pathLst>
            </a:custGeom>
            <a:noFill/>
            <a:ln w="6"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2530" name="Rectangle 22529"/>
              <p:cNvSpPr/>
              <p:nvPr/>
            </p:nvSpPr>
            <p:spPr>
              <a:xfrm>
                <a:off x="3024187" y="854760"/>
                <a:ext cx="5757476" cy="2273892"/>
              </a:xfrm>
              <a:prstGeom prst="rect">
                <a:avLst/>
              </a:prstGeom>
            </p:spPr>
            <p:txBody>
              <a:bodyPr wrap="square">
                <a:spAutoFit/>
              </a:bodyPr>
              <a:lstStyle/>
              <a:p>
                <a:pPr>
                  <a:spcBef>
                    <a:spcPts val="600"/>
                  </a:spcBef>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r>
                        <a:rPr lang="en-US" sz="2000" i="1">
                          <a:latin typeface="Cambria Math" panose="02040503050406030204" pitchFamily="18" charset="0"/>
                        </a:rPr>
                        <m:t>=0 </m:t>
                      </m:r>
                      <m:r>
                        <a:rPr lang="en-US" sz="2000" i="1">
                          <a:latin typeface="Cambria Math" panose="02040503050406030204" pitchFamily="18" charset="0"/>
                        </a:rPr>
                        <m:t>𝑉</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r>
                            <a:rPr lang="en-US" sz="2000" b="0" i="1" smtClean="0">
                              <a:latin typeface="Cambria Math" panose="02040503050406030204" pitchFamily="18" charset="0"/>
                            </a:rPr>
                            <m:t>2</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r>
                            <a:rPr lang="en-US" sz="2000" b="0" i="1" smtClean="0">
                              <a:latin typeface="Cambria Math" panose="02040503050406030204" pitchFamily="18" charset="0"/>
                            </a:rPr>
                            <m:t>2</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e>
                            <m:sub>
                              <m:r>
                                <a:rPr lang="en-US" sz="2000" i="1">
                                  <a:latin typeface="Cambria Math" panose="02040503050406030204" pitchFamily="18" charset="0"/>
                                </a:rPr>
                                <m:t>−</m:t>
                              </m:r>
                            </m:sub>
                          </m:sSub>
                        </m:e>
                      </m:d>
                      <m:r>
                        <a:rPr lang="en-US" sz="2000" i="1">
                          <a:latin typeface="Cambria Math" panose="02040503050406030204" pitchFamily="18" charset="0"/>
                        </a:rPr>
                        <m:t>=0 </m:t>
                      </m:r>
                      <m:r>
                        <a:rPr lang="en-US" sz="2000" i="1">
                          <a:latin typeface="Cambria Math" panose="02040503050406030204" pitchFamily="18" charset="0"/>
                        </a:rPr>
                        <m:t>𝑉</m:t>
                      </m:r>
                    </m:oMath>
                  </m:oMathPara>
                </a14:m>
                <a:endParaRPr lang="en-US" sz="2000" dirty="0"/>
              </a:p>
              <a:p>
                <a:pPr>
                  <a:spcBef>
                    <a:spcPts val="600"/>
                  </a:spcBef>
                </a:pPr>
                <a:r>
                  <a:rPr lang="en-US" sz="2400" dirty="0"/>
                  <a:t>Since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1</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b="0" i="1" smtClean="0">
                        <a:latin typeface="Cambria Math" panose="02040503050406030204" pitchFamily="18" charset="0"/>
                      </a:rPr>
                      <m:t>=</m:t>
                    </m:r>
                    <m:r>
                      <a:rPr lang="en-US" sz="2400" i="1">
                        <a:latin typeface="Cambria Math" panose="02040503050406030204" pitchFamily="18" charset="0"/>
                      </a:rPr>
                      <m:t>0 </m:t>
                    </m:r>
                    <m:r>
                      <a:rPr lang="en-US" sz="2400" i="1">
                        <a:latin typeface="Cambria Math" panose="02040503050406030204" pitchFamily="18" charset="0"/>
                      </a:rPr>
                      <m:t>𝑉</m:t>
                    </m:r>
                  </m:oMath>
                </a14:m>
                <a:r>
                  <a:rPr lang="en-US" sz="2400" dirty="0"/>
                  <a:t>, C1 “shorts out” all of the circuit to the right, and so 5V drops across 2 </a:t>
                </a:r>
                <a:r>
                  <a:rPr lang="en-US" sz="2400" dirty="0">
                    <a:latin typeface="Symbol" panose="05050102010706020507" pitchFamily="18" charset="2"/>
                  </a:rPr>
                  <a:t>W</a:t>
                </a:r>
                <a:r>
                  <a:rPr lang="en-US" sz="2400" dirty="0"/>
                  <a:t>, and so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𝑖</m:t>
                        </m:r>
                      </m:e>
                      <m:sub>
                        <m:r>
                          <a:rPr lang="en-US" sz="2400" i="1">
                            <a:latin typeface="Cambria Math" panose="02040503050406030204" pitchFamily="18" charset="0"/>
                          </a:rPr>
                          <m:t>𝑐</m:t>
                        </m:r>
                        <m:r>
                          <a:rPr lang="en-US" sz="2400" i="1">
                            <a:latin typeface="Cambria Math" panose="02040503050406030204" pitchFamily="18" charset="0"/>
                          </a:rPr>
                          <m:t>1</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b="0" i="1" smtClean="0">
                        <a:latin typeface="Cambria Math" panose="02040503050406030204" pitchFamily="18" charset="0"/>
                      </a:rPr>
                      <m:t>=2.5</m:t>
                    </m:r>
                    <m:r>
                      <a:rPr lang="en-US" sz="2400" b="0" i="1" smtClean="0">
                        <a:latin typeface="Cambria Math" panose="02040503050406030204" pitchFamily="18" charset="0"/>
                      </a:rPr>
                      <m:t>𝐴</m:t>
                    </m:r>
                  </m:oMath>
                </a14:m>
                <a:r>
                  <a:rPr lang="en-US" sz="2400" dirty="0"/>
                  <a:t>, so;</a:t>
                </a:r>
              </a:p>
              <a:p>
                <a:pPr>
                  <a:spcBef>
                    <a:spcPts val="600"/>
                  </a:spcBef>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𝐶</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𝑐</m:t>
                              </m:r>
                              <m:r>
                                <a:rPr lang="en-US" sz="2400" i="1">
                                  <a:latin typeface="Cambria Math" panose="02040503050406030204" pitchFamily="18" charset="0"/>
                                </a:rPr>
                                <m:t>1</m:t>
                              </m:r>
                            </m:sub>
                          </m:sSub>
                        </m:num>
                        <m:den>
                          <m:r>
                            <a:rPr lang="en-US" sz="2400" b="0" i="1" smtClean="0">
                              <a:latin typeface="Cambria Math" panose="02040503050406030204" pitchFamily="18" charset="0"/>
                            </a:rPr>
                            <m:t>𝐶</m:t>
                          </m:r>
                        </m:den>
                      </m:f>
                      <m:r>
                        <a:rPr lang="en-US" sz="2400" b="0" i="1" smtClean="0">
                          <a:latin typeface="Cambria Math" panose="02040503050406030204" pitchFamily="18" charset="0"/>
                        </a:rPr>
                        <m:t>=5 </m:t>
                      </m:r>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𝑠</m:t>
                      </m:r>
                    </m:oMath>
                  </m:oMathPara>
                </a14:m>
                <a:endParaRPr lang="en-US" sz="2400" dirty="0"/>
              </a:p>
            </p:txBody>
          </p:sp>
        </mc:Choice>
        <mc:Fallback xmlns="">
          <p:sp>
            <p:nvSpPr>
              <p:cNvPr id="22530" name="Rectangle 22529"/>
              <p:cNvSpPr>
                <a:spLocks noRot="1" noChangeAspect="1" noMove="1" noResize="1" noEditPoints="1" noAdjustHandles="1" noChangeArrowheads="1" noChangeShapeType="1" noTextEdit="1"/>
              </p:cNvSpPr>
              <p:nvPr/>
            </p:nvSpPr>
            <p:spPr>
              <a:xfrm>
                <a:off x="3024187" y="854760"/>
                <a:ext cx="5757476" cy="2273892"/>
              </a:xfrm>
              <a:prstGeom prst="rect">
                <a:avLst/>
              </a:prstGeom>
              <a:blipFill rotWithShape="0">
                <a:blip r:embed="rId2"/>
                <a:stretch>
                  <a:fillRect l="-1587"/>
                </a:stretch>
              </a:blipFill>
            </p:spPr>
            <p:txBody>
              <a:bodyPr/>
              <a:lstStyle/>
              <a:p>
                <a:r>
                  <a:rPr lang="en-US">
                    <a:noFill/>
                  </a:rPr>
                  <a:t> </a:t>
                </a:r>
              </a:p>
            </p:txBody>
          </p:sp>
        </mc:Fallback>
      </mc:AlternateContent>
      <p:sp>
        <p:nvSpPr>
          <p:cNvPr id="22560" name="TextBox 22559"/>
          <p:cNvSpPr txBox="1"/>
          <p:nvPr/>
        </p:nvSpPr>
        <p:spPr>
          <a:xfrm>
            <a:off x="2071735" y="1402665"/>
            <a:ext cx="390428" cy="738664"/>
          </a:xfrm>
          <a:prstGeom prst="rect">
            <a:avLst/>
          </a:prstGeom>
          <a:noFill/>
        </p:spPr>
        <p:txBody>
          <a:bodyPr wrap="none" rtlCol="0">
            <a:spAutoFit/>
          </a:bodyPr>
          <a:lstStyle/>
          <a:p>
            <a:r>
              <a:rPr lang="en-US" sz="1400" dirty="0">
                <a:solidFill>
                  <a:srgbClr val="FF0000"/>
                </a:solidFill>
              </a:rPr>
              <a:t>+</a:t>
            </a:r>
          </a:p>
          <a:p>
            <a:r>
              <a:rPr lang="en-US" sz="1400" dirty="0">
                <a:solidFill>
                  <a:srgbClr val="FF0000"/>
                </a:solidFill>
              </a:rPr>
              <a:t>V</a:t>
            </a:r>
            <a:r>
              <a:rPr lang="en-US" sz="1400" baseline="-25000" dirty="0">
                <a:solidFill>
                  <a:srgbClr val="FF0000"/>
                </a:solidFill>
              </a:rPr>
              <a:t>c2</a:t>
            </a:r>
          </a:p>
          <a:p>
            <a:r>
              <a:rPr lang="en-US" sz="1400" dirty="0">
                <a:solidFill>
                  <a:srgbClr val="FF0000"/>
                </a:solidFill>
              </a:rPr>
              <a:t>-</a:t>
            </a:r>
          </a:p>
        </p:txBody>
      </p:sp>
      <p:grpSp>
        <p:nvGrpSpPr>
          <p:cNvPr id="22569" name="Group 22568"/>
          <p:cNvGrpSpPr/>
          <p:nvPr/>
        </p:nvGrpSpPr>
        <p:grpSpPr>
          <a:xfrm>
            <a:off x="101388" y="2248158"/>
            <a:ext cx="4053479" cy="1609892"/>
            <a:chOff x="177366" y="2325534"/>
            <a:chExt cx="4053479" cy="1609892"/>
          </a:xfrm>
        </p:grpSpPr>
        <p:grpSp>
          <p:nvGrpSpPr>
            <p:cNvPr id="22566" name="Group 22565"/>
            <p:cNvGrpSpPr/>
            <p:nvPr/>
          </p:nvGrpSpPr>
          <p:grpSpPr>
            <a:xfrm>
              <a:off x="552450" y="2645727"/>
              <a:ext cx="3360529" cy="1289699"/>
              <a:chOff x="281135" y="2593425"/>
              <a:chExt cx="3360529" cy="1289699"/>
            </a:xfrm>
          </p:grpSpPr>
          <p:grpSp>
            <p:nvGrpSpPr>
              <p:cNvPr id="65" name="Group 64"/>
              <p:cNvGrpSpPr/>
              <p:nvPr/>
            </p:nvGrpSpPr>
            <p:grpSpPr>
              <a:xfrm>
                <a:off x="281135" y="2745591"/>
                <a:ext cx="346100" cy="1129365"/>
                <a:chOff x="6750909" y="1752600"/>
                <a:chExt cx="533400" cy="1600200"/>
              </a:xfrm>
            </p:grpSpPr>
            <p:grpSp>
              <p:nvGrpSpPr>
                <p:cNvPr id="66" name="Group 65"/>
                <p:cNvGrpSpPr/>
                <p:nvPr/>
              </p:nvGrpSpPr>
              <p:grpSpPr>
                <a:xfrm>
                  <a:off x="6750909" y="1752600"/>
                  <a:ext cx="533400" cy="1600200"/>
                  <a:chOff x="7581900" y="1752600"/>
                  <a:chExt cx="533400" cy="1600200"/>
                </a:xfrm>
              </p:grpSpPr>
              <p:cxnSp>
                <p:nvCxnSpPr>
                  <p:cNvPr id="68" name="Straight Connector 67"/>
                  <p:cNvCxnSpPr/>
                  <p:nvPr/>
                </p:nvCxnSpPr>
                <p:spPr>
                  <a:xfrm>
                    <a:off x="7848600" y="1752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8600" y="28194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7581900" y="22860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 name="Straight Arrow Connector 66"/>
                <p:cNvCxnSpPr/>
                <p:nvPr/>
              </p:nvCxnSpPr>
              <p:spPr>
                <a:xfrm flipV="1">
                  <a:off x="7017609" y="2362200"/>
                  <a:ext cx="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854258" y="2734758"/>
                <a:ext cx="272683" cy="1130449"/>
                <a:chOff x="5066148" y="1912143"/>
                <a:chExt cx="420252" cy="1545428"/>
              </a:xfrm>
            </p:grpSpPr>
            <p:cxnSp>
              <p:nvCxnSpPr>
                <p:cNvPr id="72" name="Straight Connector 71"/>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2622967" y="2734758"/>
                <a:ext cx="347852" cy="1131849"/>
                <a:chOff x="3132049" y="1703786"/>
                <a:chExt cx="536100" cy="1538287"/>
              </a:xfrm>
            </p:grpSpPr>
            <p:cxnSp>
              <p:nvCxnSpPr>
                <p:cNvPr id="84" name="Straight Connector 83"/>
                <p:cNvCxnSpPr/>
                <p:nvPr/>
              </p:nvCxnSpPr>
              <p:spPr>
                <a:xfrm>
                  <a:off x="3402738" y="1703786"/>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401449" y="2556273"/>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134750" y="2389586"/>
                  <a:ext cx="533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3132049" y="2540793"/>
                  <a:ext cx="536100" cy="160217"/>
                  <a:chOff x="2767913" y="996778"/>
                  <a:chExt cx="536100" cy="160217"/>
                </a:xfrm>
              </p:grpSpPr>
              <p:sp>
                <p:nvSpPr>
                  <p:cNvPr id="88" name="Arc 87"/>
                  <p:cNvSpPr/>
                  <p:nvPr/>
                </p:nvSpPr>
                <p:spPr>
                  <a:xfrm>
                    <a:off x="2767913"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p:cNvSpPr/>
                  <p:nvPr/>
                </p:nvSpPr>
                <p:spPr>
                  <a:xfrm flipH="1">
                    <a:off x="2784778"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4" name="Group 93"/>
              <p:cNvGrpSpPr/>
              <p:nvPr/>
            </p:nvGrpSpPr>
            <p:grpSpPr>
              <a:xfrm rot="5400000">
                <a:off x="2097767" y="2164542"/>
                <a:ext cx="272683" cy="1130449"/>
                <a:chOff x="5066148" y="1912143"/>
                <a:chExt cx="420252" cy="1545428"/>
              </a:xfrm>
            </p:grpSpPr>
            <p:cxnSp>
              <p:nvCxnSpPr>
                <p:cNvPr id="95" name="Straight Connector 94"/>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3368981" y="2707991"/>
                <a:ext cx="272683" cy="1130449"/>
                <a:chOff x="5066148" y="1912143"/>
                <a:chExt cx="420252" cy="1545428"/>
              </a:xfrm>
            </p:grpSpPr>
            <p:cxnSp>
              <p:nvCxnSpPr>
                <p:cNvPr id="107" name="Straight Connector 106"/>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480749" y="2706591"/>
                <a:ext cx="347852" cy="1131849"/>
                <a:chOff x="3132049" y="1703786"/>
                <a:chExt cx="536100" cy="1538287"/>
              </a:xfrm>
            </p:grpSpPr>
            <p:cxnSp>
              <p:nvCxnSpPr>
                <p:cNvPr id="119" name="Straight Connector 118"/>
                <p:cNvCxnSpPr/>
                <p:nvPr/>
              </p:nvCxnSpPr>
              <p:spPr>
                <a:xfrm>
                  <a:off x="3402738" y="1703786"/>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401449" y="2556273"/>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3134750" y="2389586"/>
                  <a:ext cx="533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3132049" y="2540793"/>
                  <a:ext cx="536100" cy="160217"/>
                  <a:chOff x="2767913" y="996778"/>
                  <a:chExt cx="536100" cy="160217"/>
                </a:xfrm>
              </p:grpSpPr>
              <p:sp>
                <p:nvSpPr>
                  <p:cNvPr id="123" name="Arc 122"/>
                  <p:cNvSpPr/>
                  <p:nvPr/>
                </p:nvSpPr>
                <p:spPr>
                  <a:xfrm>
                    <a:off x="2767913"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Arc 123"/>
                  <p:cNvSpPr/>
                  <p:nvPr/>
                </p:nvSpPr>
                <p:spPr>
                  <a:xfrm flipH="1">
                    <a:off x="2784778"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2562" name="Straight Connector 22561"/>
              <p:cNvCxnSpPr/>
              <p:nvPr/>
            </p:nvCxnSpPr>
            <p:spPr>
              <a:xfrm flipV="1">
                <a:off x="438150" y="3846608"/>
                <a:ext cx="3074312" cy="365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2778879" y="2734756"/>
                <a:ext cx="721667" cy="149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438150" y="2740241"/>
                <a:ext cx="1200150" cy="142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567" name="TextBox 22566"/>
            <p:cNvSpPr txBox="1"/>
            <p:nvPr/>
          </p:nvSpPr>
          <p:spPr>
            <a:xfrm rot="16200000">
              <a:off x="30851" y="3207739"/>
              <a:ext cx="662361" cy="369332"/>
            </a:xfrm>
            <a:prstGeom prst="rect">
              <a:avLst/>
            </a:prstGeom>
            <a:noFill/>
          </p:spPr>
          <p:txBody>
            <a:bodyPr wrap="none" rtlCol="0">
              <a:spAutoFit/>
            </a:bodyPr>
            <a:lstStyle/>
            <a:p>
              <a:r>
                <a:rPr lang="en-US" dirty="0"/>
                <a:t>2.5 A</a:t>
              </a:r>
            </a:p>
          </p:txBody>
        </p:sp>
        <p:sp>
          <p:nvSpPr>
            <p:cNvPr id="134" name="TextBox 133"/>
            <p:cNvSpPr txBox="1"/>
            <p:nvPr/>
          </p:nvSpPr>
          <p:spPr>
            <a:xfrm rot="16200000">
              <a:off x="775390" y="3170812"/>
              <a:ext cx="529312" cy="369332"/>
            </a:xfrm>
            <a:prstGeom prst="rect">
              <a:avLst/>
            </a:prstGeom>
            <a:noFill/>
          </p:spPr>
          <p:txBody>
            <a:bodyPr wrap="none" rtlCol="0">
              <a:spAutoFit/>
            </a:bodyPr>
            <a:lstStyle/>
            <a:p>
              <a:r>
                <a:rPr lang="en-US" dirty="0"/>
                <a:t>0.5 </a:t>
              </a:r>
            </a:p>
          </p:txBody>
        </p:sp>
        <p:sp>
          <p:nvSpPr>
            <p:cNvPr id="135" name="TextBox 134"/>
            <p:cNvSpPr txBox="1"/>
            <p:nvPr/>
          </p:nvSpPr>
          <p:spPr>
            <a:xfrm rot="16200000">
              <a:off x="3781523" y="3141684"/>
              <a:ext cx="529312" cy="369332"/>
            </a:xfrm>
            <a:prstGeom prst="rect">
              <a:avLst/>
            </a:prstGeom>
            <a:noFill/>
          </p:spPr>
          <p:txBody>
            <a:bodyPr wrap="none" rtlCol="0">
              <a:spAutoFit/>
            </a:bodyPr>
            <a:lstStyle/>
            <a:p>
              <a:r>
                <a:rPr lang="en-US" dirty="0"/>
                <a:t>0.5 </a:t>
              </a:r>
            </a:p>
          </p:txBody>
        </p:sp>
        <p:sp>
          <p:nvSpPr>
            <p:cNvPr id="136" name="TextBox 135"/>
            <p:cNvSpPr txBox="1"/>
            <p:nvPr/>
          </p:nvSpPr>
          <p:spPr>
            <a:xfrm>
              <a:off x="2261513" y="2325534"/>
              <a:ext cx="529312" cy="369332"/>
            </a:xfrm>
            <a:prstGeom prst="rect">
              <a:avLst/>
            </a:prstGeom>
            <a:noFill/>
          </p:spPr>
          <p:txBody>
            <a:bodyPr wrap="none" rtlCol="0">
              <a:spAutoFit/>
            </a:bodyPr>
            <a:lstStyle/>
            <a:p>
              <a:r>
                <a:rPr lang="en-US" dirty="0"/>
                <a:t>0.5 </a:t>
              </a:r>
            </a:p>
          </p:txBody>
        </p:sp>
        <p:sp>
          <p:nvSpPr>
            <p:cNvPr id="137" name="TextBox 136"/>
            <p:cNvSpPr txBox="1"/>
            <p:nvPr/>
          </p:nvSpPr>
          <p:spPr>
            <a:xfrm rot="16200000">
              <a:off x="1268801" y="3163194"/>
              <a:ext cx="619080" cy="369332"/>
            </a:xfrm>
            <a:prstGeom prst="rect">
              <a:avLst/>
            </a:prstGeom>
            <a:noFill/>
          </p:spPr>
          <p:txBody>
            <a:bodyPr wrap="none" rtlCol="0">
              <a:spAutoFit/>
            </a:bodyPr>
            <a:lstStyle/>
            <a:p>
              <a:r>
                <a:rPr lang="en-US" dirty="0"/>
                <a:t>0.5s </a:t>
              </a:r>
            </a:p>
          </p:txBody>
        </p:sp>
        <p:sp>
          <p:nvSpPr>
            <p:cNvPr id="138" name="TextBox 137"/>
            <p:cNvSpPr txBox="1"/>
            <p:nvPr/>
          </p:nvSpPr>
          <p:spPr>
            <a:xfrm rot="16200000">
              <a:off x="2459244" y="3184401"/>
              <a:ext cx="619080" cy="369332"/>
            </a:xfrm>
            <a:prstGeom prst="rect">
              <a:avLst/>
            </a:prstGeom>
            <a:noFill/>
          </p:spPr>
          <p:txBody>
            <a:bodyPr wrap="none" rtlCol="0">
              <a:spAutoFit/>
            </a:bodyPr>
            <a:lstStyle/>
            <a:p>
              <a:r>
                <a:rPr lang="en-US" dirty="0"/>
                <a:t>0.5s </a:t>
              </a:r>
            </a:p>
          </p:txBody>
        </p:sp>
        <p:sp>
          <p:nvSpPr>
            <p:cNvPr id="22568" name="TextBox 22567"/>
            <p:cNvSpPr txBox="1"/>
            <p:nvPr/>
          </p:nvSpPr>
          <p:spPr>
            <a:xfrm>
              <a:off x="2053668" y="2893144"/>
              <a:ext cx="448777" cy="923330"/>
            </a:xfrm>
            <a:prstGeom prst="rect">
              <a:avLst/>
            </a:prstGeom>
            <a:noFill/>
          </p:spPr>
          <p:txBody>
            <a:bodyPr wrap="none" rtlCol="0">
              <a:spAutoFit/>
            </a:bodyPr>
            <a:lstStyle/>
            <a:p>
              <a:r>
                <a:rPr lang="en-US" dirty="0"/>
                <a:t>+</a:t>
              </a:r>
            </a:p>
            <a:p>
              <a:r>
                <a:rPr lang="en-US" dirty="0"/>
                <a:t>V</a:t>
              </a:r>
              <a:r>
                <a:rPr lang="en-US" baseline="-25000" dirty="0"/>
                <a:t>c1</a:t>
              </a:r>
            </a:p>
            <a:p>
              <a:r>
                <a:rPr lang="en-US" dirty="0"/>
                <a:t>-</a:t>
              </a:r>
            </a:p>
          </p:txBody>
        </p:sp>
        <p:sp>
          <p:nvSpPr>
            <p:cNvPr id="140" name="TextBox 139"/>
            <p:cNvSpPr txBox="1"/>
            <p:nvPr/>
          </p:nvSpPr>
          <p:spPr>
            <a:xfrm>
              <a:off x="3193120" y="2914366"/>
              <a:ext cx="448777" cy="923330"/>
            </a:xfrm>
            <a:prstGeom prst="rect">
              <a:avLst/>
            </a:prstGeom>
            <a:noFill/>
          </p:spPr>
          <p:txBody>
            <a:bodyPr wrap="none" rtlCol="0">
              <a:spAutoFit/>
            </a:bodyPr>
            <a:lstStyle/>
            <a:p>
              <a:r>
                <a:rPr lang="en-US" dirty="0"/>
                <a:t>+</a:t>
              </a:r>
            </a:p>
            <a:p>
              <a:r>
                <a:rPr lang="en-US" dirty="0"/>
                <a:t>V</a:t>
              </a:r>
              <a:r>
                <a:rPr lang="en-US" baseline="-25000" dirty="0"/>
                <a:t>c2</a:t>
              </a:r>
            </a:p>
            <a:p>
              <a:r>
                <a:rPr lang="en-US" dirty="0"/>
                <a:t>-</a:t>
              </a:r>
            </a:p>
          </p:txBody>
        </p:sp>
      </p:grpSp>
      <p:sp>
        <p:nvSpPr>
          <p:cNvPr id="22570" name="TextBox 22569"/>
          <p:cNvSpPr txBox="1"/>
          <p:nvPr/>
        </p:nvSpPr>
        <p:spPr>
          <a:xfrm>
            <a:off x="4309831" y="3162503"/>
            <a:ext cx="4438263" cy="830997"/>
          </a:xfrm>
          <a:prstGeom prst="rect">
            <a:avLst/>
          </a:prstGeom>
          <a:noFill/>
        </p:spPr>
        <p:txBody>
          <a:bodyPr wrap="square" rtlCol="0">
            <a:spAutoFit/>
          </a:bodyPr>
          <a:lstStyle/>
          <a:p>
            <a:r>
              <a:rPr lang="en-US" sz="2400" dirty="0"/>
              <a:t>We use nodal analysis to find the transfer function:</a:t>
            </a:r>
          </a:p>
        </p:txBody>
      </p:sp>
      <mc:AlternateContent xmlns:mc="http://schemas.openxmlformats.org/markup-compatibility/2006" xmlns:a14="http://schemas.microsoft.com/office/drawing/2010/main">
        <mc:Choice Requires="a14">
          <p:sp>
            <p:nvSpPr>
              <p:cNvPr id="22571" name="TextBox 22570"/>
              <p:cNvSpPr txBox="1"/>
              <p:nvPr/>
            </p:nvSpPr>
            <p:spPr>
              <a:xfrm>
                <a:off x="286053" y="4023644"/>
                <a:ext cx="8784008" cy="2286395"/>
              </a:xfrm>
              <a:prstGeom prst="rect">
                <a:avLst/>
              </a:prstGeom>
              <a:noFill/>
            </p:spPr>
            <p:txBody>
              <a:bodyPr wrap="none" lIns="0" tIns="0" rIns="0" bIns="0" rtlCol="0">
                <a:spAutoFit/>
              </a:bodyPr>
              <a:lstStyle/>
              <a:p>
                <a:pPr>
                  <a:spcBef>
                    <a:spcPts val="600"/>
                  </a:spcBef>
                  <a:spcAft>
                    <a:spcPts val="600"/>
                  </a:spcAft>
                </a:pPr>
                <a14:m>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/2</m:t>
                              </m:r>
                            </m:e>
                            <m:e>
                              <m:r>
                                <a:rPr lang="en-US" b="0" i="1" smtClean="0">
                                  <a:latin typeface="Cambria Math" panose="02040503050406030204" pitchFamily="18" charset="0"/>
                                </a:rPr>
                                <m:t>−1/2</m:t>
                              </m:r>
                            </m:e>
                          </m:mr>
                          <m:mr>
                            <m:e>
                              <m:r>
                                <a:rPr lang="en-US" b="0" i="1" smtClean="0">
                                  <a:latin typeface="Cambria Math" panose="02040503050406030204" pitchFamily="18" charset="0"/>
                                </a:rPr>
                                <m:t>−1/2</m:t>
                              </m:r>
                            </m:e>
                            <m:e>
                              <m:r>
                                <a:rPr lang="en-US" b="0" i="1" smtClean="0">
                                  <a:latin typeface="Cambria Math" panose="02040503050406030204" pitchFamily="18" charset="0"/>
                                </a:rPr>
                                <m:t>1+</m:t>
                              </m:r>
                              <m:r>
                                <a:rPr lang="en-US" b="0" i="1" smtClean="0">
                                  <a:latin typeface="Cambria Math" panose="02040503050406030204" pitchFamily="18" charset="0"/>
                                </a:rPr>
                                <m:t>𝑠</m:t>
                              </m:r>
                              <m:r>
                                <a:rPr lang="en-US" b="0" i="1" smtClean="0">
                                  <a:latin typeface="Cambria Math" panose="02040503050406030204" pitchFamily="18" charset="0"/>
                                </a:rPr>
                                <m:t>/2</m:t>
                              </m:r>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𝑐</m:t>
                                  </m:r>
                                  <m:r>
                                    <a:rPr lang="en-US" b="0" i="1" smtClean="0">
                                      <a:latin typeface="Cambria Math" panose="02040503050406030204" pitchFamily="18" charset="0"/>
                                    </a:rPr>
                                    <m:t>1</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𝑐</m:t>
                                  </m:r>
                                  <m:r>
                                    <a:rPr lang="en-US" b="0" i="1" smtClean="0">
                                      <a:latin typeface="Cambria Math" panose="02040503050406030204" pitchFamily="18" charset="0"/>
                                    </a:rPr>
                                    <m:t>2</m:t>
                                  </m:r>
                                </m:sub>
                              </m:sSub>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2</m:t>
                              </m:r>
                              <m:r>
                                <a:rPr lang="en-US" b="0" i="1" smtClean="0">
                                  <a:latin typeface="Cambria Math" panose="02040503050406030204" pitchFamily="18" charset="0"/>
                                </a:rPr>
                                <m:t>.5</m:t>
                              </m:r>
                            </m:e>
                          </m:mr>
                          <m:mr>
                            <m:e>
                              <m:r>
                                <a:rPr lang="en-US" b="0" i="1" smtClean="0">
                                  <a:latin typeface="Cambria Math" panose="02040503050406030204" pitchFamily="18" charset="0"/>
                                </a:rPr>
                                <m:t>0</m:t>
                              </m:r>
                            </m:e>
                          </m:mr>
                        </m:m>
                      </m:e>
                    </m:d>
                  </m:oMath>
                </a14:m>
                <a:r>
                  <a:rPr lang="en-US" dirty="0"/>
                  <a:t> </a:t>
                </a:r>
                <a:r>
                  <a:rPr lang="en-US" sz="2000" dirty="0"/>
                  <a:t>using Kramer’s Rule we get </a:t>
                </a:r>
                <a14:m>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ub>
                            <m:r>
                              <a:rPr lang="en-US" sz="2000" b="0" i="1" smtClean="0">
                                <a:latin typeface="Cambria Math" panose="02040503050406030204" pitchFamily="18" charset="0"/>
                              </a:rPr>
                              <m:t>𝐶</m:t>
                            </m:r>
                            <m:r>
                              <a:rPr lang="en-US" sz="2000" b="0" i="1" smtClean="0">
                                <a:latin typeface="Cambria Math" panose="02040503050406030204" pitchFamily="18" charset="0"/>
                              </a:rPr>
                              <m:t>1</m:t>
                            </m:r>
                          </m:sub>
                        </m:sSub>
                      </m:num>
                      <m:den>
                        <m:r>
                          <a:rPr lang="en-US" sz="2000" b="0" i="1" smtClean="0">
                            <a:latin typeface="Cambria Math" panose="02040503050406030204" pitchFamily="18" charset="0"/>
                          </a:rPr>
                          <m:t>5</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𝑠</m:t>
                        </m:r>
                      </m:num>
                      <m:den>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r>
                                  <a:rPr lang="en-US" sz="2000" b="0" i="1" smtClean="0">
                                    <a:latin typeface="Cambria Math" panose="02040503050406030204" pitchFamily="18" charset="0"/>
                                  </a:rPr>
                                  <m:t>𝑠</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−1</m:t>
                        </m:r>
                      </m:den>
                    </m:f>
                  </m:oMath>
                </a14:m>
                <a:endParaRPr lang="en-US" sz="2000" dirty="0"/>
              </a:p>
              <a:p>
                <a:pPr>
                  <a:spcBef>
                    <a:spcPts val="600"/>
                  </a:spcBef>
                  <a:spcAft>
                    <a:spcPts val="600"/>
                  </a:spcAft>
                </a:pPr>
                <a:r>
                  <a:rPr lang="en-US" sz="2000" dirty="0"/>
                  <a:t>Setting the denominator to zero gives us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i="1" smtClean="0">
                            <a:latin typeface="Cambria Math" panose="02040503050406030204" pitchFamily="18" charset="0"/>
                            <a:ea typeface="Cambria Math" panose="02040503050406030204" pitchFamily="18" charset="0"/>
                          </a:rPr>
                          <m:t>±</m:t>
                        </m:r>
                      </m:sub>
                    </m:sSub>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±1</m:t>
                    </m:r>
                  </m:oMath>
                </a14:m>
                <a:r>
                  <a:rPr lang="en-US" sz="2000" dirty="0"/>
                  <a:t> or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𝑐</m:t>
                        </m:r>
                        <m:r>
                          <a:rPr lang="en-US" sz="2000" b="0" i="1" smtClean="0">
                            <a:latin typeface="Cambria Math" panose="02040503050406030204" pitchFamily="18" charset="0"/>
                          </a:rPr>
                          <m:t>1,</m:t>
                        </m:r>
                        <m:r>
                          <a:rPr lang="en-US" sz="2000" b="0" i="1" smtClean="0">
                            <a:latin typeface="Cambria Math" panose="02040503050406030204" pitchFamily="18" charset="0"/>
                          </a:rPr>
                          <m:t>h</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𝐴</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r>
                          <a:rPr lang="en-US" sz="2000" b="0" i="1" smtClean="0">
                            <a:latin typeface="Cambria Math" panose="02040503050406030204" pitchFamily="18" charset="0"/>
                          </a:rPr>
                          <m:t>𝑡</m:t>
                        </m:r>
                      </m:sup>
                    </m:sSup>
                    <m:r>
                      <a:rPr lang="en-US" sz="2000" b="0" i="1" smtClean="0">
                        <a:latin typeface="Cambria Math" panose="02040503050406030204" pitchFamily="18" charset="0"/>
                      </a:rPr>
                      <m:t>+</m:t>
                    </m:r>
                    <m:r>
                      <a:rPr lang="en-US" sz="2000" b="0" i="1" smtClean="0">
                        <a:latin typeface="Cambria Math" panose="02040503050406030204" pitchFamily="18" charset="0"/>
                      </a:rPr>
                      <m:t>𝐵</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−3</m:t>
                        </m:r>
                        <m:r>
                          <a:rPr lang="en-US" sz="2000" b="0" i="1" smtClean="0">
                            <a:latin typeface="Cambria Math" panose="02040503050406030204" pitchFamily="18" charset="0"/>
                          </a:rPr>
                          <m:t>𝑡</m:t>
                        </m:r>
                      </m:sup>
                    </m:sSup>
                  </m:oMath>
                </a14:m>
                <a:endParaRPr lang="en-US" sz="2000" dirty="0"/>
              </a:p>
              <a:p>
                <a:pPr>
                  <a:spcBef>
                    <a:spcPts val="600"/>
                  </a:spcBef>
                  <a:spcAft>
                    <a:spcPts val="600"/>
                  </a:spcAft>
                </a:pPr>
                <a:r>
                  <a:rPr lang="en-US" sz="2000" dirty="0"/>
                  <a:t>For the particular solution, </a:t>
                </a:r>
                <a14:m>
                  <m:oMath xmlns:m="http://schemas.openxmlformats.org/officeDocument/2006/math">
                    <m:r>
                      <a:rPr lang="en-US" sz="2000" i="1">
                        <a:latin typeface="Cambria Math" panose="02040503050406030204" pitchFamily="18" charset="0"/>
                      </a:rPr>
                      <m:t>𝐻</m:t>
                    </m:r>
                    <m:d>
                      <m:dPr>
                        <m:ctrlPr>
                          <a:rPr lang="en-US" sz="2000" i="1">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3</m:t>
                        </m:r>
                      </m:den>
                    </m:f>
                  </m:oMath>
                </a14:m>
                <a:r>
                  <a:rPr lang="en-US" sz="2000" dirty="0"/>
                  <a:t>, so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r>
                          <a:rPr lang="en-US" sz="2000" i="1">
                            <a:latin typeface="Cambria Math" panose="02040503050406030204" pitchFamily="18" charset="0"/>
                          </a:rPr>
                          <m:t>1,</m:t>
                        </m:r>
                        <m:r>
                          <a:rPr lang="en-US" sz="2000" b="0" i="1" smtClean="0">
                            <a:latin typeface="Cambria Math" panose="02040503050406030204" pitchFamily="18" charset="0"/>
                          </a:rPr>
                          <m:t>𝑝</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10</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𝑉</m:t>
                    </m:r>
                    <m:r>
                      <a:rPr lang="en-US" sz="2000" b="0" i="1" smtClean="0">
                        <a:latin typeface="Cambria Math" panose="02040503050406030204" pitchFamily="18" charset="0"/>
                      </a:rPr>
                      <m:t>.</m:t>
                    </m:r>
                  </m:oMath>
                </a14:m>
                <a:r>
                  <a:rPr lang="en-US" sz="2000" dirty="0"/>
                  <a:t> Solving the initial condition</a:t>
                </a:r>
              </a:p>
              <a:p>
                <a:pPr>
                  <a:spcBef>
                    <a:spcPts val="600"/>
                  </a:spcBef>
                  <a:spcAft>
                    <a:spcPts val="600"/>
                  </a:spcAft>
                </a:pPr>
                <a14:m>
                  <m:oMath xmlns:m="http://schemas.openxmlformats.org/officeDocument/2006/math">
                    <m:d>
                      <m:dPr>
                        <m:ctrlPr>
                          <a:rPr lang="en-US" sz="2000" i="1" smtClean="0">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−3</m:t>
                              </m:r>
                            </m:e>
                          </m:mr>
                        </m:m>
                      </m:e>
                    </m:d>
                    <m:d>
                      <m:dPr>
                        <m:ctrlPr>
                          <a:rPr lang="en-US" sz="2000" i="1" smtClean="0">
                            <a:latin typeface="Cambria Math" panose="02040503050406030204" pitchFamily="18" charset="0"/>
                          </a:rPr>
                        </m:ctrlPr>
                      </m:dPr>
                      <m:e>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𝐴</m:t>
                              </m:r>
                            </m:e>
                          </m:mr>
                          <m:mr>
                            <m:e>
                              <m:r>
                                <a:rPr lang="en-US" sz="2000" b="0" i="1" smtClean="0">
                                  <a:latin typeface="Cambria Math" panose="02040503050406030204" pitchFamily="18" charset="0"/>
                                </a:rPr>
                                <m:t>𝐵</m:t>
                              </m:r>
                            </m:e>
                          </m:mr>
                        </m:m>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10/3</m:t>
                              </m:r>
                            </m:e>
                          </m:mr>
                          <m:mr>
                            <m:e>
                              <m:r>
                                <a:rPr lang="en-US" sz="2000" b="0" i="1" smtClean="0">
                                  <a:latin typeface="Cambria Math" panose="02040503050406030204" pitchFamily="18" charset="0"/>
                                </a:rPr>
                                <m:t>5</m:t>
                              </m:r>
                            </m:e>
                          </m:mr>
                        </m:m>
                      </m:e>
                    </m:d>
                  </m:oMath>
                </a14:m>
                <a:r>
                  <a:rPr lang="en-US" sz="2000" dirty="0"/>
                  <a:t> which yields: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r>
                          <a:rPr lang="en-US" sz="2000" i="1">
                            <a:latin typeface="Cambria Math" panose="02040503050406030204" pitchFamily="18" charset="0"/>
                          </a:rPr>
                          <m:t>1</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10</m:t>
                        </m:r>
                      </m:num>
                      <m:den>
                        <m:r>
                          <a:rPr lang="en-US" sz="2000" b="0" i="1" smtClean="0">
                            <a:latin typeface="Cambria Math" panose="02040503050406030204" pitchFamily="18" charset="0"/>
                          </a:rPr>
                          <m:t>3</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2</m:t>
                        </m:r>
                      </m:den>
                    </m:f>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𝑡</m:t>
                        </m:r>
                      </m:sup>
                    </m:sSup>
                    <m:r>
                      <a:rPr lang="en-US" sz="2000" i="1">
                        <a:latin typeface="Cambria Math" panose="02040503050406030204" pitchFamily="18" charset="0"/>
                      </a:rPr>
                      <m:t>+</m:t>
                    </m:r>
                    <m:d>
                      <m:dPr>
                        <m:ctrlPr>
                          <a:rPr lang="en-US" sz="200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2</m:t>
                            </m:r>
                          </m:den>
                        </m:f>
                      </m:e>
                    </m:d>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−3</m:t>
                        </m:r>
                        <m:r>
                          <a:rPr lang="en-US" sz="2000" i="1">
                            <a:latin typeface="Cambria Math" panose="02040503050406030204" pitchFamily="18" charset="0"/>
                          </a:rPr>
                          <m:t>𝑡</m:t>
                        </m:r>
                      </m:sup>
                    </m:sSup>
                  </m:oMath>
                </a14:m>
                <a:r>
                  <a:rPr lang="en-US" sz="2000" dirty="0"/>
                  <a:t> V</a:t>
                </a:r>
              </a:p>
            </p:txBody>
          </p:sp>
        </mc:Choice>
        <mc:Fallback xmlns="">
          <p:sp>
            <p:nvSpPr>
              <p:cNvPr id="22571" name="TextBox 22570"/>
              <p:cNvSpPr txBox="1">
                <a:spLocks noRot="1" noChangeAspect="1" noMove="1" noResize="1" noEditPoints="1" noAdjustHandles="1" noChangeArrowheads="1" noChangeShapeType="1" noTextEdit="1"/>
              </p:cNvSpPr>
              <p:nvPr/>
            </p:nvSpPr>
            <p:spPr>
              <a:xfrm>
                <a:off x="286053" y="4023644"/>
                <a:ext cx="8784008" cy="2286395"/>
              </a:xfrm>
              <a:prstGeom prst="rect">
                <a:avLst/>
              </a:prstGeom>
              <a:blipFill rotWithShape="0">
                <a:blip r:embed="rId3"/>
                <a:stretch>
                  <a:fillRect l="-1804" r="-902" b="-1333"/>
                </a:stretch>
              </a:blipFill>
            </p:spPr>
            <p:txBody>
              <a:bodyPr/>
              <a:lstStyle/>
              <a:p>
                <a:r>
                  <a:rPr lang="en-US">
                    <a:noFill/>
                  </a:rPr>
                  <a:t> </a:t>
                </a:r>
              </a:p>
            </p:txBody>
          </p:sp>
        </mc:Fallback>
      </mc:AlternateContent>
    </p:spTree>
    <p:extLst>
      <p:ext uri="{BB962C8B-B14F-4D97-AF65-F5344CB8AC3E}">
        <p14:creationId xmlns:p14="http://schemas.microsoft.com/office/powerpoint/2010/main" val="2896429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normAutofit fontScale="90000"/>
          </a:bodyPr>
          <a:lstStyle/>
          <a:p>
            <a:r>
              <a:rPr lang="en-US" dirty="0"/>
              <a:t>Two capacitor simulation</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54" y="914400"/>
            <a:ext cx="848244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233390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1447800" y="1524000"/>
            <a:ext cx="762000" cy="6096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806520" y="1109990"/>
                <a:ext cx="75866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𝑣</m:t>
                          </m:r>
                        </m:e>
                        <m:sub>
                          <m:r>
                            <a:rPr lang="en-US" sz="2800" b="0" i="1" smtClean="0">
                              <a:solidFill>
                                <a:srgbClr val="FF0000"/>
                              </a:solidFill>
                              <a:latin typeface="Cambria Math" panose="02040503050406030204" pitchFamily="18" charset="0"/>
                            </a:rPr>
                            <m:t>𝑐</m:t>
                          </m:r>
                          <m:r>
                            <a:rPr lang="en-US" sz="2800" b="0" i="1" smtClean="0">
                              <a:solidFill>
                                <a:srgbClr val="FF0000"/>
                              </a:solidFill>
                              <a:latin typeface="Cambria Math" panose="02040503050406030204" pitchFamily="18" charset="0"/>
                            </a:rPr>
                            <m:t>1</m:t>
                          </m:r>
                        </m:sub>
                      </m:sSub>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06520" y="1109990"/>
                <a:ext cx="758669" cy="523220"/>
              </a:xfrm>
              <a:prstGeom prst="rect">
                <a:avLst/>
              </a:prstGeom>
              <a:blipFill rotWithShape="0">
                <a:blip r:embed="rId4"/>
                <a:stretch>
                  <a:fillRect/>
                </a:stretch>
              </a:blipFill>
            </p:spPr>
            <p:txBody>
              <a:bodyPr/>
              <a:lstStyle/>
              <a:p>
                <a:r>
                  <a:rPr lang="en-US">
                    <a:noFill/>
                  </a:rPr>
                  <a:t> </a:t>
                </a:r>
              </a:p>
            </p:txBody>
          </p:sp>
        </mc:Fallback>
      </mc:AlternateContent>
      <p:cxnSp>
        <p:nvCxnSpPr>
          <p:cNvPr id="9" name="Straight Arrow Connector 8"/>
          <p:cNvCxnSpPr/>
          <p:nvPr/>
        </p:nvCxnSpPr>
        <p:spPr>
          <a:xfrm>
            <a:off x="4055396" y="2438400"/>
            <a:ext cx="762000" cy="6096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414116" y="2024390"/>
                <a:ext cx="75866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𝑣</m:t>
                          </m:r>
                        </m:e>
                        <m:sub>
                          <m:r>
                            <a:rPr lang="en-US" sz="2800" b="0" i="1" smtClean="0">
                              <a:solidFill>
                                <a:srgbClr val="FF0000"/>
                              </a:solidFill>
                              <a:latin typeface="Cambria Math" panose="02040503050406030204" pitchFamily="18" charset="0"/>
                            </a:rPr>
                            <m:t>𝑐</m:t>
                          </m:r>
                          <m:r>
                            <a:rPr lang="en-US" sz="2800" b="0" i="1" smtClean="0">
                              <a:solidFill>
                                <a:srgbClr val="FF0000"/>
                              </a:solidFill>
                              <a:latin typeface="Cambria Math" panose="02040503050406030204" pitchFamily="18" charset="0"/>
                            </a:rPr>
                            <m:t>2</m:t>
                          </m:r>
                        </m:sub>
                      </m:sSub>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414116" y="2024390"/>
                <a:ext cx="758669" cy="52322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5076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76200"/>
            <a:ext cx="8458200" cy="639762"/>
          </a:xfrm>
        </p:spPr>
        <p:txBody>
          <a:bodyPr>
            <a:normAutofit/>
          </a:bodyPr>
          <a:lstStyle/>
          <a:p>
            <a:pPr lvl="1" algn="l" rtl="0">
              <a:spcBef>
                <a:spcPct val="0"/>
              </a:spcBef>
            </a:pPr>
            <a:r>
              <a:rPr lang="en-US" sz="3200" dirty="0">
                <a:solidFill>
                  <a:schemeClr val="tx1"/>
                </a:solidFill>
                <a:latin typeface="+mj-lt"/>
              </a:rPr>
              <a:t>TWO-INDUCTOR EXAMPLE - </a:t>
            </a:r>
            <a:r>
              <a:rPr lang="en-US" sz="3200" dirty="0">
                <a:solidFill>
                  <a:schemeClr val="tx1"/>
                </a:solidFill>
              </a:rPr>
              <a:t>Solve for i</a:t>
            </a:r>
            <a:r>
              <a:rPr lang="en-US" sz="3200" baseline="-25000" dirty="0">
                <a:solidFill>
                  <a:schemeClr val="tx1"/>
                </a:solidFill>
              </a:rPr>
              <a:t>L2</a:t>
            </a:r>
            <a:r>
              <a:rPr lang="en-US" sz="3200" dirty="0">
                <a:solidFill>
                  <a:schemeClr val="tx1"/>
                </a:solidFill>
              </a:rPr>
              <a:t> for t&gt;0</a:t>
            </a:r>
            <a:endParaRPr lang="en-US" sz="3200" dirty="0">
              <a:solidFill>
                <a:schemeClr val="tx1"/>
              </a:solidFill>
              <a:latin typeface="+mj-lt"/>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78892"/>
            <a:ext cx="3049587"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471776" y="715962"/>
                <a:ext cx="5408614" cy="1569660"/>
              </a:xfrm>
              <a:prstGeom prst="rect">
                <a:avLst/>
              </a:prstGeom>
              <a:noFill/>
            </p:spPr>
            <p:txBody>
              <a:bodyPr wrap="square" rtlCol="0">
                <a:spAutoFit/>
              </a:bodyPr>
              <a:lstStyle/>
              <a:p>
                <a:r>
                  <a:rPr lang="en-US" sz="2400" dirty="0"/>
                  <a:t>For t&lt;0, L2 takes all the current (it is a short for dc), so: </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=0</m:t>
                      </m:r>
                      <m:r>
                        <a:rPr lang="en-US" sz="2400" b="0" i="1" smtClean="0">
                          <a:latin typeface="Cambria Math" panose="02040503050406030204" pitchFamily="18" charset="0"/>
                        </a:rPr>
                        <m:t>𝐴</m:t>
                      </m:r>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b="0" i="1" smtClean="0">
                              <a:latin typeface="Cambria Math" panose="02040503050406030204" pitchFamily="18" charset="0"/>
                            </a:rPr>
                            <m:t>2</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𝐴</m:t>
                      </m:r>
                    </m:oMath>
                  </m:oMathPara>
                </a14:m>
                <a:endParaRPr lang="en-US" sz="2400" dirty="0"/>
              </a:p>
              <a:p>
                <a:r>
                  <a:rPr lang="en-US" sz="2400" dirty="0"/>
                  <a:t>The circuit for </a:t>
                </a:r>
                <a14:m>
                  <m:oMath xmlns:m="http://schemas.openxmlformats.org/officeDocument/2006/math">
                    <m:r>
                      <m:rPr>
                        <m:sty m:val="p"/>
                      </m:rPr>
                      <a:rPr lang="en-US" sz="2400" b="0" i="0" smtClean="0">
                        <a:latin typeface="Cambria Math" panose="02040503050406030204" pitchFamily="18" charset="0"/>
                      </a:rPr>
                      <m:t>t</m:t>
                    </m:r>
                    <m:r>
                      <a:rPr lang="en-US" sz="2400" b="0" i="0"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oMath>
                </a14:m>
                <a:r>
                  <a:rPr lang="en-US" sz="2400" dirty="0"/>
                  <a:t>is shown to the left.</a:t>
                </a:r>
              </a:p>
            </p:txBody>
          </p:sp>
        </mc:Choice>
        <mc:Fallback xmlns="">
          <p:sp>
            <p:nvSpPr>
              <p:cNvPr id="3" name="TextBox 2"/>
              <p:cNvSpPr txBox="1">
                <a:spLocks noRot="1" noChangeAspect="1" noMove="1" noResize="1" noEditPoints="1" noAdjustHandles="1" noChangeArrowheads="1" noChangeShapeType="1" noTextEdit="1"/>
              </p:cNvSpPr>
              <p:nvPr/>
            </p:nvSpPr>
            <p:spPr>
              <a:xfrm>
                <a:off x="3471776" y="715962"/>
                <a:ext cx="5408614" cy="1569660"/>
              </a:xfrm>
              <a:prstGeom prst="rect">
                <a:avLst/>
              </a:prstGeom>
              <a:blipFill rotWithShape="0">
                <a:blip r:embed="rId3"/>
                <a:stretch>
                  <a:fillRect l="-1804" t="-3101" b="-7752"/>
                </a:stretch>
              </a:blipFill>
            </p:spPr>
            <p:txBody>
              <a:bodyPr/>
              <a:lstStyle/>
              <a:p>
                <a:r>
                  <a:rPr lang="en-US">
                    <a:noFill/>
                  </a:rPr>
                  <a:t> </a:t>
                </a:r>
              </a:p>
            </p:txBody>
          </p:sp>
        </mc:Fallback>
      </mc:AlternateContent>
      <p:sp>
        <p:nvSpPr>
          <p:cNvPr id="23556" name="TextBox 23555"/>
          <p:cNvSpPr txBox="1"/>
          <p:nvPr/>
        </p:nvSpPr>
        <p:spPr>
          <a:xfrm rot="16200000">
            <a:off x="817264" y="3107577"/>
            <a:ext cx="434734" cy="369332"/>
          </a:xfrm>
          <a:prstGeom prst="rect">
            <a:avLst/>
          </a:prstGeom>
          <a:noFill/>
        </p:spPr>
        <p:txBody>
          <a:bodyPr wrap="none" rtlCol="0">
            <a:spAutoFit/>
          </a:bodyPr>
          <a:lstStyle/>
          <a:p>
            <a:r>
              <a:rPr lang="en-US" dirty="0"/>
              <a:t>3A</a:t>
            </a:r>
          </a:p>
        </p:txBody>
      </p:sp>
      <p:grpSp>
        <p:nvGrpSpPr>
          <p:cNvPr id="23560" name="Group 23559"/>
          <p:cNvGrpSpPr/>
          <p:nvPr/>
        </p:nvGrpSpPr>
        <p:grpSpPr>
          <a:xfrm>
            <a:off x="367846" y="2399558"/>
            <a:ext cx="3693673" cy="1657249"/>
            <a:chOff x="376881" y="2209800"/>
            <a:chExt cx="3693673" cy="1657249"/>
          </a:xfrm>
        </p:grpSpPr>
        <p:grpSp>
          <p:nvGrpSpPr>
            <p:cNvPr id="23555" name="Group 23554"/>
            <p:cNvGrpSpPr/>
            <p:nvPr/>
          </p:nvGrpSpPr>
          <p:grpSpPr>
            <a:xfrm>
              <a:off x="376881" y="2209800"/>
              <a:ext cx="3250776" cy="1644759"/>
              <a:chOff x="401595" y="1961073"/>
              <a:chExt cx="3250776" cy="1644759"/>
            </a:xfrm>
          </p:grpSpPr>
          <p:grpSp>
            <p:nvGrpSpPr>
              <p:cNvPr id="5" name="Group 4"/>
              <p:cNvGrpSpPr/>
              <p:nvPr/>
            </p:nvGrpSpPr>
            <p:grpSpPr>
              <a:xfrm>
                <a:off x="401595" y="2144391"/>
                <a:ext cx="523204" cy="1436907"/>
                <a:chOff x="6750909" y="1752600"/>
                <a:chExt cx="533400" cy="1600200"/>
              </a:xfrm>
            </p:grpSpPr>
            <p:grpSp>
              <p:nvGrpSpPr>
                <p:cNvPr id="6" name="Group 5"/>
                <p:cNvGrpSpPr/>
                <p:nvPr/>
              </p:nvGrpSpPr>
              <p:grpSpPr>
                <a:xfrm>
                  <a:off x="6750909" y="1752600"/>
                  <a:ext cx="533400" cy="1600200"/>
                  <a:chOff x="7581900" y="1752600"/>
                  <a:chExt cx="533400" cy="1600200"/>
                </a:xfrm>
              </p:grpSpPr>
              <p:cxnSp>
                <p:nvCxnSpPr>
                  <p:cNvPr id="8" name="Straight Connector 7"/>
                  <p:cNvCxnSpPr/>
                  <p:nvPr/>
                </p:nvCxnSpPr>
                <p:spPr>
                  <a:xfrm>
                    <a:off x="7848600" y="1752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48600" y="28194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581900" y="22860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flipV="1">
                  <a:off x="7017609" y="2362200"/>
                  <a:ext cx="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295400" y="2144391"/>
                <a:ext cx="412219" cy="1438287"/>
                <a:chOff x="5066148" y="1912143"/>
                <a:chExt cx="420252" cy="1545428"/>
              </a:xfrm>
            </p:grpSpPr>
            <p:cxnSp>
              <p:nvCxnSpPr>
                <p:cNvPr id="12" name="Straight Connector 11"/>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955188" y="2144391"/>
                <a:ext cx="281613" cy="1440068"/>
                <a:chOff x="2298937" y="1703786"/>
                <a:chExt cx="287101" cy="1538287"/>
              </a:xfrm>
            </p:grpSpPr>
            <p:sp>
              <p:nvSpPr>
                <p:cNvPr id="24" name="Freeform 23"/>
                <p:cNvSpPr/>
                <p:nvPr/>
              </p:nvSpPr>
              <p:spPr>
                <a:xfrm>
                  <a:off x="2298937" y="2024063"/>
                  <a:ext cx="287101" cy="676275"/>
                </a:xfrm>
                <a:custGeom>
                  <a:avLst/>
                  <a:gdLst>
                    <a:gd name="connsiteX0" fmla="*/ 134701 w 287101"/>
                    <a:gd name="connsiteY0" fmla="*/ 0 h 676275"/>
                    <a:gd name="connsiteX1" fmla="*/ 182326 w 287101"/>
                    <a:gd name="connsiteY1" fmla="*/ 4762 h 676275"/>
                    <a:gd name="connsiteX2" fmla="*/ 196613 w 287101"/>
                    <a:gd name="connsiteY2" fmla="*/ 9525 h 676275"/>
                    <a:gd name="connsiteX3" fmla="*/ 206138 w 287101"/>
                    <a:gd name="connsiteY3" fmla="*/ 23812 h 676275"/>
                    <a:gd name="connsiteX4" fmla="*/ 220426 w 287101"/>
                    <a:gd name="connsiteY4" fmla="*/ 33337 h 676275"/>
                    <a:gd name="connsiteX5" fmla="*/ 229951 w 287101"/>
                    <a:gd name="connsiteY5" fmla="*/ 47625 h 676275"/>
                    <a:gd name="connsiteX6" fmla="*/ 244238 w 287101"/>
                    <a:gd name="connsiteY6" fmla="*/ 76200 h 676275"/>
                    <a:gd name="connsiteX7" fmla="*/ 249001 w 287101"/>
                    <a:gd name="connsiteY7" fmla="*/ 95250 h 676275"/>
                    <a:gd name="connsiteX8" fmla="*/ 244238 w 287101"/>
                    <a:gd name="connsiteY8" fmla="*/ 152400 h 676275"/>
                    <a:gd name="connsiteX9" fmla="*/ 239476 w 287101"/>
                    <a:gd name="connsiteY9" fmla="*/ 166687 h 676275"/>
                    <a:gd name="connsiteX10" fmla="*/ 196613 w 287101"/>
                    <a:gd name="connsiteY10" fmla="*/ 190500 h 676275"/>
                    <a:gd name="connsiteX11" fmla="*/ 182326 w 287101"/>
                    <a:gd name="connsiteY11" fmla="*/ 200025 h 676275"/>
                    <a:gd name="connsiteX12" fmla="*/ 144226 w 287101"/>
                    <a:gd name="connsiteY12" fmla="*/ 209550 h 676275"/>
                    <a:gd name="connsiteX13" fmla="*/ 129938 w 287101"/>
                    <a:gd name="connsiteY13" fmla="*/ 214312 h 676275"/>
                    <a:gd name="connsiteX14" fmla="*/ 44213 w 287101"/>
                    <a:gd name="connsiteY14" fmla="*/ 209550 h 676275"/>
                    <a:gd name="connsiteX15" fmla="*/ 29926 w 287101"/>
                    <a:gd name="connsiteY15" fmla="*/ 204787 h 676275"/>
                    <a:gd name="connsiteX16" fmla="*/ 1351 w 287101"/>
                    <a:gd name="connsiteY16" fmla="*/ 185737 h 676275"/>
                    <a:gd name="connsiteX17" fmla="*/ 6113 w 287101"/>
                    <a:gd name="connsiteY17" fmla="*/ 166687 h 676275"/>
                    <a:gd name="connsiteX18" fmla="*/ 34688 w 287101"/>
                    <a:gd name="connsiteY18" fmla="*/ 157162 h 676275"/>
                    <a:gd name="connsiteX19" fmla="*/ 101363 w 287101"/>
                    <a:gd name="connsiteY19" fmla="*/ 161925 h 676275"/>
                    <a:gd name="connsiteX20" fmla="*/ 148988 w 287101"/>
                    <a:gd name="connsiteY20" fmla="*/ 176212 h 676275"/>
                    <a:gd name="connsiteX21" fmla="*/ 187088 w 287101"/>
                    <a:gd name="connsiteY21" fmla="*/ 185737 h 676275"/>
                    <a:gd name="connsiteX22" fmla="*/ 215663 w 287101"/>
                    <a:gd name="connsiteY22" fmla="*/ 195262 h 676275"/>
                    <a:gd name="connsiteX23" fmla="*/ 225188 w 287101"/>
                    <a:gd name="connsiteY23" fmla="*/ 209550 h 676275"/>
                    <a:gd name="connsiteX24" fmla="*/ 239476 w 287101"/>
                    <a:gd name="connsiteY24" fmla="*/ 219075 h 676275"/>
                    <a:gd name="connsiteX25" fmla="*/ 258526 w 287101"/>
                    <a:gd name="connsiteY25" fmla="*/ 233362 h 676275"/>
                    <a:gd name="connsiteX26" fmla="*/ 272813 w 287101"/>
                    <a:gd name="connsiteY26" fmla="*/ 238125 h 676275"/>
                    <a:gd name="connsiteX27" fmla="*/ 287101 w 287101"/>
                    <a:gd name="connsiteY27" fmla="*/ 247650 h 676275"/>
                    <a:gd name="connsiteX28" fmla="*/ 277576 w 287101"/>
                    <a:gd name="connsiteY28" fmla="*/ 300037 h 676275"/>
                    <a:gd name="connsiteX29" fmla="*/ 272813 w 287101"/>
                    <a:gd name="connsiteY29" fmla="*/ 314325 h 676275"/>
                    <a:gd name="connsiteX30" fmla="*/ 253763 w 287101"/>
                    <a:gd name="connsiteY30" fmla="*/ 342900 h 676275"/>
                    <a:gd name="connsiteX31" fmla="*/ 215663 w 287101"/>
                    <a:gd name="connsiteY31" fmla="*/ 357187 h 676275"/>
                    <a:gd name="connsiteX32" fmla="*/ 187088 w 287101"/>
                    <a:gd name="connsiteY32" fmla="*/ 366712 h 676275"/>
                    <a:gd name="connsiteX33" fmla="*/ 172801 w 287101"/>
                    <a:gd name="connsiteY33" fmla="*/ 376237 h 676275"/>
                    <a:gd name="connsiteX34" fmla="*/ 48976 w 287101"/>
                    <a:gd name="connsiteY34" fmla="*/ 376237 h 676275"/>
                    <a:gd name="connsiteX35" fmla="*/ 34688 w 287101"/>
                    <a:gd name="connsiteY35" fmla="*/ 361950 h 676275"/>
                    <a:gd name="connsiteX36" fmla="*/ 6113 w 287101"/>
                    <a:gd name="connsiteY36" fmla="*/ 342900 h 676275"/>
                    <a:gd name="connsiteX37" fmla="*/ 1351 w 287101"/>
                    <a:gd name="connsiteY37" fmla="*/ 328612 h 676275"/>
                    <a:gd name="connsiteX38" fmla="*/ 48976 w 287101"/>
                    <a:gd name="connsiteY38" fmla="*/ 319087 h 676275"/>
                    <a:gd name="connsiteX39" fmla="*/ 87076 w 287101"/>
                    <a:gd name="connsiteY39" fmla="*/ 323850 h 676275"/>
                    <a:gd name="connsiteX40" fmla="*/ 144226 w 287101"/>
                    <a:gd name="connsiteY40" fmla="*/ 333375 h 676275"/>
                    <a:gd name="connsiteX41" fmla="*/ 158513 w 287101"/>
                    <a:gd name="connsiteY41" fmla="*/ 338137 h 676275"/>
                    <a:gd name="connsiteX42" fmla="*/ 187088 w 287101"/>
                    <a:gd name="connsiteY42" fmla="*/ 357187 h 676275"/>
                    <a:gd name="connsiteX43" fmla="*/ 229951 w 287101"/>
                    <a:gd name="connsiteY43" fmla="*/ 381000 h 676275"/>
                    <a:gd name="connsiteX44" fmla="*/ 244238 w 287101"/>
                    <a:gd name="connsiteY44" fmla="*/ 390525 h 676275"/>
                    <a:gd name="connsiteX45" fmla="*/ 258526 w 287101"/>
                    <a:gd name="connsiteY45" fmla="*/ 400050 h 676275"/>
                    <a:gd name="connsiteX46" fmla="*/ 268051 w 287101"/>
                    <a:gd name="connsiteY46" fmla="*/ 428625 h 676275"/>
                    <a:gd name="connsiteX47" fmla="*/ 272813 w 287101"/>
                    <a:gd name="connsiteY47" fmla="*/ 442912 h 676275"/>
                    <a:gd name="connsiteX48" fmla="*/ 268051 w 287101"/>
                    <a:gd name="connsiteY48" fmla="*/ 476250 h 676275"/>
                    <a:gd name="connsiteX49" fmla="*/ 244238 w 287101"/>
                    <a:gd name="connsiteY49" fmla="*/ 495300 h 676275"/>
                    <a:gd name="connsiteX50" fmla="*/ 229951 w 287101"/>
                    <a:gd name="connsiteY50" fmla="*/ 504825 h 676275"/>
                    <a:gd name="connsiteX51" fmla="*/ 210901 w 287101"/>
                    <a:gd name="connsiteY51" fmla="*/ 523875 h 676275"/>
                    <a:gd name="connsiteX52" fmla="*/ 182326 w 287101"/>
                    <a:gd name="connsiteY52" fmla="*/ 542925 h 676275"/>
                    <a:gd name="connsiteX53" fmla="*/ 87076 w 287101"/>
                    <a:gd name="connsiteY53" fmla="*/ 552450 h 676275"/>
                    <a:gd name="connsiteX54" fmla="*/ 48976 w 287101"/>
                    <a:gd name="connsiteY54" fmla="*/ 547687 h 676275"/>
                    <a:gd name="connsiteX55" fmla="*/ 25163 w 287101"/>
                    <a:gd name="connsiteY55" fmla="*/ 519112 h 676275"/>
                    <a:gd name="connsiteX56" fmla="*/ 29926 w 287101"/>
                    <a:gd name="connsiteY56" fmla="*/ 504825 h 676275"/>
                    <a:gd name="connsiteX57" fmla="*/ 44213 w 287101"/>
                    <a:gd name="connsiteY57" fmla="*/ 500062 h 676275"/>
                    <a:gd name="connsiteX58" fmla="*/ 120413 w 287101"/>
                    <a:gd name="connsiteY58" fmla="*/ 504825 h 676275"/>
                    <a:gd name="connsiteX59" fmla="*/ 148988 w 287101"/>
                    <a:gd name="connsiteY59" fmla="*/ 509587 h 676275"/>
                    <a:gd name="connsiteX60" fmla="*/ 163276 w 287101"/>
                    <a:gd name="connsiteY60" fmla="*/ 514350 h 676275"/>
                    <a:gd name="connsiteX61" fmla="*/ 215663 w 287101"/>
                    <a:gd name="connsiteY61" fmla="*/ 528637 h 676275"/>
                    <a:gd name="connsiteX62" fmla="*/ 229951 w 287101"/>
                    <a:gd name="connsiteY62" fmla="*/ 533400 h 676275"/>
                    <a:gd name="connsiteX63" fmla="*/ 244238 w 287101"/>
                    <a:gd name="connsiteY63" fmla="*/ 542925 h 676275"/>
                    <a:gd name="connsiteX64" fmla="*/ 263288 w 287101"/>
                    <a:gd name="connsiteY64" fmla="*/ 571500 h 676275"/>
                    <a:gd name="connsiteX65" fmla="*/ 244238 w 287101"/>
                    <a:gd name="connsiteY65" fmla="*/ 623887 h 676275"/>
                    <a:gd name="connsiteX66" fmla="*/ 229951 w 287101"/>
                    <a:gd name="connsiteY66" fmla="*/ 633412 h 676275"/>
                    <a:gd name="connsiteX67" fmla="*/ 187088 w 287101"/>
                    <a:gd name="connsiteY67" fmla="*/ 652462 h 676275"/>
                    <a:gd name="connsiteX68" fmla="*/ 177563 w 287101"/>
                    <a:gd name="connsiteY68" fmla="*/ 666750 h 676275"/>
                    <a:gd name="connsiteX69" fmla="*/ 168038 w 287101"/>
                    <a:gd name="connsiteY69" fmla="*/ 67627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7101" h="676275">
                      <a:moveTo>
                        <a:pt x="134701" y="0"/>
                      </a:moveTo>
                      <a:cubicBezTo>
                        <a:pt x="150576" y="1587"/>
                        <a:pt x="166557" y="2336"/>
                        <a:pt x="182326" y="4762"/>
                      </a:cubicBezTo>
                      <a:cubicBezTo>
                        <a:pt x="187288" y="5525"/>
                        <a:pt x="192693" y="6389"/>
                        <a:pt x="196613" y="9525"/>
                      </a:cubicBezTo>
                      <a:cubicBezTo>
                        <a:pt x="201082" y="13101"/>
                        <a:pt x="202091" y="19765"/>
                        <a:pt x="206138" y="23812"/>
                      </a:cubicBezTo>
                      <a:cubicBezTo>
                        <a:pt x="210186" y="27859"/>
                        <a:pt x="215663" y="30162"/>
                        <a:pt x="220426" y="33337"/>
                      </a:cubicBezTo>
                      <a:cubicBezTo>
                        <a:pt x="223601" y="38100"/>
                        <a:pt x="227391" y="42505"/>
                        <a:pt x="229951" y="47625"/>
                      </a:cubicBezTo>
                      <a:cubicBezTo>
                        <a:pt x="249668" y="87061"/>
                        <a:pt x="216940" y="35251"/>
                        <a:pt x="244238" y="76200"/>
                      </a:cubicBezTo>
                      <a:cubicBezTo>
                        <a:pt x="245826" y="82550"/>
                        <a:pt x="249001" y="88705"/>
                        <a:pt x="249001" y="95250"/>
                      </a:cubicBezTo>
                      <a:cubicBezTo>
                        <a:pt x="249001" y="114366"/>
                        <a:pt x="246764" y="133452"/>
                        <a:pt x="244238" y="152400"/>
                      </a:cubicBezTo>
                      <a:cubicBezTo>
                        <a:pt x="243575" y="157376"/>
                        <a:pt x="243026" y="163137"/>
                        <a:pt x="239476" y="166687"/>
                      </a:cubicBezTo>
                      <a:cubicBezTo>
                        <a:pt x="209445" y="196718"/>
                        <a:pt x="220568" y="178522"/>
                        <a:pt x="196613" y="190500"/>
                      </a:cubicBezTo>
                      <a:cubicBezTo>
                        <a:pt x="191494" y="193060"/>
                        <a:pt x="187445" y="197465"/>
                        <a:pt x="182326" y="200025"/>
                      </a:cubicBezTo>
                      <a:cubicBezTo>
                        <a:pt x="171444" y="205466"/>
                        <a:pt x="155086" y="206835"/>
                        <a:pt x="144226" y="209550"/>
                      </a:cubicBezTo>
                      <a:cubicBezTo>
                        <a:pt x="139356" y="210768"/>
                        <a:pt x="134701" y="212725"/>
                        <a:pt x="129938" y="214312"/>
                      </a:cubicBezTo>
                      <a:cubicBezTo>
                        <a:pt x="101363" y="212725"/>
                        <a:pt x="72703" y="212263"/>
                        <a:pt x="44213" y="209550"/>
                      </a:cubicBezTo>
                      <a:cubicBezTo>
                        <a:pt x="39216" y="209074"/>
                        <a:pt x="34314" y="207225"/>
                        <a:pt x="29926" y="204787"/>
                      </a:cubicBezTo>
                      <a:cubicBezTo>
                        <a:pt x="19919" y="199227"/>
                        <a:pt x="1351" y="185737"/>
                        <a:pt x="1351" y="185737"/>
                      </a:cubicBezTo>
                      <a:cubicBezTo>
                        <a:pt x="2938" y="179387"/>
                        <a:pt x="1143" y="170947"/>
                        <a:pt x="6113" y="166687"/>
                      </a:cubicBezTo>
                      <a:cubicBezTo>
                        <a:pt x="13736" y="160153"/>
                        <a:pt x="34688" y="157162"/>
                        <a:pt x="34688" y="157162"/>
                      </a:cubicBezTo>
                      <a:cubicBezTo>
                        <a:pt x="56913" y="158750"/>
                        <a:pt x="79218" y="159464"/>
                        <a:pt x="101363" y="161925"/>
                      </a:cubicBezTo>
                      <a:cubicBezTo>
                        <a:pt x="114974" y="163437"/>
                        <a:pt x="137487" y="173337"/>
                        <a:pt x="148988" y="176212"/>
                      </a:cubicBezTo>
                      <a:cubicBezTo>
                        <a:pt x="161688" y="179387"/>
                        <a:pt x="174669" y="181597"/>
                        <a:pt x="187088" y="185737"/>
                      </a:cubicBezTo>
                      <a:lnTo>
                        <a:pt x="215663" y="195262"/>
                      </a:lnTo>
                      <a:cubicBezTo>
                        <a:pt x="218838" y="200025"/>
                        <a:pt x="221141" y="205503"/>
                        <a:pt x="225188" y="209550"/>
                      </a:cubicBezTo>
                      <a:cubicBezTo>
                        <a:pt x="229235" y="213597"/>
                        <a:pt x="234818" y="215748"/>
                        <a:pt x="239476" y="219075"/>
                      </a:cubicBezTo>
                      <a:cubicBezTo>
                        <a:pt x="245935" y="223688"/>
                        <a:pt x="251634" y="229424"/>
                        <a:pt x="258526" y="233362"/>
                      </a:cubicBezTo>
                      <a:cubicBezTo>
                        <a:pt x="262885" y="235853"/>
                        <a:pt x="268323" y="235880"/>
                        <a:pt x="272813" y="238125"/>
                      </a:cubicBezTo>
                      <a:cubicBezTo>
                        <a:pt x="277933" y="240685"/>
                        <a:pt x="282338" y="244475"/>
                        <a:pt x="287101" y="247650"/>
                      </a:cubicBezTo>
                      <a:cubicBezTo>
                        <a:pt x="284980" y="260375"/>
                        <a:pt x="280901" y="286736"/>
                        <a:pt x="277576" y="300037"/>
                      </a:cubicBezTo>
                      <a:cubicBezTo>
                        <a:pt x="276358" y="304907"/>
                        <a:pt x="275251" y="309936"/>
                        <a:pt x="272813" y="314325"/>
                      </a:cubicBezTo>
                      <a:cubicBezTo>
                        <a:pt x="267254" y="324332"/>
                        <a:pt x="263288" y="336550"/>
                        <a:pt x="253763" y="342900"/>
                      </a:cubicBezTo>
                      <a:cubicBezTo>
                        <a:pt x="228899" y="359476"/>
                        <a:pt x="250521" y="347681"/>
                        <a:pt x="215663" y="357187"/>
                      </a:cubicBezTo>
                      <a:cubicBezTo>
                        <a:pt x="205977" y="359829"/>
                        <a:pt x="187088" y="366712"/>
                        <a:pt x="187088" y="366712"/>
                      </a:cubicBezTo>
                      <a:cubicBezTo>
                        <a:pt x="182326" y="369887"/>
                        <a:pt x="178231" y="374427"/>
                        <a:pt x="172801" y="376237"/>
                      </a:cubicBezTo>
                      <a:cubicBezTo>
                        <a:pt x="138925" y="387530"/>
                        <a:pt x="68093" y="377193"/>
                        <a:pt x="48976" y="376237"/>
                      </a:cubicBezTo>
                      <a:cubicBezTo>
                        <a:pt x="44213" y="371475"/>
                        <a:pt x="40004" y="366085"/>
                        <a:pt x="34688" y="361950"/>
                      </a:cubicBezTo>
                      <a:cubicBezTo>
                        <a:pt x="25652" y="354922"/>
                        <a:pt x="6113" y="342900"/>
                        <a:pt x="6113" y="342900"/>
                      </a:cubicBezTo>
                      <a:cubicBezTo>
                        <a:pt x="4526" y="338137"/>
                        <a:pt x="-3037" y="331050"/>
                        <a:pt x="1351" y="328612"/>
                      </a:cubicBezTo>
                      <a:cubicBezTo>
                        <a:pt x="15503" y="320750"/>
                        <a:pt x="48976" y="319087"/>
                        <a:pt x="48976" y="319087"/>
                      </a:cubicBezTo>
                      <a:lnTo>
                        <a:pt x="87076" y="323850"/>
                      </a:lnTo>
                      <a:cubicBezTo>
                        <a:pt x="104369" y="326156"/>
                        <a:pt x="126755" y="329007"/>
                        <a:pt x="144226" y="333375"/>
                      </a:cubicBezTo>
                      <a:cubicBezTo>
                        <a:pt x="149096" y="334593"/>
                        <a:pt x="153751" y="336550"/>
                        <a:pt x="158513" y="338137"/>
                      </a:cubicBezTo>
                      <a:cubicBezTo>
                        <a:pt x="168038" y="344487"/>
                        <a:pt x="176228" y="353567"/>
                        <a:pt x="187088" y="357187"/>
                      </a:cubicBezTo>
                      <a:cubicBezTo>
                        <a:pt x="212236" y="365570"/>
                        <a:pt x="197200" y="359165"/>
                        <a:pt x="229951" y="381000"/>
                      </a:cubicBezTo>
                      <a:lnTo>
                        <a:pt x="244238" y="390525"/>
                      </a:lnTo>
                      <a:lnTo>
                        <a:pt x="258526" y="400050"/>
                      </a:lnTo>
                      <a:lnTo>
                        <a:pt x="268051" y="428625"/>
                      </a:lnTo>
                      <a:lnTo>
                        <a:pt x="272813" y="442912"/>
                      </a:lnTo>
                      <a:cubicBezTo>
                        <a:pt x="271226" y="454025"/>
                        <a:pt x="271277" y="465498"/>
                        <a:pt x="268051" y="476250"/>
                      </a:cubicBezTo>
                      <a:cubicBezTo>
                        <a:pt x="262385" y="495139"/>
                        <a:pt x="258129" y="488354"/>
                        <a:pt x="244238" y="495300"/>
                      </a:cubicBezTo>
                      <a:cubicBezTo>
                        <a:pt x="239119" y="497860"/>
                        <a:pt x="234713" y="501650"/>
                        <a:pt x="229951" y="504825"/>
                      </a:cubicBezTo>
                      <a:cubicBezTo>
                        <a:pt x="221868" y="529069"/>
                        <a:pt x="231682" y="512330"/>
                        <a:pt x="210901" y="523875"/>
                      </a:cubicBezTo>
                      <a:cubicBezTo>
                        <a:pt x="200894" y="529435"/>
                        <a:pt x="193685" y="541505"/>
                        <a:pt x="182326" y="542925"/>
                      </a:cubicBezTo>
                      <a:cubicBezTo>
                        <a:pt x="125258" y="550058"/>
                        <a:pt x="156981" y="546624"/>
                        <a:pt x="87076" y="552450"/>
                      </a:cubicBezTo>
                      <a:cubicBezTo>
                        <a:pt x="74376" y="550862"/>
                        <a:pt x="61004" y="552061"/>
                        <a:pt x="48976" y="547687"/>
                      </a:cubicBezTo>
                      <a:cubicBezTo>
                        <a:pt x="40907" y="544753"/>
                        <a:pt x="29699" y="525916"/>
                        <a:pt x="25163" y="519112"/>
                      </a:cubicBezTo>
                      <a:cubicBezTo>
                        <a:pt x="26751" y="514350"/>
                        <a:pt x="26376" y="508375"/>
                        <a:pt x="29926" y="504825"/>
                      </a:cubicBezTo>
                      <a:cubicBezTo>
                        <a:pt x="33476" y="501275"/>
                        <a:pt x="39193" y="500062"/>
                        <a:pt x="44213" y="500062"/>
                      </a:cubicBezTo>
                      <a:cubicBezTo>
                        <a:pt x="69663" y="500062"/>
                        <a:pt x="95013" y="503237"/>
                        <a:pt x="120413" y="504825"/>
                      </a:cubicBezTo>
                      <a:cubicBezTo>
                        <a:pt x="129938" y="506412"/>
                        <a:pt x="139562" y="507492"/>
                        <a:pt x="148988" y="509587"/>
                      </a:cubicBezTo>
                      <a:cubicBezTo>
                        <a:pt x="153889" y="510676"/>
                        <a:pt x="158406" y="513132"/>
                        <a:pt x="163276" y="514350"/>
                      </a:cubicBezTo>
                      <a:cubicBezTo>
                        <a:pt x="217130" y="527813"/>
                        <a:pt x="154358" y="508201"/>
                        <a:pt x="215663" y="528637"/>
                      </a:cubicBezTo>
                      <a:cubicBezTo>
                        <a:pt x="220426" y="530225"/>
                        <a:pt x="225774" y="530615"/>
                        <a:pt x="229951" y="533400"/>
                      </a:cubicBezTo>
                      <a:lnTo>
                        <a:pt x="244238" y="542925"/>
                      </a:lnTo>
                      <a:cubicBezTo>
                        <a:pt x="250588" y="552450"/>
                        <a:pt x="265533" y="560275"/>
                        <a:pt x="263288" y="571500"/>
                      </a:cubicBezTo>
                      <a:cubicBezTo>
                        <a:pt x="259764" y="589123"/>
                        <a:pt x="257875" y="610250"/>
                        <a:pt x="244238" y="623887"/>
                      </a:cubicBezTo>
                      <a:cubicBezTo>
                        <a:pt x="240191" y="627934"/>
                        <a:pt x="234713" y="630237"/>
                        <a:pt x="229951" y="633412"/>
                      </a:cubicBezTo>
                      <a:cubicBezTo>
                        <a:pt x="208517" y="665564"/>
                        <a:pt x="237236" y="630174"/>
                        <a:pt x="187088" y="652462"/>
                      </a:cubicBezTo>
                      <a:cubicBezTo>
                        <a:pt x="181857" y="654787"/>
                        <a:pt x="181139" y="662280"/>
                        <a:pt x="177563" y="666750"/>
                      </a:cubicBezTo>
                      <a:cubicBezTo>
                        <a:pt x="174758" y="670256"/>
                        <a:pt x="171213" y="673100"/>
                        <a:pt x="168038" y="67627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4" idx="0"/>
                </p:cNvCxnSpPr>
                <p:nvPr/>
              </p:nvCxnSpPr>
              <p:spPr>
                <a:xfrm flipV="1">
                  <a:off x="2433638" y="1703786"/>
                  <a:ext cx="7069" cy="320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440707" y="2663428"/>
                  <a:ext cx="3534" cy="578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370758" y="2165764"/>
                <a:ext cx="281613" cy="1440068"/>
                <a:chOff x="2298937" y="1703786"/>
                <a:chExt cx="287101" cy="1538287"/>
              </a:xfrm>
            </p:grpSpPr>
            <p:sp>
              <p:nvSpPr>
                <p:cNvPr id="28" name="Freeform 27"/>
                <p:cNvSpPr/>
                <p:nvPr/>
              </p:nvSpPr>
              <p:spPr>
                <a:xfrm>
                  <a:off x="2298937" y="2024063"/>
                  <a:ext cx="287101" cy="676275"/>
                </a:xfrm>
                <a:custGeom>
                  <a:avLst/>
                  <a:gdLst>
                    <a:gd name="connsiteX0" fmla="*/ 134701 w 287101"/>
                    <a:gd name="connsiteY0" fmla="*/ 0 h 676275"/>
                    <a:gd name="connsiteX1" fmla="*/ 182326 w 287101"/>
                    <a:gd name="connsiteY1" fmla="*/ 4762 h 676275"/>
                    <a:gd name="connsiteX2" fmla="*/ 196613 w 287101"/>
                    <a:gd name="connsiteY2" fmla="*/ 9525 h 676275"/>
                    <a:gd name="connsiteX3" fmla="*/ 206138 w 287101"/>
                    <a:gd name="connsiteY3" fmla="*/ 23812 h 676275"/>
                    <a:gd name="connsiteX4" fmla="*/ 220426 w 287101"/>
                    <a:gd name="connsiteY4" fmla="*/ 33337 h 676275"/>
                    <a:gd name="connsiteX5" fmla="*/ 229951 w 287101"/>
                    <a:gd name="connsiteY5" fmla="*/ 47625 h 676275"/>
                    <a:gd name="connsiteX6" fmla="*/ 244238 w 287101"/>
                    <a:gd name="connsiteY6" fmla="*/ 76200 h 676275"/>
                    <a:gd name="connsiteX7" fmla="*/ 249001 w 287101"/>
                    <a:gd name="connsiteY7" fmla="*/ 95250 h 676275"/>
                    <a:gd name="connsiteX8" fmla="*/ 244238 w 287101"/>
                    <a:gd name="connsiteY8" fmla="*/ 152400 h 676275"/>
                    <a:gd name="connsiteX9" fmla="*/ 239476 w 287101"/>
                    <a:gd name="connsiteY9" fmla="*/ 166687 h 676275"/>
                    <a:gd name="connsiteX10" fmla="*/ 196613 w 287101"/>
                    <a:gd name="connsiteY10" fmla="*/ 190500 h 676275"/>
                    <a:gd name="connsiteX11" fmla="*/ 182326 w 287101"/>
                    <a:gd name="connsiteY11" fmla="*/ 200025 h 676275"/>
                    <a:gd name="connsiteX12" fmla="*/ 144226 w 287101"/>
                    <a:gd name="connsiteY12" fmla="*/ 209550 h 676275"/>
                    <a:gd name="connsiteX13" fmla="*/ 129938 w 287101"/>
                    <a:gd name="connsiteY13" fmla="*/ 214312 h 676275"/>
                    <a:gd name="connsiteX14" fmla="*/ 44213 w 287101"/>
                    <a:gd name="connsiteY14" fmla="*/ 209550 h 676275"/>
                    <a:gd name="connsiteX15" fmla="*/ 29926 w 287101"/>
                    <a:gd name="connsiteY15" fmla="*/ 204787 h 676275"/>
                    <a:gd name="connsiteX16" fmla="*/ 1351 w 287101"/>
                    <a:gd name="connsiteY16" fmla="*/ 185737 h 676275"/>
                    <a:gd name="connsiteX17" fmla="*/ 6113 w 287101"/>
                    <a:gd name="connsiteY17" fmla="*/ 166687 h 676275"/>
                    <a:gd name="connsiteX18" fmla="*/ 34688 w 287101"/>
                    <a:gd name="connsiteY18" fmla="*/ 157162 h 676275"/>
                    <a:gd name="connsiteX19" fmla="*/ 101363 w 287101"/>
                    <a:gd name="connsiteY19" fmla="*/ 161925 h 676275"/>
                    <a:gd name="connsiteX20" fmla="*/ 148988 w 287101"/>
                    <a:gd name="connsiteY20" fmla="*/ 176212 h 676275"/>
                    <a:gd name="connsiteX21" fmla="*/ 187088 w 287101"/>
                    <a:gd name="connsiteY21" fmla="*/ 185737 h 676275"/>
                    <a:gd name="connsiteX22" fmla="*/ 215663 w 287101"/>
                    <a:gd name="connsiteY22" fmla="*/ 195262 h 676275"/>
                    <a:gd name="connsiteX23" fmla="*/ 225188 w 287101"/>
                    <a:gd name="connsiteY23" fmla="*/ 209550 h 676275"/>
                    <a:gd name="connsiteX24" fmla="*/ 239476 w 287101"/>
                    <a:gd name="connsiteY24" fmla="*/ 219075 h 676275"/>
                    <a:gd name="connsiteX25" fmla="*/ 258526 w 287101"/>
                    <a:gd name="connsiteY25" fmla="*/ 233362 h 676275"/>
                    <a:gd name="connsiteX26" fmla="*/ 272813 w 287101"/>
                    <a:gd name="connsiteY26" fmla="*/ 238125 h 676275"/>
                    <a:gd name="connsiteX27" fmla="*/ 287101 w 287101"/>
                    <a:gd name="connsiteY27" fmla="*/ 247650 h 676275"/>
                    <a:gd name="connsiteX28" fmla="*/ 277576 w 287101"/>
                    <a:gd name="connsiteY28" fmla="*/ 300037 h 676275"/>
                    <a:gd name="connsiteX29" fmla="*/ 272813 w 287101"/>
                    <a:gd name="connsiteY29" fmla="*/ 314325 h 676275"/>
                    <a:gd name="connsiteX30" fmla="*/ 253763 w 287101"/>
                    <a:gd name="connsiteY30" fmla="*/ 342900 h 676275"/>
                    <a:gd name="connsiteX31" fmla="*/ 215663 w 287101"/>
                    <a:gd name="connsiteY31" fmla="*/ 357187 h 676275"/>
                    <a:gd name="connsiteX32" fmla="*/ 187088 w 287101"/>
                    <a:gd name="connsiteY32" fmla="*/ 366712 h 676275"/>
                    <a:gd name="connsiteX33" fmla="*/ 172801 w 287101"/>
                    <a:gd name="connsiteY33" fmla="*/ 376237 h 676275"/>
                    <a:gd name="connsiteX34" fmla="*/ 48976 w 287101"/>
                    <a:gd name="connsiteY34" fmla="*/ 376237 h 676275"/>
                    <a:gd name="connsiteX35" fmla="*/ 34688 w 287101"/>
                    <a:gd name="connsiteY35" fmla="*/ 361950 h 676275"/>
                    <a:gd name="connsiteX36" fmla="*/ 6113 w 287101"/>
                    <a:gd name="connsiteY36" fmla="*/ 342900 h 676275"/>
                    <a:gd name="connsiteX37" fmla="*/ 1351 w 287101"/>
                    <a:gd name="connsiteY37" fmla="*/ 328612 h 676275"/>
                    <a:gd name="connsiteX38" fmla="*/ 48976 w 287101"/>
                    <a:gd name="connsiteY38" fmla="*/ 319087 h 676275"/>
                    <a:gd name="connsiteX39" fmla="*/ 87076 w 287101"/>
                    <a:gd name="connsiteY39" fmla="*/ 323850 h 676275"/>
                    <a:gd name="connsiteX40" fmla="*/ 144226 w 287101"/>
                    <a:gd name="connsiteY40" fmla="*/ 333375 h 676275"/>
                    <a:gd name="connsiteX41" fmla="*/ 158513 w 287101"/>
                    <a:gd name="connsiteY41" fmla="*/ 338137 h 676275"/>
                    <a:gd name="connsiteX42" fmla="*/ 187088 w 287101"/>
                    <a:gd name="connsiteY42" fmla="*/ 357187 h 676275"/>
                    <a:gd name="connsiteX43" fmla="*/ 229951 w 287101"/>
                    <a:gd name="connsiteY43" fmla="*/ 381000 h 676275"/>
                    <a:gd name="connsiteX44" fmla="*/ 244238 w 287101"/>
                    <a:gd name="connsiteY44" fmla="*/ 390525 h 676275"/>
                    <a:gd name="connsiteX45" fmla="*/ 258526 w 287101"/>
                    <a:gd name="connsiteY45" fmla="*/ 400050 h 676275"/>
                    <a:gd name="connsiteX46" fmla="*/ 268051 w 287101"/>
                    <a:gd name="connsiteY46" fmla="*/ 428625 h 676275"/>
                    <a:gd name="connsiteX47" fmla="*/ 272813 w 287101"/>
                    <a:gd name="connsiteY47" fmla="*/ 442912 h 676275"/>
                    <a:gd name="connsiteX48" fmla="*/ 268051 w 287101"/>
                    <a:gd name="connsiteY48" fmla="*/ 476250 h 676275"/>
                    <a:gd name="connsiteX49" fmla="*/ 244238 w 287101"/>
                    <a:gd name="connsiteY49" fmla="*/ 495300 h 676275"/>
                    <a:gd name="connsiteX50" fmla="*/ 229951 w 287101"/>
                    <a:gd name="connsiteY50" fmla="*/ 504825 h 676275"/>
                    <a:gd name="connsiteX51" fmla="*/ 210901 w 287101"/>
                    <a:gd name="connsiteY51" fmla="*/ 523875 h 676275"/>
                    <a:gd name="connsiteX52" fmla="*/ 182326 w 287101"/>
                    <a:gd name="connsiteY52" fmla="*/ 542925 h 676275"/>
                    <a:gd name="connsiteX53" fmla="*/ 87076 w 287101"/>
                    <a:gd name="connsiteY53" fmla="*/ 552450 h 676275"/>
                    <a:gd name="connsiteX54" fmla="*/ 48976 w 287101"/>
                    <a:gd name="connsiteY54" fmla="*/ 547687 h 676275"/>
                    <a:gd name="connsiteX55" fmla="*/ 25163 w 287101"/>
                    <a:gd name="connsiteY55" fmla="*/ 519112 h 676275"/>
                    <a:gd name="connsiteX56" fmla="*/ 29926 w 287101"/>
                    <a:gd name="connsiteY56" fmla="*/ 504825 h 676275"/>
                    <a:gd name="connsiteX57" fmla="*/ 44213 w 287101"/>
                    <a:gd name="connsiteY57" fmla="*/ 500062 h 676275"/>
                    <a:gd name="connsiteX58" fmla="*/ 120413 w 287101"/>
                    <a:gd name="connsiteY58" fmla="*/ 504825 h 676275"/>
                    <a:gd name="connsiteX59" fmla="*/ 148988 w 287101"/>
                    <a:gd name="connsiteY59" fmla="*/ 509587 h 676275"/>
                    <a:gd name="connsiteX60" fmla="*/ 163276 w 287101"/>
                    <a:gd name="connsiteY60" fmla="*/ 514350 h 676275"/>
                    <a:gd name="connsiteX61" fmla="*/ 215663 w 287101"/>
                    <a:gd name="connsiteY61" fmla="*/ 528637 h 676275"/>
                    <a:gd name="connsiteX62" fmla="*/ 229951 w 287101"/>
                    <a:gd name="connsiteY62" fmla="*/ 533400 h 676275"/>
                    <a:gd name="connsiteX63" fmla="*/ 244238 w 287101"/>
                    <a:gd name="connsiteY63" fmla="*/ 542925 h 676275"/>
                    <a:gd name="connsiteX64" fmla="*/ 263288 w 287101"/>
                    <a:gd name="connsiteY64" fmla="*/ 571500 h 676275"/>
                    <a:gd name="connsiteX65" fmla="*/ 244238 w 287101"/>
                    <a:gd name="connsiteY65" fmla="*/ 623887 h 676275"/>
                    <a:gd name="connsiteX66" fmla="*/ 229951 w 287101"/>
                    <a:gd name="connsiteY66" fmla="*/ 633412 h 676275"/>
                    <a:gd name="connsiteX67" fmla="*/ 187088 w 287101"/>
                    <a:gd name="connsiteY67" fmla="*/ 652462 h 676275"/>
                    <a:gd name="connsiteX68" fmla="*/ 177563 w 287101"/>
                    <a:gd name="connsiteY68" fmla="*/ 666750 h 676275"/>
                    <a:gd name="connsiteX69" fmla="*/ 168038 w 287101"/>
                    <a:gd name="connsiteY69" fmla="*/ 67627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7101" h="676275">
                      <a:moveTo>
                        <a:pt x="134701" y="0"/>
                      </a:moveTo>
                      <a:cubicBezTo>
                        <a:pt x="150576" y="1587"/>
                        <a:pt x="166557" y="2336"/>
                        <a:pt x="182326" y="4762"/>
                      </a:cubicBezTo>
                      <a:cubicBezTo>
                        <a:pt x="187288" y="5525"/>
                        <a:pt x="192693" y="6389"/>
                        <a:pt x="196613" y="9525"/>
                      </a:cubicBezTo>
                      <a:cubicBezTo>
                        <a:pt x="201082" y="13101"/>
                        <a:pt x="202091" y="19765"/>
                        <a:pt x="206138" y="23812"/>
                      </a:cubicBezTo>
                      <a:cubicBezTo>
                        <a:pt x="210186" y="27859"/>
                        <a:pt x="215663" y="30162"/>
                        <a:pt x="220426" y="33337"/>
                      </a:cubicBezTo>
                      <a:cubicBezTo>
                        <a:pt x="223601" y="38100"/>
                        <a:pt x="227391" y="42505"/>
                        <a:pt x="229951" y="47625"/>
                      </a:cubicBezTo>
                      <a:cubicBezTo>
                        <a:pt x="249668" y="87061"/>
                        <a:pt x="216940" y="35251"/>
                        <a:pt x="244238" y="76200"/>
                      </a:cubicBezTo>
                      <a:cubicBezTo>
                        <a:pt x="245826" y="82550"/>
                        <a:pt x="249001" y="88705"/>
                        <a:pt x="249001" y="95250"/>
                      </a:cubicBezTo>
                      <a:cubicBezTo>
                        <a:pt x="249001" y="114366"/>
                        <a:pt x="246764" y="133452"/>
                        <a:pt x="244238" y="152400"/>
                      </a:cubicBezTo>
                      <a:cubicBezTo>
                        <a:pt x="243575" y="157376"/>
                        <a:pt x="243026" y="163137"/>
                        <a:pt x="239476" y="166687"/>
                      </a:cubicBezTo>
                      <a:cubicBezTo>
                        <a:pt x="209445" y="196718"/>
                        <a:pt x="220568" y="178522"/>
                        <a:pt x="196613" y="190500"/>
                      </a:cubicBezTo>
                      <a:cubicBezTo>
                        <a:pt x="191494" y="193060"/>
                        <a:pt x="187445" y="197465"/>
                        <a:pt x="182326" y="200025"/>
                      </a:cubicBezTo>
                      <a:cubicBezTo>
                        <a:pt x="171444" y="205466"/>
                        <a:pt x="155086" y="206835"/>
                        <a:pt x="144226" y="209550"/>
                      </a:cubicBezTo>
                      <a:cubicBezTo>
                        <a:pt x="139356" y="210768"/>
                        <a:pt x="134701" y="212725"/>
                        <a:pt x="129938" y="214312"/>
                      </a:cubicBezTo>
                      <a:cubicBezTo>
                        <a:pt x="101363" y="212725"/>
                        <a:pt x="72703" y="212263"/>
                        <a:pt x="44213" y="209550"/>
                      </a:cubicBezTo>
                      <a:cubicBezTo>
                        <a:pt x="39216" y="209074"/>
                        <a:pt x="34314" y="207225"/>
                        <a:pt x="29926" y="204787"/>
                      </a:cubicBezTo>
                      <a:cubicBezTo>
                        <a:pt x="19919" y="199227"/>
                        <a:pt x="1351" y="185737"/>
                        <a:pt x="1351" y="185737"/>
                      </a:cubicBezTo>
                      <a:cubicBezTo>
                        <a:pt x="2938" y="179387"/>
                        <a:pt x="1143" y="170947"/>
                        <a:pt x="6113" y="166687"/>
                      </a:cubicBezTo>
                      <a:cubicBezTo>
                        <a:pt x="13736" y="160153"/>
                        <a:pt x="34688" y="157162"/>
                        <a:pt x="34688" y="157162"/>
                      </a:cubicBezTo>
                      <a:cubicBezTo>
                        <a:pt x="56913" y="158750"/>
                        <a:pt x="79218" y="159464"/>
                        <a:pt x="101363" y="161925"/>
                      </a:cubicBezTo>
                      <a:cubicBezTo>
                        <a:pt x="114974" y="163437"/>
                        <a:pt x="137487" y="173337"/>
                        <a:pt x="148988" y="176212"/>
                      </a:cubicBezTo>
                      <a:cubicBezTo>
                        <a:pt x="161688" y="179387"/>
                        <a:pt x="174669" y="181597"/>
                        <a:pt x="187088" y="185737"/>
                      </a:cubicBezTo>
                      <a:lnTo>
                        <a:pt x="215663" y="195262"/>
                      </a:lnTo>
                      <a:cubicBezTo>
                        <a:pt x="218838" y="200025"/>
                        <a:pt x="221141" y="205503"/>
                        <a:pt x="225188" y="209550"/>
                      </a:cubicBezTo>
                      <a:cubicBezTo>
                        <a:pt x="229235" y="213597"/>
                        <a:pt x="234818" y="215748"/>
                        <a:pt x="239476" y="219075"/>
                      </a:cubicBezTo>
                      <a:cubicBezTo>
                        <a:pt x="245935" y="223688"/>
                        <a:pt x="251634" y="229424"/>
                        <a:pt x="258526" y="233362"/>
                      </a:cubicBezTo>
                      <a:cubicBezTo>
                        <a:pt x="262885" y="235853"/>
                        <a:pt x="268323" y="235880"/>
                        <a:pt x="272813" y="238125"/>
                      </a:cubicBezTo>
                      <a:cubicBezTo>
                        <a:pt x="277933" y="240685"/>
                        <a:pt x="282338" y="244475"/>
                        <a:pt x="287101" y="247650"/>
                      </a:cubicBezTo>
                      <a:cubicBezTo>
                        <a:pt x="284980" y="260375"/>
                        <a:pt x="280901" y="286736"/>
                        <a:pt x="277576" y="300037"/>
                      </a:cubicBezTo>
                      <a:cubicBezTo>
                        <a:pt x="276358" y="304907"/>
                        <a:pt x="275251" y="309936"/>
                        <a:pt x="272813" y="314325"/>
                      </a:cubicBezTo>
                      <a:cubicBezTo>
                        <a:pt x="267254" y="324332"/>
                        <a:pt x="263288" y="336550"/>
                        <a:pt x="253763" y="342900"/>
                      </a:cubicBezTo>
                      <a:cubicBezTo>
                        <a:pt x="228899" y="359476"/>
                        <a:pt x="250521" y="347681"/>
                        <a:pt x="215663" y="357187"/>
                      </a:cubicBezTo>
                      <a:cubicBezTo>
                        <a:pt x="205977" y="359829"/>
                        <a:pt x="187088" y="366712"/>
                        <a:pt x="187088" y="366712"/>
                      </a:cubicBezTo>
                      <a:cubicBezTo>
                        <a:pt x="182326" y="369887"/>
                        <a:pt x="178231" y="374427"/>
                        <a:pt x="172801" y="376237"/>
                      </a:cubicBezTo>
                      <a:cubicBezTo>
                        <a:pt x="138925" y="387530"/>
                        <a:pt x="68093" y="377193"/>
                        <a:pt x="48976" y="376237"/>
                      </a:cubicBezTo>
                      <a:cubicBezTo>
                        <a:pt x="44213" y="371475"/>
                        <a:pt x="40004" y="366085"/>
                        <a:pt x="34688" y="361950"/>
                      </a:cubicBezTo>
                      <a:cubicBezTo>
                        <a:pt x="25652" y="354922"/>
                        <a:pt x="6113" y="342900"/>
                        <a:pt x="6113" y="342900"/>
                      </a:cubicBezTo>
                      <a:cubicBezTo>
                        <a:pt x="4526" y="338137"/>
                        <a:pt x="-3037" y="331050"/>
                        <a:pt x="1351" y="328612"/>
                      </a:cubicBezTo>
                      <a:cubicBezTo>
                        <a:pt x="15503" y="320750"/>
                        <a:pt x="48976" y="319087"/>
                        <a:pt x="48976" y="319087"/>
                      </a:cubicBezTo>
                      <a:lnTo>
                        <a:pt x="87076" y="323850"/>
                      </a:lnTo>
                      <a:cubicBezTo>
                        <a:pt x="104369" y="326156"/>
                        <a:pt x="126755" y="329007"/>
                        <a:pt x="144226" y="333375"/>
                      </a:cubicBezTo>
                      <a:cubicBezTo>
                        <a:pt x="149096" y="334593"/>
                        <a:pt x="153751" y="336550"/>
                        <a:pt x="158513" y="338137"/>
                      </a:cubicBezTo>
                      <a:cubicBezTo>
                        <a:pt x="168038" y="344487"/>
                        <a:pt x="176228" y="353567"/>
                        <a:pt x="187088" y="357187"/>
                      </a:cubicBezTo>
                      <a:cubicBezTo>
                        <a:pt x="212236" y="365570"/>
                        <a:pt x="197200" y="359165"/>
                        <a:pt x="229951" y="381000"/>
                      </a:cubicBezTo>
                      <a:lnTo>
                        <a:pt x="244238" y="390525"/>
                      </a:lnTo>
                      <a:lnTo>
                        <a:pt x="258526" y="400050"/>
                      </a:lnTo>
                      <a:lnTo>
                        <a:pt x="268051" y="428625"/>
                      </a:lnTo>
                      <a:lnTo>
                        <a:pt x="272813" y="442912"/>
                      </a:lnTo>
                      <a:cubicBezTo>
                        <a:pt x="271226" y="454025"/>
                        <a:pt x="271277" y="465498"/>
                        <a:pt x="268051" y="476250"/>
                      </a:cubicBezTo>
                      <a:cubicBezTo>
                        <a:pt x="262385" y="495139"/>
                        <a:pt x="258129" y="488354"/>
                        <a:pt x="244238" y="495300"/>
                      </a:cubicBezTo>
                      <a:cubicBezTo>
                        <a:pt x="239119" y="497860"/>
                        <a:pt x="234713" y="501650"/>
                        <a:pt x="229951" y="504825"/>
                      </a:cubicBezTo>
                      <a:cubicBezTo>
                        <a:pt x="221868" y="529069"/>
                        <a:pt x="231682" y="512330"/>
                        <a:pt x="210901" y="523875"/>
                      </a:cubicBezTo>
                      <a:cubicBezTo>
                        <a:pt x="200894" y="529435"/>
                        <a:pt x="193685" y="541505"/>
                        <a:pt x="182326" y="542925"/>
                      </a:cubicBezTo>
                      <a:cubicBezTo>
                        <a:pt x="125258" y="550058"/>
                        <a:pt x="156981" y="546624"/>
                        <a:pt x="87076" y="552450"/>
                      </a:cubicBezTo>
                      <a:cubicBezTo>
                        <a:pt x="74376" y="550862"/>
                        <a:pt x="61004" y="552061"/>
                        <a:pt x="48976" y="547687"/>
                      </a:cubicBezTo>
                      <a:cubicBezTo>
                        <a:pt x="40907" y="544753"/>
                        <a:pt x="29699" y="525916"/>
                        <a:pt x="25163" y="519112"/>
                      </a:cubicBezTo>
                      <a:cubicBezTo>
                        <a:pt x="26751" y="514350"/>
                        <a:pt x="26376" y="508375"/>
                        <a:pt x="29926" y="504825"/>
                      </a:cubicBezTo>
                      <a:cubicBezTo>
                        <a:pt x="33476" y="501275"/>
                        <a:pt x="39193" y="500062"/>
                        <a:pt x="44213" y="500062"/>
                      </a:cubicBezTo>
                      <a:cubicBezTo>
                        <a:pt x="69663" y="500062"/>
                        <a:pt x="95013" y="503237"/>
                        <a:pt x="120413" y="504825"/>
                      </a:cubicBezTo>
                      <a:cubicBezTo>
                        <a:pt x="129938" y="506412"/>
                        <a:pt x="139562" y="507492"/>
                        <a:pt x="148988" y="509587"/>
                      </a:cubicBezTo>
                      <a:cubicBezTo>
                        <a:pt x="153889" y="510676"/>
                        <a:pt x="158406" y="513132"/>
                        <a:pt x="163276" y="514350"/>
                      </a:cubicBezTo>
                      <a:cubicBezTo>
                        <a:pt x="217130" y="527813"/>
                        <a:pt x="154358" y="508201"/>
                        <a:pt x="215663" y="528637"/>
                      </a:cubicBezTo>
                      <a:cubicBezTo>
                        <a:pt x="220426" y="530225"/>
                        <a:pt x="225774" y="530615"/>
                        <a:pt x="229951" y="533400"/>
                      </a:cubicBezTo>
                      <a:lnTo>
                        <a:pt x="244238" y="542925"/>
                      </a:lnTo>
                      <a:cubicBezTo>
                        <a:pt x="250588" y="552450"/>
                        <a:pt x="265533" y="560275"/>
                        <a:pt x="263288" y="571500"/>
                      </a:cubicBezTo>
                      <a:cubicBezTo>
                        <a:pt x="259764" y="589123"/>
                        <a:pt x="257875" y="610250"/>
                        <a:pt x="244238" y="623887"/>
                      </a:cubicBezTo>
                      <a:cubicBezTo>
                        <a:pt x="240191" y="627934"/>
                        <a:pt x="234713" y="630237"/>
                        <a:pt x="229951" y="633412"/>
                      </a:cubicBezTo>
                      <a:cubicBezTo>
                        <a:pt x="208517" y="665564"/>
                        <a:pt x="237236" y="630174"/>
                        <a:pt x="187088" y="652462"/>
                      </a:cubicBezTo>
                      <a:cubicBezTo>
                        <a:pt x="181857" y="654787"/>
                        <a:pt x="181139" y="662280"/>
                        <a:pt x="177563" y="666750"/>
                      </a:cubicBezTo>
                      <a:cubicBezTo>
                        <a:pt x="174758" y="670256"/>
                        <a:pt x="171213" y="673100"/>
                        <a:pt x="168038" y="67627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8" idx="0"/>
                </p:cNvCxnSpPr>
                <p:nvPr/>
              </p:nvCxnSpPr>
              <p:spPr>
                <a:xfrm flipV="1">
                  <a:off x="2433638" y="1703786"/>
                  <a:ext cx="7069" cy="320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440707" y="2663428"/>
                  <a:ext cx="3534" cy="578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5400000">
                <a:off x="2600348" y="1448039"/>
                <a:ext cx="412219" cy="1438287"/>
                <a:chOff x="5066148" y="1912143"/>
                <a:chExt cx="420252" cy="1545428"/>
              </a:xfrm>
            </p:grpSpPr>
            <p:cxnSp>
              <p:nvCxnSpPr>
                <p:cNvPr id="32" name="Straight Connector 31"/>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552" name="Straight Connector 23551"/>
              <p:cNvCxnSpPr/>
              <p:nvPr/>
            </p:nvCxnSpPr>
            <p:spPr>
              <a:xfrm>
                <a:off x="679482" y="3581298"/>
                <a:ext cx="2845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63197" y="2143443"/>
                <a:ext cx="1439193" cy="219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rot="16200000">
              <a:off x="2113768" y="3342387"/>
              <a:ext cx="434734" cy="369332"/>
            </a:xfrm>
            <a:prstGeom prst="rect">
              <a:avLst/>
            </a:prstGeom>
            <a:noFill/>
          </p:spPr>
          <p:txBody>
            <a:bodyPr wrap="none" rtlCol="0">
              <a:spAutoFit/>
            </a:bodyPr>
            <a:lstStyle/>
            <a:p>
              <a:r>
                <a:rPr lang="en-US" dirty="0"/>
                <a:t>0A</a:t>
              </a:r>
            </a:p>
          </p:txBody>
        </p:sp>
        <p:sp>
          <p:nvSpPr>
            <p:cNvPr id="50" name="TextBox 49"/>
            <p:cNvSpPr txBox="1"/>
            <p:nvPr/>
          </p:nvSpPr>
          <p:spPr>
            <a:xfrm rot="16200000">
              <a:off x="3009602" y="3333910"/>
              <a:ext cx="434734" cy="369332"/>
            </a:xfrm>
            <a:prstGeom prst="rect">
              <a:avLst/>
            </a:prstGeom>
            <a:noFill/>
          </p:spPr>
          <p:txBody>
            <a:bodyPr wrap="none" rtlCol="0">
              <a:spAutoFit/>
            </a:bodyPr>
            <a:lstStyle/>
            <a:p>
              <a:r>
                <a:rPr lang="en-US" dirty="0"/>
                <a:t>1A</a:t>
              </a:r>
            </a:p>
          </p:txBody>
        </p:sp>
        <p:cxnSp>
          <p:nvCxnSpPr>
            <p:cNvPr id="51" name="Straight Arrow Connector 50"/>
            <p:cNvCxnSpPr/>
            <p:nvPr/>
          </p:nvCxnSpPr>
          <p:spPr>
            <a:xfrm>
              <a:off x="3493013" y="3512791"/>
              <a:ext cx="6533" cy="29270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066467" y="3482661"/>
              <a:ext cx="6533" cy="29270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69471" y="3629011"/>
              <a:ext cx="1791" cy="21386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922403" y="3456039"/>
              <a:ext cx="434734" cy="369332"/>
            </a:xfrm>
            <a:prstGeom prst="rect">
              <a:avLst/>
            </a:prstGeom>
            <a:noFill/>
          </p:spPr>
          <p:txBody>
            <a:bodyPr wrap="none" rtlCol="0">
              <a:spAutoFit/>
            </a:bodyPr>
            <a:lstStyle/>
            <a:p>
              <a:r>
                <a:rPr lang="en-US" dirty="0"/>
                <a:t>2A</a:t>
              </a:r>
            </a:p>
          </p:txBody>
        </p:sp>
        <p:sp>
          <p:nvSpPr>
            <p:cNvPr id="23558" name="TextBox 23557"/>
            <p:cNvSpPr txBox="1"/>
            <p:nvPr/>
          </p:nvSpPr>
          <p:spPr>
            <a:xfrm>
              <a:off x="3611774" y="2363821"/>
              <a:ext cx="458780" cy="1477328"/>
            </a:xfrm>
            <a:prstGeom prst="rect">
              <a:avLst/>
            </a:prstGeom>
            <a:noFill/>
          </p:spPr>
          <p:txBody>
            <a:bodyPr wrap="none" rtlCol="0">
              <a:spAutoFit/>
            </a:bodyPr>
            <a:lstStyle/>
            <a:p>
              <a:r>
                <a:rPr lang="en-US" dirty="0"/>
                <a:t>+</a:t>
              </a:r>
            </a:p>
            <a:p>
              <a:endParaRPr lang="en-US" dirty="0"/>
            </a:p>
            <a:p>
              <a:r>
                <a:rPr lang="en-US" dirty="0"/>
                <a:t>V</a:t>
              </a:r>
              <a:r>
                <a:rPr lang="en-US" baseline="-25000" dirty="0"/>
                <a:t>L2</a:t>
              </a:r>
            </a:p>
            <a:p>
              <a:endParaRPr lang="en-US" dirty="0"/>
            </a:p>
            <a:p>
              <a:r>
                <a:rPr lang="en-US" dirty="0"/>
                <a:t>-</a:t>
              </a:r>
            </a:p>
          </p:txBody>
        </p:sp>
        <p:sp>
          <p:nvSpPr>
            <p:cNvPr id="57" name="TextBox 56"/>
            <p:cNvSpPr txBox="1"/>
            <p:nvPr/>
          </p:nvSpPr>
          <p:spPr>
            <a:xfrm>
              <a:off x="2077676" y="2527172"/>
              <a:ext cx="1306768" cy="369332"/>
            </a:xfrm>
            <a:prstGeom prst="rect">
              <a:avLst/>
            </a:prstGeom>
            <a:noFill/>
          </p:spPr>
          <p:txBody>
            <a:bodyPr wrap="none" rtlCol="0">
              <a:spAutoFit/>
            </a:bodyPr>
            <a:lstStyle/>
            <a:p>
              <a:r>
                <a:rPr lang="en-US" dirty="0"/>
                <a:t>  +     1V      -</a:t>
              </a:r>
            </a:p>
          </p:txBody>
        </p:sp>
        <p:sp>
          <p:nvSpPr>
            <p:cNvPr id="58" name="TextBox 57"/>
            <p:cNvSpPr txBox="1"/>
            <p:nvPr/>
          </p:nvSpPr>
          <p:spPr>
            <a:xfrm>
              <a:off x="1571733" y="2389721"/>
              <a:ext cx="433132" cy="1477328"/>
            </a:xfrm>
            <a:prstGeom prst="rect">
              <a:avLst/>
            </a:prstGeom>
            <a:noFill/>
          </p:spPr>
          <p:txBody>
            <a:bodyPr wrap="none" rtlCol="0">
              <a:spAutoFit/>
            </a:bodyPr>
            <a:lstStyle/>
            <a:p>
              <a:r>
                <a:rPr lang="en-US" dirty="0"/>
                <a:t>  +</a:t>
              </a:r>
            </a:p>
            <a:p>
              <a:endParaRPr lang="en-US" dirty="0"/>
            </a:p>
            <a:p>
              <a:r>
                <a:rPr lang="en-US" dirty="0"/>
                <a:t>2V</a:t>
              </a:r>
              <a:endParaRPr lang="en-US" baseline="-25000" dirty="0"/>
            </a:p>
            <a:p>
              <a:endParaRPr lang="en-US" dirty="0"/>
            </a:p>
            <a:p>
              <a:r>
                <a:rPr lang="en-US" dirty="0"/>
                <a:t>  -</a:t>
              </a:r>
            </a:p>
          </p:txBody>
        </p:sp>
      </p:grpSp>
      <mc:AlternateContent xmlns:mc="http://schemas.openxmlformats.org/markup-compatibility/2006" xmlns:a14="http://schemas.microsoft.com/office/drawing/2010/main">
        <mc:Choice Requires="a14">
          <p:sp>
            <p:nvSpPr>
              <p:cNvPr id="23559" name="TextBox 23558"/>
              <p:cNvSpPr txBox="1"/>
              <p:nvPr/>
            </p:nvSpPr>
            <p:spPr>
              <a:xfrm>
                <a:off x="4043404" y="2209800"/>
                <a:ext cx="4947873" cy="3894977"/>
              </a:xfrm>
              <a:prstGeom prst="rect">
                <a:avLst/>
              </a:prstGeom>
              <a:noFill/>
            </p:spPr>
            <p:txBody>
              <a:bodyPr wrap="square" rtlCol="0">
                <a:spAutoFit/>
              </a:bodyPr>
              <a:lstStyle/>
              <a:p>
                <a:r>
                  <a:rPr lang="en-US" sz="2400" dirty="0"/>
                  <a:t>KCL for the top left node shows the current through the vertical resistor is 2A. KVL around the right mesh yields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𝐿</m:t>
                        </m:r>
                        <m:r>
                          <a:rPr lang="en-US" sz="2400" b="0" i="1" smtClean="0">
                            <a:latin typeface="Cambria Math" panose="02040503050406030204" pitchFamily="18" charset="0"/>
                          </a:rPr>
                          <m:t>2</m:t>
                        </m:r>
                      </m:sub>
                    </m:sSub>
                    <m:r>
                      <a:rPr lang="en-US" sz="2400" b="0" i="1" smtClean="0">
                        <a:latin typeface="Cambria Math" panose="02040503050406030204" pitchFamily="18" charset="0"/>
                      </a:rPr>
                      <m:t>=1</m:t>
                    </m:r>
                    <m:r>
                      <a:rPr lang="en-US" sz="2400" b="0" i="1" smtClean="0">
                        <a:latin typeface="Cambria Math" panose="02040503050406030204" pitchFamily="18" charset="0"/>
                      </a:rPr>
                      <m:t>𝑉</m:t>
                    </m:r>
                  </m:oMath>
                </a14:m>
                <a:r>
                  <a:rPr lang="en-US" sz="2400" dirty="0"/>
                  <a:t>, so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𝑖</m:t>
                        </m:r>
                      </m:e>
                      <m:sub>
                        <m:r>
                          <a:rPr lang="en-US" sz="2400" b="0" i="1" smtClean="0">
                            <a:latin typeface="Cambria Math" panose="02040503050406030204" pitchFamily="18" charset="0"/>
                          </a:rPr>
                          <m:t>𝐿</m:t>
                        </m:r>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𝐿</m:t>
                            </m:r>
                            <m:r>
                              <a:rPr lang="en-US" sz="2400" i="1">
                                <a:latin typeface="Cambria Math" panose="02040503050406030204" pitchFamily="18" charset="0"/>
                              </a:rPr>
                              <m:t>2</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num>
                      <m:den>
                        <m:r>
                          <a:rPr lang="en-US" sz="2400" b="0" i="1" smtClean="0">
                            <a:latin typeface="Cambria Math" panose="02040503050406030204" pitchFamily="18" charset="0"/>
                          </a:rPr>
                          <m:t>𝐿</m:t>
                        </m:r>
                      </m:den>
                    </m:f>
                  </m:oMath>
                </a14:m>
                <a:endParaRPr lang="en-US" sz="2400" b="0" dirty="0"/>
              </a:p>
              <a:p>
                <a:r>
                  <a:rPr lang="en-US" sz="2400" dirty="0"/>
                  <a:t>Or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2</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b="0" i="1" smtClean="0">
                        <a:latin typeface="Cambria Math" panose="02040503050406030204" pitchFamily="18" charset="0"/>
                      </a:rPr>
                      <m:t>=1 </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r>
                  <a:rPr lang="en-US" sz="2400" dirty="0"/>
                  <a:t>.</a:t>
                </a:r>
              </a:p>
              <a:p>
                <a:r>
                  <a:rPr lang="en-US" sz="2400" dirty="0"/>
                  <a:t>The transfer function can come from the current divider rule:</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𝐼</m:t>
                                  </m:r>
                                </m:e>
                              </m:acc>
                            </m:e>
                            <m:sub>
                              <m:r>
                                <a:rPr lang="en-US" sz="2000" i="1">
                                  <a:latin typeface="Cambria Math" panose="02040503050406030204" pitchFamily="18" charset="0"/>
                                </a:rPr>
                                <m:t>𝐿</m:t>
                              </m:r>
                              <m:r>
                                <a:rPr lang="en-US" sz="2000" i="1">
                                  <a:latin typeface="Cambria Math" panose="02040503050406030204" pitchFamily="18" charset="0"/>
                                </a:rPr>
                                <m:t>2</m:t>
                              </m:r>
                            </m:sub>
                          </m:sSub>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𝑠</m:t>
                              </m:r>
                              <m:r>
                                <a:rPr lang="en-US" sz="2000" b="0" i="1" smtClean="0">
                                  <a:latin typeface="Cambria Math" panose="02040503050406030204" pitchFamily="18" charset="0"/>
                                </a:rPr>
                                <m:t>+1</m:t>
                              </m:r>
                            </m:den>
                          </m:f>
                        </m:num>
                        <m:den>
                          <m:r>
                            <a:rPr lang="en-US" sz="2000" b="0" i="1" smtClean="0">
                              <a:latin typeface="Cambria Math" panose="02040503050406030204" pitchFamily="18" charset="0"/>
                            </a:rPr>
                            <m:t>1+</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𝑠</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𝑠</m:t>
                              </m:r>
                              <m:r>
                                <a:rPr lang="en-US" sz="2000" b="0" i="1" smtClean="0">
                                  <a:latin typeface="Cambria Math" panose="02040503050406030204" pitchFamily="18" charset="0"/>
                                </a:rPr>
                                <m:t>+1</m:t>
                              </m:r>
                            </m:den>
                          </m:f>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𝑠</m:t>
                          </m:r>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+3</m:t>
                          </m:r>
                          <m:r>
                            <a:rPr lang="en-US" sz="2000" b="0" i="1" smtClean="0">
                              <a:latin typeface="Cambria Math" panose="02040503050406030204" pitchFamily="18" charset="0"/>
                            </a:rPr>
                            <m:t>𝑠</m:t>
                          </m:r>
                          <m:r>
                            <a:rPr lang="en-US" sz="2000" b="0" i="1" smtClean="0">
                              <a:latin typeface="Cambria Math" panose="02040503050406030204" pitchFamily="18" charset="0"/>
                            </a:rPr>
                            <m:t>+1</m:t>
                          </m:r>
                        </m:den>
                      </m:f>
                    </m:oMath>
                  </m:oMathPara>
                </a14:m>
                <a:endParaRPr lang="en-US" sz="2000" dirty="0"/>
              </a:p>
            </p:txBody>
          </p:sp>
        </mc:Choice>
        <mc:Fallback xmlns="">
          <p:sp>
            <p:nvSpPr>
              <p:cNvPr id="23559" name="TextBox 23558"/>
              <p:cNvSpPr txBox="1">
                <a:spLocks noRot="1" noChangeAspect="1" noMove="1" noResize="1" noEditPoints="1" noAdjustHandles="1" noChangeArrowheads="1" noChangeShapeType="1" noTextEdit="1"/>
              </p:cNvSpPr>
              <p:nvPr/>
            </p:nvSpPr>
            <p:spPr>
              <a:xfrm>
                <a:off x="4043404" y="2209800"/>
                <a:ext cx="4947873" cy="3894977"/>
              </a:xfrm>
              <a:prstGeom prst="rect">
                <a:avLst/>
              </a:prstGeom>
              <a:blipFill rotWithShape="0">
                <a:blip r:embed="rId4"/>
                <a:stretch>
                  <a:fillRect l="-1847" t="-1254" r="-1478"/>
                </a:stretch>
              </a:blipFill>
            </p:spPr>
            <p:txBody>
              <a:bodyPr/>
              <a:lstStyle/>
              <a:p>
                <a:r>
                  <a:rPr lang="en-US">
                    <a:noFill/>
                  </a:rPr>
                  <a:t> </a:t>
                </a:r>
              </a:p>
            </p:txBody>
          </p:sp>
        </mc:Fallback>
      </mc:AlternateContent>
      <p:grpSp>
        <p:nvGrpSpPr>
          <p:cNvPr id="61" name="Group 60"/>
          <p:cNvGrpSpPr/>
          <p:nvPr/>
        </p:nvGrpSpPr>
        <p:grpSpPr>
          <a:xfrm>
            <a:off x="379477" y="4815106"/>
            <a:ext cx="523204" cy="1436907"/>
            <a:chOff x="6750909" y="1752600"/>
            <a:chExt cx="533400" cy="1600200"/>
          </a:xfrm>
        </p:grpSpPr>
        <p:grpSp>
          <p:nvGrpSpPr>
            <p:cNvPr id="96" name="Group 95"/>
            <p:cNvGrpSpPr/>
            <p:nvPr/>
          </p:nvGrpSpPr>
          <p:grpSpPr>
            <a:xfrm>
              <a:off x="6750909" y="1752600"/>
              <a:ext cx="533400" cy="1600200"/>
              <a:chOff x="7581900" y="1752600"/>
              <a:chExt cx="533400" cy="1600200"/>
            </a:xfrm>
          </p:grpSpPr>
          <p:cxnSp>
            <p:nvCxnSpPr>
              <p:cNvPr id="98" name="Straight Connector 97"/>
              <p:cNvCxnSpPr/>
              <p:nvPr/>
            </p:nvCxnSpPr>
            <p:spPr>
              <a:xfrm>
                <a:off x="7848600" y="1752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848600" y="28194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7581900" y="22860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7" name="Straight Arrow Connector 96"/>
            <p:cNvCxnSpPr/>
            <p:nvPr/>
          </p:nvCxnSpPr>
          <p:spPr>
            <a:xfrm flipV="1">
              <a:off x="7017609" y="2362200"/>
              <a:ext cx="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273282" y="4815106"/>
            <a:ext cx="412219" cy="1438287"/>
            <a:chOff x="5066148" y="1912143"/>
            <a:chExt cx="420252" cy="1545428"/>
          </a:xfrm>
        </p:grpSpPr>
        <p:cxnSp>
          <p:nvCxnSpPr>
            <p:cNvPr id="85" name="Straight Connector 84"/>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2154768" y="4816365"/>
            <a:ext cx="281613" cy="1440068"/>
            <a:chOff x="2298937" y="1703786"/>
            <a:chExt cx="287101" cy="1538287"/>
          </a:xfrm>
        </p:grpSpPr>
        <p:sp>
          <p:nvSpPr>
            <p:cNvPr id="82" name="Freeform 81"/>
            <p:cNvSpPr/>
            <p:nvPr/>
          </p:nvSpPr>
          <p:spPr>
            <a:xfrm>
              <a:off x="2298937" y="2024063"/>
              <a:ext cx="287101" cy="676275"/>
            </a:xfrm>
            <a:custGeom>
              <a:avLst/>
              <a:gdLst>
                <a:gd name="connsiteX0" fmla="*/ 134701 w 287101"/>
                <a:gd name="connsiteY0" fmla="*/ 0 h 676275"/>
                <a:gd name="connsiteX1" fmla="*/ 182326 w 287101"/>
                <a:gd name="connsiteY1" fmla="*/ 4762 h 676275"/>
                <a:gd name="connsiteX2" fmla="*/ 196613 w 287101"/>
                <a:gd name="connsiteY2" fmla="*/ 9525 h 676275"/>
                <a:gd name="connsiteX3" fmla="*/ 206138 w 287101"/>
                <a:gd name="connsiteY3" fmla="*/ 23812 h 676275"/>
                <a:gd name="connsiteX4" fmla="*/ 220426 w 287101"/>
                <a:gd name="connsiteY4" fmla="*/ 33337 h 676275"/>
                <a:gd name="connsiteX5" fmla="*/ 229951 w 287101"/>
                <a:gd name="connsiteY5" fmla="*/ 47625 h 676275"/>
                <a:gd name="connsiteX6" fmla="*/ 244238 w 287101"/>
                <a:gd name="connsiteY6" fmla="*/ 76200 h 676275"/>
                <a:gd name="connsiteX7" fmla="*/ 249001 w 287101"/>
                <a:gd name="connsiteY7" fmla="*/ 95250 h 676275"/>
                <a:gd name="connsiteX8" fmla="*/ 244238 w 287101"/>
                <a:gd name="connsiteY8" fmla="*/ 152400 h 676275"/>
                <a:gd name="connsiteX9" fmla="*/ 239476 w 287101"/>
                <a:gd name="connsiteY9" fmla="*/ 166687 h 676275"/>
                <a:gd name="connsiteX10" fmla="*/ 196613 w 287101"/>
                <a:gd name="connsiteY10" fmla="*/ 190500 h 676275"/>
                <a:gd name="connsiteX11" fmla="*/ 182326 w 287101"/>
                <a:gd name="connsiteY11" fmla="*/ 200025 h 676275"/>
                <a:gd name="connsiteX12" fmla="*/ 144226 w 287101"/>
                <a:gd name="connsiteY12" fmla="*/ 209550 h 676275"/>
                <a:gd name="connsiteX13" fmla="*/ 129938 w 287101"/>
                <a:gd name="connsiteY13" fmla="*/ 214312 h 676275"/>
                <a:gd name="connsiteX14" fmla="*/ 44213 w 287101"/>
                <a:gd name="connsiteY14" fmla="*/ 209550 h 676275"/>
                <a:gd name="connsiteX15" fmla="*/ 29926 w 287101"/>
                <a:gd name="connsiteY15" fmla="*/ 204787 h 676275"/>
                <a:gd name="connsiteX16" fmla="*/ 1351 w 287101"/>
                <a:gd name="connsiteY16" fmla="*/ 185737 h 676275"/>
                <a:gd name="connsiteX17" fmla="*/ 6113 w 287101"/>
                <a:gd name="connsiteY17" fmla="*/ 166687 h 676275"/>
                <a:gd name="connsiteX18" fmla="*/ 34688 w 287101"/>
                <a:gd name="connsiteY18" fmla="*/ 157162 h 676275"/>
                <a:gd name="connsiteX19" fmla="*/ 101363 w 287101"/>
                <a:gd name="connsiteY19" fmla="*/ 161925 h 676275"/>
                <a:gd name="connsiteX20" fmla="*/ 148988 w 287101"/>
                <a:gd name="connsiteY20" fmla="*/ 176212 h 676275"/>
                <a:gd name="connsiteX21" fmla="*/ 187088 w 287101"/>
                <a:gd name="connsiteY21" fmla="*/ 185737 h 676275"/>
                <a:gd name="connsiteX22" fmla="*/ 215663 w 287101"/>
                <a:gd name="connsiteY22" fmla="*/ 195262 h 676275"/>
                <a:gd name="connsiteX23" fmla="*/ 225188 w 287101"/>
                <a:gd name="connsiteY23" fmla="*/ 209550 h 676275"/>
                <a:gd name="connsiteX24" fmla="*/ 239476 w 287101"/>
                <a:gd name="connsiteY24" fmla="*/ 219075 h 676275"/>
                <a:gd name="connsiteX25" fmla="*/ 258526 w 287101"/>
                <a:gd name="connsiteY25" fmla="*/ 233362 h 676275"/>
                <a:gd name="connsiteX26" fmla="*/ 272813 w 287101"/>
                <a:gd name="connsiteY26" fmla="*/ 238125 h 676275"/>
                <a:gd name="connsiteX27" fmla="*/ 287101 w 287101"/>
                <a:gd name="connsiteY27" fmla="*/ 247650 h 676275"/>
                <a:gd name="connsiteX28" fmla="*/ 277576 w 287101"/>
                <a:gd name="connsiteY28" fmla="*/ 300037 h 676275"/>
                <a:gd name="connsiteX29" fmla="*/ 272813 w 287101"/>
                <a:gd name="connsiteY29" fmla="*/ 314325 h 676275"/>
                <a:gd name="connsiteX30" fmla="*/ 253763 w 287101"/>
                <a:gd name="connsiteY30" fmla="*/ 342900 h 676275"/>
                <a:gd name="connsiteX31" fmla="*/ 215663 w 287101"/>
                <a:gd name="connsiteY31" fmla="*/ 357187 h 676275"/>
                <a:gd name="connsiteX32" fmla="*/ 187088 w 287101"/>
                <a:gd name="connsiteY32" fmla="*/ 366712 h 676275"/>
                <a:gd name="connsiteX33" fmla="*/ 172801 w 287101"/>
                <a:gd name="connsiteY33" fmla="*/ 376237 h 676275"/>
                <a:gd name="connsiteX34" fmla="*/ 48976 w 287101"/>
                <a:gd name="connsiteY34" fmla="*/ 376237 h 676275"/>
                <a:gd name="connsiteX35" fmla="*/ 34688 w 287101"/>
                <a:gd name="connsiteY35" fmla="*/ 361950 h 676275"/>
                <a:gd name="connsiteX36" fmla="*/ 6113 w 287101"/>
                <a:gd name="connsiteY36" fmla="*/ 342900 h 676275"/>
                <a:gd name="connsiteX37" fmla="*/ 1351 w 287101"/>
                <a:gd name="connsiteY37" fmla="*/ 328612 h 676275"/>
                <a:gd name="connsiteX38" fmla="*/ 48976 w 287101"/>
                <a:gd name="connsiteY38" fmla="*/ 319087 h 676275"/>
                <a:gd name="connsiteX39" fmla="*/ 87076 w 287101"/>
                <a:gd name="connsiteY39" fmla="*/ 323850 h 676275"/>
                <a:gd name="connsiteX40" fmla="*/ 144226 w 287101"/>
                <a:gd name="connsiteY40" fmla="*/ 333375 h 676275"/>
                <a:gd name="connsiteX41" fmla="*/ 158513 w 287101"/>
                <a:gd name="connsiteY41" fmla="*/ 338137 h 676275"/>
                <a:gd name="connsiteX42" fmla="*/ 187088 w 287101"/>
                <a:gd name="connsiteY42" fmla="*/ 357187 h 676275"/>
                <a:gd name="connsiteX43" fmla="*/ 229951 w 287101"/>
                <a:gd name="connsiteY43" fmla="*/ 381000 h 676275"/>
                <a:gd name="connsiteX44" fmla="*/ 244238 w 287101"/>
                <a:gd name="connsiteY44" fmla="*/ 390525 h 676275"/>
                <a:gd name="connsiteX45" fmla="*/ 258526 w 287101"/>
                <a:gd name="connsiteY45" fmla="*/ 400050 h 676275"/>
                <a:gd name="connsiteX46" fmla="*/ 268051 w 287101"/>
                <a:gd name="connsiteY46" fmla="*/ 428625 h 676275"/>
                <a:gd name="connsiteX47" fmla="*/ 272813 w 287101"/>
                <a:gd name="connsiteY47" fmla="*/ 442912 h 676275"/>
                <a:gd name="connsiteX48" fmla="*/ 268051 w 287101"/>
                <a:gd name="connsiteY48" fmla="*/ 476250 h 676275"/>
                <a:gd name="connsiteX49" fmla="*/ 244238 w 287101"/>
                <a:gd name="connsiteY49" fmla="*/ 495300 h 676275"/>
                <a:gd name="connsiteX50" fmla="*/ 229951 w 287101"/>
                <a:gd name="connsiteY50" fmla="*/ 504825 h 676275"/>
                <a:gd name="connsiteX51" fmla="*/ 210901 w 287101"/>
                <a:gd name="connsiteY51" fmla="*/ 523875 h 676275"/>
                <a:gd name="connsiteX52" fmla="*/ 182326 w 287101"/>
                <a:gd name="connsiteY52" fmla="*/ 542925 h 676275"/>
                <a:gd name="connsiteX53" fmla="*/ 87076 w 287101"/>
                <a:gd name="connsiteY53" fmla="*/ 552450 h 676275"/>
                <a:gd name="connsiteX54" fmla="*/ 48976 w 287101"/>
                <a:gd name="connsiteY54" fmla="*/ 547687 h 676275"/>
                <a:gd name="connsiteX55" fmla="*/ 25163 w 287101"/>
                <a:gd name="connsiteY55" fmla="*/ 519112 h 676275"/>
                <a:gd name="connsiteX56" fmla="*/ 29926 w 287101"/>
                <a:gd name="connsiteY56" fmla="*/ 504825 h 676275"/>
                <a:gd name="connsiteX57" fmla="*/ 44213 w 287101"/>
                <a:gd name="connsiteY57" fmla="*/ 500062 h 676275"/>
                <a:gd name="connsiteX58" fmla="*/ 120413 w 287101"/>
                <a:gd name="connsiteY58" fmla="*/ 504825 h 676275"/>
                <a:gd name="connsiteX59" fmla="*/ 148988 w 287101"/>
                <a:gd name="connsiteY59" fmla="*/ 509587 h 676275"/>
                <a:gd name="connsiteX60" fmla="*/ 163276 w 287101"/>
                <a:gd name="connsiteY60" fmla="*/ 514350 h 676275"/>
                <a:gd name="connsiteX61" fmla="*/ 215663 w 287101"/>
                <a:gd name="connsiteY61" fmla="*/ 528637 h 676275"/>
                <a:gd name="connsiteX62" fmla="*/ 229951 w 287101"/>
                <a:gd name="connsiteY62" fmla="*/ 533400 h 676275"/>
                <a:gd name="connsiteX63" fmla="*/ 244238 w 287101"/>
                <a:gd name="connsiteY63" fmla="*/ 542925 h 676275"/>
                <a:gd name="connsiteX64" fmla="*/ 263288 w 287101"/>
                <a:gd name="connsiteY64" fmla="*/ 571500 h 676275"/>
                <a:gd name="connsiteX65" fmla="*/ 244238 w 287101"/>
                <a:gd name="connsiteY65" fmla="*/ 623887 h 676275"/>
                <a:gd name="connsiteX66" fmla="*/ 229951 w 287101"/>
                <a:gd name="connsiteY66" fmla="*/ 633412 h 676275"/>
                <a:gd name="connsiteX67" fmla="*/ 187088 w 287101"/>
                <a:gd name="connsiteY67" fmla="*/ 652462 h 676275"/>
                <a:gd name="connsiteX68" fmla="*/ 177563 w 287101"/>
                <a:gd name="connsiteY68" fmla="*/ 666750 h 676275"/>
                <a:gd name="connsiteX69" fmla="*/ 168038 w 287101"/>
                <a:gd name="connsiteY69" fmla="*/ 67627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7101" h="676275">
                  <a:moveTo>
                    <a:pt x="134701" y="0"/>
                  </a:moveTo>
                  <a:cubicBezTo>
                    <a:pt x="150576" y="1587"/>
                    <a:pt x="166557" y="2336"/>
                    <a:pt x="182326" y="4762"/>
                  </a:cubicBezTo>
                  <a:cubicBezTo>
                    <a:pt x="187288" y="5525"/>
                    <a:pt x="192693" y="6389"/>
                    <a:pt x="196613" y="9525"/>
                  </a:cubicBezTo>
                  <a:cubicBezTo>
                    <a:pt x="201082" y="13101"/>
                    <a:pt x="202091" y="19765"/>
                    <a:pt x="206138" y="23812"/>
                  </a:cubicBezTo>
                  <a:cubicBezTo>
                    <a:pt x="210186" y="27859"/>
                    <a:pt x="215663" y="30162"/>
                    <a:pt x="220426" y="33337"/>
                  </a:cubicBezTo>
                  <a:cubicBezTo>
                    <a:pt x="223601" y="38100"/>
                    <a:pt x="227391" y="42505"/>
                    <a:pt x="229951" y="47625"/>
                  </a:cubicBezTo>
                  <a:cubicBezTo>
                    <a:pt x="249668" y="87061"/>
                    <a:pt x="216940" y="35251"/>
                    <a:pt x="244238" y="76200"/>
                  </a:cubicBezTo>
                  <a:cubicBezTo>
                    <a:pt x="245826" y="82550"/>
                    <a:pt x="249001" y="88705"/>
                    <a:pt x="249001" y="95250"/>
                  </a:cubicBezTo>
                  <a:cubicBezTo>
                    <a:pt x="249001" y="114366"/>
                    <a:pt x="246764" y="133452"/>
                    <a:pt x="244238" y="152400"/>
                  </a:cubicBezTo>
                  <a:cubicBezTo>
                    <a:pt x="243575" y="157376"/>
                    <a:pt x="243026" y="163137"/>
                    <a:pt x="239476" y="166687"/>
                  </a:cubicBezTo>
                  <a:cubicBezTo>
                    <a:pt x="209445" y="196718"/>
                    <a:pt x="220568" y="178522"/>
                    <a:pt x="196613" y="190500"/>
                  </a:cubicBezTo>
                  <a:cubicBezTo>
                    <a:pt x="191494" y="193060"/>
                    <a:pt x="187445" y="197465"/>
                    <a:pt x="182326" y="200025"/>
                  </a:cubicBezTo>
                  <a:cubicBezTo>
                    <a:pt x="171444" y="205466"/>
                    <a:pt x="155086" y="206835"/>
                    <a:pt x="144226" y="209550"/>
                  </a:cubicBezTo>
                  <a:cubicBezTo>
                    <a:pt x="139356" y="210768"/>
                    <a:pt x="134701" y="212725"/>
                    <a:pt x="129938" y="214312"/>
                  </a:cubicBezTo>
                  <a:cubicBezTo>
                    <a:pt x="101363" y="212725"/>
                    <a:pt x="72703" y="212263"/>
                    <a:pt x="44213" y="209550"/>
                  </a:cubicBezTo>
                  <a:cubicBezTo>
                    <a:pt x="39216" y="209074"/>
                    <a:pt x="34314" y="207225"/>
                    <a:pt x="29926" y="204787"/>
                  </a:cubicBezTo>
                  <a:cubicBezTo>
                    <a:pt x="19919" y="199227"/>
                    <a:pt x="1351" y="185737"/>
                    <a:pt x="1351" y="185737"/>
                  </a:cubicBezTo>
                  <a:cubicBezTo>
                    <a:pt x="2938" y="179387"/>
                    <a:pt x="1143" y="170947"/>
                    <a:pt x="6113" y="166687"/>
                  </a:cubicBezTo>
                  <a:cubicBezTo>
                    <a:pt x="13736" y="160153"/>
                    <a:pt x="34688" y="157162"/>
                    <a:pt x="34688" y="157162"/>
                  </a:cubicBezTo>
                  <a:cubicBezTo>
                    <a:pt x="56913" y="158750"/>
                    <a:pt x="79218" y="159464"/>
                    <a:pt x="101363" y="161925"/>
                  </a:cubicBezTo>
                  <a:cubicBezTo>
                    <a:pt x="114974" y="163437"/>
                    <a:pt x="137487" y="173337"/>
                    <a:pt x="148988" y="176212"/>
                  </a:cubicBezTo>
                  <a:cubicBezTo>
                    <a:pt x="161688" y="179387"/>
                    <a:pt x="174669" y="181597"/>
                    <a:pt x="187088" y="185737"/>
                  </a:cubicBezTo>
                  <a:lnTo>
                    <a:pt x="215663" y="195262"/>
                  </a:lnTo>
                  <a:cubicBezTo>
                    <a:pt x="218838" y="200025"/>
                    <a:pt x="221141" y="205503"/>
                    <a:pt x="225188" y="209550"/>
                  </a:cubicBezTo>
                  <a:cubicBezTo>
                    <a:pt x="229235" y="213597"/>
                    <a:pt x="234818" y="215748"/>
                    <a:pt x="239476" y="219075"/>
                  </a:cubicBezTo>
                  <a:cubicBezTo>
                    <a:pt x="245935" y="223688"/>
                    <a:pt x="251634" y="229424"/>
                    <a:pt x="258526" y="233362"/>
                  </a:cubicBezTo>
                  <a:cubicBezTo>
                    <a:pt x="262885" y="235853"/>
                    <a:pt x="268323" y="235880"/>
                    <a:pt x="272813" y="238125"/>
                  </a:cubicBezTo>
                  <a:cubicBezTo>
                    <a:pt x="277933" y="240685"/>
                    <a:pt x="282338" y="244475"/>
                    <a:pt x="287101" y="247650"/>
                  </a:cubicBezTo>
                  <a:cubicBezTo>
                    <a:pt x="284980" y="260375"/>
                    <a:pt x="280901" y="286736"/>
                    <a:pt x="277576" y="300037"/>
                  </a:cubicBezTo>
                  <a:cubicBezTo>
                    <a:pt x="276358" y="304907"/>
                    <a:pt x="275251" y="309936"/>
                    <a:pt x="272813" y="314325"/>
                  </a:cubicBezTo>
                  <a:cubicBezTo>
                    <a:pt x="267254" y="324332"/>
                    <a:pt x="263288" y="336550"/>
                    <a:pt x="253763" y="342900"/>
                  </a:cubicBezTo>
                  <a:cubicBezTo>
                    <a:pt x="228899" y="359476"/>
                    <a:pt x="250521" y="347681"/>
                    <a:pt x="215663" y="357187"/>
                  </a:cubicBezTo>
                  <a:cubicBezTo>
                    <a:pt x="205977" y="359829"/>
                    <a:pt x="187088" y="366712"/>
                    <a:pt x="187088" y="366712"/>
                  </a:cubicBezTo>
                  <a:cubicBezTo>
                    <a:pt x="182326" y="369887"/>
                    <a:pt x="178231" y="374427"/>
                    <a:pt x="172801" y="376237"/>
                  </a:cubicBezTo>
                  <a:cubicBezTo>
                    <a:pt x="138925" y="387530"/>
                    <a:pt x="68093" y="377193"/>
                    <a:pt x="48976" y="376237"/>
                  </a:cubicBezTo>
                  <a:cubicBezTo>
                    <a:pt x="44213" y="371475"/>
                    <a:pt x="40004" y="366085"/>
                    <a:pt x="34688" y="361950"/>
                  </a:cubicBezTo>
                  <a:cubicBezTo>
                    <a:pt x="25652" y="354922"/>
                    <a:pt x="6113" y="342900"/>
                    <a:pt x="6113" y="342900"/>
                  </a:cubicBezTo>
                  <a:cubicBezTo>
                    <a:pt x="4526" y="338137"/>
                    <a:pt x="-3037" y="331050"/>
                    <a:pt x="1351" y="328612"/>
                  </a:cubicBezTo>
                  <a:cubicBezTo>
                    <a:pt x="15503" y="320750"/>
                    <a:pt x="48976" y="319087"/>
                    <a:pt x="48976" y="319087"/>
                  </a:cubicBezTo>
                  <a:lnTo>
                    <a:pt x="87076" y="323850"/>
                  </a:lnTo>
                  <a:cubicBezTo>
                    <a:pt x="104369" y="326156"/>
                    <a:pt x="126755" y="329007"/>
                    <a:pt x="144226" y="333375"/>
                  </a:cubicBezTo>
                  <a:cubicBezTo>
                    <a:pt x="149096" y="334593"/>
                    <a:pt x="153751" y="336550"/>
                    <a:pt x="158513" y="338137"/>
                  </a:cubicBezTo>
                  <a:cubicBezTo>
                    <a:pt x="168038" y="344487"/>
                    <a:pt x="176228" y="353567"/>
                    <a:pt x="187088" y="357187"/>
                  </a:cubicBezTo>
                  <a:cubicBezTo>
                    <a:pt x="212236" y="365570"/>
                    <a:pt x="197200" y="359165"/>
                    <a:pt x="229951" y="381000"/>
                  </a:cubicBezTo>
                  <a:lnTo>
                    <a:pt x="244238" y="390525"/>
                  </a:lnTo>
                  <a:lnTo>
                    <a:pt x="258526" y="400050"/>
                  </a:lnTo>
                  <a:lnTo>
                    <a:pt x="268051" y="428625"/>
                  </a:lnTo>
                  <a:lnTo>
                    <a:pt x="272813" y="442912"/>
                  </a:lnTo>
                  <a:cubicBezTo>
                    <a:pt x="271226" y="454025"/>
                    <a:pt x="271277" y="465498"/>
                    <a:pt x="268051" y="476250"/>
                  </a:cubicBezTo>
                  <a:cubicBezTo>
                    <a:pt x="262385" y="495139"/>
                    <a:pt x="258129" y="488354"/>
                    <a:pt x="244238" y="495300"/>
                  </a:cubicBezTo>
                  <a:cubicBezTo>
                    <a:pt x="239119" y="497860"/>
                    <a:pt x="234713" y="501650"/>
                    <a:pt x="229951" y="504825"/>
                  </a:cubicBezTo>
                  <a:cubicBezTo>
                    <a:pt x="221868" y="529069"/>
                    <a:pt x="231682" y="512330"/>
                    <a:pt x="210901" y="523875"/>
                  </a:cubicBezTo>
                  <a:cubicBezTo>
                    <a:pt x="200894" y="529435"/>
                    <a:pt x="193685" y="541505"/>
                    <a:pt x="182326" y="542925"/>
                  </a:cubicBezTo>
                  <a:cubicBezTo>
                    <a:pt x="125258" y="550058"/>
                    <a:pt x="156981" y="546624"/>
                    <a:pt x="87076" y="552450"/>
                  </a:cubicBezTo>
                  <a:cubicBezTo>
                    <a:pt x="74376" y="550862"/>
                    <a:pt x="61004" y="552061"/>
                    <a:pt x="48976" y="547687"/>
                  </a:cubicBezTo>
                  <a:cubicBezTo>
                    <a:pt x="40907" y="544753"/>
                    <a:pt x="29699" y="525916"/>
                    <a:pt x="25163" y="519112"/>
                  </a:cubicBezTo>
                  <a:cubicBezTo>
                    <a:pt x="26751" y="514350"/>
                    <a:pt x="26376" y="508375"/>
                    <a:pt x="29926" y="504825"/>
                  </a:cubicBezTo>
                  <a:cubicBezTo>
                    <a:pt x="33476" y="501275"/>
                    <a:pt x="39193" y="500062"/>
                    <a:pt x="44213" y="500062"/>
                  </a:cubicBezTo>
                  <a:cubicBezTo>
                    <a:pt x="69663" y="500062"/>
                    <a:pt x="95013" y="503237"/>
                    <a:pt x="120413" y="504825"/>
                  </a:cubicBezTo>
                  <a:cubicBezTo>
                    <a:pt x="129938" y="506412"/>
                    <a:pt x="139562" y="507492"/>
                    <a:pt x="148988" y="509587"/>
                  </a:cubicBezTo>
                  <a:cubicBezTo>
                    <a:pt x="153889" y="510676"/>
                    <a:pt x="158406" y="513132"/>
                    <a:pt x="163276" y="514350"/>
                  </a:cubicBezTo>
                  <a:cubicBezTo>
                    <a:pt x="217130" y="527813"/>
                    <a:pt x="154358" y="508201"/>
                    <a:pt x="215663" y="528637"/>
                  </a:cubicBezTo>
                  <a:cubicBezTo>
                    <a:pt x="220426" y="530225"/>
                    <a:pt x="225774" y="530615"/>
                    <a:pt x="229951" y="533400"/>
                  </a:cubicBezTo>
                  <a:lnTo>
                    <a:pt x="244238" y="542925"/>
                  </a:lnTo>
                  <a:cubicBezTo>
                    <a:pt x="250588" y="552450"/>
                    <a:pt x="265533" y="560275"/>
                    <a:pt x="263288" y="571500"/>
                  </a:cubicBezTo>
                  <a:cubicBezTo>
                    <a:pt x="259764" y="589123"/>
                    <a:pt x="257875" y="610250"/>
                    <a:pt x="244238" y="623887"/>
                  </a:cubicBezTo>
                  <a:cubicBezTo>
                    <a:pt x="240191" y="627934"/>
                    <a:pt x="234713" y="630237"/>
                    <a:pt x="229951" y="633412"/>
                  </a:cubicBezTo>
                  <a:cubicBezTo>
                    <a:pt x="208517" y="665564"/>
                    <a:pt x="237236" y="630174"/>
                    <a:pt x="187088" y="652462"/>
                  </a:cubicBezTo>
                  <a:cubicBezTo>
                    <a:pt x="181857" y="654787"/>
                    <a:pt x="181139" y="662280"/>
                    <a:pt x="177563" y="666750"/>
                  </a:cubicBezTo>
                  <a:cubicBezTo>
                    <a:pt x="174758" y="670256"/>
                    <a:pt x="171213" y="673100"/>
                    <a:pt x="168038" y="67627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0"/>
            </p:cNvCxnSpPr>
            <p:nvPr/>
          </p:nvCxnSpPr>
          <p:spPr>
            <a:xfrm flipV="1">
              <a:off x="2433638" y="1703786"/>
              <a:ext cx="7069" cy="320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440707" y="2663428"/>
              <a:ext cx="3534" cy="578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p:nvCxnSpPr>
        <p:spPr>
          <a:xfrm>
            <a:off x="657364" y="6252013"/>
            <a:ext cx="27103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41079" y="4810687"/>
            <a:ext cx="2695930" cy="34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562" name="Rectangle 23561"/>
              <p:cNvSpPr/>
              <p:nvPr/>
            </p:nvSpPr>
            <p:spPr>
              <a:xfrm>
                <a:off x="972381" y="2017307"/>
                <a:ext cx="1088118" cy="461665"/>
              </a:xfrm>
              <a:prstGeom prst="rect">
                <a:avLst/>
              </a:prstGeom>
            </p:spPr>
            <p:txBody>
              <a:bodyPr wrap="none">
                <a:spAutoFit/>
              </a:bodyPr>
              <a:lstStyle/>
              <a:p>
                <a:r>
                  <a:rPr lang="en-US" dirty="0"/>
                  <a:t> </a:t>
                </a:r>
                <a14:m>
                  <m:oMath xmlns:m="http://schemas.openxmlformats.org/officeDocument/2006/math">
                    <m:r>
                      <m:rPr>
                        <m:sty m:val="p"/>
                      </m:rPr>
                      <a:rPr lang="en-US" sz="2400" smtClean="0">
                        <a:solidFill>
                          <a:srgbClr val="FF0000"/>
                        </a:solidFill>
                        <a:latin typeface="Cambria Math" panose="02040503050406030204" pitchFamily="18" charset="0"/>
                      </a:rPr>
                      <m:t>t</m:t>
                    </m:r>
                    <m:r>
                      <a:rPr lang="en-US" sz="2400" smtClean="0">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0</m:t>
                        </m:r>
                      </m:e>
                      <m:sub>
                        <m:r>
                          <a:rPr lang="en-US" sz="2400" i="1">
                            <a:solidFill>
                              <a:srgbClr val="FF0000"/>
                            </a:solidFill>
                            <a:latin typeface="Cambria Math" panose="02040503050406030204" pitchFamily="18" charset="0"/>
                          </a:rPr>
                          <m:t>+</m:t>
                        </m:r>
                      </m:sub>
                    </m:sSub>
                  </m:oMath>
                </a14:m>
                <a:endParaRPr lang="en-US" sz="2400" dirty="0"/>
              </a:p>
            </p:txBody>
          </p:sp>
        </mc:Choice>
        <mc:Fallback xmlns="">
          <p:sp>
            <p:nvSpPr>
              <p:cNvPr id="23562" name="Rectangle 23561"/>
              <p:cNvSpPr>
                <a:spLocks noRot="1" noChangeAspect="1" noMove="1" noResize="1" noEditPoints="1" noAdjustHandles="1" noChangeArrowheads="1" noChangeShapeType="1" noTextEdit="1"/>
              </p:cNvSpPr>
              <p:nvPr/>
            </p:nvSpPr>
            <p:spPr>
              <a:xfrm>
                <a:off x="972381" y="2017307"/>
                <a:ext cx="1088118" cy="461665"/>
              </a:xfrm>
              <a:prstGeom prst="rect">
                <a:avLst/>
              </a:prstGeom>
              <a:blipFill rotWithShape="0">
                <a:blip r:embed="rId5"/>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939448" y="4195111"/>
                <a:ext cx="913455" cy="461665"/>
              </a:xfrm>
              <a:prstGeom prst="rect">
                <a:avLst/>
              </a:prstGeom>
            </p:spPr>
            <p:txBody>
              <a:bodyPr wrap="none">
                <a:spAutoFit/>
              </a:bodyPr>
              <a:lstStyle/>
              <a:p>
                <a:r>
                  <a:rPr lang="en-US" dirty="0"/>
                  <a:t> </a:t>
                </a:r>
                <a14:m>
                  <m:oMath xmlns:m="http://schemas.openxmlformats.org/officeDocument/2006/math">
                    <m:r>
                      <m:rPr>
                        <m:sty m:val="p"/>
                      </m:rPr>
                      <a:rPr lang="en-US" sz="2400" smtClean="0">
                        <a:solidFill>
                          <a:srgbClr val="FF0000"/>
                        </a:solidFill>
                        <a:latin typeface="Cambria Math" panose="02040503050406030204" pitchFamily="18" charset="0"/>
                      </a:rPr>
                      <m:t>t</m:t>
                    </m:r>
                    <m:r>
                      <a:rPr lang="en-US" sz="2400" b="0" i="0" smtClean="0">
                        <a:solidFill>
                          <a:srgbClr val="FF0000"/>
                        </a:solidFill>
                        <a:latin typeface="Cambria Math" panose="02040503050406030204" pitchFamily="18" charset="0"/>
                      </a:rPr>
                      <m:t>&gt;</m:t>
                    </m:r>
                    <m:r>
                      <a:rPr lang="en-US" sz="2400" b="0" i="1" smtClean="0">
                        <a:solidFill>
                          <a:srgbClr val="FF0000"/>
                        </a:solidFill>
                        <a:latin typeface="Cambria Math" panose="02040503050406030204" pitchFamily="18" charset="0"/>
                      </a:rPr>
                      <m:t>0</m:t>
                    </m:r>
                  </m:oMath>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939448" y="4195111"/>
                <a:ext cx="913455" cy="461665"/>
              </a:xfrm>
              <a:prstGeom prst="rect">
                <a:avLst/>
              </a:prstGeom>
              <a:blipFill rotWithShape="0">
                <a:blip r:embed="rId6"/>
                <a:stretch>
                  <a:fillRect r="-1333"/>
                </a:stretch>
              </a:blipFill>
            </p:spPr>
            <p:txBody>
              <a:bodyPr/>
              <a:lstStyle/>
              <a:p>
                <a:r>
                  <a:rPr lang="en-US">
                    <a:noFill/>
                  </a:rPr>
                  <a:t> </a:t>
                </a:r>
              </a:p>
            </p:txBody>
          </p:sp>
        </mc:Fallback>
      </mc:AlternateContent>
      <p:sp>
        <p:nvSpPr>
          <p:cNvPr id="105" name="TextBox 104"/>
          <p:cNvSpPr txBox="1"/>
          <p:nvPr/>
        </p:nvSpPr>
        <p:spPr>
          <a:xfrm rot="16200000">
            <a:off x="-9632" y="5367368"/>
            <a:ext cx="434734" cy="369332"/>
          </a:xfrm>
          <a:prstGeom prst="rect">
            <a:avLst/>
          </a:prstGeom>
          <a:noFill/>
        </p:spPr>
        <p:txBody>
          <a:bodyPr wrap="none" rtlCol="0">
            <a:spAutoFit/>
          </a:bodyPr>
          <a:lstStyle/>
          <a:p>
            <a:r>
              <a:rPr lang="en-US" dirty="0"/>
              <a:t>3A</a:t>
            </a:r>
          </a:p>
        </p:txBody>
      </p:sp>
      <p:grpSp>
        <p:nvGrpSpPr>
          <p:cNvPr id="106" name="Group 105"/>
          <p:cNvGrpSpPr/>
          <p:nvPr/>
        </p:nvGrpSpPr>
        <p:grpSpPr>
          <a:xfrm>
            <a:off x="3155380" y="4792363"/>
            <a:ext cx="381000" cy="1468515"/>
            <a:chOff x="4343400" y="1792882"/>
            <a:chExt cx="381000" cy="1493045"/>
          </a:xfrm>
        </p:grpSpPr>
        <p:sp>
          <p:nvSpPr>
            <p:cNvPr id="107" name="Rectangle 106"/>
            <p:cNvSpPr/>
            <p:nvPr/>
          </p:nvSpPr>
          <p:spPr>
            <a:xfrm>
              <a:off x="4343400" y="2133600"/>
              <a:ext cx="381000" cy="814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a:stCxn id="107" idx="0"/>
            </p:cNvCxnSpPr>
            <p:nvPr/>
          </p:nvCxnSpPr>
          <p:spPr>
            <a:xfrm flipH="1" flipV="1">
              <a:off x="4525403" y="1792882"/>
              <a:ext cx="8497" cy="3407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4533900" y="2945209"/>
              <a:ext cx="8497" cy="3407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4" name="Straight Arrow Connector 113"/>
          <p:cNvCxnSpPr/>
          <p:nvPr/>
        </p:nvCxnSpPr>
        <p:spPr>
          <a:xfrm>
            <a:off x="3339347" y="5966733"/>
            <a:ext cx="6533" cy="29270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2294027" y="5977112"/>
            <a:ext cx="6533" cy="29270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469391" y="5985583"/>
            <a:ext cx="6533" cy="29270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rot="16200000">
            <a:off x="986041" y="5341257"/>
            <a:ext cx="314510" cy="400110"/>
          </a:xfrm>
          <a:prstGeom prst="rect">
            <a:avLst/>
          </a:prstGeom>
          <a:noFill/>
        </p:spPr>
        <p:txBody>
          <a:bodyPr wrap="none" rtlCol="0">
            <a:spAutoFit/>
          </a:bodyPr>
          <a:lstStyle/>
          <a:p>
            <a:r>
              <a:rPr lang="en-US" sz="2000" dirty="0"/>
              <a:t>1</a:t>
            </a:r>
          </a:p>
        </p:txBody>
      </p:sp>
      <p:sp>
        <p:nvSpPr>
          <p:cNvPr id="118" name="TextBox 117"/>
          <p:cNvSpPr txBox="1"/>
          <p:nvPr/>
        </p:nvSpPr>
        <p:spPr>
          <a:xfrm rot="16200000">
            <a:off x="1694028" y="5296816"/>
            <a:ext cx="525820" cy="400110"/>
          </a:xfrm>
          <a:prstGeom prst="rect">
            <a:avLst/>
          </a:prstGeom>
          <a:noFill/>
        </p:spPr>
        <p:txBody>
          <a:bodyPr wrap="square" rtlCol="0">
            <a:spAutoFit/>
          </a:bodyPr>
          <a:lstStyle/>
          <a:p>
            <a:r>
              <a:rPr lang="en-US" sz="2000" dirty="0"/>
              <a:t>1/s</a:t>
            </a:r>
          </a:p>
        </p:txBody>
      </p:sp>
      <p:sp>
        <p:nvSpPr>
          <p:cNvPr id="119" name="TextBox 118"/>
          <p:cNvSpPr txBox="1"/>
          <p:nvPr/>
        </p:nvSpPr>
        <p:spPr>
          <a:xfrm rot="16200000">
            <a:off x="2432018" y="5257631"/>
            <a:ext cx="936144" cy="400110"/>
          </a:xfrm>
          <a:prstGeom prst="rect">
            <a:avLst/>
          </a:prstGeom>
          <a:noFill/>
        </p:spPr>
        <p:txBody>
          <a:bodyPr wrap="square" rtlCol="0">
            <a:spAutoFit/>
          </a:bodyPr>
          <a:lstStyle/>
          <a:p>
            <a:r>
              <a:rPr lang="en-US" sz="2000" dirty="0"/>
              <a:t>1/(s+1)</a:t>
            </a:r>
          </a:p>
        </p:txBody>
      </p:sp>
      <mc:AlternateContent xmlns:mc="http://schemas.openxmlformats.org/markup-compatibility/2006" xmlns:a14="http://schemas.microsoft.com/office/drawing/2010/main">
        <mc:Choice Requires="a14">
          <p:sp>
            <p:nvSpPr>
              <p:cNvPr id="23567" name="Rectangle 23566"/>
              <p:cNvSpPr/>
              <p:nvPr/>
            </p:nvSpPr>
            <p:spPr>
              <a:xfrm>
                <a:off x="3384031" y="5913875"/>
                <a:ext cx="547393" cy="4085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m:t>
                              </m:r>
                            </m:e>
                          </m:acc>
                        </m:e>
                        <m:sub>
                          <m:r>
                            <a:rPr lang="en-US" sz="2000" i="1">
                              <a:latin typeface="Cambria Math" panose="02040503050406030204" pitchFamily="18" charset="0"/>
                            </a:rPr>
                            <m:t>𝐿</m:t>
                          </m:r>
                          <m:r>
                            <a:rPr lang="en-US" sz="2000" i="1">
                              <a:latin typeface="Cambria Math" panose="02040503050406030204" pitchFamily="18" charset="0"/>
                            </a:rPr>
                            <m:t>2</m:t>
                          </m:r>
                        </m:sub>
                      </m:sSub>
                    </m:oMath>
                  </m:oMathPara>
                </a14:m>
                <a:endParaRPr lang="en-US" sz="2000" dirty="0"/>
              </a:p>
            </p:txBody>
          </p:sp>
        </mc:Choice>
        <mc:Fallback xmlns="">
          <p:sp>
            <p:nvSpPr>
              <p:cNvPr id="23567" name="Rectangle 23566"/>
              <p:cNvSpPr>
                <a:spLocks noRot="1" noChangeAspect="1" noMove="1" noResize="1" noEditPoints="1" noAdjustHandles="1" noChangeArrowheads="1" noChangeShapeType="1" noTextEdit="1"/>
              </p:cNvSpPr>
              <p:nvPr/>
            </p:nvSpPr>
            <p:spPr>
              <a:xfrm>
                <a:off x="3384031" y="5913875"/>
                <a:ext cx="547393" cy="408573"/>
              </a:xfrm>
              <a:prstGeom prst="rect">
                <a:avLst/>
              </a:prstGeom>
              <a:blipFill rotWithShape="0">
                <a:blip r:embed="rId7"/>
                <a:stretch>
                  <a:fillRect t="-4478" r="-1111" b="-1493"/>
                </a:stretch>
              </a:blipFill>
            </p:spPr>
            <p:txBody>
              <a:bodyPr/>
              <a:lstStyle/>
              <a:p>
                <a:r>
                  <a:rPr lang="en-US">
                    <a:noFill/>
                  </a:rPr>
                  <a:t> </a:t>
                </a:r>
              </a:p>
            </p:txBody>
          </p:sp>
        </mc:Fallback>
      </mc:AlternateContent>
    </p:spTree>
    <p:extLst>
      <p:ext uri="{BB962C8B-B14F-4D97-AF65-F5344CB8AC3E}">
        <p14:creationId xmlns:p14="http://schemas.microsoft.com/office/powerpoint/2010/main" val="1401690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pPr lvl="1" algn="ctr" rtl="0">
              <a:spcBef>
                <a:spcPct val="0"/>
              </a:spcBef>
            </a:pPr>
            <a:r>
              <a:rPr lang="en-US" sz="2800" dirty="0">
                <a:solidFill>
                  <a:schemeClr val="tx1"/>
                </a:solidFill>
              </a:rPr>
              <a:t>Solve for i</a:t>
            </a:r>
            <a:r>
              <a:rPr lang="en-US" sz="2800" baseline="-25000" dirty="0">
                <a:solidFill>
                  <a:schemeClr val="tx1"/>
                </a:solidFill>
              </a:rPr>
              <a:t>L2</a:t>
            </a:r>
            <a:r>
              <a:rPr lang="en-US" sz="2800" dirty="0">
                <a:solidFill>
                  <a:schemeClr val="tx1"/>
                </a:solidFill>
              </a:rPr>
              <a:t> for t&gt;0</a:t>
            </a:r>
            <a:endParaRPr lang="en-US" sz="2800" dirty="0">
              <a:solidFill>
                <a:schemeClr val="tx1"/>
              </a:solidFill>
              <a:latin typeface="+mj-lt"/>
            </a:endParaRPr>
          </a:p>
        </p:txBody>
      </p:sp>
      <mc:AlternateContent xmlns:mc="http://schemas.openxmlformats.org/markup-compatibility/2006" xmlns:a14="http://schemas.microsoft.com/office/drawing/2010/main">
        <mc:Choice Requires="a14">
          <p:sp>
            <p:nvSpPr>
              <p:cNvPr id="4" name="TextBox 3"/>
              <p:cNvSpPr txBox="1"/>
              <p:nvPr/>
            </p:nvSpPr>
            <p:spPr>
              <a:xfrm>
                <a:off x="228600" y="705665"/>
                <a:ext cx="8686800" cy="5892767"/>
              </a:xfrm>
              <a:prstGeom prst="rect">
                <a:avLst/>
              </a:prstGeom>
              <a:noFill/>
            </p:spPr>
            <p:txBody>
              <a:bodyPr wrap="square" rtlCol="0">
                <a:spAutoFit/>
              </a:bodyPr>
              <a:lstStyle/>
              <a:p>
                <a:r>
                  <a:rPr lang="en-US" sz="2400" dirty="0"/>
                  <a:t>To find the homogeneous solution, set the denominator to zero:</a:t>
                </a:r>
              </a:p>
              <a:p>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+3</m:t>
                    </m:r>
                    <m:r>
                      <a:rPr lang="en-US" sz="2400" b="0" i="1" smtClean="0">
                        <a:latin typeface="Cambria Math" panose="02040503050406030204" pitchFamily="18" charset="0"/>
                      </a:rPr>
                      <m:t>𝑠</m:t>
                    </m:r>
                    <m:r>
                      <a:rPr lang="en-US" sz="2400" b="0" i="1" smtClean="0">
                        <a:latin typeface="Cambria Math" panose="02040503050406030204" pitchFamily="18" charset="0"/>
                      </a:rPr>
                      <m:t>+1=0, </m:t>
                    </m:r>
                    <m:r>
                      <a:rPr lang="en-US" sz="2400" b="0" i="1" smtClean="0">
                        <a:latin typeface="Cambria Math" panose="02040503050406030204" pitchFamily="18" charset="0"/>
                      </a:rPr>
                      <m:t>𝑠𝑜</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5</m:t>
                            </m:r>
                          </m:e>
                        </m:rad>
                      </m:num>
                      <m:den>
                        <m:r>
                          <a:rPr lang="en-US" sz="2400" b="0" i="1" smtClean="0">
                            <a:latin typeface="Cambria Math" panose="02040503050406030204" pitchFamily="18" charset="0"/>
                          </a:rPr>
                          <m:t>2</m:t>
                        </m:r>
                      </m:den>
                    </m:f>
                  </m:oMath>
                </a14:m>
                <a:r>
                  <a:rPr lang="en-US" sz="2400" dirty="0"/>
                  <a:t> or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=−.382 </m:t>
                    </m:r>
                    <m:r>
                      <a:rPr lang="en-US" sz="2400" b="0" i="1" smtClean="0">
                        <a:latin typeface="Cambria Math" panose="02040503050406030204" pitchFamily="18" charset="0"/>
                      </a:rPr>
                      <m:t>𝑎𝑛𝑑</m:t>
                    </m:r>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b="0" i="1" smtClean="0">
                            <a:latin typeface="Cambria Math" panose="02040503050406030204" pitchFamily="18" charset="0"/>
                          </a:rPr>
                          <m:t>−</m:t>
                        </m:r>
                      </m:sub>
                    </m:sSub>
                    <m:r>
                      <a:rPr lang="en-US" sz="2400" i="1">
                        <a:latin typeface="Cambria Math" panose="02040503050406030204" pitchFamily="18" charset="0"/>
                      </a:rPr>
                      <m:t>=</m:t>
                    </m:r>
                    <m:r>
                      <a:rPr lang="en-US" sz="2400" b="0" i="1" smtClean="0">
                        <a:latin typeface="Cambria Math" panose="02040503050406030204" pitchFamily="18" charset="0"/>
                      </a:rPr>
                      <m:t>−</m:t>
                    </m:r>
                    <m:r>
                      <a:rPr lang="en-US" sz="2400" i="1">
                        <a:latin typeface="Cambria Math" panose="02040503050406030204" pitchFamily="18" charset="0"/>
                      </a:rPr>
                      <m:t>2.618 </m:t>
                    </m:r>
                  </m:oMath>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𝐿</m:t>
                          </m:r>
                          <m:r>
                            <a:rPr lang="en-US" sz="2400" b="0" i="1" smtClean="0">
                              <a:latin typeface="Cambria Math" panose="02040503050406030204" pitchFamily="18" charset="0"/>
                            </a:rPr>
                            <m:t>2,</m:t>
                          </m:r>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−.382</m:t>
                          </m:r>
                          <m:r>
                            <a:rPr lang="en-US" sz="2400" b="0" i="1" smtClean="0">
                              <a:latin typeface="Cambria Math" panose="02040503050406030204" pitchFamily="18" charset="0"/>
                            </a:rPr>
                            <m:t>𝑡</m:t>
                          </m:r>
                        </m:sup>
                      </m:sSup>
                      <m:r>
                        <a:rPr lang="en-US" sz="2400" b="0" i="1" smtClean="0">
                          <a:latin typeface="Cambria Math" panose="02040503050406030204" pitchFamily="18" charset="0"/>
                        </a:rPr>
                        <m:t>+</m:t>
                      </m:r>
                      <m:r>
                        <a:rPr lang="en-US" sz="2400" b="0" i="1" smtClean="0">
                          <a:latin typeface="Cambria Math" panose="02040503050406030204" pitchFamily="18" charset="0"/>
                        </a:rPr>
                        <m:t>𝐵</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−2.618</m:t>
                          </m:r>
                          <m:r>
                            <a:rPr lang="en-US" sz="2400" b="0" i="1" smtClean="0">
                              <a:latin typeface="Cambria Math" panose="02040503050406030204" pitchFamily="18" charset="0"/>
                            </a:rPr>
                            <m:t>𝑡</m:t>
                          </m:r>
                        </m:sup>
                      </m:sSup>
                    </m:oMath>
                  </m:oMathPara>
                </a14:m>
                <a:endParaRPr lang="en-US" sz="2400" dirty="0"/>
              </a:p>
              <a:p>
                <a:r>
                  <a:rPr lang="en-US" sz="2400" dirty="0"/>
                  <a:t>The particular solution comes from H(j</a:t>
                </a:r>
                <a:r>
                  <a:rPr lang="en-US" sz="2400" dirty="0">
                    <a:sym typeface="Symbol" panose="05050102010706020507" pitchFamily="18" charset="2"/>
                  </a:rPr>
                  <a:t>)=H(0)=0! So the particular solution is zero for this case. So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−.382</m:t>
                        </m:r>
                        <m:r>
                          <a:rPr lang="en-US" sz="2400" i="1">
                            <a:latin typeface="Cambria Math" panose="02040503050406030204" pitchFamily="18" charset="0"/>
                          </a:rPr>
                          <m:t>𝑡</m:t>
                        </m:r>
                      </m:sup>
                    </m:sSup>
                    <m:r>
                      <a:rPr lang="en-US" sz="2400" i="1">
                        <a:latin typeface="Cambria Math" panose="02040503050406030204" pitchFamily="18" charset="0"/>
                      </a:rPr>
                      <m:t>+</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−2.618</m:t>
                        </m:r>
                        <m:r>
                          <a:rPr lang="en-US" sz="2400" i="1">
                            <a:latin typeface="Cambria Math" panose="02040503050406030204" pitchFamily="18" charset="0"/>
                          </a:rPr>
                          <m:t>𝑡</m:t>
                        </m:r>
                      </m:sup>
                    </m:sSup>
                  </m:oMath>
                </a14:m>
                <a:endParaRPr lang="en-US" sz="2400" dirty="0"/>
              </a:p>
              <a:p>
                <a:r>
                  <a:rPr lang="en-US" sz="2400" dirty="0"/>
                  <a:t>Plugging in the initial conditions:</a:t>
                </a: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2</m:t>
                          </m:r>
                        </m:sub>
                      </m:sSub>
                      <m:d>
                        <m:dPr>
                          <m:ctrlPr>
                            <a:rPr lang="en-US" sz="2400" i="1">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r>
                        <a:rPr lang="en-US" sz="2400" i="1">
                          <a:latin typeface="Cambria Math" panose="02040503050406030204" pitchFamily="18" charset="0"/>
                        </a:rPr>
                        <m:t>=1</m:t>
                      </m:r>
                      <m:r>
                        <a:rPr lang="en-US" sz="2400" i="1">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oMath>
                  </m:oMathPara>
                </a14:m>
                <a:endParaRPr lang="en-US" sz="2400" dirty="0"/>
              </a:p>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2</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=1</m:t>
                      </m:r>
                      <m:f>
                        <m:fPr>
                          <m:ctrlPr>
                            <a:rPr lang="en-US" sz="2400" i="1">
                              <a:latin typeface="Cambria Math" panose="02040503050406030204" pitchFamily="18" charset="0"/>
                            </a:rPr>
                          </m:ctrlPr>
                        </m:fPr>
                        <m:num>
                          <m:r>
                            <a:rPr lang="en-US" sz="2400" i="1">
                              <a:latin typeface="Cambria Math" panose="02040503050406030204" pitchFamily="18" charset="0"/>
                            </a:rPr>
                            <m:t>𝐴</m:t>
                          </m:r>
                        </m:num>
                        <m:den>
                          <m:r>
                            <a:rPr lang="en-US" sz="2400" i="1">
                              <a:latin typeface="Cambria Math" panose="02040503050406030204" pitchFamily="18" charset="0"/>
                            </a:rPr>
                            <m:t>𝑠</m:t>
                          </m:r>
                        </m:den>
                      </m:f>
                      <m:r>
                        <a:rPr lang="en-US" sz="2400" b="0" i="1" smtClean="0">
                          <a:latin typeface="Cambria Math" panose="02040503050406030204" pitchFamily="18" charset="0"/>
                        </a:rPr>
                        <m:t>=−.382</m:t>
                      </m:r>
                      <m:r>
                        <a:rPr lang="en-US" sz="2400" b="0" i="1" smtClean="0">
                          <a:latin typeface="Cambria Math" panose="02040503050406030204" pitchFamily="18" charset="0"/>
                        </a:rPr>
                        <m:t>𝐴</m:t>
                      </m:r>
                      <m:r>
                        <a:rPr lang="en-US" sz="2400" b="0" i="1" smtClean="0">
                          <a:latin typeface="Cambria Math" panose="02040503050406030204" pitchFamily="18" charset="0"/>
                        </a:rPr>
                        <m:t>−2.618</m:t>
                      </m:r>
                      <m:r>
                        <a:rPr lang="en-US" sz="2400" b="0" i="1" smtClean="0">
                          <a:latin typeface="Cambria Math" panose="02040503050406030204" pitchFamily="18" charset="0"/>
                        </a:rPr>
                        <m:t>𝐵</m:t>
                      </m:r>
                    </m:oMath>
                  </m:oMathPara>
                </a14:m>
                <a:endParaRPr lang="en-US" sz="2400" b="0" dirty="0"/>
              </a:p>
              <a:p>
                <a:pPr>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2"/>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−.382</m:t>
                                </m:r>
                              </m:e>
                              <m:e>
                                <m:r>
                                  <a:rPr lang="en-US" sz="2400" b="0" i="1" smtClean="0">
                                    <a:latin typeface="Cambria Math" panose="02040503050406030204" pitchFamily="18" charset="0"/>
                                  </a:rPr>
                                  <m:t>−2.618</m:t>
                                </m:r>
                              </m:e>
                            </m:mr>
                          </m:m>
                        </m:e>
                      </m:d>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𝐴</m:t>
                                </m:r>
                              </m:e>
                            </m:mr>
                            <m:mr>
                              <m:e>
                                <m:r>
                                  <a:rPr lang="en-US" sz="2400" b="0" i="1" smtClean="0">
                                    <a:latin typeface="Cambria Math" panose="02040503050406030204" pitchFamily="18" charset="0"/>
                                  </a:rPr>
                                  <m:t>𝐵</m:t>
                                </m:r>
                              </m:e>
                            </m:mr>
                          </m:m>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mr>
                          </m:m>
                        </m:e>
                      </m:d>
                    </m:oMath>
                  </m:oMathPara>
                </a14:m>
                <a:endParaRPr lang="en-US" sz="2400" dirty="0"/>
              </a:p>
              <a:p>
                <a:pPr>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𝐴</m:t>
                                </m:r>
                              </m:e>
                            </m:mr>
                            <m:mr>
                              <m:e>
                                <m:r>
                                  <a:rPr lang="en-US" sz="2400" i="1">
                                    <a:latin typeface="Cambria Math" panose="02040503050406030204" pitchFamily="18" charset="0"/>
                                  </a:rPr>
                                  <m:t>𝐵</m:t>
                                </m:r>
                              </m:e>
                            </m:mr>
                          </m:m>
                        </m:e>
                      </m:d>
                      <m:r>
                        <a:rPr lang="en-US" sz="2400" b="0" i="1" smtClean="0">
                          <a:latin typeface="Cambria Math" panose="02040503050406030204" pitchFamily="18" charset="0"/>
                        </a:rPr>
                        <m:t>=</m:t>
                      </m:r>
                      <m:d>
                        <m:dPr>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b="0" i="1" smtClean="0">
                                    <a:latin typeface="Cambria Math" panose="02040503050406030204" pitchFamily="18" charset="0"/>
                                  </a:rPr>
                                  <m:t>1.171</m:t>
                                </m:r>
                              </m:e>
                              <m:e>
                                <m:r>
                                  <a:rPr lang="en-US" sz="2400" b="0" i="1" smtClean="0">
                                    <a:latin typeface="Cambria Math" panose="02040503050406030204" pitchFamily="18" charset="0"/>
                                  </a:rPr>
                                  <m:t>.447</m:t>
                                </m:r>
                              </m:e>
                            </m:mr>
                            <m:mr>
                              <m:e>
                                <m:r>
                                  <a:rPr lang="en-US" sz="2400" i="1">
                                    <a:latin typeface="Cambria Math" panose="02040503050406030204" pitchFamily="18" charset="0"/>
                                  </a:rPr>
                                  <m:t>−.</m:t>
                                </m:r>
                                <m:r>
                                  <a:rPr lang="en-US" sz="2400" b="0" i="1" smtClean="0">
                                    <a:latin typeface="Cambria Math" panose="02040503050406030204" pitchFamily="18" charset="0"/>
                                  </a:rPr>
                                  <m:t>171</m:t>
                                </m:r>
                              </m:e>
                              <m:e>
                                <m:r>
                                  <a:rPr lang="en-US" sz="2400" b="0" i="1" smtClean="0">
                                    <a:latin typeface="Cambria Math" panose="02040503050406030204" pitchFamily="18" charset="0"/>
                                  </a:rPr>
                                  <m:t>−.447</m:t>
                                </m:r>
                              </m:e>
                            </m:mr>
                          </m:m>
                        </m:e>
                      </m:d>
                      <m:d>
                        <m:dPr>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e>
                            </m:mr>
                            <m:mr>
                              <m:e>
                                <m:r>
                                  <a:rPr lang="en-US" sz="2400" i="1">
                                    <a:latin typeface="Cambria Math" panose="02040503050406030204" pitchFamily="18" charset="0"/>
                                  </a:rPr>
                                  <m:t>1</m:t>
                                </m:r>
                              </m:e>
                            </m:mr>
                          </m:m>
                        </m:e>
                      </m:d>
                    </m:oMath>
                  </m:oMathPara>
                </a14:m>
                <a:endParaRPr lang="en-US" sz="2400" dirty="0"/>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r>
                        <a:rPr lang="en-US" sz="2400" b="0" i="1" smtClean="0">
                          <a:latin typeface="Cambria Math" panose="02040503050406030204" pitchFamily="18" charset="0"/>
                        </a:rPr>
                        <m:t>1.618</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−.382</m:t>
                          </m:r>
                          <m:r>
                            <a:rPr lang="en-US" sz="2400" i="1">
                              <a:latin typeface="Cambria Math" panose="02040503050406030204" pitchFamily="18" charset="0"/>
                            </a:rPr>
                            <m:t>𝑡</m:t>
                          </m:r>
                        </m:sup>
                      </m:sSup>
                      <m:r>
                        <a:rPr lang="en-US" sz="2400" b="0" i="1" smtClean="0">
                          <a:latin typeface="Cambria Math" panose="02040503050406030204" pitchFamily="18" charset="0"/>
                        </a:rPr>
                        <m:t>−0.618</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−2.618</m:t>
                          </m:r>
                          <m:r>
                            <a:rPr lang="en-US" sz="2400" i="1">
                              <a:latin typeface="Cambria Math" panose="02040503050406030204" pitchFamily="18" charset="0"/>
                            </a:rPr>
                            <m:t>𝑡</m:t>
                          </m:r>
                        </m:sup>
                      </m:sSup>
                      <m:r>
                        <a:rPr lang="en-US" sz="2400" b="0" i="1" smtClean="0">
                          <a:latin typeface="Cambria Math" panose="02040503050406030204" pitchFamily="18" charset="0"/>
                        </a:rPr>
                        <m:t>𝐴</m:t>
                      </m:r>
                    </m:oMath>
                  </m:oMathPara>
                </a14:m>
                <a:endParaRPr lang="en-US" sz="2400" dirty="0"/>
              </a:p>
              <a:p>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28600" y="705665"/>
                <a:ext cx="8686800" cy="5892767"/>
              </a:xfrm>
              <a:prstGeom prst="rect">
                <a:avLst/>
              </a:prstGeom>
              <a:blipFill rotWithShape="0">
                <a:blip r:embed="rId2"/>
                <a:stretch>
                  <a:fillRect l="-1123" t="-828"/>
                </a:stretch>
              </a:blipFill>
            </p:spPr>
            <p:txBody>
              <a:bodyPr/>
              <a:lstStyle/>
              <a:p>
                <a:r>
                  <a:rPr lang="en-US">
                    <a:noFill/>
                  </a:rPr>
                  <a:t> </a:t>
                </a:r>
              </a:p>
            </p:txBody>
          </p:sp>
        </mc:Fallback>
      </mc:AlternateContent>
    </p:spTree>
    <p:extLst>
      <p:ext uri="{BB962C8B-B14F-4D97-AF65-F5344CB8AC3E}">
        <p14:creationId xmlns:p14="http://schemas.microsoft.com/office/powerpoint/2010/main" val="3194707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868362"/>
          </a:xfrm>
        </p:spPr>
        <p:txBody>
          <a:bodyPr>
            <a:normAutofit fontScale="90000"/>
          </a:bodyPr>
          <a:lstStyle/>
          <a:p>
            <a:r>
              <a:rPr lang="en-US" dirty="0"/>
              <a:t>2</a:t>
            </a:r>
            <a:r>
              <a:rPr lang="en-US" baseline="30000" dirty="0"/>
              <a:t>nd</a:t>
            </a:r>
            <a:r>
              <a:rPr lang="en-US" dirty="0"/>
              <a:t>-order Sinusoidal source example</a:t>
            </a:r>
          </a:p>
        </p:txBody>
      </p:sp>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2859087"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3215076" y="1143000"/>
                <a:ext cx="5751514" cy="3202159"/>
              </a:xfrm>
              <a:prstGeom prst="rect">
                <a:avLst/>
              </a:prstGeom>
            </p:spPr>
            <p:txBody>
              <a:bodyPr wrap="square">
                <a:spAutoFit/>
              </a:bodyPr>
              <a:lstStyle/>
              <a:p>
                <a:r>
                  <a:rPr lang="en-US" sz="2400" dirty="0"/>
                  <a:t>For t&lt;0, no sources are connected to the surface, so:</a:t>
                </a:r>
                <a14:m>
                  <m:oMath xmlns:m="http://schemas.openxmlformats.org/officeDocument/2006/math">
                    <m:r>
                      <a:rPr lang="en-US" sz="2400" b="0" i="0"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b="0" i="1" smtClean="0">
                                <a:latin typeface="Cambria Math" panose="02040503050406030204" pitchFamily="18" charset="0"/>
                              </a:rPr>
                              <m:t>+</m:t>
                            </m:r>
                          </m:sub>
                        </m:sSub>
                      </m:e>
                    </m:d>
                    <m:r>
                      <a:rPr lang="en-US" sz="2400" i="1">
                        <a:latin typeface="Cambria Math" panose="02040503050406030204" pitchFamily="18" charset="0"/>
                      </a:rPr>
                      <m:t>=0 </m:t>
                    </m:r>
                    <m:r>
                      <a:rPr lang="en-US" sz="2400" i="1">
                        <a:latin typeface="Cambria Math" panose="02040503050406030204" pitchFamily="18" charset="0"/>
                      </a:rPr>
                      <m:t>𝑉</m:t>
                    </m:r>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r>
                      <a:rPr lang="en-US" sz="2400" i="1">
                        <a:latin typeface="Cambria Math" panose="02040503050406030204" pitchFamily="18" charset="0"/>
                      </a:rPr>
                      <m:t>=0 </m:t>
                    </m:r>
                    <m:r>
                      <a:rPr lang="en-US" sz="2400" i="1">
                        <a:latin typeface="Cambria Math" panose="02040503050406030204" pitchFamily="18" charset="0"/>
                      </a:rPr>
                      <m:t>𝐴</m:t>
                    </m:r>
                  </m:oMath>
                </a14:m>
                <a:endParaRPr lang="en-US" sz="2400" dirty="0"/>
              </a:p>
              <a:p>
                <a:r>
                  <a:rPr lang="en-US" sz="2400" dirty="0"/>
                  <a:t>For </a:t>
                </a:r>
                <a14:m>
                  <m:oMath xmlns:m="http://schemas.openxmlformats.org/officeDocument/2006/math">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0</m:t>
                        </m:r>
                      </m:e>
                      <m:sub>
                        <m:r>
                          <a:rPr lang="en-US" sz="2400" b="0" i="1" dirty="0" smtClean="0">
                            <a:latin typeface="Cambria Math" panose="02040503050406030204" pitchFamily="18" charset="0"/>
                          </a:rPr>
                          <m:t>+</m:t>
                        </m:r>
                      </m:sub>
                    </m:sSub>
                  </m:oMath>
                </a14:m>
                <a:r>
                  <a:rPr lang="en-US" sz="2400" dirty="0"/>
                  <a:t>, the capacitor shorts the circuit, so there is 1V across the ½ Ohm resistor, so 2A flows through that resistor and into the capacitor, so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𝑖</m:t>
                        </m:r>
                      </m:e>
                      <m:sub>
                        <m:r>
                          <a:rPr lang="en-US" sz="2400" i="1">
                            <a:latin typeface="Cambria Math" panose="02040503050406030204" pitchFamily="18" charset="0"/>
                          </a:rPr>
                          <m:t>𝑐</m:t>
                        </m:r>
                      </m:sub>
                    </m:sSub>
                    <m:d>
                      <m:dPr>
                        <m:ctrlPr>
                          <a:rPr lang="en-US" sz="2400" i="1">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=2</m:t>
                    </m:r>
                    <m:r>
                      <a:rPr lang="en-US" sz="2400" b="0" i="1" smtClean="0">
                        <a:latin typeface="Cambria Math" panose="02040503050406030204" pitchFamily="18" charset="0"/>
                      </a:rPr>
                      <m:t>𝐴</m:t>
                    </m:r>
                  </m:oMath>
                </a14:m>
                <a:r>
                  <a:rPr lang="en-US" sz="2400" dirty="0"/>
                  <a:t> and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𝑐</m:t>
                        </m:r>
                      </m:sub>
                      <m:sup>
                        <m:r>
                          <a:rPr lang="en-US" sz="2400" b="0" i="1" smtClean="0">
                            <a:latin typeface="Cambria Math" panose="02040503050406030204" pitchFamily="18" charset="0"/>
                          </a:rPr>
                          <m:t>′</m:t>
                        </m:r>
                      </m:sup>
                    </m:sSubSup>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e>
                    </m:d>
                    <m:r>
                      <a:rPr lang="en-US" sz="2400" b="0" i="1" smtClean="0">
                        <a:latin typeface="Cambria Math" panose="02040503050406030204" pitchFamily="18" charset="0"/>
                      </a:rPr>
                      <m:t>=2</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num>
                      <m:den>
                        <m:r>
                          <a:rPr lang="en-US" sz="2400" b="0" i="1" smtClean="0">
                            <a:latin typeface="Cambria Math" panose="02040503050406030204" pitchFamily="18" charset="0"/>
                          </a:rPr>
                          <m:t>𝑠</m:t>
                        </m:r>
                      </m:den>
                    </m:f>
                  </m:oMath>
                </a14:m>
                <a:endParaRPr lang="en-US" sz="2400" dirty="0"/>
              </a:p>
              <a:p>
                <a:r>
                  <a:rPr lang="en-US" sz="2400" dirty="0"/>
                  <a:t>We can get the transfer function via the current divider rule:</a:t>
                </a:r>
              </a:p>
            </p:txBody>
          </p:sp>
        </mc:Choice>
        <mc:Fallback xmlns="">
          <p:sp>
            <p:nvSpPr>
              <p:cNvPr id="3" name="Rectangle 2"/>
              <p:cNvSpPr>
                <a:spLocks noRot="1" noChangeAspect="1" noMove="1" noResize="1" noEditPoints="1" noAdjustHandles="1" noChangeArrowheads="1" noChangeShapeType="1" noTextEdit="1"/>
              </p:cNvSpPr>
              <p:nvPr/>
            </p:nvSpPr>
            <p:spPr>
              <a:xfrm>
                <a:off x="3215076" y="1143000"/>
                <a:ext cx="5751514" cy="3202159"/>
              </a:xfrm>
              <a:prstGeom prst="rect">
                <a:avLst/>
              </a:prstGeom>
              <a:blipFill rotWithShape="0">
                <a:blip r:embed="rId3"/>
                <a:stretch>
                  <a:fillRect l="-1589" t="-1524" b="-3238"/>
                </a:stretch>
              </a:blipFill>
            </p:spPr>
            <p:txBody>
              <a:bodyPr/>
              <a:lstStyle/>
              <a:p>
                <a:r>
                  <a:rPr lang="en-US">
                    <a:noFill/>
                  </a:rPr>
                  <a:t> </a:t>
                </a:r>
              </a:p>
            </p:txBody>
          </p:sp>
        </mc:Fallback>
      </mc:AlternateContent>
      <p:grpSp>
        <p:nvGrpSpPr>
          <p:cNvPr id="44" name="Group 43"/>
          <p:cNvGrpSpPr/>
          <p:nvPr/>
        </p:nvGrpSpPr>
        <p:grpSpPr>
          <a:xfrm>
            <a:off x="0" y="3276600"/>
            <a:ext cx="2979328" cy="1012434"/>
            <a:chOff x="13109" y="3275632"/>
            <a:chExt cx="2979328" cy="1012434"/>
          </a:xfrm>
        </p:grpSpPr>
        <p:grpSp>
          <p:nvGrpSpPr>
            <p:cNvPr id="5" name="Group 4"/>
            <p:cNvGrpSpPr/>
            <p:nvPr/>
          </p:nvGrpSpPr>
          <p:grpSpPr>
            <a:xfrm>
              <a:off x="317157" y="3276600"/>
              <a:ext cx="370031" cy="1007434"/>
              <a:chOff x="6750908" y="1752600"/>
              <a:chExt cx="533400" cy="1600200"/>
            </a:xfrm>
          </p:grpSpPr>
          <p:grpSp>
            <p:nvGrpSpPr>
              <p:cNvPr id="6" name="Group 5"/>
              <p:cNvGrpSpPr/>
              <p:nvPr/>
            </p:nvGrpSpPr>
            <p:grpSpPr>
              <a:xfrm>
                <a:off x="6750908" y="1752600"/>
                <a:ext cx="533400" cy="1600200"/>
                <a:chOff x="7581899" y="1752600"/>
                <a:chExt cx="533400" cy="1600200"/>
              </a:xfrm>
            </p:grpSpPr>
            <p:cxnSp>
              <p:nvCxnSpPr>
                <p:cNvPr id="8" name="Straight Connector 7"/>
                <p:cNvCxnSpPr/>
                <p:nvPr/>
              </p:nvCxnSpPr>
              <p:spPr>
                <a:xfrm>
                  <a:off x="7848600" y="1752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48600" y="28194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581899" y="2285999"/>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flipV="1">
                <a:off x="7017609" y="2362200"/>
                <a:ext cx="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954388" y="3276115"/>
              <a:ext cx="351574" cy="1008402"/>
              <a:chOff x="5066148" y="1912143"/>
              <a:chExt cx="420252" cy="1545428"/>
            </a:xfrm>
          </p:grpSpPr>
          <p:cxnSp>
            <p:nvCxnSpPr>
              <p:cNvPr id="12" name="Straight Connector 11"/>
              <p:cNvCxnSpPr/>
              <p:nvPr/>
            </p:nvCxnSpPr>
            <p:spPr>
              <a:xfrm flipV="1">
                <a:off x="5300662" y="1912143"/>
                <a:ext cx="2" cy="266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278522" y="2172891"/>
                <a:ext cx="196873" cy="82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120846" y="2262186"/>
                <a:ext cx="365554" cy="100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37582" y="2362200"/>
                <a:ext cx="348818"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37582" y="2514601"/>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37582" y="2605087"/>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99995" y="2765424"/>
                <a:ext cx="348818" cy="106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99995" y="2855910"/>
                <a:ext cx="304155" cy="168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66148" y="3024185"/>
                <a:ext cx="348818" cy="106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66148" y="3114671"/>
                <a:ext cx="191652" cy="920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74402" y="3192460"/>
                <a:ext cx="2" cy="2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612693" y="3278416"/>
              <a:ext cx="448490" cy="1009650"/>
              <a:chOff x="3132049" y="1703786"/>
              <a:chExt cx="536100" cy="1538287"/>
            </a:xfrm>
          </p:grpSpPr>
          <p:cxnSp>
            <p:nvCxnSpPr>
              <p:cNvPr id="24" name="Straight Connector 23"/>
              <p:cNvCxnSpPr/>
              <p:nvPr/>
            </p:nvCxnSpPr>
            <p:spPr>
              <a:xfrm>
                <a:off x="3402738" y="1703786"/>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01449" y="2556273"/>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134750" y="2389586"/>
                <a:ext cx="533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132049" y="2540793"/>
                <a:ext cx="536100" cy="160217"/>
                <a:chOff x="2767913" y="996778"/>
                <a:chExt cx="536100" cy="160217"/>
              </a:xfrm>
            </p:grpSpPr>
            <p:sp>
              <p:nvSpPr>
                <p:cNvPr id="28" name="Arc 27"/>
                <p:cNvSpPr/>
                <p:nvPr/>
              </p:nvSpPr>
              <p:spPr>
                <a:xfrm>
                  <a:off x="2767913"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flipH="1">
                  <a:off x="2784778" y="996778"/>
                  <a:ext cx="519235" cy="16021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4" name="Group 33"/>
            <p:cNvGrpSpPr/>
            <p:nvPr/>
          </p:nvGrpSpPr>
          <p:grpSpPr>
            <a:xfrm>
              <a:off x="2692265" y="3275632"/>
              <a:ext cx="300172" cy="1008402"/>
              <a:chOff x="4343400" y="1792882"/>
              <a:chExt cx="381000" cy="1493045"/>
            </a:xfrm>
          </p:grpSpPr>
          <p:sp>
            <p:nvSpPr>
              <p:cNvPr id="35" name="Rectangle 34"/>
              <p:cNvSpPr/>
              <p:nvPr/>
            </p:nvSpPr>
            <p:spPr>
              <a:xfrm>
                <a:off x="4343400" y="2133600"/>
                <a:ext cx="381000" cy="814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0"/>
              </p:cNvCxnSpPr>
              <p:nvPr/>
            </p:nvCxnSpPr>
            <p:spPr>
              <a:xfrm flipH="1" flipV="1">
                <a:off x="4525403" y="1792882"/>
                <a:ext cx="8497" cy="3407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4533900" y="2945209"/>
                <a:ext cx="8497" cy="3407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502172" y="4284034"/>
              <a:ext cx="23627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8784" y="3275632"/>
              <a:ext cx="23627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9592" y="3595650"/>
              <a:ext cx="434734" cy="369332"/>
            </a:xfrm>
            <a:prstGeom prst="rect">
              <a:avLst/>
            </a:prstGeom>
            <a:noFill/>
          </p:spPr>
          <p:txBody>
            <a:bodyPr wrap="none" rtlCol="0">
              <a:spAutoFit/>
            </a:bodyPr>
            <a:lstStyle/>
            <a:p>
              <a:r>
                <a:rPr lang="en-US" dirty="0"/>
                <a:t>2A</a:t>
              </a:r>
            </a:p>
          </p:txBody>
        </p:sp>
        <p:sp>
          <p:nvSpPr>
            <p:cNvPr id="42" name="TextBox 41"/>
            <p:cNvSpPr txBox="1"/>
            <p:nvPr/>
          </p:nvSpPr>
          <p:spPr>
            <a:xfrm rot="16200000">
              <a:off x="685433" y="3604641"/>
              <a:ext cx="301686" cy="369332"/>
            </a:xfrm>
            <a:prstGeom prst="rect">
              <a:avLst/>
            </a:prstGeom>
            <a:noFill/>
          </p:spPr>
          <p:txBody>
            <a:bodyPr wrap="none" rtlCol="0">
              <a:spAutoFit/>
            </a:bodyPr>
            <a:lstStyle/>
            <a:p>
              <a:r>
                <a:rPr lang="en-US" dirty="0"/>
                <a:t>2</a:t>
              </a:r>
            </a:p>
          </p:txBody>
        </p:sp>
        <p:sp>
          <p:nvSpPr>
            <p:cNvPr id="43" name="TextBox 42"/>
            <p:cNvSpPr txBox="1"/>
            <p:nvPr/>
          </p:nvSpPr>
          <p:spPr>
            <a:xfrm rot="16200000">
              <a:off x="1288127" y="3632993"/>
              <a:ext cx="274434" cy="369332"/>
            </a:xfrm>
            <a:prstGeom prst="rect">
              <a:avLst/>
            </a:prstGeom>
            <a:noFill/>
          </p:spPr>
          <p:txBody>
            <a:bodyPr wrap="none" rtlCol="0">
              <a:spAutoFit/>
            </a:bodyPr>
            <a:lstStyle/>
            <a:p>
              <a:r>
                <a:rPr lang="en-US" dirty="0"/>
                <a:t>s</a:t>
              </a:r>
            </a:p>
          </p:txBody>
        </p:sp>
        <mc:AlternateContent xmlns:mc="http://schemas.openxmlformats.org/markup-compatibility/2006" xmlns:a14="http://schemas.microsoft.com/office/drawing/2010/main">
          <mc:Choice Requires="a14">
            <p:sp>
              <p:nvSpPr>
                <p:cNvPr id="41" name="TextBox 40"/>
                <p:cNvSpPr txBox="1"/>
                <p:nvPr/>
              </p:nvSpPr>
              <p:spPr>
                <a:xfrm rot="16200000">
                  <a:off x="2052900" y="3524123"/>
                  <a:ext cx="56900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𝑠</m:t>
                            </m:r>
                          </m:den>
                        </m:f>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rot="16200000">
                  <a:off x="2052900" y="3524123"/>
                  <a:ext cx="569002" cy="525016"/>
                </a:xfrm>
                <a:prstGeom prst="rect">
                  <a:avLst/>
                </a:prstGeom>
                <a:blipFill rotWithShape="0">
                  <a:blip r:embed="rId4"/>
                  <a:stretch>
                    <a:fillRect/>
                  </a:stretch>
                </a:blipFill>
              </p:spPr>
              <p:txBody>
                <a:bodyPr/>
                <a:lstStyle/>
                <a:p>
                  <a:r>
                    <a:rPr lang="en-US">
                      <a:noFill/>
                    </a:rPr>
                    <a:t> </a:t>
                  </a:r>
                </a:p>
              </p:txBody>
            </p:sp>
          </mc:Fallback>
        </mc:AlternateContent>
      </p:grpSp>
      <p:cxnSp>
        <p:nvCxnSpPr>
          <p:cNvPr id="46" name="Straight Arrow Connector 45"/>
          <p:cNvCxnSpPr/>
          <p:nvPr/>
        </p:nvCxnSpPr>
        <p:spPr>
          <a:xfrm>
            <a:off x="1830883" y="3998652"/>
            <a:ext cx="7786" cy="28635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1922392" y="3956894"/>
                <a:ext cx="247055" cy="284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𝐼</m:t>
                              </m:r>
                            </m:e>
                          </m:acc>
                        </m:e>
                        <m:sub>
                          <m:r>
                            <a:rPr lang="en-US" b="0" i="1" smtClean="0">
                              <a:latin typeface="Cambria Math" panose="02040503050406030204" pitchFamily="18" charset="0"/>
                            </a:rPr>
                            <m:t>𝐶</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1922392" y="3956894"/>
                <a:ext cx="247055" cy="284565"/>
              </a:xfrm>
              <a:prstGeom prst="rect">
                <a:avLst/>
              </a:prstGeom>
              <a:blipFill rotWithShape="0">
                <a:blip r:embed="rId5"/>
                <a:stretch>
                  <a:fillRect l="-21951" t="-25532" r="-53659" b="-170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489062" y="4504004"/>
                <a:ext cx="8197737" cy="1764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𝐼</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𝐼</m:t>
                                  </m:r>
                                </m:e>
                              </m:acc>
                            </m:e>
                            <m:sub>
                              <m:r>
                                <a:rPr lang="en-US" i="1">
                                  <a:latin typeface="Cambria Math" panose="02040503050406030204" pitchFamily="18" charset="0"/>
                                </a:rPr>
                                <m:t>𝐶</m:t>
                              </m:r>
                            </m:sub>
                          </m:sSub>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𝑠</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𝑉</m:t>
                                  </m:r>
                                </m:e>
                              </m:acc>
                            </m:e>
                            <m:sub>
                              <m:r>
                                <a:rPr lang="en-US" i="1">
                                  <a:latin typeface="Cambria Math" panose="02040503050406030204" pitchFamily="18" charset="0"/>
                                </a:rPr>
                                <m:t>𝐶</m:t>
                              </m:r>
                            </m:sub>
                          </m:sSub>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𝑠</m:t>
                          </m:r>
                        </m:num>
                        <m:den>
                          <m:r>
                            <a:rPr lang="en-US" i="1">
                              <a:latin typeface="Cambria Math" panose="02040503050406030204" pitchFamily="18" charset="0"/>
                            </a:rPr>
                            <m:t>2+</m:t>
                          </m:r>
                          <m:r>
                            <a:rPr lang="en-US" i="1">
                              <a:latin typeface="Cambria Math" panose="02040503050406030204" pitchFamily="18" charset="0"/>
                            </a:rPr>
                            <m:t>𝑠</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𝑠</m:t>
                              </m:r>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m:t>
                          </m:r>
                          <m:r>
                            <a:rPr lang="en-US" b="0" i="1" smtClean="0">
                              <a:latin typeface="Cambria Math" panose="02040503050406030204" pitchFamily="18" charset="0"/>
                            </a:rPr>
                            <m:t>(2+</m:t>
                          </m:r>
                          <m:r>
                            <a:rPr lang="en-US" b="0" i="1" smtClean="0">
                              <a:latin typeface="Cambria Math" panose="02040503050406030204" pitchFamily="18" charset="0"/>
                            </a:rPr>
                            <m:t>𝑠</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𝑠</m:t>
                                  </m:r>
                                </m:e>
                              </m:d>
                            </m:e>
                            <m:sup>
                              <m:r>
                                <a:rPr lang="en-US" b="0" i="1" smtClean="0">
                                  <a:latin typeface="Cambria Math" panose="02040503050406030204" pitchFamily="18" charset="0"/>
                                </a:rPr>
                                <m:t>2</m:t>
                              </m:r>
                            </m:sup>
                          </m:sSup>
                          <m:r>
                            <a:rPr lang="en-US" b="0" i="1" smtClean="0">
                              <a:latin typeface="Cambria Math" panose="02040503050406030204" pitchFamily="18" charset="0"/>
                            </a:rPr>
                            <m:t>+1</m:t>
                          </m:r>
                        </m:den>
                      </m:f>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𝑉</m:t>
                                  </m:r>
                                </m:e>
                              </m:acc>
                            </m:e>
                            <m:sub>
                              <m:r>
                                <a:rPr lang="en-US" i="1">
                                  <a:latin typeface="Cambria Math" panose="02040503050406030204" pitchFamily="18" charset="0"/>
                                </a:rPr>
                                <m:t>𝐶</m:t>
                              </m:r>
                            </m:sub>
                          </m:sSub>
                        </m:num>
                        <m:den>
                          <m:r>
                            <a:rPr lang="en-US" b="0" i="1" smtClean="0">
                              <a:latin typeface="Cambria Math" panose="02040503050406030204" pitchFamily="18" charset="0"/>
                            </a:rPr>
                            <m:t>1</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r>
                            <a:rPr lang="en-US" i="1">
                              <a:latin typeface="Cambria Math" panose="02040503050406030204" pitchFamily="18" charset="0"/>
                            </a:rPr>
                            <m:t>(2+</m:t>
                          </m:r>
                          <m:r>
                            <a:rPr lang="en-US" i="1">
                              <a:latin typeface="Cambria Math" panose="02040503050406030204" pitchFamily="18" charset="0"/>
                            </a:rPr>
                            <m:t>𝑠</m:t>
                          </m:r>
                          <m:r>
                            <a:rPr lang="en-US" i="1">
                              <a:latin typeface="Cambria Math" panose="02040503050406030204" pitchFamily="18" charset="0"/>
                            </a:rPr>
                            <m:t>)</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𝑠</m:t>
                                  </m:r>
                                </m:e>
                              </m:d>
                            </m:e>
                            <m:sup>
                              <m:r>
                                <a:rPr lang="en-US" i="1">
                                  <a:latin typeface="Cambria Math" panose="02040503050406030204" pitchFamily="18" charset="0"/>
                                </a:rPr>
                                <m:t>2</m:t>
                              </m:r>
                            </m:sup>
                          </m:sSup>
                          <m:r>
                            <a:rPr lang="en-US" i="1">
                              <a:latin typeface="Cambria Math" panose="02040503050406030204" pitchFamily="18" charset="0"/>
                            </a:rPr>
                            <m:t>+1</m:t>
                          </m:r>
                        </m:den>
                      </m:f>
                    </m:oMath>
                  </m:oMathPara>
                </a14:m>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489062" y="4504004"/>
                <a:ext cx="8197737" cy="1764970"/>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815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102977"/>
            <a:ext cx="8229600" cy="665162"/>
          </a:xfrm>
        </p:spPr>
        <p:txBody>
          <a:bodyPr>
            <a:normAutofit fontScale="90000"/>
          </a:bodyPr>
          <a:lstStyle/>
          <a:p>
            <a:r>
              <a:rPr lang="en-US" dirty="0"/>
              <a:t>2</a:t>
            </a:r>
            <a:r>
              <a:rPr lang="en-US" baseline="30000" dirty="0"/>
              <a:t>nd</a:t>
            </a:r>
            <a:r>
              <a:rPr lang="en-US" dirty="0"/>
              <a:t>-order Sinusoidal source example</a:t>
            </a:r>
          </a:p>
        </p:txBody>
      </p:sp>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59" y="768139"/>
            <a:ext cx="2859087"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3256562" y="1066114"/>
                <a:ext cx="5490606" cy="1265026"/>
              </a:xfrm>
              <a:prstGeom prst="rect">
                <a:avLst/>
              </a:prstGeom>
              <a:noFill/>
            </p:spPr>
            <p:txBody>
              <a:bodyPr wrap="none" rtlCol="0">
                <a:spAutoFit/>
              </a:bodyPr>
              <a:lstStyle/>
              <a:p>
                <a:r>
                  <a:rPr lang="en-US" sz="2400" dirty="0"/>
                  <a:t>Homogeneous solution: </a:t>
                </a:r>
                <a14:m>
                  <m:oMath xmlns:m="http://schemas.openxmlformats.org/officeDocument/2006/math">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2+</m:t>
                            </m:r>
                            <m:r>
                              <a:rPr lang="en-US" sz="2400" i="1">
                                <a:latin typeface="Cambria Math" panose="02040503050406030204" pitchFamily="18" charset="0"/>
                              </a:rPr>
                              <m:t>𝑠</m:t>
                            </m:r>
                          </m:e>
                        </m:d>
                      </m:e>
                      <m:sup>
                        <m:r>
                          <a:rPr lang="en-US" sz="2400" i="1">
                            <a:latin typeface="Cambria Math" panose="02040503050406030204" pitchFamily="18" charset="0"/>
                          </a:rPr>
                          <m:t>2</m:t>
                        </m:r>
                      </m:sup>
                    </m:sSup>
                    <m:r>
                      <a:rPr lang="en-US" sz="2400" i="1">
                        <a:latin typeface="Cambria Math" panose="02040503050406030204" pitchFamily="18" charset="0"/>
                      </a:rPr>
                      <m:t>+1</m:t>
                    </m:r>
                    <m:r>
                      <a:rPr lang="en-US" sz="2400" b="0" i="1" smtClean="0">
                        <a:latin typeface="Cambria Math" panose="02040503050406030204" pitchFamily="18" charset="0"/>
                      </a:rPr>
                      <m:t>=0</m:t>
                    </m:r>
                  </m:oMath>
                </a14:m>
                <a:r>
                  <a:rPr lang="en-US" sz="2400" dirty="0"/>
                  <a:t> </a:t>
                </a:r>
              </a:p>
              <a:p>
                <a:r>
                  <a:rPr lang="en-US" sz="2400" dirty="0"/>
                  <a:t>So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m:t>
                    </m:r>
                  </m:oMath>
                </a14:m>
                <a:r>
                  <a:rPr lang="en-US" sz="2400" dirty="0"/>
                  <a:t>:  underdamped with</a:t>
                </a:r>
              </a:p>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𝑐</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h</m:t>
                          </m:r>
                        </m:sub>
                      </m:sSub>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𝑡</m:t>
                          </m:r>
                        </m:e>
                      </m:d>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𝐴</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𝑒</m:t>
                          </m:r>
                        </m:e>
                        <m:sup>
                          <m:r>
                            <a:rPr lang="en-US" sz="2400" b="0" i="1" smtClean="0">
                              <a:solidFill>
                                <a:srgbClr val="FF0000"/>
                              </a:solidFill>
                              <a:latin typeface="Cambria Math" panose="02040503050406030204" pitchFamily="18" charset="0"/>
                            </a:rPr>
                            <m:t>−2</m:t>
                          </m:r>
                          <m:r>
                            <a:rPr lang="en-US" sz="2400" b="0" i="1" smtClean="0">
                              <a:solidFill>
                                <a:srgbClr val="FF0000"/>
                              </a:solidFill>
                              <a:latin typeface="Cambria Math" panose="02040503050406030204" pitchFamily="18" charset="0"/>
                            </a:rPr>
                            <m:t>𝑡</m:t>
                          </m:r>
                        </m:sup>
                      </m:sSup>
                      <m:func>
                        <m:funcPr>
                          <m:ctrlPr>
                            <a:rPr lang="en-US" sz="2400" b="0" i="1" smtClean="0">
                              <a:solidFill>
                                <a:srgbClr val="FF0000"/>
                              </a:solidFill>
                              <a:latin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rPr>
                            <m:t>cos</m:t>
                          </m:r>
                        </m:fName>
                        <m:e>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𝑡</m:t>
                              </m:r>
                            </m:e>
                          </m:d>
                        </m:e>
                      </m:func>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𝐵</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𝑡</m:t>
                          </m:r>
                        </m:sup>
                      </m:sSup>
                      <m:func>
                        <m:funcPr>
                          <m:ctrlPr>
                            <a:rPr lang="en-US" sz="2400" i="1">
                              <a:solidFill>
                                <a:srgbClr val="FF0000"/>
                              </a:solidFill>
                              <a:latin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rPr>
                            <m:t>sin</m:t>
                          </m:r>
                        </m:fName>
                        <m:e>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e>
                      </m:func>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256562" y="1066114"/>
                <a:ext cx="5490606" cy="1265026"/>
              </a:xfrm>
              <a:prstGeom prst="rect">
                <a:avLst/>
              </a:prstGeom>
              <a:blipFill rotWithShape="0">
                <a:blip r:embed="rId3"/>
                <a:stretch>
                  <a:fillRect l="-1665" t="-3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98438" y="2438400"/>
                <a:ext cx="8762999" cy="4110934"/>
              </a:xfrm>
              <a:prstGeom prst="rect">
                <a:avLst/>
              </a:prstGeom>
              <a:noFill/>
            </p:spPr>
            <p:txBody>
              <a:bodyPr wrap="square" rtlCol="0">
                <a:spAutoFit/>
              </a:bodyPr>
              <a:lstStyle/>
              <a:p>
                <a:r>
                  <a:rPr lang="en-US" sz="2400" dirty="0"/>
                  <a:t>Particular solution: </a:t>
                </a:r>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𝜔</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𝐻</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𝑗</m:t>
                          </m:r>
                        </m:e>
                      </m:d>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𝐶</m:t>
                              </m:r>
                            </m:sub>
                          </m:sSub>
                        </m:num>
                        <m:den>
                          <m:r>
                            <a:rPr lang="en-US" sz="2400" i="1">
                              <a:latin typeface="Cambria Math" panose="02040503050406030204" pitchFamily="18" charset="0"/>
                            </a:rPr>
                            <m:t>1</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2(2+</m:t>
                          </m:r>
                          <m:r>
                            <a:rPr lang="en-US" sz="2400" b="0" i="1" smtClean="0">
                              <a:latin typeface="Cambria Math" panose="02040503050406030204" pitchFamily="18" charset="0"/>
                            </a:rPr>
                            <m:t>2</m:t>
                          </m:r>
                          <m:r>
                            <a:rPr lang="en-US" sz="2400" b="0" i="1" smtClean="0">
                              <a:latin typeface="Cambria Math" panose="02040503050406030204" pitchFamily="18" charset="0"/>
                            </a:rPr>
                            <m:t>𝑗</m:t>
                          </m:r>
                          <m:r>
                            <a:rPr lang="en-US" sz="2400" i="1">
                              <a:latin typeface="Cambria Math" panose="02040503050406030204" pitchFamily="18" charset="0"/>
                            </a:rPr>
                            <m:t>)</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2+</m:t>
                                  </m:r>
                                  <m:r>
                                    <a:rPr lang="en-US" sz="2400" b="0" i="1" smtClean="0">
                                      <a:latin typeface="Cambria Math" panose="02040503050406030204" pitchFamily="18" charset="0"/>
                                    </a:rPr>
                                    <m:t>2</m:t>
                                  </m:r>
                                  <m:r>
                                    <a:rPr lang="en-US" sz="2400" b="0" i="1" smtClean="0">
                                      <a:latin typeface="Cambria Math" panose="02040503050406030204" pitchFamily="18" charset="0"/>
                                    </a:rPr>
                                    <m:t>𝑗</m:t>
                                  </m:r>
                                </m:e>
                              </m:d>
                            </m:e>
                            <m:sup>
                              <m:r>
                                <a:rPr lang="en-US" sz="2400" i="1">
                                  <a:latin typeface="Cambria Math" panose="02040503050406030204" pitchFamily="18" charset="0"/>
                                </a:rPr>
                                <m:t>2</m:t>
                              </m:r>
                            </m:sup>
                          </m:sSup>
                          <m:r>
                            <a:rPr lang="en-US" sz="2400" i="1">
                              <a:latin typeface="Cambria Math" panose="02040503050406030204" pitchFamily="18" charset="0"/>
                            </a:rPr>
                            <m:t>+1</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4(1+</m:t>
                          </m:r>
                          <m:r>
                            <a:rPr lang="en-US" sz="2400" b="0" i="1" smtClean="0">
                              <a:latin typeface="Cambria Math" panose="02040503050406030204" pitchFamily="18" charset="0"/>
                            </a:rPr>
                            <m:t>𝑗</m:t>
                          </m:r>
                          <m:r>
                            <a:rPr lang="en-US" sz="2400" b="0" i="1" smtClean="0">
                              <a:latin typeface="Cambria Math" panose="02040503050406030204" pitchFamily="18" charset="0"/>
                            </a:rPr>
                            <m:t>)</m:t>
                          </m:r>
                        </m:num>
                        <m:den>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𝑗</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+1</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4(1+</m:t>
                          </m:r>
                          <m:r>
                            <a:rPr lang="en-US" sz="2400" i="1">
                              <a:latin typeface="Cambria Math" panose="02040503050406030204" pitchFamily="18" charset="0"/>
                            </a:rPr>
                            <m:t>𝑗</m:t>
                          </m:r>
                          <m:r>
                            <a:rPr lang="en-US" sz="2400" i="1">
                              <a:latin typeface="Cambria Math" panose="02040503050406030204" pitchFamily="18" charset="0"/>
                            </a:rPr>
                            <m:t>)</m:t>
                          </m:r>
                        </m:num>
                        <m:den>
                          <m:r>
                            <a:rPr lang="en-US" sz="2400" b="0" i="1" smtClean="0">
                              <a:latin typeface="Cambria Math" panose="02040503050406030204" pitchFamily="18" charset="0"/>
                            </a:rPr>
                            <m:t>8</m:t>
                          </m:r>
                          <m:r>
                            <a:rPr lang="en-US" sz="2400" b="0" i="1" smtClean="0">
                              <a:latin typeface="Cambria Math" panose="02040503050406030204" pitchFamily="18" charset="0"/>
                            </a:rPr>
                            <m:t>𝑗</m:t>
                          </m:r>
                          <m:r>
                            <a:rPr lang="en-US" sz="2400" b="0" i="1" smtClean="0">
                              <a:latin typeface="Cambria Math" panose="02040503050406030204" pitchFamily="18" charset="0"/>
                            </a:rPr>
                            <m:t>+1</m:t>
                          </m:r>
                        </m:den>
                      </m:f>
                    </m:oMath>
                  </m:oMathPara>
                </a14:m>
                <a:endParaRPr lang="en-US" sz="2400" dirty="0"/>
              </a:p>
              <a:p>
                <a:r>
                  <a:rPr lang="en-US" sz="2400" dirty="0"/>
                  <a:t>So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𝐶</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𝑗</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1−8</m:t>
                            </m:r>
                            <m:r>
                              <a:rPr lang="en-US" sz="2400" b="0" i="1" smtClean="0">
                                <a:latin typeface="Cambria Math" panose="02040503050406030204" pitchFamily="18" charset="0"/>
                              </a:rPr>
                              <m:t>𝑗</m:t>
                            </m:r>
                          </m:e>
                        </m:d>
                      </m:num>
                      <m:den>
                        <m:r>
                          <a:rPr lang="en-US" sz="2400" b="0" i="1" smtClean="0">
                            <a:latin typeface="Cambria Math" panose="02040503050406030204" pitchFamily="18" charset="0"/>
                          </a:rPr>
                          <m:t>65</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36−28</m:t>
                        </m:r>
                        <m:r>
                          <a:rPr lang="en-US" sz="2400" b="0" i="1" smtClean="0">
                            <a:latin typeface="Cambria Math" panose="02040503050406030204" pitchFamily="18" charset="0"/>
                          </a:rPr>
                          <m:t>𝑗</m:t>
                        </m:r>
                      </m:num>
                      <m:den>
                        <m:r>
                          <a:rPr lang="en-US" sz="2400" b="0" i="1" smtClean="0">
                            <a:latin typeface="Cambria Math" panose="02040503050406030204" pitchFamily="18" charset="0"/>
                          </a:rPr>
                          <m:t>65</m:t>
                        </m:r>
                      </m:den>
                    </m:f>
                  </m:oMath>
                </a14:m>
                <a:r>
                  <a:rPr lang="en-US" sz="2400" dirty="0"/>
                  <a:t>  and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𝑣</m:t>
                        </m:r>
                      </m:e>
                      <m:sub>
                        <m:r>
                          <a:rPr lang="en-US" sz="2400" i="1">
                            <a:solidFill>
                              <a:srgbClr val="FF0000"/>
                            </a:solidFill>
                            <a:latin typeface="Cambria Math" panose="02040503050406030204" pitchFamily="18" charset="0"/>
                          </a:rPr>
                          <m:t>𝑐</m:t>
                        </m:r>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𝑝</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i="1">
                        <a:solidFill>
                          <a:srgbClr val="FF0000"/>
                        </a:solidFill>
                        <a:latin typeface="Cambria Math" panose="02040503050406030204" pitchFamily="18" charset="0"/>
                      </a:rPr>
                      <m:t>=</m:t>
                    </m:r>
                    <m:f>
                      <m:fPr>
                        <m:ctrlPr>
                          <a:rPr lang="en-US" sz="240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36</m:t>
                        </m:r>
                      </m:num>
                      <m:den>
                        <m:r>
                          <a:rPr lang="en-US" sz="2400" b="0" i="1" smtClean="0">
                            <a:solidFill>
                              <a:srgbClr val="FF0000"/>
                            </a:solidFill>
                            <a:latin typeface="Cambria Math" panose="02040503050406030204" pitchFamily="18" charset="0"/>
                          </a:rPr>
                          <m:t>65</m:t>
                        </m:r>
                      </m:den>
                    </m:f>
                    <m:func>
                      <m:funcPr>
                        <m:ctrlPr>
                          <a:rPr lang="en-US" sz="2400"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cos</m:t>
                        </m:r>
                      </m:fName>
                      <m:e>
                        <m:d>
                          <m:dPr>
                            <m:ctrlPr>
                              <a:rPr lang="en-US" sz="2400" i="1">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𝑡</m:t>
                            </m:r>
                          </m:e>
                        </m:d>
                      </m:e>
                    </m:func>
                    <m:r>
                      <a:rPr lang="en-US" sz="2400" i="1">
                        <a:solidFill>
                          <a:srgbClr val="FF0000"/>
                        </a:solidFill>
                        <a:latin typeface="Cambria Math" panose="02040503050406030204" pitchFamily="18" charset="0"/>
                      </a:rPr>
                      <m:t>+</m:t>
                    </m:r>
                    <m:f>
                      <m:fPr>
                        <m:ctrlPr>
                          <a:rPr lang="en-US" sz="240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28</m:t>
                        </m:r>
                      </m:num>
                      <m:den>
                        <m:r>
                          <a:rPr lang="en-US" sz="2400" b="0" i="1" smtClean="0">
                            <a:solidFill>
                              <a:srgbClr val="FF0000"/>
                            </a:solidFill>
                            <a:latin typeface="Cambria Math" panose="02040503050406030204" pitchFamily="18" charset="0"/>
                          </a:rPr>
                          <m:t>65</m:t>
                        </m:r>
                      </m:den>
                    </m:f>
                    <m:func>
                      <m:funcPr>
                        <m:ctrlPr>
                          <a:rPr lang="en-US" sz="2400"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sin</m:t>
                        </m:r>
                      </m:fName>
                      <m:e>
                        <m:d>
                          <m:dPr>
                            <m:ctrlPr>
                              <a:rPr lang="en-US" sz="2400" i="1">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𝑡</m:t>
                            </m:r>
                          </m:e>
                        </m:d>
                      </m:e>
                    </m:func>
                  </m:oMath>
                </a14:m>
                <a:endParaRPr lang="en-US" sz="2400" dirty="0">
                  <a:solidFill>
                    <a:srgbClr val="FF0000"/>
                  </a:solidFill>
                </a:endParaRPr>
              </a:p>
              <a:p>
                <a:r>
                  <a:rPr lang="en-US" sz="2400" dirty="0"/>
                  <a:t>Then:</a:t>
                </a:r>
              </a:p>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𝑡</m:t>
                          </m:r>
                        </m:e>
                      </m:d>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36</m:t>
                          </m:r>
                        </m:num>
                        <m:den>
                          <m:r>
                            <a:rPr lang="en-US" sz="2400" i="1">
                              <a:solidFill>
                                <a:schemeClr val="tx1"/>
                              </a:solidFill>
                              <a:latin typeface="Cambria Math" panose="02040503050406030204" pitchFamily="18" charset="0"/>
                            </a:rPr>
                            <m:t>65</m:t>
                          </m:r>
                        </m:den>
                      </m:f>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cos</m:t>
                          </m:r>
                        </m:fName>
                        <m:e>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2</m:t>
                              </m:r>
                              <m:r>
                                <a:rPr lang="en-US" sz="2400" i="1">
                                  <a:solidFill>
                                    <a:schemeClr val="tx1"/>
                                  </a:solidFill>
                                  <a:latin typeface="Cambria Math" panose="02040503050406030204" pitchFamily="18" charset="0"/>
                                </a:rPr>
                                <m:t>𝑡</m:t>
                              </m:r>
                            </m:e>
                          </m:d>
                        </m:e>
                      </m:func>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28</m:t>
                          </m:r>
                        </m:num>
                        <m:den>
                          <m:r>
                            <a:rPr lang="en-US" sz="2400" i="1">
                              <a:solidFill>
                                <a:schemeClr val="tx1"/>
                              </a:solidFill>
                              <a:latin typeface="Cambria Math" panose="02040503050406030204" pitchFamily="18" charset="0"/>
                            </a:rPr>
                            <m:t>65</m:t>
                          </m:r>
                        </m:den>
                      </m:f>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sin</m:t>
                          </m:r>
                        </m:fName>
                        <m:e>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2</m:t>
                              </m:r>
                              <m:r>
                                <a:rPr lang="en-US" sz="2400" i="1">
                                  <a:solidFill>
                                    <a:schemeClr val="tx1"/>
                                  </a:solidFill>
                                  <a:latin typeface="Cambria Math" panose="02040503050406030204" pitchFamily="18" charset="0"/>
                                </a:rPr>
                                <m:t>𝑡</m:t>
                              </m:r>
                            </m:e>
                          </m:d>
                          <m:r>
                            <a:rPr lang="en-US" sz="2400" b="0" i="1" smtClean="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𝐴</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𝑒</m:t>
                              </m:r>
                            </m:e>
                            <m:sup>
                              <m:r>
                                <a:rPr lang="en-US" sz="2400" i="1">
                                  <a:solidFill>
                                    <a:schemeClr val="tx1"/>
                                  </a:solidFill>
                                  <a:latin typeface="Cambria Math" panose="02040503050406030204" pitchFamily="18" charset="0"/>
                                </a:rPr>
                                <m:t>−2</m:t>
                              </m:r>
                              <m:r>
                                <a:rPr lang="en-US" sz="2400" i="1">
                                  <a:solidFill>
                                    <a:schemeClr val="tx1"/>
                                  </a:solidFill>
                                  <a:latin typeface="Cambria Math" panose="02040503050406030204" pitchFamily="18" charset="0"/>
                                </a:rPr>
                                <m:t>𝑡</m:t>
                              </m:r>
                            </m:sup>
                          </m:sSup>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cos</m:t>
                              </m:r>
                            </m:fName>
                            <m:e>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𝑡</m:t>
                                  </m:r>
                                </m:e>
                              </m:d>
                            </m:e>
                          </m:func>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𝐵</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𝑒</m:t>
                              </m:r>
                            </m:e>
                            <m:sup>
                              <m:r>
                                <a:rPr lang="en-US" sz="2400" i="1">
                                  <a:solidFill>
                                    <a:schemeClr val="tx1"/>
                                  </a:solidFill>
                                  <a:latin typeface="Cambria Math" panose="02040503050406030204" pitchFamily="18" charset="0"/>
                                </a:rPr>
                                <m:t>−2</m:t>
                              </m:r>
                              <m:r>
                                <a:rPr lang="en-US" sz="2400" i="1">
                                  <a:solidFill>
                                    <a:schemeClr val="tx1"/>
                                  </a:solidFill>
                                  <a:latin typeface="Cambria Math" panose="02040503050406030204" pitchFamily="18" charset="0"/>
                                </a:rPr>
                                <m:t>𝑡</m:t>
                              </m:r>
                            </m:sup>
                          </m:sSup>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sin</m:t>
                              </m:r>
                            </m:fName>
                            <m:e>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𝑡</m:t>
                                  </m:r>
                                </m:e>
                              </m:d>
                            </m:e>
                          </m:func>
                        </m:e>
                      </m:func>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=0</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36</m:t>
                          </m:r>
                        </m:num>
                        <m:den>
                          <m:r>
                            <a:rPr lang="en-US" sz="2400" i="1">
                              <a:latin typeface="Cambria Math" panose="02040503050406030204" pitchFamily="18" charset="0"/>
                            </a:rPr>
                            <m:t>65</m:t>
                          </m:r>
                        </m:den>
                      </m:f>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b="0" i="1" smtClean="0">
                                  <a:latin typeface="Cambria Math" panose="02040503050406030204" pitchFamily="18" charset="0"/>
                                </a:rPr>
                                <m:t>0</m:t>
                              </m:r>
                            </m:e>
                          </m:d>
                        </m:e>
                      </m:fun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28</m:t>
                          </m:r>
                        </m:num>
                        <m:den>
                          <m:r>
                            <a:rPr lang="en-US" sz="2400" i="1">
                              <a:latin typeface="Cambria Math" panose="02040503050406030204" pitchFamily="18" charset="0"/>
                            </a:rPr>
                            <m:t>65</m:t>
                          </m:r>
                        </m:den>
                      </m:f>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b="0" i="1" smtClean="0">
                                      <a:latin typeface="Cambria Math" panose="02040503050406030204" pitchFamily="18" charset="0"/>
                                    </a:rPr>
                                    <m:t>0</m:t>
                                  </m:r>
                                </m:e>
                              </m:d>
                            </m:e>
                          </m:func>
                          <m:r>
                            <a:rPr lang="en-US" sz="2400" i="1">
                              <a:latin typeface="Cambria Math" panose="02040503050406030204" pitchFamily="18" charset="0"/>
                            </a:rPr>
                            <m:t>+</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d>
                                <m:dPr>
                                  <m:ctrlPr>
                                    <a:rPr lang="en-US" sz="2400" i="1">
                                      <a:latin typeface="Cambria Math" panose="02040503050406030204" pitchFamily="18" charset="0"/>
                                    </a:rPr>
                                  </m:ctrlPr>
                                </m:dPr>
                                <m:e>
                                  <m:r>
                                    <a:rPr lang="en-US" sz="2400" b="0" i="1" smtClean="0">
                                      <a:latin typeface="Cambria Math" panose="02040503050406030204" pitchFamily="18" charset="0"/>
                                    </a:rPr>
                                    <m:t>0</m:t>
                                  </m:r>
                                </m:e>
                              </m:d>
                            </m:e>
                          </m:func>
                        </m:e>
                      </m:func>
                    </m:oMath>
                  </m:oMathPara>
                </a14:m>
                <a:endParaRPr lang="en-US" sz="2400" dirty="0"/>
              </a:p>
              <a:p>
                <a:r>
                  <a:rPr lang="en-US" sz="2400" dirty="0"/>
                  <a:t>So   </a:t>
                </a:r>
                <a14:m>
                  <m:oMath xmlns:m="http://schemas.openxmlformats.org/officeDocument/2006/math">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36</m:t>
                        </m:r>
                      </m:num>
                      <m:den>
                        <m:r>
                          <a:rPr lang="en-US" sz="2400" i="1">
                            <a:solidFill>
                              <a:srgbClr val="FF0000"/>
                            </a:solidFill>
                            <a:latin typeface="Cambria Math" panose="02040503050406030204" pitchFamily="18" charset="0"/>
                          </a:rPr>
                          <m:t>65</m:t>
                        </m:r>
                      </m:den>
                    </m:f>
                  </m:oMath>
                </a14:m>
                <a:r>
                  <a:rPr lang="en-US" sz="2400" dirty="0">
                    <a:solidFill>
                      <a:srgbClr val="FF0000"/>
                    </a:solidFill>
                  </a:rPr>
                  <a:t>V</a:t>
                </a:r>
              </a:p>
            </p:txBody>
          </p:sp>
        </mc:Choice>
        <mc:Fallback xmlns="">
          <p:sp>
            <p:nvSpPr>
              <p:cNvPr id="5" name="TextBox 4"/>
              <p:cNvSpPr txBox="1">
                <a:spLocks noRot="1" noChangeAspect="1" noMove="1" noResize="1" noEditPoints="1" noAdjustHandles="1" noChangeArrowheads="1" noChangeShapeType="1" noTextEdit="1"/>
              </p:cNvSpPr>
              <p:nvPr/>
            </p:nvSpPr>
            <p:spPr>
              <a:xfrm>
                <a:off x="198438" y="2438400"/>
                <a:ext cx="8762999" cy="4110934"/>
              </a:xfrm>
              <a:prstGeom prst="rect">
                <a:avLst/>
              </a:prstGeom>
              <a:blipFill rotWithShape="0">
                <a:blip r:embed="rId4"/>
                <a:stretch>
                  <a:fillRect l="-1113" t="-1187" b="-593"/>
                </a:stretch>
              </a:blipFill>
            </p:spPr>
            <p:txBody>
              <a:bodyPr/>
              <a:lstStyle/>
              <a:p>
                <a:r>
                  <a:rPr lang="en-US">
                    <a:noFill/>
                  </a:rPr>
                  <a:t> </a:t>
                </a:r>
              </a:p>
            </p:txBody>
          </p:sp>
        </mc:Fallback>
      </mc:AlternateContent>
    </p:spTree>
    <p:extLst>
      <p:ext uri="{BB962C8B-B14F-4D97-AF65-F5344CB8AC3E}">
        <p14:creationId xmlns:p14="http://schemas.microsoft.com/office/powerpoint/2010/main" val="2529562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a:t>2</a:t>
            </a:r>
            <a:r>
              <a:rPr lang="en-US" baseline="30000" dirty="0"/>
              <a:t>nd</a:t>
            </a:r>
            <a:r>
              <a:rPr lang="en-US" dirty="0"/>
              <a:t>-order Sinusoidal source 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88092" y="762001"/>
                <a:ext cx="8427308" cy="28194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36</m:t>
                          </m:r>
                        </m:num>
                        <m:den>
                          <m:r>
                            <a:rPr lang="en-US" sz="2000" i="1">
                              <a:latin typeface="Cambria Math" panose="02040503050406030204" pitchFamily="18" charset="0"/>
                            </a:rPr>
                            <m:t>65</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𝑡</m:t>
                              </m:r>
                            </m:e>
                          </m:d>
                        </m:e>
                      </m:fun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28</m:t>
                          </m:r>
                        </m:num>
                        <m:den>
                          <m:r>
                            <a:rPr lang="en-US" sz="2000" i="1">
                              <a:latin typeface="Cambria Math" panose="02040503050406030204" pitchFamily="18" charset="0"/>
                            </a:rPr>
                            <m:t>65</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36</m:t>
                              </m:r>
                            </m:num>
                            <m:den>
                              <m:r>
                                <a:rPr lang="en-US" sz="2000" i="1">
                                  <a:latin typeface="Cambria Math" panose="02040503050406030204" pitchFamily="18" charset="0"/>
                                </a:rPr>
                                <m:t>65</m:t>
                              </m:r>
                            </m:den>
                          </m:f>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r>
                                <a:rPr lang="en-US" sz="2000" i="1">
                                  <a:latin typeface="Cambria Math" panose="02040503050406030204" pitchFamily="18" charset="0"/>
                                </a:rPr>
                                <m:t>𝑡</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𝑡</m:t>
                                  </m:r>
                                </m:e>
                              </m:d>
                            </m:e>
                          </m:func>
                          <m:r>
                            <a:rPr lang="en-US" sz="2000" i="1">
                              <a:latin typeface="Cambria Math" panose="02040503050406030204" pitchFamily="18" charset="0"/>
                            </a:rPr>
                            <m:t>+</m:t>
                          </m:r>
                          <m:r>
                            <a:rPr lang="en-US" sz="2000" i="1">
                              <a:latin typeface="Cambria Math" panose="02040503050406030204" pitchFamily="18" charset="0"/>
                            </a:rPr>
                            <m:t>𝐵</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r>
                                <a:rPr lang="en-US" sz="2000" i="1">
                                  <a:latin typeface="Cambria Math" panose="02040503050406030204" pitchFamily="18" charset="0"/>
                                </a:rPr>
                                <m:t>𝑡</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𝑡</m:t>
                                  </m:r>
                                </m:e>
                              </m:d>
                            </m:e>
                          </m:func>
                        </m:e>
                      </m:func>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𝑣</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m:t>
                          </m:r>
                        </m:sup>
                      </m:sSub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72</m:t>
                          </m:r>
                        </m:num>
                        <m:den>
                          <m:r>
                            <a:rPr lang="en-US" sz="2000" i="1">
                              <a:latin typeface="Cambria Math" panose="02040503050406030204" pitchFamily="18" charset="0"/>
                            </a:rPr>
                            <m:t>65</m:t>
                          </m:r>
                        </m:den>
                      </m:f>
                      <m:func>
                        <m:funcPr>
                          <m:ctrlPr>
                            <a:rPr lang="en-US" sz="2000" i="1">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56</m:t>
                              </m:r>
                            </m:num>
                            <m:den>
                              <m:r>
                                <a:rPr lang="en-US" sz="2000" i="1">
                                  <a:latin typeface="Cambria Math" panose="02040503050406030204" pitchFamily="18" charset="0"/>
                                </a:rPr>
                                <m:t>65</m:t>
                              </m:r>
                            </m:den>
                          </m:f>
                          <m:func>
                            <m:funcPr>
                              <m:ctrlPr>
                                <a:rPr lang="en-US" sz="2000" i="1">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72</m:t>
                                  </m:r>
                                </m:num>
                                <m:den>
                                  <m:r>
                                    <a:rPr lang="en-US" sz="2000" i="1">
                                      <a:latin typeface="Cambria Math" panose="02040503050406030204" pitchFamily="18" charset="0"/>
                                    </a:rPr>
                                    <m:t>65</m:t>
                                  </m:r>
                                </m:den>
                              </m:f>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r>
                                    <a:rPr lang="en-US" sz="2000" i="1">
                                      <a:latin typeface="Cambria Math" panose="02040503050406030204" pitchFamily="18" charset="0"/>
                                    </a:rPr>
                                    <m:t>𝑡</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𝑡</m:t>
                                      </m:r>
                                    </m:e>
                                  </m:d>
                                </m:e>
                              </m:func>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36</m:t>
                                  </m:r>
                                </m:num>
                                <m:den>
                                  <m:r>
                                    <a:rPr lang="en-US" sz="2000" i="1">
                                      <a:latin typeface="Cambria Math" panose="02040503050406030204" pitchFamily="18" charset="0"/>
                                    </a:rPr>
                                    <m:t>65</m:t>
                                  </m:r>
                                </m:den>
                              </m:f>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r>
                                    <a:rPr lang="en-US" sz="2000" i="1">
                                      <a:latin typeface="Cambria Math" panose="02040503050406030204" pitchFamily="18" charset="0"/>
                                    </a:rPr>
                                    <m:t>𝑡</m:t>
                                  </m:r>
                                </m:sup>
                              </m:sSup>
                              <m:func>
                                <m:funcPr>
                                  <m:ctrlPr>
                                    <a:rPr lang="en-US" sz="2000" i="1">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𝑡</m:t>
                                      </m:r>
                                    </m:e>
                                  </m:d>
                                </m:e>
                              </m:func>
                              <m:r>
                                <a:rPr lang="en-US" sz="2000" b="0" i="1" smtClean="0">
                                  <a:latin typeface="Cambria Math" panose="02040503050406030204" pitchFamily="18" charset="0"/>
                                </a:rPr>
                                <m:t>−2</m:t>
                              </m:r>
                              <m:r>
                                <a:rPr lang="en-US" sz="2000" i="1">
                                  <a:latin typeface="Cambria Math" panose="02040503050406030204" pitchFamily="18" charset="0"/>
                                </a:rPr>
                                <m:t>𝐵</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r>
                                    <a:rPr lang="en-US" sz="2000" i="1">
                                      <a:latin typeface="Cambria Math" panose="02040503050406030204" pitchFamily="18" charset="0"/>
                                    </a:rPr>
                                    <m:t>𝑡</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𝑡</m:t>
                                      </m:r>
                                    </m:e>
                                  </m:d>
                                </m:e>
                              </m:func>
                              <m:r>
                                <a:rPr lang="en-US" sz="2000" i="1">
                                  <a:latin typeface="Cambria Math" panose="02040503050406030204" pitchFamily="18" charset="0"/>
                                </a:rPr>
                                <m:t>+</m:t>
                              </m:r>
                              <m:r>
                                <a:rPr lang="en-US" sz="2000" i="1">
                                  <a:latin typeface="Cambria Math" panose="02040503050406030204" pitchFamily="18" charset="0"/>
                                </a:rPr>
                                <m:t>𝐵</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r>
                                    <a:rPr lang="en-US" sz="2000" i="1">
                                      <a:latin typeface="Cambria Math" panose="02040503050406030204" pitchFamily="18" charset="0"/>
                                    </a:rPr>
                                    <m:t>𝑡</m:t>
                                  </m:r>
                                </m:sup>
                              </m:sSup>
                              <m:r>
                                <a:rPr lang="en-US" sz="2000" i="1">
                                  <a:latin typeface="Cambria Math" panose="02040503050406030204" pitchFamily="18" charset="0"/>
                                </a:rPr>
                                <m:t>𝑐𝑜𝑠</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e>
                          </m:func>
                        </m:e>
                      </m:func>
                    </m:oMath>
                  </m:oMathPara>
                </a14:m>
                <a:endParaRPr lang="en-US" sz="2000" dirty="0"/>
              </a:p>
              <a:p>
                <a:pPr marL="0" indent="0">
                  <a:buNone/>
                </a:pPr>
                <a:r>
                  <a:rPr lang="en-US" sz="2000" dirty="0"/>
                  <a:t>So</a:t>
                </a:r>
              </a:p>
              <a:p>
                <a:pPr marL="0" indent="0" algn="ctr">
                  <a:buNone/>
                </a:pP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𝑣</m:t>
                        </m:r>
                      </m:e>
                      <m:sub>
                        <m:r>
                          <a:rPr lang="en-US" sz="2000" i="1">
                            <a:latin typeface="Cambria Math" panose="02040503050406030204" pitchFamily="18" charset="0"/>
                          </a:rPr>
                          <m:t>𝑐</m:t>
                        </m:r>
                      </m:sub>
                      <m:sup>
                        <m:r>
                          <a:rPr lang="en-US" sz="2000" i="1">
                            <a:latin typeface="Cambria Math" panose="02040503050406030204" pitchFamily="18" charset="0"/>
                          </a:rPr>
                          <m:t>′</m:t>
                        </m:r>
                      </m:sup>
                    </m:sSubSup>
                    <m:d>
                      <m:dPr>
                        <m:ctrlPr>
                          <a:rPr lang="en-US" sz="2000" i="1">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=2=</m:t>
                    </m:r>
                    <m:f>
                      <m:fPr>
                        <m:ctrlPr>
                          <a:rPr lang="en-US" sz="2000" i="1">
                            <a:latin typeface="Cambria Math" panose="02040503050406030204" pitchFamily="18" charset="0"/>
                          </a:rPr>
                        </m:ctrlPr>
                      </m:fPr>
                      <m:num>
                        <m:r>
                          <a:rPr lang="en-US" sz="2000" i="1">
                            <a:latin typeface="Cambria Math" panose="02040503050406030204" pitchFamily="18" charset="0"/>
                          </a:rPr>
                          <m:t>56</m:t>
                        </m:r>
                      </m:num>
                      <m:den>
                        <m:r>
                          <a:rPr lang="en-US" sz="2000" i="1">
                            <a:latin typeface="Cambria Math" panose="02040503050406030204" pitchFamily="18" charset="0"/>
                          </a:rPr>
                          <m:t>65</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72</m:t>
                        </m:r>
                      </m:num>
                      <m:den>
                        <m:r>
                          <a:rPr lang="en-US" sz="2000" i="1">
                            <a:latin typeface="Cambria Math" panose="02040503050406030204" pitchFamily="18" charset="0"/>
                          </a:rPr>
                          <m:t>65</m:t>
                        </m:r>
                      </m:den>
                    </m:f>
                    <m:r>
                      <a:rPr lang="en-US" sz="2000" b="0" i="1" smtClean="0">
                        <a:latin typeface="Cambria Math" panose="02040503050406030204" pitchFamily="18" charset="0"/>
                      </a:rPr>
                      <m:t>+</m:t>
                    </m:r>
                    <m:r>
                      <a:rPr lang="en-US" sz="2000" b="0" i="1" smtClean="0">
                        <a:latin typeface="Cambria Math" panose="02040503050406030204" pitchFamily="18" charset="0"/>
                      </a:rPr>
                      <m:t>𝐵</m:t>
                    </m:r>
                  </m:oMath>
                </a14:m>
                <a:r>
                  <a:rPr lang="en-US" sz="2000" b="0" dirty="0"/>
                  <a:t>;       </a:t>
                </a:r>
                <a14:m>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130−128</m:t>
                        </m:r>
                      </m:num>
                      <m:den>
                        <m:r>
                          <a:rPr lang="en-US" sz="2000" b="0" i="1" smtClean="0">
                            <a:latin typeface="Cambria Math" panose="02040503050406030204" pitchFamily="18" charset="0"/>
                          </a:rPr>
                          <m:t>65</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65</m:t>
                        </m:r>
                      </m:den>
                    </m:f>
                  </m:oMath>
                </a14:m>
                <a:endParaRPr lang="en-US" sz="2000" b="0" dirty="0"/>
              </a:p>
              <a:p>
                <a:pPr marL="0" indent="0">
                  <a:buNone/>
                </a:pPr>
                <a:r>
                  <a:rPr lang="en-US" sz="2000" dirty="0"/>
                  <a:t>So</a:t>
                </a:r>
              </a:p>
              <a:p>
                <a:pPr marL="0" indent="0" algn="ctr">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36</m:t>
                        </m:r>
                      </m:num>
                      <m:den>
                        <m:r>
                          <a:rPr lang="en-US" sz="2000" i="1">
                            <a:latin typeface="Cambria Math" panose="02040503050406030204" pitchFamily="18" charset="0"/>
                          </a:rPr>
                          <m:t>65</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𝑡</m:t>
                            </m:r>
                          </m:e>
                        </m:d>
                      </m:e>
                    </m:fun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28</m:t>
                        </m:r>
                      </m:num>
                      <m:den>
                        <m:r>
                          <a:rPr lang="en-US" sz="2000" i="1">
                            <a:latin typeface="Cambria Math" panose="02040503050406030204" pitchFamily="18" charset="0"/>
                          </a:rPr>
                          <m:t>65</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𝑡</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36</m:t>
                            </m:r>
                          </m:num>
                          <m:den>
                            <m:r>
                              <a:rPr lang="en-US" sz="2000" i="1">
                                <a:latin typeface="Cambria Math" panose="02040503050406030204" pitchFamily="18" charset="0"/>
                              </a:rPr>
                              <m:t>65</m:t>
                            </m:r>
                          </m:den>
                        </m:f>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r>
                              <a:rPr lang="en-US" sz="2000" i="1">
                                <a:latin typeface="Cambria Math" panose="02040503050406030204" pitchFamily="18" charset="0"/>
                              </a:rPr>
                              <m:t>𝑡</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𝑡</m:t>
                                </m:r>
                              </m:e>
                            </m:d>
                          </m:e>
                        </m:fun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65</m:t>
                            </m:r>
                          </m:den>
                        </m:f>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r>
                              <a:rPr lang="en-US" sz="2000" i="1">
                                <a:latin typeface="Cambria Math" panose="02040503050406030204" pitchFamily="18" charset="0"/>
                              </a:rPr>
                              <m:t>𝑡</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𝑡</m:t>
                                </m:r>
                              </m:e>
                            </m:d>
                          </m:e>
                        </m:func>
                      </m:e>
                    </m:func>
                  </m:oMath>
                </a14:m>
                <a:r>
                  <a:rPr lang="en-US" sz="2000" dirty="0"/>
                  <a:t> V</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88092" y="762001"/>
                <a:ext cx="8427308" cy="2819400"/>
              </a:xfrm>
              <a:blipFill>
                <a:blip r:embed="rId2"/>
                <a:stretch>
                  <a:fillRect l="-362"/>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1950074316"/>
              </p:ext>
            </p:extLst>
          </p:nvPr>
        </p:nvGraphicFramePr>
        <p:xfrm>
          <a:off x="2415746" y="357110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006407540"/>
              </p:ext>
            </p:extLst>
          </p:nvPr>
        </p:nvGraphicFramePr>
        <p:xfrm>
          <a:off x="2393092" y="364730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171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24" y="76200"/>
            <a:ext cx="8229600" cy="792162"/>
          </a:xfrm>
        </p:spPr>
        <p:txBody>
          <a:bodyPr/>
          <a:lstStyle/>
          <a:p>
            <a:r>
              <a:rPr lang="en-US" dirty="0"/>
              <a:t>Sinusoid input simulation</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0" y="868362"/>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5105400"/>
            <a:ext cx="325289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1524000" y="1905000"/>
            <a:ext cx="381000" cy="3810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52600" y="1337358"/>
            <a:ext cx="1131400" cy="646331"/>
          </a:xfrm>
          <a:prstGeom prst="rect">
            <a:avLst/>
          </a:prstGeom>
          <a:noFill/>
        </p:spPr>
        <p:txBody>
          <a:bodyPr wrap="none" rtlCol="0">
            <a:spAutoFit/>
          </a:bodyPr>
          <a:lstStyle/>
          <a:p>
            <a:r>
              <a:rPr lang="en-US" dirty="0">
                <a:solidFill>
                  <a:srgbClr val="FF0000"/>
                </a:solidFill>
              </a:rPr>
              <a:t>Capacitor </a:t>
            </a:r>
          </a:p>
          <a:p>
            <a:r>
              <a:rPr lang="en-US" dirty="0">
                <a:solidFill>
                  <a:srgbClr val="FF0000"/>
                </a:solidFill>
              </a:rPr>
              <a:t>Voltage</a:t>
            </a:r>
          </a:p>
        </p:txBody>
      </p:sp>
      <p:cxnSp>
        <p:nvCxnSpPr>
          <p:cNvPr id="9" name="Straight Arrow Connector 8"/>
          <p:cNvCxnSpPr/>
          <p:nvPr/>
        </p:nvCxnSpPr>
        <p:spPr>
          <a:xfrm flipH="1">
            <a:off x="3429000" y="1157820"/>
            <a:ext cx="533400" cy="3220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53760" y="868362"/>
            <a:ext cx="888385" cy="646331"/>
          </a:xfrm>
          <a:prstGeom prst="rect">
            <a:avLst/>
          </a:prstGeom>
          <a:noFill/>
        </p:spPr>
        <p:txBody>
          <a:bodyPr wrap="none" rtlCol="0">
            <a:spAutoFit/>
          </a:bodyPr>
          <a:lstStyle/>
          <a:p>
            <a:r>
              <a:rPr lang="en-US" dirty="0">
                <a:solidFill>
                  <a:srgbClr val="FF0000"/>
                </a:solidFill>
              </a:rPr>
              <a:t>Source </a:t>
            </a:r>
          </a:p>
          <a:p>
            <a:r>
              <a:rPr lang="en-US" dirty="0">
                <a:solidFill>
                  <a:srgbClr val="FF0000"/>
                </a:solidFill>
              </a:rPr>
              <a:t>Voltage</a:t>
            </a:r>
          </a:p>
        </p:txBody>
      </p:sp>
    </p:spTree>
    <p:extLst>
      <p:ext uri="{BB962C8B-B14F-4D97-AF65-F5344CB8AC3E}">
        <p14:creationId xmlns:p14="http://schemas.microsoft.com/office/powerpoint/2010/main" val="362001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dirty="0"/>
              <a:t>Critically-damped RLC series circuit</a:t>
            </a:r>
          </a:p>
        </p:txBody>
      </p:sp>
      <p:pic>
        <p:nvPicPr>
          <p:cNvPr id="10243" name="Picture 3"/>
          <p:cNvPicPr>
            <a:picLocks noChangeAspect="1" noChangeArrowheads="1"/>
          </p:cNvPicPr>
          <p:nvPr/>
        </p:nvPicPr>
        <p:blipFill>
          <a:blip r:embed="rId2" cstate="print"/>
          <a:srcRect/>
          <a:stretch>
            <a:fillRect/>
          </a:stretch>
        </p:blipFill>
        <p:spPr bwMode="auto">
          <a:xfrm>
            <a:off x="228599" y="762000"/>
            <a:ext cx="2947987" cy="1296987"/>
          </a:xfrm>
          <a:prstGeom prst="rect">
            <a:avLst/>
          </a:prstGeom>
          <a:noFill/>
          <a:ln w="9525">
            <a:noFill/>
            <a:miter lim="800000"/>
            <a:headEnd/>
            <a:tailEnd/>
          </a:ln>
          <a:effectLst/>
        </p:spPr>
      </p:pic>
      <p:sp>
        <p:nvSpPr>
          <p:cNvPr id="3" name="Rectangle 2"/>
          <p:cNvSpPr/>
          <p:nvPr/>
        </p:nvSpPr>
        <p:spPr>
          <a:xfrm>
            <a:off x="3276600" y="1214864"/>
            <a:ext cx="4953000" cy="690638"/>
          </a:xfrm>
          <a:prstGeom prst="rect">
            <a:avLst/>
          </a:prstGeom>
        </p:spPr>
        <p:txBody>
          <a:bodyPr wrap="square">
            <a:spAutoFit/>
          </a:bodyPr>
          <a:lstStyle/>
          <a:p>
            <a:pPr marL="457200" indent="-457200">
              <a:lnSpc>
                <a:spcPct val="80000"/>
              </a:lnSpc>
              <a:spcBef>
                <a:spcPts val="600"/>
              </a:spcBef>
              <a:buFont typeface="+mj-lt"/>
              <a:buAutoNum type="arabicPeriod" startAt="2"/>
            </a:pPr>
            <a:r>
              <a:rPr lang="en-US" sz="2400" dirty="0">
                <a:solidFill>
                  <a:srgbClr val="FF0000"/>
                </a:solidFill>
              </a:rPr>
              <a:t>Find </a:t>
            </a:r>
            <a:r>
              <a:rPr lang="en-US" sz="2400" i="1" dirty="0">
                <a:solidFill>
                  <a:srgbClr val="FF0000"/>
                </a:solidFill>
              </a:rPr>
              <a:t>natural</a:t>
            </a:r>
            <a:r>
              <a:rPr lang="en-US" sz="2400" dirty="0">
                <a:solidFill>
                  <a:srgbClr val="FF0000"/>
                </a:solidFill>
              </a:rPr>
              <a:t> initial conditions for energy storage elements.</a:t>
            </a:r>
          </a:p>
        </p:txBody>
      </p:sp>
      <mc:AlternateContent xmlns:mc="http://schemas.openxmlformats.org/markup-compatibility/2006" xmlns:a14="http://schemas.microsoft.com/office/drawing/2010/main">
        <mc:Choice Requires="a14">
          <p:sp>
            <p:nvSpPr>
              <p:cNvPr id="5" name="Rectangle 4"/>
              <p:cNvSpPr/>
              <p:nvPr/>
            </p:nvSpPr>
            <p:spPr>
              <a:xfrm>
                <a:off x="228600" y="2129645"/>
                <a:ext cx="8610600" cy="4326762"/>
              </a:xfrm>
              <a:prstGeom prst="rect">
                <a:avLst/>
              </a:prstGeom>
            </p:spPr>
            <p:txBody>
              <a:bodyPr wrap="square">
                <a:spAutoFit/>
              </a:bodyPr>
              <a:lstStyle/>
              <a:p>
                <a:r>
                  <a:rPr lang="en-US" sz="2400" dirty="0"/>
                  <a:t>This is a dc problem for t&lt;0. KVL on the left mesh shows that:</a:t>
                </a:r>
              </a:p>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𝑣</m:t>
                          </m:r>
                        </m:e>
                        <m:sub>
                          <m:r>
                            <a:rPr lang="en-US" sz="2400" i="1">
                              <a:solidFill>
                                <a:srgbClr val="FF0000"/>
                              </a:solidFill>
                              <a:latin typeface="Cambria Math" panose="02040503050406030204" pitchFamily="18" charset="0"/>
                            </a:rPr>
                            <m:t>𝑐</m:t>
                          </m:r>
                        </m:sub>
                      </m:sSub>
                      <m:d>
                        <m:dPr>
                          <m:ctrlPr>
                            <a:rPr lang="en-US" sz="2400" i="1">
                              <a:solidFill>
                                <a:srgbClr val="FF0000"/>
                              </a:solidFill>
                              <a:latin typeface="Cambria Math" panose="02040503050406030204" pitchFamily="18" charset="0"/>
                            </a:rPr>
                          </m:ctrlPr>
                        </m:dPr>
                        <m:e>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0</m:t>
                              </m:r>
                            </m:e>
                            <m:sub>
                              <m:r>
                                <a:rPr lang="en-US" sz="2400" i="1">
                                  <a:solidFill>
                                    <a:srgbClr val="FF0000"/>
                                  </a:solidFill>
                                  <a:latin typeface="Cambria Math" panose="02040503050406030204" pitchFamily="18" charset="0"/>
                                </a:rPr>
                                <m:t>+</m:t>
                              </m:r>
                            </m:sub>
                          </m:sSub>
                        </m:e>
                      </m:d>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𝑣</m:t>
                          </m:r>
                        </m:e>
                        <m:sub>
                          <m:r>
                            <a:rPr lang="en-US" sz="2400" i="1">
                              <a:solidFill>
                                <a:srgbClr val="FF0000"/>
                              </a:solidFill>
                              <a:latin typeface="Cambria Math" panose="02040503050406030204" pitchFamily="18" charset="0"/>
                            </a:rPr>
                            <m:t>𝑐</m:t>
                          </m:r>
                        </m:sub>
                      </m:sSub>
                      <m:d>
                        <m:dPr>
                          <m:ctrlPr>
                            <a:rPr lang="en-US" sz="2400" i="1">
                              <a:solidFill>
                                <a:srgbClr val="FF0000"/>
                              </a:solidFill>
                              <a:latin typeface="Cambria Math" panose="02040503050406030204" pitchFamily="18" charset="0"/>
                            </a:rPr>
                          </m:ctrlPr>
                        </m:dPr>
                        <m:e>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0</m:t>
                              </m:r>
                            </m:e>
                            <m:sub>
                              <m:r>
                                <a:rPr lang="en-US" sz="2400" i="1">
                                  <a:solidFill>
                                    <a:srgbClr val="FF0000"/>
                                  </a:solidFill>
                                  <a:latin typeface="Cambria Math" panose="02040503050406030204" pitchFamily="18" charset="0"/>
                                </a:rPr>
                                <m:t>−</m:t>
                              </m:r>
                            </m:sub>
                          </m:sSub>
                        </m:e>
                      </m:d>
                      <m:r>
                        <a:rPr lang="en-US" sz="2400" i="1">
                          <a:solidFill>
                            <a:srgbClr val="FF0000"/>
                          </a:solidFill>
                          <a:latin typeface="Cambria Math" panose="02040503050406030204" pitchFamily="18" charset="0"/>
                        </a:rPr>
                        <m:t>=10 </m:t>
                      </m:r>
                      <m:r>
                        <a:rPr lang="en-US" sz="2400" i="1">
                          <a:solidFill>
                            <a:srgbClr val="FF0000"/>
                          </a:solidFill>
                          <a:latin typeface="Cambria Math" panose="02040503050406030204" pitchFamily="18" charset="0"/>
                        </a:rPr>
                        <m:t>𝑉</m:t>
                      </m:r>
                    </m:oMath>
                  </m:oMathPara>
                </a14:m>
                <a:endParaRPr lang="en-US" sz="2400" dirty="0">
                  <a:solidFill>
                    <a:srgbClr val="FF0000"/>
                  </a:solidFill>
                </a:endParaRPr>
              </a:p>
              <a:p>
                <a:r>
                  <a:rPr lang="en-US" sz="2400" dirty="0"/>
                  <a:t>KVL around the outside shows that there are 10V across the resistor (no voltage across the inductor. Ohm’s Law requires the resistor current be 5A, and since the resistor and inductor are in series: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=5 </m:t>
                    </m:r>
                    <m:r>
                      <a:rPr lang="en-US" sz="2400" i="1">
                        <a:latin typeface="Cambria Math" panose="02040503050406030204" pitchFamily="18" charset="0"/>
                      </a:rPr>
                      <m:t>𝐴</m:t>
                    </m:r>
                  </m:oMath>
                </a14:m>
                <a:endParaRPr lang="en-US" sz="2400" dirty="0"/>
              </a:p>
              <a:p>
                <a:pPr marL="457200" indent="-457200">
                  <a:buFont typeface="+mj-lt"/>
                  <a:buAutoNum type="arabicPeriod" startAt="3"/>
                </a:pPr>
                <a:r>
                  <a:rPr lang="en-US" sz="2400" dirty="0">
                    <a:solidFill>
                      <a:srgbClr val="FF0000"/>
                    </a:solidFill>
                  </a:rPr>
                  <a:t>Find </a:t>
                </a:r>
                <a:r>
                  <a:rPr lang="en-US" sz="2400" i="1" dirty="0">
                    <a:solidFill>
                      <a:srgbClr val="FF0000"/>
                    </a:solidFill>
                  </a:rPr>
                  <a:t>needed</a:t>
                </a:r>
                <a:r>
                  <a:rPr lang="en-US" sz="2400" dirty="0">
                    <a:solidFill>
                      <a:srgbClr val="FF0000"/>
                    </a:solidFill>
                  </a:rPr>
                  <a:t> initial conditions for the circuit quantity to be calculated.</a:t>
                </a:r>
              </a:p>
              <a:p>
                <a:r>
                  <a:rPr lang="en-US" sz="2400" dirty="0"/>
                  <a:t>One of the needed initial conditions is also natural: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b="0" i="1" smtClean="0">
                        <a:latin typeface="Cambria Math" panose="02040503050406030204" pitchFamily="18" charset="0"/>
                      </a:rPr>
                      <m:t>=</m:t>
                    </m:r>
                    <m:r>
                      <a:rPr lang="en-US" sz="2400" i="1">
                        <a:latin typeface="Cambria Math" panose="02040503050406030204" pitchFamily="18" charset="0"/>
                      </a:rPr>
                      <m:t>10 </m:t>
                    </m:r>
                    <m:r>
                      <a:rPr lang="en-US" sz="2400" i="1">
                        <a:latin typeface="Cambria Math" panose="02040503050406030204" pitchFamily="18" charset="0"/>
                      </a:rPr>
                      <m:t>𝑉</m:t>
                    </m:r>
                    <m:r>
                      <a:rPr lang="en-US" sz="2400" b="0" i="1" smtClean="0">
                        <a:latin typeface="Cambria Math" panose="02040503050406030204" pitchFamily="18" charset="0"/>
                      </a:rPr>
                      <m:t>.</m:t>
                    </m:r>
                  </m:oMath>
                </a14:m>
                <a:endParaRPr lang="en-US" sz="2400" b="0" dirty="0"/>
              </a:p>
              <a:p>
                <a:r>
                  <a:rPr lang="en-US" sz="2400" dirty="0"/>
                  <a:t>We also need </a:t>
                </a:r>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rPr>
                          <m:t>𝑑</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m:t>
                            </m:r>
                          </m:sub>
                        </m:sSub>
                      </m:num>
                      <m:den>
                        <m:r>
                          <a:rPr lang="en-US" sz="2400" i="1" smtClean="0">
                            <a:latin typeface="Cambria Math" panose="02040503050406030204" pitchFamily="18" charset="0"/>
                          </a:rPr>
                          <m:t>𝑑</m:t>
                        </m:r>
                        <m:r>
                          <a:rPr lang="en-US" sz="2400" b="0" i="1" smtClean="0">
                            <a:latin typeface="Cambria Math" panose="02040503050406030204" pitchFamily="18" charset="0"/>
                          </a:rPr>
                          <m:t>𝑡</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num>
                      <m:den>
                        <m:r>
                          <a:rPr lang="en-US" sz="2400" b="0" i="1" smtClean="0">
                            <a:latin typeface="Cambria Math" panose="02040503050406030204" pitchFamily="18" charset="0"/>
                          </a:rPr>
                          <m:t>𝐶</m:t>
                        </m:r>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𝑖</m:t>
                            </m:r>
                          </m:e>
                          <m:sub>
                            <m:r>
                              <a:rPr lang="en-US" sz="2400" b="0" i="1" smtClean="0">
                                <a:latin typeface="Cambria Math" panose="02040503050406030204" pitchFamily="18" charset="0"/>
                              </a:rPr>
                              <m:t>𝐿</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r>
                          <a:rPr lang="en-US" sz="2400" i="1">
                            <a:latin typeface="Cambria Math" panose="02040503050406030204" pitchFamily="18" charset="0"/>
                          </a:rPr>
                          <m:t>)</m:t>
                        </m:r>
                      </m:num>
                      <m:den>
                        <m:r>
                          <a:rPr lang="en-US" sz="2400" i="1">
                            <a:latin typeface="Cambria Math" panose="02040503050406030204" pitchFamily="18" charset="0"/>
                          </a:rPr>
                          <m:t>𝐶</m:t>
                        </m:r>
                      </m:den>
                    </m:f>
                    <m:r>
                      <a:rPr lang="en-US" sz="2400" i="1">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−5 </m:t>
                        </m:r>
                        <m:r>
                          <a:rPr lang="en-US" sz="2400" b="0" i="1" smtClean="0">
                            <a:latin typeface="Cambria Math" panose="02040503050406030204" pitchFamily="18" charset="0"/>
                          </a:rPr>
                          <m:t>𝐴</m:t>
                        </m:r>
                      </m:num>
                      <m:den>
                        <m:r>
                          <a:rPr lang="en-US" sz="2400" b="0" i="1" smtClean="0">
                            <a:latin typeface="Cambria Math" panose="02040503050406030204" pitchFamily="18" charset="0"/>
                          </a:rPr>
                          <m:t>1 </m:t>
                        </m:r>
                        <m:r>
                          <a:rPr lang="en-US" sz="2400" b="0" i="1" smtClean="0">
                            <a:latin typeface="Cambria Math" panose="02040503050406030204" pitchFamily="18" charset="0"/>
                          </a:rPr>
                          <m:t>𝐹</m:t>
                        </m:r>
                      </m:den>
                    </m:f>
                    <m:r>
                      <a:rPr lang="en-US" sz="2400" b="0" i="1" smtClean="0">
                        <a:latin typeface="Cambria Math" panose="02040503050406030204" pitchFamily="18" charset="0"/>
                      </a:rPr>
                      <m:t>=</m:t>
                    </m:r>
                    <m:r>
                      <a:rPr lang="en-US" sz="2400" b="0" i="1" smtClean="0">
                        <a:solidFill>
                          <a:srgbClr val="FF0000"/>
                        </a:solidFill>
                        <a:latin typeface="Cambria Math" panose="02040503050406030204" pitchFamily="18" charset="0"/>
                      </a:rPr>
                      <m:t>−5 </m:t>
                    </m:r>
                    <m:r>
                      <a:rPr lang="en-US" sz="2400" b="0" i="1" smtClean="0">
                        <a:solidFill>
                          <a:srgbClr val="FF0000"/>
                        </a:solidFill>
                        <a:latin typeface="Cambria Math" panose="02040503050406030204" pitchFamily="18" charset="0"/>
                      </a:rPr>
                      <m:t>𝑉</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𝑠</m:t>
                    </m:r>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𝑑</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𝑣</m:t>
                            </m:r>
                          </m:e>
                          <m:sub>
                            <m:r>
                              <a:rPr lang="en-US" sz="2400" i="1">
                                <a:solidFill>
                                  <a:srgbClr val="FF0000"/>
                                </a:solidFill>
                                <a:latin typeface="Cambria Math" panose="02040503050406030204" pitchFamily="18" charset="0"/>
                              </a:rPr>
                              <m:t>𝑐</m:t>
                            </m:r>
                          </m:sub>
                        </m:sSub>
                      </m:num>
                      <m:den>
                        <m:r>
                          <a:rPr lang="en-US" sz="2400" i="1">
                            <a:solidFill>
                              <a:srgbClr val="FF0000"/>
                            </a:solidFill>
                            <a:latin typeface="Cambria Math" panose="02040503050406030204" pitchFamily="18" charset="0"/>
                          </a:rPr>
                          <m:t>𝑑𝑡</m:t>
                        </m:r>
                      </m:den>
                    </m:f>
                  </m:oMath>
                </a14:m>
                <a:endParaRPr lang="en-US" sz="2400" dirty="0"/>
              </a:p>
              <a:p>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228600" y="2129645"/>
                <a:ext cx="8610600" cy="4326762"/>
              </a:xfrm>
              <a:prstGeom prst="rect">
                <a:avLst/>
              </a:prstGeom>
              <a:blipFill rotWithShape="0">
                <a:blip r:embed="rId3"/>
                <a:stretch>
                  <a:fillRect l="-1133" t="-1127" r="-1346"/>
                </a:stretch>
              </a:blipFill>
            </p:spPr>
            <p:txBody>
              <a:bodyPr/>
              <a:lstStyle/>
              <a:p>
                <a:r>
                  <a:rPr lang="en-US">
                    <a:noFill/>
                  </a:rPr>
                  <a:t> </a:t>
                </a:r>
              </a:p>
            </p:txBody>
          </p:sp>
        </mc:Fallback>
      </mc:AlternateContent>
      <p:cxnSp>
        <p:nvCxnSpPr>
          <p:cNvPr id="7" name="Straight Arrow Connector 6"/>
          <p:cNvCxnSpPr/>
          <p:nvPr/>
        </p:nvCxnSpPr>
        <p:spPr>
          <a:xfrm>
            <a:off x="1371600" y="1219200"/>
            <a:ext cx="0" cy="2286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148542"/>
            <a:ext cx="303288" cy="369332"/>
          </a:xfrm>
          <a:prstGeom prst="rect">
            <a:avLst/>
          </a:prstGeom>
          <a:noFill/>
        </p:spPr>
        <p:txBody>
          <a:bodyPr wrap="none" rtlCol="0">
            <a:spAutoFit/>
          </a:bodyPr>
          <a:lstStyle/>
          <a:p>
            <a:r>
              <a:rPr lang="en-US" dirty="0" err="1"/>
              <a:t>i</a:t>
            </a:r>
            <a:r>
              <a:rPr lang="en-US" baseline="-25000" dirty="0" err="1"/>
              <a:t>c</a:t>
            </a:r>
            <a:endParaRPr lang="en-US" baseline="-25000" dirty="0"/>
          </a:p>
        </p:txBody>
      </p:sp>
      <p:cxnSp>
        <p:nvCxnSpPr>
          <p:cNvPr id="11" name="Straight Arrow Connector 10"/>
          <p:cNvCxnSpPr/>
          <p:nvPr/>
        </p:nvCxnSpPr>
        <p:spPr>
          <a:xfrm flipV="1">
            <a:off x="2209800" y="5867401"/>
            <a:ext cx="381000" cy="35333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8" idx="1"/>
          </p:cNvCxnSpPr>
          <p:nvPr/>
        </p:nvCxnSpPr>
        <p:spPr>
          <a:xfrm flipH="1" flipV="1">
            <a:off x="3733800" y="5867401"/>
            <a:ext cx="880023" cy="58416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1761" y="6195852"/>
            <a:ext cx="4178901" cy="461665"/>
          </a:xfrm>
          <a:prstGeom prst="rect">
            <a:avLst/>
          </a:prstGeom>
          <a:noFill/>
        </p:spPr>
        <p:txBody>
          <a:bodyPr wrap="none" rtlCol="0">
            <a:spAutoFit/>
          </a:bodyPr>
          <a:lstStyle/>
          <a:p>
            <a:r>
              <a:rPr lang="en-US" sz="2400" dirty="0"/>
              <a:t>Capacitor terminal relationship</a:t>
            </a:r>
          </a:p>
        </p:txBody>
      </p:sp>
      <p:sp>
        <p:nvSpPr>
          <p:cNvPr id="18" name="TextBox 17"/>
          <p:cNvSpPr txBox="1"/>
          <p:nvPr/>
        </p:nvSpPr>
        <p:spPr>
          <a:xfrm>
            <a:off x="4613823" y="6220736"/>
            <a:ext cx="3564502" cy="461665"/>
          </a:xfrm>
          <a:prstGeom prst="rect">
            <a:avLst/>
          </a:prstGeom>
          <a:noFill/>
        </p:spPr>
        <p:txBody>
          <a:bodyPr wrap="none" rtlCol="0">
            <a:spAutoFit/>
          </a:bodyPr>
          <a:lstStyle/>
          <a:p>
            <a:r>
              <a:rPr lang="en-US" sz="2400" dirty="0"/>
              <a:t>L and C are in series for t&gt;0</a:t>
            </a:r>
          </a:p>
        </p:txBody>
      </p:sp>
    </p:spTree>
    <p:extLst>
      <p:ext uri="{BB962C8B-B14F-4D97-AF65-F5344CB8AC3E}">
        <p14:creationId xmlns:p14="http://schemas.microsoft.com/office/powerpoint/2010/main" val="160581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a:t>Critically-damped case</a:t>
            </a: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1321126338"/>
              </p:ext>
            </p:extLst>
          </p:nvPr>
        </p:nvGraphicFramePr>
        <p:xfrm>
          <a:off x="551568" y="1289937"/>
          <a:ext cx="2671462" cy="796131"/>
        </p:xfrm>
        <a:graphic>
          <a:graphicData uri="http://schemas.openxmlformats.org/presentationml/2006/ole">
            <mc:AlternateContent xmlns:mc="http://schemas.openxmlformats.org/markup-compatibility/2006">
              <mc:Choice xmlns:v="urn:schemas-microsoft-com:vml" Requires="v">
                <p:oleObj name="Equation" r:id="rId2" imgW="1917700" imgH="571500" progId="Equation.3">
                  <p:embed/>
                </p:oleObj>
              </mc:Choice>
              <mc:Fallback>
                <p:oleObj name="Equation" r:id="rId2" imgW="1917700" imgH="571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68" y="1289937"/>
                        <a:ext cx="2671462" cy="796131"/>
                      </a:xfrm>
                      <a:prstGeom prst="rect">
                        <a:avLst/>
                      </a:prstGeom>
                      <a:noFill/>
                    </p:spPr>
                  </p:pic>
                </p:oleObj>
              </mc:Fallback>
            </mc:AlternateContent>
          </a:graphicData>
        </a:graphic>
      </p:graphicFrame>
      <p:sp>
        <p:nvSpPr>
          <p:cNvPr id="5" name="TextBox 4"/>
          <p:cNvSpPr txBox="1"/>
          <p:nvPr/>
        </p:nvSpPr>
        <p:spPr>
          <a:xfrm>
            <a:off x="589668" y="812456"/>
            <a:ext cx="3954801" cy="461665"/>
          </a:xfrm>
          <a:prstGeom prst="rect">
            <a:avLst/>
          </a:prstGeom>
          <a:noFill/>
        </p:spPr>
        <p:txBody>
          <a:bodyPr wrap="none" rtlCol="0">
            <a:spAutoFit/>
          </a:bodyPr>
          <a:lstStyle/>
          <a:p>
            <a:r>
              <a:rPr lang="en-US" sz="2400" dirty="0"/>
              <a:t>Steps 4 – 6 previously gave us:</a:t>
            </a:r>
          </a:p>
        </p:txBody>
      </p:sp>
      <p:pic>
        <p:nvPicPr>
          <p:cNvPr id="6" name="Picture 3"/>
          <p:cNvPicPr>
            <a:picLocks noChangeAspect="1" noChangeArrowheads="1"/>
          </p:cNvPicPr>
          <p:nvPr/>
        </p:nvPicPr>
        <p:blipFill>
          <a:blip r:embed="rId4" cstate="print"/>
          <a:srcRect/>
          <a:stretch>
            <a:fillRect/>
          </a:stretch>
        </p:blipFill>
        <p:spPr bwMode="auto">
          <a:xfrm>
            <a:off x="5703837" y="850556"/>
            <a:ext cx="2947987" cy="1296987"/>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7" name="TextBox 6"/>
              <p:cNvSpPr txBox="1"/>
              <p:nvPr/>
            </p:nvSpPr>
            <p:spPr>
              <a:xfrm>
                <a:off x="3223030" y="1278819"/>
                <a:ext cx="2286010"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1</m:t>
                              </m:r>
                            </m:den>
                          </m:f>
                        </m:e>
                      </m:ra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223030" y="1278819"/>
                <a:ext cx="2286010" cy="81836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7200" y="2262670"/>
                <a:ext cx="8305800" cy="1661930"/>
              </a:xfrm>
              <a:prstGeom prst="rect">
                <a:avLst/>
              </a:prstGeom>
            </p:spPr>
            <p:txBody>
              <a:bodyPr wrap="square">
                <a:spAutoFit/>
              </a:bodyPr>
              <a:lstStyle/>
              <a:p>
                <a:pPr>
                  <a:lnSpc>
                    <a:spcPct val="80000"/>
                  </a:lnSpc>
                  <a:spcBef>
                    <a:spcPts val="600"/>
                  </a:spcBef>
                </a:pPr>
                <a:r>
                  <a:rPr lang="en-US" sz="2400" dirty="0"/>
                  <a:t>We just need to finish the second half of step 6: </a:t>
                </a:r>
                <a:r>
                  <a:rPr lang="en-US" sz="2400" dirty="0">
                    <a:solidFill>
                      <a:srgbClr val="FF0000"/>
                    </a:solidFill>
                  </a:rPr>
                  <a:t>Determine damping case.</a:t>
                </a:r>
                <a:r>
                  <a:rPr lang="en-US" sz="2400" dirty="0"/>
                  <a:t> </a:t>
                </a:r>
                <a:r>
                  <a:rPr lang="en-US" sz="2400" dirty="0">
                    <a:solidFill>
                      <a:srgbClr val="FF0000"/>
                    </a:solidFill>
                  </a:rPr>
                  <a:t>Obtain general homogeneous solution. </a:t>
                </a:r>
              </a:p>
              <a:p>
                <a:pPr>
                  <a:lnSpc>
                    <a:spcPct val="80000"/>
                  </a:lnSpc>
                  <a:spcBef>
                    <a:spcPts val="600"/>
                  </a:spcBef>
                </a:pPr>
                <a:r>
                  <a:rPr lang="en-US" sz="2400" dirty="0"/>
                  <a:t>Since the solutions are identical (-1), this is the critically-damped case and the general solution is always:</a:t>
                </a:r>
              </a:p>
              <a:p>
                <a:pPr>
                  <a:lnSpc>
                    <a:spcPct val="80000"/>
                  </a:lnSpc>
                  <a:spcBef>
                    <a:spcPts val="600"/>
                  </a:spcBef>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𝑠𝑡</m:t>
                          </m:r>
                        </m:sup>
                      </m:sSup>
                      <m:r>
                        <a:rPr lang="en-US" sz="2400" b="0" i="1" smtClean="0">
                          <a:latin typeface="Cambria Math" panose="02040503050406030204" pitchFamily="18" charset="0"/>
                        </a:rPr>
                        <m:t>+</m:t>
                      </m:r>
                      <m:r>
                        <a:rPr lang="en-US" sz="2400" b="0" i="1" smtClean="0">
                          <a:latin typeface="Cambria Math" panose="02040503050406030204" pitchFamily="18" charset="0"/>
                        </a:rPr>
                        <m:t>𝐵𝑡</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𝑠𝑡</m:t>
                          </m:r>
                        </m:sup>
                      </m:sSup>
                      <m:r>
                        <a:rPr lang="en-US" sz="2400" b="0" i="1" smtClean="0">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m:t>
                          </m:r>
                          <m:r>
                            <a:rPr lang="en-US" sz="2400" i="1">
                              <a:latin typeface="Cambria Math" panose="02040503050406030204" pitchFamily="18" charset="0"/>
                            </a:rPr>
                            <m:t>𝑡</m:t>
                          </m:r>
                        </m:sup>
                      </m:sSup>
                      <m:r>
                        <a:rPr lang="en-US" sz="2400" i="1">
                          <a:latin typeface="Cambria Math" panose="02040503050406030204" pitchFamily="18" charset="0"/>
                        </a:rPr>
                        <m:t>+</m:t>
                      </m:r>
                      <m:r>
                        <a:rPr lang="en-US" sz="2400" i="1">
                          <a:latin typeface="Cambria Math" panose="02040503050406030204" pitchFamily="18" charset="0"/>
                        </a:rPr>
                        <m:t>𝐵𝑡</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m:t>
                          </m:r>
                          <m:r>
                            <a:rPr lang="en-US" sz="2400" i="1">
                              <a:latin typeface="Cambria Math" panose="02040503050406030204" pitchFamily="18" charset="0"/>
                            </a:rPr>
                            <m:t>𝑡</m:t>
                          </m:r>
                        </m:sup>
                      </m:sSup>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457200" y="2262670"/>
                <a:ext cx="8305800" cy="1661930"/>
              </a:xfrm>
              <a:prstGeom prst="rect">
                <a:avLst/>
              </a:prstGeom>
              <a:blipFill rotWithShape="0">
                <a:blip r:embed="rId7"/>
                <a:stretch>
                  <a:fillRect l="-1101" t="-6960"/>
                </a:stretch>
              </a:blipFill>
            </p:spPr>
            <p:txBody>
              <a:bodyPr/>
              <a:lstStyle/>
              <a:p>
                <a:r>
                  <a:rPr lang="en-US">
                    <a:noFill/>
                  </a:rPr>
                  <a:t> </a:t>
                </a:r>
              </a:p>
            </p:txBody>
          </p:sp>
        </mc:Fallback>
      </mc:AlternateContent>
      <p:sp>
        <p:nvSpPr>
          <p:cNvPr id="9" name="Rectangle 8"/>
          <p:cNvSpPr/>
          <p:nvPr/>
        </p:nvSpPr>
        <p:spPr>
          <a:xfrm>
            <a:off x="507068" y="3924600"/>
            <a:ext cx="8144756" cy="830997"/>
          </a:xfrm>
          <a:prstGeom prst="rect">
            <a:avLst/>
          </a:prstGeom>
        </p:spPr>
        <p:txBody>
          <a:bodyPr wrap="square">
            <a:spAutoFit/>
          </a:bodyPr>
          <a:lstStyle/>
          <a:p>
            <a:pPr marL="457200" indent="-457200">
              <a:buFont typeface="+mj-lt"/>
              <a:buAutoNum type="arabicPeriod" startAt="7"/>
            </a:pPr>
            <a:r>
              <a:rPr lang="en-US" sz="2400" dirty="0"/>
              <a:t>Plug in initial conditions to the general homogeneous solution to get specific solution. </a:t>
            </a:r>
          </a:p>
        </p:txBody>
      </p:sp>
      <mc:AlternateContent xmlns:mc="http://schemas.openxmlformats.org/markup-compatibility/2006" xmlns:a14="http://schemas.microsoft.com/office/drawing/2010/main">
        <mc:Choice Requires="a14">
          <p:sp>
            <p:nvSpPr>
              <p:cNvPr id="10" name="Rectangle 9"/>
              <p:cNvSpPr/>
              <p:nvPr/>
            </p:nvSpPr>
            <p:spPr>
              <a:xfrm>
                <a:off x="538453" y="4755597"/>
                <a:ext cx="8148347" cy="15907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=10</m:t>
                      </m:r>
                      <m:r>
                        <a:rPr lang="en-US" sz="2400" b="0" i="1" smtClean="0">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a:rPr lang="en-US" sz="2400" i="1">
                          <a:latin typeface="Cambria Math" panose="02040503050406030204" pitchFamily="18" charset="0"/>
                        </a:rPr>
                        <m:t>+</m:t>
                      </m:r>
                      <m:r>
                        <a:rPr lang="en-US" sz="2400" i="1">
                          <a:latin typeface="Cambria Math" panose="02040503050406030204" pitchFamily="18" charset="0"/>
                        </a:rPr>
                        <m:t>𝐵</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0</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a:rPr lang="en-US" sz="2400" b="0" i="1" smtClean="0">
                          <a:latin typeface="Cambria Math" panose="02040503050406030204" pitchFamily="18" charset="0"/>
                        </a:rPr>
                        <m:t>=</m:t>
                      </m:r>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=10</m:t>
                      </m:r>
                      <m:r>
                        <a:rPr lang="en-US" sz="2400" b="0" i="1" smtClean="0">
                          <a:solidFill>
                            <a:srgbClr val="FF0000"/>
                          </a:solidFill>
                          <a:latin typeface="Cambria Math" panose="02040503050406030204" pitchFamily="18" charset="0"/>
                        </a:rPr>
                        <m:t>𝑉</m:t>
                      </m:r>
                    </m:oMath>
                  </m:oMathPara>
                </a14:m>
                <a:endParaRPr lang="en-US" sz="2400" b="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𝑑𝑣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0</m:t>
                              </m:r>
                            </m:e>
                          </m:d>
                        </m:num>
                        <m:den>
                          <m:r>
                            <a:rPr lang="en-US" sz="2400" b="0" i="1" smtClean="0">
                              <a:latin typeface="Cambria Math" panose="02040503050406030204" pitchFamily="18" charset="0"/>
                            </a:rPr>
                            <m:t>𝑑𝑡</m:t>
                          </m:r>
                        </m:den>
                      </m:f>
                      <m:r>
                        <a:rPr lang="en-US" sz="2400" i="1">
                          <a:latin typeface="Cambria Math" panose="02040503050406030204" pitchFamily="18" charset="0"/>
                        </a:rPr>
                        <m:t>=</m:t>
                      </m:r>
                      <m:r>
                        <a:rPr lang="en-US" sz="2400" b="0" i="1" smtClean="0">
                          <a:latin typeface="Cambria Math" panose="02040503050406030204" pitchFamily="18" charset="0"/>
                        </a:rPr>
                        <m:t>−5</m:t>
                      </m:r>
                      <m:f>
                        <m:fPr>
                          <m:ctrlPr>
                            <a:rPr lang="en-US" sz="2400" b="0" i="1" smtClean="0">
                              <a:latin typeface="Cambria Math" panose="02040503050406030204" pitchFamily="18" charset="0"/>
                            </a:rPr>
                          </m:ctrlPr>
                        </m:fPr>
                        <m:num>
                          <m:r>
                            <a:rPr lang="en-US" sz="2400" i="1">
                              <a:latin typeface="Cambria Math" panose="02040503050406030204" pitchFamily="18" charset="0"/>
                            </a:rPr>
                            <m:t>𝑉</m:t>
                          </m:r>
                        </m:num>
                        <m:den>
                          <m:r>
                            <a:rPr lang="en-US" sz="2400" b="0" i="1" smtClean="0">
                              <a:latin typeface="Cambria Math" panose="02040503050406030204" pitchFamily="18" charset="0"/>
                            </a:rPr>
                            <m:t>𝑠</m:t>
                          </m:r>
                        </m:den>
                      </m:f>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−0</m:t>
                          </m:r>
                        </m:sup>
                      </m:sSup>
                      <m:r>
                        <a:rPr lang="en-US" sz="2400" b="0" i="1" smtClean="0">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0</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−0</m:t>
                          </m:r>
                        </m:sup>
                      </m:sSup>
                      <m:r>
                        <a:rPr lang="en-US" sz="2400" b="0" i="1" smtClean="0">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−0</m:t>
                          </m:r>
                        </m:sup>
                      </m:sSup>
                      <m:r>
                        <a:rPr lang="en-US" sz="2400" i="1">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𝐴</m:t>
                      </m:r>
                    </m:oMath>
                  </m:oMathPara>
                </a14:m>
                <a:endParaRPr lang="en-US" sz="2400" b="0" dirty="0"/>
              </a:p>
              <a:p>
                <a:r>
                  <a:rPr lang="en-US" sz="2400" dirty="0"/>
                  <a:t>So </a:t>
                </a:r>
                <a:r>
                  <a:rPr lang="en-US" sz="2400" dirty="0">
                    <a:solidFill>
                      <a:srgbClr val="FF0000"/>
                    </a:solidFill>
                  </a:rPr>
                  <a:t>B=A-5=5 V/s</a:t>
                </a:r>
                <a:r>
                  <a:rPr lang="en-US" sz="2400" dirty="0"/>
                  <a:t>, and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𝑣</m:t>
                        </m:r>
                      </m:e>
                      <m:sub>
                        <m:r>
                          <a:rPr lang="en-US" sz="2400" i="1">
                            <a:solidFill>
                              <a:srgbClr val="FF0000"/>
                            </a:solidFill>
                            <a:latin typeface="Cambria Math" panose="02040503050406030204" pitchFamily="18" charset="0"/>
                          </a:rPr>
                          <m:t>𝑐</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h</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r>
                      <a:rPr lang="en-US" sz="2400" b="0" i="1" smtClean="0">
                        <a:solidFill>
                          <a:srgbClr val="FF0000"/>
                        </a:solidFill>
                        <a:latin typeface="Cambria Math" panose="02040503050406030204" pitchFamily="18" charset="0"/>
                      </a:rPr>
                      <m:t>=10</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sup>
                    </m:sSup>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5</m:t>
                    </m:r>
                    <m:r>
                      <a:rPr lang="en-US" sz="2400" i="1">
                        <a:solidFill>
                          <a:srgbClr val="FF0000"/>
                        </a:solidFill>
                        <a:latin typeface="Cambria Math" panose="02040503050406030204" pitchFamily="18" charset="0"/>
                      </a:rPr>
                      <m:t>𝑡</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𝑒</m:t>
                        </m:r>
                      </m:e>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sup>
                    </m:sSup>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𝑉</m:t>
                    </m:r>
                  </m:oMath>
                </a14:m>
                <a:endParaRPr lang="en-US" sz="2400" dirty="0">
                  <a:solidFill>
                    <a:srgbClr val="FF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538453" y="4755597"/>
                <a:ext cx="8148347" cy="1590756"/>
              </a:xfrm>
              <a:prstGeom prst="rect">
                <a:avLst/>
              </a:prstGeom>
              <a:blipFill>
                <a:blip r:embed="rId8"/>
                <a:stretch>
                  <a:fillRect l="-1122" b="-6897"/>
                </a:stretch>
              </a:blipFill>
            </p:spPr>
            <p:txBody>
              <a:bodyPr/>
              <a:lstStyle/>
              <a:p>
                <a:r>
                  <a:rPr lang="en-US">
                    <a:noFill/>
                  </a:rPr>
                  <a:t> </a:t>
                </a:r>
              </a:p>
            </p:txBody>
          </p:sp>
        </mc:Fallback>
      </mc:AlternateContent>
      <p:cxnSp>
        <p:nvCxnSpPr>
          <p:cNvPr id="11" name="Straight Arrow Connector 10"/>
          <p:cNvCxnSpPr/>
          <p:nvPr/>
        </p:nvCxnSpPr>
        <p:spPr>
          <a:xfrm flipV="1">
            <a:off x="5275839" y="4689770"/>
            <a:ext cx="304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09040" y="4390352"/>
            <a:ext cx="494046" cy="461665"/>
          </a:xfrm>
          <a:prstGeom prst="rect">
            <a:avLst/>
          </a:prstGeom>
          <a:noFill/>
        </p:spPr>
        <p:txBody>
          <a:bodyPr wrap="none" rtlCol="0">
            <a:spAutoFit/>
          </a:bodyPr>
          <a:lstStyle/>
          <a:p>
            <a:r>
              <a:rPr lang="en-US" sz="2400" dirty="0">
                <a:solidFill>
                  <a:srgbClr val="FF0000"/>
                </a:solidFill>
              </a:rPr>
              <a:t>=0</a:t>
            </a:r>
          </a:p>
        </p:txBody>
      </p:sp>
      <p:cxnSp>
        <p:nvCxnSpPr>
          <p:cNvPr id="13" name="Straight Arrow Connector 12"/>
          <p:cNvCxnSpPr/>
          <p:nvPr/>
        </p:nvCxnSpPr>
        <p:spPr>
          <a:xfrm flipV="1">
            <a:off x="4957217" y="5382510"/>
            <a:ext cx="304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81216" y="5064726"/>
            <a:ext cx="494046" cy="461665"/>
          </a:xfrm>
          <a:prstGeom prst="rect">
            <a:avLst/>
          </a:prstGeom>
          <a:noFill/>
        </p:spPr>
        <p:txBody>
          <a:bodyPr wrap="none" rtlCol="0">
            <a:spAutoFit/>
          </a:bodyPr>
          <a:lstStyle/>
          <a:p>
            <a:r>
              <a:rPr lang="en-US" sz="2400" dirty="0">
                <a:solidFill>
                  <a:srgbClr val="FF0000"/>
                </a:solidFill>
              </a:rPr>
              <a:t>=0</a:t>
            </a:r>
          </a:p>
        </p:txBody>
      </p:sp>
    </p:spTree>
    <p:extLst>
      <p:ext uri="{BB962C8B-B14F-4D97-AF65-F5344CB8AC3E}">
        <p14:creationId xmlns:p14="http://schemas.microsoft.com/office/powerpoint/2010/main" val="419113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srcRect/>
          <a:stretch>
            <a:fillRect/>
          </a:stretch>
        </p:blipFill>
        <p:spPr bwMode="auto">
          <a:xfrm>
            <a:off x="228600" y="695524"/>
            <a:ext cx="2947988" cy="1296987"/>
          </a:xfrm>
          <a:prstGeom prst="rect">
            <a:avLst/>
          </a:prstGeom>
          <a:noFill/>
          <a:ln w="9525">
            <a:noFill/>
            <a:miter lim="800000"/>
            <a:headEnd/>
            <a:tailEnd/>
          </a:ln>
          <a:effectLst/>
        </p:spPr>
      </p:pic>
      <p:sp>
        <p:nvSpPr>
          <p:cNvPr id="2" name="Title 1"/>
          <p:cNvSpPr>
            <a:spLocks noGrp="1"/>
          </p:cNvSpPr>
          <p:nvPr>
            <p:ph type="title"/>
          </p:nvPr>
        </p:nvSpPr>
        <p:spPr>
          <a:xfrm>
            <a:off x="457200" y="152400"/>
            <a:ext cx="8229600" cy="762000"/>
          </a:xfrm>
        </p:spPr>
        <p:txBody>
          <a:bodyPr>
            <a:normAutofit/>
          </a:bodyPr>
          <a:lstStyle/>
          <a:p>
            <a:r>
              <a:rPr lang="en-US" sz="4000" dirty="0"/>
              <a:t>Overdamped RLC series circuit</a:t>
            </a:r>
          </a:p>
        </p:txBody>
      </p:sp>
      <p:sp>
        <p:nvSpPr>
          <p:cNvPr id="3" name="Rectangle 2"/>
          <p:cNvSpPr/>
          <p:nvPr/>
        </p:nvSpPr>
        <p:spPr>
          <a:xfrm>
            <a:off x="3225325" y="929463"/>
            <a:ext cx="4953000" cy="1063048"/>
          </a:xfrm>
          <a:prstGeom prst="rect">
            <a:avLst/>
          </a:prstGeom>
        </p:spPr>
        <p:txBody>
          <a:bodyPr wrap="square">
            <a:spAutoFit/>
          </a:bodyPr>
          <a:lstStyle/>
          <a:p>
            <a:pPr marL="457200" indent="-457200">
              <a:lnSpc>
                <a:spcPct val="80000"/>
              </a:lnSpc>
              <a:spcBef>
                <a:spcPts val="600"/>
              </a:spcBef>
              <a:buFont typeface="+mj-lt"/>
              <a:buAutoNum type="arabicPeriod" startAt="2"/>
            </a:pPr>
            <a:r>
              <a:rPr lang="en-US" sz="2400" dirty="0"/>
              <a:t>Find </a:t>
            </a:r>
            <a:r>
              <a:rPr lang="en-US" sz="2400" i="1" dirty="0"/>
              <a:t>natural</a:t>
            </a:r>
            <a:r>
              <a:rPr lang="en-US" sz="2400" dirty="0"/>
              <a:t> initial conditions for energy storage elements. </a:t>
            </a:r>
          </a:p>
          <a:p>
            <a:pPr>
              <a:lnSpc>
                <a:spcPct val="80000"/>
              </a:lnSpc>
              <a:spcBef>
                <a:spcPts val="600"/>
              </a:spcBef>
            </a:pPr>
            <a:r>
              <a:rPr lang="en-US" sz="2400" dirty="0">
                <a:solidFill>
                  <a:srgbClr val="FFFF00"/>
                </a:solidFill>
              </a:rPr>
              <a:t>	</a:t>
            </a:r>
            <a:r>
              <a:rPr lang="en-US" sz="2400" dirty="0">
                <a:solidFill>
                  <a:srgbClr val="C00000"/>
                </a:solidFill>
              </a:rPr>
              <a:t>(Very similar to last case!)</a:t>
            </a:r>
          </a:p>
        </p:txBody>
      </p:sp>
      <mc:AlternateContent xmlns:mc="http://schemas.openxmlformats.org/markup-compatibility/2006" xmlns:a14="http://schemas.microsoft.com/office/drawing/2010/main">
        <mc:Choice Requires="a14">
          <p:sp>
            <p:nvSpPr>
              <p:cNvPr id="5" name="Rectangle 4"/>
              <p:cNvSpPr/>
              <p:nvPr/>
            </p:nvSpPr>
            <p:spPr>
              <a:xfrm>
                <a:off x="228600" y="2129645"/>
                <a:ext cx="8610600" cy="4326762"/>
              </a:xfrm>
              <a:prstGeom prst="rect">
                <a:avLst/>
              </a:prstGeom>
            </p:spPr>
            <p:txBody>
              <a:bodyPr wrap="square">
                <a:spAutoFit/>
              </a:bodyPr>
              <a:lstStyle/>
              <a:p>
                <a:r>
                  <a:rPr lang="en-US" sz="2400" dirty="0"/>
                  <a:t>This is a dc problem for </a:t>
                </a:r>
                <a:r>
                  <a:rPr lang="en-US" sz="2400" dirty="0">
                    <a:solidFill>
                      <a:schemeClr val="tx1"/>
                    </a:solidFill>
                  </a:rPr>
                  <a:t>t&lt;0. KVL on the left mesh shows that:</a:t>
                </a:r>
              </a:p>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=10 </m:t>
                      </m:r>
                      <m:r>
                        <a:rPr lang="en-US" sz="2400" i="1">
                          <a:solidFill>
                            <a:schemeClr val="tx1"/>
                          </a:solidFill>
                          <a:latin typeface="Cambria Math" panose="02040503050406030204" pitchFamily="18" charset="0"/>
                        </a:rPr>
                        <m:t>𝑉</m:t>
                      </m:r>
                    </m:oMath>
                  </m:oMathPara>
                </a14:m>
                <a:endParaRPr lang="en-US" sz="2400" dirty="0">
                  <a:solidFill>
                    <a:schemeClr val="tx1"/>
                  </a:solidFill>
                </a:endParaRPr>
              </a:p>
              <a:p>
                <a:r>
                  <a:rPr lang="en-US" sz="2400" dirty="0"/>
                  <a:t>KVL around the outside shows that there are 10V across the resistor (no voltage across the inductor. Ohm’s Law requires the resistor current be </a:t>
                </a:r>
                <a:r>
                  <a:rPr lang="en-US" sz="2400" dirty="0">
                    <a:solidFill>
                      <a:srgbClr val="C00000"/>
                    </a:solidFill>
                  </a:rPr>
                  <a:t>2.5A</a:t>
                </a:r>
                <a:r>
                  <a:rPr lang="en-US" sz="2400" dirty="0"/>
                  <a:t>, and since the resistor and inductor are in series: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i="1">
                        <a:latin typeface="Cambria Math" panose="02040503050406030204" pitchFamily="18" charset="0"/>
                      </a:rPr>
                      <m:t>=</m:t>
                    </m:r>
                    <m:r>
                      <a:rPr lang="en-US" sz="2400" b="0" i="1" smtClean="0">
                        <a:solidFill>
                          <a:srgbClr val="C00000"/>
                        </a:solidFill>
                        <a:latin typeface="Cambria Math" panose="02040503050406030204" pitchFamily="18" charset="0"/>
                      </a:rPr>
                      <m:t>2.</m:t>
                    </m:r>
                    <m:r>
                      <a:rPr lang="en-US" sz="2400" i="1">
                        <a:solidFill>
                          <a:srgbClr val="C00000"/>
                        </a:solidFill>
                        <a:latin typeface="Cambria Math" panose="02040503050406030204" pitchFamily="18" charset="0"/>
                      </a:rPr>
                      <m:t>5 </m:t>
                    </m:r>
                    <m:r>
                      <a:rPr lang="en-US" sz="2400" i="1">
                        <a:solidFill>
                          <a:srgbClr val="C00000"/>
                        </a:solidFill>
                        <a:latin typeface="Cambria Math" panose="02040503050406030204" pitchFamily="18" charset="0"/>
                      </a:rPr>
                      <m:t>𝐴</m:t>
                    </m:r>
                  </m:oMath>
                </a14:m>
                <a:endParaRPr lang="en-US" sz="2400" dirty="0">
                  <a:solidFill>
                    <a:srgbClr val="C00000"/>
                  </a:solidFill>
                </a:endParaRPr>
              </a:p>
              <a:p>
                <a:pPr marL="457200" indent="-457200">
                  <a:buFont typeface="+mj-lt"/>
                  <a:buAutoNum type="arabicPeriod" startAt="3"/>
                </a:pPr>
                <a:r>
                  <a:rPr lang="en-US" sz="2400" dirty="0"/>
                  <a:t>Find </a:t>
                </a:r>
                <a:r>
                  <a:rPr lang="en-US" sz="2400" i="1" dirty="0"/>
                  <a:t>needed</a:t>
                </a:r>
                <a:r>
                  <a:rPr lang="en-US" sz="2400" dirty="0"/>
                  <a:t> initial conditions for the circuit quantity to be calculated.</a:t>
                </a:r>
              </a:p>
              <a:p>
                <a:r>
                  <a:rPr lang="en-US" sz="2400" dirty="0"/>
                  <a:t>One of the needed initial conditions is also natural: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b="0" i="1" smtClean="0">
                        <a:latin typeface="Cambria Math" panose="02040503050406030204" pitchFamily="18" charset="0"/>
                      </a:rPr>
                      <m:t>=</m:t>
                    </m:r>
                    <m:r>
                      <a:rPr lang="en-US" sz="2400" i="1">
                        <a:latin typeface="Cambria Math" panose="02040503050406030204" pitchFamily="18" charset="0"/>
                      </a:rPr>
                      <m:t>10 </m:t>
                    </m:r>
                    <m:r>
                      <a:rPr lang="en-US" sz="2400" i="1">
                        <a:latin typeface="Cambria Math" panose="02040503050406030204" pitchFamily="18" charset="0"/>
                      </a:rPr>
                      <m:t>𝑉</m:t>
                    </m:r>
                    <m:r>
                      <a:rPr lang="en-US" sz="2400" b="0" i="1" smtClean="0">
                        <a:latin typeface="Cambria Math" panose="02040503050406030204" pitchFamily="18" charset="0"/>
                      </a:rPr>
                      <m:t>.</m:t>
                    </m:r>
                  </m:oMath>
                </a14:m>
                <a:endParaRPr lang="en-US" sz="2400" b="0" dirty="0"/>
              </a:p>
              <a:p>
                <a:r>
                  <a:rPr lang="en-US" sz="2400" dirty="0"/>
                  <a:t>We also need </a:t>
                </a:r>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rPr>
                          <m:t>𝑑</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m:t>
                            </m:r>
                          </m:sub>
                        </m:sSub>
                      </m:num>
                      <m:den>
                        <m:r>
                          <a:rPr lang="en-US" sz="2400" i="1" smtClean="0">
                            <a:latin typeface="Cambria Math" panose="02040503050406030204" pitchFamily="18" charset="0"/>
                          </a:rPr>
                          <m:t>𝑑</m:t>
                        </m:r>
                        <m:r>
                          <a:rPr lang="en-US" sz="2400" b="0" i="1" smtClean="0">
                            <a:latin typeface="Cambria Math" panose="02040503050406030204" pitchFamily="18" charset="0"/>
                          </a:rPr>
                          <m:t>𝑡</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num>
                      <m:den>
                        <m:r>
                          <a:rPr lang="en-US" sz="2400" b="0" i="1" smtClean="0">
                            <a:latin typeface="Cambria Math" panose="02040503050406030204" pitchFamily="18" charset="0"/>
                          </a:rPr>
                          <m:t>𝐶</m:t>
                        </m:r>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𝑖</m:t>
                            </m:r>
                          </m:e>
                          <m:sub>
                            <m:r>
                              <a:rPr lang="en-US" sz="2400" b="0" i="1" smtClean="0">
                                <a:latin typeface="Cambria Math" panose="02040503050406030204" pitchFamily="18" charset="0"/>
                              </a:rPr>
                              <m:t>𝐿</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r>
                          <a:rPr lang="en-US" sz="2400" i="1">
                            <a:latin typeface="Cambria Math" panose="02040503050406030204" pitchFamily="18" charset="0"/>
                          </a:rPr>
                          <m:t>)</m:t>
                        </m:r>
                      </m:num>
                      <m:den>
                        <m:r>
                          <a:rPr lang="en-US" sz="2400" i="1">
                            <a:latin typeface="Cambria Math" panose="02040503050406030204" pitchFamily="18" charset="0"/>
                          </a:rPr>
                          <m:t>𝐶</m:t>
                        </m:r>
                      </m:den>
                    </m:f>
                    <m:r>
                      <a:rPr lang="en-US" sz="2400" i="1">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solidFill>
                              <a:srgbClr val="C00000"/>
                            </a:solidFill>
                            <a:latin typeface="Cambria Math" panose="02040503050406030204" pitchFamily="18" charset="0"/>
                          </a:rPr>
                          <m:t>−2.5 </m:t>
                        </m:r>
                        <m:r>
                          <a:rPr lang="en-US" sz="2400" b="0" i="1" smtClean="0">
                            <a:solidFill>
                              <a:srgbClr val="C00000"/>
                            </a:solidFill>
                            <a:latin typeface="Cambria Math" panose="02040503050406030204" pitchFamily="18" charset="0"/>
                          </a:rPr>
                          <m:t>𝐴</m:t>
                        </m:r>
                      </m:num>
                      <m:den>
                        <m:r>
                          <a:rPr lang="en-US" sz="2400" b="0" i="1" smtClean="0">
                            <a:latin typeface="Cambria Math" panose="02040503050406030204" pitchFamily="18" charset="0"/>
                          </a:rPr>
                          <m:t>1 </m:t>
                        </m:r>
                        <m:r>
                          <a:rPr lang="en-US" sz="2400" b="0" i="1" smtClean="0">
                            <a:latin typeface="Cambria Math" panose="02040503050406030204" pitchFamily="18" charset="0"/>
                          </a:rPr>
                          <m:t>𝐹</m:t>
                        </m:r>
                      </m:den>
                    </m:f>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−2.5 </m:t>
                    </m:r>
                    <m:r>
                      <a:rPr lang="en-US" sz="2400" b="0" i="1" smtClean="0">
                        <a:solidFill>
                          <a:srgbClr val="C00000"/>
                        </a:solidFill>
                        <a:latin typeface="Cambria Math" panose="02040503050406030204" pitchFamily="18" charset="0"/>
                      </a:rPr>
                      <m:t>𝑉</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𝑑</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𝑣</m:t>
                            </m:r>
                          </m:e>
                          <m:sub>
                            <m:r>
                              <a:rPr lang="en-US" sz="2400" i="1">
                                <a:solidFill>
                                  <a:srgbClr val="C00000"/>
                                </a:solidFill>
                                <a:latin typeface="Cambria Math" panose="02040503050406030204" pitchFamily="18" charset="0"/>
                              </a:rPr>
                              <m:t>𝑐</m:t>
                            </m:r>
                          </m:sub>
                        </m:sSub>
                      </m:num>
                      <m:den>
                        <m:r>
                          <a:rPr lang="en-US" sz="2400" i="1">
                            <a:solidFill>
                              <a:srgbClr val="C00000"/>
                            </a:solidFill>
                            <a:latin typeface="Cambria Math" panose="02040503050406030204" pitchFamily="18" charset="0"/>
                          </a:rPr>
                          <m:t>𝑑𝑡</m:t>
                        </m:r>
                      </m:den>
                    </m:f>
                  </m:oMath>
                </a14:m>
                <a:endParaRPr lang="en-US" sz="2400" dirty="0"/>
              </a:p>
              <a:p>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228600" y="2129645"/>
                <a:ext cx="8610600" cy="4326762"/>
              </a:xfrm>
              <a:prstGeom prst="rect">
                <a:avLst/>
              </a:prstGeom>
              <a:blipFill rotWithShape="0">
                <a:blip r:embed="rId3"/>
                <a:stretch>
                  <a:fillRect l="-1133" t="-1127" r="-1346"/>
                </a:stretch>
              </a:blipFill>
            </p:spPr>
            <p:txBody>
              <a:bodyPr/>
              <a:lstStyle/>
              <a:p>
                <a:r>
                  <a:rPr lang="en-US">
                    <a:noFill/>
                  </a:rPr>
                  <a:t> </a:t>
                </a:r>
              </a:p>
            </p:txBody>
          </p:sp>
        </mc:Fallback>
      </mc:AlternateContent>
      <p:cxnSp>
        <p:nvCxnSpPr>
          <p:cNvPr id="7" name="Straight Arrow Connector 6"/>
          <p:cNvCxnSpPr/>
          <p:nvPr/>
        </p:nvCxnSpPr>
        <p:spPr>
          <a:xfrm>
            <a:off x="1371600" y="1219200"/>
            <a:ext cx="0" cy="2286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69219" y="1088192"/>
            <a:ext cx="303288" cy="369332"/>
          </a:xfrm>
          <a:prstGeom prst="rect">
            <a:avLst/>
          </a:prstGeom>
          <a:noFill/>
        </p:spPr>
        <p:txBody>
          <a:bodyPr wrap="none" rtlCol="0">
            <a:spAutoFit/>
          </a:bodyPr>
          <a:lstStyle/>
          <a:p>
            <a:r>
              <a:rPr lang="en-US" dirty="0" err="1"/>
              <a:t>i</a:t>
            </a:r>
            <a:r>
              <a:rPr lang="en-US" baseline="-25000" dirty="0" err="1"/>
              <a:t>c</a:t>
            </a:r>
            <a:endParaRPr lang="en-US" baseline="-25000" dirty="0"/>
          </a:p>
        </p:txBody>
      </p:sp>
      <p:cxnSp>
        <p:nvCxnSpPr>
          <p:cNvPr id="11" name="Straight Arrow Connector 10"/>
          <p:cNvCxnSpPr/>
          <p:nvPr/>
        </p:nvCxnSpPr>
        <p:spPr>
          <a:xfrm flipV="1">
            <a:off x="2209800" y="5867401"/>
            <a:ext cx="381000" cy="35333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8" idx="1"/>
          </p:cNvCxnSpPr>
          <p:nvPr/>
        </p:nvCxnSpPr>
        <p:spPr>
          <a:xfrm flipH="1" flipV="1">
            <a:off x="3733800" y="5867401"/>
            <a:ext cx="880023" cy="58416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1761" y="6195852"/>
            <a:ext cx="4178901" cy="461665"/>
          </a:xfrm>
          <a:prstGeom prst="rect">
            <a:avLst/>
          </a:prstGeom>
          <a:noFill/>
        </p:spPr>
        <p:txBody>
          <a:bodyPr wrap="none" rtlCol="0">
            <a:spAutoFit/>
          </a:bodyPr>
          <a:lstStyle/>
          <a:p>
            <a:r>
              <a:rPr lang="en-US" sz="2400" dirty="0"/>
              <a:t>Capacitor terminal relationship</a:t>
            </a:r>
          </a:p>
        </p:txBody>
      </p:sp>
      <p:sp>
        <p:nvSpPr>
          <p:cNvPr id="18" name="TextBox 17"/>
          <p:cNvSpPr txBox="1"/>
          <p:nvPr/>
        </p:nvSpPr>
        <p:spPr>
          <a:xfrm>
            <a:off x="4613823" y="6220736"/>
            <a:ext cx="3564502" cy="461665"/>
          </a:xfrm>
          <a:prstGeom prst="rect">
            <a:avLst/>
          </a:prstGeom>
          <a:noFill/>
        </p:spPr>
        <p:txBody>
          <a:bodyPr wrap="none" rtlCol="0">
            <a:spAutoFit/>
          </a:bodyPr>
          <a:lstStyle/>
          <a:p>
            <a:r>
              <a:rPr lang="en-US" sz="2400" dirty="0"/>
              <a:t>L and C are in series for t&gt;0</a:t>
            </a:r>
          </a:p>
        </p:txBody>
      </p:sp>
      <p:cxnSp>
        <p:nvCxnSpPr>
          <p:cNvPr id="15" name="Straight Arrow Connector 14"/>
          <p:cNvCxnSpPr/>
          <p:nvPr/>
        </p:nvCxnSpPr>
        <p:spPr>
          <a:xfrm>
            <a:off x="1371600" y="1106848"/>
            <a:ext cx="22860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34256" y="709136"/>
            <a:ext cx="303288" cy="369332"/>
          </a:xfrm>
          <a:prstGeom prst="rect">
            <a:avLst/>
          </a:prstGeom>
          <a:noFill/>
        </p:spPr>
        <p:txBody>
          <a:bodyPr wrap="none" rtlCol="0">
            <a:spAutoFit/>
          </a:bodyPr>
          <a:lstStyle/>
          <a:p>
            <a:r>
              <a:rPr lang="en-US" dirty="0" err="1"/>
              <a:t>i</a:t>
            </a:r>
            <a:r>
              <a:rPr lang="en-US" baseline="-25000" dirty="0" err="1"/>
              <a:t>L</a:t>
            </a:r>
            <a:endParaRPr lang="en-US" baseline="-25000" dirty="0"/>
          </a:p>
        </p:txBody>
      </p:sp>
    </p:spTree>
    <p:extLst>
      <p:ext uri="{BB962C8B-B14F-4D97-AF65-F5344CB8AC3E}">
        <p14:creationId xmlns:p14="http://schemas.microsoft.com/office/powerpoint/2010/main" val="10250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a:t>Overdamped case</a:t>
            </a: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3373294163"/>
              </p:ext>
            </p:extLst>
          </p:nvPr>
        </p:nvGraphicFramePr>
        <p:xfrm>
          <a:off x="349317" y="1278183"/>
          <a:ext cx="2671462" cy="796131"/>
        </p:xfrm>
        <a:graphic>
          <a:graphicData uri="http://schemas.openxmlformats.org/presentationml/2006/ole">
            <mc:AlternateContent xmlns:mc="http://schemas.openxmlformats.org/markup-compatibility/2006">
              <mc:Choice xmlns:v="urn:schemas-microsoft-com:vml" Requires="v">
                <p:oleObj name="Equation" r:id="rId2" imgW="1917700" imgH="571500" progId="Equation.3">
                  <p:embed/>
                </p:oleObj>
              </mc:Choice>
              <mc:Fallback>
                <p:oleObj name="Equation" r:id="rId2" imgW="1917700" imgH="571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17" y="1278183"/>
                        <a:ext cx="2671462" cy="796131"/>
                      </a:xfrm>
                      <a:prstGeom prst="rect">
                        <a:avLst/>
                      </a:prstGeom>
                      <a:noFill/>
                    </p:spPr>
                  </p:pic>
                </p:oleObj>
              </mc:Fallback>
            </mc:AlternateContent>
          </a:graphicData>
        </a:graphic>
      </p:graphicFrame>
      <p:sp>
        <p:nvSpPr>
          <p:cNvPr id="5" name="TextBox 4"/>
          <p:cNvSpPr txBox="1"/>
          <p:nvPr/>
        </p:nvSpPr>
        <p:spPr>
          <a:xfrm>
            <a:off x="589668" y="812456"/>
            <a:ext cx="3954801" cy="461665"/>
          </a:xfrm>
          <a:prstGeom prst="rect">
            <a:avLst/>
          </a:prstGeom>
          <a:noFill/>
        </p:spPr>
        <p:txBody>
          <a:bodyPr wrap="none" rtlCol="0">
            <a:spAutoFit/>
          </a:bodyPr>
          <a:lstStyle/>
          <a:p>
            <a:r>
              <a:rPr lang="en-US" sz="2400" dirty="0"/>
              <a:t>Steps 4 – 6 previously gave us:</a:t>
            </a:r>
          </a:p>
        </p:txBody>
      </p:sp>
      <mc:AlternateContent xmlns:mc="http://schemas.openxmlformats.org/markup-compatibility/2006" xmlns:a14="http://schemas.microsoft.com/office/drawing/2010/main">
        <mc:Choice Requires="a14">
          <p:sp>
            <p:nvSpPr>
              <p:cNvPr id="7" name="TextBox 6"/>
              <p:cNvSpPr txBox="1"/>
              <p:nvPr/>
            </p:nvSpPr>
            <p:spPr>
              <a:xfrm>
                <a:off x="2895600" y="1256041"/>
                <a:ext cx="2944781"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1</m:t>
                              </m:r>
                            </m:den>
                          </m:f>
                        </m:e>
                      </m:ra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895600" y="1256041"/>
                <a:ext cx="2944781" cy="81836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7200" y="2262670"/>
                <a:ext cx="8305800" cy="1691682"/>
              </a:xfrm>
              <a:prstGeom prst="rect">
                <a:avLst/>
              </a:prstGeom>
            </p:spPr>
            <p:txBody>
              <a:bodyPr wrap="square">
                <a:spAutoFit/>
              </a:bodyPr>
              <a:lstStyle/>
              <a:p>
                <a:pPr>
                  <a:lnSpc>
                    <a:spcPct val="80000"/>
                  </a:lnSpc>
                  <a:spcBef>
                    <a:spcPts val="600"/>
                  </a:spcBef>
                </a:pPr>
                <a:r>
                  <a:rPr lang="en-US" sz="2400" dirty="0"/>
                  <a:t>We just need to finish the second half of step 6: </a:t>
                </a:r>
                <a:r>
                  <a:rPr lang="en-US" sz="2400" dirty="0">
                    <a:solidFill>
                      <a:srgbClr val="FF0000"/>
                    </a:solidFill>
                  </a:rPr>
                  <a:t>Determine damping case.</a:t>
                </a:r>
                <a:r>
                  <a:rPr lang="en-US" sz="2400" dirty="0"/>
                  <a:t> </a:t>
                </a:r>
                <a:r>
                  <a:rPr lang="en-US" sz="2400" dirty="0">
                    <a:solidFill>
                      <a:srgbClr val="FF0000"/>
                    </a:solidFill>
                  </a:rPr>
                  <a:t>Obtain general homogeneous solution. </a:t>
                </a:r>
              </a:p>
              <a:p>
                <a:pPr>
                  <a:lnSpc>
                    <a:spcPct val="80000"/>
                  </a:lnSpc>
                  <a:spcBef>
                    <a:spcPts val="600"/>
                  </a:spcBef>
                </a:pPr>
                <a:r>
                  <a:rPr lang="en-US" sz="2400" dirty="0"/>
                  <a:t>Since the solutions are real and distinct, this is the overdamped case and the general solution is always:</a:t>
                </a:r>
              </a:p>
              <a:p>
                <a:pPr>
                  <a:lnSpc>
                    <a:spcPct val="80000"/>
                  </a:lnSpc>
                  <a:spcBef>
                    <a:spcPts val="600"/>
                  </a:spcBef>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𝑡</m:t>
                          </m:r>
                        </m:sup>
                      </m:sSup>
                      <m:r>
                        <a:rPr lang="en-US" sz="2400" b="0" i="1" smtClean="0">
                          <a:latin typeface="Cambria Math" panose="02040503050406030204" pitchFamily="18" charset="0"/>
                        </a:rPr>
                        <m:t>+</m:t>
                      </m:r>
                      <m:r>
                        <a:rPr lang="en-US" sz="2400" b="0" i="1" smtClean="0">
                          <a:latin typeface="Cambria Math" panose="02040503050406030204" pitchFamily="18" charset="0"/>
                        </a:rPr>
                        <m:t>𝐵</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𝑡</m:t>
                          </m:r>
                        </m:sup>
                      </m:sSup>
                      <m:r>
                        <a:rPr lang="en-US" sz="2400" b="0" i="1" smtClean="0">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−.268</m:t>
                          </m:r>
                          <m:r>
                            <a:rPr lang="en-US" sz="2400" i="1">
                              <a:latin typeface="Cambria Math" panose="02040503050406030204" pitchFamily="18" charset="0"/>
                            </a:rPr>
                            <m:t>𝑡</m:t>
                          </m:r>
                        </m:sup>
                      </m:sSup>
                      <m:r>
                        <a:rPr lang="en-US" sz="2400" i="1">
                          <a:latin typeface="Cambria Math" panose="02040503050406030204" pitchFamily="18" charset="0"/>
                        </a:rPr>
                        <m:t>+</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−3.732</m:t>
                          </m:r>
                          <m:r>
                            <a:rPr lang="en-US" sz="2400" i="1">
                              <a:latin typeface="Cambria Math" panose="02040503050406030204" pitchFamily="18" charset="0"/>
                            </a:rPr>
                            <m:t>𝑡</m:t>
                          </m:r>
                        </m:sup>
                      </m:sSup>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457200" y="2262670"/>
                <a:ext cx="8305800" cy="1691682"/>
              </a:xfrm>
              <a:prstGeom prst="rect">
                <a:avLst/>
              </a:prstGeom>
              <a:blipFill rotWithShape="0">
                <a:blip r:embed="rId6"/>
                <a:stretch>
                  <a:fillRect l="-1101" t="-6835"/>
                </a:stretch>
              </a:blipFill>
            </p:spPr>
            <p:txBody>
              <a:bodyPr/>
              <a:lstStyle/>
              <a:p>
                <a:r>
                  <a:rPr lang="en-US">
                    <a:noFill/>
                  </a:rPr>
                  <a:t> </a:t>
                </a:r>
              </a:p>
            </p:txBody>
          </p:sp>
        </mc:Fallback>
      </mc:AlternateContent>
      <p:sp>
        <p:nvSpPr>
          <p:cNvPr id="9" name="Rectangle 8"/>
          <p:cNvSpPr/>
          <p:nvPr/>
        </p:nvSpPr>
        <p:spPr>
          <a:xfrm>
            <a:off x="507068" y="3924600"/>
            <a:ext cx="8144756" cy="830997"/>
          </a:xfrm>
          <a:prstGeom prst="rect">
            <a:avLst/>
          </a:prstGeom>
        </p:spPr>
        <p:txBody>
          <a:bodyPr wrap="square">
            <a:spAutoFit/>
          </a:bodyPr>
          <a:lstStyle/>
          <a:p>
            <a:pPr marL="457200" indent="-457200">
              <a:buFont typeface="+mj-lt"/>
              <a:buAutoNum type="arabicPeriod" startAt="7"/>
            </a:pPr>
            <a:r>
              <a:rPr lang="en-US" sz="2400" dirty="0"/>
              <a:t>Plug in initial conditions to the general homogeneous solution to get specific solution. </a:t>
            </a:r>
          </a:p>
        </p:txBody>
      </p:sp>
      <mc:AlternateContent xmlns:mc="http://schemas.openxmlformats.org/markup-compatibility/2006" xmlns:a14="http://schemas.microsoft.com/office/drawing/2010/main">
        <mc:Choice Requires="a14">
          <p:sp>
            <p:nvSpPr>
              <p:cNvPr id="10" name="Rectangle 9"/>
              <p:cNvSpPr/>
              <p:nvPr/>
            </p:nvSpPr>
            <p:spPr>
              <a:xfrm>
                <a:off x="538453" y="4755597"/>
                <a:ext cx="8148347" cy="12022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=10</m:t>
                      </m:r>
                      <m:r>
                        <a:rPr lang="en-US" sz="2400" b="0" i="1" smtClean="0">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a:rPr lang="en-US" sz="2400" i="1">
                          <a:latin typeface="Cambria Math" panose="02040503050406030204" pitchFamily="18" charset="0"/>
                        </a:rPr>
                        <m:t>+</m:t>
                      </m:r>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b="0" i="1" smtClean="0">
                              <a:latin typeface="Cambria Math" panose="02040503050406030204" pitchFamily="18" charset="0"/>
                            </a:rPr>
                            <m:t>0</m:t>
                          </m:r>
                        </m:sup>
                      </m:sSup>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𝑑𝑣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h</m:t>
                              </m:r>
                            </m:sub>
                          </m:sSub>
                          <m:d>
                            <m:dPr>
                              <m:ctrlPr>
                                <a:rPr lang="en-US" sz="2400" i="1">
                                  <a:latin typeface="Cambria Math" panose="02040503050406030204" pitchFamily="18" charset="0"/>
                                </a:rPr>
                              </m:ctrlPr>
                            </m:dPr>
                            <m:e>
                              <m:r>
                                <a:rPr lang="en-US" sz="2400" i="1">
                                  <a:latin typeface="Cambria Math" panose="02040503050406030204" pitchFamily="18" charset="0"/>
                                </a:rPr>
                                <m:t>0</m:t>
                              </m:r>
                            </m:e>
                          </m:d>
                        </m:num>
                        <m:den>
                          <m:r>
                            <a:rPr lang="en-US" sz="2400" b="0" i="1" smtClean="0">
                              <a:latin typeface="Cambria Math" panose="02040503050406030204" pitchFamily="18" charset="0"/>
                            </a:rPr>
                            <m:t>𝑑𝑡</m:t>
                          </m:r>
                        </m:den>
                      </m:f>
                      <m:r>
                        <a:rPr lang="en-US" sz="2400" i="1">
                          <a:latin typeface="Cambria Math" panose="02040503050406030204" pitchFamily="18" charset="0"/>
                        </a:rPr>
                        <m:t>=</m:t>
                      </m:r>
                      <m:r>
                        <a:rPr lang="en-US" sz="2400" b="0" i="1" smtClean="0">
                          <a:latin typeface="Cambria Math" panose="02040503050406030204" pitchFamily="18" charset="0"/>
                        </a:rPr>
                        <m:t>−2.5</m:t>
                      </m:r>
                      <m:f>
                        <m:fPr>
                          <m:ctrlPr>
                            <a:rPr lang="en-US" sz="2400" b="0" i="1" smtClean="0">
                              <a:latin typeface="Cambria Math" panose="02040503050406030204" pitchFamily="18" charset="0"/>
                            </a:rPr>
                          </m:ctrlPr>
                        </m:fPr>
                        <m:num>
                          <m:r>
                            <a:rPr lang="en-US" sz="2400" i="1">
                              <a:latin typeface="Cambria Math" panose="02040503050406030204" pitchFamily="18" charset="0"/>
                            </a:rPr>
                            <m:t>𝑉</m:t>
                          </m:r>
                        </m:num>
                        <m:den>
                          <m:r>
                            <a:rPr lang="en-US" sz="2400" b="0" i="1" smtClean="0">
                              <a:latin typeface="Cambria Math" panose="02040503050406030204" pitchFamily="18" charset="0"/>
                            </a:rPr>
                            <m:t>𝑠</m:t>
                          </m:r>
                        </m:den>
                      </m:f>
                      <m:r>
                        <a:rPr lang="en-US" sz="2400" b="0" i="1" smtClean="0">
                          <a:latin typeface="Cambria Math" panose="02040503050406030204" pitchFamily="18" charset="0"/>
                        </a:rPr>
                        <m:t> </m:t>
                      </m:r>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sub>
                      </m:sSub>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−0</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sub>
                      </m:sSub>
                      <m:r>
                        <a:rPr lang="en-US" sz="2400" i="1">
                          <a:latin typeface="Cambria Math" panose="02040503050406030204" pitchFamily="18" charset="0"/>
                        </a:rPr>
                        <m:t>𝐵</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−0</m:t>
                          </m:r>
                        </m:sup>
                      </m:sSup>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𝐵</m:t>
                      </m:r>
                    </m:oMath>
                  </m:oMathPara>
                </a14:m>
                <a:endParaRPr lang="en-US" sz="2400" b="0" dirty="0"/>
              </a:p>
            </p:txBody>
          </p:sp>
        </mc:Choice>
        <mc:Fallback xmlns="">
          <p:sp>
            <p:nvSpPr>
              <p:cNvPr id="10" name="Rectangle 9"/>
              <p:cNvSpPr>
                <a:spLocks noRot="1" noChangeAspect="1" noMove="1" noResize="1" noEditPoints="1" noAdjustHandles="1" noChangeArrowheads="1" noChangeShapeType="1" noTextEdit="1"/>
              </p:cNvSpPr>
              <p:nvPr/>
            </p:nvSpPr>
            <p:spPr>
              <a:xfrm>
                <a:off x="538453" y="4755597"/>
                <a:ext cx="8148347" cy="1202252"/>
              </a:xfrm>
              <a:prstGeom prst="rect">
                <a:avLst/>
              </a:prstGeom>
              <a:blipFill rotWithShape="0">
                <a:blip r:embed="rId7"/>
                <a:stretch>
                  <a:fillRect/>
                </a:stretch>
              </a:blipFill>
            </p:spPr>
            <p:txBody>
              <a:bodyPr/>
              <a:lstStyle/>
              <a:p>
                <a:r>
                  <a:rPr lang="en-US">
                    <a:noFill/>
                  </a:rPr>
                  <a:t> </a:t>
                </a:r>
              </a:p>
            </p:txBody>
          </p:sp>
        </mc:Fallback>
      </mc:AlternateContent>
      <p:pic>
        <p:nvPicPr>
          <p:cNvPr id="11" name="Picture 4"/>
          <p:cNvPicPr>
            <a:picLocks noChangeAspect="1" noChangeArrowheads="1"/>
          </p:cNvPicPr>
          <p:nvPr/>
        </p:nvPicPr>
        <p:blipFill>
          <a:blip r:embed="rId8" cstate="print"/>
          <a:srcRect/>
          <a:stretch>
            <a:fillRect/>
          </a:stretch>
        </p:blipFill>
        <p:spPr bwMode="auto">
          <a:xfrm>
            <a:off x="5979163" y="757605"/>
            <a:ext cx="2947988" cy="1296987"/>
          </a:xfrm>
          <a:prstGeom prst="rect">
            <a:avLst/>
          </a:prstGeom>
          <a:noFill/>
          <a:ln w="9525">
            <a:noFill/>
            <a:miter lim="800000"/>
            <a:headEnd/>
            <a:tailEnd/>
          </a:ln>
          <a:effectLst/>
        </p:spPr>
      </p:pic>
    </p:spTree>
    <p:extLst>
      <p:ext uri="{BB962C8B-B14F-4D97-AF65-F5344CB8AC3E}">
        <p14:creationId xmlns:p14="http://schemas.microsoft.com/office/powerpoint/2010/main" val="65677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a:t>Overdamped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20762"/>
                <a:ext cx="8229600" cy="5532438"/>
              </a:xfrm>
            </p:spPr>
            <p:txBody>
              <a:bodyPr>
                <a:normAutofit fontScale="92500"/>
              </a:bodyPr>
              <a:lstStyle/>
              <a:p>
                <a:pPr marL="0" indent="0">
                  <a:spcBef>
                    <a:spcPts val="1800"/>
                  </a:spcBef>
                  <a:spcAft>
                    <a:spcPts val="1200"/>
                  </a:spcAft>
                  <a:buNone/>
                </a:pPr>
                <a:r>
                  <a:rPr lang="en-US" sz="2800" dirty="0"/>
                  <a:t>It may be best to solve this with matrices:</a:t>
                </a:r>
              </a:p>
              <a:p>
                <a:pPr marL="0" indent="0">
                  <a:spcBef>
                    <a:spcPts val="1800"/>
                  </a:spcBef>
                  <a:spcAft>
                    <a:spcPts val="1200"/>
                  </a:spcAft>
                  <a:buNone/>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m>
                            <m:mPr>
                              <m:mcs>
                                <m:mc>
                                  <m:mcPr>
                                    <m:count m:val="2"/>
                                    <m:mcJc m:val="center"/>
                                  </m:mcPr>
                                </m:mc>
                              </m:mcs>
                              <m:ctrlPr>
                                <a:rPr lang="en-US" sz="2800" i="1">
                                  <a:latin typeface="Cambria Math" panose="02040503050406030204" pitchFamily="18" charset="0"/>
                                </a:rPr>
                              </m:ctrlPr>
                            </m:mPr>
                            <m:mr>
                              <m:e>
                                <m:r>
                                  <m:rPr>
                                    <m:brk m:alnAt="7"/>
                                  </m:rPr>
                                  <a:rPr lang="en-US" sz="2800" b="0" i="1" smtClean="0">
                                    <a:latin typeface="Cambria Math" panose="02040503050406030204" pitchFamily="18" charset="0"/>
                                  </a:rPr>
                                  <m:t>1</m:t>
                                </m:r>
                              </m:e>
                              <m:e>
                                <m:r>
                                  <a:rPr lang="en-US" sz="2800" b="0" i="1" smtClean="0">
                                    <a:latin typeface="Cambria Math" panose="02040503050406030204" pitchFamily="18" charset="0"/>
                                  </a:rPr>
                                  <m:t>1</m:t>
                                </m:r>
                              </m:e>
                            </m:mr>
                            <m:m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m:t>
                                    </m:r>
                                  </m:sub>
                                </m:sSub>
                              </m:e>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m:t>
                                    </m:r>
                                  </m:sub>
                                </m:sSub>
                              </m:e>
                            </m:mr>
                          </m:m>
                        </m:e>
                      </m:d>
                      <m:d>
                        <m:dPr>
                          <m:ctrlPr>
                            <a:rPr lang="en-US" sz="2800" i="1" smtClean="0">
                              <a:latin typeface="Cambria Math" panose="02040503050406030204" pitchFamily="18" charset="0"/>
                            </a:rPr>
                          </m:ctrlPr>
                        </m:dPr>
                        <m:e>
                          <m:m>
                            <m:mPr>
                              <m:mcs>
                                <m:mc>
                                  <m:mcPr>
                                    <m:count m:val="1"/>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𝐴</m:t>
                                </m:r>
                              </m:e>
                            </m:mr>
                            <m:mr>
                              <m:e>
                                <m:r>
                                  <a:rPr lang="en-US" sz="2800" b="0" i="1" smtClean="0">
                                    <a:latin typeface="Cambria Math" panose="02040503050406030204" pitchFamily="18" charset="0"/>
                                  </a:rPr>
                                  <m:t>𝐵</m:t>
                                </m:r>
                              </m:e>
                            </m:mr>
                          </m:m>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1</m:t>
                                </m:r>
                                <m:r>
                                  <a:rPr lang="en-US" sz="2800" b="0" i="1" smtClean="0">
                                    <a:latin typeface="Cambria Math" panose="02040503050406030204" pitchFamily="18" charset="0"/>
                                  </a:rPr>
                                  <m:t>0</m:t>
                                </m:r>
                              </m:e>
                            </m:mr>
                            <m:mr>
                              <m:e>
                                <m:r>
                                  <a:rPr lang="en-US" sz="2800" b="0" i="1" smtClean="0">
                                    <a:latin typeface="Cambria Math" panose="02040503050406030204" pitchFamily="18" charset="0"/>
                                  </a:rPr>
                                  <m:t>−2.5</m:t>
                                </m:r>
                              </m:e>
                            </m:mr>
                          </m:m>
                        </m:e>
                      </m:d>
                    </m:oMath>
                  </m:oMathPara>
                </a14:m>
                <a:endParaRPr lang="en-US" sz="2800" dirty="0"/>
              </a:p>
              <a:p>
                <a:pPr marL="0" indent="0">
                  <a:spcBef>
                    <a:spcPts val="1800"/>
                  </a:spcBef>
                  <a:spcAft>
                    <a:spcPts val="1200"/>
                  </a:spcAft>
                  <a:buNone/>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rPr>
                          </m:ctrlPr>
                        </m:dPr>
                        <m:e>
                          <m:m>
                            <m:mPr>
                              <m:mcs>
                                <m:mc>
                                  <m:mcPr>
                                    <m:count m:val="2"/>
                                    <m:mcJc m:val="center"/>
                                  </m:mcPr>
                                </m:mc>
                              </m:mcs>
                              <m:ctrlPr>
                                <a:rPr lang="en-US" sz="2800" i="1">
                                  <a:latin typeface="Cambria Math" panose="02040503050406030204" pitchFamily="18" charset="0"/>
                                </a:rPr>
                              </m:ctrlPr>
                            </m:mPr>
                            <m:mr>
                              <m:e>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b="0" i="1" smtClean="0">
                                            <a:latin typeface="Cambria Math" panose="02040503050406030204" pitchFamily="18" charset="0"/>
                                          </a:rPr>
                                          <m:t>+</m:t>
                                        </m:r>
                                      </m:sub>
                                    </m:sSub>
                                  </m:den>
                                </m:f>
                              </m:e>
                              <m:e>
                                <m:f>
                                  <m:fPr>
                                    <m:ctrlPr>
                                      <a:rPr lang="en-US" sz="2800" i="1" smtClean="0">
                                        <a:latin typeface="Cambria Math" panose="02040503050406030204" pitchFamily="18" charset="0"/>
                                      </a:rPr>
                                    </m:ctrlPr>
                                  </m:fPr>
                                  <m:num>
                                    <m:r>
                                      <a:rPr lang="en-US" sz="2800" i="1">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den>
                                </m:f>
                              </m:e>
                            </m:mr>
                            <m:mr>
                              <m:e>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i="1">
                                            <a:latin typeface="Cambria Math" panose="02040503050406030204" pitchFamily="18" charset="0"/>
                                          </a:rPr>
                                          <m:t>𝑠</m:t>
                                        </m:r>
                                      </m:e>
                                      <m:sub>
                                        <m:r>
                                          <a:rPr lang="en-US" sz="2800" i="1">
                                            <a:latin typeface="Cambria Math" panose="02040503050406030204" pitchFamily="18" charset="0"/>
                                          </a:rPr>
                                          <m:t>+</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den>
                                </m:f>
                              </m:e>
                              <m:e>
                                <m:f>
                                  <m:fPr>
                                    <m:ctrlPr>
                                      <a:rPr lang="en-US" sz="2800" i="1" smtClean="0">
                                        <a:latin typeface="Cambria Math" panose="02040503050406030204" pitchFamily="18" charset="0"/>
                                      </a:rPr>
                                    </m:ctrlPr>
                                  </m:fPr>
                                  <m:num>
                                    <m:r>
                                      <a:rPr lang="en-US" sz="2800" i="1">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m:t>
                                        </m:r>
                                      </m:sub>
                                    </m:sSub>
                                  </m:den>
                                </m:f>
                              </m:e>
                            </m:mr>
                          </m:m>
                        </m:e>
                      </m:d>
                      <m:d>
                        <m:dPr>
                          <m:ctrlPr>
                            <a:rPr lang="en-US" sz="2800" i="1">
                              <a:latin typeface="Cambria Math" panose="02040503050406030204" pitchFamily="18" charset="0"/>
                            </a:rPr>
                          </m:ctrlPr>
                        </m:dPr>
                        <m:e>
                          <m:m>
                            <m:mPr>
                              <m:mcs>
                                <m:mc>
                                  <m:mcPr>
                                    <m:count m:val="1"/>
                                    <m:mcJc m:val="center"/>
                                  </m:mcPr>
                                </m:mc>
                              </m:mcs>
                              <m:ctrlPr>
                                <a:rPr lang="en-US" sz="2800" i="1" smtClean="0">
                                  <a:latin typeface="Cambria Math" panose="02040503050406030204" pitchFamily="18" charset="0"/>
                                </a:rPr>
                              </m:ctrlPr>
                            </m:mPr>
                            <m:mr>
                              <m:e>
                                <m:r>
                                  <a:rPr lang="en-US" sz="2800" b="0" i="1" smtClean="0">
                                    <a:latin typeface="Cambria Math" panose="02040503050406030204" pitchFamily="18" charset="0"/>
                                  </a:rPr>
                                  <m:t>10</m:t>
                                </m:r>
                              </m:e>
                            </m:mr>
                            <m:mr>
                              <m:e>
                                <m:r>
                                  <a:rPr lang="en-US" sz="2800" b="0" i="1" smtClean="0">
                                    <a:latin typeface="Cambria Math" panose="02040503050406030204" pitchFamily="18" charset="0"/>
                                  </a:rPr>
                                  <m:t>−2.5</m:t>
                                </m:r>
                              </m:e>
                            </m:mr>
                          </m:m>
                        </m:e>
                      </m:d>
                      <m:r>
                        <a:rPr lang="en-US" sz="2800" i="1">
                          <a:latin typeface="Cambria Math" panose="02040503050406030204" pitchFamily="18" charset="0"/>
                        </a:rPr>
                        <m:t>=</m:t>
                      </m:r>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𝐴</m:t>
                                </m:r>
                              </m:e>
                            </m:mr>
                            <m:mr>
                              <m:e>
                                <m:r>
                                  <a:rPr lang="en-US" sz="2800" b="0" i="1" smtClean="0">
                                    <a:latin typeface="Cambria Math" panose="02040503050406030204" pitchFamily="18" charset="0"/>
                                  </a:rPr>
                                  <m:t>𝐵</m:t>
                                </m:r>
                              </m:e>
                            </m:mr>
                          </m:m>
                        </m:e>
                      </m:d>
                    </m:oMath>
                  </m:oMathPara>
                </a14:m>
                <a:endParaRPr lang="en-US" sz="2800" dirty="0"/>
              </a:p>
              <a:p>
                <a:pPr marL="0" indent="0" algn="ctr">
                  <a:spcBef>
                    <a:spcPts val="1800"/>
                  </a:spcBef>
                  <a:spcAft>
                    <a:spcPts val="1200"/>
                  </a:spcAft>
                  <a:buNone/>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𝐴</m:t>
                                </m:r>
                              </m:e>
                            </m:mr>
                            <m:mr>
                              <m:e>
                                <m:r>
                                  <a:rPr lang="en-US" sz="2800" i="1">
                                    <a:latin typeface="Cambria Math" panose="02040503050406030204" pitchFamily="18" charset="0"/>
                                  </a:rPr>
                                  <m:t>𝐵</m:t>
                                </m:r>
                              </m:e>
                            </m:mr>
                          </m:m>
                        </m:e>
                      </m:d>
                      <m:r>
                        <a:rPr lang="en-US" sz="2800" b="0" i="1" smtClean="0">
                          <a:latin typeface="Cambria Math" panose="02040503050406030204" pitchFamily="18" charset="0"/>
                        </a:rPr>
                        <m:t>=</m:t>
                      </m:r>
                      <m:d>
                        <m:dPr>
                          <m:ctrlPr>
                            <a:rPr lang="en-US" sz="2800" i="1">
                              <a:latin typeface="Cambria Math" panose="02040503050406030204" pitchFamily="18" charset="0"/>
                            </a:rPr>
                          </m:ctrlPr>
                        </m:dPr>
                        <m:e>
                          <m:m>
                            <m:mPr>
                              <m:mcs>
                                <m:mc>
                                  <m:mcPr>
                                    <m:count m:val="2"/>
                                    <m:mcJc m:val="center"/>
                                  </m:mcPr>
                                </m:mc>
                              </m:mcs>
                              <m:ctrlPr>
                                <a:rPr lang="en-US" sz="2800" i="1">
                                  <a:latin typeface="Cambria Math" panose="02040503050406030204" pitchFamily="18" charset="0"/>
                                </a:rPr>
                              </m:ctrlPr>
                            </m:mPr>
                            <m:mr>
                              <m:e>
                                <m:f>
                                  <m:fPr>
                                    <m:ctrlPr>
                                      <a:rPr lang="en-US" sz="2800" i="1">
                                        <a:latin typeface="Cambria Math" panose="02040503050406030204" pitchFamily="18" charset="0"/>
                                      </a:rPr>
                                    </m:ctrlPr>
                                  </m:fPr>
                                  <m:num>
                                    <m:r>
                                      <a:rPr lang="en-US" sz="2800" b="0" i="1" smtClean="0">
                                        <a:latin typeface="Cambria Math" panose="02040503050406030204" pitchFamily="18" charset="0"/>
                                      </a:rPr>
                                      <m:t>3.732</m:t>
                                    </m:r>
                                  </m:num>
                                  <m:den>
                                    <m:r>
                                      <a:rPr lang="en-US" sz="2800" b="0" i="1" smtClean="0">
                                        <a:latin typeface="Cambria Math" panose="02040503050406030204" pitchFamily="18" charset="0"/>
                                      </a:rPr>
                                      <m:t>3.464</m:t>
                                    </m:r>
                                  </m:den>
                                </m:f>
                              </m:e>
                              <m:e>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3.464</m:t>
                                    </m:r>
                                  </m:den>
                                </m:f>
                              </m:e>
                            </m:mr>
                            <m:mr>
                              <m:e>
                                <m:f>
                                  <m:fPr>
                                    <m:ctrlPr>
                                      <a:rPr lang="en-US" sz="2800" i="1">
                                        <a:latin typeface="Cambria Math" panose="02040503050406030204" pitchFamily="18" charset="0"/>
                                      </a:rPr>
                                    </m:ctrlPr>
                                  </m:fPr>
                                  <m:num>
                                    <m:r>
                                      <a:rPr lang="en-US" sz="2800" b="0" i="1" smtClean="0">
                                        <a:latin typeface="Cambria Math" panose="02040503050406030204" pitchFamily="18" charset="0"/>
                                      </a:rPr>
                                      <m:t>−.268</m:t>
                                    </m:r>
                                  </m:num>
                                  <m:den>
                                    <m:r>
                                      <a:rPr lang="en-US" sz="2800" b="0" i="1" smtClean="0">
                                        <a:latin typeface="Cambria Math" panose="02040503050406030204" pitchFamily="18" charset="0"/>
                                      </a:rPr>
                                      <m:t>3.464</m:t>
                                    </m:r>
                                  </m:den>
                                </m:f>
                              </m:e>
                              <m:e>
                                <m:f>
                                  <m:fPr>
                                    <m:ctrlPr>
                                      <a:rPr lang="en-US" sz="2800" i="1" smtClean="0">
                                        <a:latin typeface="Cambria Math" panose="02040503050406030204" pitchFamily="18" charset="0"/>
                                      </a:rPr>
                                    </m:ctrlPr>
                                  </m:fPr>
                                  <m:num>
                                    <m:r>
                                      <a:rPr lang="en-US" sz="2800" b="0" i="1" smtClean="0">
                                        <a:latin typeface="Cambria Math" panose="02040503050406030204" pitchFamily="18" charset="0"/>
                                      </a:rPr>
                                      <m:t>−</m:t>
                                    </m:r>
                                    <m:r>
                                      <a:rPr lang="en-US" sz="2800" i="1">
                                        <a:latin typeface="Cambria Math" panose="02040503050406030204" pitchFamily="18" charset="0"/>
                                      </a:rPr>
                                      <m:t>1</m:t>
                                    </m:r>
                                  </m:num>
                                  <m:den>
                                    <m:r>
                                      <a:rPr lang="en-US" sz="2800" b="0" i="1" smtClean="0">
                                        <a:latin typeface="Cambria Math" panose="02040503050406030204" pitchFamily="18" charset="0"/>
                                      </a:rPr>
                                      <m:t>3.464</m:t>
                                    </m:r>
                                  </m:den>
                                </m:f>
                              </m:e>
                            </m:mr>
                          </m:m>
                        </m:e>
                      </m:d>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10</m:t>
                                </m:r>
                              </m:e>
                            </m:mr>
                            <m:mr>
                              <m:e>
                                <m:r>
                                  <a:rPr lang="en-US" sz="2800" i="1">
                                    <a:latin typeface="Cambria Math" panose="02040503050406030204" pitchFamily="18" charset="0"/>
                                  </a:rPr>
                                  <m:t>−2.5</m:t>
                                </m:r>
                              </m:e>
                            </m:mr>
                          </m:m>
                        </m:e>
                      </m:d>
                      <m:r>
                        <a:rPr lang="en-US" sz="2800" b="0" i="1" smtClean="0">
                          <a:latin typeface="Cambria Math" panose="02040503050406030204" pitchFamily="18" charset="0"/>
                        </a:rPr>
                        <m:t>=</m:t>
                      </m:r>
                      <m:d>
                        <m:dPr>
                          <m:ctrlPr>
                            <a:rPr lang="en-US" sz="2800" i="1" smtClean="0">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10</m:t>
                                </m:r>
                                <m:r>
                                  <a:rPr lang="en-US" sz="2800" b="0" i="1" smtClean="0">
                                    <a:latin typeface="Cambria Math" panose="02040503050406030204" pitchFamily="18" charset="0"/>
                                  </a:rPr>
                                  <m:t>.052</m:t>
                                </m:r>
                              </m:e>
                            </m:mr>
                            <m:mr>
                              <m:e>
                                <m:r>
                                  <a:rPr lang="en-US" sz="2800" i="1">
                                    <a:latin typeface="Cambria Math" panose="02040503050406030204" pitchFamily="18" charset="0"/>
                                  </a:rPr>
                                  <m:t>−</m:t>
                                </m:r>
                                <m:r>
                                  <a:rPr lang="en-US" sz="2800" b="0" i="1" smtClean="0">
                                    <a:latin typeface="Cambria Math" panose="02040503050406030204" pitchFamily="18" charset="0"/>
                                  </a:rPr>
                                  <m:t>.0</m:t>
                                </m:r>
                                <m:r>
                                  <a:rPr lang="en-US" sz="2800" i="1">
                                    <a:latin typeface="Cambria Math" panose="02040503050406030204" pitchFamily="18" charset="0"/>
                                  </a:rPr>
                                  <m:t>5</m:t>
                                </m:r>
                                <m:r>
                                  <a:rPr lang="en-US" sz="2800" b="0" i="1" smtClean="0">
                                    <a:latin typeface="Cambria Math" panose="02040503050406030204" pitchFamily="18" charset="0"/>
                                  </a:rPr>
                                  <m:t>2</m:t>
                                </m:r>
                              </m:e>
                            </m:mr>
                          </m:m>
                        </m:e>
                      </m:d>
                      <m:r>
                        <a:rPr lang="en-US" sz="2800" b="0" i="1" smtClean="0">
                          <a:latin typeface="Cambria Math" panose="02040503050406030204" pitchFamily="18" charset="0"/>
                        </a:rPr>
                        <m:t>𝑉</m:t>
                      </m:r>
                    </m:oMath>
                  </m:oMathPara>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20762"/>
                <a:ext cx="8229600" cy="5532438"/>
              </a:xfrm>
              <a:blipFill rotWithShape="0">
                <a:blip r:embed="rId2"/>
                <a:stretch>
                  <a:fillRect l="-1333" t="-881"/>
                </a:stretch>
              </a:blipFill>
            </p:spPr>
            <p:txBody>
              <a:bodyPr/>
              <a:lstStyle/>
              <a:p>
                <a:r>
                  <a:rPr lang="en-US">
                    <a:noFill/>
                  </a:rPr>
                  <a:t> </a:t>
                </a:r>
              </a:p>
            </p:txBody>
          </p:sp>
        </mc:Fallback>
      </mc:AlternateContent>
    </p:spTree>
    <p:extLst>
      <p:ext uri="{BB962C8B-B14F-4D97-AF65-F5344CB8AC3E}">
        <p14:creationId xmlns:p14="http://schemas.microsoft.com/office/powerpoint/2010/main" val="118119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dirty="0"/>
              <a:t>Underdamped RLC series circuit</a:t>
            </a:r>
          </a:p>
        </p:txBody>
      </p:sp>
      <p:sp>
        <p:nvSpPr>
          <p:cNvPr id="3" name="Rectangle 2"/>
          <p:cNvSpPr/>
          <p:nvPr/>
        </p:nvSpPr>
        <p:spPr>
          <a:xfrm>
            <a:off x="3225325" y="929463"/>
            <a:ext cx="4953000" cy="1063048"/>
          </a:xfrm>
          <a:prstGeom prst="rect">
            <a:avLst/>
          </a:prstGeom>
        </p:spPr>
        <p:txBody>
          <a:bodyPr wrap="square">
            <a:spAutoFit/>
          </a:bodyPr>
          <a:lstStyle/>
          <a:p>
            <a:pPr marL="457200" indent="-457200">
              <a:lnSpc>
                <a:spcPct val="80000"/>
              </a:lnSpc>
              <a:spcBef>
                <a:spcPts val="600"/>
              </a:spcBef>
              <a:buFont typeface="+mj-lt"/>
              <a:buAutoNum type="arabicPeriod" startAt="2"/>
            </a:pPr>
            <a:r>
              <a:rPr lang="en-US" sz="2400" dirty="0"/>
              <a:t>Find </a:t>
            </a:r>
            <a:r>
              <a:rPr lang="en-US" sz="2400" i="1" dirty="0"/>
              <a:t>natural</a:t>
            </a:r>
            <a:r>
              <a:rPr lang="en-US" sz="2400" dirty="0"/>
              <a:t> initial conditions for energy storage elements. </a:t>
            </a:r>
          </a:p>
          <a:p>
            <a:pPr>
              <a:lnSpc>
                <a:spcPct val="80000"/>
              </a:lnSpc>
              <a:spcBef>
                <a:spcPts val="600"/>
              </a:spcBef>
            </a:pPr>
            <a:r>
              <a:rPr lang="en-US" sz="2400" dirty="0">
                <a:solidFill>
                  <a:srgbClr val="FFFF00"/>
                </a:solidFill>
              </a:rPr>
              <a:t>	</a:t>
            </a:r>
            <a:r>
              <a:rPr lang="en-US" sz="2400" dirty="0">
                <a:solidFill>
                  <a:schemeClr val="accent6">
                    <a:lumMod val="50000"/>
                  </a:schemeClr>
                </a:solidFill>
              </a:rPr>
              <a:t>(Very similar to last two cases!)</a:t>
            </a:r>
          </a:p>
        </p:txBody>
      </p:sp>
      <mc:AlternateContent xmlns:mc="http://schemas.openxmlformats.org/markup-compatibility/2006" xmlns:a14="http://schemas.microsoft.com/office/drawing/2010/main">
        <mc:Choice Requires="a14">
          <p:sp>
            <p:nvSpPr>
              <p:cNvPr id="5" name="Rectangle 4"/>
              <p:cNvSpPr/>
              <p:nvPr/>
            </p:nvSpPr>
            <p:spPr>
              <a:xfrm>
                <a:off x="228600" y="2129645"/>
                <a:ext cx="8610600" cy="4326762"/>
              </a:xfrm>
              <a:prstGeom prst="rect">
                <a:avLst/>
              </a:prstGeom>
            </p:spPr>
            <p:txBody>
              <a:bodyPr wrap="square">
                <a:spAutoFit/>
              </a:bodyPr>
              <a:lstStyle/>
              <a:p>
                <a:r>
                  <a:rPr lang="en-US" sz="2400" dirty="0"/>
                  <a:t>This is a dc problem for </a:t>
                </a:r>
                <a:r>
                  <a:rPr lang="en-US" sz="2400" dirty="0">
                    <a:solidFill>
                      <a:schemeClr val="tx1"/>
                    </a:solidFill>
                  </a:rPr>
                  <a:t>t&lt;0. KVL on the left mesh shows that:</a:t>
                </a:r>
              </a:p>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𝑣</m:t>
                          </m:r>
                        </m:e>
                        <m:sub>
                          <m:r>
                            <a:rPr lang="en-US" sz="2400" i="1">
                              <a:solidFill>
                                <a:schemeClr val="tx1"/>
                              </a:solidFill>
                              <a:latin typeface="Cambria Math" panose="02040503050406030204" pitchFamily="18" charset="0"/>
                            </a:rPr>
                            <m:t>𝑐</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=10 </m:t>
                      </m:r>
                      <m:r>
                        <a:rPr lang="en-US" sz="2400" i="1">
                          <a:solidFill>
                            <a:schemeClr val="tx1"/>
                          </a:solidFill>
                          <a:latin typeface="Cambria Math" panose="02040503050406030204" pitchFamily="18" charset="0"/>
                        </a:rPr>
                        <m:t>𝑉</m:t>
                      </m:r>
                    </m:oMath>
                  </m:oMathPara>
                </a14:m>
                <a:endParaRPr lang="en-US" sz="2400" dirty="0">
                  <a:solidFill>
                    <a:schemeClr val="tx1"/>
                  </a:solidFill>
                </a:endParaRPr>
              </a:p>
              <a:p>
                <a:r>
                  <a:rPr lang="en-US" sz="2400" dirty="0"/>
                  <a:t>KVL around the outside shows that there are 10V across the resistor (no voltage across the inductor. Ohm’s Law requires the resistor current be </a:t>
                </a:r>
                <a:r>
                  <a:rPr lang="en-US" sz="2400" dirty="0">
                    <a:solidFill>
                      <a:schemeClr val="accent6">
                        <a:lumMod val="50000"/>
                      </a:schemeClr>
                    </a:solidFill>
                    <a:latin typeface="Cambria Math" panose="02040503050406030204" pitchFamily="18" charset="0"/>
                  </a:rPr>
                  <a:t>10 A</a:t>
                </a:r>
                <a:r>
                  <a:rPr lang="en-US" sz="2400" dirty="0"/>
                  <a:t>, and since the resistor and inductor are in series: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𝑖</m:t>
                        </m:r>
                      </m:e>
                      <m:sub>
                        <m:r>
                          <a:rPr lang="en-US" sz="2400" i="1">
                            <a:solidFill>
                              <a:schemeClr val="tx1"/>
                            </a:solidFill>
                            <a:latin typeface="Cambria Math" panose="02040503050406030204" pitchFamily="18" charset="0"/>
                          </a:rPr>
                          <m:t>𝐿</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𝑖</m:t>
                        </m:r>
                      </m:e>
                      <m:sub>
                        <m:r>
                          <a:rPr lang="en-US" sz="2400" i="1">
                            <a:solidFill>
                              <a:schemeClr val="tx1"/>
                            </a:solidFill>
                            <a:latin typeface="Cambria Math" panose="02040503050406030204" pitchFamily="18" charset="0"/>
                          </a:rPr>
                          <m:t>𝐿</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0</m:t>
                            </m:r>
                          </m:e>
                          <m:sub>
                            <m:r>
                              <a:rPr lang="en-US" sz="2400" i="1">
                                <a:solidFill>
                                  <a:schemeClr val="tx1"/>
                                </a:solidFill>
                                <a:latin typeface="Cambria Math" panose="02040503050406030204" pitchFamily="18" charset="0"/>
                              </a:rPr>
                              <m:t>−</m:t>
                            </m:r>
                          </m:sub>
                        </m:sSub>
                      </m:e>
                    </m:d>
                    <m:r>
                      <a:rPr lang="en-US" sz="2400" i="1">
                        <a:solidFill>
                          <a:schemeClr val="tx1"/>
                        </a:solidFill>
                        <a:latin typeface="Cambria Math" panose="02040503050406030204" pitchFamily="18" charset="0"/>
                      </a:rPr>
                      <m:t>=</m:t>
                    </m:r>
                    <m:r>
                      <a:rPr lang="en-US" sz="2400" i="1">
                        <a:solidFill>
                          <a:schemeClr val="accent6">
                            <a:lumMod val="50000"/>
                          </a:schemeClr>
                        </a:solidFill>
                        <a:latin typeface="Cambria Math" panose="02040503050406030204" pitchFamily="18" charset="0"/>
                      </a:rPr>
                      <m:t>10 </m:t>
                    </m:r>
                    <m:r>
                      <a:rPr lang="en-US" sz="2400" i="1">
                        <a:solidFill>
                          <a:schemeClr val="accent6">
                            <a:lumMod val="50000"/>
                          </a:schemeClr>
                        </a:solidFill>
                        <a:latin typeface="Cambria Math" panose="02040503050406030204" pitchFamily="18" charset="0"/>
                      </a:rPr>
                      <m:t>𝐴</m:t>
                    </m:r>
                  </m:oMath>
                </a14:m>
                <a:endParaRPr lang="en-US" sz="2400" i="1" dirty="0">
                  <a:solidFill>
                    <a:schemeClr val="accent6">
                      <a:lumMod val="50000"/>
                    </a:schemeClr>
                  </a:solidFill>
                  <a:latin typeface="Cambria Math" panose="02040503050406030204" pitchFamily="18" charset="0"/>
                </a:endParaRPr>
              </a:p>
              <a:p>
                <a:pPr marL="457200" indent="-457200">
                  <a:buFont typeface="+mj-lt"/>
                  <a:buAutoNum type="arabicPeriod" startAt="3"/>
                </a:pPr>
                <a:r>
                  <a:rPr lang="en-US" sz="2400" dirty="0"/>
                  <a:t>Find </a:t>
                </a:r>
                <a:r>
                  <a:rPr lang="en-US" sz="2400" i="1" dirty="0"/>
                  <a:t>needed</a:t>
                </a:r>
                <a:r>
                  <a:rPr lang="en-US" sz="2400" dirty="0"/>
                  <a:t> initial conditions for the circuit quantity to be calculated.</a:t>
                </a:r>
              </a:p>
              <a:p>
                <a:r>
                  <a:rPr lang="en-US" sz="2400" dirty="0"/>
                  <a:t>One of the needed initial conditions is also natural: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e>
                    </m:d>
                    <m:r>
                      <a:rPr lang="en-US" sz="2400" b="0" i="1" smtClean="0">
                        <a:latin typeface="Cambria Math" panose="02040503050406030204" pitchFamily="18" charset="0"/>
                      </a:rPr>
                      <m:t>=</m:t>
                    </m:r>
                    <m:r>
                      <a:rPr lang="en-US" sz="2400" i="1">
                        <a:latin typeface="Cambria Math" panose="02040503050406030204" pitchFamily="18" charset="0"/>
                      </a:rPr>
                      <m:t>10 </m:t>
                    </m:r>
                    <m:r>
                      <a:rPr lang="en-US" sz="2400" i="1">
                        <a:latin typeface="Cambria Math" panose="02040503050406030204" pitchFamily="18" charset="0"/>
                      </a:rPr>
                      <m:t>𝑉</m:t>
                    </m:r>
                    <m:r>
                      <a:rPr lang="en-US" sz="2400" b="0" i="1" smtClean="0">
                        <a:latin typeface="Cambria Math" panose="02040503050406030204" pitchFamily="18" charset="0"/>
                      </a:rPr>
                      <m:t>.</m:t>
                    </m:r>
                  </m:oMath>
                </a14:m>
                <a:endParaRPr lang="en-US" sz="2400" b="0" dirty="0"/>
              </a:p>
              <a:p>
                <a:r>
                  <a:rPr lang="en-US" sz="2400" dirty="0"/>
                  <a:t>We also need </a:t>
                </a:r>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rPr>
                          <m:t>𝑑</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m:t>
                            </m:r>
                          </m:sub>
                        </m:sSub>
                      </m:num>
                      <m:den>
                        <m:r>
                          <a:rPr lang="en-US" sz="2400" i="1" smtClean="0">
                            <a:latin typeface="Cambria Math" panose="02040503050406030204" pitchFamily="18" charset="0"/>
                          </a:rPr>
                          <m:t>𝑑</m:t>
                        </m:r>
                        <m:r>
                          <a:rPr lang="en-US" sz="2400" b="0" i="1" smtClean="0">
                            <a:latin typeface="Cambria Math" panose="02040503050406030204" pitchFamily="18" charset="0"/>
                          </a:rPr>
                          <m:t>𝑡</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num>
                      <m:den>
                        <m:r>
                          <a:rPr lang="en-US" sz="2400" b="0" i="1" smtClean="0">
                            <a:latin typeface="Cambria Math" panose="02040503050406030204" pitchFamily="18" charset="0"/>
                          </a:rPr>
                          <m:t>𝐶</m:t>
                        </m:r>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𝑖</m:t>
                            </m:r>
                          </m:e>
                          <m:sub>
                            <m:r>
                              <a:rPr lang="en-US" sz="2400" b="0" i="1" smtClean="0">
                                <a:latin typeface="Cambria Math" panose="02040503050406030204" pitchFamily="18" charset="0"/>
                              </a:rPr>
                              <m:t>𝐿</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0</m:t>
                            </m:r>
                          </m:e>
                          <m:sub>
                            <m:r>
                              <a:rPr lang="en-US" sz="2400" i="1">
                                <a:latin typeface="Cambria Math" panose="02040503050406030204" pitchFamily="18" charset="0"/>
                              </a:rPr>
                              <m:t>+</m:t>
                            </m:r>
                          </m:sub>
                        </m:sSub>
                        <m:r>
                          <a:rPr lang="en-US" sz="2400" i="1">
                            <a:latin typeface="Cambria Math" panose="02040503050406030204" pitchFamily="18" charset="0"/>
                          </a:rPr>
                          <m:t>)</m:t>
                        </m:r>
                      </m:num>
                      <m:den>
                        <m:r>
                          <a:rPr lang="en-US" sz="2400" i="1">
                            <a:latin typeface="Cambria Math" panose="02040503050406030204" pitchFamily="18" charset="0"/>
                          </a:rPr>
                          <m:t>𝐶</m:t>
                        </m:r>
                      </m:den>
                    </m:f>
                    <m:r>
                      <a:rPr lang="en-US" sz="2400" i="1">
                        <a:latin typeface="Cambria Math" panose="02040503050406030204" pitchFamily="18" charset="0"/>
                      </a:rPr>
                      <m:t>=</m:t>
                    </m:r>
                    <m:f>
                      <m:fPr>
                        <m:ctrlPr>
                          <a:rPr lang="en-US" sz="2400" i="1" smtClean="0">
                            <a:solidFill>
                              <a:schemeClr val="accent6">
                                <a:lumMod val="50000"/>
                              </a:schemeClr>
                            </a:solidFill>
                            <a:latin typeface="Cambria Math" panose="02040503050406030204" pitchFamily="18" charset="0"/>
                          </a:rPr>
                        </m:ctrlPr>
                      </m:fPr>
                      <m:num>
                        <m:r>
                          <a:rPr lang="en-US" sz="2400" b="0" i="1" smtClean="0">
                            <a:solidFill>
                              <a:schemeClr val="accent6">
                                <a:lumMod val="50000"/>
                              </a:schemeClr>
                            </a:solidFill>
                            <a:latin typeface="Cambria Math" panose="02040503050406030204" pitchFamily="18" charset="0"/>
                          </a:rPr>
                          <m:t>−10 </m:t>
                        </m:r>
                        <m:r>
                          <a:rPr lang="en-US" sz="2400" b="0" i="1" smtClean="0">
                            <a:solidFill>
                              <a:schemeClr val="accent6">
                                <a:lumMod val="50000"/>
                              </a:schemeClr>
                            </a:solidFill>
                            <a:latin typeface="Cambria Math" panose="02040503050406030204" pitchFamily="18" charset="0"/>
                          </a:rPr>
                          <m:t>𝐴</m:t>
                        </m:r>
                      </m:num>
                      <m:den>
                        <m:r>
                          <a:rPr lang="en-US" sz="2400" b="0" i="1" smtClean="0">
                            <a:solidFill>
                              <a:schemeClr val="tx1"/>
                            </a:solidFill>
                            <a:latin typeface="Cambria Math" panose="02040503050406030204" pitchFamily="18" charset="0"/>
                          </a:rPr>
                          <m:t>1</m:t>
                        </m:r>
                        <m:r>
                          <a:rPr lang="en-US" sz="2400" b="0" i="1" smtClean="0">
                            <a:solidFill>
                              <a:schemeClr val="accent6">
                                <a:lumMod val="50000"/>
                              </a:schemeClr>
                            </a:solidFill>
                            <a:latin typeface="Cambria Math" panose="02040503050406030204" pitchFamily="18" charset="0"/>
                          </a:rPr>
                          <m:t> </m:t>
                        </m:r>
                        <m:r>
                          <a:rPr lang="en-US" sz="2400" b="0" i="1" smtClean="0">
                            <a:solidFill>
                              <a:schemeClr val="tx1"/>
                            </a:solidFill>
                            <a:latin typeface="Cambria Math" panose="02040503050406030204" pitchFamily="18" charset="0"/>
                          </a:rPr>
                          <m:t>𝐹</m:t>
                        </m:r>
                      </m:den>
                    </m:f>
                    <m:r>
                      <a:rPr lang="en-US" sz="2400" b="0" i="1" smtClean="0">
                        <a:latin typeface="Cambria Math" panose="02040503050406030204" pitchFamily="18" charset="0"/>
                      </a:rPr>
                      <m:t>=</m:t>
                    </m:r>
                    <m:r>
                      <a:rPr lang="en-US" sz="2400" b="0" i="1" smtClean="0">
                        <a:solidFill>
                          <a:schemeClr val="accent6">
                            <a:lumMod val="50000"/>
                          </a:schemeClr>
                        </a:solidFill>
                        <a:latin typeface="Cambria Math" panose="02040503050406030204" pitchFamily="18" charset="0"/>
                      </a:rPr>
                      <m:t>−10 </m:t>
                    </m:r>
                    <m:r>
                      <a:rPr lang="en-US" sz="2400" b="0" i="1" smtClean="0">
                        <a:solidFill>
                          <a:schemeClr val="accent6">
                            <a:lumMod val="50000"/>
                          </a:schemeClr>
                        </a:solidFill>
                        <a:latin typeface="Cambria Math" panose="02040503050406030204" pitchFamily="18" charset="0"/>
                      </a:rPr>
                      <m:t>𝑉</m:t>
                    </m:r>
                    <m:r>
                      <a:rPr lang="en-US" sz="2400" b="0" i="1" smtClean="0">
                        <a:solidFill>
                          <a:schemeClr val="accent6">
                            <a:lumMod val="50000"/>
                          </a:schemeClr>
                        </a:solidFill>
                        <a:latin typeface="Cambria Math" panose="02040503050406030204" pitchFamily="18" charset="0"/>
                      </a:rPr>
                      <m:t>/</m:t>
                    </m:r>
                    <m:r>
                      <a:rPr lang="en-US" sz="2400" b="0" i="1" smtClean="0">
                        <a:solidFill>
                          <a:schemeClr val="accent6">
                            <a:lumMod val="50000"/>
                          </a:schemeClr>
                        </a:solidFill>
                        <a:latin typeface="Cambria Math" panose="02040503050406030204" pitchFamily="18" charset="0"/>
                      </a:rPr>
                      <m:t>𝑠</m:t>
                    </m:r>
                    <m:r>
                      <a:rPr lang="en-US" sz="2400" i="1">
                        <a:solidFill>
                          <a:schemeClr val="accent6">
                            <a:lumMod val="50000"/>
                          </a:schemeClr>
                        </a:solidFill>
                        <a:latin typeface="Cambria Math" panose="02040503050406030204" pitchFamily="18" charset="0"/>
                      </a:rPr>
                      <m:t>=</m:t>
                    </m:r>
                    <m:f>
                      <m:fPr>
                        <m:ctrlPr>
                          <a:rPr lang="en-US" sz="2400" i="1">
                            <a:solidFill>
                              <a:schemeClr val="accent6">
                                <a:lumMod val="50000"/>
                              </a:schemeClr>
                            </a:solidFill>
                            <a:latin typeface="Cambria Math" panose="02040503050406030204" pitchFamily="18" charset="0"/>
                          </a:rPr>
                        </m:ctrlPr>
                      </m:fPr>
                      <m:num>
                        <m:r>
                          <a:rPr lang="en-US" sz="2400" i="1">
                            <a:solidFill>
                              <a:schemeClr val="accent6">
                                <a:lumMod val="50000"/>
                              </a:schemeClr>
                            </a:solidFill>
                            <a:latin typeface="Cambria Math" panose="02040503050406030204" pitchFamily="18" charset="0"/>
                          </a:rPr>
                          <m:t>𝑑</m:t>
                        </m:r>
                        <m:sSub>
                          <m:sSubPr>
                            <m:ctrlPr>
                              <a:rPr lang="en-US" sz="2400" i="1">
                                <a:solidFill>
                                  <a:schemeClr val="accent6">
                                    <a:lumMod val="50000"/>
                                  </a:schemeClr>
                                </a:solidFill>
                                <a:latin typeface="Cambria Math" panose="02040503050406030204" pitchFamily="18" charset="0"/>
                              </a:rPr>
                            </m:ctrlPr>
                          </m:sSubPr>
                          <m:e>
                            <m:r>
                              <a:rPr lang="en-US" sz="2400" i="1">
                                <a:solidFill>
                                  <a:schemeClr val="accent6">
                                    <a:lumMod val="50000"/>
                                  </a:schemeClr>
                                </a:solidFill>
                                <a:latin typeface="Cambria Math" panose="02040503050406030204" pitchFamily="18" charset="0"/>
                              </a:rPr>
                              <m:t>𝑣</m:t>
                            </m:r>
                          </m:e>
                          <m:sub>
                            <m:r>
                              <a:rPr lang="en-US" sz="2400" i="1">
                                <a:solidFill>
                                  <a:schemeClr val="accent6">
                                    <a:lumMod val="50000"/>
                                  </a:schemeClr>
                                </a:solidFill>
                                <a:latin typeface="Cambria Math" panose="02040503050406030204" pitchFamily="18" charset="0"/>
                              </a:rPr>
                              <m:t>𝑐</m:t>
                            </m:r>
                          </m:sub>
                        </m:sSub>
                      </m:num>
                      <m:den>
                        <m:r>
                          <a:rPr lang="en-US" sz="2400" i="1">
                            <a:solidFill>
                              <a:schemeClr val="accent6">
                                <a:lumMod val="50000"/>
                              </a:schemeClr>
                            </a:solidFill>
                            <a:latin typeface="Cambria Math" panose="02040503050406030204" pitchFamily="18" charset="0"/>
                          </a:rPr>
                          <m:t>𝑑𝑡</m:t>
                        </m:r>
                      </m:den>
                    </m:f>
                  </m:oMath>
                </a14:m>
                <a:endParaRPr lang="en-US" sz="2400" dirty="0"/>
              </a:p>
              <a:p>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228600" y="2129645"/>
                <a:ext cx="8610600" cy="4326762"/>
              </a:xfrm>
              <a:prstGeom prst="rect">
                <a:avLst/>
              </a:prstGeom>
              <a:blipFill rotWithShape="0">
                <a:blip r:embed="rId2"/>
                <a:stretch>
                  <a:fillRect l="-1133" t="-1127" r="-1346"/>
                </a:stretch>
              </a:blipFill>
            </p:spPr>
            <p:txBody>
              <a:bodyPr/>
              <a:lstStyle/>
              <a:p>
                <a:r>
                  <a:rPr lang="en-US">
                    <a:noFill/>
                  </a:rPr>
                  <a:t> </a:t>
                </a:r>
              </a:p>
            </p:txBody>
          </p:sp>
        </mc:Fallback>
      </mc:AlternateContent>
      <p:cxnSp>
        <p:nvCxnSpPr>
          <p:cNvPr id="7" name="Straight Arrow Connector 6"/>
          <p:cNvCxnSpPr/>
          <p:nvPr/>
        </p:nvCxnSpPr>
        <p:spPr>
          <a:xfrm>
            <a:off x="1371600" y="1219200"/>
            <a:ext cx="0" cy="2286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148542"/>
            <a:ext cx="303288" cy="369332"/>
          </a:xfrm>
          <a:prstGeom prst="rect">
            <a:avLst/>
          </a:prstGeom>
          <a:noFill/>
        </p:spPr>
        <p:txBody>
          <a:bodyPr wrap="none" rtlCol="0">
            <a:spAutoFit/>
          </a:bodyPr>
          <a:lstStyle/>
          <a:p>
            <a:r>
              <a:rPr lang="en-US" dirty="0" err="1"/>
              <a:t>i</a:t>
            </a:r>
            <a:r>
              <a:rPr lang="en-US" baseline="-25000" dirty="0" err="1"/>
              <a:t>c</a:t>
            </a:r>
            <a:endParaRPr lang="en-US" baseline="-25000" dirty="0"/>
          </a:p>
        </p:txBody>
      </p:sp>
      <p:cxnSp>
        <p:nvCxnSpPr>
          <p:cNvPr id="11" name="Straight Arrow Connector 10"/>
          <p:cNvCxnSpPr/>
          <p:nvPr/>
        </p:nvCxnSpPr>
        <p:spPr>
          <a:xfrm flipV="1">
            <a:off x="2209800" y="5867401"/>
            <a:ext cx="381000" cy="35333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8" idx="1"/>
          </p:cNvCxnSpPr>
          <p:nvPr/>
        </p:nvCxnSpPr>
        <p:spPr>
          <a:xfrm flipH="1" flipV="1">
            <a:off x="3733800" y="5867401"/>
            <a:ext cx="880023" cy="58416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1761" y="6195852"/>
            <a:ext cx="4178901" cy="461665"/>
          </a:xfrm>
          <a:prstGeom prst="rect">
            <a:avLst/>
          </a:prstGeom>
          <a:noFill/>
        </p:spPr>
        <p:txBody>
          <a:bodyPr wrap="none" rtlCol="0">
            <a:spAutoFit/>
          </a:bodyPr>
          <a:lstStyle/>
          <a:p>
            <a:r>
              <a:rPr lang="en-US" sz="2400" dirty="0"/>
              <a:t>Capacitor terminal relationship</a:t>
            </a:r>
          </a:p>
        </p:txBody>
      </p:sp>
      <p:sp>
        <p:nvSpPr>
          <p:cNvPr id="18" name="TextBox 17"/>
          <p:cNvSpPr txBox="1"/>
          <p:nvPr/>
        </p:nvSpPr>
        <p:spPr>
          <a:xfrm>
            <a:off x="4613823" y="6220736"/>
            <a:ext cx="3564502" cy="461665"/>
          </a:xfrm>
          <a:prstGeom prst="rect">
            <a:avLst/>
          </a:prstGeom>
          <a:noFill/>
        </p:spPr>
        <p:txBody>
          <a:bodyPr wrap="none" rtlCol="0">
            <a:spAutoFit/>
          </a:bodyPr>
          <a:lstStyle/>
          <a:p>
            <a:r>
              <a:rPr lang="en-US" sz="2400" dirty="0"/>
              <a:t>L and C are in series for t&gt;0</a:t>
            </a:r>
          </a:p>
        </p:txBody>
      </p:sp>
      <p:pic>
        <p:nvPicPr>
          <p:cNvPr id="15" name="Picture 2"/>
          <p:cNvPicPr>
            <a:picLocks noChangeAspect="1" noChangeArrowheads="1"/>
          </p:cNvPicPr>
          <p:nvPr/>
        </p:nvPicPr>
        <p:blipFill>
          <a:blip r:embed="rId3" cstate="print"/>
          <a:srcRect/>
          <a:stretch>
            <a:fillRect/>
          </a:stretch>
        </p:blipFill>
        <p:spPr bwMode="auto">
          <a:xfrm>
            <a:off x="238125" y="695524"/>
            <a:ext cx="2947987" cy="1296987"/>
          </a:xfrm>
          <a:prstGeom prst="rect">
            <a:avLst/>
          </a:prstGeom>
          <a:noFill/>
          <a:ln w="9525">
            <a:noFill/>
            <a:miter lim="800000"/>
            <a:headEnd/>
            <a:tailEnd/>
          </a:ln>
          <a:effectLst/>
        </p:spPr>
      </p:pic>
    </p:spTree>
    <p:extLst>
      <p:ext uri="{BB962C8B-B14F-4D97-AF65-F5344CB8AC3E}">
        <p14:creationId xmlns:p14="http://schemas.microsoft.com/office/powerpoint/2010/main" val="2347161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8667</TotalTime>
  <Words>3591</Words>
  <Application>Microsoft Office PowerPoint</Application>
  <PresentationFormat>On-screen Show (4:3)</PresentationFormat>
  <Paragraphs>368</Paragraphs>
  <Slides>38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Cambria Math</vt:lpstr>
      <vt:lpstr>Symbol</vt:lpstr>
      <vt:lpstr>Office Theme</vt:lpstr>
      <vt:lpstr>Equation</vt:lpstr>
      <vt:lpstr>Second Order Transients Part 1: circuits excited by initial conditions</vt:lpstr>
      <vt:lpstr>2nd-order circuits excited by initial conditions</vt:lpstr>
      <vt:lpstr>RLC series circuit excited by initial conditions – demonstrating Steps 4-5 to see the 3 cases</vt:lpstr>
      <vt:lpstr>Critically-damped RLC series circuit</vt:lpstr>
      <vt:lpstr>Critically-damped case</vt:lpstr>
      <vt:lpstr>Overdamped RLC series circuit</vt:lpstr>
      <vt:lpstr>Overdamped case</vt:lpstr>
      <vt:lpstr>Overdamped case</vt:lpstr>
      <vt:lpstr>Underdamped RLC series circuit</vt:lpstr>
      <vt:lpstr>Underdamped case</vt:lpstr>
      <vt:lpstr>Underdamped case</vt:lpstr>
      <vt:lpstr>Second Order Transients Part 2: circuits excited by sources</vt:lpstr>
      <vt:lpstr>2nd-order circuits excited by sources</vt:lpstr>
      <vt:lpstr>RLC parallel circuit excited by a source –  demonstrating Step 4 to see the 3 cases</vt:lpstr>
      <vt:lpstr>Critically damped RLC parallel circuit</vt:lpstr>
      <vt:lpstr>Critically-damped parallel RLC</vt:lpstr>
      <vt:lpstr>Critically-damped simulation</vt:lpstr>
      <vt:lpstr>Overdamped RLC parallel circuit</vt:lpstr>
      <vt:lpstr>Overdamped parallel RLC</vt:lpstr>
      <vt:lpstr>Overdamped parallel RLC case</vt:lpstr>
      <vt:lpstr>Overdamped simulation</vt:lpstr>
      <vt:lpstr>Underdamped RLC parallel circuit</vt:lpstr>
      <vt:lpstr>Underdamped parallel RLC</vt:lpstr>
      <vt:lpstr>Underdamped parallel RLC case</vt:lpstr>
      <vt:lpstr>Underdamped simulation</vt:lpstr>
      <vt:lpstr>Transients Part 3: Needed Initial Conditions</vt:lpstr>
      <vt:lpstr>Finding needed initial conditions at t=0_+</vt:lpstr>
      <vt:lpstr>Initial condition example</vt:lpstr>
      <vt:lpstr>Initial condition example</vt:lpstr>
      <vt:lpstr>Second Order Transients Part 4: Example Problems</vt:lpstr>
      <vt:lpstr>A TWO-CAPACITOR CIRCUIT EXAMPLE</vt:lpstr>
      <vt:lpstr>Two capacitor simulation</vt:lpstr>
      <vt:lpstr>TWO-INDUCTOR EXAMPLE - Solve for iL2 for t&gt;0</vt:lpstr>
      <vt:lpstr>Solve for iL2 for t&gt;0</vt:lpstr>
      <vt:lpstr>2nd-order Sinusoidal source example</vt:lpstr>
      <vt:lpstr>2nd-order Sinusoidal source example</vt:lpstr>
      <vt:lpstr>2nd-order Sinusoidal source example</vt:lpstr>
      <vt:lpstr>Sinusoid input simulation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 Crash Course in C</dc:title>
  <dc:creator>Wes</dc:creator>
  <cp:lastModifiedBy>Evan Lawson-Munoz</cp:lastModifiedBy>
  <cp:revision>507</cp:revision>
  <dcterms:created xsi:type="dcterms:W3CDTF">2014-03-05T01:50:33Z</dcterms:created>
  <dcterms:modified xsi:type="dcterms:W3CDTF">2021-04-21T17:43:35Z</dcterms:modified>
</cp:coreProperties>
</file>