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86" r:id="rId2"/>
    <p:sldId id="287" r:id="rId3"/>
    <p:sldId id="304" r:id="rId4"/>
    <p:sldId id="305" r:id="rId5"/>
    <p:sldId id="288" r:id="rId6"/>
    <p:sldId id="289" r:id="rId7"/>
    <p:sldId id="290" r:id="rId8"/>
    <p:sldId id="306" r:id="rId9"/>
    <p:sldId id="291" r:id="rId10"/>
    <p:sldId id="292" r:id="rId11"/>
    <p:sldId id="293" r:id="rId12"/>
    <p:sldId id="307" r:id="rId13"/>
    <p:sldId id="294" r:id="rId14"/>
    <p:sldId id="295" r:id="rId15"/>
    <p:sldId id="296" r:id="rId16"/>
    <p:sldId id="308" r:id="rId17"/>
    <p:sldId id="309" r:id="rId18"/>
    <p:sldId id="310" r:id="rId19"/>
    <p:sldId id="311" r:id="rId20"/>
    <p:sldId id="312" r:id="rId21"/>
    <p:sldId id="313" r:id="rId22"/>
    <p:sldId id="297" r:id="rId23"/>
    <p:sldId id="298" r:id="rId24"/>
    <p:sldId id="299" r:id="rId25"/>
    <p:sldId id="314" r:id="rId26"/>
    <p:sldId id="300" r:id="rId27"/>
    <p:sldId id="301" r:id="rId28"/>
    <p:sldId id="302" r:id="rId29"/>
    <p:sldId id="303" r:id="rId30"/>
    <p:sldId id="315" r:id="rId31"/>
    <p:sldId id="316" r:id="rId32"/>
    <p:sldId id="317" r:id="rId33"/>
    <p:sldId id="31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9EC"/>
    <a:srgbClr val="E0E9F4"/>
    <a:srgbClr val="B0C7E2"/>
    <a:srgbClr val="7FA3CF"/>
    <a:srgbClr val="B3FFF2"/>
    <a:srgbClr val="1C98EC"/>
    <a:srgbClr val="DCFEB2"/>
    <a:srgbClr val="87FD92"/>
    <a:srgbClr val="7EF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1" autoAdjust="0"/>
    <p:restoredTop sz="96374" autoAdjust="0"/>
  </p:normalViewPr>
  <p:slideViewPr>
    <p:cSldViewPr>
      <p:cViewPr varScale="1">
        <p:scale>
          <a:sx n="108" d="100"/>
          <a:sy n="108" d="100"/>
        </p:scale>
        <p:origin x="175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4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9C91-338E-42A1-A390-A4B2AA0F2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D54F4-0356-479D-8DCB-F1705B1AB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22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3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6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2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1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5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7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3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8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4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AD9EC"/>
            </a:gs>
            <a:gs pos="0">
              <a:srgbClr val="B3FFF2"/>
            </a:gs>
            <a:gs pos="100000">
              <a:schemeClr val="accent1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97F5E-071A-4E96-BA48-78543671D63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754EF-2385-4CB8-8A51-D633A6DB0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2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7772400" cy="1204306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Nodal Analysis</a:t>
            </a:r>
            <a:br>
              <a:rPr lang="en-US" sz="4400" dirty="0"/>
            </a:br>
            <a:r>
              <a:rPr lang="en-US" dirty="0"/>
              <a:t>Part 1: Derivation of the method</a:t>
            </a:r>
            <a:endParaRPr lang="en-US" sz="36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914400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ENEE 205</a:t>
            </a:r>
          </a:p>
        </p:txBody>
      </p:sp>
    </p:spTree>
    <p:extLst>
      <p:ext uri="{BB962C8B-B14F-4D97-AF65-F5344CB8AC3E}">
        <p14:creationId xmlns:p14="http://schemas.microsoft.com/office/powerpoint/2010/main" val="363101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Mandatory Elimination of trivial nodes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36036"/>
            <a:ext cx="7687467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own Arrow 2"/>
          <p:cNvSpPr/>
          <p:nvPr/>
        </p:nvSpPr>
        <p:spPr>
          <a:xfrm>
            <a:off x="533400" y="3505200"/>
            <a:ext cx="381000" cy="5334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1995487" y="3505200"/>
            <a:ext cx="381000" cy="5334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457575" y="3505200"/>
            <a:ext cx="381000" cy="5334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876800" y="3505200"/>
            <a:ext cx="381000" cy="5334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248400" y="3505200"/>
            <a:ext cx="381000" cy="5334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7543800" y="34290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3"/>
            <a:endCxn id="4" idx="7"/>
          </p:cNvCxnSpPr>
          <p:nvPr/>
        </p:nvCxnSpPr>
        <p:spPr>
          <a:xfrm flipV="1">
            <a:off x="7644233" y="3529433"/>
            <a:ext cx="484934" cy="4849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88404" y="4343400"/>
            <a:ext cx="1398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 allowed!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10860" y="4367040"/>
            <a:ext cx="381000" cy="1601736"/>
            <a:chOff x="4343400" y="1792882"/>
            <a:chExt cx="381000" cy="1493045"/>
          </a:xfrm>
        </p:grpSpPr>
        <p:sp>
          <p:nvSpPr>
            <p:cNvPr id="14" name="Rectangle 13"/>
            <p:cNvSpPr/>
            <p:nvPr/>
          </p:nvSpPr>
          <p:spPr>
            <a:xfrm>
              <a:off x="4343400" y="2133600"/>
              <a:ext cx="381000" cy="81438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stCxn id="14" idx="0"/>
            </p:cNvCxnSpPr>
            <p:nvPr/>
          </p:nvCxnSpPr>
          <p:spPr>
            <a:xfrm flipH="1" flipV="1">
              <a:off x="4525403" y="1792882"/>
              <a:ext cx="8497" cy="3407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4533900" y="2945209"/>
              <a:ext cx="8497" cy="3407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4869592" y="4526161"/>
            <a:ext cx="533400" cy="1600200"/>
            <a:chOff x="6750909" y="1752600"/>
            <a:chExt cx="533400" cy="1600200"/>
          </a:xfrm>
        </p:grpSpPr>
        <p:grpSp>
          <p:nvGrpSpPr>
            <p:cNvPr id="18" name="Group 17"/>
            <p:cNvGrpSpPr/>
            <p:nvPr/>
          </p:nvGrpSpPr>
          <p:grpSpPr>
            <a:xfrm>
              <a:off x="6750909" y="1752600"/>
              <a:ext cx="533400" cy="1600200"/>
              <a:chOff x="7581900" y="1752600"/>
              <a:chExt cx="533400" cy="160020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7848600" y="17526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7848600" y="28194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7581900" y="2286000"/>
                <a:ext cx="533400" cy="533400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Straight Arrow Connector 18"/>
            <p:cNvCxnSpPr/>
            <p:nvPr/>
          </p:nvCxnSpPr>
          <p:spPr>
            <a:xfrm flipV="1">
              <a:off x="7017609" y="2362200"/>
              <a:ext cx="0" cy="381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914525" y="4518422"/>
            <a:ext cx="533400" cy="1600200"/>
            <a:chOff x="6750909" y="1752600"/>
            <a:chExt cx="533400" cy="1600200"/>
          </a:xfrm>
        </p:grpSpPr>
        <p:grpSp>
          <p:nvGrpSpPr>
            <p:cNvPr id="24" name="Group 23"/>
            <p:cNvGrpSpPr/>
            <p:nvPr/>
          </p:nvGrpSpPr>
          <p:grpSpPr>
            <a:xfrm>
              <a:off x="6750909" y="1752600"/>
              <a:ext cx="533400" cy="1600200"/>
              <a:chOff x="7581900" y="1752600"/>
              <a:chExt cx="533400" cy="16002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7848600" y="17526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7848600" y="28194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/>
              <p:nvPr/>
            </p:nvSpPr>
            <p:spPr>
              <a:xfrm>
                <a:off x="7581900" y="2286000"/>
                <a:ext cx="533400" cy="533400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flipV="1">
              <a:off x="7017609" y="2362200"/>
              <a:ext cx="0" cy="381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142308" y="4531519"/>
            <a:ext cx="533400" cy="1600200"/>
            <a:chOff x="6750909" y="1752600"/>
            <a:chExt cx="533400" cy="1600200"/>
          </a:xfrm>
        </p:grpSpPr>
        <p:grpSp>
          <p:nvGrpSpPr>
            <p:cNvPr id="30" name="Group 29"/>
            <p:cNvGrpSpPr/>
            <p:nvPr/>
          </p:nvGrpSpPr>
          <p:grpSpPr>
            <a:xfrm>
              <a:off x="6750909" y="1752600"/>
              <a:ext cx="533400" cy="1600200"/>
              <a:chOff x="7581900" y="1752600"/>
              <a:chExt cx="533400" cy="16002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7848600" y="17526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7848600" y="28194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Oval 33"/>
              <p:cNvSpPr/>
              <p:nvPr/>
            </p:nvSpPr>
            <p:spPr>
              <a:xfrm>
                <a:off x="7581900" y="2286000"/>
                <a:ext cx="533400" cy="533400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 flipV="1">
              <a:off x="7017609" y="2362200"/>
              <a:ext cx="0" cy="381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784532" y="4556945"/>
            <a:ext cx="381000" cy="1601736"/>
            <a:chOff x="4343400" y="1792882"/>
            <a:chExt cx="381000" cy="1493045"/>
          </a:xfrm>
        </p:grpSpPr>
        <p:sp>
          <p:nvSpPr>
            <p:cNvPr id="36" name="Rectangle 35"/>
            <p:cNvSpPr/>
            <p:nvPr/>
          </p:nvSpPr>
          <p:spPr>
            <a:xfrm>
              <a:off x="4343400" y="2133600"/>
              <a:ext cx="381000" cy="81438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>
              <a:stCxn id="36" idx="0"/>
            </p:cNvCxnSpPr>
            <p:nvPr/>
          </p:nvCxnSpPr>
          <p:spPr>
            <a:xfrm flipH="1" flipV="1">
              <a:off x="4525403" y="1792882"/>
              <a:ext cx="8497" cy="3407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 flipV="1">
              <a:off x="4533900" y="2945209"/>
              <a:ext cx="8497" cy="3407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230241" y="4526161"/>
            <a:ext cx="533400" cy="1600200"/>
            <a:chOff x="9163050" y="2381250"/>
            <a:chExt cx="533400" cy="1600200"/>
          </a:xfrm>
        </p:grpSpPr>
        <p:grpSp>
          <p:nvGrpSpPr>
            <p:cNvPr id="40" name="Group 39"/>
            <p:cNvGrpSpPr/>
            <p:nvPr/>
          </p:nvGrpSpPr>
          <p:grpSpPr>
            <a:xfrm>
              <a:off x="9163050" y="2381250"/>
              <a:ext cx="533400" cy="1600200"/>
              <a:chOff x="7581900" y="1752600"/>
              <a:chExt cx="533400" cy="160020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7848600" y="17526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7848600" y="2819400"/>
                <a:ext cx="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/>
              <p:cNvSpPr/>
              <p:nvPr/>
            </p:nvSpPr>
            <p:spPr>
              <a:xfrm>
                <a:off x="7581900" y="2286000"/>
                <a:ext cx="533400" cy="533400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9260473" y="2835478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291767" y="3031084"/>
              <a:ext cx="2792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-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763641" y="5147429"/>
                <a:ext cx="949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641" y="5147429"/>
                <a:ext cx="9498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5402992" y="5139690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992" y="5139690"/>
                <a:ext cx="414216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1523782" y="5139690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782" y="5139690"/>
                <a:ext cx="419537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4145674" y="5120283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674" y="5120283"/>
                <a:ext cx="441146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2560582" y="5135761"/>
                <a:ext cx="6621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582" y="5135761"/>
                <a:ext cx="662104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0866" y="4891683"/>
                <a:ext cx="689804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866" y="4891683"/>
                <a:ext cx="689804" cy="56387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Connector 51"/>
          <p:cNvCxnSpPr/>
          <p:nvPr/>
        </p:nvCxnSpPr>
        <p:spPr>
          <a:xfrm flipH="1">
            <a:off x="3409953" y="4549801"/>
            <a:ext cx="55658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3409953" y="6126361"/>
            <a:ext cx="55658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293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1731" y="373630"/>
            <a:ext cx="2253011" cy="215381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Example with trivial nodes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96148" y="58284"/>
            <a:ext cx="6477000" cy="3484373"/>
            <a:chOff x="152400" y="706627"/>
            <a:chExt cx="6755528" cy="3596003"/>
          </a:xfrm>
        </p:grpSpPr>
        <p:grpSp>
          <p:nvGrpSpPr>
            <p:cNvPr id="4" name="Group 3"/>
            <p:cNvGrpSpPr/>
            <p:nvPr/>
          </p:nvGrpSpPr>
          <p:grpSpPr>
            <a:xfrm>
              <a:off x="602949" y="2209854"/>
              <a:ext cx="533400" cy="1600200"/>
              <a:chOff x="6750909" y="1752600"/>
              <a:chExt cx="533400" cy="1600200"/>
            </a:xfrm>
          </p:grpSpPr>
          <p:grpSp>
            <p:nvGrpSpPr>
              <p:cNvPr id="79" name="Group 78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81" name="Straight Connector 80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" name="Oval 82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80" name="Straight Arrow Connector 79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4"/>
            <p:cNvGrpSpPr/>
            <p:nvPr/>
          </p:nvGrpSpPr>
          <p:grpSpPr>
            <a:xfrm rot="5400000">
              <a:off x="1460391" y="1400510"/>
              <a:ext cx="420252" cy="1601737"/>
              <a:chOff x="5066148" y="1912143"/>
              <a:chExt cx="420252" cy="1545428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5"/>
            <p:cNvGrpSpPr/>
            <p:nvPr/>
          </p:nvGrpSpPr>
          <p:grpSpPr>
            <a:xfrm>
              <a:off x="2207923" y="2199506"/>
              <a:ext cx="536100" cy="1603720"/>
              <a:chOff x="3132049" y="1703786"/>
              <a:chExt cx="536100" cy="1538287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3402738" y="1703786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3401449" y="2556273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>
                <a:off x="3134750" y="2389586"/>
                <a:ext cx="533399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5" name="Group 64"/>
              <p:cNvGrpSpPr/>
              <p:nvPr/>
            </p:nvGrpSpPr>
            <p:grpSpPr>
              <a:xfrm>
                <a:off x="3132049" y="2540793"/>
                <a:ext cx="536100" cy="160217"/>
                <a:chOff x="2767913" y="996778"/>
                <a:chExt cx="536100" cy="160217"/>
              </a:xfrm>
            </p:grpSpPr>
            <p:sp>
              <p:nvSpPr>
                <p:cNvPr id="66" name="Arc 65"/>
                <p:cNvSpPr/>
                <p:nvPr/>
              </p:nvSpPr>
              <p:spPr>
                <a:xfrm>
                  <a:off x="2767913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Arc 66"/>
                <p:cNvSpPr/>
                <p:nvPr/>
              </p:nvSpPr>
              <p:spPr>
                <a:xfrm flipH="1">
                  <a:off x="2784778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3217704" y="2237095"/>
              <a:ext cx="287101" cy="1603720"/>
              <a:chOff x="2298937" y="1703786"/>
              <a:chExt cx="287101" cy="1538287"/>
            </a:xfrm>
          </p:grpSpPr>
          <p:sp>
            <p:nvSpPr>
              <p:cNvPr id="59" name="Freeform 58"/>
              <p:cNvSpPr/>
              <p:nvPr/>
            </p:nvSpPr>
            <p:spPr>
              <a:xfrm>
                <a:off x="2298937" y="2024063"/>
                <a:ext cx="287101" cy="676275"/>
              </a:xfrm>
              <a:custGeom>
                <a:avLst/>
                <a:gdLst>
                  <a:gd name="connsiteX0" fmla="*/ 134701 w 287101"/>
                  <a:gd name="connsiteY0" fmla="*/ 0 h 676275"/>
                  <a:gd name="connsiteX1" fmla="*/ 182326 w 287101"/>
                  <a:gd name="connsiteY1" fmla="*/ 4762 h 676275"/>
                  <a:gd name="connsiteX2" fmla="*/ 196613 w 287101"/>
                  <a:gd name="connsiteY2" fmla="*/ 9525 h 676275"/>
                  <a:gd name="connsiteX3" fmla="*/ 206138 w 287101"/>
                  <a:gd name="connsiteY3" fmla="*/ 23812 h 676275"/>
                  <a:gd name="connsiteX4" fmla="*/ 220426 w 287101"/>
                  <a:gd name="connsiteY4" fmla="*/ 33337 h 676275"/>
                  <a:gd name="connsiteX5" fmla="*/ 229951 w 287101"/>
                  <a:gd name="connsiteY5" fmla="*/ 47625 h 676275"/>
                  <a:gd name="connsiteX6" fmla="*/ 244238 w 287101"/>
                  <a:gd name="connsiteY6" fmla="*/ 76200 h 676275"/>
                  <a:gd name="connsiteX7" fmla="*/ 249001 w 287101"/>
                  <a:gd name="connsiteY7" fmla="*/ 95250 h 676275"/>
                  <a:gd name="connsiteX8" fmla="*/ 244238 w 287101"/>
                  <a:gd name="connsiteY8" fmla="*/ 152400 h 676275"/>
                  <a:gd name="connsiteX9" fmla="*/ 239476 w 287101"/>
                  <a:gd name="connsiteY9" fmla="*/ 166687 h 676275"/>
                  <a:gd name="connsiteX10" fmla="*/ 196613 w 287101"/>
                  <a:gd name="connsiteY10" fmla="*/ 190500 h 676275"/>
                  <a:gd name="connsiteX11" fmla="*/ 182326 w 287101"/>
                  <a:gd name="connsiteY11" fmla="*/ 200025 h 676275"/>
                  <a:gd name="connsiteX12" fmla="*/ 144226 w 287101"/>
                  <a:gd name="connsiteY12" fmla="*/ 209550 h 676275"/>
                  <a:gd name="connsiteX13" fmla="*/ 129938 w 287101"/>
                  <a:gd name="connsiteY13" fmla="*/ 214312 h 676275"/>
                  <a:gd name="connsiteX14" fmla="*/ 44213 w 287101"/>
                  <a:gd name="connsiteY14" fmla="*/ 209550 h 676275"/>
                  <a:gd name="connsiteX15" fmla="*/ 29926 w 287101"/>
                  <a:gd name="connsiteY15" fmla="*/ 204787 h 676275"/>
                  <a:gd name="connsiteX16" fmla="*/ 1351 w 287101"/>
                  <a:gd name="connsiteY16" fmla="*/ 185737 h 676275"/>
                  <a:gd name="connsiteX17" fmla="*/ 6113 w 287101"/>
                  <a:gd name="connsiteY17" fmla="*/ 166687 h 676275"/>
                  <a:gd name="connsiteX18" fmla="*/ 34688 w 287101"/>
                  <a:gd name="connsiteY18" fmla="*/ 157162 h 676275"/>
                  <a:gd name="connsiteX19" fmla="*/ 101363 w 287101"/>
                  <a:gd name="connsiteY19" fmla="*/ 161925 h 676275"/>
                  <a:gd name="connsiteX20" fmla="*/ 148988 w 287101"/>
                  <a:gd name="connsiteY20" fmla="*/ 176212 h 676275"/>
                  <a:gd name="connsiteX21" fmla="*/ 187088 w 287101"/>
                  <a:gd name="connsiteY21" fmla="*/ 185737 h 676275"/>
                  <a:gd name="connsiteX22" fmla="*/ 215663 w 287101"/>
                  <a:gd name="connsiteY22" fmla="*/ 195262 h 676275"/>
                  <a:gd name="connsiteX23" fmla="*/ 225188 w 287101"/>
                  <a:gd name="connsiteY23" fmla="*/ 209550 h 676275"/>
                  <a:gd name="connsiteX24" fmla="*/ 239476 w 287101"/>
                  <a:gd name="connsiteY24" fmla="*/ 219075 h 676275"/>
                  <a:gd name="connsiteX25" fmla="*/ 258526 w 287101"/>
                  <a:gd name="connsiteY25" fmla="*/ 233362 h 676275"/>
                  <a:gd name="connsiteX26" fmla="*/ 272813 w 287101"/>
                  <a:gd name="connsiteY26" fmla="*/ 238125 h 676275"/>
                  <a:gd name="connsiteX27" fmla="*/ 287101 w 287101"/>
                  <a:gd name="connsiteY27" fmla="*/ 247650 h 676275"/>
                  <a:gd name="connsiteX28" fmla="*/ 277576 w 287101"/>
                  <a:gd name="connsiteY28" fmla="*/ 300037 h 676275"/>
                  <a:gd name="connsiteX29" fmla="*/ 272813 w 287101"/>
                  <a:gd name="connsiteY29" fmla="*/ 314325 h 676275"/>
                  <a:gd name="connsiteX30" fmla="*/ 253763 w 287101"/>
                  <a:gd name="connsiteY30" fmla="*/ 342900 h 676275"/>
                  <a:gd name="connsiteX31" fmla="*/ 215663 w 287101"/>
                  <a:gd name="connsiteY31" fmla="*/ 357187 h 676275"/>
                  <a:gd name="connsiteX32" fmla="*/ 187088 w 287101"/>
                  <a:gd name="connsiteY32" fmla="*/ 366712 h 676275"/>
                  <a:gd name="connsiteX33" fmla="*/ 172801 w 287101"/>
                  <a:gd name="connsiteY33" fmla="*/ 376237 h 676275"/>
                  <a:gd name="connsiteX34" fmla="*/ 48976 w 287101"/>
                  <a:gd name="connsiteY34" fmla="*/ 376237 h 676275"/>
                  <a:gd name="connsiteX35" fmla="*/ 34688 w 287101"/>
                  <a:gd name="connsiteY35" fmla="*/ 361950 h 676275"/>
                  <a:gd name="connsiteX36" fmla="*/ 6113 w 287101"/>
                  <a:gd name="connsiteY36" fmla="*/ 342900 h 676275"/>
                  <a:gd name="connsiteX37" fmla="*/ 1351 w 287101"/>
                  <a:gd name="connsiteY37" fmla="*/ 328612 h 676275"/>
                  <a:gd name="connsiteX38" fmla="*/ 48976 w 287101"/>
                  <a:gd name="connsiteY38" fmla="*/ 319087 h 676275"/>
                  <a:gd name="connsiteX39" fmla="*/ 87076 w 287101"/>
                  <a:gd name="connsiteY39" fmla="*/ 323850 h 676275"/>
                  <a:gd name="connsiteX40" fmla="*/ 144226 w 287101"/>
                  <a:gd name="connsiteY40" fmla="*/ 333375 h 676275"/>
                  <a:gd name="connsiteX41" fmla="*/ 158513 w 287101"/>
                  <a:gd name="connsiteY41" fmla="*/ 338137 h 676275"/>
                  <a:gd name="connsiteX42" fmla="*/ 187088 w 287101"/>
                  <a:gd name="connsiteY42" fmla="*/ 357187 h 676275"/>
                  <a:gd name="connsiteX43" fmla="*/ 229951 w 287101"/>
                  <a:gd name="connsiteY43" fmla="*/ 381000 h 676275"/>
                  <a:gd name="connsiteX44" fmla="*/ 244238 w 287101"/>
                  <a:gd name="connsiteY44" fmla="*/ 390525 h 676275"/>
                  <a:gd name="connsiteX45" fmla="*/ 258526 w 287101"/>
                  <a:gd name="connsiteY45" fmla="*/ 400050 h 676275"/>
                  <a:gd name="connsiteX46" fmla="*/ 268051 w 287101"/>
                  <a:gd name="connsiteY46" fmla="*/ 428625 h 676275"/>
                  <a:gd name="connsiteX47" fmla="*/ 272813 w 287101"/>
                  <a:gd name="connsiteY47" fmla="*/ 442912 h 676275"/>
                  <a:gd name="connsiteX48" fmla="*/ 268051 w 287101"/>
                  <a:gd name="connsiteY48" fmla="*/ 476250 h 676275"/>
                  <a:gd name="connsiteX49" fmla="*/ 244238 w 287101"/>
                  <a:gd name="connsiteY49" fmla="*/ 495300 h 676275"/>
                  <a:gd name="connsiteX50" fmla="*/ 229951 w 287101"/>
                  <a:gd name="connsiteY50" fmla="*/ 504825 h 676275"/>
                  <a:gd name="connsiteX51" fmla="*/ 210901 w 287101"/>
                  <a:gd name="connsiteY51" fmla="*/ 523875 h 676275"/>
                  <a:gd name="connsiteX52" fmla="*/ 182326 w 287101"/>
                  <a:gd name="connsiteY52" fmla="*/ 542925 h 676275"/>
                  <a:gd name="connsiteX53" fmla="*/ 87076 w 287101"/>
                  <a:gd name="connsiteY53" fmla="*/ 552450 h 676275"/>
                  <a:gd name="connsiteX54" fmla="*/ 48976 w 287101"/>
                  <a:gd name="connsiteY54" fmla="*/ 547687 h 676275"/>
                  <a:gd name="connsiteX55" fmla="*/ 25163 w 287101"/>
                  <a:gd name="connsiteY55" fmla="*/ 519112 h 676275"/>
                  <a:gd name="connsiteX56" fmla="*/ 29926 w 287101"/>
                  <a:gd name="connsiteY56" fmla="*/ 504825 h 676275"/>
                  <a:gd name="connsiteX57" fmla="*/ 44213 w 287101"/>
                  <a:gd name="connsiteY57" fmla="*/ 500062 h 676275"/>
                  <a:gd name="connsiteX58" fmla="*/ 120413 w 287101"/>
                  <a:gd name="connsiteY58" fmla="*/ 504825 h 676275"/>
                  <a:gd name="connsiteX59" fmla="*/ 148988 w 287101"/>
                  <a:gd name="connsiteY59" fmla="*/ 509587 h 676275"/>
                  <a:gd name="connsiteX60" fmla="*/ 163276 w 287101"/>
                  <a:gd name="connsiteY60" fmla="*/ 514350 h 676275"/>
                  <a:gd name="connsiteX61" fmla="*/ 215663 w 287101"/>
                  <a:gd name="connsiteY61" fmla="*/ 528637 h 676275"/>
                  <a:gd name="connsiteX62" fmla="*/ 229951 w 287101"/>
                  <a:gd name="connsiteY62" fmla="*/ 533400 h 676275"/>
                  <a:gd name="connsiteX63" fmla="*/ 244238 w 287101"/>
                  <a:gd name="connsiteY63" fmla="*/ 542925 h 676275"/>
                  <a:gd name="connsiteX64" fmla="*/ 263288 w 287101"/>
                  <a:gd name="connsiteY64" fmla="*/ 571500 h 676275"/>
                  <a:gd name="connsiteX65" fmla="*/ 244238 w 287101"/>
                  <a:gd name="connsiteY65" fmla="*/ 623887 h 676275"/>
                  <a:gd name="connsiteX66" fmla="*/ 229951 w 287101"/>
                  <a:gd name="connsiteY66" fmla="*/ 633412 h 676275"/>
                  <a:gd name="connsiteX67" fmla="*/ 187088 w 287101"/>
                  <a:gd name="connsiteY67" fmla="*/ 652462 h 676275"/>
                  <a:gd name="connsiteX68" fmla="*/ 177563 w 287101"/>
                  <a:gd name="connsiteY68" fmla="*/ 666750 h 676275"/>
                  <a:gd name="connsiteX69" fmla="*/ 168038 w 287101"/>
                  <a:gd name="connsiteY69" fmla="*/ 676275 h 67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287101" h="676275">
                    <a:moveTo>
                      <a:pt x="134701" y="0"/>
                    </a:moveTo>
                    <a:cubicBezTo>
                      <a:pt x="150576" y="1587"/>
                      <a:pt x="166557" y="2336"/>
                      <a:pt x="182326" y="4762"/>
                    </a:cubicBezTo>
                    <a:cubicBezTo>
                      <a:pt x="187288" y="5525"/>
                      <a:pt x="192693" y="6389"/>
                      <a:pt x="196613" y="9525"/>
                    </a:cubicBezTo>
                    <a:cubicBezTo>
                      <a:pt x="201082" y="13101"/>
                      <a:pt x="202091" y="19765"/>
                      <a:pt x="206138" y="23812"/>
                    </a:cubicBezTo>
                    <a:cubicBezTo>
                      <a:pt x="210186" y="27859"/>
                      <a:pt x="215663" y="30162"/>
                      <a:pt x="220426" y="33337"/>
                    </a:cubicBezTo>
                    <a:cubicBezTo>
                      <a:pt x="223601" y="38100"/>
                      <a:pt x="227391" y="42505"/>
                      <a:pt x="229951" y="47625"/>
                    </a:cubicBezTo>
                    <a:cubicBezTo>
                      <a:pt x="249668" y="87061"/>
                      <a:pt x="216940" y="35251"/>
                      <a:pt x="244238" y="76200"/>
                    </a:cubicBezTo>
                    <a:cubicBezTo>
                      <a:pt x="245826" y="82550"/>
                      <a:pt x="249001" y="88705"/>
                      <a:pt x="249001" y="95250"/>
                    </a:cubicBezTo>
                    <a:cubicBezTo>
                      <a:pt x="249001" y="114366"/>
                      <a:pt x="246764" y="133452"/>
                      <a:pt x="244238" y="152400"/>
                    </a:cubicBezTo>
                    <a:cubicBezTo>
                      <a:pt x="243575" y="157376"/>
                      <a:pt x="243026" y="163137"/>
                      <a:pt x="239476" y="166687"/>
                    </a:cubicBezTo>
                    <a:cubicBezTo>
                      <a:pt x="209445" y="196718"/>
                      <a:pt x="220568" y="178522"/>
                      <a:pt x="196613" y="190500"/>
                    </a:cubicBezTo>
                    <a:cubicBezTo>
                      <a:pt x="191494" y="193060"/>
                      <a:pt x="187445" y="197465"/>
                      <a:pt x="182326" y="200025"/>
                    </a:cubicBezTo>
                    <a:cubicBezTo>
                      <a:pt x="171444" y="205466"/>
                      <a:pt x="155086" y="206835"/>
                      <a:pt x="144226" y="209550"/>
                    </a:cubicBezTo>
                    <a:cubicBezTo>
                      <a:pt x="139356" y="210768"/>
                      <a:pt x="134701" y="212725"/>
                      <a:pt x="129938" y="214312"/>
                    </a:cubicBezTo>
                    <a:cubicBezTo>
                      <a:pt x="101363" y="212725"/>
                      <a:pt x="72703" y="212263"/>
                      <a:pt x="44213" y="209550"/>
                    </a:cubicBezTo>
                    <a:cubicBezTo>
                      <a:pt x="39216" y="209074"/>
                      <a:pt x="34314" y="207225"/>
                      <a:pt x="29926" y="204787"/>
                    </a:cubicBezTo>
                    <a:cubicBezTo>
                      <a:pt x="19919" y="199227"/>
                      <a:pt x="1351" y="185737"/>
                      <a:pt x="1351" y="185737"/>
                    </a:cubicBezTo>
                    <a:cubicBezTo>
                      <a:pt x="2938" y="179387"/>
                      <a:pt x="1143" y="170947"/>
                      <a:pt x="6113" y="166687"/>
                    </a:cubicBezTo>
                    <a:cubicBezTo>
                      <a:pt x="13736" y="160153"/>
                      <a:pt x="34688" y="157162"/>
                      <a:pt x="34688" y="157162"/>
                    </a:cubicBezTo>
                    <a:cubicBezTo>
                      <a:pt x="56913" y="158750"/>
                      <a:pt x="79218" y="159464"/>
                      <a:pt x="101363" y="161925"/>
                    </a:cubicBezTo>
                    <a:cubicBezTo>
                      <a:pt x="114974" y="163437"/>
                      <a:pt x="137487" y="173337"/>
                      <a:pt x="148988" y="176212"/>
                    </a:cubicBezTo>
                    <a:cubicBezTo>
                      <a:pt x="161688" y="179387"/>
                      <a:pt x="174669" y="181597"/>
                      <a:pt x="187088" y="185737"/>
                    </a:cubicBezTo>
                    <a:lnTo>
                      <a:pt x="215663" y="195262"/>
                    </a:lnTo>
                    <a:cubicBezTo>
                      <a:pt x="218838" y="200025"/>
                      <a:pt x="221141" y="205503"/>
                      <a:pt x="225188" y="209550"/>
                    </a:cubicBezTo>
                    <a:cubicBezTo>
                      <a:pt x="229235" y="213597"/>
                      <a:pt x="234818" y="215748"/>
                      <a:pt x="239476" y="219075"/>
                    </a:cubicBezTo>
                    <a:cubicBezTo>
                      <a:pt x="245935" y="223688"/>
                      <a:pt x="251634" y="229424"/>
                      <a:pt x="258526" y="233362"/>
                    </a:cubicBezTo>
                    <a:cubicBezTo>
                      <a:pt x="262885" y="235853"/>
                      <a:pt x="268323" y="235880"/>
                      <a:pt x="272813" y="238125"/>
                    </a:cubicBezTo>
                    <a:cubicBezTo>
                      <a:pt x="277933" y="240685"/>
                      <a:pt x="282338" y="244475"/>
                      <a:pt x="287101" y="247650"/>
                    </a:cubicBezTo>
                    <a:cubicBezTo>
                      <a:pt x="284980" y="260375"/>
                      <a:pt x="280901" y="286736"/>
                      <a:pt x="277576" y="300037"/>
                    </a:cubicBezTo>
                    <a:cubicBezTo>
                      <a:pt x="276358" y="304907"/>
                      <a:pt x="275251" y="309936"/>
                      <a:pt x="272813" y="314325"/>
                    </a:cubicBezTo>
                    <a:cubicBezTo>
                      <a:pt x="267254" y="324332"/>
                      <a:pt x="263288" y="336550"/>
                      <a:pt x="253763" y="342900"/>
                    </a:cubicBezTo>
                    <a:cubicBezTo>
                      <a:pt x="228899" y="359476"/>
                      <a:pt x="250521" y="347681"/>
                      <a:pt x="215663" y="357187"/>
                    </a:cubicBezTo>
                    <a:cubicBezTo>
                      <a:pt x="205977" y="359829"/>
                      <a:pt x="187088" y="366712"/>
                      <a:pt x="187088" y="366712"/>
                    </a:cubicBezTo>
                    <a:cubicBezTo>
                      <a:pt x="182326" y="369887"/>
                      <a:pt x="178231" y="374427"/>
                      <a:pt x="172801" y="376237"/>
                    </a:cubicBezTo>
                    <a:cubicBezTo>
                      <a:pt x="138925" y="387530"/>
                      <a:pt x="68093" y="377193"/>
                      <a:pt x="48976" y="376237"/>
                    </a:cubicBezTo>
                    <a:cubicBezTo>
                      <a:pt x="44213" y="371475"/>
                      <a:pt x="40004" y="366085"/>
                      <a:pt x="34688" y="361950"/>
                    </a:cubicBezTo>
                    <a:cubicBezTo>
                      <a:pt x="25652" y="354922"/>
                      <a:pt x="6113" y="342900"/>
                      <a:pt x="6113" y="342900"/>
                    </a:cubicBezTo>
                    <a:cubicBezTo>
                      <a:pt x="4526" y="338137"/>
                      <a:pt x="-3037" y="331050"/>
                      <a:pt x="1351" y="328612"/>
                    </a:cubicBezTo>
                    <a:cubicBezTo>
                      <a:pt x="15503" y="320750"/>
                      <a:pt x="48976" y="319087"/>
                      <a:pt x="48976" y="319087"/>
                    </a:cubicBezTo>
                    <a:lnTo>
                      <a:pt x="87076" y="323850"/>
                    </a:lnTo>
                    <a:cubicBezTo>
                      <a:pt x="104369" y="326156"/>
                      <a:pt x="126755" y="329007"/>
                      <a:pt x="144226" y="333375"/>
                    </a:cubicBezTo>
                    <a:cubicBezTo>
                      <a:pt x="149096" y="334593"/>
                      <a:pt x="153751" y="336550"/>
                      <a:pt x="158513" y="338137"/>
                    </a:cubicBezTo>
                    <a:cubicBezTo>
                      <a:pt x="168038" y="344487"/>
                      <a:pt x="176228" y="353567"/>
                      <a:pt x="187088" y="357187"/>
                    </a:cubicBezTo>
                    <a:cubicBezTo>
                      <a:pt x="212236" y="365570"/>
                      <a:pt x="197200" y="359165"/>
                      <a:pt x="229951" y="381000"/>
                    </a:cubicBezTo>
                    <a:lnTo>
                      <a:pt x="244238" y="390525"/>
                    </a:lnTo>
                    <a:lnTo>
                      <a:pt x="258526" y="400050"/>
                    </a:lnTo>
                    <a:lnTo>
                      <a:pt x="268051" y="428625"/>
                    </a:lnTo>
                    <a:lnTo>
                      <a:pt x="272813" y="442912"/>
                    </a:lnTo>
                    <a:cubicBezTo>
                      <a:pt x="271226" y="454025"/>
                      <a:pt x="271277" y="465498"/>
                      <a:pt x="268051" y="476250"/>
                    </a:cubicBezTo>
                    <a:cubicBezTo>
                      <a:pt x="262385" y="495139"/>
                      <a:pt x="258129" y="488354"/>
                      <a:pt x="244238" y="495300"/>
                    </a:cubicBezTo>
                    <a:cubicBezTo>
                      <a:pt x="239119" y="497860"/>
                      <a:pt x="234713" y="501650"/>
                      <a:pt x="229951" y="504825"/>
                    </a:cubicBezTo>
                    <a:cubicBezTo>
                      <a:pt x="221868" y="529069"/>
                      <a:pt x="231682" y="512330"/>
                      <a:pt x="210901" y="523875"/>
                    </a:cubicBezTo>
                    <a:cubicBezTo>
                      <a:pt x="200894" y="529435"/>
                      <a:pt x="193685" y="541505"/>
                      <a:pt x="182326" y="542925"/>
                    </a:cubicBezTo>
                    <a:cubicBezTo>
                      <a:pt x="125258" y="550058"/>
                      <a:pt x="156981" y="546624"/>
                      <a:pt x="87076" y="552450"/>
                    </a:cubicBezTo>
                    <a:cubicBezTo>
                      <a:pt x="74376" y="550862"/>
                      <a:pt x="61004" y="552061"/>
                      <a:pt x="48976" y="547687"/>
                    </a:cubicBezTo>
                    <a:cubicBezTo>
                      <a:pt x="40907" y="544753"/>
                      <a:pt x="29699" y="525916"/>
                      <a:pt x="25163" y="519112"/>
                    </a:cubicBezTo>
                    <a:cubicBezTo>
                      <a:pt x="26751" y="514350"/>
                      <a:pt x="26376" y="508375"/>
                      <a:pt x="29926" y="504825"/>
                    </a:cubicBezTo>
                    <a:cubicBezTo>
                      <a:pt x="33476" y="501275"/>
                      <a:pt x="39193" y="500062"/>
                      <a:pt x="44213" y="500062"/>
                    </a:cubicBezTo>
                    <a:cubicBezTo>
                      <a:pt x="69663" y="500062"/>
                      <a:pt x="95013" y="503237"/>
                      <a:pt x="120413" y="504825"/>
                    </a:cubicBezTo>
                    <a:cubicBezTo>
                      <a:pt x="129938" y="506412"/>
                      <a:pt x="139562" y="507492"/>
                      <a:pt x="148988" y="509587"/>
                    </a:cubicBezTo>
                    <a:cubicBezTo>
                      <a:pt x="153889" y="510676"/>
                      <a:pt x="158406" y="513132"/>
                      <a:pt x="163276" y="514350"/>
                    </a:cubicBezTo>
                    <a:cubicBezTo>
                      <a:pt x="217130" y="527813"/>
                      <a:pt x="154358" y="508201"/>
                      <a:pt x="215663" y="528637"/>
                    </a:cubicBezTo>
                    <a:cubicBezTo>
                      <a:pt x="220426" y="530225"/>
                      <a:pt x="225774" y="530615"/>
                      <a:pt x="229951" y="533400"/>
                    </a:cubicBezTo>
                    <a:lnTo>
                      <a:pt x="244238" y="542925"/>
                    </a:lnTo>
                    <a:cubicBezTo>
                      <a:pt x="250588" y="552450"/>
                      <a:pt x="265533" y="560275"/>
                      <a:pt x="263288" y="571500"/>
                    </a:cubicBezTo>
                    <a:cubicBezTo>
                      <a:pt x="259764" y="589123"/>
                      <a:pt x="257875" y="610250"/>
                      <a:pt x="244238" y="623887"/>
                    </a:cubicBezTo>
                    <a:cubicBezTo>
                      <a:pt x="240191" y="627934"/>
                      <a:pt x="234713" y="630237"/>
                      <a:pt x="229951" y="633412"/>
                    </a:cubicBezTo>
                    <a:cubicBezTo>
                      <a:pt x="208517" y="665564"/>
                      <a:pt x="237236" y="630174"/>
                      <a:pt x="187088" y="652462"/>
                    </a:cubicBezTo>
                    <a:cubicBezTo>
                      <a:pt x="181857" y="654787"/>
                      <a:pt x="181139" y="662280"/>
                      <a:pt x="177563" y="666750"/>
                    </a:cubicBezTo>
                    <a:cubicBezTo>
                      <a:pt x="174758" y="670256"/>
                      <a:pt x="171213" y="673100"/>
                      <a:pt x="168038" y="676275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Connector 59"/>
              <p:cNvCxnSpPr>
                <a:stCxn id="59" idx="0"/>
              </p:cNvCxnSpPr>
              <p:nvPr/>
            </p:nvCxnSpPr>
            <p:spPr>
              <a:xfrm flipV="1">
                <a:off x="2433638" y="1703786"/>
                <a:ext cx="7069" cy="3202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2440707" y="2663428"/>
                <a:ext cx="3534" cy="57864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 rot="5400000">
              <a:off x="3956151" y="1459511"/>
              <a:ext cx="420252" cy="1601737"/>
              <a:chOff x="5066148" y="1912143"/>
              <a:chExt cx="420252" cy="1545428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/>
            <p:cNvGrpSpPr/>
            <p:nvPr/>
          </p:nvGrpSpPr>
          <p:grpSpPr>
            <a:xfrm rot="5400000">
              <a:off x="1584604" y="485764"/>
              <a:ext cx="420252" cy="1601737"/>
              <a:chOff x="5066148" y="1912143"/>
              <a:chExt cx="420252" cy="1545428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 rot="10800000">
              <a:off x="4700447" y="2238988"/>
              <a:ext cx="533400" cy="1600200"/>
              <a:chOff x="6750909" y="1752600"/>
              <a:chExt cx="533400" cy="1600200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34" name="Straight Connector 33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Oval 35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3" name="Straight Arrow Connector 32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862863" y="3840815"/>
              <a:ext cx="410428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471826" y="2232828"/>
              <a:ext cx="871378" cy="329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/>
            <p:nvPr/>
          </p:nvCxnSpPr>
          <p:spPr>
            <a:xfrm rot="16200000" flipV="1">
              <a:off x="4398464" y="1697436"/>
              <a:ext cx="971951" cy="131825"/>
            </a:xfrm>
            <a:prstGeom prst="bentConnector3">
              <a:avLst>
                <a:gd name="adj1" fmla="val 95079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/>
            <p:nvPr/>
          </p:nvCxnSpPr>
          <p:spPr>
            <a:xfrm rot="5400000">
              <a:off x="452343" y="1694694"/>
              <a:ext cx="932546" cy="112679"/>
            </a:xfrm>
            <a:prstGeom prst="bentConnector3">
              <a:avLst>
                <a:gd name="adj1" fmla="val -48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2314127" y="3819365"/>
              <a:ext cx="362465" cy="483265"/>
              <a:chOff x="3591697" y="708454"/>
              <a:chExt cx="362465" cy="483265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3756454" y="708454"/>
                <a:ext cx="0" cy="28008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591697" y="980303"/>
                <a:ext cx="36246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3641123" y="1088526"/>
                <a:ext cx="261746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3718450" y="1191719"/>
                <a:ext cx="10709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/>
            <p:cNvSpPr txBox="1"/>
            <p:nvPr/>
          </p:nvSpPr>
          <p:spPr>
            <a:xfrm>
              <a:off x="1288495" y="1593806"/>
              <a:ext cx="318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</a:t>
              </a:r>
              <a:endParaRPr lang="en-US" sz="2400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19283" y="1592087"/>
              <a:ext cx="3024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2</a:t>
              </a:r>
              <a:endParaRPr lang="en-US" sz="2400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44829" y="2708856"/>
              <a:ext cx="676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3 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 rot="16200000">
              <a:off x="4984850" y="2769179"/>
              <a:ext cx="10969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4e</a:t>
              </a:r>
              <a:r>
                <a:rPr lang="en-US" sz="2400" baseline="30000" dirty="0">
                  <a:solidFill>
                    <a:srgbClr val="FF0000"/>
                  </a:solidFill>
                </a:rPr>
                <a:t>j45° </a:t>
              </a:r>
              <a:r>
                <a:rPr lang="en-US" sz="2400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 rot="10800000">
              <a:off x="4077847" y="1622082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1497353" y="706627"/>
              <a:ext cx="607062" cy="470192"/>
              <a:chOff x="2608389" y="1537237"/>
              <a:chExt cx="607062" cy="470192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2608389" y="1537237"/>
                <a:ext cx="3558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10800000">
                <a:off x="2839659" y="1545764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 rot="10800000">
              <a:off x="1544144" y="1612664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596014" y="2708857"/>
              <a:ext cx="619164" cy="479894"/>
              <a:chOff x="3596014" y="2708857"/>
              <a:chExt cx="619164" cy="479894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3596014" y="2708857"/>
                <a:ext cx="374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-j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3839386" y="2727086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1409143" y="2755643"/>
              <a:ext cx="795387" cy="499254"/>
              <a:chOff x="1409143" y="2755643"/>
              <a:chExt cx="795387" cy="499254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1409143" y="2755643"/>
                <a:ext cx="510793" cy="476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2j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1828738" y="2793232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 rot="16200000">
              <a:off x="3866331" y="520949"/>
              <a:ext cx="287101" cy="1603720"/>
              <a:chOff x="2298937" y="1703786"/>
              <a:chExt cx="287101" cy="1538287"/>
            </a:xfrm>
          </p:grpSpPr>
          <p:sp>
            <p:nvSpPr>
              <p:cNvPr id="86" name="Freeform 85"/>
              <p:cNvSpPr/>
              <p:nvPr/>
            </p:nvSpPr>
            <p:spPr>
              <a:xfrm>
                <a:off x="2298937" y="2024063"/>
                <a:ext cx="287101" cy="676275"/>
              </a:xfrm>
              <a:custGeom>
                <a:avLst/>
                <a:gdLst>
                  <a:gd name="connsiteX0" fmla="*/ 134701 w 287101"/>
                  <a:gd name="connsiteY0" fmla="*/ 0 h 676275"/>
                  <a:gd name="connsiteX1" fmla="*/ 182326 w 287101"/>
                  <a:gd name="connsiteY1" fmla="*/ 4762 h 676275"/>
                  <a:gd name="connsiteX2" fmla="*/ 196613 w 287101"/>
                  <a:gd name="connsiteY2" fmla="*/ 9525 h 676275"/>
                  <a:gd name="connsiteX3" fmla="*/ 206138 w 287101"/>
                  <a:gd name="connsiteY3" fmla="*/ 23812 h 676275"/>
                  <a:gd name="connsiteX4" fmla="*/ 220426 w 287101"/>
                  <a:gd name="connsiteY4" fmla="*/ 33337 h 676275"/>
                  <a:gd name="connsiteX5" fmla="*/ 229951 w 287101"/>
                  <a:gd name="connsiteY5" fmla="*/ 47625 h 676275"/>
                  <a:gd name="connsiteX6" fmla="*/ 244238 w 287101"/>
                  <a:gd name="connsiteY6" fmla="*/ 76200 h 676275"/>
                  <a:gd name="connsiteX7" fmla="*/ 249001 w 287101"/>
                  <a:gd name="connsiteY7" fmla="*/ 95250 h 676275"/>
                  <a:gd name="connsiteX8" fmla="*/ 244238 w 287101"/>
                  <a:gd name="connsiteY8" fmla="*/ 152400 h 676275"/>
                  <a:gd name="connsiteX9" fmla="*/ 239476 w 287101"/>
                  <a:gd name="connsiteY9" fmla="*/ 166687 h 676275"/>
                  <a:gd name="connsiteX10" fmla="*/ 196613 w 287101"/>
                  <a:gd name="connsiteY10" fmla="*/ 190500 h 676275"/>
                  <a:gd name="connsiteX11" fmla="*/ 182326 w 287101"/>
                  <a:gd name="connsiteY11" fmla="*/ 200025 h 676275"/>
                  <a:gd name="connsiteX12" fmla="*/ 144226 w 287101"/>
                  <a:gd name="connsiteY12" fmla="*/ 209550 h 676275"/>
                  <a:gd name="connsiteX13" fmla="*/ 129938 w 287101"/>
                  <a:gd name="connsiteY13" fmla="*/ 214312 h 676275"/>
                  <a:gd name="connsiteX14" fmla="*/ 44213 w 287101"/>
                  <a:gd name="connsiteY14" fmla="*/ 209550 h 676275"/>
                  <a:gd name="connsiteX15" fmla="*/ 29926 w 287101"/>
                  <a:gd name="connsiteY15" fmla="*/ 204787 h 676275"/>
                  <a:gd name="connsiteX16" fmla="*/ 1351 w 287101"/>
                  <a:gd name="connsiteY16" fmla="*/ 185737 h 676275"/>
                  <a:gd name="connsiteX17" fmla="*/ 6113 w 287101"/>
                  <a:gd name="connsiteY17" fmla="*/ 166687 h 676275"/>
                  <a:gd name="connsiteX18" fmla="*/ 34688 w 287101"/>
                  <a:gd name="connsiteY18" fmla="*/ 157162 h 676275"/>
                  <a:gd name="connsiteX19" fmla="*/ 101363 w 287101"/>
                  <a:gd name="connsiteY19" fmla="*/ 161925 h 676275"/>
                  <a:gd name="connsiteX20" fmla="*/ 148988 w 287101"/>
                  <a:gd name="connsiteY20" fmla="*/ 176212 h 676275"/>
                  <a:gd name="connsiteX21" fmla="*/ 187088 w 287101"/>
                  <a:gd name="connsiteY21" fmla="*/ 185737 h 676275"/>
                  <a:gd name="connsiteX22" fmla="*/ 215663 w 287101"/>
                  <a:gd name="connsiteY22" fmla="*/ 195262 h 676275"/>
                  <a:gd name="connsiteX23" fmla="*/ 225188 w 287101"/>
                  <a:gd name="connsiteY23" fmla="*/ 209550 h 676275"/>
                  <a:gd name="connsiteX24" fmla="*/ 239476 w 287101"/>
                  <a:gd name="connsiteY24" fmla="*/ 219075 h 676275"/>
                  <a:gd name="connsiteX25" fmla="*/ 258526 w 287101"/>
                  <a:gd name="connsiteY25" fmla="*/ 233362 h 676275"/>
                  <a:gd name="connsiteX26" fmla="*/ 272813 w 287101"/>
                  <a:gd name="connsiteY26" fmla="*/ 238125 h 676275"/>
                  <a:gd name="connsiteX27" fmla="*/ 287101 w 287101"/>
                  <a:gd name="connsiteY27" fmla="*/ 247650 h 676275"/>
                  <a:gd name="connsiteX28" fmla="*/ 277576 w 287101"/>
                  <a:gd name="connsiteY28" fmla="*/ 300037 h 676275"/>
                  <a:gd name="connsiteX29" fmla="*/ 272813 w 287101"/>
                  <a:gd name="connsiteY29" fmla="*/ 314325 h 676275"/>
                  <a:gd name="connsiteX30" fmla="*/ 253763 w 287101"/>
                  <a:gd name="connsiteY30" fmla="*/ 342900 h 676275"/>
                  <a:gd name="connsiteX31" fmla="*/ 215663 w 287101"/>
                  <a:gd name="connsiteY31" fmla="*/ 357187 h 676275"/>
                  <a:gd name="connsiteX32" fmla="*/ 187088 w 287101"/>
                  <a:gd name="connsiteY32" fmla="*/ 366712 h 676275"/>
                  <a:gd name="connsiteX33" fmla="*/ 172801 w 287101"/>
                  <a:gd name="connsiteY33" fmla="*/ 376237 h 676275"/>
                  <a:gd name="connsiteX34" fmla="*/ 48976 w 287101"/>
                  <a:gd name="connsiteY34" fmla="*/ 376237 h 676275"/>
                  <a:gd name="connsiteX35" fmla="*/ 34688 w 287101"/>
                  <a:gd name="connsiteY35" fmla="*/ 361950 h 676275"/>
                  <a:gd name="connsiteX36" fmla="*/ 6113 w 287101"/>
                  <a:gd name="connsiteY36" fmla="*/ 342900 h 676275"/>
                  <a:gd name="connsiteX37" fmla="*/ 1351 w 287101"/>
                  <a:gd name="connsiteY37" fmla="*/ 328612 h 676275"/>
                  <a:gd name="connsiteX38" fmla="*/ 48976 w 287101"/>
                  <a:gd name="connsiteY38" fmla="*/ 319087 h 676275"/>
                  <a:gd name="connsiteX39" fmla="*/ 87076 w 287101"/>
                  <a:gd name="connsiteY39" fmla="*/ 323850 h 676275"/>
                  <a:gd name="connsiteX40" fmla="*/ 144226 w 287101"/>
                  <a:gd name="connsiteY40" fmla="*/ 333375 h 676275"/>
                  <a:gd name="connsiteX41" fmla="*/ 158513 w 287101"/>
                  <a:gd name="connsiteY41" fmla="*/ 338137 h 676275"/>
                  <a:gd name="connsiteX42" fmla="*/ 187088 w 287101"/>
                  <a:gd name="connsiteY42" fmla="*/ 357187 h 676275"/>
                  <a:gd name="connsiteX43" fmla="*/ 229951 w 287101"/>
                  <a:gd name="connsiteY43" fmla="*/ 381000 h 676275"/>
                  <a:gd name="connsiteX44" fmla="*/ 244238 w 287101"/>
                  <a:gd name="connsiteY44" fmla="*/ 390525 h 676275"/>
                  <a:gd name="connsiteX45" fmla="*/ 258526 w 287101"/>
                  <a:gd name="connsiteY45" fmla="*/ 400050 h 676275"/>
                  <a:gd name="connsiteX46" fmla="*/ 268051 w 287101"/>
                  <a:gd name="connsiteY46" fmla="*/ 428625 h 676275"/>
                  <a:gd name="connsiteX47" fmla="*/ 272813 w 287101"/>
                  <a:gd name="connsiteY47" fmla="*/ 442912 h 676275"/>
                  <a:gd name="connsiteX48" fmla="*/ 268051 w 287101"/>
                  <a:gd name="connsiteY48" fmla="*/ 476250 h 676275"/>
                  <a:gd name="connsiteX49" fmla="*/ 244238 w 287101"/>
                  <a:gd name="connsiteY49" fmla="*/ 495300 h 676275"/>
                  <a:gd name="connsiteX50" fmla="*/ 229951 w 287101"/>
                  <a:gd name="connsiteY50" fmla="*/ 504825 h 676275"/>
                  <a:gd name="connsiteX51" fmla="*/ 210901 w 287101"/>
                  <a:gd name="connsiteY51" fmla="*/ 523875 h 676275"/>
                  <a:gd name="connsiteX52" fmla="*/ 182326 w 287101"/>
                  <a:gd name="connsiteY52" fmla="*/ 542925 h 676275"/>
                  <a:gd name="connsiteX53" fmla="*/ 87076 w 287101"/>
                  <a:gd name="connsiteY53" fmla="*/ 552450 h 676275"/>
                  <a:gd name="connsiteX54" fmla="*/ 48976 w 287101"/>
                  <a:gd name="connsiteY54" fmla="*/ 547687 h 676275"/>
                  <a:gd name="connsiteX55" fmla="*/ 25163 w 287101"/>
                  <a:gd name="connsiteY55" fmla="*/ 519112 h 676275"/>
                  <a:gd name="connsiteX56" fmla="*/ 29926 w 287101"/>
                  <a:gd name="connsiteY56" fmla="*/ 504825 h 676275"/>
                  <a:gd name="connsiteX57" fmla="*/ 44213 w 287101"/>
                  <a:gd name="connsiteY57" fmla="*/ 500062 h 676275"/>
                  <a:gd name="connsiteX58" fmla="*/ 120413 w 287101"/>
                  <a:gd name="connsiteY58" fmla="*/ 504825 h 676275"/>
                  <a:gd name="connsiteX59" fmla="*/ 148988 w 287101"/>
                  <a:gd name="connsiteY59" fmla="*/ 509587 h 676275"/>
                  <a:gd name="connsiteX60" fmla="*/ 163276 w 287101"/>
                  <a:gd name="connsiteY60" fmla="*/ 514350 h 676275"/>
                  <a:gd name="connsiteX61" fmla="*/ 215663 w 287101"/>
                  <a:gd name="connsiteY61" fmla="*/ 528637 h 676275"/>
                  <a:gd name="connsiteX62" fmla="*/ 229951 w 287101"/>
                  <a:gd name="connsiteY62" fmla="*/ 533400 h 676275"/>
                  <a:gd name="connsiteX63" fmla="*/ 244238 w 287101"/>
                  <a:gd name="connsiteY63" fmla="*/ 542925 h 676275"/>
                  <a:gd name="connsiteX64" fmla="*/ 263288 w 287101"/>
                  <a:gd name="connsiteY64" fmla="*/ 571500 h 676275"/>
                  <a:gd name="connsiteX65" fmla="*/ 244238 w 287101"/>
                  <a:gd name="connsiteY65" fmla="*/ 623887 h 676275"/>
                  <a:gd name="connsiteX66" fmla="*/ 229951 w 287101"/>
                  <a:gd name="connsiteY66" fmla="*/ 633412 h 676275"/>
                  <a:gd name="connsiteX67" fmla="*/ 187088 w 287101"/>
                  <a:gd name="connsiteY67" fmla="*/ 652462 h 676275"/>
                  <a:gd name="connsiteX68" fmla="*/ 177563 w 287101"/>
                  <a:gd name="connsiteY68" fmla="*/ 666750 h 676275"/>
                  <a:gd name="connsiteX69" fmla="*/ 168038 w 287101"/>
                  <a:gd name="connsiteY69" fmla="*/ 676275 h 67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287101" h="676275">
                    <a:moveTo>
                      <a:pt x="134701" y="0"/>
                    </a:moveTo>
                    <a:cubicBezTo>
                      <a:pt x="150576" y="1587"/>
                      <a:pt x="166557" y="2336"/>
                      <a:pt x="182326" y="4762"/>
                    </a:cubicBezTo>
                    <a:cubicBezTo>
                      <a:pt x="187288" y="5525"/>
                      <a:pt x="192693" y="6389"/>
                      <a:pt x="196613" y="9525"/>
                    </a:cubicBezTo>
                    <a:cubicBezTo>
                      <a:pt x="201082" y="13101"/>
                      <a:pt x="202091" y="19765"/>
                      <a:pt x="206138" y="23812"/>
                    </a:cubicBezTo>
                    <a:cubicBezTo>
                      <a:pt x="210186" y="27859"/>
                      <a:pt x="215663" y="30162"/>
                      <a:pt x="220426" y="33337"/>
                    </a:cubicBezTo>
                    <a:cubicBezTo>
                      <a:pt x="223601" y="38100"/>
                      <a:pt x="227391" y="42505"/>
                      <a:pt x="229951" y="47625"/>
                    </a:cubicBezTo>
                    <a:cubicBezTo>
                      <a:pt x="249668" y="87061"/>
                      <a:pt x="216940" y="35251"/>
                      <a:pt x="244238" y="76200"/>
                    </a:cubicBezTo>
                    <a:cubicBezTo>
                      <a:pt x="245826" y="82550"/>
                      <a:pt x="249001" y="88705"/>
                      <a:pt x="249001" y="95250"/>
                    </a:cubicBezTo>
                    <a:cubicBezTo>
                      <a:pt x="249001" y="114366"/>
                      <a:pt x="246764" y="133452"/>
                      <a:pt x="244238" y="152400"/>
                    </a:cubicBezTo>
                    <a:cubicBezTo>
                      <a:pt x="243575" y="157376"/>
                      <a:pt x="243026" y="163137"/>
                      <a:pt x="239476" y="166687"/>
                    </a:cubicBezTo>
                    <a:cubicBezTo>
                      <a:pt x="209445" y="196718"/>
                      <a:pt x="220568" y="178522"/>
                      <a:pt x="196613" y="190500"/>
                    </a:cubicBezTo>
                    <a:cubicBezTo>
                      <a:pt x="191494" y="193060"/>
                      <a:pt x="187445" y="197465"/>
                      <a:pt x="182326" y="200025"/>
                    </a:cubicBezTo>
                    <a:cubicBezTo>
                      <a:pt x="171444" y="205466"/>
                      <a:pt x="155086" y="206835"/>
                      <a:pt x="144226" y="209550"/>
                    </a:cubicBezTo>
                    <a:cubicBezTo>
                      <a:pt x="139356" y="210768"/>
                      <a:pt x="134701" y="212725"/>
                      <a:pt x="129938" y="214312"/>
                    </a:cubicBezTo>
                    <a:cubicBezTo>
                      <a:pt x="101363" y="212725"/>
                      <a:pt x="72703" y="212263"/>
                      <a:pt x="44213" y="209550"/>
                    </a:cubicBezTo>
                    <a:cubicBezTo>
                      <a:pt x="39216" y="209074"/>
                      <a:pt x="34314" y="207225"/>
                      <a:pt x="29926" y="204787"/>
                    </a:cubicBezTo>
                    <a:cubicBezTo>
                      <a:pt x="19919" y="199227"/>
                      <a:pt x="1351" y="185737"/>
                      <a:pt x="1351" y="185737"/>
                    </a:cubicBezTo>
                    <a:cubicBezTo>
                      <a:pt x="2938" y="179387"/>
                      <a:pt x="1143" y="170947"/>
                      <a:pt x="6113" y="166687"/>
                    </a:cubicBezTo>
                    <a:cubicBezTo>
                      <a:pt x="13736" y="160153"/>
                      <a:pt x="34688" y="157162"/>
                      <a:pt x="34688" y="157162"/>
                    </a:cubicBezTo>
                    <a:cubicBezTo>
                      <a:pt x="56913" y="158750"/>
                      <a:pt x="79218" y="159464"/>
                      <a:pt x="101363" y="161925"/>
                    </a:cubicBezTo>
                    <a:cubicBezTo>
                      <a:pt x="114974" y="163437"/>
                      <a:pt x="137487" y="173337"/>
                      <a:pt x="148988" y="176212"/>
                    </a:cubicBezTo>
                    <a:cubicBezTo>
                      <a:pt x="161688" y="179387"/>
                      <a:pt x="174669" y="181597"/>
                      <a:pt x="187088" y="185737"/>
                    </a:cubicBezTo>
                    <a:lnTo>
                      <a:pt x="215663" y="195262"/>
                    </a:lnTo>
                    <a:cubicBezTo>
                      <a:pt x="218838" y="200025"/>
                      <a:pt x="221141" y="205503"/>
                      <a:pt x="225188" y="209550"/>
                    </a:cubicBezTo>
                    <a:cubicBezTo>
                      <a:pt x="229235" y="213597"/>
                      <a:pt x="234818" y="215748"/>
                      <a:pt x="239476" y="219075"/>
                    </a:cubicBezTo>
                    <a:cubicBezTo>
                      <a:pt x="245935" y="223688"/>
                      <a:pt x="251634" y="229424"/>
                      <a:pt x="258526" y="233362"/>
                    </a:cubicBezTo>
                    <a:cubicBezTo>
                      <a:pt x="262885" y="235853"/>
                      <a:pt x="268323" y="235880"/>
                      <a:pt x="272813" y="238125"/>
                    </a:cubicBezTo>
                    <a:cubicBezTo>
                      <a:pt x="277933" y="240685"/>
                      <a:pt x="282338" y="244475"/>
                      <a:pt x="287101" y="247650"/>
                    </a:cubicBezTo>
                    <a:cubicBezTo>
                      <a:pt x="284980" y="260375"/>
                      <a:pt x="280901" y="286736"/>
                      <a:pt x="277576" y="300037"/>
                    </a:cubicBezTo>
                    <a:cubicBezTo>
                      <a:pt x="276358" y="304907"/>
                      <a:pt x="275251" y="309936"/>
                      <a:pt x="272813" y="314325"/>
                    </a:cubicBezTo>
                    <a:cubicBezTo>
                      <a:pt x="267254" y="324332"/>
                      <a:pt x="263288" y="336550"/>
                      <a:pt x="253763" y="342900"/>
                    </a:cubicBezTo>
                    <a:cubicBezTo>
                      <a:pt x="228899" y="359476"/>
                      <a:pt x="250521" y="347681"/>
                      <a:pt x="215663" y="357187"/>
                    </a:cubicBezTo>
                    <a:cubicBezTo>
                      <a:pt x="205977" y="359829"/>
                      <a:pt x="187088" y="366712"/>
                      <a:pt x="187088" y="366712"/>
                    </a:cubicBezTo>
                    <a:cubicBezTo>
                      <a:pt x="182326" y="369887"/>
                      <a:pt x="178231" y="374427"/>
                      <a:pt x="172801" y="376237"/>
                    </a:cubicBezTo>
                    <a:cubicBezTo>
                      <a:pt x="138925" y="387530"/>
                      <a:pt x="68093" y="377193"/>
                      <a:pt x="48976" y="376237"/>
                    </a:cubicBezTo>
                    <a:cubicBezTo>
                      <a:pt x="44213" y="371475"/>
                      <a:pt x="40004" y="366085"/>
                      <a:pt x="34688" y="361950"/>
                    </a:cubicBezTo>
                    <a:cubicBezTo>
                      <a:pt x="25652" y="354922"/>
                      <a:pt x="6113" y="342900"/>
                      <a:pt x="6113" y="342900"/>
                    </a:cubicBezTo>
                    <a:cubicBezTo>
                      <a:pt x="4526" y="338137"/>
                      <a:pt x="-3037" y="331050"/>
                      <a:pt x="1351" y="328612"/>
                    </a:cubicBezTo>
                    <a:cubicBezTo>
                      <a:pt x="15503" y="320750"/>
                      <a:pt x="48976" y="319087"/>
                      <a:pt x="48976" y="319087"/>
                    </a:cubicBezTo>
                    <a:lnTo>
                      <a:pt x="87076" y="323850"/>
                    </a:lnTo>
                    <a:cubicBezTo>
                      <a:pt x="104369" y="326156"/>
                      <a:pt x="126755" y="329007"/>
                      <a:pt x="144226" y="333375"/>
                    </a:cubicBezTo>
                    <a:cubicBezTo>
                      <a:pt x="149096" y="334593"/>
                      <a:pt x="153751" y="336550"/>
                      <a:pt x="158513" y="338137"/>
                    </a:cubicBezTo>
                    <a:cubicBezTo>
                      <a:pt x="168038" y="344487"/>
                      <a:pt x="176228" y="353567"/>
                      <a:pt x="187088" y="357187"/>
                    </a:cubicBezTo>
                    <a:cubicBezTo>
                      <a:pt x="212236" y="365570"/>
                      <a:pt x="197200" y="359165"/>
                      <a:pt x="229951" y="381000"/>
                    </a:cubicBezTo>
                    <a:lnTo>
                      <a:pt x="244238" y="390525"/>
                    </a:lnTo>
                    <a:lnTo>
                      <a:pt x="258526" y="400050"/>
                    </a:lnTo>
                    <a:lnTo>
                      <a:pt x="268051" y="428625"/>
                    </a:lnTo>
                    <a:lnTo>
                      <a:pt x="272813" y="442912"/>
                    </a:lnTo>
                    <a:cubicBezTo>
                      <a:pt x="271226" y="454025"/>
                      <a:pt x="271277" y="465498"/>
                      <a:pt x="268051" y="476250"/>
                    </a:cubicBezTo>
                    <a:cubicBezTo>
                      <a:pt x="262385" y="495139"/>
                      <a:pt x="258129" y="488354"/>
                      <a:pt x="244238" y="495300"/>
                    </a:cubicBezTo>
                    <a:cubicBezTo>
                      <a:pt x="239119" y="497860"/>
                      <a:pt x="234713" y="501650"/>
                      <a:pt x="229951" y="504825"/>
                    </a:cubicBezTo>
                    <a:cubicBezTo>
                      <a:pt x="221868" y="529069"/>
                      <a:pt x="231682" y="512330"/>
                      <a:pt x="210901" y="523875"/>
                    </a:cubicBezTo>
                    <a:cubicBezTo>
                      <a:pt x="200894" y="529435"/>
                      <a:pt x="193685" y="541505"/>
                      <a:pt x="182326" y="542925"/>
                    </a:cubicBezTo>
                    <a:cubicBezTo>
                      <a:pt x="125258" y="550058"/>
                      <a:pt x="156981" y="546624"/>
                      <a:pt x="87076" y="552450"/>
                    </a:cubicBezTo>
                    <a:cubicBezTo>
                      <a:pt x="74376" y="550862"/>
                      <a:pt x="61004" y="552061"/>
                      <a:pt x="48976" y="547687"/>
                    </a:cubicBezTo>
                    <a:cubicBezTo>
                      <a:pt x="40907" y="544753"/>
                      <a:pt x="29699" y="525916"/>
                      <a:pt x="25163" y="519112"/>
                    </a:cubicBezTo>
                    <a:cubicBezTo>
                      <a:pt x="26751" y="514350"/>
                      <a:pt x="26376" y="508375"/>
                      <a:pt x="29926" y="504825"/>
                    </a:cubicBezTo>
                    <a:cubicBezTo>
                      <a:pt x="33476" y="501275"/>
                      <a:pt x="39193" y="500062"/>
                      <a:pt x="44213" y="500062"/>
                    </a:cubicBezTo>
                    <a:cubicBezTo>
                      <a:pt x="69663" y="500062"/>
                      <a:pt x="95013" y="503237"/>
                      <a:pt x="120413" y="504825"/>
                    </a:cubicBezTo>
                    <a:cubicBezTo>
                      <a:pt x="129938" y="506412"/>
                      <a:pt x="139562" y="507492"/>
                      <a:pt x="148988" y="509587"/>
                    </a:cubicBezTo>
                    <a:cubicBezTo>
                      <a:pt x="153889" y="510676"/>
                      <a:pt x="158406" y="513132"/>
                      <a:pt x="163276" y="514350"/>
                    </a:cubicBezTo>
                    <a:cubicBezTo>
                      <a:pt x="217130" y="527813"/>
                      <a:pt x="154358" y="508201"/>
                      <a:pt x="215663" y="528637"/>
                    </a:cubicBezTo>
                    <a:cubicBezTo>
                      <a:pt x="220426" y="530225"/>
                      <a:pt x="225774" y="530615"/>
                      <a:pt x="229951" y="533400"/>
                    </a:cubicBezTo>
                    <a:lnTo>
                      <a:pt x="244238" y="542925"/>
                    </a:lnTo>
                    <a:cubicBezTo>
                      <a:pt x="250588" y="552450"/>
                      <a:pt x="265533" y="560275"/>
                      <a:pt x="263288" y="571500"/>
                    </a:cubicBezTo>
                    <a:cubicBezTo>
                      <a:pt x="259764" y="589123"/>
                      <a:pt x="257875" y="610250"/>
                      <a:pt x="244238" y="623887"/>
                    </a:cubicBezTo>
                    <a:cubicBezTo>
                      <a:pt x="240191" y="627934"/>
                      <a:pt x="234713" y="630237"/>
                      <a:pt x="229951" y="633412"/>
                    </a:cubicBezTo>
                    <a:cubicBezTo>
                      <a:pt x="208517" y="665564"/>
                      <a:pt x="237236" y="630174"/>
                      <a:pt x="187088" y="652462"/>
                    </a:cubicBezTo>
                    <a:cubicBezTo>
                      <a:pt x="181857" y="654787"/>
                      <a:pt x="181139" y="662280"/>
                      <a:pt x="177563" y="666750"/>
                    </a:cubicBezTo>
                    <a:cubicBezTo>
                      <a:pt x="174758" y="670256"/>
                      <a:pt x="171213" y="673100"/>
                      <a:pt x="168038" y="676275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7" name="Straight Connector 86"/>
              <p:cNvCxnSpPr>
                <a:stCxn id="86" idx="0"/>
              </p:cNvCxnSpPr>
              <p:nvPr/>
            </p:nvCxnSpPr>
            <p:spPr>
              <a:xfrm flipV="1">
                <a:off x="2433638" y="1703786"/>
                <a:ext cx="7069" cy="3202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V="1">
                <a:off x="2440707" y="2663428"/>
                <a:ext cx="3534" cy="57864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Straight Connector 92"/>
            <p:cNvCxnSpPr/>
            <p:nvPr/>
          </p:nvCxnSpPr>
          <p:spPr>
            <a:xfrm>
              <a:off x="2595599" y="1311020"/>
              <a:ext cx="619852" cy="10035"/>
            </a:xfrm>
            <a:prstGeom prst="line">
              <a:avLst/>
            </a:prstGeom>
            <a:ln w="349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7" name="Group 96"/>
            <p:cNvGrpSpPr/>
            <p:nvPr/>
          </p:nvGrpSpPr>
          <p:grpSpPr>
            <a:xfrm>
              <a:off x="5925050" y="1336566"/>
              <a:ext cx="536100" cy="1074938"/>
              <a:chOff x="3132049" y="1703786"/>
              <a:chExt cx="536100" cy="1538287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402738" y="1703786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401449" y="2556273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H="1">
                <a:off x="3134750" y="2389586"/>
                <a:ext cx="533399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/>
              <p:cNvGrpSpPr/>
              <p:nvPr/>
            </p:nvGrpSpPr>
            <p:grpSpPr>
              <a:xfrm>
                <a:off x="3132049" y="2540793"/>
                <a:ext cx="536100" cy="160217"/>
                <a:chOff x="2767913" y="996778"/>
                <a:chExt cx="536100" cy="160217"/>
              </a:xfrm>
            </p:grpSpPr>
            <p:sp>
              <p:nvSpPr>
                <p:cNvPr id="102" name="Arc 101"/>
                <p:cNvSpPr/>
                <p:nvPr/>
              </p:nvSpPr>
              <p:spPr>
                <a:xfrm>
                  <a:off x="2767913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Arc 102"/>
                <p:cNvSpPr/>
                <p:nvPr/>
              </p:nvSpPr>
              <p:spPr>
                <a:xfrm flipH="1">
                  <a:off x="2784778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5" name="Group 104"/>
            <p:cNvGrpSpPr/>
            <p:nvPr/>
          </p:nvGrpSpPr>
          <p:grpSpPr>
            <a:xfrm>
              <a:off x="5925050" y="2296096"/>
              <a:ext cx="533400" cy="1513958"/>
              <a:chOff x="9163050" y="2381250"/>
              <a:chExt cx="533400" cy="1600200"/>
            </a:xfrm>
          </p:grpSpPr>
          <p:grpSp>
            <p:nvGrpSpPr>
              <p:cNvPr id="106" name="Group 105"/>
              <p:cNvGrpSpPr/>
              <p:nvPr/>
            </p:nvGrpSpPr>
            <p:grpSpPr>
              <a:xfrm>
                <a:off x="9163050" y="238125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" name="Oval 110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7" name="TextBox 106"/>
              <p:cNvSpPr txBox="1"/>
              <p:nvPr/>
            </p:nvSpPr>
            <p:spPr>
              <a:xfrm>
                <a:off x="9260473" y="2835478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9291767" y="3031084"/>
                <a:ext cx="2792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-</a:t>
                </a:r>
              </a:p>
            </p:txBody>
          </p:sp>
        </p:grpSp>
        <p:cxnSp>
          <p:nvCxnSpPr>
            <p:cNvPr id="113" name="Straight Connector 112"/>
            <p:cNvCxnSpPr/>
            <p:nvPr/>
          </p:nvCxnSpPr>
          <p:spPr>
            <a:xfrm flipH="1" flipV="1">
              <a:off x="4950352" y="1311020"/>
              <a:ext cx="1241398" cy="1003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4976481" y="3839189"/>
              <a:ext cx="1215269" cy="1263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2" name="Group 111"/>
            <p:cNvGrpSpPr/>
            <p:nvPr/>
          </p:nvGrpSpPr>
          <p:grpSpPr>
            <a:xfrm>
              <a:off x="3582059" y="711842"/>
              <a:ext cx="619164" cy="479894"/>
              <a:chOff x="3596014" y="2708857"/>
              <a:chExt cx="619164" cy="479894"/>
            </a:xfrm>
          </p:grpSpPr>
          <p:sp>
            <p:nvSpPr>
              <p:cNvPr id="114" name="TextBox 113"/>
              <p:cNvSpPr txBox="1"/>
              <p:nvPr/>
            </p:nvSpPr>
            <p:spPr>
              <a:xfrm>
                <a:off x="3596014" y="2708857"/>
                <a:ext cx="374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-j</a:t>
                </a:r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 rot="10800000">
                <a:off x="3839386" y="2727086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grpSp>
          <p:nvGrpSpPr>
            <p:cNvPr id="117" name="Group 116"/>
            <p:cNvGrpSpPr/>
            <p:nvPr/>
          </p:nvGrpSpPr>
          <p:grpSpPr>
            <a:xfrm>
              <a:off x="5098322" y="1601449"/>
              <a:ext cx="771750" cy="499254"/>
              <a:chOff x="1432780" y="2755643"/>
              <a:chExt cx="771750" cy="499254"/>
            </a:xfrm>
          </p:grpSpPr>
          <p:sp>
            <p:nvSpPr>
              <p:cNvPr id="118" name="TextBox 117"/>
              <p:cNvSpPr txBox="1"/>
              <p:nvPr/>
            </p:nvSpPr>
            <p:spPr>
              <a:xfrm>
                <a:off x="1432780" y="2755643"/>
                <a:ext cx="487156" cy="476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2j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 rot="10800000">
                <a:off x="1828738" y="2793232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sp>
          <p:nvSpPr>
            <p:cNvPr id="120" name="TextBox 119"/>
            <p:cNvSpPr txBox="1"/>
            <p:nvPr/>
          </p:nvSpPr>
          <p:spPr>
            <a:xfrm rot="16200000">
              <a:off x="6338692" y="2727087"/>
              <a:ext cx="676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2 V</a:t>
              </a:r>
            </a:p>
          </p:txBody>
        </p:sp>
      </p:grpSp>
      <p:grpSp>
        <p:nvGrpSpPr>
          <p:cNvPr id="268" name="Group 267"/>
          <p:cNvGrpSpPr/>
          <p:nvPr/>
        </p:nvGrpSpPr>
        <p:grpSpPr>
          <a:xfrm>
            <a:off x="776757" y="3115197"/>
            <a:ext cx="8313630" cy="3582573"/>
            <a:chOff x="776757" y="3115197"/>
            <a:chExt cx="8313630" cy="3582573"/>
          </a:xfrm>
        </p:grpSpPr>
        <p:grpSp>
          <p:nvGrpSpPr>
            <p:cNvPr id="259" name="Group 258"/>
            <p:cNvGrpSpPr/>
            <p:nvPr/>
          </p:nvGrpSpPr>
          <p:grpSpPr>
            <a:xfrm>
              <a:off x="776757" y="3115197"/>
              <a:ext cx="8313630" cy="3582573"/>
              <a:chOff x="1413240" y="3157517"/>
              <a:chExt cx="8313630" cy="3582573"/>
            </a:xfrm>
          </p:grpSpPr>
          <p:grpSp>
            <p:nvGrpSpPr>
              <p:cNvPr id="122" name="Group 121"/>
              <p:cNvGrpSpPr/>
              <p:nvPr/>
            </p:nvGrpSpPr>
            <p:grpSpPr>
              <a:xfrm>
                <a:off x="1845213" y="4712280"/>
                <a:ext cx="511408" cy="1550525"/>
                <a:chOff x="6750909" y="1752600"/>
                <a:chExt cx="533400" cy="1600200"/>
              </a:xfrm>
            </p:grpSpPr>
            <p:grpSp>
              <p:nvGrpSpPr>
                <p:cNvPr id="228" name="Group 227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230" name="Straight Connector 229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Straight Connector 230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2" name="Oval 231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229" name="Straight Arrow Connector 228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/>
              <p:cNvGrpSpPr/>
              <p:nvPr/>
            </p:nvGrpSpPr>
            <p:grpSpPr>
              <a:xfrm rot="5400000">
                <a:off x="2665162" y="3936218"/>
                <a:ext cx="407206" cy="1535698"/>
                <a:chOff x="5066148" y="1912143"/>
                <a:chExt cx="420252" cy="1545428"/>
              </a:xfrm>
            </p:grpSpPr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/>
              <p:cNvGrpSpPr/>
              <p:nvPr/>
            </p:nvGrpSpPr>
            <p:grpSpPr>
              <a:xfrm>
                <a:off x="3384015" y="4702253"/>
                <a:ext cx="513997" cy="1553936"/>
                <a:chOff x="3132049" y="1703786"/>
                <a:chExt cx="536100" cy="1538287"/>
              </a:xfrm>
            </p:grpSpPr>
            <p:cxnSp>
              <p:nvCxnSpPr>
                <p:cNvPr id="211" name="Straight Connector 210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4" name="Group 213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215" name="Arc 214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6" name="Arc 215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25" name="Group 124"/>
              <p:cNvGrpSpPr/>
              <p:nvPr/>
            </p:nvGrpSpPr>
            <p:grpSpPr>
              <a:xfrm>
                <a:off x="4352163" y="4738675"/>
                <a:ext cx="275264" cy="1553936"/>
                <a:chOff x="2298937" y="1703786"/>
                <a:chExt cx="287101" cy="1538287"/>
              </a:xfrm>
            </p:grpSpPr>
            <p:sp>
              <p:nvSpPr>
                <p:cNvPr id="208" name="Freeform 207"/>
                <p:cNvSpPr/>
                <p:nvPr/>
              </p:nvSpPr>
              <p:spPr>
                <a:xfrm>
                  <a:off x="2298937" y="2024063"/>
                  <a:ext cx="287101" cy="676275"/>
                </a:xfrm>
                <a:custGeom>
                  <a:avLst/>
                  <a:gdLst>
                    <a:gd name="connsiteX0" fmla="*/ 134701 w 287101"/>
                    <a:gd name="connsiteY0" fmla="*/ 0 h 676275"/>
                    <a:gd name="connsiteX1" fmla="*/ 182326 w 287101"/>
                    <a:gd name="connsiteY1" fmla="*/ 4762 h 676275"/>
                    <a:gd name="connsiteX2" fmla="*/ 196613 w 287101"/>
                    <a:gd name="connsiteY2" fmla="*/ 9525 h 676275"/>
                    <a:gd name="connsiteX3" fmla="*/ 206138 w 287101"/>
                    <a:gd name="connsiteY3" fmla="*/ 23812 h 676275"/>
                    <a:gd name="connsiteX4" fmla="*/ 220426 w 287101"/>
                    <a:gd name="connsiteY4" fmla="*/ 33337 h 676275"/>
                    <a:gd name="connsiteX5" fmla="*/ 229951 w 287101"/>
                    <a:gd name="connsiteY5" fmla="*/ 47625 h 676275"/>
                    <a:gd name="connsiteX6" fmla="*/ 244238 w 287101"/>
                    <a:gd name="connsiteY6" fmla="*/ 76200 h 676275"/>
                    <a:gd name="connsiteX7" fmla="*/ 249001 w 287101"/>
                    <a:gd name="connsiteY7" fmla="*/ 95250 h 676275"/>
                    <a:gd name="connsiteX8" fmla="*/ 244238 w 287101"/>
                    <a:gd name="connsiteY8" fmla="*/ 152400 h 676275"/>
                    <a:gd name="connsiteX9" fmla="*/ 239476 w 287101"/>
                    <a:gd name="connsiteY9" fmla="*/ 166687 h 676275"/>
                    <a:gd name="connsiteX10" fmla="*/ 196613 w 287101"/>
                    <a:gd name="connsiteY10" fmla="*/ 190500 h 676275"/>
                    <a:gd name="connsiteX11" fmla="*/ 182326 w 287101"/>
                    <a:gd name="connsiteY11" fmla="*/ 200025 h 676275"/>
                    <a:gd name="connsiteX12" fmla="*/ 144226 w 287101"/>
                    <a:gd name="connsiteY12" fmla="*/ 209550 h 676275"/>
                    <a:gd name="connsiteX13" fmla="*/ 129938 w 287101"/>
                    <a:gd name="connsiteY13" fmla="*/ 214312 h 676275"/>
                    <a:gd name="connsiteX14" fmla="*/ 44213 w 287101"/>
                    <a:gd name="connsiteY14" fmla="*/ 209550 h 676275"/>
                    <a:gd name="connsiteX15" fmla="*/ 29926 w 287101"/>
                    <a:gd name="connsiteY15" fmla="*/ 204787 h 676275"/>
                    <a:gd name="connsiteX16" fmla="*/ 1351 w 287101"/>
                    <a:gd name="connsiteY16" fmla="*/ 185737 h 676275"/>
                    <a:gd name="connsiteX17" fmla="*/ 6113 w 287101"/>
                    <a:gd name="connsiteY17" fmla="*/ 166687 h 676275"/>
                    <a:gd name="connsiteX18" fmla="*/ 34688 w 287101"/>
                    <a:gd name="connsiteY18" fmla="*/ 157162 h 676275"/>
                    <a:gd name="connsiteX19" fmla="*/ 101363 w 287101"/>
                    <a:gd name="connsiteY19" fmla="*/ 161925 h 676275"/>
                    <a:gd name="connsiteX20" fmla="*/ 148988 w 287101"/>
                    <a:gd name="connsiteY20" fmla="*/ 176212 h 676275"/>
                    <a:gd name="connsiteX21" fmla="*/ 187088 w 287101"/>
                    <a:gd name="connsiteY21" fmla="*/ 185737 h 676275"/>
                    <a:gd name="connsiteX22" fmla="*/ 215663 w 287101"/>
                    <a:gd name="connsiteY22" fmla="*/ 195262 h 676275"/>
                    <a:gd name="connsiteX23" fmla="*/ 225188 w 287101"/>
                    <a:gd name="connsiteY23" fmla="*/ 209550 h 676275"/>
                    <a:gd name="connsiteX24" fmla="*/ 239476 w 287101"/>
                    <a:gd name="connsiteY24" fmla="*/ 219075 h 676275"/>
                    <a:gd name="connsiteX25" fmla="*/ 258526 w 287101"/>
                    <a:gd name="connsiteY25" fmla="*/ 233362 h 676275"/>
                    <a:gd name="connsiteX26" fmla="*/ 272813 w 287101"/>
                    <a:gd name="connsiteY26" fmla="*/ 238125 h 676275"/>
                    <a:gd name="connsiteX27" fmla="*/ 287101 w 287101"/>
                    <a:gd name="connsiteY27" fmla="*/ 247650 h 676275"/>
                    <a:gd name="connsiteX28" fmla="*/ 277576 w 287101"/>
                    <a:gd name="connsiteY28" fmla="*/ 300037 h 676275"/>
                    <a:gd name="connsiteX29" fmla="*/ 272813 w 287101"/>
                    <a:gd name="connsiteY29" fmla="*/ 314325 h 676275"/>
                    <a:gd name="connsiteX30" fmla="*/ 253763 w 287101"/>
                    <a:gd name="connsiteY30" fmla="*/ 342900 h 676275"/>
                    <a:gd name="connsiteX31" fmla="*/ 215663 w 287101"/>
                    <a:gd name="connsiteY31" fmla="*/ 357187 h 676275"/>
                    <a:gd name="connsiteX32" fmla="*/ 187088 w 287101"/>
                    <a:gd name="connsiteY32" fmla="*/ 366712 h 676275"/>
                    <a:gd name="connsiteX33" fmla="*/ 172801 w 287101"/>
                    <a:gd name="connsiteY33" fmla="*/ 376237 h 676275"/>
                    <a:gd name="connsiteX34" fmla="*/ 48976 w 287101"/>
                    <a:gd name="connsiteY34" fmla="*/ 376237 h 676275"/>
                    <a:gd name="connsiteX35" fmla="*/ 34688 w 287101"/>
                    <a:gd name="connsiteY35" fmla="*/ 361950 h 676275"/>
                    <a:gd name="connsiteX36" fmla="*/ 6113 w 287101"/>
                    <a:gd name="connsiteY36" fmla="*/ 342900 h 676275"/>
                    <a:gd name="connsiteX37" fmla="*/ 1351 w 287101"/>
                    <a:gd name="connsiteY37" fmla="*/ 328612 h 676275"/>
                    <a:gd name="connsiteX38" fmla="*/ 48976 w 287101"/>
                    <a:gd name="connsiteY38" fmla="*/ 319087 h 676275"/>
                    <a:gd name="connsiteX39" fmla="*/ 87076 w 287101"/>
                    <a:gd name="connsiteY39" fmla="*/ 323850 h 676275"/>
                    <a:gd name="connsiteX40" fmla="*/ 144226 w 287101"/>
                    <a:gd name="connsiteY40" fmla="*/ 333375 h 676275"/>
                    <a:gd name="connsiteX41" fmla="*/ 158513 w 287101"/>
                    <a:gd name="connsiteY41" fmla="*/ 338137 h 676275"/>
                    <a:gd name="connsiteX42" fmla="*/ 187088 w 287101"/>
                    <a:gd name="connsiteY42" fmla="*/ 357187 h 676275"/>
                    <a:gd name="connsiteX43" fmla="*/ 229951 w 287101"/>
                    <a:gd name="connsiteY43" fmla="*/ 381000 h 676275"/>
                    <a:gd name="connsiteX44" fmla="*/ 244238 w 287101"/>
                    <a:gd name="connsiteY44" fmla="*/ 390525 h 676275"/>
                    <a:gd name="connsiteX45" fmla="*/ 258526 w 287101"/>
                    <a:gd name="connsiteY45" fmla="*/ 400050 h 676275"/>
                    <a:gd name="connsiteX46" fmla="*/ 268051 w 287101"/>
                    <a:gd name="connsiteY46" fmla="*/ 428625 h 676275"/>
                    <a:gd name="connsiteX47" fmla="*/ 272813 w 287101"/>
                    <a:gd name="connsiteY47" fmla="*/ 442912 h 676275"/>
                    <a:gd name="connsiteX48" fmla="*/ 268051 w 287101"/>
                    <a:gd name="connsiteY48" fmla="*/ 476250 h 676275"/>
                    <a:gd name="connsiteX49" fmla="*/ 244238 w 287101"/>
                    <a:gd name="connsiteY49" fmla="*/ 495300 h 676275"/>
                    <a:gd name="connsiteX50" fmla="*/ 229951 w 287101"/>
                    <a:gd name="connsiteY50" fmla="*/ 504825 h 676275"/>
                    <a:gd name="connsiteX51" fmla="*/ 210901 w 287101"/>
                    <a:gd name="connsiteY51" fmla="*/ 523875 h 676275"/>
                    <a:gd name="connsiteX52" fmla="*/ 182326 w 287101"/>
                    <a:gd name="connsiteY52" fmla="*/ 542925 h 676275"/>
                    <a:gd name="connsiteX53" fmla="*/ 87076 w 287101"/>
                    <a:gd name="connsiteY53" fmla="*/ 552450 h 676275"/>
                    <a:gd name="connsiteX54" fmla="*/ 48976 w 287101"/>
                    <a:gd name="connsiteY54" fmla="*/ 547687 h 676275"/>
                    <a:gd name="connsiteX55" fmla="*/ 25163 w 287101"/>
                    <a:gd name="connsiteY55" fmla="*/ 519112 h 676275"/>
                    <a:gd name="connsiteX56" fmla="*/ 29926 w 287101"/>
                    <a:gd name="connsiteY56" fmla="*/ 504825 h 676275"/>
                    <a:gd name="connsiteX57" fmla="*/ 44213 w 287101"/>
                    <a:gd name="connsiteY57" fmla="*/ 500062 h 676275"/>
                    <a:gd name="connsiteX58" fmla="*/ 120413 w 287101"/>
                    <a:gd name="connsiteY58" fmla="*/ 504825 h 676275"/>
                    <a:gd name="connsiteX59" fmla="*/ 148988 w 287101"/>
                    <a:gd name="connsiteY59" fmla="*/ 509587 h 676275"/>
                    <a:gd name="connsiteX60" fmla="*/ 163276 w 287101"/>
                    <a:gd name="connsiteY60" fmla="*/ 514350 h 676275"/>
                    <a:gd name="connsiteX61" fmla="*/ 215663 w 287101"/>
                    <a:gd name="connsiteY61" fmla="*/ 528637 h 676275"/>
                    <a:gd name="connsiteX62" fmla="*/ 229951 w 287101"/>
                    <a:gd name="connsiteY62" fmla="*/ 533400 h 676275"/>
                    <a:gd name="connsiteX63" fmla="*/ 244238 w 287101"/>
                    <a:gd name="connsiteY63" fmla="*/ 542925 h 676275"/>
                    <a:gd name="connsiteX64" fmla="*/ 263288 w 287101"/>
                    <a:gd name="connsiteY64" fmla="*/ 571500 h 676275"/>
                    <a:gd name="connsiteX65" fmla="*/ 244238 w 287101"/>
                    <a:gd name="connsiteY65" fmla="*/ 623887 h 676275"/>
                    <a:gd name="connsiteX66" fmla="*/ 229951 w 287101"/>
                    <a:gd name="connsiteY66" fmla="*/ 633412 h 676275"/>
                    <a:gd name="connsiteX67" fmla="*/ 187088 w 287101"/>
                    <a:gd name="connsiteY67" fmla="*/ 652462 h 676275"/>
                    <a:gd name="connsiteX68" fmla="*/ 177563 w 287101"/>
                    <a:gd name="connsiteY68" fmla="*/ 666750 h 676275"/>
                    <a:gd name="connsiteX69" fmla="*/ 168038 w 287101"/>
                    <a:gd name="connsiteY69" fmla="*/ 676275 h 676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287101" h="676275">
                      <a:moveTo>
                        <a:pt x="134701" y="0"/>
                      </a:moveTo>
                      <a:cubicBezTo>
                        <a:pt x="150576" y="1587"/>
                        <a:pt x="166557" y="2336"/>
                        <a:pt x="182326" y="4762"/>
                      </a:cubicBezTo>
                      <a:cubicBezTo>
                        <a:pt x="187288" y="5525"/>
                        <a:pt x="192693" y="6389"/>
                        <a:pt x="196613" y="9525"/>
                      </a:cubicBezTo>
                      <a:cubicBezTo>
                        <a:pt x="201082" y="13101"/>
                        <a:pt x="202091" y="19765"/>
                        <a:pt x="206138" y="23812"/>
                      </a:cubicBezTo>
                      <a:cubicBezTo>
                        <a:pt x="210186" y="27859"/>
                        <a:pt x="215663" y="30162"/>
                        <a:pt x="220426" y="33337"/>
                      </a:cubicBezTo>
                      <a:cubicBezTo>
                        <a:pt x="223601" y="38100"/>
                        <a:pt x="227391" y="42505"/>
                        <a:pt x="229951" y="47625"/>
                      </a:cubicBezTo>
                      <a:cubicBezTo>
                        <a:pt x="249668" y="87061"/>
                        <a:pt x="216940" y="35251"/>
                        <a:pt x="244238" y="76200"/>
                      </a:cubicBezTo>
                      <a:cubicBezTo>
                        <a:pt x="245826" y="82550"/>
                        <a:pt x="249001" y="88705"/>
                        <a:pt x="249001" y="95250"/>
                      </a:cubicBezTo>
                      <a:cubicBezTo>
                        <a:pt x="249001" y="114366"/>
                        <a:pt x="246764" y="133452"/>
                        <a:pt x="244238" y="152400"/>
                      </a:cubicBezTo>
                      <a:cubicBezTo>
                        <a:pt x="243575" y="157376"/>
                        <a:pt x="243026" y="163137"/>
                        <a:pt x="239476" y="166687"/>
                      </a:cubicBezTo>
                      <a:cubicBezTo>
                        <a:pt x="209445" y="196718"/>
                        <a:pt x="220568" y="178522"/>
                        <a:pt x="196613" y="190500"/>
                      </a:cubicBezTo>
                      <a:cubicBezTo>
                        <a:pt x="191494" y="193060"/>
                        <a:pt x="187445" y="197465"/>
                        <a:pt x="182326" y="200025"/>
                      </a:cubicBezTo>
                      <a:cubicBezTo>
                        <a:pt x="171444" y="205466"/>
                        <a:pt x="155086" y="206835"/>
                        <a:pt x="144226" y="209550"/>
                      </a:cubicBezTo>
                      <a:cubicBezTo>
                        <a:pt x="139356" y="210768"/>
                        <a:pt x="134701" y="212725"/>
                        <a:pt x="129938" y="214312"/>
                      </a:cubicBezTo>
                      <a:cubicBezTo>
                        <a:pt x="101363" y="212725"/>
                        <a:pt x="72703" y="212263"/>
                        <a:pt x="44213" y="209550"/>
                      </a:cubicBezTo>
                      <a:cubicBezTo>
                        <a:pt x="39216" y="209074"/>
                        <a:pt x="34314" y="207225"/>
                        <a:pt x="29926" y="204787"/>
                      </a:cubicBezTo>
                      <a:cubicBezTo>
                        <a:pt x="19919" y="199227"/>
                        <a:pt x="1351" y="185737"/>
                        <a:pt x="1351" y="185737"/>
                      </a:cubicBezTo>
                      <a:cubicBezTo>
                        <a:pt x="2938" y="179387"/>
                        <a:pt x="1143" y="170947"/>
                        <a:pt x="6113" y="166687"/>
                      </a:cubicBezTo>
                      <a:cubicBezTo>
                        <a:pt x="13736" y="160153"/>
                        <a:pt x="34688" y="157162"/>
                        <a:pt x="34688" y="157162"/>
                      </a:cubicBezTo>
                      <a:cubicBezTo>
                        <a:pt x="56913" y="158750"/>
                        <a:pt x="79218" y="159464"/>
                        <a:pt x="101363" y="161925"/>
                      </a:cubicBezTo>
                      <a:cubicBezTo>
                        <a:pt x="114974" y="163437"/>
                        <a:pt x="137487" y="173337"/>
                        <a:pt x="148988" y="176212"/>
                      </a:cubicBezTo>
                      <a:cubicBezTo>
                        <a:pt x="161688" y="179387"/>
                        <a:pt x="174669" y="181597"/>
                        <a:pt x="187088" y="185737"/>
                      </a:cubicBezTo>
                      <a:lnTo>
                        <a:pt x="215663" y="195262"/>
                      </a:lnTo>
                      <a:cubicBezTo>
                        <a:pt x="218838" y="200025"/>
                        <a:pt x="221141" y="205503"/>
                        <a:pt x="225188" y="209550"/>
                      </a:cubicBezTo>
                      <a:cubicBezTo>
                        <a:pt x="229235" y="213597"/>
                        <a:pt x="234818" y="215748"/>
                        <a:pt x="239476" y="219075"/>
                      </a:cubicBezTo>
                      <a:cubicBezTo>
                        <a:pt x="245935" y="223688"/>
                        <a:pt x="251634" y="229424"/>
                        <a:pt x="258526" y="233362"/>
                      </a:cubicBezTo>
                      <a:cubicBezTo>
                        <a:pt x="262885" y="235853"/>
                        <a:pt x="268323" y="235880"/>
                        <a:pt x="272813" y="238125"/>
                      </a:cubicBezTo>
                      <a:cubicBezTo>
                        <a:pt x="277933" y="240685"/>
                        <a:pt x="282338" y="244475"/>
                        <a:pt x="287101" y="247650"/>
                      </a:cubicBezTo>
                      <a:cubicBezTo>
                        <a:pt x="284980" y="260375"/>
                        <a:pt x="280901" y="286736"/>
                        <a:pt x="277576" y="300037"/>
                      </a:cubicBezTo>
                      <a:cubicBezTo>
                        <a:pt x="276358" y="304907"/>
                        <a:pt x="275251" y="309936"/>
                        <a:pt x="272813" y="314325"/>
                      </a:cubicBezTo>
                      <a:cubicBezTo>
                        <a:pt x="267254" y="324332"/>
                        <a:pt x="263288" y="336550"/>
                        <a:pt x="253763" y="342900"/>
                      </a:cubicBezTo>
                      <a:cubicBezTo>
                        <a:pt x="228899" y="359476"/>
                        <a:pt x="250521" y="347681"/>
                        <a:pt x="215663" y="357187"/>
                      </a:cubicBezTo>
                      <a:cubicBezTo>
                        <a:pt x="205977" y="359829"/>
                        <a:pt x="187088" y="366712"/>
                        <a:pt x="187088" y="366712"/>
                      </a:cubicBezTo>
                      <a:cubicBezTo>
                        <a:pt x="182326" y="369887"/>
                        <a:pt x="178231" y="374427"/>
                        <a:pt x="172801" y="376237"/>
                      </a:cubicBezTo>
                      <a:cubicBezTo>
                        <a:pt x="138925" y="387530"/>
                        <a:pt x="68093" y="377193"/>
                        <a:pt x="48976" y="376237"/>
                      </a:cubicBezTo>
                      <a:cubicBezTo>
                        <a:pt x="44213" y="371475"/>
                        <a:pt x="40004" y="366085"/>
                        <a:pt x="34688" y="361950"/>
                      </a:cubicBezTo>
                      <a:cubicBezTo>
                        <a:pt x="25652" y="354922"/>
                        <a:pt x="6113" y="342900"/>
                        <a:pt x="6113" y="342900"/>
                      </a:cubicBezTo>
                      <a:cubicBezTo>
                        <a:pt x="4526" y="338137"/>
                        <a:pt x="-3037" y="331050"/>
                        <a:pt x="1351" y="328612"/>
                      </a:cubicBezTo>
                      <a:cubicBezTo>
                        <a:pt x="15503" y="320750"/>
                        <a:pt x="48976" y="319087"/>
                        <a:pt x="48976" y="319087"/>
                      </a:cubicBezTo>
                      <a:lnTo>
                        <a:pt x="87076" y="323850"/>
                      </a:lnTo>
                      <a:cubicBezTo>
                        <a:pt x="104369" y="326156"/>
                        <a:pt x="126755" y="329007"/>
                        <a:pt x="144226" y="333375"/>
                      </a:cubicBezTo>
                      <a:cubicBezTo>
                        <a:pt x="149096" y="334593"/>
                        <a:pt x="153751" y="336550"/>
                        <a:pt x="158513" y="338137"/>
                      </a:cubicBezTo>
                      <a:cubicBezTo>
                        <a:pt x="168038" y="344487"/>
                        <a:pt x="176228" y="353567"/>
                        <a:pt x="187088" y="357187"/>
                      </a:cubicBezTo>
                      <a:cubicBezTo>
                        <a:pt x="212236" y="365570"/>
                        <a:pt x="197200" y="359165"/>
                        <a:pt x="229951" y="381000"/>
                      </a:cubicBezTo>
                      <a:lnTo>
                        <a:pt x="244238" y="390525"/>
                      </a:lnTo>
                      <a:lnTo>
                        <a:pt x="258526" y="400050"/>
                      </a:lnTo>
                      <a:lnTo>
                        <a:pt x="268051" y="428625"/>
                      </a:lnTo>
                      <a:lnTo>
                        <a:pt x="272813" y="442912"/>
                      </a:lnTo>
                      <a:cubicBezTo>
                        <a:pt x="271226" y="454025"/>
                        <a:pt x="271277" y="465498"/>
                        <a:pt x="268051" y="476250"/>
                      </a:cubicBezTo>
                      <a:cubicBezTo>
                        <a:pt x="262385" y="495139"/>
                        <a:pt x="258129" y="488354"/>
                        <a:pt x="244238" y="495300"/>
                      </a:cubicBezTo>
                      <a:cubicBezTo>
                        <a:pt x="239119" y="497860"/>
                        <a:pt x="234713" y="501650"/>
                        <a:pt x="229951" y="504825"/>
                      </a:cubicBezTo>
                      <a:cubicBezTo>
                        <a:pt x="221868" y="529069"/>
                        <a:pt x="231682" y="512330"/>
                        <a:pt x="210901" y="523875"/>
                      </a:cubicBezTo>
                      <a:cubicBezTo>
                        <a:pt x="200894" y="529435"/>
                        <a:pt x="193685" y="541505"/>
                        <a:pt x="182326" y="542925"/>
                      </a:cubicBezTo>
                      <a:cubicBezTo>
                        <a:pt x="125258" y="550058"/>
                        <a:pt x="156981" y="546624"/>
                        <a:pt x="87076" y="552450"/>
                      </a:cubicBezTo>
                      <a:cubicBezTo>
                        <a:pt x="74376" y="550862"/>
                        <a:pt x="61004" y="552061"/>
                        <a:pt x="48976" y="547687"/>
                      </a:cubicBezTo>
                      <a:cubicBezTo>
                        <a:pt x="40907" y="544753"/>
                        <a:pt x="29699" y="525916"/>
                        <a:pt x="25163" y="519112"/>
                      </a:cubicBezTo>
                      <a:cubicBezTo>
                        <a:pt x="26751" y="514350"/>
                        <a:pt x="26376" y="508375"/>
                        <a:pt x="29926" y="504825"/>
                      </a:cubicBezTo>
                      <a:cubicBezTo>
                        <a:pt x="33476" y="501275"/>
                        <a:pt x="39193" y="500062"/>
                        <a:pt x="44213" y="500062"/>
                      </a:cubicBezTo>
                      <a:cubicBezTo>
                        <a:pt x="69663" y="500062"/>
                        <a:pt x="95013" y="503237"/>
                        <a:pt x="120413" y="504825"/>
                      </a:cubicBezTo>
                      <a:cubicBezTo>
                        <a:pt x="129938" y="506412"/>
                        <a:pt x="139562" y="507492"/>
                        <a:pt x="148988" y="509587"/>
                      </a:cubicBezTo>
                      <a:cubicBezTo>
                        <a:pt x="153889" y="510676"/>
                        <a:pt x="158406" y="513132"/>
                        <a:pt x="163276" y="514350"/>
                      </a:cubicBezTo>
                      <a:cubicBezTo>
                        <a:pt x="217130" y="527813"/>
                        <a:pt x="154358" y="508201"/>
                        <a:pt x="215663" y="528637"/>
                      </a:cubicBezTo>
                      <a:cubicBezTo>
                        <a:pt x="220426" y="530225"/>
                        <a:pt x="225774" y="530615"/>
                        <a:pt x="229951" y="533400"/>
                      </a:cubicBezTo>
                      <a:lnTo>
                        <a:pt x="244238" y="542925"/>
                      </a:lnTo>
                      <a:cubicBezTo>
                        <a:pt x="250588" y="552450"/>
                        <a:pt x="265533" y="560275"/>
                        <a:pt x="263288" y="571500"/>
                      </a:cubicBezTo>
                      <a:cubicBezTo>
                        <a:pt x="259764" y="589123"/>
                        <a:pt x="257875" y="610250"/>
                        <a:pt x="244238" y="623887"/>
                      </a:cubicBezTo>
                      <a:cubicBezTo>
                        <a:pt x="240191" y="627934"/>
                        <a:pt x="234713" y="630237"/>
                        <a:pt x="229951" y="633412"/>
                      </a:cubicBezTo>
                      <a:cubicBezTo>
                        <a:pt x="208517" y="665564"/>
                        <a:pt x="237236" y="630174"/>
                        <a:pt x="187088" y="652462"/>
                      </a:cubicBezTo>
                      <a:cubicBezTo>
                        <a:pt x="181857" y="654787"/>
                        <a:pt x="181139" y="662280"/>
                        <a:pt x="177563" y="666750"/>
                      </a:cubicBezTo>
                      <a:cubicBezTo>
                        <a:pt x="174758" y="670256"/>
                        <a:pt x="171213" y="673100"/>
                        <a:pt x="168038" y="676275"/>
                      </a:cubicBezTo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9" name="Straight Connector 208"/>
                <p:cNvCxnSpPr>
                  <a:stCxn id="208" idx="0"/>
                </p:cNvCxnSpPr>
                <p:nvPr/>
              </p:nvCxnSpPr>
              <p:spPr>
                <a:xfrm flipV="1">
                  <a:off x="2433638" y="1703786"/>
                  <a:ext cx="7069" cy="3202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>
                <a:xfrm flipV="1">
                  <a:off x="2440707" y="2663428"/>
                  <a:ext cx="3534" cy="57864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6" name="Group 125"/>
              <p:cNvGrpSpPr/>
              <p:nvPr/>
            </p:nvGrpSpPr>
            <p:grpSpPr>
              <a:xfrm rot="5400000">
                <a:off x="5058023" y="3993388"/>
                <a:ext cx="407206" cy="1535698"/>
                <a:chOff x="5066148" y="1912143"/>
                <a:chExt cx="420252" cy="1545428"/>
              </a:xfrm>
            </p:grpSpPr>
            <p:cxnSp>
              <p:nvCxnSpPr>
                <p:cNvPr id="197" name="Straight Connector 196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/>
              <p:cNvGrpSpPr/>
              <p:nvPr/>
            </p:nvGrpSpPr>
            <p:grpSpPr>
              <a:xfrm rot="10800000">
                <a:off x="5773773" y="4740509"/>
                <a:ext cx="511408" cy="1550525"/>
                <a:chOff x="6750909" y="1752600"/>
                <a:chExt cx="533400" cy="1600200"/>
              </a:xfrm>
            </p:grpSpPr>
            <p:grpSp>
              <p:nvGrpSpPr>
                <p:cNvPr id="181" name="Group 180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183" name="Straight Connector 182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5" name="Oval 184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82" name="Straight Arrow Connector 181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/>
              <p:cNvCxnSpPr/>
              <p:nvPr/>
            </p:nvCxnSpPr>
            <p:spPr>
              <a:xfrm>
                <a:off x="2094411" y="6292611"/>
                <a:ext cx="3935067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3637037" y="4734540"/>
                <a:ext cx="835451" cy="3196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Elbow Connector 131"/>
              <p:cNvCxnSpPr/>
              <p:nvPr/>
            </p:nvCxnSpPr>
            <p:spPr>
              <a:xfrm rot="10800000" flipV="1">
                <a:off x="2128434" y="4144576"/>
                <a:ext cx="1166846" cy="570765"/>
              </a:xfrm>
              <a:prstGeom prst="bentConnector3">
                <a:avLst>
                  <a:gd name="adj1" fmla="val 102243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3" name="Group 132"/>
              <p:cNvGrpSpPr/>
              <p:nvPr/>
            </p:nvGrpSpPr>
            <p:grpSpPr>
              <a:xfrm>
                <a:off x="3485840" y="6271827"/>
                <a:ext cx="347521" cy="468263"/>
                <a:chOff x="3591697" y="708454"/>
                <a:chExt cx="362465" cy="483265"/>
              </a:xfrm>
            </p:grpSpPr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3756454" y="708454"/>
                  <a:ext cx="0" cy="28008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3591697" y="980303"/>
                  <a:ext cx="36246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 flipV="1">
                  <a:off x="3641123" y="1088526"/>
                  <a:ext cx="261746" cy="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 flipH="1">
                  <a:off x="3718450" y="1191719"/>
                  <a:ext cx="10709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4" name="TextBox 133"/>
              <p:cNvSpPr txBox="1"/>
              <p:nvPr/>
            </p:nvSpPr>
            <p:spPr>
              <a:xfrm>
                <a:off x="2502494" y="4115355"/>
                <a:ext cx="305337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4871588" y="4155696"/>
                <a:ext cx="289976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 rot="16200000">
                <a:off x="1306657" y="5198143"/>
                <a:ext cx="655798" cy="44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3 A</a:t>
                </a: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 rot="16200000">
                <a:off x="6040863" y="5256593"/>
                <a:ext cx="1062861" cy="44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4e</a:t>
                </a:r>
                <a:r>
                  <a:rPr lang="en-US" sz="2400" baseline="30000" dirty="0">
                    <a:solidFill>
                      <a:srgbClr val="FF0000"/>
                    </a:solidFill>
                  </a:rPr>
                  <a:t>j45°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 rot="10800000">
                <a:off x="5095161" y="4191559"/>
                <a:ext cx="360298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grpSp>
            <p:nvGrpSpPr>
              <p:cNvPr id="91" name="Group 90"/>
              <p:cNvGrpSpPr/>
              <p:nvPr/>
            </p:nvGrpSpPr>
            <p:grpSpPr>
              <a:xfrm>
                <a:off x="3361158" y="3157517"/>
                <a:ext cx="1252158" cy="783804"/>
                <a:chOff x="2625055" y="3188202"/>
                <a:chExt cx="1252158" cy="78380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5" name="TextBox 174"/>
                    <p:cNvSpPr txBox="1"/>
                    <p:nvPr/>
                  </p:nvSpPr>
                  <p:spPr>
                    <a:xfrm>
                      <a:off x="2625055" y="3188202"/>
                      <a:ext cx="1002379" cy="78380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US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num>
                              <m:den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oMath>
                        </m:oMathPara>
                      </a14:m>
                      <a:endParaRPr lang="en-US" sz="2400" dirty="0">
                        <a:solidFill>
                          <a:srgbClr val="FF0000"/>
                        </a:solidFill>
                        <a:latin typeface="Symbol" panose="05050102010706020507" pitchFamily="18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175" name="TextBox 17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25055" y="3188202"/>
                      <a:ext cx="1002379" cy="783804"/>
                    </a:xfrm>
                    <a:prstGeom prst="rect">
                      <a:avLst/>
                    </a:prstGeom>
                    <a:blipFill rotWithShape="0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76" name="TextBox 175"/>
                <p:cNvSpPr txBox="1"/>
                <p:nvPr/>
              </p:nvSpPr>
              <p:spPr>
                <a:xfrm rot="10800000">
                  <a:off x="3516915" y="3405104"/>
                  <a:ext cx="360298" cy="44733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sp>
            <p:nvSpPr>
              <p:cNvPr id="140" name="TextBox 139"/>
              <p:cNvSpPr txBox="1"/>
              <p:nvPr/>
            </p:nvSpPr>
            <p:spPr>
              <a:xfrm rot="10800000">
                <a:off x="2747603" y="4133628"/>
                <a:ext cx="360298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4714875" y="5195792"/>
                <a:ext cx="593636" cy="464997"/>
                <a:chOff x="3596014" y="2708857"/>
                <a:chExt cx="619164" cy="479894"/>
              </a:xfrm>
            </p:grpSpPr>
            <p:sp>
              <p:nvSpPr>
                <p:cNvPr id="173" name="TextBox 172"/>
                <p:cNvSpPr txBox="1"/>
                <p:nvPr/>
              </p:nvSpPr>
              <p:spPr>
                <a:xfrm>
                  <a:off x="3596014" y="2708857"/>
                  <a:ext cx="3747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-j</a:t>
                  </a:r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 rot="10800000">
                  <a:off x="3839386" y="2727086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grpSp>
            <p:nvGrpSpPr>
              <p:cNvPr id="142" name="Group 141"/>
              <p:cNvGrpSpPr/>
              <p:nvPr/>
            </p:nvGrpSpPr>
            <p:grpSpPr>
              <a:xfrm>
                <a:off x="2562270" y="5241126"/>
                <a:ext cx="818490" cy="483756"/>
                <a:chOff x="1350842" y="2755643"/>
                <a:chExt cx="853688" cy="499254"/>
              </a:xfrm>
            </p:grpSpPr>
            <p:sp>
              <p:nvSpPr>
                <p:cNvPr id="171" name="TextBox 170"/>
                <p:cNvSpPr txBox="1"/>
                <p:nvPr/>
              </p:nvSpPr>
              <p:spPr>
                <a:xfrm>
                  <a:off x="1350842" y="2755643"/>
                  <a:ext cx="569094" cy="4764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2j</a:t>
                  </a: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 rot="10800000">
                  <a:off x="1828738" y="2793232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grpSp>
            <p:nvGrpSpPr>
              <p:cNvPr id="145" name="Group 144"/>
              <p:cNvGrpSpPr/>
              <p:nvPr/>
            </p:nvGrpSpPr>
            <p:grpSpPr>
              <a:xfrm>
                <a:off x="7763208" y="4743337"/>
                <a:ext cx="513997" cy="1041569"/>
                <a:chOff x="3132049" y="1703786"/>
                <a:chExt cx="536100" cy="1538287"/>
              </a:xfrm>
            </p:grpSpPr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5" name="Group 164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166" name="Arc 165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Arc 166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147" name="Straight Connector 146"/>
              <p:cNvCxnSpPr/>
              <p:nvPr/>
            </p:nvCxnSpPr>
            <p:spPr>
              <a:xfrm flipH="1" flipV="1">
                <a:off x="6032808" y="4747331"/>
                <a:ext cx="1987398" cy="319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V="1">
                <a:off x="6038426" y="6291036"/>
                <a:ext cx="1165164" cy="1223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5" name="Group 244"/>
              <p:cNvGrpSpPr/>
              <p:nvPr/>
            </p:nvGrpSpPr>
            <p:grpSpPr>
              <a:xfrm>
                <a:off x="8080198" y="5365537"/>
                <a:ext cx="799777" cy="490922"/>
                <a:chOff x="6434056" y="4120215"/>
                <a:chExt cx="799777" cy="490922"/>
              </a:xfrm>
            </p:grpSpPr>
            <p:sp>
              <p:nvSpPr>
                <p:cNvPr id="152" name="TextBox 151"/>
                <p:cNvSpPr txBox="1"/>
                <p:nvPr/>
              </p:nvSpPr>
              <p:spPr>
                <a:xfrm>
                  <a:off x="6434056" y="4120215"/>
                  <a:ext cx="52691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2j</a:t>
                  </a:r>
                </a:p>
              </p:txBody>
            </p:sp>
            <p:sp>
              <p:nvSpPr>
                <p:cNvPr id="153" name="TextBox 152"/>
                <p:cNvSpPr txBox="1"/>
                <p:nvPr/>
              </p:nvSpPr>
              <p:spPr>
                <a:xfrm rot="10800000">
                  <a:off x="6752896" y="4149472"/>
                  <a:ext cx="48093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sp>
            <p:nvSpPr>
              <p:cNvPr id="151" name="TextBox 150"/>
              <p:cNvSpPr txBox="1"/>
              <p:nvPr/>
            </p:nvSpPr>
            <p:spPr>
              <a:xfrm rot="16200000">
                <a:off x="7207950" y="5270382"/>
                <a:ext cx="6557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4j A</a:t>
                </a:r>
              </a:p>
            </p:txBody>
          </p:sp>
          <p:grpSp>
            <p:nvGrpSpPr>
              <p:cNvPr id="233" name="Group 232"/>
              <p:cNvGrpSpPr/>
              <p:nvPr/>
            </p:nvGrpSpPr>
            <p:grpSpPr>
              <a:xfrm rot="5400000">
                <a:off x="3781451" y="3334106"/>
                <a:ext cx="381000" cy="1601736"/>
                <a:chOff x="4343400" y="1792882"/>
                <a:chExt cx="381000" cy="1493045"/>
              </a:xfrm>
            </p:grpSpPr>
            <p:sp>
              <p:nvSpPr>
                <p:cNvPr id="234" name="Rectangle 233"/>
                <p:cNvSpPr/>
                <p:nvPr/>
              </p:nvSpPr>
              <p:spPr>
                <a:xfrm>
                  <a:off x="4343400" y="2133600"/>
                  <a:ext cx="381000" cy="814387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5" name="Straight Connector 234"/>
                <p:cNvCxnSpPr>
                  <a:stCxn id="234" idx="0"/>
                </p:cNvCxnSpPr>
                <p:nvPr/>
              </p:nvCxnSpPr>
              <p:spPr>
                <a:xfrm flipH="1" flipV="1">
                  <a:off x="4525403" y="1792882"/>
                  <a:ext cx="8497" cy="34071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/>
                <p:cNvCxnSpPr/>
                <p:nvPr/>
              </p:nvCxnSpPr>
              <p:spPr>
                <a:xfrm flipH="1" flipV="1">
                  <a:off x="4533900" y="2945209"/>
                  <a:ext cx="8497" cy="34071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9" name="Group 238"/>
              <p:cNvGrpSpPr/>
              <p:nvPr/>
            </p:nvGrpSpPr>
            <p:grpSpPr>
              <a:xfrm>
                <a:off x="6793609" y="4743337"/>
                <a:ext cx="511408" cy="1550525"/>
                <a:chOff x="6750909" y="1752600"/>
                <a:chExt cx="533400" cy="1600200"/>
              </a:xfrm>
            </p:grpSpPr>
            <p:grpSp>
              <p:nvGrpSpPr>
                <p:cNvPr id="240" name="Group 239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242" name="Straight Connector 241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Straight Connector 242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4" name="Oval 243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241" name="Straight Arrow Connector 240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2" name="Elbow Connector 251"/>
              <p:cNvCxnSpPr/>
              <p:nvPr/>
            </p:nvCxnSpPr>
            <p:spPr>
              <a:xfrm flipV="1">
                <a:off x="7203590" y="5784906"/>
                <a:ext cx="816616" cy="506129"/>
              </a:xfrm>
              <a:prstGeom prst="bentConnector3">
                <a:avLst>
                  <a:gd name="adj1" fmla="val 100439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Elbow Connector 254"/>
              <p:cNvCxnSpPr/>
              <p:nvPr/>
            </p:nvCxnSpPr>
            <p:spPr>
              <a:xfrm rot="10800000">
                <a:off x="4695227" y="4126477"/>
                <a:ext cx="3316894" cy="611310"/>
              </a:xfrm>
              <a:prstGeom prst="bentConnector3">
                <a:avLst>
                  <a:gd name="adj1" fmla="val 59686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Arrow Connector 255"/>
              <p:cNvCxnSpPr/>
              <p:nvPr/>
            </p:nvCxnSpPr>
            <p:spPr>
              <a:xfrm flipH="1">
                <a:off x="4537622" y="3703241"/>
                <a:ext cx="511023" cy="23649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7" name="TextBox 256"/>
              <p:cNvSpPr txBox="1"/>
              <p:nvPr/>
            </p:nvSpPr>
            <p:spPr>
              <a:xfrm>
                <a:off x="5007532" y="3329157"/>
                <a:ext cx="229400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Combined resistor and inductor in series</a:t>
                </a:r>
              </a:p>
            </p:txBody>
          </p:sp>
          <p:sp>
            <p:nvSpPr>
              <p:cNvPr id="258" name="TextBox 257"/>
              <p:cNvSpPr txBox="1"/>
              <p:nvPr/>
            </p:nvSpPr>
            <p:spPr>
              <a:xfrm>
                <a:off x="7432865" y="3332538"/>
                <a:ext cx="229400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2060"/>
                    </a:solidFill>
                  </a:rPr>
                  <a:t>Converted non-ideal voltage source into current source</a:t>
                </a:r>
              </a:p>
            </p:txBody>
          </p:sp>
        </p:grpSp>
        <p:cxnSp>
          <p:nvCxnSpPr>
            <p:cNvPr id="262" name="Straight Arrow Connector 261"/>
            <p:cNvCxnSpPr/>
            <p:nvPr/>
          </p:nvCxnSpPr>
          <p:spPr>
            <a:xfrm flipH="1">
              <a:off x="7006518" y="4194379"/>
              <a:ext cx="247161" cy="44391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/>
            <p:cNvSpPr txBox="1"/>
            <p:nvPr/>
          </p:nvSpPr>
          <p:spPr>
            <a:xfrm>
              <a:off x="926161" y="4459598"/>
              <a:ext cx="5389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N1</a:t>
              </a:r>
            </a:p>
          </p:txBody>
        </p:sp>
        <p:sp>
          <p:nvSpPr>
            <p:cNvPr id="266" name="Rectangle 265"/>
            <p:cNvSpPr/>
            <p:nvPr/>
          </p:nvSpPr>
          <p:spPr>
            <a:xfrm>
              <a:off x="3211096" y="4323595"/>
              <a:ext cx="4507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N2</a:t>
              </a:r>
            </a:p>
          </p:txBody>
        </p:sp>
        <p:sp>
          <p:nvSpPr>
            <p:cNvPr id="267" name="Rectangle 266"/>
            <p:cNvSpPr/>
            <p:nvPr/>
          </p:nvSpPr>
          <p:spPr>
            <a:xfrm>
              <a:off x="5533761" y="4227241"/>
              <a:ext cx="4507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N3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8448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62000" y="76200"/>
            <a:ext cx="7466735" cy="3582573"/>
            <a:chOff x="776757" y="3115197"/>
            <a:chExt cx="7466735" cy="3582573"/>
          </a:xfrm>
        </p:grpSpPr>
        <p:grpSp>
          <p:nvGrpSpPr>
            <p:cNvPr id="4" name="Group 3"/>
            <p:cNvGrpSpPr/>
            <p:nvPr/>
          </p:nvGrpSpPr>
          <p:grpSpPr>
            <a:xfrm>
              <a:off x="776757" y="3115197"/>
              <a:ext cx="7466735" cy="3582573"/>
              <a:chOff x="1413240" y="3157517"/>
              <a:chExt cx="7466735" cy="358257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845213" y="4712280"/>
                <a:ext cx="511408" cy="1550525"/>
                <a:chOff x="6750909" y="1752600"/>
                <a:chExt cx="533400" cy="1600200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104" name="Straight Connector 103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" name="Oval 105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03" name="Straight Arrow Connector 102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 rot="5400000">
                <a:off x="2665162" y="3936218"/>
                <a:ext cx="407206" cy="1535698"/>
                <a:chOff x="5066148" y="1912143"/>
                <a:chExt cx="420252" cy="1545428"/>
              </a:xfrm>
            </p:grpSpPr>
            <p:cxnSp>
              <p:nvCxnSpPr>
                <p:cNvPr id="91" name="Straight Connector 90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/>
              <p:cNvGrpSpPr/>
              <p:nvPr/>
            </p:nvGrpSpPr>
            <p:grpSpPr>
              <a:xfrm>
                <a:off x="3384015" y="4702253"/>
                <a:ext cx="513997" cy="1553936"/>
                <a:chOff x="3132049" y="1703786"/>
                <a:chExt cx="536100" cy="1538287"/>
              </a:xfrm>
            </p:grpSpPr>
            <p:cxnSp>
              <p:nvCxnSpPr>
                <p:cNvPr id="85" name="Straight Connector 84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8" name="Group 87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89" name="Arc 88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Arc 89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2" name="Group 11"/>
              <p:cNvGrpSpPr/>
              <p:nvPr/>
            </p:nvGrpSpPr>
            <p:grpSpPr>
              <a:xfrm>
                <a:off x="4352163" y="4738675"/>
                <a:ext cx="275264" cy="1553936"/>
                <a:chOff x="2298937" y="1703786"/>
                <a:chExt cx="287101" cy="1538287"/>
              </a:xfrm>
            </p:grpSpPr>
            <p:sp>
              <p:nvSpPr>
                <p:cNvPr id="82" name="Freeform 81"/>
                <p:cNvSpPr/>
                <p:nvPr/>
              </p:nvSpPr>
              <p:spPr>
                <a:xfrm>
                  <a:off x="2298937" y="2024063"/>
                  <a:ext cx="287101" cy="676275"/>
                </a:xfrm>
                <a:custGeom>
                  <a:avLst/>
                  <a:gdLst>
                    <a:gd name="connsiteX0" fmla="*/ 134701 w 287101"/>
                    <a:gd name="connsiteY0" fmla="*/ 0 h 676275"/>
                    <a:gd name="connsiteX1" fmla="*/ 182326 w 287101"/>
                    <a:gd name="connsiteY1" fmla="*/ 4762 h 676275"/>
                    <a:gd name="connsiteX2" fmla="*/ 196613 w 287101"/>
                    <a:gd name="connsiteY2" fmla="*/ 9525 h 676275"/>
                    <a:gd name="connsiteX3" fmla="*/ 206138 w 287101"/>
                    <a:gd name="connsiteY3" fmla="*/ 23812 h 676275"/>
                    <a:gd name="connsiteX4" fmla="*/ 220426 w 287101"/>
                    <a:gd name="connsiteY4" fmla="*/ 33337 h 676275"/>
                    <a:gd name="connsiteX5" fmla="*/ 229951 w 287101"/>
                    <a:gd name="connsiteY5" fmla="*/ 47625 h 676275"/>
                    <a:gd name="connsiteX6" fmla="*/ 244238 w 287101"/>
                    <a:gd name="connsiteY6" fmla="*/ 76200 h 676275"/>
                    <a:gd name="connsiteX7" fmla="*/ 249001 w 287101"/>
                    <a:gd name="connsiteY7" fmla="*/ 95250 h 676275"/>
                    <a:gd name="connsiteX8" fmla="*/ 244238 w 287101"/>
                    <a:gd name="connsiteY8" fmla="*/ 152400 h 676275"/>
                    <a:gd name="connsiteX9" fmla="*/ 239476 w 287101"/>
                    <a:gd name="connsiteY9" fmla="*/ 166687 h 676275"/>
                    <a:gd name="connsiteX10" fmla="*/ 196613 w 287101"/>
                    <a:gd name="connsiteY10" fmla="*/ 190500 h 676275"/>
                    <a:gd name="connsiteX11" fmla="*/ 182326 w 287101"/>
                    <a:gd name="connsiteY11" fmla="*/ 200025 h 676275"/>
                    <a:gd name="connsiteX12" fmla="*/ 144226 w 287101"/>
                    <a:gd name="connsiteY12" fmla="*/ 209550 h 676275"/>
                    <a:gd name="connsiteX13" fmla="*/ 129938 w 287101"/>
                    <a:gd name="connsiteY13" fmla="*/ 214312 h 676275"/>
                    <a:gd name="connsiteX14" fmla="*/ 44213 w 287101"/>
                    <a:gd name="connsiteY14" fmla="*/ 209550 h 676275"/>
                    <a:gd name="connsiteX15" fmla="*/ 29926 w 287101"/>
                    <a:gd name="connsiteY15" fmla="*/ 204787 h 676275"/>
                    <a:gd name="connsiteX16" fmla="*/ 1351 w 287101"/>
                    <a:gd name="connsiteY16" fmla="*/ 185737 h 676275"/>
                    <a:gd name="connsiteX17" fmla="*/ 6113 w 287101"/>
                    <a:gd name="connsiteY17" fmla="*/ 166687 h 676275"/>
                    <a:gd name="connsiteX18" fmla="*/ 34688 w 287101"/>
                    <a:gd name="connsiteY18" fmla="*/ 157162 h 676275"/>
                    <a:gd name="connsiteX19" fmla="*/ 101363 w 287101"/>
                    <a:gd name="connsiteY19" fmla="*/ 161925 h 676275"/>
                    <a:gd name="connsiteX20" fmla="*/ 148988 w 287101"/>
                    <a:gd name="connsiteY20" fmla="*/ 176212 h 676275"/>
                    <a:gd name="connsiteX21" fmla="*/ 187088 w 287101"/>
                    <a:gd name="connsiteY21" fmla="*/ 185737 h 676275"/>
                    <a:gd name="connsiteX22" fmla="*/ 215663 w 287101"/>
                    <a:gd name="connsiteY22" fmla="*/ 195262 h 676275"/>
                    <a:gd name="connsiteX23" fmla="*/ 225188 w 287101"/>
                    <a:gd name="connsiteY23" fmla="*/ 209550 h 676275"/>
                    <a:gd name="connsiteX24" fmla="*/ 239476 w 287101"/>
                    <a:gd name="connsiteY24" fmla="*/ 219075 h 676275"/>
                    <a:gd name="connsiteX25" fmla="*/ 258526 w 287101"/>
                    <a:gd name="connsiteY25" fmla="*/ 233362 h 676275"/>
                    <a:gd name="connsiteX26" fmla="*/ 272813 w 287101"/>
                    <a:gd name="connsiteY26" fmla="*/ 238125 h 676275"/>
                    <a:gd name="connsiteX27" fmla="*/ 287101 w 287101"/>
                    <a:gd name="connsiteY27" fmla="*/ 247650 h 676275"/>
                    <a:gd name="connsiteX28" fmla="*/ 277576 w 287101"/>
                    <a:gd name="connsiteY28" fmla="*/ 300037 h 676275"/>
                    <a:gd name="connsiteX29" fmla="*/ 272813 w 287101"/>
                    <a:gd name="connsiteY29" fmla="*/ 314325 h 676275"/>
                    <a:gd name="connsiteX30" fmla="*/ 253763 w 287101"/>
                    <a:gd name="connsiteY30" fmla="*/ 342900 h 676275"/>
                    <a:gd name="connsiteX31" fmla="*/ 215663 w 287101"/>
                    <a:gd name="connsiteY31" fmla="*/ 357187 h 676275"/>
                    <a:gd name="connsiteX32" fmla="*/ 187088 w 287101"/>
                    <a:gd name="connsiteY32" fmla="*/ 366712 h 676275"/>
                    <a:gd name="connsiteX33" fmla="*/ 172801 w 287101"/>
                    <a:gd name="connsiteY33" fmla="*/ 376237 h 676275"/>
                    <a:gd name="connsiteX34" fmla="*/ 48976 w 287101"/>
                    <a:gd name="connsiteY34" fmla="*/ 376237 h 676275"/>
                    <a:gd name="connsiteX35" fmla="*/ 34688 w 287101"/>
                    <a:gd name="connsiteY35" fmla="*/ 361950 h 676275"/>
                    <a:gd name="connsiteX36" fmla="*/ 6113 w 287101"/>
                    <a:gd name="connsiteY36" fmla="*/ 342900 h 676275"/>
                    <a:gd name="connsiteX37" fmla="*/ 1351 w 287101"/>
                    <a:gd name="connsiteY37" fmla="*/ 328612 h 676275"/>
                    <a:gd name="connsiteX38" fmla="*/ 48976 w 287101"/>
                    <a:gd name="connsiteY38" fmla="*/ 319087 h 676275"/>
                    <a:gd name="connsiteX39" fmla="*/ 87076 w 287101"/>
                    <a:gd name="connsiteY39" fmla="*/ 323850 h 676275"/>
                    <a:gd name="connsiteX40" fmla="*/ 144226 w 287101"/>
                    <a:gd name="connsiteY40" fmla="*/ 333375 h 676275"/>
                    <a:gd name="connsiteX41" fmla="*/ 158513 w 287101"/>
                    <a:gd name="connsiteY41" fmla="*/ 338137 h 676275"/>
                    <a:gd name="connsiteX42" fmla="*/ 187088 w 287101"/>
                    <a:gd name="connsiteY42" fmla="*/ 357187 h 676275"/>
                    <a:gd name="connsiteX43" fmla="*/ 229951 w 287101"/>
                    <a:gd name="connsiteY43" fmla="*/ 381000 h 676275"/>
                    <a:gd name="connsiteX44" fmla="*/ 244238 w 287101"/>
                    <a:gd name="connsiteY44" fmla="*/ 390525 h 676275"/>
                    <a:gd name="connsiteX45" fmla="*/ 258526 w 287101"/>
                    <a:gd name="connsiteY45" fmla="*/ 400050 h 676275"/>
                    <a:gd name="connsiteX46" fmla="*/ 268051 w 287101"/>
                    <a:gd name="connsiteY46" fmla="*/ 428625 h 676275"/>
                    <a:gd name="connsiteX47" fmla="*/ 272813 w 287101"/>
                    <a:gd name="connsiteY47" fmla="*/ 442912 h 676275"/>
                    <a:gd name="connsiteX48" fmla="*/ 268051 w 287101"/>
                    <a:gd name="connsiteY48" fmla="*/ 476250 h 676275"/>
                    <a:gd name="connsiteX49" fmla="*/ 244238 w 287101"/>
                    <a:gd name="connsiteY49" fmla="*/ 495300 h 676275"/>
                    <a:gd name="connsiteX50" fmla="*/ 229951 w 287101"/>
                    <a:gd name="connsiteY50" fmla="*/ 504825 h 676275"/>
                    <a:gd name="connsiteX51" fmla="*/ 210901 w 287101"/>
                    <a:gd name="connsiteY51" fmla="*/ 523875 h 676275"/>
                    <a:gd name="connsiteX52" fmla="*/ 182326 w 287101"/>
                    <a:gd name="connsiteY52" fmla="*/ 542925 h 676275"/>
                    <a:gd name="connsiteX53" fmla="*/ 87076 w 287101"/>
                    <a:gd name="connsiteY53" fmla="*/ 552450 h 676275"/>
                    <a:gd name="connsiteX54" fmla="*/ 48976 w 287101"/>
                    <a:gd name="connsiteY54" fmla="*/ 547687 h 676275"/>
                    <a:gd name="connsiteX55" fmla="*/ 25163 w 287101"/>
                    <a:gd name="connsiteY55" fmla="*/ 519112 h 676275"/>
                    <a:gd name="connsiteX56" fmla="*/ 29926 w 287101"/>
                    <a:gd name="connsiteY56" fmla="*/ 504825 h 676275"/>
                    <a:gd name="connsiteX57" fmla="*/ 44213 w 287101"/>
                    <a:gd name="connsiteY57" fmla="*/ 500062 h 676275"/>
                    <a:gd name="connsiteX58" fmla="*/ 120413 w 287101"/>
                    <a:gd name="connsiteY58" fmla="*/ 504825 h 676275"/>
                    <a:gd name="connsiteX59" fmla="*/ 148988 w 287101"/>
                    <a:gd name="connsiteY59" fmla="*/ 509587 h 676275"/>
                    <a:gd name="connsiteX60" fmla="*/ 163276 w 287101"/>
                    <a:gd name="connsiteY60" fmla="*/ 514350 h 676275"/>
                    <a:gd name="connsiteX61" fmla="*/ 215663 w 287101"/>
                    <a:gd name="connsiteY61" fmla="*/ 528637 h 676275"/>
                    <a:gd name="connsiteX62" fmla="*/ 229951 w 287101"/>
                    <a:gd name="connsiteY62" fmla="*/ 533400 h 676275"/>
                    <a:gd name="connsiteX63" fmla="*/ 244238 w 287101"/>
                    <a:gd name="connsiteY63" fmla="*/ 542925 h 676275"/>
                    <a:gd name="connsiteX64" fmla="*/ 263288 w 287101"/>
                    <a:gd name="connsiteY64" fmla="*/ 571500 h 676275"/>
                    <a:gd name="connsiteX65" fmla="*/ 244238 w 287101"/>
                    <a:gd name="connsiteY65" fmla="*/ 623887 h 676275"/>
                    <a:gd name="connsiteX66" fmla="*/ 229951 w 287101"/>
                    <a:gd name="connsiteY66" fmla="*/ 633412 h 676275"/>
                    <a:gd name="connsiteX67" fmla="*/ 187088 w 287101"/>
                    <a:gd name="connsiteY67" fmla="*/ 652462 h 676275"/>
                    <a:gd name="connsiteX68" fmla="*/ 177563 w 287101"/>
                    <a:gd name="connsiteY68" fmla="*/ 666750 h 676275"/>
                    <a:gd name="connsiteX69" fmla="*/ 168038 w 287101"/>
                    <a:gd name="connsiteY69" fmla="*/ 676275 h 676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287101" h="676275">
                      <a:moveTo>
                        <a:pt x="134701" y="0"/>
                      </a:moveTo>
                      <a:cubicBezTo>
                        <a:pt x="150576" y="1587"/>
                        <a:pt x="166557" y="2336"/>
                        <a:pt x="182326" y="4762"/>
                      </a:cubicBezTo>
                      <a:cubicBezTo>
                        <a:pt x="187288" y="5525"/>
                        <a:pt x="192693" y="6389"/>
                        <a:pt x="196613" y="9525"/>
                      </a:cubicBezTo>
                      <a:cubicBezTo>
                        <a:pt x="201082" y="13101"/>
                        <a:pt x="202091" y="19765"/>
                        <a:pt x="206138" y="23812"/>
                      </a:cubicBezTo>
                      <a:cubicBezTo>
                        <a:pt x="210186" y="27859"/>
                        <a:pt x="215663" y="30162"/>
                        <a:pt x="220426" y="33337"/>
                      </a:cubicBezTo>
                      <a:cubicBezTo>
                        <a:pt x="223601" y="38100"/>
                        <a:pt x="227391" y="42505"/>
                        <a:pt x="229951" y="47625"/>
                      </a:cubicBezTo>
                      <a:cubicBezTo>
                        <a:pt x="249668" y="87061"/>
                        <a:pt x="216940" y="35251"/>
                        <a:pt x="244238" y="76200"/>
                      </a:cubicBezTo>
                      <a:cubicBezTo>
                        <a:pt x="245826" y="82550"/>
                        <a:pt x="249001" y="88705"/>
                        <a:pt x="249001" y="95250"/>
                      </a:cubicBezTo>
                      <a:cubicBezTo>
                        <a:pt x="249001" y="114366"/>
                        <a:pt x="246764" y="133452"/>
                        <a:pt x="244238" y="152400"/>
                      </a:cubicBezTo>
                      <a:cubicBezTo>
                        <a:pt x="243575" y="157376"/>
                        <a:pt x="243026" y="163137"/>
                        <a:pt x="239476" y="166687"/>
                      </a:cubicBezTo>
                      <a:cubicBezTo>
                        <a:pt x="209445" y="196718"/>
                        <a:pt x="220568" y="178522"/>
                        <a:pt x="196613" y="190500"/>
                      </a:cubicBezTo>
                      <a:cubicBezTo>
                        <a:pt x="191494" y="193060"/>
                        <a:pt x="187445" y="197465"/>
                        <a:pt x="182326" y="200025"/>
                      </a:cubicBezTo>
                      <a:cubicBezTo>
                        <a:pt x="171444" y="205466"/>
                        <a:pt x="155086" y="206835"/>
                        <a:pt x="144226" y="209550"/>
                      </a:cubicBezTo>
                      <a:cubicBezTo>
                        <a:pt x="139356" y="210768"/>
                        <a:pt x="134701" y="212725"/>
                        <a:pt x="129938" y="214312"/>
                      </a:cubicBezTo>
                      <a:cubicBezTo>
                        <a:pt x="101363" y="212725"/>
                        <a:pt x="72703" y="212263"/>
                        <a:pt x="44213" y="209550"/>
                      </a:cubicBezTo>
                      <a:cubicBezTo>
                        <a:pt x="39216" y="209074"/>
                        <a:pt x="34314" y="207225"/>
                        <a:pt x="29926" y="204787"/>
                      </a:cubicBezTo>
                      <a:cubicBezTo>
                        <a:pt x="19919" y="199227"/>
                        <a:pt x="1351" y="185737"/>
                        <a:pt x="1351" y="185737"/>
                      </a:cubicBezTo>
                      <a:cubicBezTo>
                        <a:pt x="2938" y="179387"/>
                        <a:pt x="1143" y="170947"/>
                        <a:pt x="6113" y="166687"/>
                      </a:cubicBezTo>
                      <a:cubicBezTo>
                        <a:pt x="13736" y="160153"/>
                        <a:pt x="34688" y="157162"/>
                        <a:pt x="34688" y="157162"/>
                      </a:cubicBezTo>
                      <a:cubicBezTo>
                        <a:pt x="56913" y="158750"/>
                        <a:pt x="79218" y="159464"/>
                        <a:pt x="101363" y="161925"/>
                      </a:cubicBezTo>
                      <a:cubicBezTo>
                        <a:pt x="114974" y="163437"/>
                        <a:pt x="137487" y="173337"/>
                        <a:pt x="148988" y="176212"/>
                      </a:cubicBezTo>
                      <a:cubicBezTo>
                        <a:pt x="161688" y="179387"/>
                        <a:pt x="174669" y="181597"/>
                        <a:pt x="187088" y="185737"/>
                      </a:cubicBezTo>
                      <a:lnTo>
                        <a:pt x="215663" y="195262"/>
                      </a:lnTo>
                      <a:cubicBezTo>
                        <a:pt x="218838" y="200025"/>
                        <a:pt x="221141" y="205503"/>
                        <a:pt x="225188" y="209550"/>
                      </a:cubicBezTo>
                      <a:cubicBezTo>
                        <a:pt x="229235" y="213597"/>
                        <a:pt x="234818" y="215748"/>
                        <a:pt x="239476" y="219075"/>
                      </a:cubicBezTo>
                      <a:cubicBezTo>
                        <a:pt x="245935" y="223688"/>
                        <a:pt x="251634" y="229424"/>
                        <a:pt x="258526" y="233362"/>
                      </a:cubicBezTo>
                      <a:cubicBezTo>
                        <a:pt x="262885" y="235853"/>
                        <a:pt x="268323" y="235880"/>
                        <a:pt x="272813" y="238125"/>
                      </a:cubicBezTo>
                      <a:cubicBezTo>
                        <a:pt x="277933" y="240685"/>
                        <a:pt x="282338" y="244475"/>
                        <a:pt x="287101" y="247650"/>
                      </a:cubicBezTo>
                      <a:cubicBezTo>
                        <a:pt x="284980" y="260375"/>
                        <a:pt x="280901" y="286736"/>
                        <a:pt x="277576" y="300037"/>
                      </a:cubicBezTo>
                      <a:cubicBezTo>
                        <a:pt x="276358" y="304907"/>
                        <a:pt x="275251" y="309936"/>
                        <a:pt x="272813" y="314325"/>
                      </a:cubicBezTo>
                      <a:cubicBezTo>
                        <a:pt x="267254" y="324332"/>
                        <a:pt x="263288" y="336550"/>
                        <a:pt x="253763" y="342900"/>
                      </a:cubicBezTo>
                      <a:cubicBezTo>
                        <a:pt x="228899" y="359476"/>
                        <a:pt x="250521" y="347681"/>
                        <a:pt x="215663" y="357187"/>
                      </a:cubicBezTo>
                      <a:cubicBezTo>
                        <a:pt x="205977" y="359829"/>
                        <a:pt x="187088" y="366712"/>
                        <a:pt x="187088" y="366712"/>
                      </a:cubicBezTo>
                      <a:cubicBezTo>
                        <a:pt x="182326" y="369887"/>
                        <a:pt x="178231" y="374427"/>
                        <a:pt x="172801" y="376237"/>
                      </a:cubicBezTo>
                      <a:cubicBezTo>
                        <a:pt x="138925" y="387530"/>
                        <a:pt x="68093" y="377193"/>
                        <a:pt x="48976" y="376237"/>
                      </a:cubicBezTo>
                      <a:cubicBezTo>
                        <a:pt x="44213" y="371475"/>
                        <a:pt x="40004" y="366085"/>
                        <a:pt x="34688" y="361950"/>
                      </a:cubicBezTo>
                      <a:cubicBezTo>
                        <a:pt x="25652" y="354922"/>
                        <a:pt x="6113" y="342900"/>
                        <a:pt x="6113" y="342900"/>
                      </a:cubicBezTo>
                      <a:cubicBezTo>
                        <a:pt x="4526" y="338137"/>
                        <a:pt x="-3037" y="331050"/>
                        <a:pt x="1351" y="328612"/>
                      </a:cubicBezTo>
                      <a:cubicBezTo>
                        <a:pt x="15503" y="320750"/>
                        <a:pt x="48976" y="319087"/>
                        <a:pt x="48976" y="319087"/>
                      </a:cubicBezTo>
                      <a:lnTo>
                        <a:pt x="87076" y="323850"/>
                      </a:lnTo>
                      <a:cubicBezTo>
                        <a:pt x="104369" y="326156"/>
                        <a:pt x="126755" y="329007"/>
                        <a:pt x="144226" y="333375"/>
                      </a:cubicBezTo>
                      <a:cubicBezTo>
                        <a:pt x="149096" y="334593"/>
                        <a:pt x="153751" y="336550"/>
                        <a:pt x="158513" y="338137"/>
                      </a:cubicBezTo>
                      <a:cubicBezTo>
                        <a:pt x="168038" y="344487"/>
                        <a:pt x="176228" y="353567"/>
                        <a:pt x="187088" y="357187"/>
                      </a:cubicBezTo>
                      <a:cubicBezTo>
                        <a:pt x="212236" y="365570"/>
                        <a:pt x="197200" y="359165"/>
                        <a:pt x="229951" y="381000"/>
                      </a:cubicBezTo>
                      <a:lnTo>
                        <a:pt x="244238" y="390525"/>
                      </a:lnTo>
                      <a:lnTo>
                        <a:pt x="258526" y="400050"/>
                      </a:lnTo>
                      <a:lnTo>
                        <a:pt x="268051" y="428625"/>
                      </a:lnTo>
                      <a:lnTo>
                        <a:pt x="272813" y="442912"/>
                      </a:lnTo>
                      <a:cubicBezTo>
                        <a:pt x="271226" y="454025"/>
                        <a:pt x="271277" y="465498"/>
                        <a:pt x="268051" y="476250"/>
                      </a:cubicBezTo>
                      <a:cubicBezTo>
                        <a:pt x="262385" y="495139"/>
                        <a:pt x="258129" y="488354"/>
                        <a:pt x="244238" y="495300"/>
                      </a:cubicBezTo>
                      <a:cubicBezTo>
                        <a:pt x="239119" y="497860"/>
                        <a:pt x="234713" y="501650"/>
                        <a:pt x="229951" y="504825"/>
                      </a:cubicBezTo>
                      <a:cubicBezTo>
                        <a:pt x="221868" y="529069"/>
                        <a:pt x="231682" y="512330"/>
                        <a:pt x="210901" y="523875"/>
                      </a:cubicBezTo>
                      <a:cubicBezTo>
                        <a:pt x="200894" y="529435"/>
                        <a:pt x="193685" y="541505"/>
                        <a:pt x="182326" y="542925"/>
                      </a:cubicBezTo>
                      <a:cubicBezTo>
                        <a:pt x="125258" y="550058"/>
                        <a:pt x="156981" y="546624"/>
                        <a:pt x="87076" y="552450"/>
                      </a:cubicBezTo>
                      <a:cubicBezTo>
                        <a:pt x="74376" y="550862"/>
                        <a:pt x="61004" y="552061"/>
                        <a:pt x="48976" y="547687"/>
                      </a:cubicBezTo>
                      <a:cubicBezTo>
                        <a:pt x="40907" y="544753"/>
                        <a:pt x="29699" y="525916"/>
                        <a:pt x="25163" y="519112"/>
                      </a:cubicBezTo>
                      <a:cubicBezTo>
                        <a:pt x="26751" y="514350"/>
                        <a:pt x="26376" y="508375"/>
                        <a:pt x="29926" y="504825"/>
                      </a:cubicBezTo>
                      <a:cubicBezTo>
                        <a:pt x="33476" y="501275"/>
                        <a:pt x="39193" y="500062"/>
                        <a:pt x="44213" y="500062"/>
                      </a:cubicBezTo>
                      <a:cubicBezTo>
                        <a:pt x="69663" y="500062"/>
                        <a:pt x="95013" y="503237"/>
                        <a:pt x="120413" y="504825"/>
                      </a:cubicBezTo>
                      <a:cubicBezTo>
                        <a:pt x="129938" y="506412"/>
                        <a:pt x="139562" y="507492"/>
                        <a:pt x="148988" y="509587"/>
                      </a:cubicBezTo>
                      <a:cubicBezTo>
                        <a:pt x="153889" y="510676"/>
                        <a:pt x="158406" y="513132"/>
                        <a:pt x="163276" y="514350"/>
                      </a:cubicBezTo>
                      <a:cubicBezTo>
                        <a:pt x="217130" y="527813"/>
                        <a:pt x="154358" y="508201"/>
                        <a:pt x="215663" y="528637"/>
                      </a:cubicBezTo>
                      <a:cubicBezTo>
                        <a:pt x="220426" y="530225"/>
                        <a:pt x="225774" y="530615"/>
                        <a:pt x="229951" y="533400"/>
                      </a:cubicBezTo>
                      <a:lnTo>
                        <a:pt x="244238" y="542925"/>
                      </a:lnTo>
                      <a:cubicBezTo>
                        <a:pt x="250588" y="552450"/>
                        <a:pt x="265533" y="560275"/>
                        <a:pt x="263288" y="571500"/>
                      </a:cubicBezTo>
                      <a:cubicBezTo>
                        <a:pt x="259764" y="589123"/>
                        <a:pt x="257875" y="610250"/>
                        <a:pt x="244238" y="623887"/>
                      </a:cubicBezTo>
                      <a:cubicBezTo>
                        <a:pt x="240191" y="627934"/>
                        <a:pt x="234713" y="630237"/>
                        <a:pt x="229951" y="633412"/>
                      </a:cubicBezTo>
                      <a:cubicBezTo>
                        <a:pt x="208517" y="665564"/>
                        <a:pt x="237236" y="630174"/>
                        <a:pt x="187088" y="652462"/>
                      </a:cubicBezTo>
                      <a:cubicBezTo>
                        <a:pt x="181857" y="654787"/>
                        <a:pt x="181139" y="662280"/>
                        <a:pt x="177563" y="666750"/>
                      </a:cubicBezTo>
                      <a:cubicBezTo>
                        <a:pt x="174758" y="670256"/>
                        <a:pt x="171213" y="673100"/>
                        <a:pt x="168038" y="676275"/>
                      </a:cubicBezTo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3" name="Straight Connector 82"/>
                <p:cNvCxnSpPr>
                  <a:stCxn id="82" idx="0"/>
                </p:cNvCxnSpPr>
                <p:nvPr/>
              </p:nvCxnSpPr>
              <p:spPr>
                <a:xfrm flipV="1">
                  <a:off x="2433638" y="1703786"/>
                  <a:ext cx="7069" cy="3202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flipV="1">
                  <a:off x="2440707" y="2663428"/>
                  <a:ext cx="3534" cy="57864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/>
              <p:cNvGrpSpPr/>
              <p:nvPr/>
            </p:nvGrpSpPr>
            <p:grpSpPr>
              <a:xfrm rot="5400000">
                <a:off x="5058023" y="3993388"/>
                <a:ext cx="407206" cy="1535698"/>
                <a:chOff x="5066148" y="1912143"/>
                <a:chExt cx="420252" cy="1545428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 rot="10800000">
                <a:off x="5773773" y="4740509"/>
                <a:ext cx="511408" cy="1550525"/>
                <a:chOff x="6750909" y="1752600"/>
                <a:chExt cx="533400" cy="1600200"/>
              </a:xfrm>
            </p:grpSpPr>
            <p:grpSp>
              <p:nvGrpSpPr>
                <p:cNvPr id="66" name="Group 65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68" name="Straight Connector 67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0" name="Oval 69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67" name="Straight Arrow Connector 66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" name="Straight Connector 14"/>
              <p:cNvCxnSpPr/>
              <p:nvPr/>
            </p:nvCxnSpPr>
            <p:spPr>
              <a:xfrm>
                <a:off x="2094411" y="6292611"/>
                <a:ext cx="3935067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637037" y="4734540"/>
                <a:ext cx="835451" cy="3196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Elbow Connector 16"/>
              <p:cNvCxnSpPr/>
              <p:nvPr/>
            </p:nvCxnSpPr>
            <p:spPr>
              <a:xfrm rot="10800000" flipV="1">
                <a:off x="2128434" y="4144576"/>
                <a:ext cx="1166846" cy="570765"/>
              </a:xfrm>
              <a:prstGeom prst="bentConnector3">
                <a:avLst>
                  <a:gd name="adj1" fmla="val 102243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/>
              <p:cNvGrpSpPr/>
              <p:nvPr/>
            </p:nvGrpSpPr>
            <p:grpSpPr>
              <a:xfrm>
                <a:off x="3485840" y="6271827"/>
                <a:ext cx="347521" cy="468263"/>
                <a:chOff x="3591697" y="708454"/>
                <a:chExt cx="362465" cy="483265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756454" y="708454"/>
                  <a:ext cx="0" cy="28008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591697" y="980303"/>
                  <a:ext cx="36246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V="1">
                  <a:off x="3641123" y="1088526"/>
                  <a:ext cx="261746" cy="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H="1">
                  <a:off x="3718450" y="1191719"/>
                  <a:ext cx="10709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TextBox 18"/>
              <p:cNvSpPr txBox="1"/>
              <p:nvPr/>
            </p:nvSpPr>
            <p:spPr>
              <a:xfrm>
                <a:off x="2502494" y="4115355"/>
                <a:ext cx="305337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871588" y="4155696"/>
                <a:ext cx="289976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1306657" y="5198143"/>
                <a:ext cx="655798" cy="44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3 A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6200000">
                <a:off x="6040863" y="5256593"/>
                <a:ext cx="1062861" cy="44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4e</a:t>
                </a:r>
                <a:r>
                  <a:rPr lang="en-US" sz="2400" baseline="30000" dirty="0">
                    <a:solidFill>
                      <a:srgbClr val="FF0000"/>
                    </a:solidFill>
                  </a:rPr>
                  <a:t>j45°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0800000">
                <a:off x="5095161" y="4191559"/>
                <a:ext cx="360298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grpSp>
            <p:nvGrpSpPr>
              <p:cNvPr id="24" name="Group 23"/>
              <p:cNvGrpSpPr/>
              <p:nvPr/>
            </p:nvGrpSpPr>
            <p:grpSpPr>
              <a:xfrm>
                <a:off x="3361158" y="3157517"/>
                <a:ext cx="1252158" cy="783804"/>
                <a:chOff x="2625055" y="3188202"/>
                <a:chExt cx="1252158" cy="78380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0" name="TextBox 59"/>
                    <p:cNvSpPr txBox="1"/>
                    <p:nvPr/>
                  </p:nvSpPr>
                  <p:spPr>
                    <a:xfrm>
                      <a:off x="2625055" y="3188202"/>
                      <a:ext cx="1002379" cy="78380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US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num>
                              <m:den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oMath>
                        </m:oMathPara>
                      </a14:m>
                      <a:endParaRPr lang="en-US" sz="2400" dirty="0">
                        <a:solidFill>
                          <a:srgbClr val="FF0000"/>
                        </a:solidFill>
                        <a:latin typeface="Symbol" panose="05050102010706020507" pitchFamily="18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60" name="TextBox 5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25055" y="3188202"/>
                      <a:ext cx="1002379" cy="783804"/>
                    </a:xfrm>
                    <a:prstGeom prst="rect">
                      <a:avLst/>
                    </a:prstGeom>
                    <a:blipFill rotWithShape="0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1" name="TextBox 60"/>
                <p:cNvSpPr txBox="1"/>
                <p:nvPr/>
              </p:nvSpPr>
              <p:spPr>
                <a:xfrm rot="10800000">
                  <a:off x="3516915" y="3405104"/>
                  <a:ext cx="360298" cy="44733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 rot="10800000">
                <a:off x="2747603" y="4133628"/>
                <a:ext cx="360298" cy="447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4714875" y="5195792"/>
                <a:ext cx="593636" cy="464997"/>
                <a:chOff x="3596014" y="2708857"/>
                <a:chExt cx="619164" cy="479894"/>
              </a:xfrm>
            </p:grpSpPr>
            <p:sp>
              <p:nvSpPr>
                <p:cNvPr id="58" name="TextBox 57"/>
                <p:cNvSpPr txBox="1"/>
                <p:nvPr/>
              </p:nvSpPr>
              <p:spPr>
                <a:xfrm>
                  <a:off x="3596014" y="2708857"/>
                  <a:ext cx="3747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-j</a:t>
                  </a:r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 rot="10800000">
                  <a:off x="3839386" y="2727086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grpSp>
            <p:nvGrpSpPr>
              <p:cNvPr id="27" name="Group 26"/>
              <p:cNvGrpSpPr/>
              <p:nvPr/>
            </p:nvGrpSpPr>
            <p:grpSpPr>
              <a:xfrm>
                <a:off x="2562270" y="5241126"/>
                <a:ext cx="818490" cy="483756"/>
                <a:chOff x="1350842" y="2755643"/>
                <a:chExt cx="853688" cy="499254"/>
              </a:xfrm>
            </p:grpSpPr>
            <p:sp>
              <p:nvSpPr>
                <p:cNvPr id="56" name="TextBox 55"/>
                <p:cNvSpPr txBox="1"/>
                <p:nvPr/>
              </p:nvSpPr>
              <p:spPr>
                <a:xfrm>
                  <a:off x="1350842" y="2755643"/>
                  <a:ext cx="569094" cy="4764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2j</a:t>
                  </a: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 rot="10800000">
                  <a:off x="1828738" y="2793232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7763208" y="4743337"/>
                <a:ext cx="513997" cy="1041569"/>
                <a:chOff x="3132049" y="1703786"/>
                <a:chExt cx="536100" cy="1538287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3" name="Group 52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54" name="Arc 53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Arc 54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29" name="Straight Connector 28"/>
              <p:cNvCxnSpPr/>
              <p:nvPr/>
            </p:nvCxnSpPr>
            <p:spPr>
              <a:xfrm flipH="1" flipV="1">
                <a:off x="6032808" y="4747331"/>
                <a:ext cx="1987398" cy="319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6038426" y="6291036"/>
                <a:ext cx="1165164" cy="1223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>
              <a:xfrm>
                <a:off x="8080198" y="5365537"/>
                <a:ext cx="799777" cy="490922"/>
                <a:chOff x="6434056" y="4120215"/>
                <a:chExt cx="799777" cy="490922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6434056" y="4120215"/>
                  <a:ext cx="52691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2j</a:t>
                  </a: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 rot="10800000">
                  <a:off x="6752896" y="4149472"/>
                  <a:ext cx="48093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 rot="16200000">
                <a:off x="7207950" y="5270382"/>
                <a:ext cx="6557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4j A</a:t>
                </a:r>
              </a:p>
            </p:txBody>
          </p:sp>
          <p:grpSp>
            <p:nvGrpSpPr>
              <p:cNvPr id="33" name="Group 32"/>
              <p:cNvGrpSpPr/>
              <p:nvPr/>
            </p:nvGrpSpPr>
            <p:grpSpPr>
              <a:xfrm rot="5400000">
                <a:off x="3781451" y="3334106"/>
                <a:ext cx="381000" cy="1601736"/>
                <a:chOff x="4343400" y="1792882"/>
                <a:chExt cx="381000" cy="1493045"/>
              </a:xfrm>
            </p:grpSpPr>
            <p:sp>
              <p:nvSpPr>
                <p:cNvPr id="45" name="Rectangle 44"/>
                <p:cNvSpPr/>
                <p:nvPr/>
              </p:nvSpPr>
              <p:spPr>
                <a:xfrm>
                  <a:off x="4343400" y="2133600"/>
                  <a:ext cx="381000" cy="814387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" name="Straight Connector 45"/>
                <p:cNvCxnSpPr>
                  <a:stCxn id="45" idx="0"/>
                </p:cNvCxnSpPr>
                <p:nvPr/>
              </p:nvCxnSpPr>
              <p:spPr>
                <a:xfrm flipH="1" flipV="1">
                  <a:off x="4525403" y="1792882"/>
                  <a:ext cx="8497" cy="34071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H="1" flipV="1">
                  <a:off x="4533900" y="2945209"/>
                  <a:ext cx="8497" cy="34071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33"/>
              <p:cNvGrpSpPr/>
              <p:nvPr/>
            </p:nvGrpSpPr>
            <p:grpSpPr>
              <a:xfrm>
                <a:off x="6793609" y="4743337"/>
                <a:ext cx="511408" cy="1550525"/>
                <a:chOff x="6750909" y="1752600"/>
                <a:chExt cx="533400" cy="1600200"/>
              </a:xfrm>
            </p:grpSpPr>
            <p:grpSp>
              <p:nvGrpSpPr>
                <p:cNvPr id="40" name="Group 39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4" name="Oval 43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41" name="Straight Arrow Connector 40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5" name="Elbow Connector 34"/>
              <p:cNvCxnSpPr/>
              <p:nvPr/>
            </p:nvCxnSpPr>
            <p:spPr>
              <a:xfrm flipV="1">
                <a:off x="7203590" y="5784906"/>
                <a:ext cx="816616" cy="506129"/>
              </a:xfrm>
              <a:prstGeom prst="bentConnector3">
                <a:avLst>
                  <a:gd name="adj1" fmla="val 100439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lbow Connector 35"/>
              <p:cNvCxnSpPr/>
              <p:nvPr/>
            </p:nvCxnSpPr>
            <p:spPr>
              <a:xfrm rot="10800000">
                <a:off x="4695227" y="4126477"/>
                <a:ext cx="3316894" cy="611310"/>
              </a:xfrm>
              <a:prstGeom prst="bentConnector3">
                <a:avLst>
                  <a:gd name="adj1" fmla="val 59686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926161" y="4459598"/>
              <a:ext cx="5389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N1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211096" y="4323595"/>
              <a:ext cx="5389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N2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533761" y="4227241"/>
              <a:ext cx="5389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N3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Content Placeholder 2"/>
              <p:cNvSpPr txBox="1">
                <a:spLocks/>
              </p:cNvSpPr>
              <p:nvPr/>
            </p:nvSpPr>
            <p:spPr>
              <a:xfrm>
                <a:off x="228635" y="3929247"/>
                <a:ext cx="8563378" cy="1945510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5+3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45°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35" y="3929247"/>
                <a:ext cx="8563378" cy="1945510"/>
              </a:xfrm>
              <a:prstGeom prst="rect">
                <a:avLst/>
              </a:prstGeom>
              <a:blipFill rotWithShape="0">
                <a:blip r:embed="rId3"/>
                <a:stretch>
                  <a:fillRect b="-26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8414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971800"/>
            <a:ext cx="8305800" cy="17526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Nodal Analysis</a:t>
            </a:r>
            <a:br>
              <a:rPr lang="en-US" sz="4400" dirty="0"/>
            </a:br>
            <a:r>
              <a:rPr lang="en-US" dirty="0"/>
              <a:t>Part 3: Circuits with ideal independent voltage sources</a:t>
            </a:r>
            <a:endParaRPr lang="en-US" sz="36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914400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ENEE 205</a:t>
            </a:r>
          </a:p>
        </p:txBody>
      </p:sp>
    </p:spTree>
    <p:extLst>
      <p:ext uri="{BB962C8B-B14F-4D97-AF65-F5344CB8AC3E}">
        <p14:creationId xmlns:p14="http://schemas.microsoft.com/office/powerpoint/2010/main" val="1227324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763000" cy="838200"/>
          </a:xfrm>
        </p:spPr>
        <p:txBody>
          <a:bodyPr>
            <a:normAutofit/>
          </a:bodyPr>
          <a:lstStyle/>
          <a:p>
            <a:r>
              <a:rPr lang="en-US" sz="3600" dirty="0"/>
              <a:t>Inclusion of ideal voltage sources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00628"/>
            <a:ext cx="7581900" cy="514777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6000" dirty="0"/>
              <a:t>Step 0	get circuit.</a:t>
            </a:r>
          </a:p>
          <a:p>
            <a:pPr marL="0" indent="0">
              <a:buNone/>
            </a:pPr>
            <a:r>
              <a:rPr lang="en-US" sz="6000" dirty="0"/>
              <a:t>Step 1	convert circuit to </a:t>
            </a:r>
            <a:r>
              <a:rPr lang="en-US" sz="6000" dirty="0" err="1"/>
              <a:t>phasor</a:t>
            </a:r>
            <a:r>
              <a:rPr lang="en-US" sz="6000" dirty="0"/>
              <a:t> form – use admittances.</a:t>
            </a:r>
          </a:p>
          <a:p>
            <a:pPr marL="0" indent="0">
              <a:buNone/>
            </a:pPr>
            <a:r>
              <a:rPr lang="en-US" sz="6000" dirty="0"/>
              <a:t>Step 2	assign ground; label other nodes.</a:t>
            </a:r>
          </a:p>
          <a:p>
            <a:pPr marL="0" indent="0">
              <a:buNone/>
            </a:pPr>
            <a:r>
              <a:rPr lang="en-US" sz="6000" dirty="0"/>
              <a:t>Step 3	fill out admittance matrix equation </a:t>
            </a:r>
            <a:r>
              <a:rPr lang="en-US" sz="6000" dirty="0">
                <a:solidFill>
                  <a:srgbClr val="FF0000"/>
                </a:solidFill>
              </a:rPr>
              <a:t>- pretend for the 	moment that ideal voltage sources are actually 	current sources of unknown phasor.</a:t>
            </a:r>
          </a:p>
          <a:p>
            <a:pPr marL="0" indent="0">
              <a:buNone/>
            </a:pPr>
            <a:r>
              <a:rPr lang="en-US" sz="6000" dirty="0">
                <a:solidFill>
                  <a:srgbClr val="FF0000"/>
                </a:solidFill>
              </a:rPr>
              <a:t>Step 4	eliminate unknown(s) in source current column 	vector by eliminating one row in matrix equation.</a:t>
            </a:r>
          </a:p>
          <a:p>
            <a:pPr marL="0" indent="0">
              <a:buNone/>
            </a:pPr>
            <a:r>
              <a:rPr lang="en-US" sz="6000" dirty="0">
                <a:solidFill>
                  <a:srgbClr val="FF0000"/>
                </a:solidFill>
              </a:rPr>
              <a:t>Step 5	eliminate one column in matrix equation by 	eliminating one unknown node potential using ideal 	voltage source.</a:t>
            </a:r>
          </a:p>
          <a:p>
            <a:pPr marL="0" indent="0">
              <a:buNone/>
            </a:pPr>
            <a:r>
              <a:rPr lang="en-US" sz="6000" dirty="0"/>
              <a:t>Step 6	solve matrix equation for unknown node potentials.</a:t>
            </a:r>
          </a:p>
          <a:p>
            <a:pPr marL="0" indent="0">
              <a:buNone/>
            </a:pPr>
            <a:r>
              <a:rPr lang="en-US" sz="6000" dirty="0"/>
              <a:t>Step 7	use node potentials to find any and all currents and 	voltages in the circuit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315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401" y="57740"/>
            <a:ext cx="8229600" cy="80727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Example 1 with ideal voltage source</a:t>
            </a:r>
          </a:p>
        </p:txBody>
      </p:sp>
      <p:grpSp>
        <p:nvGrpSpPr>
          <p:cNvPr id="91" name="Group 90"/>
          <p:cNvGrpSpPr/>
          <p:nvPr/>
        </p:nvGrpSpPr>
        <p:grpSpPr>
          <a:xfrm>
            <a:off x="228600" y="914400"/>
            <a:ext cx="5081446" cy="3159630"/>
            <a:chOff x="457200" y="1219200"/>
            <a:chExt cx="5081446" cy="3159630"/>
          </a:xfrm>
        </p:grpSpPr>
        <p:grpSp>
          <p:nvGrpSpPr>
            <p:cNvPr id="3" name="Group 2"/>
            <p:cNvGrpSpPr/>
            <p:nvPr/>
          </p:nvGrpSpPr>
          <p:grpSpPr>
            <a:xfrm>
              <a:off x="457200" y="1219200"/>
              <a:ext cx="4814748" cy="3159630"/>
              <a:chOff x="235728" y="3400923"/>
              <a:chExt cx="4814748" cy="315963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686277" y="4467777"/>
                <a:ext cx="533400" cy="1600200"/>
                <a:chOff x="6750909" y="1752600"/>
                <a:chExt cx="533400" cy="1600200"/>
              </a:xfrm>
            </p:grpSpPr>
            <p:grpSp>
              <p:nvGrpSpPr>
                <p:cNvPr id="79" name="Group 78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81" name="Straight Connector 80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3" name="Oval 82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80" name="Straight Arrow Connector 79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4"/>
              <p:cNvGrpSpPr/>
              <p:nvPr/>
            </p:nvGrpSpPr>
            <p:grpSpPr>
              <a:xfrm rot="5400000">
                <a:off x="1543719" y="3658433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/>
              <p:cNvGrpSpPr/>
              <p:nvPr/>
            </p:nvGrpSpPr>
            <p:grpSpPr>
              <a:xfrm>
                <a:off x="2291251" y="4457429"/>
                <a:ext cx="536100" cy="1603720"/>
                <a:chOff x="3132049" y="1703786"/>
                <a:chExt cx="536100" cy="1538287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5" name="Group 64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66" name="Arc 65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Arc 66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" name="Group 6"/>
              <p:cNvGrpSpPr/>
              <p:nvPr/>
            </p:nvGrpSpPr>
            <p:grpSpPr>
              <a:xfrm>
                <a:off x="3301032" y="4495018"/>
                <a:ext cx="287101" cy="1603720"/>
                <a:chOff x="2298937" y="1703786"/>
                <a:chExt cx="287101" cy="1538287"/>
              </a:xfrm>
            </p:grpSpPr>
            <p:sp>
              <p:nvSpPr>
                <p:cNvPr id="59" name="Freeform 58"/>
                <p:cNvSpPr/>
                <p:nvPr/>
              </p:nvSpPr>
              <p:spPr>
                <a:xfrm>
                  <a:off x="2298937" y="2024063"/>
                  <a:ext cx="287101" cy="676275"/>
                </a:xfrm>
                <a:custGeom>
                  <a:avLst/>
                  <a:gdLst>
                    <a:gd name="connsiteX0" fmla="*/ 134701 w 287101"/>
                    <a:gd name="connsiteY0" fmla="*/ 0 h 676275"/>
                    <a:gd name="connsiteX1" fmla="*/ 182326 w 287101"/>
                    <a:gd name="connsiteY1" fmla="*/ 4762 h 676275"/>
                    <a:gd name="connsiteX2" fmla="*/ 196613 w 287101"/>
                    <a:gd name="connsiteY2" fmla="*/ 9525 h 676275"/>
                    <a:gd name="connsiteX3" fmla="*/ 206138 w 287101"/>
                    <a:gd name="connsiteY3" fmla="*/ 23812 h 676275"/>
                    <a:gd name="connsiteX4" fmla="*/ 220426 w 287101"/>
                    <a:gd name="connsiteY4" fmla="*/ 33337 h 676275"/>
                    <a:gd name="connsiteX5" fmla="*/ 229951 w 287101"/>
                    <a:gd name="connsiteY5" fmla="*/ 47625 h 676275"/>
                    <a:gd name="connsiteX6" fmla="*/ 244238 w 287101"/>
                    <a:gd name="connsiteY6" fmla="*/ 76200 h 676275"/>
                    <a:gd name="connsiteX7" fmla="*/ 249001 w 287101"/>
                    <a:gd name="connsiteY7" fmla="*/ 95250 h 676275"/>
                    <a:gd name="connsiteX8" fmla="*/ 244238 w 287101"/>
                    <a:gd name="connsiteY8" fmla="*/ 152400 h 676275"/>
                    <a:gd name="connsiteX9" fmla="*/ 239476 w 287101"/>
                    <a:gd name="connsiteY9" fmla="*/ 166687 h 676275"/>
                    <a:gd name="connsiteX10" fmla="*/ 196613 w 287101"/>
                    <a:gd name="connsiteY10" fmla="*/ 190500 h 676275"/>
                    <a:gd name="connsiteX11" fmla="*/ 182326 w 287101"/>
                    <a:gd name="connsiteY11" fmla="*/ 200025 h 676275"/>
                    <a:gd name="connsiteX12" fmla="*/ 144226 w 287101"/>
                    <a:gd name="connsiteY12" fmla="*/ 209550 h 676275"/>
                    <a:gd name="connsiteX13" fmla="*/ 129938 w 287101"/>
                    <a:gd name="connsiteY13" fmla="*/ 214312 h 676275"/>
                    <a:gd name="connsiteX14" fmla="*/ 44213 w 287101"/>
                    <a:gd name="connsiteY14" fmla="*/ 209550 h 676275"/>
                    <a:gd name="connsiteX15" fmla="*/ 29926 w 287101"/>
                    <a:gd name="connsiteY15" fmla="*/ 204787 h 676275"/>
                    <a:gd name="connsiteX16" fmla="*/ 1351 w 287101"/>
                    <a:gd name="connsiteY16" fmla="*/ 185737 h 676275"/>
                    <a:gd name="connsiteX17" fmla="*/ 6113 w 287101"/>
                    <a:gd name="connsiteY17" fmla="*/ 166687 h 676275"/>
                    <a:gd name="connsiteX18" fmla="*/ 34688 w 287101"/>
                    <a:gd name="connsiteY18" fmla="*/ 157162 h 676275"/>
                    <a:gd name="connsiteX19" fmla="*/ 101363 w 287101"/>
                    <a:gd name="connsiteY19" fmla="*/ 161925 h 676275"/>
                    <a:gd name="connsiteX20" fmla="*/ 148988 w 287101"/>
                    <a:gd name="connsiteY20" fmla="*/ 176212 h 676275"/>
                    <a:gd name="connsiteX21" fmla="*/ 187088 w 287101"/>
                    <a:gd name="connsiteY21" fmla="*/ 185737 h 676275"/>
                    <a:gd name="connsiteX22" fmla="*/ 215663 w 287101"/>
                    <a:gd name="connsiteY22" fmla="*/ 195262 h 676275"/>
                    <a:gd name="connsiteX23" fmla="*/ 225188 w 287101"/>
                    <a:gd name="connsiteY23" fmla="*/ 209550 h 676275"/>
                    <a:gd name="connsiteX24" fmla="*/ 239476 w 287101"/>
                    <a:gd name="connsiteY24" fmla="*/ 219075 h 676275"/>
                    <a:gd name="connsiteX25" fmla="*/ 258526 w 287101"/>
                    <a:gd name="connsiteY25" fmla="*/ 233362 h 676275"/>
                    <a:gd name="connsiteX26" fmla="*/ 272813 w 287101"/>
                    <a:gd name="connsiteY26" fmla="*/ 238125 h 676275"/>
                    <a:gd name="connsiteX27" fmla="*/ 287101 w 287101"/>
                    <a:gd name="connsiteY27" fmla="*/ 247650 h 676275"/>
                    <a:gd name="connsiteX28" fmla="*/ 277576 w 287101"/>
                    <a:gd name="connsiteY28" fmla="*/ 300037 h 676275"/>
                    <a:gd name="connsiteX29" fmla="*/ 272813 w 287101"/>
                    <a:gd name="connsiteY29" fmla="*/ 314325 h 676275"/>
                    <a:gd name="connsiteX30" fmla="*/ 253763 w 287101"/>
                    <a:gd name="connsiteY30" fmla="*/ 342900 h 676275"/>
                    <a:gd name="connsiteX31" fmla="*/ 215663 w 287101"/>
                    <a:gd name="connsiteY31" fmla="*/ 357187 h 676275"/>
                    <a:gd name="connsiteX32" fmla="*/ 187088 w 287101"/>
                    <a:gd name="connsiteY32" fmla="*/ 366712 h 676275"/>
                    <a:gd name="connsiteX33" fmla="*/ 172801 w 287101"/>
                    <a:gd name="connsiteY33" fmla="*/ 376237 h 676275"/>
                    <a:gd name="connsiteX34" fmla="*/ 48976 w 287101"/>
                    <a:gd name="connsiteY34" fmla="*/ 376237 h 676275"/>
                    <a:gd name="connsiteX35" fmla="*/ 34688 w 287101"/>
                    <a:gd name="connsiteY35" fmla="*/ 361950 h 676275"/>
                    <a:gd name="connsiteX36" fmla="*/ 6113 w 287101"/>
                    <a:gd name="connsiteY36" fmla="*/ 342900 h 676275"/>
                    <a:gd name="connsiteX37" fmla="*/ 1351 w 287101"/>
                    <a:gd name="connsiteY37" fmla="*/ 328612 h 676275"/>
                    <a:gd name="connsiteX38" fmla="*/ 48976 w 287101"/>
                    <a:gd name="connsiteY38" fmla="*/ 319087 h 676275"/>
                    <a:gd name="connsiteX39" fmla="*/ 87076 w 287101"/>
                    <a:gd name="connsiteY39" fmla="*/ 323850 h 676275"/>
                    <a:gd name="connsiteX40" fmla="*/ 144226 w 287101"/>
                    <a:gd name="connsiteY40" fmla="*/ 333375 h 676275"/>
                    <a:gd name="connsiteX41" fmla="*/ 158513 w 287101"/>
                    <a:gd name="connsiteY41" fmla="*/ 338137 h 676275"/>
                    <a:gd name="connsiteX42" fmla="*/ 187088 w 287101"/>
                    <a:gd name="connsiteY42" fmla="*/ 357187 h 676275"/>
                    <a:gd name="connsiteX43" fmla="*/ 229951 w 287101"/>
                    <a:gd name="connsiteY43" fmla="*/ 381000 h 676275"/>
                    <a:gd name="connsiteX44" fmla="*/ 244238 w 287101"/>
                    <a:gd name="connsiteY44" fmla="*/ 390525 h 676275"/>
                    <a:gd name="connsiteX45" fmla="*/ 258526 w 287101"/>
                    <a:gd name="connsiteY45" fmla="*/ 400050 h 676275"/>
                    <a:gd name="connsiteX46" fmla="*/ 268051 w 287101"/>
                    <a:gd name="connsiteY46" fmla="*/ 428625 h 676275"/>
                    <a:gd name="connsiteX47" fmla="*/ 272813 w 287101"/>
                    <a:gd name="connsiteY47" fmla="*/ 442912 h 676275"/>
                    <a:gd name="connsiteX48" fmla="*/ 268051 w 287101"/>
                    <a:gd name="connsiteY48" fmla="*/ 476250 h 676275"/>
                    <a:gd name="connsiteX49" fmla="*/ 244238 w 287101"/>
                    <a:gd name="connsiteY49" fmla="*/ 495300 h 676275"/>
                    <a:gd name="connsiteX50" fmla="*/ 229951 w 287101"/>
                    <a:gd name="connsiteY50" fmla="*/ 504825 h 676275"/>
                    <a:gd name="connsiteX51" fmla="*/ 210901 w 287101"/>
                    <a:gd name="connsiteY51" fmla="*/ 523875 h 676275"/>
                    <a:gd name="connsiteX52" fmla="*/ 182326 w 287101"/>
                    <a:gd name="connsiteY52" fmla="*/ 542925 h 676275"/>
                    <a:gd name="connsiteX53" fmla="*/ 87076 w 287101"/>
                    <a:gd name="connsiteY53" fmla="*/ 552450 h 676275"/>
                    <a:gd name="connsiteX54" fmla="*/ 48976 w 287101"/>
                    <a:gd name="connsiteY54" fmla="*/ 547687 h 676275"/>
                    <a:gd name="connsiteX55" fmla="*/ 25163 w 287101"/>
                    <a:gd name="connsiteY55" fmla="*/ 519112 h 676275"/>
                    <a:gd name="connsiteX56" fmla="*/ 29926 w 287101"/>
                    <a:gd name="connsiteY56" fmla="*/ 504825 h 676275"/>
                    <a:gd name="connsiteX57" fmla="*/ 44213 w 287101"/>
                    <a:gd name="connsiteY57" fmla="*/ 500062 h 676275"/>
                    <a:gd name="connsiteX58" fmla="*/ 120413 w 287101"/>
                    <a:gd name="connsiteY58" fmla="*/ 504825 h 676275"/>
                    <a:gd name="connsiteX59" fmla="*/ 148988 w 287101"/>
                    <a:gd name="connsiteY59" fmla="*/ 509587 h 676275"/>
                    <a:gd name="connsiteX60" fmla="*/ 163276 w 287101"/>
                    <a:gd name="connsiteY60" fmla="*/ 514350 h 676275"/>
                    <a:gd name="connsiteX61" fmla="*/ 215663 w 287101"/>
                    <a:gd name="connsiteY61" fmla="*/ 528637 h 676275"/>
                    <a:gd name="connsiteX62" fmla="*/ 229951 w 287101"/>
                    <a:gd name="connsiteY62" fmla="*/ 533400 h 676275"/>
                    <a:gd name="connsiteX63" fmla="*/ 244238 w 287101"/>
                    <a:gd name="connsiteY63" fmla="*/ 542925 h 676275"/>
                    <a:gd name="connsiteX64" fmla="*/ 263288 w 287101"/>
                    <a:gd name="connsiteY64" fmla="*/ 571500 h 676275"/>
                    <a:gd name="connsiteX65" fmla="*/ 244238 w 287101"/>
                    <a:gd name="connsiteY65" fmla="*/ 623887 h 676275"/>
                    <a:gd name="connsiteX66" fmla="*/ 229951 w 287101"/>
                    <a:gd name="connsiteY66" fmla="*/ 633412 h 676275"/>
                    <a:gd name="connsiteX67" fmla="*/ 187088 w 287101"/>
                    <a:gd name="connsiteY67" fmla="*/ 652462 h 676275"/>
                    <a:gd name="connsiteX68" fmla="*/ 177563 w 287101"/>
                    <a:gd name="connsiteY68" fmla="*/ 666750 h 676275"/>
                    <a:gd name="connsiteX69" fmla="*/ 168038 w 287101"/>
                    <a:gd name="connsiteY69" fmla="*/ 676275 h 676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287101" h="676275">
                      <a:moveTo>
                        <a:pt x="134701" y="0"/>
                      </a:moveTo>
                      <a:cubicBezTo>
                        <a:pt x="150576" y="1587"/>
                        <a:pt x="166557" y="2336"/>
                        <a:pt x="182326" y="4762"/>
                      </a:cubicBezTo>
                      <a:cubicBezTo>
                        <a:pt x="187288" y="5525"/>
                        <a:pt x="192693" y="6389"/>
                        <a:pt x="196613" y="9525"/>
                      </a:cubicBezTo>
                      <a:cubicBezTo>
                        <a:pt x="201082" y="13101"/>
                        <a:pt x="202091" y="19765"/>
                        <a:pt x="206138" y="23812"/>
                      </a:cubicBezTo>
                      <a:cubicBezTo>
                        <a:pt x="210186" y="27859"/>
                        <a:pt x="215663" y="30162"/>
                        <a:pt x="220426" y="33337"/>
                      </a:cubicBezTo>
                      <a:cubicBezTo>
                        <a:pt x="223601" y="38100"/>
                        <a:pt x="227391" y="42505"/>
                        <a:pt x="229951" y="47625"/>
                      </a:cubicBezTo>
                      <a:cubicBezTo>
                        <a:pt x="249668" y="87061"/>
                        <a:pt x="216940" y="35251"/>
                        <a:pt x="244238" y="76200"/>
                      </a:cubicBezTo>
                      <a:cubicBezTo>
                        <a:pt x="245826" y="82550"/>
                        <a:pt x="249001" y="88705"/>
                        <a:pt x="249001" y="95250"/>
                      </a:cubicBezTo>
                      <a:cubicBezTo>
                        <a:pt x="249001" y="114366"/>
                        <a:pt x="246764" y="133452"/>
                        <a:pt x="244238" y="152400"/>
                      </a:cubicBezTo>
                      <a:cubicBezTo>
                        <a:pt x="243575" y="157376"/>
                        <a:pt x="243026" y="163137"/>
                        <a:pt x="239476" y="166687"/>
                      </a:cubicBezTo>
                      <a:cubicBezTo>
                        <a:pt x="209445" y="196718"/>
                        <a:pt x="220568" y="178522"/>
                        <a:pt x="196613" y="190500"/>
                      </a:cubicBezTo>
                      <a:cubicBezTo>
                        <a:pt x="191494" y="193060"/>
                        <a:pt x="187445" y="197465"/>
                        <a:pt x="182326" y="200025"/>
                      </a:cubicBezTo>
                      <a:cubicBezTo>
                        <a:pt x="171444" y="205466"/>
                        <a:pt x="155086" y="206835"/>
                        <a:pt x="144226" y="209550"/>
                      </a:cubicBezTo>
                      <a:cubicBezTo>
                        <a:pt x="139356" y="210768"/>
                        <a:pt x="134701" y="212725"/>
                        <a:pt x="129938" y="214312"/>
                      </a:cubicBezTo>
                      <a:cubicBezTo>
                        <a:pt x="101363" y="212725"/>
                        <a:pt x="72703" y="212263"/>
                        <a:pt x="44213" y="209550"/>
                      </a:cubicBezTo>
                      <a:cubicBezTo>
                        <a:pt x="39216" y="209074"/>
                        <a:pt x="34314" y="207225"/>
                        <a:pt x="29926" y="204787"/>
                      </a:cubicBezTo>
                      <a:cubicBezTo>
                        <a:pt x="19919" y="199227"/>
                        <a:pt x="1351" y="185737"/>
                        <a:pt x="1351" y="185737"/>
                      </a:cubicBezTo>
                      <a:cubicBezTo>
                        <a:pt x="2938" y="179387"/>
                        <a:pt x="1143" y="170947"/>
                        <a:pt x="6113" y="166687"/>
                      </a:cubicBezTo>
                      <a:cubicBezTo>
                        <a:pt x="13736" y="160153"/>
                        <a:pt x="34688" y="157162"/>
                        <a:pt x="34688" y="157162"/>
                      </a:cubicBezTo>
                      <a:cubicBezTo>
                        <a:pt x="56913" y="158750"/>
                        <a:pt x="79218" y="159464"/>
                        <a:pt x="101363" y="161925"/>
                      </a:cubicBezTo>
                      <a:cubicBezTo>
                        <a:pt x="114974" y="163437"/>
                        <a:pt x="137487" y="173337"/>
                        <a:pt x="148988" y="176212"/>
                      </a:cubicBezTo>
                      <a:cubicBezTo>
                        <a:pt x="161688" y="179387"/>
                        <a:pt x="174669" y="181597"/>
                        <a:pt x="187088" y="185737"/>
                      </a:cubicBezTo>
                      <a:lnTo>
                        <a:pt x="215663" y="195262"/>
                      </a:lnTo>
                      <a:cubicBezTo>
                        <a:pt x="218838" y="200025"/>
                        <a:pt x="221141" y="205503"/>
                        <a:pt x="225188" y="209550"/>
                      </a:cubicBezTo>
                      <a:cubicBezTo>
                        <a:pt x="229235" y="213597"/>
                        <a:pt x="234818" y="215748"/>
                        <a:pt x="239476" y="219075"/>
                      </a:cubicBezTo>
                      <a:cubicBezTo>
                        <a:pt x="245935" y="223688"/>
                        <a:pt x="251634" y="229424"/>
                        <a:pt x="258526" y="233362"/>
                      </a:cubicBezTo>
                      <a:cubicBezTo>
                        <a:pt x="262885" y="235853"/>
                        <a:pt x="268323" y="235880"/>
                        <a:pt x="272813" y="238125"/>
                      </a:cubicBezTo>
                      <a:cubicBezTo>
                        <a:pt x="277933" y="240685"/>
                        <a:pt x="282338" y="244475"/>
                        <a:pt x="287101" y="247650"/>
                      </a:cubicBezTo>
                      <a:cubicBezTo>
                        <a:pt x="284980" y="260375"/>
                        <a:pt x="280901" y="286736"/>
                        <a:pt x="277576" y="300037"/>
                      </a:cubicBezTo>
                      <a:cubicBezTo>
                        <a:pt x="276358" y="304907"/>
                        <a:pt x="275251" y="309936"/>
                        <a:pt x="272813" y="314325"/>
                      </a:cubicBezTo>
                      <a:cubicBezTo>
                        <a:pt x="267254" y="324332"/>
                        <a:pt x="263288" y="336550"/>
                        <a:pt x="253763" y="342900"/>
                      </a:cubicBezTo>
                      <a:cubicBezTo>
                        <a:pt x="228899" y="359476"/>
                        <a:pt x="250521" y="347681"/>
                        <a:pt x="215663" y="357187"/>
                      </a:cubicBezTo>
                      <a:cubicBezTo>
                        <a:pt x="205977" y="359829"/>
                        <a:pt x="187088" y="366712"/>
                        <a:pt x="187088" y="366712"/>
                      </a:cubicBezTo>
                      <a:cubicBezTo>
                        <a:pt x="182326" y="369887"/>
                        <a:pt x="178231" y="374427"/>
                        <a:pt x="172801" y="376237"/>
                      </a:cubicBezTo>
                      <a:cubicBezTo>
                        <a:pt x="138925" y="387530"/>
                        <a:pt x="68093" y="377193"/>
                        <a:pt x="48976" y="376237"/>
                      </a:cubicBezTo>
                      <a:cubicBezTo>
                        <a:pt x="44213" y="371475"/>
                        <a:pt x="40004" y="366085"/>
                        <a:pt x="34688" y="361950"/>
                      </a:cubicBezTo>
                      <a:cubicBezTo>
                        <a:pt x="25652" y="354922"/>
                        <a:pt x="6113" y="342900"/>
                        <a:pt x="6113" y="342900"/>
                      </a:cubicBezTo>
                      <a:cubicBezTo>
                        <a:pt x="4526" y="338137"/>
                        <a:pt x="-3037" y="331050"/>
                        <a:pt x="1351" y="328612"/>
                      </a:cubicBezTo>
                      <a:cubicBezTo>
                        <a:pt x="15503" y="320750"/>
                        <a:pt x="48976" y="319087"/>
                        <a:pt x="48976" y="319087"/>
                      </a:cubicBezTo>
                      <a:lnTo>
                        <a:pt x="87076" y="323850"/>
                      </a:lnTo>
                      <a:cubicBezTo>
                        <a:pt x="104369" y="326156"/>
                        <a:pt x="126755" y="329007"/>
                        <a:pt x="144226" y="333375"/>
                      </a:cubicBezTo>
                      <a:cubicBezTo>
                        <a:pt x="149096" y="334593"/>
                        <a:pt x="153751" y="336550"/>
                        <a:pt x="158513" y="338137"/>
                      </a:cubicBezTo>
                      <a:cubicBezTo>
                        <a:pt x="168038" y="344487"/>
                        <a:pt x="176228" y="353567"/>
                        <a:pt x="187088" y="357187"/>
                      </a:cubicBezTo>
                      <a:cubicBezTo>
                        <a:pt x="212236" y="365570"/>
                        <a:pt x="197200" y="359165"/>
                        <a:pt x="229951" y="381000"/>
                      </a:cubicBezTo>
                      <a:lnTo>
                        <a:pt x="244238" y="390525"/>
                      </a:lnTo>
                      <a:lnTo>
                        <a:pt x="258526" y="400050"/>
                      </a:lnTo>
                      <a:lnTo>
                        <a:pt x="268051" y="428625"/>
                      </a:lnTo>
                      <a:lnTo>
                        <a:pt x="272813" y="442912"/>
                      </a:lnTo>
                      <a:cubicBezTo>
                        <a:pt x="271226" y="454025"/>
                        <a:pt x="271277" y="465498"/>
                        <a:pt x="268051" y="476250"/>
                      </a:cubicBezTo>
                      <a:cubicBezTo>
                        <a:pt x="262385" y="495139"/>
                        <a:pt x="258129" y="488354"/>
                        <a:pt x="244238" y="495300"/>
                      </a:cubicBezTo>
                      <a:cubicBezTo>
                        <a:pt x="239119" y="497860"/>
                        <a:pt x="234713" y="501650"/>
                        <a:pt x="229951" y="504825"/>
                      </a:cubicBezTo>
                      <a:cubicBezTo>
                        <a:pt x="221868" y="529069"/>
                        <a:pt x="231682" y="512330"/>
                        <a:pt x="210901" y="523875"/>
                      </a:cubicBezTo>
                      <a:cubicBezTo>
                        <a:pt x="200894" y="529435"/>
                        <a:pt x="193685" y="541505"/>
                        <a:pt x="182326" y="542925"/>
                      </a:cubicBezTo>
                      <a:cubicBezTo>
                        <a:pt x="125258" y="550058"/>
                        <a:pt x="156981" y="546624"/>
                        <a:pt x="87076" y="552450"/>
                      </a:cubicBezTo>
                      <a:cubicBezTo>
                        <a:pt x="74376" y="550862"/>
                        <a:pt x="61004" y="552061"/>
                        <a:pt x="48976" y="547687"/>
                      </a:cubicBezTo>
                      <a:cubicBezTo>
                        <a:pt x="40907" y="544753"/>
                        <a:pt x="29699" y="525916"/>
                        <a:pt x="25163" y="519112"/>
                      </a:cubicBezTo>
                      <a:cubicBezTo>
                        <a:pt x="26751" y="514350"/>
                        <a:pt x="26376" y="508375"/>
                        <a:pt x="29926" y="504825"/>
                      </a:cubicBezTo>
                      <a:cubicBezTo>
                        <a:pt x="33476" y="501275"/>
                        <a:pt x="39193" y="500062"/>
                        <a:pt x="44213" y="500062"/>
                      </a:cubicBezTo>
                      <a:cubicBezTo>
                        <a:pt x="69663" y="500062"/>
                        <a:pt x="95013" y="503237"/>
                        <a:pt x="120413" y="504825"/>
                      </a:cubicBezTo>
                      <a:cubicBezTo>
                        <a:pt x="129938" y="506412"/>
                        <a:pt x="139562" y="507492"/>
                        <a:pt x="148988" y="509587"/>
                      </a:cubicBezTo>
                      <a:cubicBezTo>
                        <a:pt x="153889" y="510676"/>
                        <a:pt x="158406" y="513132"/>
                        <a:pt x="163276" y="514350"/>
                      </a:cubicBezTo>
                      <a:cubicBezTo>
                        <a:pt x="217130" y="527813"/>
                        <a:pt x="154358" y="508201"/>
                        <a:pt x="215663" y="528637"/>
                      </a:cubicBezTo>
                      <a:cubicBezTo>
                        <a:pt x="220426" y="530225"/>
                        <a:pt x="225774" y="530615"/>
                        <a:pt x="229951" y="533400"/>
                      </a:cubicBezTo>
                      <a:lnTo>
                        <a:pt x="244238" y="542925"/>
                      </a:lnTo>
                      <a:cubicBezTo>
                        <a:pt x="250588" y="552450"/>
                        <a:pt x="265533" y="560275"/>
                        <a:pt x="263288" y="571500"/>
                      </a:cubicBezTo>
                      <a:cubicBezTo>
                        <a:pt x="259764" y="589123"/>
                        <a:pt x="257875" y="610250"/>
                        <a:pt x="244238" y="623887"/>
                      </a:cubicBezTo>
                      <a:cubicBezTo>
                        <a:pt x="240191" y="627934"/>
                        <a:pt x="234713" y="630237"/>
                        <a:pt x="229951" y="633412"/>
                      </a:cubicBezTo>
                      <a:cubicBezTo>
                        <a:pt x="208517" y="665564"/>
                        <a:pt x="237236" y="630174"/>
                        <a:pt x="187088" y="652462"/>
                      </a:cubicBezTo>
                      <a:cubicBezTo>
                        <a:pt x="181857" y="654787"/>
                        <a:pt x="181139" y="662280"/>
                        <a:pt x="177563" y="666750"/>
                      </a:cubicBezTo>
                      <a:cubicBezTo>
                        <a:pt x="174758" y="670256"/>
                        <a:pt x="171213" y="673100"/>
                        <a:pt x="168038" y="676275"/>
                      </a:cubicBezTo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" name="Straight Connector 59"/>
                <p:cNvCxnSpPr>
                  <a:stCxn id="59" idx="0"/>
                </p:cNvCxnSpPr>
                <p:nvPr/>
              </p:nvCxnSpPr>
              <p:spPr>
                <a:xfrm flipV="1">
                  <a:off x="2433638" y="1703786"/>
                  <a:ext cx="7069" cy="3202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flipV="1">
                  <a:off x="2440707" y="2663428"/>
                  <a:ext cx="3534" cy="57864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Group 7"/>
              <p:cNvGrpSpPr/>
              <p:nvPr/>
            </p:nvGrpSpPr>
            <p:grpSpPr>
              <a:xfrm rot="5400000">
                <a:off x="4021265" y="3709489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8"/>
              <p:cNvGrpSpPr/>
              <p:nvPr/>
            </p:nvGrpSpPr>
            <p:grpSpPr>
              <a:xfrm rot="5400000">
                <a:off x="2881993" y="2810180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/>
              <p:cNvCxnSpPr/>
              <p:nvPr/>
            </p:nvCxnSpPr>
            <p:spPr>
              <a:xfrm>
                <a:off x="946191" y="6098738"/>
                <a:ext cx="410428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2555154" y="4490751"/>
                <a:ext cx="871378" cy="3299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Elbow Connector 12"/>
              <p:cNvCxnSpPr/>
              <p:nvPr/>
            </p:nvCxnSpPr>
            <p:spPr>
              <a:xfrm rot="10800000">
                <a:off x="3892988" y="3635437"/>
                <a:ext cx="1157486" cy="873049"/>
              </a:xfrm>
              <a:prstGeom prst="bentConnector3">
                <a:avLst>
                  <a:gd name="adj1" fmla="val -197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Elbow Connector 13"/>
              <p:cNvCxnSpPr/>
              <p:nvPr/>
            </p:nvCxnSpPr>
            <p:spPr>
              <a:xfrm rot="10800000" flipV="1">
                <a:off x="1060254" y="3601587"/>
                <a:ext cx="1284386" cy="855842"/>
              </a:xfrm>
              <a:prstGeom prst="bentConnector3">
                <a:avLst>
                  <a:gd name="adj1" fmla="val 107845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2397455" y="6077288"/>
                <a:ext cx="362465" cy="483265"/>
                <a:chOff x="3591697" y="708454"/>
                <a:chExt cx="362465" cy="483265"/>
              </a:xfrm>
            </p:grpSpPr>
            <p:cxnSp>
              <p:nvCxnSpPr>
                <p:cNvPr id="28" name="Straight Connector 27"/>
                <p:cNvCxnSpPr/>
                <p:nvPr/>
              </p:nvCxnSpPr>
              <p:spPr>
                <a:xfrm>
                  <a:off x="3756454" y="708454"/>
                  <a:ext cx="0" cy="28008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3591697" y="980303"/>
                  <a:ext cx="36246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3641123" y="1088526"/>
                  <a:ext cx="261746" cy="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>
                  <a:off x="3718450" y="1191719"/>
                  <a:ext cx="10709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TextBox 15"/>
              <p:cNvSpPr txBox="1"/>
              <p:nvPr/>
            </p:nvSpPr>
            <p:spPr>
              <a:xfrm>
                <a:off x="1371823" y="3851729"/>
                <a:ext cx="3184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691717" y="3795160"/>
                <a:ext cx="3558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902611" y="3850010"/>
                <a:ext cx="30244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591545" y="5013566"/>
                <a:ext cx="4117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2j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679342" y="4966780"/>
                <a:ext cx="374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-j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128157" y="4966779"/>
                <a:ext cx="6768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3 A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6200000">
                <a:off x="4235782" y="5038354"/>
                <a:ext cx="64395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 V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0800000">
                <a:off x="4161175" y="388000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10800000">
                <a:off x="2922987" y="38036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1627472" y="38705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3922714" y="4985009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1912066" y="505115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5005246" y="2330883"/>
              <a:ext cx="533400" cy="1600200"/>
              <a:chOff x="9163050" y="2381250"/>
              <a:chExt cx="533400" cy="1600200"/>
            </a:xfrm>
          </p:grpSpPr>
          <p:grpSp>
            <p:nvGrpSpPr>
              <p:cNvPr id="85" name="Group 84"/>
              <p:cNvGrpSpPr/>
              <p:nvPr/>
            </p:nvGrpSpPr>
            <p:grpSpPr>
              <a:xfrm>
                <a:off x="9163050" y="238125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88" name="Straight Connector 87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Oval 89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6" name="TextBox 85"/>
              <p:cNvSpPr txBox="1"/>
              <p:nvPr/>
            </p:nvSpPr>
            <p:spPr>
              <a:xfrm>
                <a:off x="9260473" y="2835478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9291767" y="3031084"/>
                <a:ext cx="2792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-</a:t>
                </a:r>
              </a:p>
            </p:txBody>
          </p:sp>
        </p:grpSp>
      </p:grpSp>
      <p:sp>
        <p:nvSpPr>
          <p:cNvPr id="92" name="TextBox 91"/>
          <p:cNvSpPr txBox="1"/>
          <p:nvPr/>
        </p:nvSpPr>
        <p:spPr>
          <a:xfrm>
            <a:off x="967608" y="1162649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710369" y="1980253"/>
            <a:ext cx="538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514039" y="1246058"/>
            <a:ext cx="538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N3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466110" y="946493"/>
            <a:ext cx="37010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Step 0	get circuit.</a:t>
            </a:r>
          </a:p>
          <a:p>
            <a:r>
              <a:rPr lang="en-US" sz="2400" dirty="0"/>
              <a:t>Step 1	convert circuit to phasor form – use admittances.</a:t>
            </a:r>
          </a:p>
          <a:p>
            <a:r>
              <a:rPr lang="en-US" sz="2400" dirty="0"/>
              <a:t>Step 2	assign ground; label other nodes.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5034239" y="3101127"/>
            <a:ext cx="18214" cy="4817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4540454" y="3071859"/>
                <a:ext cx="4288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454" y="3071859"/>
                <a:ext cx="428858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6142" y="4268574"/>
                <a:ext cx="5801258" cy="194551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142" y="4268574"/>
                <a:ext cx="5801258" cy="194551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Rectangle 99"/>
          <p:cNvSpPr/>
          <p:nvPr/>
        </p:nvSpPr>
        <p:spPr>
          <a:xfrm>
            <a:off x="5936954" y="3730808"/>
            <a:ext cx="309293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3 fill out matrix equation - pretend for the moment that ideal voltage sources are actually current sources of unknown phasor.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 flipH="1" flipV="1">
            <a:off x="5486400" y="5791200"/>
            <a:ext cx="450554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522109" y="6234461"/>
                <a:ext cx="4312143" cy="376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7030A0"/>
                    </a:solidFill>
                  </a:rPr>
                  <a:t>Note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= 4V, so it is NOT an unknown! </a:t>
                </a: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09" y="6234461"/>
                <a:ext cx="4312143" cy="376770"/>
              </a:xfrm>
              <a:prstGeom prst="rect">
                <a:avLst/>
              </a:prstGeom>
              <a:blipFill rotWithShape="0">
                <a:blip r:embed="rId4"/>
                <a:stretch>
                  <a:fillRect l="-1273" t="-6452" r="-283" b="-2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4216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2400" y="247891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4 eliminate unknown(s) in source current column vector by eliminating one row in matrix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604571" y="533400"/>
                <a:ext cx="5801258" cy="1945510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71" y="533400"/>
                <a:ext cx="5801258" cy="19455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659027" y="1894703"/>
            <a:ext cx="5758249" cy="510746"/>
          </a:xfrm>
          <a:custGeom>
            <a:avLst/>
            <a:gdLst>
              <a:gd name="connsiteX0" fmla="*/ 0 w 5758249"/>
              <a:gd name="connsiteY0" fmla="*/ 0 h 510746"/>
              <a:gd name="connsiteX1" fmla="*/ 502508 w 5758249"/>
              <a:gd name="connsiteY1" fmla="*/ 8238 h 510746"/>
              <a:gd name="connsiteX2" fmla="*/ 881449 w 5758249"/>
              <a:gd name="connsiteY2" fmla="*/ 24713 h 510746"/>
              <a:gd name="connsiteX3" fmla="*/ 988541 w 5758249"/>
              <a:gd name="connsiteY3" fmla="*/ 41189 h 510746"/>
              <a:gd name="connsiteX4" fmla="*/ 1070919 w 5758249"/>
              <a:gd name="connsiteY4" fmla="*/ 57665 h 510746"/>
              <a:gd name="connsiteX5" fmla="*/ 1202724 w 5758249"/>
              <a:gd name="connsiteY5" fmla="*/ 74140 h 510746"/>
              <a:gd name="connsiteX6" fmla="*/ 1268627 w 5758249"/>
              <a:gd name="connsiteY6" fmla="*/ 82378 h 510746"/>
              <a:gd name="connsiteX7" fmla="*/ 2059459 w 5758249"/>
              <a:gd name="connsiteY7" fmla="*/ 74140 h 510746"/>
              <a:gd name="connsiteX8" fmla="*/ 2117124 w 5758249"/>
              <a:gd name="connsiteY8" fmla="*/ 65902 h 510746"/>
              <a:gd name="connsiteX9" fmla="*/ 2265405 w 5758249"/>
              <a:gd name="connsiteY9" fmla="*/ 57665 h 510746"/>
              <a:gd name="connsiteX10" fmla="*/ 2496065 w 5758249"/>
              <a:gd name="connsiteY10" fmla="*/ 57665 h 510746"/>
              <a:gd name="connsiteX11" fmla="*/ 2800865 w 5758249"/>
              <a:gd name="connsiteY11" fmla="*/ 49427 h 510746"/>
              <a:gd name="connsiteX12" fmla="*/ 2833816 w 5758249"/>
              <a:gd name="connsiteY12" fmla="*/ 65902 h 510746"/>
              <a:gd name="connsiteX13" fmla="*/ 2842054 w 5758249"/>
              <a:gd name="connsiteY13" fmla="*/ 90616 h 510746"/>
              <a:gd name="connsiteX14" fmla="*/ 2858530 w 5758249"/>
              <a:gd name="connsiteY14" fmla="*/ 115329 h 510746"/>
              <a:gd name="connsiteX15" fmla="*/ 2866768 w 5758249"/>
              <a:gd name="connsiteY15" fmla="*/ 140043 h 510746"/>
              <a:gd name="connsiteX16" fmla="*/ 2899719 w 5758249"/>
              <a:gd name="connsiteY16" fmla="*/ 189470 h 510746"/>
              <a:gd name="connsiteX17" fmla="*/ 2957384 w 5758249"/>
              <a:gd name="connsiteY17" fmla="*/ 230659 h 510746"/>
              <a:gd name="connsiteX18" fmla="*/ 3006811 w 5758249"/>
              <a:gd name="connsiteY18" fmla="*/ 263611 h 510746"/>
              <a:gd name="connsiteX19" fmla="*/ 3023287 w 5758249"/>
              <a:gd name="connsiteY19" fmla="*/ 288324 h 510746"/>
              <a:gd name="connsiteX20" fmla="*/ 3072714 w 5758249"/>
              <a:gd name="connsiteY20" fmla="*/ 313038 h 510746"/>
              <a:gd name="connsiteX21" fmla="*/ 3138616 w 5758249"/>
              <a:gd name="connsiteY21" fmla="*/ 345989 h 510746"/>
              <a:gd name="connsiteX22" fmla="*/ 3188043 w 5758249"/>
              <a:gd name="connsiteY22" fmla="*/ 370702 h 510746"/>
              <a:gd name="connsiteX23" fmla="*/ 3212757 w 5758249"/>
              <a:gd name="connsiteY23" fmla="*/ 387178 h 510746"/>
              <a:gd name="connsiteX24" fmla="*/ 3262184 w 5758249"/>
              <a:gd name="connsiteY24" fmla="*/ 403654 h 510746"/>
              <a:gd name="connsiteX25" fmla="*/ 3286897 w 5758249"/>
              <a:gd name="connsiteY25" fmla="*/ 411892 h 510746"/>
              <a:gd name="connsiteX26" fmla="*/ 3352800 w 5758249"/>
              <a:gd name="connsiteY26" fmla="*/ 428367 h 510746"/>
              <a:gd name="connsiteX27" fmla="*/ 3385751 w 5758249"/>
              <a:gd name="connsiteY27" fmla="*/ 444843 h 510746"/>
              <a:gd name="connsiteX28" fmla="*/ 3476368 w 5758249"/>
              <a:gd name="connsiteY28" fmla="*/ 461319 h 510746"/>
              <a:gd name="connsiteX29" fmla="*/ 3550508 w 5758249"/>
              <a:gd name="connsiteY29" fmla="*/ 486032 h 510746"/>
              <a:gd name="connsiteX30" fmla="*/ 3583459 w 5758249"/>
              <a:gd name="connsiteY30" fmla="*/ 494270 h 510746"/>
              <a:gd name="connsiteX31" fmla="*/ 3608173 w 5758249"/>
              <a:gd name="connsiteY31" fmla="*/ 502508 h 510746"/>
              <a:gd name="connsiteX32" fmla="*/ 3682314 w 5758249"/>
              <a:gd name="connsiteY32" fmla="*/ 510746 h 510746"/>
              <a:gd name="connsiteX33" fmla="*/ 3855308 w 5758249"/>
              <a:gd name="connsiteY33" fmla="*/ 502508 h 510746"/>
              <a:gd name="connsiteX34" fmla="*/ 3912973 w 5758249"/>
              <a:gd name="connsiteY34" fmla="*/ 486032 h 510746"/>
              <a:gd name="connsiteX35" fmla="*/ 3945924 w 5758249"/>
              <a:gd name="connsiteY35" fmla="*/ 469556 h 510746"/>
              <a:gd name="connsiteX36" fmla="*/ 3987114 w 5758249"/>
              <a:gd name="connsiteY36" fmla="*/ 461319 h 510746"/>
              <a:gd name="connsiteX37" fmla="*/ 4020065 w 5758249"/>
              <a:gd name="connsiteY37" fmla="*/ 453081 h 510746"/>
              <a:gd name="connsiteX38" fmla="*/ 4044778 w 5758249"/>
              <a:gd name="connsiteY38" fmla="*/ 436605 h 510746"/>
              <a:gd name="connsiteX39" fmla="*/ 4077730 w 5758249"/>
              <a:gd name="connsiteY39" fmla="*/ 420129 h 510746"/>
              <a:gd name="connsiteX40" fmla="*/ 4102443 w 5758249"/>
              <a:gd name="connsiteY40" fmla="*/ 395416 h 510746"/>
              <a:gd name="connsiteX41" fmla="*/ 4160108 w 5758249"/>
              <a:gd name="connsiteY41" fmla="*/ 378940 h 510746"/>
              <a:gd name="connsiteX42" fmla="*/ 4250724 w 5758249"/>
              <a:gd name="connsiteY42" fmla="*/ 313038 h 510746"/>
              <a:gd name="connsiteX43" fmla="*/ 4308389 w 5758249"/>
              <a:gd name="connsiteY43" fmla="*/ 280086 h 510746"/>
              <a:gd name="connsiteX44" fmla="*/ 4333103 w 5758249"/>
              <a:gd name="connsiteY44" fmla="*/ 255373 h 510746"/>
              <a:gd name="connsiteX45" fmla="*/ 4357816 w 5758249"/>
              <a:gd name="connsiteY45" fmla="*/ 238897 h 510746"/>
              <a:gd name="connsiteX46" fmla="*/ 4382530 w 5758249"/>
              <a:gd name="connsiteY46" fmla="*/ 214183 h 510746"/>
              <a:gd name="connsiteX47" fmla="*/ 4407243 w 5758249"/>
              <a:gd name="connsiteY47" fmla="*/ 197708 h 510746"/>
              <a:gd name="connsiteX48" fmla="*/ 4481384 w 5758249"/>
              <a:gd name="connsiteY48" fmla="*/ 148281 h 510746"/>
              <a:gd name="connsiteX49" fmla="*/ 4506097 w 5758249"/>
              <a:gd name="connsiteY49" fmla="*/ 140043 h 510746"/>
              <a:gd name="connsiteX50" fmla="*/ 4530811 w 5758249"/>
              <a:gd name="connsiteY50" fmla="*/ 115329 h 510746"/>
              <a:gd name="connsiteX51" fmla="*/ 4555524 w 5758249"/>
              <a:gd name="connsiteY51" fmla="*/ 107092 h 510746"/>
              <a:gd name="connsiteX52" fmla="*/ 4580238 w 5758249"/>
              <a:gd name="connsiteY52" fmla="*/ 90616 h 510746"/>
              <a:gd name="connsiteX53" fmla="*/ 4679092 w 5758249"/>
              <a:gd name="connsiteY53" fmla="*/ 74140 h 510746"/>
              <a:gd name="connsiteX54" fmla="*/ 4761470 w 5758249"/>
              <a:gd name="connsiteY54" fmla="*/ 57665 h 510746"/>
              <a:gd name="connsiteX55" fmla="*/ 4835611 w 5758249"/>
              <a:gd name="connsiteY55" fmla="*/ 24713 h 510746"/>
              <a:gd name="connsiteX56" fmla="*/ 5758249 w 5758249"/>
              <a:gd name="connsiteY56" fmla="*/ 24713 h 51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5758249" h="510746">
                <a:moveTo>
                  <a:pt x="0" y="0"/>
                </a:moveTo>
                <a:lnTo>
                  <a:pt x="502508" y="8238"/>
                </a:lnTo>
                <a:cubicBezTo>
                  <a:pt x="785974" y="14143"/>
                  <a:pt x="706176" y="8779"/>
                  <a:pt x="881449" y="24713"/>
                </a:cubicBezTo>
                <a:cubicBezTo>
                  <a:pt x="960118" y="40447"/>
                  <a:pt x="883808" y="26227"/>
                  <a:pt x="988541" y="41189"/>
                </a:cubicBezTo>
                <a:cubicBezTo>
                  <a:pt x="1139061" y="62692"/>
                  <a:pt x="960810" y="37646"/>
                  <a:pt x="1070919" y="57665"/>
                </a:cubicBezTo>
                <a:cubicBezTo>
                  <a:pt x="1110658" y="64890"/>
                  <a:pt x="1163765" y="69557"/>
                  <a:pt x="1202724" y="74140"/>
                </a:cubicBezTo>
                <a:lnTo>
                  <a:pt x="1268627" y="82378"/>
                </a:lnTo>
                <a:lnTo>
                  <a:pt x="2059459" y="74140"/>
                </a:lnTo>
                <a:cubicBezTo>
                  <a:pt x="2078872" y="73763"/>
                  <a:pt x="2097769" y="67450"/>
                  <a:pt x="2117124" y="65902"/>
                </a:cubicBezTo>
                <a:cubicBezTo>
                  <a:pt x="2166470" y="61955"/>
                  <a:pt x="2215978" y="60411"/>
                  <a:pt x="2265405" y="57665"/>
                </a:cubicBezTo>
                <a:cubicBezTo>
                  <a:pt x="2389391" y="37000"/>
                  <a:pt x="2244169" y="57665"/>
                  <a:pt x="2496065" y="57665"/>
                </a:cubicBezTo>
                <a:cubicBezTo>
                  <a:pt x="2597702" y="57665"/>
                  <a:pt x="2699265" y="52173"/>
                  <a:pt x="2800865" y="49427"/>
                </a:cubicBezTo>
                <a:cubicBezTo>
                  <a:pt x="2811849" y="54919"/>
                  <a:pt x="2825133" y="57219"/>
                  <a:pt x="2833816" y="65902"/>
                </a:cubicBezTo>
                <a:cubicBezTo>
                  <a:pt x="2839956" y="72042"/>
                  <a:pt x="2838171" y="82849"/>
                  <a:pt x="2842054" y="90616"/>
                </a:cubicBezTo>
                <a:cubicBezTo>
                  <a:pt x="2846482" y="99471"/>
                  <a:pt x="2853038" y="107091"/>
                  <a:pt x="2858530" y="115329"/>
                </a:cubicBezTo>
                <a:cubicBezTo>
                  <a:pt x="2861276" y="123567"/>
                  <a:pt x="2862551" y="132452"/>
                  <a:pt x="2866768" y="140043"/>
                </a:cubicBezTo>
                <a:cubicBezTo>
                  <a:pt x="2876384" y="157352"/>
                  <a:pt x="2883244" y="178486"/>
                  <a:pt x="2899719" y="189470"/>
                </a:cubicBezTo>
                <a:cubicBezTo>
                  <a:pt x="2980083" y="243048"/>
                  <a:pt x="2855179" y="159116"/>
                  <a:pt x="2957384" y="230659"/>
                </a:cubicBezTo>
                <a:cubicBezTo>
                  <a:pt x="2973606" y="242014"/>
                  <a:pt x="3006811" y="263611"/>
                  <a:pt x="3006811" y="263611"/>
                </a:cubicBezTo>
                <a:cubicBezTo>
                  <a:pt x="3012303" y="271849"/>
                  <a:pt x="3016286" y="281323"/>
                  <a:pt x="3023287" y="288324"/>
                </a:cubicBezTo>
                <a:cubicBezTo>
                  <a:pt x="3044350" y="309387"/>
                  <a:pt x="3048146" y="301871"/>
                  <a:pt x="3072714" y="313038"/>
                </a:cubicBezTo>
                <a:cubicBezTo>
                  <a:pt x="3095073" y="323201"/>
                  <a:pt x="3118181" y="332365"/>
                  <a:pt x="3138616" y="345989"/>
                </a:cubicBezTo>
                <a:cubicBezTo>
                  <a:pt x="3170555" y="367282"/>
                  <a:pt x="3153937" y="359334"/>
                  <a:pt x="3188043" y="370702"/>
                </a:cubicBezTo>
                <a:cubicBezTo>
                  <a:pt x="3196281" y="376194"/>
                  <a:pt x="3203710" y="383157"/>
                  <a:pt x="3212757" y="387178"/>
                </a:cubicBezTo>
                <a:cubicBezTo>
                  <a:pt x="3228627" y="394231"/>
                  <a:pt x="3245708" y="398162"/>
                  <a:pt x="3262184" y="403654"/>
                </a:cubicBezTo>
                <a:cubicBezTo>
                  <a:pt x="3270422" y="406400"/>
                  <a:pt x="3278473" y="409786"/>
                  <a:pt x="3286897" y="411892"/>
                </a:cubicBezTo>
                <a:cubicBezTo>
                  <a:pt x="3308865" y="417384"/>
                  <a:pt x="3332547" y="418240"/>
                  <a:pt x="3352800" y="428367"/>
                </a:cubicBezTo>
                <a:cubicBezTo>
                  <a:pt x="3363784" y="433859"/>
                  <a:pt x="3374253" y="440531"/>
                  <a:pt x="3385751" y="444843"/>
                </a:cubicBezTo>
                <a:cubicBezTo>
                  <a:pt x="3409653" y="453806"/>
                  <a:pt x="3455320" y="458312"/>
                  <a:pt x="3476368" y="461319"/>
                </a:cubicBezTo>
                <a:cubicBezTo>
                  <a:pt x="3501081" y="469557"/>
                  <a:pt x="3525236" y="479714"/>
                  <a:pt x="3550508" y="486032"/>
                </a:cubicBezTo>
                <a:cubicBezTo>
                  <a:pt x="3561492" y="488778"/>
                  <a:pt x="3572573" y="491160"/>
                  <a:pt x="3583459" y="494270"/>
                </a:cubicBezTo>
                <a:cubicBezTo>
                  <a:pt x="3591808" y="496656"/>
                  <a:pt x="3599608" y="501080"/>
                  <a:pt x="3608173" y="502508"/>
                </a:cubicBezTo>
                <a:cubicBezTo>
                  <a:pt x="3632700" y="506596"/>
                  <a:pt x="3657600" y="508000"/>
                  <a:pt x="3682314" y="510746"/>
                </a:cubicBezTo>
                <a:cubicBezTo>
                  <a:pt x="3739979" y="508000"/>
                  <a:pt x="3797762" y="507112"/>
                  <a:pt x="3855308" y="502508"/>
                </a:cubicBezTo>
                <a:cubicBezTo>
                  <a:pt x="3863873" y="501823"/>
                  <a:pt x="3902683" y="490442"/>
                  <a:pt x="3912973" y="486032"/>
                </a:cubicBezTo>
                <a:cubicBezTo>
                  <a:pt x="3924260" y="481195"/>
                  <a:pt x="3934274" y="473439"/>
                  <a:pt x="3945924" y="469556"/>
                </a:cubicBezTo>
                <a:cubicBezTo>
                  <a:pt x="3959207" y="465128"/>
                  <a:pt x="3973446" y="464356"/>
                  <a:pt x="3987114" y="461319"/>
                </a:cubicBezTo>
                <a:cubicBezTo>
                  <a:pt x="3998166" y="458863"/>
                  <a:pt x="4009081" y="455827"/>
                  <a:pt x="4020065" y="453081"/>
                </a:cubicBezTo>
                <a:cubicBezTo>
                  <a:pt x="4028303" y="447589"/>
                  <a:pt x="4036182" y="441517"/>
                  <a:pt x="4044778" y="436605"/>
                </a:cubicBezTo>
                <a:cubicBezTo>
                  <a:pt x="4055440" y="430512"/>
                  <a:pt x="4067737" y="427267"/>
                  <a:pt x="4077730" y="420129"/>
                </a:cubicBezTo>
                <a:cubicBezTo>
                  <a:pt x="4087210" y="413358"/>
                  <a:pt x="4092750" y="401878"/>
                  <a:pt x="4102443" y="395416"/>
                </a:cubicBezTo>
                <a:cubicBezTo>
                  <a:pt x="4109534" y="390689"/>
                  <a:pt x="4155714" y="380039"/>
                  <a:pt x="4160108" y="378940"/>
                </a:cubicBezTo>
                <a:cubicBezTo>
                  <a:pt x="4163583" y="376334"/>
                  <a:pt x="4228527" y="325722"/>
                  <a:pt x="4250724" y="313038"/>
                </a:cubicBezTo>
                <a:cubicBezTo>
                  <a:pt x="4276365" y="298386"/>
                  <a:pt x="4286491" y="298334"/>
                  <a:pt x="4308389" y="280086"/>
                </a:cubicBezTo>
                <a:cubicBezTo>
                  <a:pt x="4317339" y="272628"/>
                  <a:pt x="4324153" y="262831"/>
                  <a:pt x="4333103" y="255373"/>
                </a:cubicBezTo>
                <a:cubicBezTo>
                  <a:pt x="4340709" y="249035"/>
                  <a:pt x="4350210" y="245235"/>
                  <a:pt x="4357816" y="238897"/>
                </a:cubicBezTo>
                <a:cubicBezTo>
                  <a:pt x="4366766" y="231439"/>
                  <a:pt x="4373580" y="221641"/>
                  <a:pt x="4382530" y="214183"/>
                </a:cubicBezTo>
                <a:cubicBezTo>
                  <a:pt x="4390136" y="207845"/>
                  <a:pt x="4399187" y="203462"/>
                  <a:pt x="4407243" y="197708"/>
                </a:cubicBezTo>
                <a:cubicBezTo>
                  <a:pt x="4439439" y="174711"/>
                  <a:pt x="4444240" y="166853"/>
                  <a:pt x="4481384" y="148281"/>
                </a:cubicBezTo>
                <a:cubicBezTo>
                  <a:pt x="4489151" y="144398"/>
                  <a:pt x="4497859" y="142789"/>
                  <a:pt x="4506097" y="140043"/>
                </a:cubicBezTo>
                <a:cubicBezTo>
                  <a:pt x="4514335" y="131805"/>
                  <a:pt x="4521117" y="121791"/>
                  <a:pt x="4530811" y="115329"/>
                </a:cubicBezTo>
                <a:cubicBezTo>
                  <a:pt x="4538036" y="110512"/>
                  <a:pt x="4547757" y="110975"/>
                  <a:pt x="4555524" y="107092"/>
                </a:cubicBezTo>
                <a:cubicBezTo>
                  <a:pt x="4564380" y="102664"/>
                  <a:pt x="4571138" y="94516"/>
                  <a:pt x="4580238" y="90616"/>
                </a:cubicBezTo>
                <a:cubicBezTo>
                  <a:pt x="4603115" y="80811"/>
                  <a:pt x="4663651" y="76346"/>
                  <a:pt x="4679092" y="74140"/>
                </a:cubicBezTo>
                <a:cubicBezTo>
                  <a:pt x="4726217" y="67408"/>
                  <a:pt x="4721444" y="67670"/>
                  <a:pt x="4761470" y="57665"/>
                </a:cubicBezTo>
                <a:cubicBezTo>
                  <a:pt x="4783867" y="42733"/>
                  <a:pt x="4806202" y="24713"/>
                  <a:pt x="4835611" y="24713"/>
                </a:cubicBezTo>
                <a:lnTo>
                  <a:pt x="5758249" y="24713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84263" y="4267200"/>
                <a:ext cx="5441874" cy="1639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63" y="4267200"/>
                <a:ext cx="5441874" cy="16391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767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06808" y="322662"/>
                <a:ext cx="5441874" cy="1639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808" y="322662"/>
                <a:ext cx="5441874" cy="163916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14278" y="1896908"/>
            <a:ext cx="85389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5 eliminate one column in matrix equation by eliminating one unknown node potential using ideal voltage source.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2727905"/>
                <a:ext cx="4409092" cy="1106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727905"/>
                <a:ext cx="4409092" cy="11065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33581" y="4419600"/>
                <a:ext cx="7900304" cy="23378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3+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9+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81" y="4419600"/>
                <a:ext cx="7900304" cy="23378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324575" y="3850902"/>
            <a:ext cx="83959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6	solve matrix equation for unknown node potentials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5961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401" y="57740"/>
            <a:ext cx="8229600" cy="80727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Example 2 with ideal voltage source</a:t>
            </a:r>
          </a:p>
        </p:txBody>
      </p:sp>
      <p:grpSp>
        <p:nvGrpSpPr>
          <p:cNvPr id="91" name="Group 90"/>
          <p:cNvGrpSpPr/>
          <p:nvPr/>
        </p:nvGrpSpPr>
        <p:grpSpPr>
          <a:xfrm>
            <a:off x="228600" y="914400"/>
            <a:ext cx="5081446" cy="2711883"/>
            <a:chOff x="457200" y="1219200"/>
            <a:chExt cx="5081446" cy="2711883"/>
          </a:xfrm>
        </p:grpSpPr>
        <p:grpSp>
          <p:nvGrpSpPr>
            <p:cNvPr id="3" name="Group 2"/>
            <p:cNvGrpSpPr/>
            <p:nvPr/>
          </p:nvGrpSpPr>
          <p:grpSpPr>
            <a:xfrm>
              <a:off x="457200" y="1219200"/>
              <a:ext cx="4814748" cy="2697815"/>
              <a:chOff x="235728" y="3400923"/>
              <a:chExt cx="4814748" cy="2697815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686277" y="4467777"/>
                <a:ext cx="533400" cy="1600200"/>
                <a:chOff x="6750909" y="1752600"/>
                <a:chExt cx="533400" cy="1600200"/>
              </a:xfrm>
            </p:grpSpPr>
            <p:grpSp>
              <p:nvGrpSpPr>
                <p:cNvPr id="79" name="Group 78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81" name="Straight Connector 80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3" name="Oval 82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80" name="Straight Arrow Connector 79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4"/>
              <p:cNvGrpSpPr/>
              <p:nvPr/>
            </p:nvGrpSpPr>
            <p:grpSpPr>
              <a:xfrm rot="5400000">
                <a:off x="1543719" y="3658433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/>
              <p:cNvGrpSpPr/>
              <p:nvPr/>
            </p:nvGrpSpPr>
            <p:grpSpPr>
              <a:xfrm>
                <a:off x="2291251" y="4457429"/>
                <a:ext cx="536100" cy="1603720"/>
                <a:chOff x="3132049" y="1703786"/>
                <a:chExt cx="536100" cy="1538287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5" name="Group 64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66" name="Arc 65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Arc 66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" name="Group 6"/>
              <p:cNvGrpSpPr/>
              <p:nvPr/>
            </p:nvGrpSpPr>
            <p:grpSpPr>
              <a:xfrm>
                <a:off x="3301032" y="4495018"/>
                <a:ext cx="287101" cy="1603720"/>
                <a:chOff x="2298937" y="1703786"/>
                <a:chExt cx="287101" cy="1538287"/>
              </a:xfrm>
            </p:grpSpPr>
            <p:sp>
              <p:nvSpPr>
                <p:cNvPr id="59" name="Freeform 58"/>
                <p:cNvSpPr/>
                <p:nvPr/>
              </p:nvSpPr>
              <p:spPr>
                <a:xfrm>
                  <a:off x="2298937" y="2024063"/>
                  <a:ext cx="287101" cy="676275"/>
                </a:xfrm>
                <a:custGeom>
                  <a:avLst/>
                  <a:gdLst>
                    <a:gd name="connsiteX0" fmla="*/ 134701 w 287101"/>
                    <a:gd name="connsiteY0" fmla="*/ 0 h 676275"/>
                    <a:gd name="connsiteX1" fmla="*/ 182326 w 287101"/>
                    <a:gd name="connsiteY1" fmla="*/ 4762 h 676275"/>
                    <a:gd name="connsiteX2" fmla="*/ 196613 w 287101"/>
                    <a:gd name="connsiteY2" fmla="*/ 9525 h 676275"/>
                    <a:gd name="connsiteX3" fmla="*/ 206138 w 287101"/>
                    <a:gd name="connsiteY3" fmla="*/ 23812 h 676275"/>
                    <a:gd name="connsiteX4" fmla="*/ 220426 w 287101"/>
                    <a:gd name="connsiteY4" fmla="*/ 33337 h 676275"/>
                    <a:gd name="connsiteX5" fmla="*/ 229951 w 287101"/>
                    <a:gd name="connsiteY5" fmla="*/ 47625 h 676275"/>
                    <a:gd name="connsiteX6" fmla="*/ 244238 w 287101"/>
                    <a:gd name="connsiteY6" fmla="*/ 76200 h 676275"/>
                    <a:gd name="connsiteX7" fmla="*/ 249001 w 287101"/>
                    <a:gd name="connsiteY7" fmla="*/ 95250 h 676275"/>
                    <a:gd name="connsiteX8" fmla="*/ 244238 w 287101"/>
                    <a:gd name="connsiteY8" fmla="*/ 152400 h 676275"/>
                    <a:gd name="connsiteX9" fmla="*/ 239476 w 287101"/>
                    <a:gd name="connsiteY9" fmla="*/ 166687 h 676275"/>
                    <a:gd name="connsiteX10" fmla="*/ 196613 w 287101"/>
                    <a:gd name="connsiteY10" fmla="*/ 190500 h 676275"/>
                    <a:gd name="connsiteX11" fmla="*/ 182326 w 287101"/>
                    <a:gd name="connsiteY11" fmla="*/ 200025 h 676275"/>
                    <a:gd name="connsiteX12" fmla="*/ 144226 w 287101"/>
                    <a:gd name="connsiteY12" fmla="*/ 209550 h 676275"/>
                    <a:gd name="connsiteX13" fmla="*/ 129938 w 287101"/>
                    <a:gd name="connsiteY13" fmla="*/ 214312 h 676275"/>
                    <a:gd name="connsiteX14" fmla="*/ 44213 w 287101"/>
                    <a:gd name="connsiteY14" fmla="*/ 209550 h 676275"/>
                    <a:gd name="connsiteX15" fmla="*/ 29926 w 287101"/>
                    <a:gd name="connsiteY15" fmla="*/ 204787 h 676275"/>
                    <a:gd name="connsiteX16" fmla="*/ 1351 w 287101"/>
                    <a:gd name="connsiteY16" fmla="*/ 185737 h 676275"/>
                    <a:gd name="connsiteX17" fmla="*/ 6113 w 287101"/>
                    <a:gd name="connsiteY17" fmla="*/ 166687 h 676275"/>
                    <a:gd name="connsiteX18" fmla="*/ 34688 w 287101"/>
                    <a:gd name="connsiteY18" fmla="*/ 157162 h 676275"/>
                    <a:gd name="connsiteX19" fmla="*/ 101363 w 287101"/>
                    <a:gd name="connsiteY19" fmla="*/ 161925 h 676275"/>
                    <a:gd name="connsiteX20" fmla="*/ 148988 w 287101"/>
                    <a:gd name="connsiteY20" fmla="*/ 176212 h 676275"/>
                    <a:gd name="connsiteX21" fmla="*/ 187088 w 287101"/>
                    <a:gd name="connsiteY21" fmla="*/ 185737 h 676275"/>
                    <a:gd name="connsiteX22" fmla="*/ 215663 w 287101"/>
                    <a:gd name="connsiteY22" fmla="*/ 195262 h 676275"/>
                    <a:gd name="connsiteX23" fmla="*/ 225188 w 287101"/>
                    <a:gd name="connsiteY23" fmla="*/ 209550 h 676275"/>
                    <a:gd name="connsiteX24" fmla="*/ 239476 w 287101"/>
                    <a:gd name="connsiteY24" fmla="*/ 219075 h 676275"/>
                    <a:gd name="connsiteX25" fmla="*/ 258526 w 287101"/>
                    <a:gd name="connsiteY25" fmla="*/ 233362 h 676275"/>
                    <a:gd name="connsiteX26" fmla="*/ 272813 w 287101"/>
                    <a:gd name="connsiteY26" fmla="*/ 238125 h 676275"/>
                    <a:gd name="connsiteX27" fmla="*/ 287101 w 287101"/>
                    <a:gd name="connsiteY27" fmla="*/ 247650 h 676275"/>
                    <a:gd name="connsiteX28" fmla="*/ 277576 w 287101"/>
                    <a:gd name="connsiteY28" fmla="*/ 300037 h 676275"/>
                    <a:gd name="connsiteX29" fmla="*/ 272813 w 287101"/>
                    <a:gd name="connsiteY29" fmla="*/ 314325 h 676275"/>
                    <a:gd name="connsiteX30" fmla="*/ 253763 w 287101"/>
                    <a:gd name="connsiteY30" fmla="*/ 342900 h 676275"/>
                    <a:gd name="connsiteX31" fmla="*/ 215663 w 287101"/>
                    <a:gd name="connsiteY31" fmla="*/ 357187 h 676275"/>
                    <a:gd name="connsiteX32" fmla="*/ 187088 w 287101"/>
                    <a:gd name="connsiteY32" fmla="*/ 366712 h 676275"/>
                    <a:gd name="connsiteX33" fmla="*/ 172801 w 287101"/>
                    <a:gd name="connsiteY33" fmla="*/ 376237 h 676275"/>
                    <a:gd name="connsiteX34" fmla="*/ 48976 w 287101"/>
                    <a:gd name="connsiteY34" fmla="*/ 376237 h 676275"/>
                    <a:gd name="connsiteX35" fmla="*/ 34688 w 287101"/>
                    <a:gd name="connsiteY35" fmla="*/ 361950 h 676275"/>
                    <a:gd name="connsiteX36" fmla="*/ 6113 w 287101"/>
                    <a:gd name="connsiteY36" fmla="*/ 342900 h 676275"/>
                    <a:gd name="connsiteX37" fmla="*/ 1351 w 287101"/>
                    <a:gd name="connsiteY37" fmla="*/ 328612 h 676275"/>
                    <a:gd name="connsiteX38" fmla="*/ 48976 w 287101"/>
                    <a:gd name="connsiteY38" fmla="*/ 319087 h 676275"/>
                    <a:gd name="connsiteX39" fmla="*/ 87076 w 287101"/>
                    <a:gd name="connsiteY39" fmla="*/ 323850 h 676275"/>
                    <a:gd name="connsiteX40" fmla="*/ 144226 w 287101"/>
                    <a:gd name="connsiteY40" fmla="*/ 333375 h 676275"/>
                    <a:gd name="connsiteX41" fmla="*/ 158513 w 287101"/>
                    <a:gd name="connsiteY41" fmla="*/ 338137 h 676275"/>
                    <a:gd name="connsiteX42" fmla="*/ 187088 w 287101"/>
                    <a:gd name="connsiteY42" fmla="*/ 357187 h 676275"/>
                    <a:gd name="connsiteX43" fmla="*/ 229951 w 287101"/>
                    <a:gd name="connsiteY43" fmla="*/ 381000 h 676275"/>
                    <a:gd name="connsiteX44" fmla="*/ 244238 w 287101"/>
                    <a:gd name="connsiteY44" fmla="*/ 390525 h 676275"/>
                    <a:gd name="connsiteX45" fmla="*/ 258526 w 287101"/>
                    <a:gd name="connsiteY45" fmla="*/ 400050 h 676275"/>
                    <a:gd name="connsiteX46" fmla="*/ 268051 w 287101"/>
                    <a:gd name="connsiteY46" fmla="*/ 428625 h 676275"/>
                    <a:gd name="connsiteX47" fmla="*/ 272813 w 287101"/>
                    <a:gd name="connsiteY47" fmla="*/ 442912 h 676275"/>
                    <a:gd name="connsiteX48" fmla="*/ 268051 w 287101"/>
                    <a:gd name="connsiteY48" fmla="*/ 476250 h 676275"/>
                    <a:gd name="connsiteX49" fmla="*/ 244238 w 287101"/>
                    <a:gd name="connsiteY49" fmla="*/ 495300 h 676275"/>
                    <a:gd name="connsiteX50" fmla="*/ 229951 w 287101"/>
                    <a:gd name="connsiteY50" fmla="*/ 504825 h 676275"/>
                    <a:gd name="connsiteX51" fmla="*/ 210901 w 287101"/>
                    <a:gd name="connsiteY51" fmla="*/ 523875 h 676275"/>
                    <a:gd name="connsiteX52" fmla="*/ 182326 w 287101"/>
                    <a:gd name="connsiteY52" fmla="*/ 542925 h 676275"/>
                    <a:gd name="connsiteX53" fmla="*/ 87076 w 287101"/>
                    <a:gd name="connsiteY53" fmla="*/ 552450 h 676275"/>
                    <a:gd name="connsiteX54" fmla="*/ 48976 w 287101"/>
                    <a:gd name="connsiteY54" fmla="*/ 547687 h 676275"/>
                    <a:gd name="connsiteX55" fmla="*/ 25163 w 287101"/>
                    <a:gd name="connsiteY55" fmla="*/ 519112 h 676275"/>
                    <a:gd name="connsiteX56" fmla="*/ 29926 w 287101"/>
                    <a:gd name="connsiteY56" fmla="*/ 504825 h 676275"/>
                    <a:gd name="connsiteX57" fmla="*/ 44213 w 287101"/>
                    <a:gd name="connsiteY57" fmla="*/ 500062 h 676275"/>
                    <a:gd name="connsiteX58" fmla="*/ 120413 w 287101"/>
                    <a:gd name="connsiteY58" fmla="*/ 504825 h 676275"/>
                    <a:gd name="connsiteX59" fmla="*/ 148988 w 287101"/>
                    <a:gd name="connsiteY59" fmla="*/ 509587 h 676275"/>
                    <a:gd name="connsiteX60" fmla="*/ 163276 w 287101"/>
                    <a:gd name="connsiteY60" fmla="*/ 514350 h 676275"/>
                    <a:gd name="connsiteX61" fmla="*/ 215663 w 287101"/>
                    <a:gd name="connsiteY61" fmla="*/ 528637 h 676275"/>
                    <a:gd name="connsiteX62" fmla="*/ 229951 w 287101"/>
                    <a:gd name="connsiteY62" fmla="*/ 533400 h 676275"/>
                    <a:gd name="connsiteX63" fmla="*/ 244238 w 287101"/>
                    <a:gd name="connsiteY63" fmla="*/ 542925 h 676275"/>
                    <a:gd name="connsiteX64" fmla="*/ 263288 w 287101"/>
                    <a:gd name="connsiteY64" fmla="*/ 571500 h 676275"/>
                    <a:gd name="connsiteX65" fmla="*/ 244238 w 287101"/>
                    <a:gd name="connsiteY65" fmla="*/ 623887 h 676275"/>
                    <a:gd name="connsiteX66" fmla="*/ 229951 w 287101"/>
                    <a:gd name="connsiteY66" fmla="*/ 633412 h 676275"/>
                    <a:gd name="connsiteX67" fmla="*/ 187088 w 287101"/>
                    <a:gd name="connsiteY67" fmla="*/ 652462 h 676275"/>
                    <a:gd name="connsiteX68" fmla="*/ 177563 w 287101"/>
                    <a:gd name="connsiteY68" fmla="*/ 666750 h 676275"/>
                    <a:gd name="connsiteX69" fmla="*/ 168038 w 287101"/>
                    <a:gd name="connsiteY69" fmla="*/ 676275 h 676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287101" h="676275">
                      <a:moveTo>
                        <a:pt x="134701" y="0"/>
                      </a:moveTo>
                      <a:cubicBezTo>
                        <a:pt x="150576" y="1587"/>
                        <a:pt x="166557" y="2336"/>
                        <a:pt x="182326" y="4762"/>
                      </a:cubicBezTo>
                      <a:cubicBezTo>
                        <a:pt x="187288" y="5525"/>
                        <a:pt x="192693" y="6389"/>
                        <a:pt x="196613" y="9525"/>
                      </a:cubicBezTo>
                      <a:cubicBezTo>
                        <a:pt x="201082" y="13101"/>
                        <a:pt x="202091" y="19765"/>
                        <a:pt x="206138" y="23812"/>
                      </a:cubicBezTo>
                      <a:cubicBezTo>
                        <a:pt x="210186" y="27859"/>
                        <a:pt x="215663" y="30162"/>
                        <a:pt x="220426" y="33337"/>
                      </a:cubicBezTo>
                      <a:cubicBezTo>
                        <a:pt x="223601" y="38100"/>
                        <a:pt x="227391" y="42505"/>
                        <a:pt x="229951" y="47625"/>
                      </a:cubicBezTo>
                      <a:cubicBezTo>
                        <a:pt x="249668" y="87061"/>
                        <a:pt x="216940" y="35251"/>
                        <a:pt x="244238" y="76200"/>
                      </a:cubicBezTo>
                      <a:cubicBezTo>
                        <a:pt x="245826" y="82550"/>
                        <a:pt x="249001" y="88705"/>
                        <a:pt x="249001" y="95250"/>
                      </a:cubicBezTo>
                      <a:cubicBezTo>
                        <a:pt x="249001" y="114366"/>
                        <a:pt x="246764" y="133452"/>
                        <a:pt x="244238" y="152400"/>
                      </a:cubicBezTo>
                      <a:cubicBezTo>
                        <a:pt x="243575" y="157376"/>
                        <a:pt x="243026" y="163137"/>
                        <a:pt x="239476" y="166687"/>
                      </a:cubicBezTo>
                      <a:cubicBezTo>
                        <a:pt x="209445" y="196718"/>
                        <a:pt x="220568" y="178522"/>
                        <a:pt x="196613" y="190500"/>
                      </a:cubicBezTo>
                      <a:cubicBezTo>
                        <a:pt x="191494" y="193060"/>
                        <a:pt x="187445" y="197465"/>
                        <a:pt x="182326" y="200025"/>
                      </a:cubicBezTo>
                      <a:cubicBezTo>
                        <a:pt x="171444" y="205466"/>
                        <a:pt x="155086" y="206835"/>
                        <a:pt x="144226" y="209550"/>
                      </a:cubicBezTo>
                      <a:cubicBezTo>
                        <a:pt x="139356" y="210768"/>
                        <a:pt x="134701" y="212725"/>
                        <a:pt x="129938" y="214312"/>
                      </a:cubicBezTo>
                      <a:cubicBezTo>
                        <a:pt x="101363" y="212725"/>
                        <a:pt x="72703" y="212263"/>
                        <a:pt x="44213" y="209550"/>
                      </a:cubicBezTo>
                      <a:cubicBezTo>
                        <a:pt x="39216" y="209074"/>
                        <a:pt x="34314" y="207225"/>
                        <a:pt x="29926" y="204787"/>
                      </a:cubicBezTo>
                      <a:cubicBezTo>
                        <a:pt x="19919" y="199227"/>
                        <a:pt x="1351" y="185737"/>
                        <a:pt x="1351" y="185737"/>
                      </a:cubicBezTo>
                      <a:cubicBezTo>
                        <a:pt x="2938" y="179387"/>
                        <a:pt x="1143" y="170947"/>
                        <a:pt x="6113" y="166687"/>
                      </a:cubicBezTo>
                      <a:cubicBezTo>
                        <a:pt x="13736" y="160153"/>
                        <a:pt x="34688" y="157162"/>
                        <a:pt x="34688" y="157162"/>
                      </a:cubicBezTo>
                      <a:cubicBezTo>
                        <a:pt x="56913" y="158750"/>
                        <a:pt x="79218" y="159464"/>
                        <a:pt x="101363" y="161925"/>
                      </a:cubicBezTo>
                      <a:cubicBezTo>
                        <a:pt x="114974" y="163437"/>
                        <a:pt x="137487" y="173337"/>
                        <a:pt x="148988" y="176212"/>
                      </a:cubicBezTo>
                      <a:cubicBezTo>
                        <a:pt x="161688" y="179387"/>
                        <a:pt x="174669" y="181597"/>
                        <a:pt x="187088" y="185737"/>
                      </a:cubicBezTo>
                      <a:lnTo>
                        <a:pt x="215663" y="195262"/>
                      </a:lnTo>
                      <a:cubicBezTo>
                        <a:pt x="218838" y="200025"/>
                        <a:pt x="221141" y="205503"/>
                        <a:pt x="225188" y="209550"/>
                      </a:cubicBezTo>
                      <a:cubicBezTo>
                        <a:pt x="229235" y="213597"/>
                        <a:pt x="234818" y="215748"/>
                        <a:pt x="239476" y="219075"/>
                      </a:cubicBezTo>
                      <a:cubicBezTo>
                        <a:pt x="245935" y="223688"/>
                        <a:pt x="251634" y="229424"/>
                        <a:pt x="258526" y="233362"/>
                      </a:cubicBezTo>
                      <a:cubicBezTo>
                        <a:pt x="262885" y="235853"/>
                        <a:pt x="268323" y="235880"/>
                        <a:pt x="272813" y="238125"/>
                      </a:cubicBezTo>
                      <a:cubicBezTo>
                        <a:pt x="277933" y="240685"/>
                        <a:pt x="282338" y="244475"/>
                        <a:pt x="287101" y="247650"/>
                      </a:cubicBezTo>
                      <a:cubicBezTo>
                        <a:pt x="284980" y="260375"/>
                        <a:pt x="280901" y="286736"/>
                        <a:pt x="277576" y="300037"/>
                      </a:cubicBezTo>
                      <a:cubicBezTo>
                        <a:pt x="276358" y="304907"/>
                        <a:pt x="275251" y="309936"/>
                        <a:pt x="272813" y="314325"/>
                      </a:cubicBezTo>
                      <a:cubicBezTo>
                        <a:pt x="267254" y="324332"/>
                        <a:pt x="263288" y="336550"/>
                        <a:pt x="253763" y="342900"/>
                      </a:cubicBezTo>
                      <a:cubicBezTo>
                        <a:pt x="228899" y="359476"/>
                        <a:pt x="250521" y="347681"/>
                        <a:pt x="215663" y="357187"/>
                      </a:cubicBezTo>
                      <a:cubicBezTo>
                        <a:pt x="205977" y="359829"/>
                        <a:pt x="187088" y="366712"/>
                        <a:pt x="187088" y="366712"/>
                      </a:cubicBezTo>
                      <a:cubicBezTo>
                        <a:pt x="182326" y="369887"/>
                        <a:pt x="178231" y="374427"/>
                        <a:pt x="172801" y="376237"/>
                      </a:cubicBezTo>
                      <a:cubicBezTo>
                        <a:pt x="138925" y="387530"/>
                        <a:pt x="68093" y="377193"/>
                        <a:pt x="48976" y="376237"/>
                      </a:cubicBezTo>
                      <a:cubicBezTo>
                        <a:pt x="44213" y="371475"/>
                        <a:pt x="40004" y="366085"/>
                        <a:pt x="34688" y="361950"/>
                      </a:cubicBezTo>
                      <a:cubicBezTo>
                        <a:pt x="25652" y="354922"/>
                        <a:pt x="6113" y="342900"/>
                        <a:pt x="6113" y="342900"/>
                      </a:cubicBezTo>
                      <a:cubicBezTo>
                        <a:pt x="4526" y="338137"/>
                        <a:pt x="-3037" y="331050"/>
                        <a:pt x="1351" y="328612"/>
                      </a:cubicBezTo>
                      <a:cubicBezTo>
                        <a:pt x="15503" y="320750"/>
                        <a:pt x="48976" y="319087"/>
                        <a:pt x="48976" y="319087"/>
                      </a:cubicBezTo>
                      <a:lnTo>
                        <a:pt x="87076" y="323850"/>
                      </a:lnTo>
                      <a:cubicBezTo>
                        <a:pt x="104369" y="326156"/>
                        <a:pt x="126755" y="329007"/>
                        <a:pt x="144226" y="333375"/>
                      </a:cubicBezTo>
                      <a:cubicBezTo>
                        <a:pt x="149096" y="334593"/>
                        <a:pt x="153751" y="336550"/>
                        <a:pt x="158513" y="338137"/>
                      </a:cubicBezTo>
                      <a:cubicBezTo>
                        <a:pt x="168038" y="344487"/>
                        <a:pt x="176228" y="353567"/>
                        <a:pt x="187088" y="357187"/>
                      </a:cubicBezTo>
                      <a:cubicBezTo>
                        <a:pt x="212236" y="365570"/>
                        <a:pt x="197200" y="359165"/>
                        <a:pt x="229951" y="381000"/>
                      </a:cubicBezTo>
                      <a:lnTo>
                        <a:pt x="244238" y="390525"/>
                      </a:lnTo>
                      <a:lnTo>
                        <a:pt x="258526" y="400050"/>
                      </a:lnTo>
                      <a:lnTo>
                        <a:pt x="268051" y="428625"/>
                      </a:lnTo>
                      <a:lnTo>
                        <a:pt x="272813" y="442912"/>
                      </a:lnTo>
                      <a:cubicBezTo>
                        <a:pt x="271226" y="454025"/>
                        <a:pt x="271277" y="465498"/>
                        <a:pt x="268051" y="476250"/>
                      </a:cubicBezTo>
                      <a:cubicBezTo>
                        <a:pt x="262385" y="495139"/>
                        <a:pt x="258129" y="488354"/>
                        <a:pt x="244238" y="495300"/>
                      </a:cubicBezTo>
                      <a:cubicBezTo>
                        <a:pt x="239119" y="497860"/>
                        <a:pt x="234713" y="501650"/>
                        <a:pt x="229951" y="504825"/>
                      </a:cubicBezTo>
                      <a:cubicBezTo>
                        <a:pt x="221868" y="529069"/>
                        <a:pt x="231682" y="512330"/>
                        <a:pt x="210901" y="523875"/>
                      </a:cubicBezTo>
                      <a:cubicBezTo>
                        <a:pt x="200894" y="529435"/>
                        <a:pt x="193685" y="541505"/>
                        <a:pt x="182326" y="542925"/>
                      </a:cubicBezTo>
                      <a:cubicBezTo>
                        <a:pt x="125258" y="550058"/>
                        <a:pt x="156981" y="546624"/>
                        <a:pt x="87076" y="552450"/>
                      </a:cubicBezTo>
                      <a:cubicBezTo>
                        <a:pt x="74376" y="550862"/>
                        <a:pt x="61004" y="552061"/>
                        <a:pt x="48976" y="547687"/>
                      </a:cubicBezTo>
                      <a:cubicBezTo>
                        <a:pt x="40907" y="544753"/>
                        <a:pt x="29699" y="525916"/>
                        <a:pt x="25163" y="519112"/>
                      </a:cubicBezTo>
                      <a:cubicBezTo>
                        <a:pt x="26751" y="514350"/>
                        <a:pt x="26376" y="508375"/>
                        <a:pt x="29926" y="504825"/>
                      </a:cubicBezTo>
                      <a:cubicBezTo>
                        <a:pt x="33476" y="501275"/>
                        <a:pt x="39193" y="500062"/>
                        <a:pt x="44213" y="500062"/>
                      </a:cubicBezTo>
                      <a:cubicBezTo>
                        <a:pt x="69663" y="500062"/>
                        <a:pt x="95013" y="503237"/>
                        <a:pt x="120413" y="504825"/>
                      </a:cubicBezTo>
                      <a:cubicBezTo>
                        <a:pt x="129938" y="506412"/>
                        <a:pt x="139562" y="507492"/>
                        <a:pt x="148988" y="509587"/>
                      </a:cubicBezTo>
                      <a:cubicBezTo>
                        <a:pt x="153889" y="510676"/>
                        <a:pt x="158406" y="513132"/>
                        <a:pt x="163276" y="514350"/>
                      </a:cubicBezTo>
                      <a:cubicBezTo>
                        <a:pt x="217130" y="527813"/>
                        <a:pt x="154358" y="508201"/>
                        <a:pt x="215663" y="528637"/>
                      </a:cubicBezTo>
                      <a:cubicBezTo>
                        <a:pt x="220426" y="530225"/>
                        <a:pt x="225774" y="530615"/>
                        <a:pt x="229951" y="533400"/>
                      </a:cubicBezTo>
                      <a:lnTo>
                        <a:pt x="244238" y="542925"/>
                      </a:lnTo>
                      <a:cubicBezTo>
                        <a:pt x="250588" y="552450"/>
                        <a:pt x="265533" y="560275"/>
                        <a:pt x="263288" y="571500"/>
                      </a:cubicBezTo>
                      <a:cubicBezTo>
                        <a:pt x="259764" y="589123"/>
                        <a:pt x="257875" y="610250"/>
                        <a:pt x="244238" y="623887"/>
                      </a:cubicBezTo>
                      <a:cubicBezTo>
                        <a:pt x="240191" y="627934"/>
                        <a:pt x="234713" y="630237"/>
                        <a:pt x="229951" y="633412"/>
                      </a:cubicBezTo>
                      <a:cubicBezTo>
                        <a:pt x="208517" y="665564"/>
                        <a:pt x="237236" y="630174"/>
                        <a:pt x="187088" y="652462"/>
                      </a:cubicBezTo>
                      <a:cubicBezTo>
                        <a:pt x="181857" y="654787"/>
                        <a:pt x="181139" y="662280"/>
                        <a:pt x="177563" y="666750"/>
                      </a:cubicBezTo>
                      <a:cubicBezTo>
                        <a:pt x="174758" y="670256"/>
                        <a:pt x="171213" y="673100"/>
                        <a:pt x="168038" y="676275"/>
                      </a:cubicBezTo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" name="Straight Connector 59"/>
                <p:cNvCxnSpPr>
                  <a:stCxn id="59" idx="0"/>
                </p:cNvCxnSpPr>
                <p:nvPr/>
              </p:nvCxnSpPr>
              <p:spPr>
                <a:xfrm flipV="1">
                  <a:off x="2433638" y="1703786"/>
                  <a:ext cx="7069" cy="3202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flipV="1">
                  <a:off x="2440707" y="2663428"/>
                  <a:ext cx="3534" cy="57864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Group 7"/>
              <p:cNvGrpSpPr/>
              <p:nvPr/>
            </p:nvGrpSpPr>
            <p:grpSpPr>
              <a:xfrm rot="5400000">
                <a:off x="4021265" y="3709489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8"/>
              <p:cNvGrpSpPr/>
              <p:nvPr/>
            </p:nvGrpSpPr>
            <p:grpSpPr>
              <a:xfrm rot="5400000">
                <a:off x="2881993" y="2810180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/>
              <p:cNvCxnSpPr/>
              <p:nvPr/>
            </p:nvCxnSpPr>
            <p:spPr>
              <a:xfrm>
                <a:off x="946191" y="6098738"/>
                <a:ext cx="410428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2555154" y="4490751"/>
                <a:ext cx="871378" cy="3299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Elbow Connector 12"/>
              <p:cNvCxnSpPr/>
              <p:nvPr/>
            </p:nvCxnSpPr>
            <p:spPr>
              <a:xfrm rot="10800000">
                <a:off x="3892988" y="3635437"/>
                <a:ext cx="1157486" cy="873049"/>
              </a:xfrm>
              <a:prstGeom prst="bentConnector3">
                <a:avLst>
                  <a:gd name="adj1" fmla="val -197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Elbow Connector 13"/>
              <p:cNvCxnSpPr/>
              <p:nvPr/>
            </p:nvCxnSpPr>
            <p:spPr>
              <a:xfrm rot="10800000" flipV="1">
                <a:off x="1060254" y="3601587"/>
                <a:ext cx="1284386" cy="855842"/>
              </a:xfrm>
              <a:prstGeom prst="bentConnector3">
                <a:avLst>
                  <a:gd name="adj1" fmla="val 107845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1371823" y="3851729"/>
                <a:ext cx="3184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691717" y="3795160"/>
                <a:ext cx="3558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902611" y="3850010"/>
                <a:ext cx="30244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591545" y="5013566"/>
                <a:ext cx="4117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2j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679342" y="4966780"/>
                <a:ext cx="374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-j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128157" y="4966779"/>
                <a:ext cx="6768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3 A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6200000">
                <a:off x="4235782" y="5038354"/>
                <a:ext cx="64395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 V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0800000">
                <a:off x="4161175" y="388000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10800000">
                <a:off x="2922987" y="38036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1627472" y="38705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3922714" y="4985009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1912066" y="505115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5005246" y="2330883"/>
              <a:ext cx="533400" cy="1600200"/>
              <a:chOff x="9163050" y="2381250"/>
              <a:chExt cx="533400" cy="1600200"/>
            </a:xfrm>
          </p:grpSpPr>
          <p:grpSp>
            <p:nvGrpSpPr>
              <p:cNvPr id="85" name="Group 84"/>
              <p:cNvGrpSpPr/>
              <p:nvPr/>
            </p:nvGrpSpPr>
            <p:grpSpPr>
              <a:xfrm>
                <a:off x="9163050" y="238125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88" name="Straight Connector 87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Oval 89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6" name="TextBox 85"/>
              <p:cNvSpPr txBox="1"/>
              <p:nvPr/>
            </p:nvSpPr>
            <p:spPr>
              <a:xfrm>
                <a:off x="9260473" y="2835478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9291767" y="3031084"/>
                <a:ext cx="2792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</a:rPr>
                  <a:t>-</a:t>
                </a:r>
              </a:p>
            </p:txBody>
          </p:sp>
        </p:grpSp>
      </p:grpSp>
      <p:sp>
        <p:nvSpPr>
          <p:cNvPr id="92" name="TextBox 91"/>
          <p:cNvSpPr txBox="1"/>
          <p:nvPr/>
        </p:nvSpPr>
        <p:spPr>
          <a:xfrm>
            <a:off x="3557994" y="3155749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710369" y="1980253"/>
            <a:ext cx="538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514039" y="1246058"/>
            <a:ext cx="538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N3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466110" y="946493"/>
            <a:ext cx="370102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Step 0	get circuit.</a:t>
            </a:r>
          </a:p>
          <a:p>
            <a:r>
              <a:rPr lang="en-US" sz="2400" dirty="0"/>
              <a:t>Step 1	convert circuit to phasor form – use admittances.</a:t>
            </a:r>
          </a:p>
          <a:p>
            <a:r>
              <a:rPr lang="en-US" sz="2400" dirty="0"/>
              <a:t>Step 2	assign ground; label other nodes (swap ground and N1 for last example).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5034239" y="3101127"/>
            <a:ext cx="18214" cy="481743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4540454" y="3071859"/>
                <a:ext cx="4288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454" y="3071859"/>
                <a:ext cx="428858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41" y="3979926"/>
                <a:ext cx="5801258" cy="1945510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41" y="3979926"/>
                <a:ext cx="5801258" cy="194551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Rectangle 99"/>
          <p:cNvSpPr/>
          <p:nvPr/>
        </p:nvSpPr>
        <p:spPr>
          <a:xfrm>
            <a:off x="5936954" y="3730808"/>
            <a:ext cx="309293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3 fill out matrix equation - pretend for the moment that ideal voltage sources are actually current sources of unknown phasor.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 flipH="1" flipV="1">
            <a:off x="5486400" y="5791200"/>
            <a:ext cx="450554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353542" y="5937078"/>
                <a:ext cx="5042342" cy="376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7030A0"/>
                    </a:solidFill>
                  </a:rPr>
                  <a:t>Note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= 4V, so there is one less unknown! </a:t>
                </a: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542" y="5937078"/>
                <a:ext cx="5042342" cy="376770"/>
              </a:xfrm>
              <a:prstGeom prst="rect">
                <a:avLst/>
              </a:prstGeom>
              <a:blipFill rotWithShape="0">
                <a:blip r:embed="rId4"/>
                <a:stretch>
                  <a:fillRect l="-1088" t="-6452" b="-2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438348" y="1515229"/>
            <a:ext cx="362465" cy="483265"/>
            <a:chOff x="2390327" y="3590765"/>
            <a:chExt cx="362465" cy="483265"/>
          </a:xfrm>
        </p:grpSpPr>
        <p:cxnSp>
          <p:nvCxnSpPr>
            <p:cNvPr id="96" name="Straight Connector 95"/>
            <p:cNvCxnSpPr/>
            <p:nvPr/>
          </p:nvCxnSpPr>
          <p:spPr>
            <a:xfrm>
              <a:off x="2555084" y="3590765"/>
              <a:ext cx="0" cy="28008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390327" y="3862614"/>
              <a:ext cx="36246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2439753" y="3970837"/>
              <a:ext cx="261746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2517080" y="4074030"/>
              <a:ext cx="10709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Elbow Connector 34"/>
          <p:cNvCxnSpPr/>
          <p:nvPr/>
        </p:nvCxnSpPr>
        <p:spPr>
          <a:xfrm rot="5400000" flipH="1" flipV="1">
            <a:off x="578188" y="1147570"/>
            <a:ext cx="392576" cy="342743"/>
          </a:xfrm>
          <a:prstGeom prst="bentConnector3">
            <a:avLst>
              <a:gd name="adj1" fmla="val 10246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826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67200" y="1940011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4 eliminate unknown(s) in source current column vector by eliminating one row in matrix equation (add lines 1 and 3).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152400" y="304800"/>
                <a:ext cx="5801258" cy="1600200"/>
              </a:xfrm>
              <a:prstGeom prst="rect">
                <a:avLst/>
              </a:prstGeom>
            </p:spPr>
            <p:txBody>
              <a:bodyPr>
                <a:normAutofit fontScale="850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5801258" cy="160020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7200" y="3569396"/>
                <a:ext cx="5981061" cy="1639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569396"/>
                <a:ext cx="5981061" cy="16391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457200" y="457200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73676" y="1240825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52152" y="457200"/>
            <a:ext cx="652848" cy="4572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52152" y="1240825"/>
            <a:ext cx="652848" cy="4572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244691" y="457200"/>
            <a:ext cx="457200" cy="457200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61167" y="1240825"/>
            <a:ext cx="457200" cy="457200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76400" y="1752600"/>
            <a:ext cx="568291" cy="2133600"/>
          </a:xfrm>
          <a:prstGeom prst="straightConnector1">
            <a:avLst/>
          </a:prstGeom>
          <a:ln w="38100">
            <a:solidFill>
              <a:srgbClr val="FFFF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590800" y="1752600"/>
            <a:ext cx="762000" cy="21336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02276" y="1752600"/>
            <a:ext cx="228600" cy="21336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81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491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/>
              <a:t>Nodal Analysis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" y="914400"/>
            <a:ext cx="80772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Definitions: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/>
              <a:t>Ground – a node that we to agree to use as a reference of “zero” voltage; a node that we define to be at “zero volts.”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/>
              <a:t>Node Potential – the voltage difference between a node in a circuit and the reference ground node.</a:t>
            </a:r>
          </a:p>
          <a:p>
            <a:pPr marL="0" lvl="2" indent="0">
              <a:spcBef>
                <a:spcPts val="600"/>
              </a:spcBef>
              <a:buNone/>
            </a:pPr>
            <a:r>
              <a:rPr lang="en-US" dirty="0"/>
              <a:t>Approach: 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/>
              <a:t>Write KCLs for all nodes except ground. 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/>
              <a:t>Write currents through the passive components in terms of admittances and node potentials.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/>
              <a:t>Organize KLCs in matrix form where the only unknowns are node potentials.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/>
              <a:t>Write general algorithm to find matrix elements to bypass KCL evaluation in general.</a:t>
            </a:r>
          </a:p>
        </p:txBody>
      </p:sp>
    </p:spTree>
    <p:extLst>
      <p:ext uri="{BB962C8B-B14F-4D97-AF65-F5344CB8AC3E}">
        <p14:creationId xmlns:p14="http://schemas.microsoft.com/office/powerpoint/2010/main" val="556404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800" y="228600"/>
                <a:ext cx="6922601" cy="1636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8600"/>
                <a:ext cx="6922601" cy="163666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94503" y="2160806"/>
            <a:ext cx="85389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5 eliminate one column in matrix equation by eliminating one unknown node potential using ideal voltage source.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18425" y="2991803"/>
                <a:ext cx="5892062" cy="1106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425" y="2991803"/>
                <a:ext cx="5892062" cy="1106521"/>
              </a:xfrm>
              <a:prstGeom prst="rect">
                <a:avLst/>
              </a:prstGeom>
              <a:blipFill rotWithShape="0">
                <a:blip r:embed="rId3"/>
                <a:stretch>
                  <a:fillRect b="-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04800" y="4114800"/>
            <a:ext cx="83959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6	solve matrix equation for unknown node potentials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39129"/>
            <a:ext cx="2532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Add columns 1 &amp;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31770" y="1823904"/>
            <a:ext cx="6073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Also, multiply column 3 by 4V and move to RHS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97830" y="4576465"/>
                <a:ext cx="7646132" cy="20456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3+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3+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9−7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−7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5+2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830" y="4576465"/>
                <a:ext cx="7646132" cy="204562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682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85"/>
          <p:cNvGrpSpPr/>
          <p:nvPr/>
        </p:nvGrpSpPr>
        <p:grpSpPr>
          <a:xfrm>
            <a:off x="3810000" y="3657600"/>
            <a:ext cx="5081446" cy="2711883"/>
            <a:chOff x="381000" y="304800"/>
            <a:chExt cx="5081446" cy="2711883"/>
          </a:xfrm>
        </p:grpSpPr>
        <p:grpSp>
          <p:nvGrpSpPr>
            <p:cNvPr id="2" name="Group 1"/>
            <p:cNvGrpSpPr/>
            <p:nvPr/>
          </p:nvGrpSpPr>
          <p:grpSpPr>
            <a:xfrm>
              <a:off x="381000" y="304800"/>
              <a:ext cx="5081446" cy="2711883"/>
              <a:chOff x="457200" y="1219200"/>
              <a:chExt cx="5081446" cy="2711883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457200" y="1219200"/>
                <a:ext cx="4814748" cy="2697815"/>
                <a:chOff x="235728" y="3400923"/>
                <a:chExt cx="4814748" cy="2697815"/>
              </a:xfrm>
            </p:grpSpPr>
            <p:grpSp>
              <p:nvGrpSpPr>
                <p:cNvPr id="11" name="Group 10"/>
                <p:cNvGrpSpPr/>
                <p:nvPr/>
              </p:nvGrpSpPr>
              <p:grpSpPr>
                <a:xfrm>
                  <a:off x="686277" y="4467777"/>
                  <a:ext cx="533400" cy="1600200"/>
                  <a:chOff x="6750909" y="1752600"/>
                  <a:chExt cx="533400" cy="1600200"/>
                </a:xfrm>
              </p:grpSpPr>
              <p:grpSp>
                <p:nvGrpSpPr>
                  <p:cNvPr id="75" name="Group 74"/>
                  <p:cNvGrpSpPr/>
                  <p:nvPr/>
                </p:nvGrpSpPr>
                <p:grpSpPr>
                  <a:xfrm>
                    <a:off x="6750909" y="1752600"/>
                    <a:ext cx="533400" cy="1600200"/>
                    <a:chOff x="7581900" y="1752600"/>
                    <a:chExt cx="533400" cy="1600200"/>
                  </a:xfrm>
                </p:grpSpPr>
                <p:cxnSp>
                  <p:nvCxnSpPr>
                    <p:cNvPr id="77" name="Straight Connector 76"/>
                    <p:cNvCxnSpPr/>
                    <p:nvPr/>
                  </p:nvCxnSpPr>
                  <p:spPr>
                    <a:xfrm>
                      <a:off x="7848600" y="1752600"/>
                      <a:ext cx="0" cy="533400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Straight Connector 77"/>
                    <p:cNvCxnSpPr/>
                    <p:nvPr/>
                  </p:nvCxnSpPr>
                  <p:spPr>
                    <a:xfrm>
                      <a:off x="7848600" y="2819400"/>
                      <a:ext cx="0" cy="533400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9" name="Oval 78"/>
                    <p:cNvSpPr/>
                    <p:nvPr/>
                  </p:nvSpPr>
                  <p:spPr>
                    <a:xfrm>
                      <a:off x="7581900" y="2286000"/>
                      <a:ext cx="533400" cy="533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cxnSp>
                <p:nvCxnSpPr>
                  <p:cNvPr id="76" name="Straight Arrow Connector 75"/>
                  <p:cNvCxnSpPr/>
                  <p:nvPr/>
                </p:nvCxnSpPr>
                <p:spPr>
                  <a:xfrm flipV="1">
                    <a:off x="7017609" y="2362200"/>
                    <a:ext cx="0" cy="38100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/>
                <p:cNvGrpSpPr/>
                <p:nvPr/>
              </p:nvGrpSpPr>
              <p:grpSpPr>
                <a:xfrm rot="5400000">
                  <a:off x="1543719" y="3658433"/>
                  <a:ext cx="420252" cy="1601737"/>
                  <a:chOff x="5066148" y="1912143"/>
                  <a:chExt cx="420252" cy="1545428"/>
                </a:xfrm>
              </p:grpSpPr>
              <p:cxnSp>
                <p:nvCxnSpPr>
                  <p:cNvPr id="64" name="Straight Connector 63"/>
                  <p:cNvCxnSpPr/>
                  <p:nvPr/>
                </p:nvCxnSpPr>
                <p:spPr>
                  <a:xfrm flipV="1">
                    <a:off x="5300662" y="1912143"/>
                    <a:ext cx="2" cy="2667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 flipH="1" flipV="1">
                    <a:off x="5278522" y="2172891"/>
                    <a:ext cx="196873" cy="827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 flipV="1">
                    <a:off x="5120846" y="2262186"/>
                    <a:ext cx="365554" cy="100014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/>
                  <p:cNvCxnSpPr/>
                  <p:nvPr/>
                </p:nvCxnSpPr>
                <p:spPr>
                  <a:xfrm>
                    <a:off x="5137582" y="2362200"/>
                    <a:ext cx="348818" cy="152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/>
                  <p:cNvCxnSpPr/>
                  <p:nvPr/>
                </p:nvCxnSpPr>
                <p:spPr>
                  <a:xfrm flipV="1">
                    <a:off x="5137582" y="2514601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/>
                  <p:cNvCxnSpPr/>
                  <p:nvPr/>
                </p:nvCxnSpPr>
                <p:spPr>
                  <a:xfrm>
                    <a:off x="5137582" y="2605087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 flipV="1">
                    <a:off x="5099995" y="2765424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/>
                  <p:nvPr/>
                </p:nvCxnSpPr>
                <p:spPr>
                  <a:xfrm>
                    <a:off x="5099995" y="2855910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/>
                  <p:cNvCxnSpPr/>
                  <p:nvPr/>
                </p:nvCxnSpPr>
                <p:spPr>
                  <a:xfrm flipV="1">
                    <a:off x="5066148" y="3024185"/>
                    <a:ext cx="348818" cy="106362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/>
                  <p:cNvCxnSpPr/>
                  <p:nvPr/>
                </p:nvCxnSpPr>
                <p:spPr>
                  <a:xfrm>
                    <a:off x="5066148" y="3114671"/>
                    <a:ext cx="191652" cy="920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 flipV="1">
                    <a:off x="5274402" y="3192460"/>
                    <a:ext cx="2" cy="26511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" name="Group 12"/>
                <p:cNvGrpSpPr/>
                <p:nvPr/>
              </p:nvGrpSpPr>
              <p:grpSpPr>
                <a:xfrm>
                  <a:off x="2291251" y="4457429"/>
                  <a:ext cx="536100" cy="1603720"/>
                  <a:chOff x="3132049" y="1703786"/>
                  <a:chExt cx="536100" cy="1538287"/>
                </a:xfrm>
              </p:grpSpPr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3402738" y="1703786"/>
                    <a:ext cx="0" cy="6858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/>
                  <p:cNvCxnSpPr/>
                  <p:nvPr/>
                </p:nvCxnSpPr>
                <p:spPr>
                  <a:xfrm>
                    <a:off x="3401449" y="2556273"/>
                    <a:ext cx="0" cy="6858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/>
                  <p:nvPr/>
                </p:nvCxnSpPr>
                <p:spPr>
                  <a:xfrm flipH="1">
                    <a:off x="3134750" y="2389586"/>
                    <a:ext cx="533399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1" name="Group 60"/>
                  <p:cNvGrpSpPr/>
                  <p:nvPr/>
                </p:nvGrpSpPr>
                <p:grpSpPr>
                  <a:xfrm>
                    <a:off x="3132049" y="2540793"/>
                    <a:ext cx="536100" cy="160217"/>
                    <a:chOff x="2767913" y="996778"/>
                    <a:chExt cx="536100" cy="160217"/>
                  </a:xfrm>
                </p:grpSpPr>
                <p:sp>
                  <p:nvSpPr>
                    <p:cNvPr id="62" name="Arc 61"/>
                    <p:cNvSpPr/>
                    <p:nvPr/>
                  </p:nvSpPr>
                  <p:spPr>
                    <a:xfrm>
                      <a:off x="2767913" y="996778"/>
                      <a:ext cx="519235" cy="160217"/>
                    </a:xfrm>
                    <a:prstGeom prst="arc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" name="Arc 62"/>
                    <p:cNvSpPr/>
                    <p:nvPr/>
                  </p:nvSpPr>
                  <p:spPr>
                    <a:xfrm flipH="1">
                      <a:off x="2784778" y="996778"/>
                      <a:ext cx="519235" cy="160217"/>
                    </a:xfrm>
                    <a:prstGeom prst="arc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4" name="Group 13"/>
                <p:cNvGrpSpPr/>
                <p:nvPr/>
              </p:nvGrpSpPr>
              <p:grpSpPr>
                <a:xfrm>
                  <a:off x="3301032" y="4495018"/>
                  <a:ext cx="287101" cy="1603720"/>
                  <a:chOff x="2298937" y="1703786"/>
                  <a:chExt cx="287101" cy="1538287"/>
                </a:xfrm>
              </p:grpSpPr>
              <p:sp>
                <p:nvSpPr>
                  <p:cNvPr id="55" name="Freeform 54"/>
                  <p:cNvSpPr/>
                  <p:nvPr/>
                </p:nvSpPr>
                <p:spPr>
                  <a:xfrm>
                    <a:off x="2298937" y="2024063"/>
                    <a:ext cx="287101" cy="676275"/>
                  </a:xfrm>
                  <a:custGeom>
                    <a:avLst/>
                    <a:gdLst>
                      <a:gd name="connsiteX0" fmla="*/ 134701 w 287101"/>
                      <a:gd name="connsiteY0" fmla="*/ 0 h 676275"/>
                      <a:gd name="connsiteX1" fmla="*/ 182326 w 287101"/>
                      <a:gd name="connsiteY1" fmla="*/ 4762 h 676275"/>
                      <a:gd name="connsiteX2" fmla="*/ 196613 w 287101"/>
                      <a:gd name="connsiteY2" fmla="*/ 9525 h 676275"/>
                      <a:gd name="connsiteX3" fmla="*/ 206138 w 287101"/>
                      <a:gd name="connsiteY3" fmla="*/ 23812 h 676275"/>
                      <a:gd name="connsiteX4" fmla="*/ 220426 w 287101"/>
                      <a:gd name="connsiteY4" fmla="*/ 33337 h 676275"/>
                      <a:gd name="connsiteX5" fmla="*/ 229951 w 287101"/>
                      <a:gd name="connsiteY5" fmla="*/ 47625 h 676275"/>
                      <a:gd name="connsiteX6" fmla="*/ 244238 w 287101"/>
                      <a:gd name="connsiteY6" fmla="*/ 76200 h 676275"/>
                      <a:gd name="connsiteX7" fmla="*/ 249001 w 287101"/>
                      <a:gd name="connsiteY7" fmla="*/ 95250 h 676275"/>
                      <a:gd name="connsiteX8" fmla="*/ 244238 w 287101"/>
                      <a:gd name="connsiteY8" fmla="*/ 152400 h 676275"/>
                      <a:gd name="connsiteX9" fmla="*/ 239476 w 287101"/>
                      <a:gd name="connsiteY9" fmla="*/ 166687 h 676275"/>
                      <a:gd name="connsiteX10" fmla="*/ 196613 w 287101"/>
                      <a:gd name="connsiteY10" fmla="*/ 190500 h 676275"/>
                      <a:gd name="connsiteX11" fmla="*/ 182326 w 287101"/>
                      <a:gd name="connsiteY11" fmla="*/ 200025 h 676275"/>
                      <a:gd name="connsiteX12" fmla="*/ 144226 w 287101"/>
                      <a:gd name="connsiteY12" fmla="*/ 209550 h 676275"/>
                      <a:gd name="connsiteX13" fmla="*/ 129938 w 287101"/>
                      <a:gd name="connsiteY13" fmla="*/ 214312 h 676275"/>
                      <a:gd name="connsiteX14" fmla="*/ 44213 w 287101"/>
                      <a:gd name="connsiteY14" fmla="*/ 209550 h 676275"/>
                      <a:gd name="connsiteX15" fmla="*/ 29926 w 287101"/>
                      <a:gd name="connsiteY15" fmla="*/ 204787 h 676275"/>
                      <a:gd name="connsiteX16" fmla="*/ 1351 w 287101"/>
                      <a:gd name="connsiteY16" fmla="*/ 185737 h 676275"/>
                      <a:gd name="connsiteX17" fmla="*/ 6113 w 287101"/>
                      <a:gd name="connsiteY17" fmla="*/ 166687 h 676275"/>
                      <a:gd name="connsiteX18" fmla="*/ 34688 w 287101"/>
                      <a:gd name="connsiteY18" fmla="*/ 157162 h 676275"/>
                      <a:gd name="connsiteX19" fmla="*/ 101363 w 287101"/>
                      <a:gd name="connsiteY19" fmla="*/ 161925 h 676275"/>
                      <a:gd name="connsiteX20" fmla="*/ 148988 w 287101"/>
                      <a:gd name="connsiteY20" fmla="*/ 176212 h 676275"/>
                      <a:gd name="connsiteX21" fmla="*/ 187088 w 287101"/>
                      <a:gd name="connsiteY21" fmla="*/ 185737 h 676275"/>
                      <a:gd name="connsiteX22" fmla="*/ 215663 w 287101"/>
                      <a:gd name="connsiteY22" fmla="*/ 195262 h 676275"/>
                      <a:gd name="connsiteX23" fmla="*/ 225188 w 287101"/>
                      <a:gd name="connsiteY23" fmla="*/ 209550 h 676275"/>
                      <a:gd name="connsiteX24" fmla="*/ 239476 w 287101"/>
                      <a:gd name="connsiteY24" fmla="*/ 219075 h 676275"/>
                      <a:gd name="connsiteX25" fmla="*/ 258526 w 287101"/>
                      <a:gd name="connsiteY25" fmla="*/ 233362 h 676275"/>
                      <a:gd name="connsiteX26" fmla="*/ 272813 w 287101"/>
                      <a:gd name="connsiteY26" fmla="*/ 238125 h 676275"/>
                      <a:gd name="connsiteX27" fmla="*/ 287101 w 287101"/>
                      <a:gd name="connsiteY27" fmla="*/ 247650 h 676275"/>
                      <a:gd name="connsiteX28" fmla="*/ 277576 w 287101"/>
                      <a:gd name="connsiteY28" fmla="*/ 300037 h 676275"/>
                      <a:gd name="connsiteX29" fmla="*/ 272813 w 287101"/>
                      <a:gd name="connsiteY29" fmla="*/ 314325 h 676275"/>
                      <a:gd name="connsiteX30" fmla="*/ 253763 w 287101"/>
                      <a:gd name="connsiteY30" fmla="*/ 342900 h 676275"/>
                      <a:gd name="connsiteX31" fmla="*/ 215663 w 287101"/>
                      <a:gd name="connsiteY31" fmla="*/ 357187 h 676275"/>
                      <a:gd name="connsiteX32" fmla="*/ 187088 w 287101"/>
                      <a:gd name="connsiteY32" fmla="*/ 366712 h 676275"/>
                      <a:gd name="connsiteX33" fmla="*/ 172801 w 287101"/>
                      <a:gd name="connsiteY33" fmla="*/ 376237 h 676275"/>
                      <a:gd name="connsiteX34" fmla="*/ 48976 w 287101"/>
                      <a:gd name="connsiteY34" fmla="*/ 376237 h 676275"/>
                      <a:gd name="connsiteX35" fmla="*/ 34688 w 287101"/>
                      <a:gd name="connsiteY35" fmla="*/ 361950 h 676275"/>
                      <a:gd name="connsiteX36" fmla="*/ 6113 w 287101"/>
                      <a:gd name="connsiteY36" fmla="*/ 342900 h 676275"/>
                      <a:gd name="connsiteX37" fmla="*/ 1351 w 287101"/>
                      <a:gd name="connsiteY37" fmla="*/ 328612 h 676275"/>
                      <a:gd name="connsiteX38" fmla="*/ 48976 w 287101"/>
                      <a:gd name="connsiteY38" fmla="*/ 319087 h 676275"/>
                      <a:gd name="connsiteX39" fmla="*/ 87076 w 287101"/>
                      <a:gd name="connsiteY39" fmla="*/ 323850 h 676275"/>
                      <a:gd name="connsiteX40" fmla="*/ 144226 w 287101"/>
                      <a:gd name="connsiteY40" fmla="*/ 333375 h 676275"/>
                      <a:gd name="connsiteX41" fmla="*/ 158513 w 287101"/>
                      <a:gd name="connsiteY41" fmla="*/ 338137 h 676275"/>
                      <a:gd name="connsiteX42" fmla="*/ 187088 w 287101"/>
                      <a:gd name="connsiteY42" fmla="*/ 357187 h 676275"/>
                      <a:gd name="connsiteX43" fmla="*/ 229951 w 287101"/>
                      <a:gd name="connsiteY43" fmla="*/ 381000 h 676275"/>
                      <a:gd name="connsiteX44" fmla="*/ 244238 w 287101"/>
                      <a:gd name="connsiteY44" fmla="*/ 390525 h 676275"/>
                      <a:gd name="connsiteX45" fmla="*/ 258526 w 287101"/>
                      <a:gd name="connsiteY45" fmla="*/ 400050 h 676275"/>
                      <a:gd name="connsiteX46" fmla="*/ 268051 w 287101"/>
                      <a:gd name="connsiteY46" fmla="*/ 428625 h 676275"/>
                      <a:gd name="connsiteX47" fmla="*/ 272813 w 287101"/>
                      <a:gd name="connsiteY47" fmla="*/ 442912 h 676275"/>
                      <a:gd name="connsiteX48" fmla="*/ 268051 w 287101"/>
                      <a:gd name="connsiteY48" fmla="*/ 476250 h 676275"/>
                      <a:gd name="connsiteX49" fmla="*/ 244238 w 287101"/>
                      <a:gd name="connsiteY49" fmla="*/ 495300 h 676275"/>
                      <a:gd name="connsiteX50" fmla="*/ 229951 w 287101"/>
                      <a:gd name="connsiteY50" fmla="*/ 504825 h 676275"/>
                      <a:gd name="connsiteX51" fmla="*/ 210901 w 287101"/>
                      <a:gd name="connsiteY51" fmla="*/ 523875 h 676275"/>
                      <a:gd name="connsiteX52" fmla="*/ 182326 w 287101"/>
                      <a:gd name="connsiteY52" fmla="*/ 542925 h 676275"/>
                      <a:gd name="connsiteX53" fmla="*/ 87076 w 287101"/>
                      <a:gd name="connsiteY53" fmla="*/ 552450 h 676275"/>
                      <a:gd name="connsiteX54" fmla="*/ 48976 w 287101"/>
                      <a:gd name="connsiteY54" fmla="*/ 547687 h 676275"/>
                      <a:gd name="connsiteX55" fmla="*/ 25163 w 287101"/>
                      <a:gd name="connsiteY55" fmla="*/ 519112 h 676275"/>
                      <a:gd name="connsiteX56" fmla="*/ 29926 w 287101"/>
                      <a:gd name="connsiteY56" fmla="*/ 504825 h 676275"/>
                      <a:gd name="connsiteX57" fmla="*/ 44213 w 287101"/>
                      <a:gd name="connsiteY57" fmla="*/ 500062 h 676275"/>
                      <a:gd name="connsiteX58" fmla="*/ 120413 w 287101"/>
                      <a:gd name="connsiteY58" fmla="*/ 504825 h 676275"/>
                      <a:gd name="connsiteX59" fmla="*/ 148988 w 287101"/>
                      <a:gd name="connsiteY59" fmla="*/ 509587 h 676275"/>
                      <a:gd name="connsiteX60" fmla="*/ 163276 w 287101"/>
                      <a:gd name="connsiteY60" fmla="*/ 514350 h 676275"/>
                      <a:gd name="connsiteX61" fmla="*/ 215663 w 287101"/>
                      <a:gd name="connsiteY61" fmla="*/ 528637 h 676275"/>
                      <a:gd name="connsiteX62" fmla="*/ 229951 w 287101"/>
                      <a:gd name="connsiteY62" fmla="*/ 533400 h 676275"/>
                      <a:gd name="connsiteX63" fmla="*/ 244238 w 287101"/>
                      <a:gd name="connsiteY63" fmla="*/ 542925 h 676275"/>
                      <a:gd name="connsiteX64" fmla="*/ 263288 w 287101"/>
                      <a:gd name="connsiteY64" fmla="*/ 571500 h 676275"/>
                      <a:gd name="connsiteX65" fmla="*/ 244238 w 287101"/>
                      <a:gd name="connsiteY65" fmla="*/ 623887 h 676275"/>
                      <a:gd name="connsiteX66" fmla="*/ 229951 w 287101"/>
                      <a:gd name="connsiteY66" fmla="*/ 633412 h 676275"/>
                      <a:gd name="connsiteX67" fmla="*/ 187088 w 287101"/>
                      <a:gd name="connsiteY67" fmla="*/ 652462 h 676275"/>
                      <a:gd name="connsiteX68" fmla="*/ 177563 w 287101"/>
                      <a:gd name="connsiteY68" fmla="*/ 666750 h 676275"/>
                      <a:gd name="connsiteX69" fmla="*/ 168038 w 287101"/>
                      <a:gd name="connsiteY69" fmla="*/ 676275 h 676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</a:cxnLst>
                    <a:rect l="l" t="t" r="r" b="b"/>
                    <a:pathLst>
                      <a:path w="287101" h="676275">
                        <a:moveTo>
                          <a:pt x="134701" y="0"/>
                        </a:moveTo>
                        <a:cubicBezTo>
                          <a:pt x="150576" y="1587"/>
                          <a:pt x="166557" y="2336"/>
                          <a:pt x="182326" y="4762"/>
                        </a:cubicBezTo>
                        <a:cubicBezTo>
                          <a:pt x="187288" y="5525"/>
                          <a:pt x="192693" y="6389"/>
                          <a:pt x="196613" y="9525"/>
                        </a:cubicBezTo>
                        <a:cubicBezTo>
                          <a:pt x="201082" y="13101"/>
                          <a:pt x="202091" y="19765"/>
                          <a:pt x="206138" y="23812"/>
                        </a:cubicBezTo>
                        <a:cubicBezTo>
                          <a:pt x="210186" y="27859"/>
                          <a:pt x="215663" y="30162"/>
                          <a:pt x="220426" y="33337"/>
                        </a:cubicBezTo>
                        <a:cubicBezTo>
                          <a:pt x="223601" y="38100"/>
                          <a:pt x="227391" y="42505"/>
                          <a:pt x="229951" y="47625"/>
                        </a:cubicBezTo>
                        <a:cubicBezTo>
                          <a:pt x="249668" y="87061"/>
                          <a:pt x="216940" y="35251"/>
                          <a:pt x="244238" y="76200"/>
                        </a:cubicBezTo>
                        <a:cubicBezTo>
                          <a:pt x="245826" y="82550"/>
                          <a:pt x="249001" y="88705"/>
                          <a:pt x="249001" y="95250"/>
                        </a:cubicBezTo>
                        <a:cubicBezTo>
                          <a:pt x="249001" y="114366"/>
                          <a:pt x="246764" y="133452"/>
                          <a:pt x="244238" y="152400"/>
                        </a:cubicBezTo>
                        <a:cubicBezTo>
                          <a:pt x="243575" y="157376"/>
                          <a:pt x="243026" y="163137"/>
                          <a:pt x="239476" y="166687"/>
                        </a:cubicBezTo>
                        <a:cubicBezTo>
                          <a:pt x="209445" y="196718"/>
                          <a:pt x="220568" y="178522"/>
                          <a:pt x="196613" y="190500"/>
                        </a:cubicBezTo>
                        <a:cubicBezTo>
                          <a:pt x="191494" y="193060"/>
                          <a:pt x="187445" y="197465"/>
                          <a:pt x="182326" y="200025"/>
                        </a:cubicBezTo>
                        <a:cubicBezTo>
                          <a:pt x="171444" y="205466"/>
                          <a:pt x="155086" y="206835"/>
                          <a:pt x="144226" y="209550"/>
                        </a:cubicBezTo>
                        <a:cubicBezTo>
                          <a:pt x="139356" y="210768"/>
                          <a:pt x="134701" y="212725"/>
                          <a:pt x="129938" y="214312"/>
                        </a:cubicBezTo>
                        <a:cubicBezTo>
                          <a:pt x="101363" y="212725"/>
                          <a:pt x="72703" y="212263"/>
                          <a:pt x="44213" y="209550"/>
                        </a:cubicBezTo>
                        <a:cubicBezTo>
                          <a:pt x="39216" y="209074"/>
                          <a:pt x="34314" y="207225"/>
                          <a:pt x="29926" y="204787"/>
                        </a:cubicBezTo>
                        <a:cubicBezTo>
                          <a:pt x="19919" y="199227"/>
                          <a:pt x="1351" y="185737"/>
                          <a:pt x="1351" y="185737"/>
                        </a:cubicBezTo>
                        <a:cubicBezTo>
                          <a:pt x="2938" y="179387"/>
                          <a:pt x="1143" y="170947"/>
                          <a:pt x="6113" y="166687"/>
                        </a:cubicBezTo>
                        <a:cubicBezTo>
                          <a:pt x="13736" y="160153"/>
                          <a:pt x="34688" y="157162"/>
                          <a:pt x="34688" y="157162"/>
                        </a:cubicBezTo>
                        <a:cubicBezTo>
                          <a:pt x="56913" y="158750"/>
                          <a:pt x="79218" y="159464"/>
                          <a:pt x="101363" y="161925"/>
                        </a:cubicBezTo>
                        <a:cubicBezTo>
                          <a:pt x="114974" y="163437"/>
                          <a:pt x="137487" y="173337"/>
                          <a:pt x="148988" y="176212"/>
                        </a:cubicBezTo>
                        <a:cubicBezTo>
                          <a:pt x="161688" y="179387"/>
                          <a:pt x="174669" y="181597"/>
                          <a:pt x="187088" y="185737"/>
                        </a:cubicBezTo>
                        <a:lnTo>
                          <a:pt x="215663" y="195262"/>
                        </a:lnTo>
                        <a:cubicBezTo>
                          <a:pt x="218838" y="200025"/>
                          <a:pt x="221141" y="205503"/>
                          <a:pt x="225188" y="209550"/>
                        </a:cubicBezTo>
                        <a:cubicBezTo>
                          <a:pt x="229235" y="213597"/>
                          <a:pt x="234818" y="215748"/>
                          <a:pt x="239476" y="219075"/>
                        </a:cubicBezTo>
                        <a:cubicBezTo>
                          <a:pt x="245935" y="223688"/>
                          <a:pt x="251634" y="229424"/>
                          <a:pt x="258526" y="233362"/>
                        </a:cubicBezTo>
                        <a:cubicBezTo>
                          <a:pt x="262885" y="235853"/>
                          <a:pt x="268323" y="235880"/>
                          <a:pt x="272813" y="238125"/>
                        </a:cubicBezTo>
                        <a:cubicBezTo>
                          <a:pt x="277933" y="240685"/>
                          <a:pt x="282338" y="244475"/>
                          <a:pt x="287101" y="247650"/>
                        </a:cubicBezTo>
                        <a:cubicBezTo>
                          <a:pt x="284980" y="260375"/>
                          <a:pt x="280901" y="286736"/>
                          <a:pt x="277576" y="300037"/>
                        </a:cubicBezTo>
                        <a:cubicBezTo>
                          <a:pt x="276358" y="304907"/>
                          <a:pt x="275251" y="309936"/>
                          <a:pt x="272813" y="314325"/>
                        </a:cubicBezTo>
                        <a:cubicBezTo>
                          <a:pt x="267254" y="324332"/>
                          <a:pt x="263288" y="336550"/>
                          <a:pt x="253763" y="342900"/>
                        </a:cubicBezTo>
                        <a:cubicBezTo>
                          <a:pt x="228899" y="359476"/>
                          <a:pt x="250521" y="347681"/>
                          <a:pt x="215663" y="357187"/>
                        </a:cubicBezTo>
                        <a:cubicBezTo>
                          <a:pt x="205977" y="359829"/>
                          <a:pt x="187088" y="366712"/>
                          <a:pt x="187088" y="366712"/>
                        </a:cubicBezTo>
                        <a:cubicBezTo>
                          <a:pt x="182326" y="369887"/>
                          <a:pt x="178231" y="374427"/>
                          <a:pt x="172801" y="376237"/>
                        </a:cubicBezTo>
                        <a:cubicBezTo>
                          <a:pt x="138925" y="387530"/>
                          <a:pt x="68093" y="377193"/>
                          <a:pt x="48976" y="376237"/>
                        </a:cubicBezTo>
                        <a:cubicBezTo>
                          <a:pt x="44213" y="371475"/>
                          <a:pt x="40004" y="366085"/>
                          <a:pt x="34688" y="361950"/>
                        </a:cubicBezTo>
                        <a:cubicBezTo>
                          <a:pt x="25652" y="354922"/>
                          <a:pt x="6113" y="342900"/>
                          <a:pt x="6113" y="342900"/>
                        </a:cubicBezTo>
                        <a:cubicBezTo>
                          <a:pt x="4526" y="338137"/>
                          <a:pt x="-3037" y="331050"/>
                          <a:pt x="1351" y="328612"/>
                        </a:cubicBezTo>
                        <a:cubicBezTo>
                          <a:pt x="15503" y="320750"/>
                          <a:pt x="48976" y="319087"/>
                          <a:pt x="48976" y="319087"/>
                        </a:cubicBezTo>
                        <a:lnTo>
                          <a:pt x="87076" y="323850"/>
                        </a:lnTo>
                        <a:cubicBezTo>
                          <a:pt x="104369" y="326156"/>
                          <a:pt x="126755" y="329007"/>
                          <a:pt x="144226" y="333375"/>
                        </a:cubicBezTo>
                        <a:cubicBezTo>
                          <a:pt x="149096" y="334593"/>
                          <a:pt x="153751" y="336550"/>
                          <a:pt x="158513" y="338137"/>
                        </a:cubicBezTo>
                        <a:cubicBezTo>
                          <a:pt x="168038" y="344487"/>
                          <a:pt x="176228" y="353567"/>
                          <a:pt x="187088" y="357187"/>
                        </a:cubicBezTo>
                        <a:cubicBezTo>
                          <a:pt x="212236" y="365570"/>
                          <a:pt x="197200" y="359165"/>
                          <a:pt x="229951" y="381000"/>
                        </a:cubicBezTo>
                        <a:lnTo>
                          <a:pt x="244238" y="390525"/>
                        </a:lnTo>
                        <a:lnTo>
                          <a:pt x="258526" y="400050"/>
                        </a:lnTo>
                        <a:lnTo>
                          <a:pt x="268051" y="428625"/>
                        </a:lnTo>
                        <a:lnTo>
                          <a:pt x="272813" y="442912"/>
                        </a:lnTo>
                        <a:cubicBezTo>
                          <a:pt x="271226" y="454025"/>
                          <a:pt x="271277" y="465498"/>
                          <a:pt x="268051" y="476250"/>
                        </a:cubicBezTo>
                        <a:cubicBezTo>
                          <a:pt x="262385" y="495139"/>
                          <a:pt x="258129" y="488354"/>
                          <a:pt x="244238" y="495300"/>
                        </a:cubicBezTo>
                        <a:cubicBezTo>
                          <a:pt x="239119" y="497860"/>
                          <a:pt x="234713" y="501650"/>
                          <a:pt x="229951" y="504825"/>
                        </a:cubicBezTo>
                        <a:cubicBezTo>
                          <a:pt x="221868" y="529069"/>
                          <a:pt x="231682" y="512330"/>
                          <a:pt x="210901" y="523875"/>
                        </a:cubicBezTo>
                        <a:cubicBezTo>
                          <a:pt x="200894" y="529435"/>
                          <a:pt x="193685" y="541505"/>
                          <a:pt x="182326" y="542925"/>
                        </a:cubicBezTo>
                        <a:cubicBezTo>
                          <a:pt x="125258" y="550058"/>
                          <a:pt x="156981" y="546624"/>
                          <a:pt x="87076" y="552450"/>
                        </a:cubicBezTo>
                        <a:cubicBezTo>
                          <a:pt x="74376" y="550862"/>
                          <a:pt x="61004" y="552061"/>
                          <a:pt x="48976" y="547687"/>
                        </a:cubicBezTo>
                        <a:cubicBezTo>
                          <a:pt x="40907" y="544753"/>
                          <a:pt x="29699" y="525916"/>
                          <a:pt x="25163" y="519112"/>
                        </a:cubicBezTo>
                        <a:cubicBezTo>
                          <a:pt x="26751" y="514350"/>
                          <a:pt x="26376" y="508375"/>
                          <a:pt x="29926" y="504825"/>
                        </a:cubicBezTo>
                        <a:cubicBezTo>
                          <a:pt x="33476" y="501275"/>
                          <a:pt x="39193" y="500062"/>
                          <a:pt x="44213" y="500062"/>
                        </a:cubicBezTo>
                        <a:cubicBezTo>
                          <a:pt x="69663" y="500062"/>
                          <a:pt x="95013" y="503237"/>
                          <a:pt x="120413" y="504825"/>
                        </a:cubicBezTo>
                        <a:cubicBezTo>
                          <a:pt x="129938" y="506412"/>
                          <a:pt x="139562" y="507492"/>
                          <a:pt x="148988" y="509587"/>
                        </a:cubicBezTo>
                        <a:cubicBezTo>
                          <a:pt x="153889" y="510676"/>
                          <a:pt x="158406" y="513132"/>
                          <a:pt x="163276" y="514350"/>
                        </a:cubicBezTo>
                        <a:cubicBezTo>
                          <a:pt x="217130" y="527813"/>
                          <a:pt x="154358" y="508201"/>
                          <a:pt x="215663" y="528637"/>
                        </a:cubicBezTo>
                        <a:cubicBezTo>
                          <a:pt x="220426" y="530225"/>
                          <a:pt x="225774" y="530615"/>
                          <a:pt x="229951" y="533400"/>
                        </a:cubicBezTo>
                        <a:lnTo>
                          <a:pt x="244238" y="542925"/>
                        </a:lnTo>
                        <a:cubicBezTo>
                          <a:pt x="250588" y="552450"/>
                          <a:pt x="265533" y="560275"/>
                          <a:pt x="263288" y="571500"/>
                        </a:cubicBezTo>
                        <a:cubicBezTo>
                          <a:pt x="259764" y="589123"/>
                          <a:pt x="257875" y="610250"/>
                          <a:pt x="244238" y="623887"/>
                        </a:cubicBezTo>
                        <a:cubicBezTo>
                          <a:pt x="240191" y="627934"/>
                          <a:pt x="234713" y="630237"/>
                          <a:pt x="229951" y="633412"/>
                        </a:cubicBezTo>
                        <a:cubicBezTo>
                          <a:pt x="208517" y="665564"/>
                          <a:pt x="237236" y="630174"/>
                          <a:pt x="187088" y="652462"/>
                        </a:cubicBezTo>
                        <a:cubicBezTo>
                          <a:pt x="181857" y="654787"/>
                          <a:pt x="181139" y="662280"/>
                          <a:pt x="177563" y="666750"/>
                        </a:cubicBezTo>
                        <a:cubicBezTo>
                          <a:pt x="174758" y="670256"/>
                          <a:pt x="171213" y="673100"/>
                          <a:pt x="168038" y="676275"/>
                        </a:cubicBezTo>
                      </a:path>
                    </a:pathLst>
                  </a:cu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6" name="Straight Connector 55"/>
                  <p:cNvCxnSpPr>
                    <a:stCxn id="55" idx="0"/>
                  </p:cNvCxnSpPr>
                  <p:nvPr/>
                </p:nvCxnSpPr>
                <p:spPr>
                  <a:xfrm flipV="1">
                    <a:off x="2433638" y="1703786"/>
                    <a:ext cx="7069" cy="3202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 flipV="1">
                    <a:off x="2440707" y="2663428"/>
                    <a:ext cx="3534" cy="57864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" name="Group 14"/>
                <p:cNvGrpSpPr/>
                <p:nvPr/>
              </p:nvGrpSpPr>
              <p:grpSpPr>
                <a:xfrm rot="5400000">
                  <a:off x="4021265" y="3709489"/>
                  <a:ext cx="420252" cy="1601737"/>
                  <a:chOff x="5066148" y="1912143"/>
                  <a:chExt cx="420252" cy="1545428"/>
                </a:xfrm>
              </p:grpSpPr>
              <p:cxnSp>
                <p:nvCxnSpPr>
                  <p:cNvPr id="44" name="Straight Connector 43"/>
                  <p:cNvCxnSpPr/>
                  <p:nvPr/>
                </p:nvCxnSpPr>
                <p:spPr>
                  <a:xfrm flipV="1">
                    <a:off x="5300662" y="1912143"/>
                    <a:ext cx="2" cy="2667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 flipH="1" flipV="1">
                    <a:off x="5278522" y="2172891"/>
                    <a:ext cx="196873" cy="827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 flipV="1">
                    <a:off x="5120846" y="2262186"/>
                    <a:ext cx="365554" cy="100014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5137582" y="2362200"/>
                    <a:ext cx="348818" cy="152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 flipV="1">
                    <a:off x="5137582" y="2514601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5137582" y="2605087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 flipV="1">
                    <a:off x="5099995" y="2765424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5099995" y="2855910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flipV="1">
                    <a:off x="5066148" y="3024185"/>
                    <a:ext cx="348818" cy="106362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5066148" y="3114671"/>
                    <a:ext cx="191652" cy="920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 flipV="1">
                    <a:off x="5274402" y="3192460"/>
                    <a:ext cx="2" cy="26511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" name="Group 15"/>
                <p:cNvGrpSpPr/>
                <p:nvPr/>
              </p:nvGrpSpPr>
              <p:grpSpPr>
                <a:xfrm rot="5400000">
                  <a:off x="2881993" y="2810180"/>
                  <a:ext cx="420252" cy="1601737"/>
                  <a:chOff x="5066148" y="1912143"/>
                  <a:chExt cx="420252" cy="1545428"/>
                </a:xfrm>
              </p:grpSpPr>
              <p:cxnSp>
                <p:nvCxnSpPr>
                  <p:cNvPr id="33" name="Straight Connector 32"/>
                  <p:cNvCxnSpPr/>
                  <p:nvPr/>
                </p:nvCxnSpPr>
                <p:spPr>
                  <a:xfrm flipV="1">
                    <a:off x="5300662" y="1912143"/>
                    <a:ext cx="2" cy="2667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 flipH="1" flipV="1">
                    <a:off x="5278522" y="2172891"/>
                    <a:ext cx="196873" cy="827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 flipV="1">
                    <a:off x="5120846" y="2262186"/>
                    <a:ext cx="365554" cy="100014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5137582" y="2362200"/>
                    <a:ext cx="348818" cy="152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 flipV="1">
                    <a:off x="5137582" y="2514601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5137582" y="2605087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 flipV="1">
                    <a:off x="5099995" y="2765424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/>
                  <p:cNvCxnSpPr/>
                  <p:nvPr/>
                </p:nvCxnSpPr>
                <p:spPr>
                  <a:xfrm>
                    <a:off x="5099995" y="2855910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/>
                  <p:cNvCxnSpPr/>
                  <p:nvPr/>
                </p:nvCxnSpPr>
                <p:spPr>
                  <a:xfrm flipV="1">
                    <a:off x="5066148" y="3024185"/>
                    <a:ext cx="348818" cy="106362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5066148" y="3114671"/>
                    <a:ext cx="191652" cy="920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 flipV="1">
                    <a:off x="5274402" y="3192460"/>
                    <a:ext cx="2" cy="26511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946191" y="6098738"/>
                  <a:ext cx="410428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2555154" y="4490751"/>
                  <a:ext cx="871378" cy="3299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Elbow Connector 18"/>
                <p:cNvCxnSpPr/>
                <p:nvPr/>
              </p:nvCxnSpPr>
              <p:spPr>
                <a:xfrm rot="10800000">
                  <a:off x="3892988" y="3635437"/>
                  <a:ext cx="1157486" cy="873049"/>
                </a:xfrm>
                <a:prstGeom prst="bentConnector3">
                  <a:avLst>
                    <a:gd name="adj1" fmla="val -197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Elbow Connector 19"/>
                <p:cNvCxnSpPr/>
                <p:nvPr/>
              </p:nvCxnSpPr>
              <p:spPr>
                <a:xfrm rot="10800000" flipV="1">
                  <a:off x="1060254" y="3601587"/>
                  <a:ext cx="1284386" cy="855842"/>
                </a:xfrm>
                <a:prstGeom prst="bentConnector3">
                  <a:avLst>
                    <a:gd name="adj1" fmla="val 107845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TextBox 20"/>
                <p:cNvSpPr txBox="1"/>
                <p:nvPr/>
              </p:nvSpPr>
              <p:spPr>
                <a:xfrm>
                  <a:off x="1371823" y="3851729"/>
                  <a:ext cx="31846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1</a:t>
                  </a:r>
                  <a:endPara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2691717" y="3795160"/>
                  <a:ext cx="3558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1</a:t>
                  </a:r>
                  <a:endPara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3902611" y="3850010"/>
                  <a:ext cx="302446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</a:t>
                  </a:r>
                  <a:endPara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1591545" y="5013566"/>
                  <a:ext cx="41171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2j</a:t>
                  </a: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3679342" y="4966780"/>
                  <a:ext cx="3747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-j</a:t>
                  </a: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 rot="16200000">
                  <a:off x="128157" y="4966779"/>
                  <a:ext cx="67680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3 A</a:t>
                  </a: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 rot="16200000">
                  <a:off x="4235782" y="5038354"/>
                  <a:ext cx="6439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4 V</a:t>
                  </a: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 rot="10800000">
                  <a:off x="4161175" y="3880005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 rot="10800000">
                  <a:off x="2922987" y="3803687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 rot="10800000">
                  <a:off x="1627472" y="3870587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 rot="10800000">
                  <a:off x="3922714" y="4985009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 rot="10800000">
                  <a:off x="1912066" y="5051155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5005246" y="2330883"/>
                <a:ext cx="533400" cy="1600200"/>
                <a:chOff x="9163050" y="2381250"/>
                <a:chExt cx="533400" cy="1600200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9163050" y="238125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8" name="Straight Connector 7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" name="Oval 9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" name="TextBox 5"/>
                <p:cNvSpPr txBox="1"/>
                <p:nvPr/>
              </p:nvSpPr>
              <p:spPr>
                <a:xfrm>
                  <a:off x="9260473" y="2835478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0000"/>
                      </a:solidFill>
                    </a:rPr>
                    <a:t>+</a:t>
                  </a:r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9291767" y="3031084"/>
                  <a:ext cx="27924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0000"/>
                      </a:solidFill>
                    </a:rPr>
                    <a:t>-</a:t>
                  </a:r>
                </a:p>
              </p:txBody>
            </p:sp>
          </p:grpSp>
        </p:grpSp>
        <p:grpSp>
          <p:nvGrpSpPr>
            <p:cNvPr id="80" name="Group 79"/>
            <p:cNvGrpSpPr/>
            <p:nvPr/>
          </p:nvGrpSpPr>
          <p:grpSpPr>
            <a:xfrm>
              <a:off x="644491" y="905628"/>
              <a:ext cx="362465" cy="483265"/>
              <a:chOff x="2390327" y="3590765"/>
              <a:chExt cx="362465" cy="483265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2555084" y="3590765"/>
                <a:ext cx="0" cy="28008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2390327" y="3862614"/>
                <a:ext cx="36246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V="1">
                <a:off x="2439753" y="3970837"/>
                <a:ext cx="261746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2517080" y="4074030"/>
                <a:ext cx="10709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Elbow Connector 84"/>
            <p:cNvCxnSpPr/>
            <p:nvPr/>
          </p:nvCxnSpPr>
          <p:spPr>
            <a:xfrm rot="5400000" flipH="1" flipV="1">
              <a:off x="784331" y="537969"/>
              <a:ext cx="392576" cy="342743"/>
            </a:xfrm>
            <a:prstGeom prst="bentConnector3">
              <a:avLst>
                <a:gd name="adj1" fmla="val 10246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TextBox 169"/>
          <p:cNvSpPr txBox="1"/>
          <p:nvPr/>
        </p:nvSpPr>
        <p:spPr>
          <a:xfrm>
            <a:off x="251416" y="101685"/>
            <a:ext cx="6800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Compare answers – Calculate voltage across inductor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6488013" y="4762632"/>
            <a:ext cx="4667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+</a:t>
            </a:r>
          </a:p>
          <a:p>
            <a:endParaRPr lang="en-US" dirty="0"/>
          </a:p>
          <a:p>
            <a:r>
              <a:rPr lang="en-US" dirty="0"/>
              <a:t>V</a:t>
            </a:r>
            <a:r>
              <a:rPr lang="en-US" baseline="-25000" dirty="0"/>
              <a:t>L</a:t>
            </a:r>
          </a:p>
          <a:p>
            <a:endParaRPr lang="en-US" dirty="0"/>
          </a:p>
          <a:p>
            <a:r>
              <a:rPr lang="en-US" dirty="0"/>
              <a:t>    -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/>
              <p:cNvSpPr txBox="1"/>
              <p:nvPr/>
            </p:nvSpPr>
            <p:spPr>
              <a:xfrm>
                <a:off x="5126402" y="1562711"/>
                <a:ext cx="3714350" cy="658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Top Circuit: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5+2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73" name="TextBox 1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402" y="1562711"/>
                <a:ext cx="3714350" cy="658450"/>
              </a:xfrm>
              <a:prstGeom prst="rect">
                <a:avLst/>
              </a:prstGeom>
              <a:blipFill rotWithShape="0">
                <a:blip r:embed="rId2"/>
                <a:stretch>
                  <a:fillRect l="-2627" b="-2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TextBox 173"/>
              <p:cNvSpPr txBox="1"/>
              <p:nvPr/>
            </p:nvSpPr>
            <p:spPr>
              <a:xfrm>
                <a:off x="180967" y="4106156"/>
                <a:ext cx="3771595" cy="1785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Bottom Circuit: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−6−7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5+2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−29−7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5+2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den>
                        </m:f>
                      </m:e>
                    </m:d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5+2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So, there is agreement as there must be!</a:t>
                </a:r>
              </a:p>
            </p:txBody>
          </p:sp>
        </mc:Choice>
        <mc:Fallback xmlns="">
          <p:sp>
            <p:nvSpPr>
              <p:cNvPr id="174" name="TextBox 1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67" y="4106156"/>
                <a:ext cx="3771595" cy="1785682"/>
              </a:xfrm>
              <a:prstGeom prst="rect">
                <a:avLst/>
              </a:prstGeom>
              <a:blipFill rotWithShape="0">
                <a:blip r:embed="rId3"/>
                <a:stretch>
                  <a:fillRect l="-2589" t="-2730" b="-6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5" name="TextBox 174"/>
          <p:cNvSpPr txBox="1"/>
          <p:nvPr/>
        </p:nvSpPr>
        <p:spPr>
          <a:xfrm>
            <a:off x="7105945" y="5870769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N1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6258320" y="4695273"/>
            <a:ext cx="538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N2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8061990" y="3961078"/>
            <a:ext cx="538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N3</a:t>
            </a:r>
          </a:p>
        </p:txBody>
      </p:sp>
      <p:grpSp>
        <p:nvGrpSpPr>
          <p:cNvPr id="181" name="Group 180"/>
          <p:cNvGrpSpPr/>
          <p:nvPr/>
        </p:nvGrpSpPr>
        <p:grpSpPr>
          <a:xfrm>
            <a:off x="52932" y="643025"/>
            <a:ext cx="5081446" cy="3159630"/>
            <a:chOff x="52932" y="643025"/>
            <a:chExt cx="5081446" cy="3159630"/>
          </a:xfrm>
        </p:grpSpPr>
        <p:grpSp>
          <p:nvGrpSpPr>
            <p:cNvPr id="87" name="Group 86"/>
            <p:cNvGrpSpPr/>
            <p:nvPr/>
          </p:nvGrpSpPr>
          <p:grpSpPr>
            <a:xfrm>
              <a:off x="52932" y="643025"/>
              <a:ext cx="5081446" cy="3159630"/>
              <a:chOff x="457200" y="1219200"/>
              <a:chExt cx="5081446" cy="3159630"/>
            </a:xfrm>
          </p:grpSpPr>
          <p:grpSp>
            <p:nvGrpSpPr>
              <p:cNvPr id="88" name="Group 87"/>
              <p:cNvGrpSpPr/>
              <p:nvPr/>
            </p:nvGrpSpPr>
            <p:grpSpPr>
              <a:xfrm>
                <a:off x="457200" y="1219200"/>
                <a:ext cx="4814748" cy="3159630"/>
                <a:chOff x="235728" y="3400923"/>
                <a:chExt cx="4814748" cy="3159630"/>
              </a:xfrm>
            </p:grpSpPr>
            <p:grpSp>
              <p:nvGrpSpPr>
                <p:cNvPr id="96" name="Group 95"/>
                <p:cNvGrpSpPr/>
                <p:nvPr/>
              </p:nvGrpSpPr>
              <p:grpSpPr>
                <a:xfrm>
                  <a:off x="686277" y="4467777"/>
                  <a:ext cx="533400" cy="1600200"/>
                  <a:chOff x="6750909" y="1752600"/>
                  <a:chExt cx="533400" cy="1600200"/>
                </a:xfrm>
              </p:grpSpPr>
              <p:grpSp>
                <p:nvGrpSpPr>
                  <p:cNvPr id="165" name="Group 164"/>
                  <p:cNvGrpSpPr/>
                  <p:nvPr/>
                </p:nvGrpSpPr>
                <p:grpSpPr>
                  <a:xfrm>
                    <a:off x="6750909" y="1752600"/>
                    <a:ext cx="533400" cy="1600200"/>
                    <a:chOff x="7581900" y="1752600"/>
                    <a:chExt cx="533400" cy="1600200"/>
                  </a:xfrm>
                </p:grpSpPr>
                <p:cxnSp>
                  <p:nvCxnSpPr>
                    <p:cNvPr id="167" name="Straight Connector 166"/>
                    <p:cNvCxnSpPr/>
                    <p:nvPr/>
                  </p:nvCxnSpPr>
                  <p:spPr>
                    <a:xfrm>
                      <a:off x="7848600" y="1752600"/>
                      <a:ext cx="0" cy="533400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" name="Straight Connector 167"/>
                    <p:cNvCxnSpPr/>
                    <p:nvPr/>
                  </p:nvCxnSpPr>
                  <p:spPr>
                    <a:xfrm>
                      <a:off x="7848600" y="2819400"/>
                      <a:ext cx="0" cy="533400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69" name="Oval 168"/>
                    <p:cNvSpPr/>
                    <p:nvPr/>
                  </p:nvSpPr>
                  <p:spPr>
                    <a:xfrm>
                      <a:off x="7581900" y="2286000"/>
                      <a:ext cx="533400" cy="533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cxnSp>
                <p:nvCxnSpPr>
                  <p:cNvPr id="166" name="Straight Arrow Connector 165"/>
                  <p:cNvCxnSpPr/>
                  <p:nvPr/>
                </p:nvCxnSpPr>
                <p:spPr>
                  <a:xfrm flipV="1">
                    <a:off x="7017609" y="2362200"/>
                    <a:ext cx="0" cy="38100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7" name="Group 96"/>
                <p:cNvGrpSpPr/>
                <p:nvPr/>
              </p:nvGrpSpPr>
              <p:grpSpPr>
                <a:xfrm rot="5400000">
                  <a:off x="1543719" y="3658433"/>
                  <a:ext cx="420252" cy="1601737"/>
                  <a:chOff x="5066148" y="1912143"/>
                  <a:chExt cx="420252" cy="1545428"/>
                </a:xfrm>
              </p:grpSpPr>
              <p:cxnSp>
                <p:nvCxnSpPr>
                  <p:cNvPr id="154" name="Straight Connector 153"/>
                  <p:cNvCxnSpPr/>
                  <p:nvPr/>
                </p:nvCxnSpPr>
                <p:spPr>
                  <a:xfrm flipV="1">
                    <a:off x="5300662" y="1912143"/>
                    <a:ext cx="2" cy="2667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/>
                  <p:cNvCxnSpPr/>
                  <p:nvPr/>
                </p:nvCxnSpPr>
                <p:spPr>
                  <a:xfrm flipH="1" flipV="1">
                    <a:off x="5278522" y="2172891"/>
                    <a:ext cx="196873" cy="827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 flipV="1">
                    <a:off x="5120846" y="2262186"/>
                    <a:ext cx="365554" cy="100014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>
                    <a:off x="5137582" y="2362200"/>
                    <a:ext cx="348818" cy="152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 flipV="1">
                    <a:off x="5137582" y="2514601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/>
                  <p:nvPr/>
                </p:nvCxnSpPr>
                <p:spPr>
                  <a:xfrm>
                    <a:off x="5137582" y="2605087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/>
                  <p:cNvCxnSpPr/>
                  <p:nvPr/>
                </p:nvCxnSpPr>
                <p:spPr>
                  <a:xfrm flipV="1">
                    <a:off x="5099995" y="2765424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/>
                  <p:cNvCxnSpPr/>
                  <p:nvPr/>
                </p:nvCxnSpPr>
                <p:spPr>
                  <a:xfrm>
                    <a:off x="5099995" y="2855910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/>
                  <p:cNvCxnSpPr/>
                  <p:nvPr/>
                </p:nvCxnSpPr>
                <p:spPr>
                  <a:xfrm flipV="1">
                    <a:off x="5066148" y="3024185"/>
                    <a:ext cx="348818" cy="106362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/>
                  <p:cNvCxnSpPr/>
                  <p:nvPr/>
                </p:nvCxnSpPr>
                <p:spPr>
                  <a:xfrm>
                    <a:off x="5066148" y="3114671"/>
                    <a:ext cx="191652" cy="920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/>
                  <p:cNvCxnSpPr/>
                  <p:nvPr/>
                </p:nvCxnSpPr>
                <p:spPr>
                  <a:xfrm flipV="1">
                    <a:off x="5274402" y="3192460"/>
                    <a:ext cx="2" cy="26511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8" name="Group 97"/>
                <p:cNvGrpSpPr/>
                <p:nvPr/>
              </p:nvGrpSpPr>
              <p:grpSpPr>
                <a:xfrm>
                  <a:off x="2291251" y="4457429"/>
                  <a:ext cx="536100" cy="1603720"/>
                  <a:chOff x="3132049" y="1703786"/>
                  <a:chExt cx="536100" cy="1538287"/>
                </a:xfrm>
              </p:grpSpPr>
              <p:cxnSp>
                <p:nvCxnSpPr>
                  <p:cNvPr id="148" name="Straight Connector 147"/>
                  <p:cNvCxnSpPr/>
                  <p:nvPr/>
                </p:nvCxnSpPr>
                <p:spPr>
                  <a:xfrm>
                    <a:off x="3402738" y="1703786"/>
                    <a:ext cx="0" cy="6858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>
                    <a:off x="3401449" y="2556273"/>
                    <a:ext cx="0" cy="6858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Straight Connector 149"/>
                  <p:cNvCxnSpPr/>
                  <p:nvPr/>
                </p:nvCxnSpPr>
                <p:spPr>
                  <a:xfrm flipH="1">
                    <a:off x="3134750" y="2389586"/>
                    <a:ext cx="533399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1" name="Group 150"/>
                  <p:cNvGrpSpPr/>
                  <p:nvPr/>
                </p:nvGrpSpPr>
                <p:grpSpPr>
                  <a:xfrm>
                    <a:off x="3132049" y="2540793"/>
                    <a:ext cx="536100" cy="160217"/>
                    <a:chOff x="2767913" y="996778"/>
                    <a:chExt cx="536100" cy="160217"/>
                  </a:xfrm>
                </p:grpSpPr>
                <p:sp>
                  <p:nvSpPr>
                    <p:cNvPr id="152" name="Arc 151"/>
                    <p:cNvSpPr/>
                    <p:nvPr/>
                  </p:nvSpPr>
                  <p:spPr>
                    <a:xfrm>
                      <a:off x="2767913" y="996778"/>
                      <a:ext cx="519235" cy="160217"/>
                    </a:xfrm>
                    <a:prstGeom prst="arc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Arc 152"/>
                    <p:cNvSpPr/>
                    <p:nvPr/>
                  </p:nvSpPr>
                  <p:spPr>
                    <a:xfrm flipH="1">
                      <a:off x="2784778" y="996778"/>
                      <a:ext cx="519235" cy="160217"/>
                    </a:xfrm>
                    <a:prstGeom prst="arc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9" name="Group 98"/>
                <p:cNvGrpSpPr/>
                <p:nvPr/>
              </p:nvGrpSpPr>
              <p:grpSpPr>
                <a:xfrm>
                  <a:off x="3301032" y="4495018"/>
                  <a:ext cx="287101" cy="1603720"/>
                  <a:chOff x="2298937" y="1703786"/>
                  <a:chExt cx="287101" cy="1538287"/>
                </a:xfrm>
              </p:grpSpPr>
              <p:sp>
                <p:nvSpPr>
                  <p:cNvPr id="145" name="Freeform 144"/>
                  <p:cNvSpPr/>
                  <p:nvPr/>
                </p:nvSpPr>
                <p:spPr>
                  <a:xfrm>
                    <a:off x="2298937" y="2024063"/>
                    <a:ext cx="287101" cy="676275"/>
                  </a:xfrm>
                  <a:custGeom>
                    <a:avLst/>
                    <a:gdLst>
                      <a:gd name="connsiteX0" fmla="*/ 134701 w 287101"/>
                      <a:gd name="connsiteY0" fmla="*/ 0 h 676275"/>
                      <a:gd name="connsiteX1" fmla="*/ 182326 w 287101"/>
                      <a:gd name="connsiteY1" fmla="*/ 4762 h 676275"/>
                      <a:gd name="connsiteX2" fmla="*/ 196613 w 287101"/>
                      <a:gd name="connsiteY2" fmla="*/ 9525 h 676275"/>
                      <a:gd name="connsiteX3" fmla="*/ 206138 w 287101"/>
                      <a:gd name="connsiteY3" fmla="*/ 23812 h 676275"/>
                      <a:gd name="connsiteX4" fmla="*/ 220426 w 287101"/>
                      <a:gd name="connsiteY4" fmla="*/ 33337 h 676275"/>
                      <a:gd name="connsiteX5" fmla="*/ 229951 w 287101"/>
                      <a:gd name="connsiteY5" fmla="*/ 47625 h 676275"/>
                      <a:gd name="connsiteX6" fmla="*/ 244238 w 287101"/>
                      <a:gd name="connsiteY6" fmla="*/ 76200 h 676275"/>
                      <a:gd name="connsiteX7" fmla="*/ 249001 w 287101"/>
                      <a:gd name="connsiteY7" fmla="*/ 95250 h 676275"/>
                      <a:gd name="connsiteX8" fmla="*/ 244238 w 287101"/>
                      <a:gd name="connsiteY8" fmla="*/ 152400 h 676275"/>
                      <a:gd name="connsiteX9" fmla="*/ 239476 w 287101"/>
                      <a:gd name="connsiteY9" fmla="*/ 166687 h 676275"/>
                      <a:gd name="connsiteX10" fmla="*/ 196613 w 287101"/>
                      <a:gd name="connsiteY10" fmla="*/ 190500 h 676275"/>
                      <a:gd name="connsiteX11" fmla="*/ 182326 w 287101"/>
                      <a:gd name="connsiteY11" fmla="*/ 200025 h 676275"/>
                      <a:gd name="connsiteX12" fmla="*/ 144226 w 287101"/>
                      <a:gd name="connsiteY12" fmla="*/ 209550 h 676275"/>
                      <a:gd name="connsiteX13" fmla="*/ 129938 w 287101"/>
                      <a:gd name="connsiteY13" fmla="*/ 214312 h 676275"/>
                      <a:gd name="connsiteX14" fmla="*/ 44213 w 287101"/>
                      <a:gd name="connsiteY14" fmla="*/ 209550 h 676275"/>
                      <a:gd name="connsiteX15" fmla="*/ 29926 w 287101"/>
                      <a:gd name="connsiteY15" fmla="*/ 204787 h 676275"/>
                      <a:gd name="connsiteX16" fmla="*/ 1351 w 287101"/>
                      <a:gd name="connsiteY16" fmla="*/ 185737 h 676275"/>
                      <a:gd name="connsiteX17" fmla="*/ 6113 w 287101"/>
                      <a:gd name="connsiteY17" fmla="*/ 166687 h 676275"/>
                      <a:gd name="connsiteX18" fmla="*/ 34688 w 287101"/>
                      <a:gd name="connsiteY18" fmla="*/ 157162 h 676275"/>
                      <a:gd name="connsiteX19" fmla="*/ 101363 w 287101"/>
                      <a:gd name="connsiteY19" fmla="*/ 161925 h 676275"/>
                      <a:gd name="connsiteX20" fmla="*/ 148988 w 287101"/>
                      <a:gd name="connsiteY20" fmla="*/ 176212 h 676275"/>
                      <a:gd name="connsiteX21" fmla="*/ 187088 w 287101"/>
                      <a:gd name="connsiteY21" fmla="*/ 185737 h 676275"/>
                      <a:gd name="connsiteX22" fmla="*/ 215663 w 287101"/>
                      <a:gd name="connsiteY22" fmla="*/ 195262 h 676275"/>
                      <a:gd name="connsiteX23" fmla="*/ 225188 w 287101"/>
                      <a:gd name="connsiteY23" fmla="*/ 209550 h 676275"/>
                      <a:gd name="connsiteX24" fmla="*/ 239476 w 287101"/>
                      <a:gd name="connsiteY24" fmla="*/ 219075 h 676275"/>
                      <a:gd name="connsiteX25" fmla="*/ 258526 w 287101"/>
                      <a:gd name="connsiteY25" fmla="*/ 233362 h 676275"/>
                      <a:gd name="connsiteX26" fmla="*/ 272813 w 287101"/>
                      <a:gd name="connsiteY26" fmla="*/ 238125 h 676275"/>
                      <a:gd name="connsiteX27" fmla="*/ 287101 w 287101"/>
                      <a:gd name="connsiteY27" fmla="*/ 247650 h 676275"/>
                      <a:gd name="connsiteX28" fmla="*/ 277576 w 287101"/>
                      <a:gd name="connsiteY28" fmla="*/ 300037 h 676275"/>
                      <a:gd name="connsiteX29" fmla="*/ 272813 w 287101"/>
                      <a:gd name="connsiteY29" fmla="*/ 314325 h 676275"/>
                      <a:gd name="connsiteX30" fmla="*/ 253763 w 287101"/>
                      <a:gd name="connsiteY30" fmla="*/ 342900 h 676275"/>
                      <a:gd name="connsiteX31" fmla="*/ 215663 w 287101"/>
                      <a:gd name="connsiteY31" fmla="*/ 357187 h 676275"/>
                      <a:gd name="connsiteX32" fmla="*/ 187088 w 287101"/>
                      <a:gd name="connsiteY32" fmla="*/ 366712 h 676275"/>
                      <a:gd name="connsiteX33" fmla="*/ 172801 w 287101"/>
                      <a:gd name="connsiteY33" fmla="*/ 376237 h 676275"/>
                      <a:gd name="connsiteX34" fmla="*/ 48976 w 287101"/>
                      <a:gd name="connsiteY34" fmla="*/ 376237 h 676275"/>
                      <a:gd name="connsiteX35" fmla="*/ 34688 w 287101"/>
                      <a:gd name="connsiteY35" fmla="*/ 361950 h 676275"/>
                      <a:gd name="connsiteX36" fmla="*/ 6113 w 287101"/>
                      <a:gd name="connsiteY36" fmla="*/ 342900 h 676275"/>
                      <a:gd name="connsiteX37" fmla="*/ 1351 w 287101"/>
                      <a:gd name="connsiteY37" fmla="*/ 328612 h 676275"/>
                      <a:gd name="connsiteX38" fmla="*/ 48976 w 287101"/>
                      <a:gd name="connsiteY38" fmla="*/ 319087 h 676275"/>
                      <a:gd name="connsiteX39" fmla="*/ 87076 w 287101"/>
                      <a:gd name="connsiteY39" fmla="*/ 323850 h 676275"/>
                      <a:gd name="connsiteX40" fmla="*/ 144226 w 287101"/>
                      <a:gd name="connsiteY40" fmla="*/ 333375 h 676275"/>
                      <a:gd name="connsiteX41" fmla="*/ 158513 w 287101"/>
                      <a:gd name="connsiteY41" fmla="*/ 338137 h 676275"/>
                      <a:gd name="connsiteX42" fmla="*/ 187088 w 287101"/>
                      <a:gd name="connsiteY42" fmla="*/ 357187 h 676275"/>
                      <a:gd name="connsiteX43" fmla="*/ 229951 w 287101"/>
                      <a:gd name="connsiteY43" fmla="*/ 381000 h 676275"/>
                      <a:gd name="connsiteX44" fmla="*/ 244238 w 287101"/>
                      <a:gd name="connsiteY44" fmla="*/ 390525 h 676275"/>
                      <a:gd name="connsiteX45" fmla="*/ 258526 w 287101"/>
                      <a:gd name="connsiteY45" fmla="*/ 400050 h 676275"/>
                      <a:gd name="connsiteX46" fmla="*/ 268051 w 287101"/>
                      <a:gd name="connsiteY46" fmla="*/ 428625 h 676275"/>
                      <a:gd name="connsiteX47" fmla="*/ 272813 w 287101"/>
                      <a:gd name="connsiteY47" fmla="*/ 442912 h 676275"/>
                      <a:gd name="connsiteX48" fmla="*/ 268051 w 287101"/>
                      <a:gd name="connsiteY48" fmla="*/ 476250 h 676275"/>
                      <a:gd name="connsiteX49" fmla="*/ 244238 w 287101"/>
                      <a:gd name="connsiteY49" fmla="*/ 495300 h 676275"/>
                      <a:gd name="connsiteX50" fmla="*/ 229951 w 287101"/>
                      <a:gd name="connsiteY50" fmla="*/ 504825 h 676275"/>
                      <a:gd name="connsiteX51" fmla="*/ 210901 w 287101"/>
                      <a:gd name="connsiteY51" fmla="*/ 523875 h 676275"/>
                      <a:gd name="connsiteX52" fmla="*/ 182326 w 287101"/>
                      <a:gd name="connsiteY52" fmla="*/ 542925 h 676275"/>
                      <a:gd name="connsiteX53" fmla="*/ 87076 w 287101"/>
                      <a:gd name="connsiteY53" fmla="*/ 552450 h 676275"/>
                      <a:gd name="connsiteX54" fmla="*/ 48976 w 287101"/>
                      <a:gd name="connsiteY54" fmla="*/ 547687 h 676275"/>
                      <a:gd name="connsiteX55" fmla="*/ 25163 w 287101"/>
                      <a:gd name="connsiteY55" fmla="*/ 519112 h 676275"/>
                      <a:gd name="connsiteX56" fmla="*/ 29926 w 287101"/>
                      <a:gd name="connsiteY56" fmla="*/ 504825 h 676275"/>
                      <a:gd name="connsiteX57" fmla="*/ 44213 w 287101"/>
                      <a:gd name="connsiteY57" fmla="*/ 500062 h 676275"/>
                      <a:gd name="connsiteX58" fmla="*/ 120413 w 287101"/>
                      <a:gd name="connsiteY58" fmla="*/ 504825 h 676275"/>
                      <a:gd name="connsiteX59" fmla="*/ 148988 w 287101"/>
                      <a:gd name="connsiteY59" fmla="*/ 509587 h 676275"/>
                      <a:gd name="connsiteX60" fmla="*/ 163276 w 287101"/>
                      <a:gd name="connsiteY60" fmla="*/ 514350 h 676275"/>
                      <a:gd name="connsiteX61" fmla="*/ 215663 w 287101"/>
                      <a:gd name="connsiteY61" fmla="*/ 528637 h 676275"/>
                      <a:gd name="connsiteX62" fmla="*/ 229951 w 287101"/>
                      <a:gd name="connsiteY62" fmla="*/ 533400 h 676275"/>
                      <a:gd name="connsiteX63" fmla="*/ 244238 w 287101"/>
                      <a:gd name="connsiteY63" fmla="*/ 542925 h 676275"/>
                      <a:gd name="connsiteX64" fmla="*/ 263288 w 287101"/>
                      <a:gd name="connsiteY64" fmla="*/ 571500 h 676275"/>
                      <a:gd name="connsiteX65" fmla="*/ 244238 w 287101"/>
                      <a:gd name="connsiteY65" fmla="*/ 623887 h 676275"/>
                      <a:gd name="connsiteX66" fmla="*/ 229951 w 287101"/>
                      <a:gd name="connsiteY66" fmla="*/ 633412 h 676275"/>
                      <a:gd name="connsiteX67" fmla="*/ 187088 w 287101"/>
                      <a:gd name="connsiteY67" fmla="*/ 652462 h 676275"/>
                      <a:gd name="connsiteX68" fmla="*/ 177563 w 287101"/>
                      <a:gd name="connsiteY68" fmla="*/ 666750 h 676275"/>
                      <a:gd name="connsiteX69" fmla="*/ 168038 w 287101"/>
                      <a:gd name="connsiteY69" fmla="*/ 676275 h 676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</a:cxnLst>
                    <a:rect l="l" t="t" r="r" b="b"/>
                    <a:pathLst>
                      <a:path w="287101" h="676275">
                        <a:moveTo>
                          <a:pt x="134701" y="0"/>
                        </a:moveTo>
                        <a:cubicBezTo>
                          <a:pt x="150576" y="1587"/>
                          <a:pt x="166557" y="2336"/>
                          <a:pt x="182326" y="4762"/>
                        </a:cubicBezTo>
                        <a:cubicBezTo>
                          <a:pt x="187288" y="5525"/>
                          <a:pt x="192693" y="6389"/>
                          <a:pt x="196613" y="9525"/>
                        </a:cubicBezTo>
                        <a:cubicBezTo>
                          <a:pt x="201082" y="13101"/>
                          <a:pt x="202091" y="19765"/>
                          <a:pt x="206138" y="23812"/>
                        </a:cubicBezTo>
                        <a:cubicBezTo>
                          <a:pt x="210186" y="27859"/>
                          <a:pt x="215663" y="30162"/>
                          <a:pt x="220426" y="33337"/>
                        </a:cubicBezTo>
                        <a:cubicBezTo>
                          <a:pt x="223601" y="38100"/>
                          <a:pt x="227391" y="42505"/>
                          <a:pt x="229951" y="47625"/>
                        </a:cubicBezTo>
                        <a:cubicBezTo>
                          <a:pt x="249668" y="87061"/>
                          <a:pt x="216940" y="35251"/>
                          <a:pt x="244238" y="76200"/>
                        </a:cubicBezTo>
                        <a:cubicBezTo>
                          <a:pt x="245826" y="82550"/>
                          <a:pt x="249001" y="88705"/>
                          <a:pt x="249001" y="95250"/>
                        </a:cubicBezTo>
                        <a:cubicBezTo>
                          <a:pt x="249001" y="114366"/>
                          <a:pt x="246764" y="133452"/>
                          <a:pt x="244238" y="152400"/>
                        </a:cubicBezTo>
                        <a:cubicBezTo>
                          <a:pt x="243575" y="157376"/>
                          <a:pt x="243026" y="163137"/>
                          <a:pt x="239476" y="166687"/>
                        </a:cubicBezTo>
                        <a:cubicBezTo>
                          <a:pt x="209445" y="196718"/>
                          <a:pt x="220568" y="178522"/>
                          <a:pt x="196613" y="190500"/>
                        </a:cubicBezTo>
                        <a:cubicBezTo>
                          <a:pt x="191494" y="193060"/>
                          <a:pt x="187445" y="197465"/>
                          <a:pt x="182326" y="200025"/>
                        </a:cubicBezTo>
                        <a:cubicBezTo>
                          <a:pt x="171444" y="205466"/>
                          <a:pt x="155086" y="206835"/>
                          <a:pt x="144226" y="209550"/>
                        </a:cubicBezTo>
                        <a:cubicBezTo>
                          <a:pt x="139356" y="210768"/>
                          <a:pt x="134701" y="212725"/>
                          <a:pt x="129938" y="214312"/>
                        </a:cubicBezTo>
                        <a:cubicBezTo>
                          <a:pt x="101363" y="212725"/>
                          <a:pt x="72703" y="212263"/>
                          <a:pt x="44213" y="209550"/>
                        </a:cubicBezTo>
                        <a:cubicBezTo>
                          <a:pt x="39216" y="209074"/>
                          <a:pt x="34314" y="207225"/>
                          <a:pt x="29926" y="204787"/>
                        </a:cubicBezTo>
                        <a:cubicBezTo>
                          <a:pt x="19919" y="199227"/>
                          <a:pt x="1351" y="185737"/>
                          <a:pt x="1351" y="185737"/>
                        </a:cubicBezTo>
                        <a:cubicBezTo>
                          <a:pt x="2938" y="179387"/>
                          <a:pt x="1143" y="170947"/>
                          <a:pt x="6113" y="166687"/>
                        </a:cubicBezTo>
                        <a:cubicBezTo>
                          <a:pt x="13736" y="160153"/>
                          <a:pt x="34688" y="157162"/>
                          <a:pt x="34688" y="157162"/>
                        </a:cubicBezTo>
                        <a:cubicBezTo>
                          <a:pt x="56913" y="158750"/>
                          <a:pt x="79218" y="159464"/>
                          <a:pt x="101363" y="161925"/>
                        </a:cubicBezTo>
                        <a:cubicBezTo>
                          <a:pt x="114974" y="163437"/>
                          <a:pt x="137487" y="173337"/>
                          <a:pt x="148988" y="176212"/>
                        </a:cubicBezTo>
                        <a:cubicBezTo>
                          <a:pt x="161688" y="179387"/>
                          <a:pt x="174669" y="181597"/>
                          <a:pt x="187088" y="185737"/>
                        </a:cubicBezTo>
                        <a:lnTo>
                          <a:pt x="215663" y="195262"/>
                        </a:lnTo>
                        <a:cubicBezTo>
                          <a:pt x="218838" y="200025"/>
                          <a:pt x="221141" y="205503"/>
                          <a:pt x="225188" y="209550"/>
                        </a:cubicBezTo>
                        <a:cubicBezTo>
                          <a:pt x="229235" y="213597"/>
                          <a:pt x="234818" y="215748"/>
                          <a:pt x="239476" y="219075"/>
                        </a:cubicBezTo>
                        <a:cubicBezTo>
                          <a:pt x="245935" y="223688"/>
                          <a:pt x="251634" y="229424"/>
                          <a:pt x="258526" y="233362"/>
                        </a:cubicBezTo>
                        <a:cubicBezTo>
                          <a:pt x="262885" y="235853"/>
                          <a:pt x="268323" y="235880"/>
                          <a:pt x="272813" y="238125"/>
                        </a:cubicBezTo>
                        <a:cubicBezTo>
                          <a:pt x="277933" y="240685"/>
                          <a:pt x="282338" y="244475"/>
                          <a:pt x="287101" y="247650"/>
                        </a:cubicBezTo>
                        <a:cubicBezTo>
                          <a:pt x="284980" y="260375"/>
                          <a:pt x="280901" y="286736"/>
                          <a:pt x="277576" y="300037"/>
                        </a:cubicBezTo>
                        <a:cubicBezTo>
                          <a:pt x="276358" y="304907"/>
                          <a:pt x="275251" y="309936"/>
                          <a:pt x="272813" y="314325"/>
                        </a:cubicBezTo>
                        <a:cubicBezTo>
                          <a:pt x="267254" y="324332"/>
                          <a:pt x="263288" y="336550"/>
                          <a:pt x="253763" y="342900"/>
                        </a:cubicBezTo>
                        <a:cubicBezTo>
                          <a:pt x="228899" y="359476"/>
                          <a:pt x="250521" y="347681"/>
                          <a:pt x="215663" y="357187"/>
                        </a:cubicBezTo>
                        <a:cubicBezTo>
                          <a:pt x="205977" y="359829"/>
                          <a:pt x="187088" y="366712"/>
                          <a:pt x="187088" y="366712"/>
                        </a:cubicBezTo>
                        <a:cubicBezTo>
                          <a:pt x="182326" y="369887"/>
                          <a:pt x="178231" y="374427"/>
                          <a:pt x="172801" y="376237"/>
                        </a:cubicBezTo>
                        <a:cubicBezTo>
                          <a:pt x="138925" y="387530"/>
                          <a:pt x="68093" y="377193"/>
                          <a:pt x="48976" y="376237"/>
                        </a:cubicBezTo>
                        <a:cubicBezTo>
                          <a:pt x="44213" y="371475"/>
                          <a:pt x="40004" y="366085"/>
                          <a:pt x="34688" y="361950"/>
                        </a:cubicBezTo>
                        <a:cubicBezTo>
                          <a:pt x="25652" y="354922"/>
                          <a:pt x="6113" y="342900"/>
                          <a:pt x="6113" y="342900"/>
                        </a:cubicBezTo>
                        <a:cubicBezTo>
                          <a:pt x="4526" y="338137"/>
                          <a:pt x="-3037" y="331050"/>
                          <a:pt x="1351" y="328612"/>
                        </a:cubicBezTo>
                        <a:cubicBezTo>
                          <a:pt x="15503" y="320750"/>
                          <a:pt x="48976" y="319087"/>
                          <a:pt x="48976" y="319087"/>
                        </a:cubicBezTo>
                        <a:lnTo>
                          <a:pt x="87076" y="323850"/>
                        </a:lnTo>
                        <a:cubicBezTo>
                          <a:pt x="104369" y="326156"/>
                          <a:pt x="126755" y="329007"/>
                          <a:pt x="144226" y="333375"/>
                        </a:cubicBezTo>
                        <a:cubicBezTo>
                          <a:pt x="149096" y="334593"/>
                          <a:pt x="153751" y="336550"/>
                          <a:pt x="158513" y="338137"/>
                        </a:cubicBezTo>
                        <a:cubicBezTo>
                          <a:pt x="168038" y="344487"/>
                          <a:pt x="176228" y="353567"/>
                          <a:pt x="187088" y="357187"/>
                        </a:cubicBezTo>
                        <a:cubicBezTo>
                          <a:pt x="212236" y="365570"/>
                          <a:pt x="197200" y="359165"/>
                          <a:pt x="229951" y="381000"/>
                        </a:cubicBezTo>
                        <a:lnTo>
                          <a:pt x="244238" y="390525"/>
                        </a:lnTo>
                        <a:lnTo>
                          <a:pt x="258526" y="400050"/>
                        </a:lnTo>
                        <a:lnTo>
                          <a:pt x="268051" y="428625"/>
                        </a:lnTo>
                        <a:lnTo>
                          <a:pt x="272813" y="442912"/>
                        </a:lnTo>
                        <a:cubicBezTo>
                          <a:pt x="271226" y="454025"/>
                          <a:pt x="271277" y="465498"/>
                          <a:pt x="268051" y="476250"/>
                        </a:cubicBezTo>
                        <a:cubicBezTo>
                          <a:pt x="262385" y="495139"/>
                          <a:pt x="258129" y="488354"/>
                          <a:pt x="244238" y="495300"/>
                        </a:cubicBezTo>
                        <a:cubicBezTo>
                          <a:pt x="239119" y="497860"/>
                          <a:pt x="234713" y="501650"/>
                          <a:pt x="229951" y="504825"/>
                        </a:cubicBezTo>
                        <a:cubicBezTo>
                          <a:pt x="221868" y="529069"/>
                          <a:pt x="231682" y="512330"/>
                          <a:pt x="210901" y="523875"/>
                        </a:cubicBezTo>
                        <a:cubicBezTo>
                          <a:pt x="200894" y="529435"/>
                          <a:pt x="193685" y="541505"/>
                          <a:pt x="182326" y="542925"/>
                        </a:cubicBezTo>
                        <a:cubicBezTo>
                          <a:pt x="125258" y="550058"/>
                          <a:pt x="156981" y="546624"/>
                          <a:pt x="87076" y="552450"/>
                        </a:cubicBezTo>
                        <a:cubicBezTo>
                          <a:pt x="74376" y="550862"/>
                          <a:pt x="61004" y="552061"/>
                          <a:pt x="48976" y="547687"/>
                        </a:cubicBezTo>
                        <a:cubicBezTo>
                          <a:pt x="40907" y="544753"/>
                          <a:pt x="29699" y="525916"/>
                          <a:pt x="25163" y="519112"/>
                        </a:cubicBezTo>
                        <a:cubicBezTo>
                          <a:pt x="26751" y="514350"/>
                          <a:pt x="26376" y="508375"/>
                          <a:pt x="29926" y="504825"/>
                        </a:cubicBezTo>
                        <a:cubicBezTo>
                          <a:pt x="33476" y="501275"/>
                          <a:pt x="39193" y="500062"/>
                          <a:pt x="44213" y="500062"/>
                        </a:cubicBezTo>
                        <a:cubicBezTo>
                          <a:pt x="69663" y="500062"/>
                          <a:pt x="95013" y="503237"/>
                          <a:pt x="120413" y="504825"/>
                        </a:cubicBezTo>
                        <a:cubicBezTo>
                          <a:pt x="129938" y="506412"/>
                          <a:pt x="139562" y="507492"/>
                          <a:pt x="148988" y="509587"/>
                        </a:cubicBezTo>
                        <a:cubicBezTo>
                          <a:pt x="153889" y="510676"/>
                          <a:pt x="158406" y="513132"/>
                          <a:pt x="163276" y="514350"/>
                        </a:cubicBezTo>
                        <a:cubicBezTo>
                          <a:pt x="217130" y="527813"/>
                          <a:pt x="154358" y="508201"/>
                          <a:pt x="215663" y="528637"/>
                        </a:cubicBezTo>
                        <a:cubicBezTo>
                          <a:pt x="220426" y="530225"/>
                          <a:pt x="225774" y="530615"/>
                          <a:pt x="229951" y="533400"/>
                        </a:cubicBezTo>
                        <a:lnTo>
                          <a:pt x="244238" y="542925"/>
                        </a:lnTo>
                        <a:cubicBezTo>
                          <a:pt x="250588" y="552450"/>
                          <a:pt x="265533" y="560275"/>
                          <a:pt x="263288" y="571500"/>
                        </a:cubicBezTo>
                        <a:cubicBezTo>
                          <a:pt x="259764" y="589123"/>
                          <a:pt x="257875" y="610250"/>
                          <a:pt x="244238" y="623887"/>
                        </a:cubicBezTo>
                        <a:cubicBezTo>
                          <a:pt x="240191" y="627934"/>
                          <a:pt x="234713" y="630237"/>
                          <a:pt x="229951" y="633412"/>
                        </a:cubicBezTo>
                        <a:cubicBezTo>
                          <a:pt x="208517" y="665564"/>
                          <a:pt x="237236" y="630174"/>
                          <a:pt x="187088" y="652462"/>
                        </a:cubicBezTo>
                        <a:cubicBezTo>
                          <a:pt x="181857" y="654787"/>
                          <a:pt x="181139" y="662280"/>
                          <a:pt x="177563" y="666750"/>
                        </a:cubicBezTo>
                        <a:cubicBezTo>
                          <a:pt x="174758" y="670256"/>
                          <a:pt x="171213" y="673100"/>
                          <a:pt x="168038" y="676275"/>
                        </a:cubicBezTo>
                      </a:path>
                    </a:pathLst>
                  </a:cu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6" name="Straight Connector 145"/>
                  <p:cNvCxnSpPr>
                    <a:stCxn id="145" idx="0"/>
                  </p:cNvCxnSpPr>
                  <p:nvPr/>
                </p:nvCxnSpPr>
                <p:spPr>
                  <a:xfrm flipV="1">
                    <a:off x="2433638" y="1703786"/>
                    <a:ext cx="7069" cy="3202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/>
                  <p:cNvCxnSpPr/>
                  <p:nvPr/>
                </p:nvCxnSpPr>
                <p:spPr>
                  <a:xfrm flipV="1">
                    <a:off x="2440707" y="2663428"/>
                    <a:ext cx="3534" cy="57864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0" name="Group 99"/>
                <p:cNvGrpSpPr/>
                <p:nvPr/>
              </p:nvGrpSpPr>
              <p:grpSpPr>
                <a:xfrm rot="5400000">
                  <a:off x="4021265" y="3709489"/>
                  <a:ext cx="420252" cy="1601737"/>
                  <a:chOff x="5066148" y="1912143"/>
                  <a:chExt cx="420252" cy="1545428"/>
                </a:xfrm>
              </p:grpSpPr>
              <p:cxnSp>
                <p:nvCxnSpPr>
                  <p:cNvPr id="134" name="Straight Connector 133"/>
                  <p:cNvCxnSpPr/>
                  <p:nvPr/>
                </p:nvCxnSpPr>
                <p:spPr>
                  <a:xfrm flipV="1">
                    <a:off x="5300662" y="1912143"/>
                    <a:ext cx="2" cy="2667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/>
                  <p:cNvCxnSpPr/>
                  <p:nvPr/>
                </p:nvCxnSpPr>
                <p:spPr>
                  <a:xfrm flipH="1" flipV="1">
                    <a:off x="5278522" y="2172891"/>
                    <a:ext cx="196873" cy="827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/>
                  <p:cNvCxnSpPr/>
                  <p:nvPr/>
                </p:nvCxnSpPr>
                <p:spPr>
                  <a:xfrm flipV="1">
                    <a:off x="5120846" y="2262186"/>
                    <a:ext cx="365554" cy="100014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/>
                  <p:cNvCxnSpPr/>
                  <p:nvPr/>
                </p:nvCxnSpPr>
                <p:spPr>
                  <a:xfrm>
                    <a:off x="5137582" y="2362200"/>
                    <a:ext cx="348818" cy="152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/>
                  <p:cNvCxnSpPr/>
                  <p:nvPr/>
                </p:nvCxnSpPr>
                <p:spPr>
                  <a:xfrm flipV="1">
                    <a:off x="5137582" y="2514601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/>
                  <p:cNvCxnSpPr/>
                  <p:nvPr/>
                </p:nvCxnSpPr>
                <p:spPr>
                  <a:xfrm>
                    <a:off x="5137582" y="2605087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/>
                  <p:cNvCxnSpPr/>
                  <p:nvPr/>
                </p:nvCxnSpPr>
                <p:spPr>
                  <a:xfrm flipV="1">
                    <a:off x="5099995" y="2765424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/>
                  <p:cNvCxnSpPr/>
                  <p:nvPr/>
                </p:nvCxnSpPr>
                <p:spPr>
                  <a:xfrm>
                    <a:off x="5099995" y="2855910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/>
                  <p:cNvCxnSpPr/>
                  <p:nvPr/>
                </p:nvCxnSpPr>
                <p:spPr>
                  <a:xfrm flipV="1">
                    <a:off x="5066148" y="3024185"/>
                    <a:ext cx="348818" cy="106362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/>
                  <p:cNvCxnSpPr/>
                  <p:nvPr/>
                </p:nvCxnSpPr>
                <p:spPr>
                  <a:xfrm>
                    <a:off x="5066148" y="3114671"/>
                    <a:ext cx="191652" cy="920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/>
                  <p:cNvCxnSpPr/>
                  <p:nvPr/>
                </p:nvCxnSpPr>
                <p:spPr>
                  <a:xfrm flipV="1">
                    <a:off x="5274402" y="3192460"/>
                    <a:ext cx="2" cy="26511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1" name="Group 100"/>
                <p:cNvGrpSpPr/>
                <p:nvPr/>
              </p:nvGrpSpPr>
              <p:grpSpPr>
                <a:xfrm rot="5400000">
                  <a:off x="2881993" y="2810180"/>
                  <a:ext cx="420252" cy="1601737"/>
                  <a:chOff x="5066148" y="1912143"/>
                  <a:chExt cx="420252" cy="1545428"/>
                </a:xfrm>
              </p:grpSpPr>
              <p:cxnSp>
                <p:nvCxnSpPr>
                  <p:cNvPr id="123" name="Straight Connector 122"/>
                  <p:cNvCxnSpPr/>
                  <p:nvPr/>
                </p:nvCxnSpPr>
                <p:spPr>
                  <a:xfrm flipV="1">
                    <a:off x="5300662" y="1912143"/>
                    <a:ext cx="2" cy="2667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/>
                  <p:nvPr/>
                </p:nvCxnSpPr>
                <p:spPr>
                  <a:xfrm flipH="1" flipV="1">
                    <a:off x="5278522" y="2172891"/>
                    <a:ext cx="196873" cy="827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flipV="1">
                    <a:off x="5120846" y="2262186"/>
                    <a:ext cx="365554" cy="100014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/>
                  <p:cNvCxnSpPr/>
                  <p:nvPr/>
                </p:nvCxnSpPr>
                <p:spPr>
                  <a:xfrm>
                    <a:off x="5137582" y="2362200"/>
                    <a:ext cx="348818" cy="152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/>
                  <p:cNvCxnSpPr/>
                  <p:nvPr/>
                </p:nvCxnSpPr>
                <p:spPr>
                  <a:xfrm flipV="1">
                    <a:off x="5137582" y="2514601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/>
                  <p:cNvCxnSpPr/>
                  <p:nvPr/>
                </p:nvCxnSpPr>
                <p:spPr>
                  <a:xfrm>
                    <a:off x="5137582" y="2605087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/>
                  <p:cNvCxnSpPr/>
                  <p:nvPr/>
                </p:nvCxnSpPr>
                <p:spPr>
                  <a:xfrm flipV="1">
                    <a:off x="5099995" y="2765424"/>
                    <a:ext cx="348818" cy="10636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/>
                  <p:cNvCxnSpPr/>
                  <p:nvPr/>
                </p:nvCxnSpPr>
                <p:spPr>
                  <a:xfrm>
                    <a:off x="5099995" y="2855910"/>
                    <a:ext cx="304155" cy="16827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/>
                  <p:cNvCxnSpPr/>
                  <p:nvPr/>
                </p:nvCxnSpPr>
                <p:spPr>
                  <a:xfrm flipV="1">
                    <a:off x="5066148" y="3024185"/>
                    <a:ext cx="348818" cy="106362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Straight Connector 131"/>
                  <p:cNvCxnSpPr/>
                  <p:nvPr/>
                </p:nvCxnSpPr>
                <p:spPr>
                  <a:xfrm>
                    <a:off x="5066148" y="3114671"/>
                    <a:ext cx="191652" cy="9207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/>
                  <p:cNvCxnSpPr/>
                  <p:nvPr/>
                </p:nvCxnSpPr>
                <p:spPr>
                  <a:xfrm flipV="1">
                    <a:off x="5274402" y="3192460"/>
                    <a:ext cx="2" cy="26511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946191" y="6098738"/>
                  <a:ext cx="410428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2555154" y="4490751"/>
                  <a:ext cx="871378" cy="3299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Elbow Connector 103"/>
                <p:cNvCxnSpPr/>
                <p:nvPr/>
              </p:nvCxnSpPr>
              <p:spPr>
                <a:xfrm rot="10800000">
                  <a:off x="3892988" y="3635437"/>
                  <a:ext cx="1157486" cy="873049"/>
                </a:xfrm>
                <a:prstGeom prst="bentConnector3">
                  <a:avLst>
                    <a:gd name="adj1" fmla="val -197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Elbow Connector 104"/>
                <p:cNvCxnSpPr/>
                <p:nvPr/>
              </p:nvCxnSpPr>
              <p:spPr>
                <a:xfrm rot="10800000" flipV="1">
                  <a:off x="1060254" y="3601587"/>
                  <a:ext cx="1284386" cy="855842"/>
                </a:xfrm>
                <a:prstGeom prst="bentConnector3">
                  <a:avLst>
                    <a:gd name="adj1" fmla="val 107845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6" name="Group 105"/>
                <p:cNvGrpSpPr/>
                <p:nvPr/>
              </p:nvGrpSpPr>
              <p:grpSpPr>
                <a:xfrm>
                  <a:off x="2397455" y="6077288"/>
                  <a:ext cx="362465" cy="483265"/>
                  <a:chOff x="3591697" y="708454"/>
                  <a:chExt cx="362465" cy="483265"/>
                </a:xfrm>
              </p:grpSpPr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3756454" y="708454"/>
                    <a:ext cx="0" cy="280087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/>
                  <p:nvPr/>
                </p:nvCxnSpPr>
                <p:spPr>
                  <a:xfrm>
                    <a:off x="3591697" y="980303"/>
                    <a:ext cx="362465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/>
                  <p:cNvCxnSpPr/>
                  <p:nvPr/>
                </p:nvCxnSpPr>
                <p:spPr>
                  <a:xfrm flipV="1">
                    <a:off x="3641123" y="1088526"/>
                    <a:ext cx="261746" cy="1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flipH="1">
                    <a:off x="3718450" y="1191719"/>
                    <a:ext cx="107092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7" name="TextBox 106"/>
                <p:cNvSpPr txBox="1"/>
                <p:nvPr/>
              </p:nvSpPr>
              <p:spPr>
                <a:xfrm>
                  <a:off x="1371823" y="3851729"/>
                  <a:ext cx="31846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1</a:t>
                  </a:r>
                  <a:endPara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endParaRPr>
                </a:p>
              </p:txBody>
            </p:sp>
            <p:sp>
              <p:nvSpPr>
                <p:cNvPr id="108" name="TextBox 107"/>
                <p:cNvSpPr txBox="1"/>
                <p:nvPr/>
              </p:nvSpPr>
              <p:spPr>
                <a:xfrm>
                  <a:off x="2691717" y="3795160"/>
                  <a:ext cx="3558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1</a:t>
                  </a:r>
                  <a:endPara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endParaRPr>
                </a:p>
              </p:txBody>
            </p:sp>
            <p:sp>
              <p:nvSpPr>
                <p:cNvPr id="109" name="TextBox 108"/>
                <p:cNvSpPr txBox="1"/>
                <p:nvPr/>
              </p:nvSpPr>
              <p:spPr>
                <a:xfrm>
                  <a:off x="3902611" y="3850010"/>
                  <a:ext cx="302446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</a:t>
                  </a:r>
                  <a:endPara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endParaRPr>
                </a:p>
              </p:txBody>
            </p:sp>
            <p:sp>
              <p:nvSpPr>
                <p:cNvPr id="110" name="TextBox 109"/>
                <p:cNvSpPr txBox="1"/>
                <p:nvPr/>
              </p:nvSpPr>
              <p:spPr>
                <a:xfrm>
                  <a:off x="1591545" y="5013566"/>
                  <a:ext cx="41171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2j</a:t>
                  </a:r>
                </a:p>
              </p:txBody>
            </p:sp>
            <p:sp>
              <p:nvSpPr>
                <p:cNvPr id="111" name="TextBox 110"/>
                <p:cNvSpPr txBox="1"/>
                <p:nvPr/>
              </p:nvSpPr>
              <p:spPr>
                <a:xfrm>
                  <a:off x="3679342" y="4966780"/>
                  <a:ext cx="3747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-j</a:t>
                  </a:r>
                </a:p>
              </p:txBody>
            </p:sp>
            <p:sp>
              <p:nvSpPr>
                <p:cNvPr id="112" name="TextBox 111"/>
                <p:cNvSpPr txBox="1"/>
                <p:nvPr/>
              </p:nvSpPr>
              <p:spPr>
                <a:xfrm rot="16200000">
                  <a:off x="128157" y="4966779"/>
                  <a:ext cx="67680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3 A</a:t>
                  </a:r>
                </a:p>
              </p:txBody>
            </p:sp>
            <p:sp>
              <p:nvSpPr>
                <p:cNvPr id="113" name="TextBox 112"/>
                <p:cNvSpPr txBox="1"/>
                <p:nvPr/>
              </p:nvSpPr>
              <p:spPr>
                <a:xfrm rot="16200000">
                  <a:off x="4235782" y="5038354"/>
                  <a:ext cx="6439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4 V</a:t>
                  </a:r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 rot="10800000">
                  <a:off x="4161175" y="3880005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 rot="10800000">
                  <a:off x="2922987" y="3803687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 rot="10800000">
                  <a:off x="1627472" y="3870587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117" name="TextBox 116"/>
                <p:cNvSpPr txBox="1"/>
                <p:nvPr/>
              </p:nvSpPr>
              <p:spPr>
                <a:xfrm rot="10800000">
                  <a:off x="3922714" y="4985009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  <p:sp>
              <p:nvSpPr>
                <p:cNvPr id="118" name="TextBox 117"/>
                <p:cNvSpPr txBox="1"/>
                <p:nvPr/>
              </p:nvSpPr>
              <p:spPr>
                <a:xfrm rot="10800000">
                  <a:off x="1912066" y="5051155"/>
                  <a:ext cx="3757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Symbol" panose="05050102010706020507" pitchFamily="18" charset="2"/>
                    </a:rPr>
                    <a:t>W</a:t>
                  </a:r>
                </a:p>
              </p:txBody>
            </p:sp>
          </p:grpSp>
          <p:grpSp>
            <p:nvGrpSpPr>
              <p:cNvPr id="89" name="Group 88"/>
              <p:cNvGrpSpPr/>
              <p:nvPr/>
            </p:nvGrpSpPr>
            <p:grpSpPr>
              <a:xfrm>
                <a:off x="5005246" y="2330883"/>
                <a:ext cx="533400" cy="1600200"/>
                <a:chOff x="9163050" y="2381250"/>
                <a:chExt cx="533400" cy="1600200"/>
              </a:xfrm>
            </p:grpSpPr>
            <p:grpSp>
              <p:nvGrpSpPr>
                <p:cNvPr id="90" name="Group 89"/>
                <p:cNvGrpSpPr/>
                <p:nvPr/>
              </p:nvGrpSpPr>
              <p:grpSpPr>
                <a:xfrm>
                  <a:off x="9163050" y="238125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93" name="Straight Connector 92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Straight Connector 93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5" name="Oval 94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91" name="TextBox 90"/>
                <p:cNvSpPr txBox="1"/>
                <p:nvPr/>
              </p:nvSpPr>
              <p:spPr>
                <a:xfrm>
                  <a:off x="9260473" y="2835478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0000"/>
                      </a:solidFill>
                    </a:rPr>
                    <a:t>+</a:t>
                  </a:r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9291767" y="3031084"/>
                  <a:ext cx="27924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FF0000"/>
                      </a:solidFill>
                    </a:rPr>
                    <a:t>-</a:t>
                  </a:r>
                </a:p>
              </p:txBody>
            </p:sp>
          </p:grpSp>
        </p:grpSp>
        <p:sp>
          <p:nvSpPr>
            <p:cNvPr id="171" name="TextBox 170"/>
            <p:cNvSpPr txBox="1"/>
            <p:nvPr/>
          </p:nvSpPr>
          <p:spPr>
            <a:xfrm>
              <a:off x="2768777" y="1776847"/>
              <a:ext cx="46679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  +</a:t>
              </a:r>
            </a:p>
            <a:p>
              <a:endParaRPr lang="en-US" dirty="0"/>
            </a:p>
            <a:p>
              <a:r>
                <a:rPr lang="en-US" dirty="0"/>
                <a:t>V</a:t>
              </a:r>
              <a:r>
                <a:rPr lang="en-US" baseline="-25000" dirty="0"/>
                <a:t>L</a:t>
              </a:r>
            </a:p>
            <a:p>
              <a:endParaRPr lang="en-US" dirty="0"/>
            </a:p>
            <a:p>
              <a:r>
                <a:rPr lang="en-US" dirty="0"/>
                <a:t>    -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761093" y="882835"/>
              <a:ext cx="5389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N1</a:t>
              </a: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2503854" y="1700439"/>
              <a:ext cx="5389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N2</a:t>
              </a: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4307524" y="966244"/>
              <a:ext cx="5389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N3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5939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" y="3048000"/>
            <a:ext cx="8458200" cy="1204306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Nodal Analysis</a:t>
            </a:r>
            <a:br>
              <a:rPr lang="en-US" sz="4400" dirty="0"/>
            </a:br>
            <a:r>
              <a:rPr lang="en-US" dirty="0"/>
              <a:t>Part 4: Circuits with dependent sources</a:t>
            </a:r>
            <a:endParaRPr lang="en-US" sz="36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914400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ENEE 205</a:t>
            </a:r>
          </a:p>
        </p:txBody>
      </p:sp>
    </p:spTree>
    <p:extLst>
      <p:ext uri="{BB962C8B-B14F-4D97-AF65-F5344CB8AC3E}">
        <p14:creationId xmlns:p14="http://schemas.microsoft.com/office/powerpoint/2010/main" val="803628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152400"/>
            <a:ext cx="8115300" cy="838200"/>
          </a:xfrm>
        </p:spPr>
        <p:txBody>
          <a:bodyPr>
            <a:noAutofit/>
          </a:bodyPr>
          <a:lstStyle/>
          <a:p>
            <a:r>
              <a:rPr lang="en-US" sz="3600" dirty="0"/>
              <a:t>Inclusion of dependent sources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630" y="914400"/>
            <a:ext cx="8229600" cy="5562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Step 0	get circuit.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Step 1	convert circuit to </a:t>
            </a:r>
            <a:r>
              <a:rPr lang="en-US" sz="2400" dirty="0" err="1"/>
              <a:t>phasor</a:t>
            </a:r>
            <a:r>
              <a:rPr lang="en-US" sz="2400" dirty="0"/>
              <a:t> form – use admittances.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Step 2	assign ground; label other nodes.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Step 3	fill out admittance matrix equation </a:t>
            </a:r>
            <a:r>
              <a:rPr lang="en-US" sz="2400" dirty="0">
                <a:solidFill>
                  <a:srgbClr val="FF0000"/>
                </a:solidFill>
              </a:rPr>
              <a:t>- pretend for the 	moment that dependent sources are actually 	independent sources.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Step 4	write dependent source dependencies either in terms of 	known values (if possible) or in terms of unknown node 	potentials (if not.)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Step 5	move all expressions containing unknown node 	potentials in the source column vector to the appropriate 	place in the admittance matrix.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Step 6	solve matrix equation for unknown node potentials.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Step 7	use node potentials to find any and all currents and 	voltages in the circuit.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44945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Example with a dependent source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200" y="860854"/>
            <a:ext cx="4814748" cy="3159630"/>
            <a:chOff x="52932" y="643025"/>
            <a:chExt cx="4814748" cy="3159630"/>
          </a:xfrm>
        </p:grpSpPr>
        <p:grpSp>
          <p:nvGrpSpPr>
            <p:cNvPr id="9" name="Group 8"/>
            <p:cNvGrpSpPr/>
            <p:nvPr/>
          </p:nvGrpSpPr>
          <p:grpSpPr>
            <a:xfrm>
              <a:off x="52932" y="643025"/>
              <a:ext cx="4814748" cy="3159630"/>
              <a:chOff x="235728" y="3400923"/>
              <a:chExt cx="4814748" cy="3159630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686277" y="4467777"/>
                <a:ext cx="533400" cy="1600200"/>
                <a:chOff x="6750909" y="1752600"/>
                <a:chExt cx="533400" cy="1600200"/>
              </a:xfrm>
            </p:grpSpPr>
            <p:grpSp>
              <p:nvGrpSpPr>
                <p:cNvPr id="86" name="Group 85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88" name="Straight Connector 87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0" name="Oval 89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87" name="Straight Arrow Connector 86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 rot="5400000">
                <a:off x="1543719" y="3658433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/>
              <p:cNvGrpSpPr/>
              <p:nvPr/>
            </p:nvGrpSpPr>
            <p:grpSpPr>
              <a:xfrm>
                <a:off x="2291251" y="4457429"/>
                <a:ext cx="536100" cy="1603720"/>
                <a:chOff x="3132049" y="1703786"/>
                <a:chExt cx="536100" cy="1538287"/>
              </a:xfrm>
            </p:grpSpPr>
            <p:cxnSp>
              <p:nvCxnSpPr>
                <p:cNvPr id="69" name="Straight Connector 68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2" name="Group 71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73" name="Arc 72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Arc 73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" name="Group 19"/>
              <p:cNvGrpSpPr/>
              <p:nvPr/>
            </p:nvGrpSpPr>
            <p:grpSpPr>
              <a:xfrm>
                <a:off x="3301032" y="4495018"/>
                <a:ext cx="287101" cy="1603720"/>
                <a:chOff x="2298937" y="1703786"/>
                <a:chExt cx="287101" cy="1538287"/>
              </a:xfrm>
            </p:grpSpPr>
            <p:sp>
              <p:nvSpPr>
                <p:cNvPr id="66" name="Freeform 65"/>
                <p:cNvSpPr/>
                <p:nvPr/>
              </p:nvSpPr>
              <p:spPr>
                <a:xfrm>
                  <a:off x="2298937" y="2024063"/>
                  <a:ext cx="287101" cy="676275"/>
                </a:xfrm>
                <a:custGeom>
                  <a:avLst/>
                  <a:gdLst>
                    <a:gd name="connsiteX0" fmla="*/ 134701 w 287101"/>
                    <a:gd name="connsiteY0" fmla="*/ 0 h 676275"/>
                    <a:gd name="connsiteX1" fmla="*/ 182326 w 287101"/>
                    <a:gd name="connsiteY1" fmla="*/ 4762 h 676275"/>
                    <a:gd name="connsiteX2" fmla="*/ 196613 w 287101"/>
                    <a:gd name="connsiteY2" fmla="*/ 9525 h 676275"/>
                    <a:gd name="connsiteX3" fmla="*/ 206138 w 287101"/>
                    <a:gd name="connsiteY3" fmla="*/ 23812 h 676275"/>
                    <a:gd name="connsiteX4" fmla="*/ 220426 w 287101"/>
                    <a:gd name="connsiteY4" fmla="*/ 33337 h 676275"/>
                    <a:gd name="connsiteX5" fmla="*/ 229951 w 287101"/>
                    <a:gd name="connsiteY5" fmla="*/ 47625 h 676275"/>
                    <a:gd name="connsiteX6" fmla="*/ 244238 w 287101"/>
                    <a:gd name="connsiteY6" fmla="*/ 76200 h 676275"/>
                    <a:gd name="connsiteX7" fmla="*/ 249001 w 287101"/>
                    <a:gd name="connsiteY7" fmla="*/ 95250 h 676275"/>
                    <a:gd name="connsiteX8" fmla="*/ 244238 w 287101"/>
                    <a:gd name="connsiteY8" fmla="*/ 152400 h 676275"/>
                    <a:gd name="connsiteX9" fmla="*/ 239476 w 287101"/>
                    <a:gd name="connsiteY9" fmla="*/ 166687 h 676275"/>
                    <a:gd name="connsiteX10" fmla="*/ 196613 w 287101"/>
                    <a:gd name="connsiteY10" fmla="*/ 190500 h 676275"/>
                    <a:gd name="connsiteX11" fmla="*/ 182326 w 287101"/>
                    <a:gd name="connsiteY11" fmla="*/ 200025 h 676275"/>
                    <a:gd name="connsiteX12" fmla="*/ 144226 w 287101"/>
                    <a:gd name="connsiteY12" fmla="*/ 209550 h 676275"/>
                    <a:gd name="connsiteX13" fmla="*/ 129938 w 287101"/>
                    <a:gd name="connsiteY13" fmla="*/ 214312 h 676275"/>
                    <a:gd name="connsiteX14" fmla="*/ 44213 w 287101"/>
                    <a:gd name="connsiteY14" fmla="*/ 209550 h 676275"/>
                    <a:gd name="connsiteX15" fmla="*/ 29926 w 287101"/>
                    <a:gd name="connsiteY15" fmla="*/ 204787 h 676275"/>
                    <a:gd name="connsiteX16" fmla="*/ 1351 w 287101"/>
                    <a:gd name="connsiteY16" fmla="*/ 185737 h 676275"/>
                    <a:gd name="connsiteX17" fmla="*/ 6113 w 287101"/>
                    <a:gd name="connsiteY17" fmla="*/ 166687 h 676275"/>
                    <a:gd name="connsiteX18" fmla="*/ 34688 w 287101"/>
                    <a:gd name="connsiteY18" fmla="*/ 157162 h 676275"/>
                    <a:gd name="connsiteX19" fmla="*/ 101363 w 287101"/>
                    <a:gd name="connsiteY19" fmla="*/ 161925 h 676275"/>
                    <a:gd name="connsiteX20" fmla="*/ 148988 w 287101"/>
                    <a:gd name="connsiteY20" fmla="*/ 176212 h 676275"/>
                    <a:gd name="connsiteX21" fmla="*/ 187088 w 287101"/>
                    <a:gd name="connsiteY21" fmla="*/ 185737 h 676275"/>
                    <a:gd name="connsiteX22" fmla="*/ 215663 w 287101"/>
                    <a:gd name="connsiteY22" fmla="*/ 195262 h 676275"/>
                    <a:gd name="connsiteX23" fmla="*/ 225188 w 287101"/>
                    <a:gd name="connsiteY23" fmla="*/ 209550 h 676275"/>
                    <a:gd name="connsiteX24" fmla="*/ 239476 w 287101"/>
                    <a:gd name="connsiteY24" fmla="*/ 219075 h 676275"/>
                    <a:gd name="connsiteX25" fmla="*/ 258526 w 287101"/>
                    <a:gd name="connsiteY25" fmla="*/ 233362 h 676275"/>
                    <a:gd name="connsiteX26" fmla="*/ 272813 w 287101"/>
                    <a:gd name="connsiteY26" fmla="*/ 238125 h 676275"/>
                    <a:gd name="connsiteX27" fmla="*/ 287101 w 287101"/>
                    <a:gd name="connsiteY27" fmla="*/ 247650 h 676275"/>
                    <a:gd name="connsiteX28" fmla="*/ 277576 w 287101"/>
                    <a:gd name="connsiteY28" fmla="*/ 300037 h 676275"/>
                    <a:gd name="connsiteX29" fmla="*/ 272813 w 287101"/>
                    <a:gd name="connsiteY29" fmla="*/ 314325 h 676275"/>
                    <a:gd name="connsiteX30" fmla="*/ 253763 w 287101"/>
                    <a:gd name="connsiteY30" fmla="*/ 342900 h 676275"/>
                    <a:gd name="connsiteX31" fmla="*/ 215663 w 287101"/>
                    <a:gd name="connsiteY31" fmla="*/ 357187 h 676275"/>
                    <a:gd name="connsiteX32" fmla="*/ 187088 w 287101"/>
                    <a:gd name="connsiteY32" fmla="*/ 366712 h 676275"/>
                    <a:gd name="connsiteX33" fmla="*/ 172801 w 287101"/>
                    <a:gd name="connsiteY33" fmla="*/ 376237 h 676275"/>
                    <a:gd name="connsiteX34" fmla="*/ 48976 w 287101"/>
                    <a:gd name="connsiteY34" fmla="*/ 376237 h 676275"/>
                    <a:gd name="connsiteX35" fmla="*/ 34688 w 287101"/>
                    <a:gd name="connsiteY35" fmla="*/ 361950 h 676275"/>
                    <a:gd name="connsiteX36" fmla="*/ 6113 w 287101"/>
                    <a:gd name="connsiteY36" fmla="*/ 342900 h 676275"/>
                    <a:gd name="connsiteX37" fmla="*/ 1351 w 287101"/>
                    <a:gd name="connsiteY37" fmla="*/ 328612 h 676275"/>
                    <a:gd name="connsiteX38" fmla="*/ 48976 w 287101"/>
                    <a:gd name="connsiteY38" fmla="*/ 319087 h 676275"/>
                    <a:gd name="connsiteX39" fmla="*/ 87076 w 287101"/>
                    <a:gd name="connsiteY39" fmla="*/ 323850 h 676275"/>
                    <a:gd name="connsiteX40" fmla="*/ 144226 w 287101"/>
                    <a:gd name="connsiteY40" fmla="*/ 333375 h 676275"/>
                    <a:gd name="connsiteX41" fmla="*/ 158513 w 287101"/>
                    <a:gd name="connsiteY41" fmla="*/ 338137 h 676275"/>
                    <a:gd name="connsiteX42" fmla="*/ 187088 w 287101"/>
                    <a:gd name="connsiteY42" fmla="*/ 357187 h 676275"/>
                    <a:gd name="connsiteX43" fmla="*/ 229951 w 287101"/>
                    <a:gd name="connsiteY43" fmla="*/ 381000 h 676275"/>
                    <a:gd name="connsiteX44" fmla="*/ 244238 w 287101"/>
                    <a:gd name="connsiteY44" fmla="*/ 390525 h 676275"/>
                    <a:gd name="connsiteX45" fmla="*/ 258526 w 287101"/>
                    <a:gd name="connsiteY45" fmla="*/ 400050 h 676275"/>
                    <a:gd name="connsiteX46" fmla="*/ 268051 w 287101"/>
                    <a:gd name="connsiteY46" fmla="*/ 428625 h 676275"/>
                    <a:gd name="connsiteX47" fmla="*/ 272813 w 287101"/>
                    <a:gd name="connsiteY47" fmla="*/ 442912 h 676275"/>
                    <a:gd name="connsiteX48" fmla="*/ 268051 w 287101"/>
                    <a:gd name="connsiteY48" fmla="*/ 476250 h 676275"/>
                    <a:gd name="connsiteX49" fmla="*/ 244238 w 287101"/>
                    <a:gd name="connsiteY49" fmla="*/ 495300 h 676275"/>
                    <a:gd name="connsiteX50" fmla="*/ 229951 w 287101"/>
                    <a:gd name="connsiteY50" fmla="*/ 504825 h 676275"/>
                    <a:gd name="connsiteX51" fmla="*/ 210901 w 287101"/>
                    <a:gd name="connsiteY51" fmla="*/ 523875 h 676275"/>
                    <a:gd name="connsiteX52" fmla="*/ 182326 w 287101"/>
                    <a:gd name="connsiteY52" fmla="*/ 542925 h 676275"/>
                    <a:gd name="connsiteX53" fmla="*/ 87076 w 287101"/>
                    <a:gd name="connsiteY53" fmla="*/ 552450 h 676275"/>
                    <a:gd name="connsiteX54" fmla="*/ 48976 w 287101"/>
                    <a:gd name="connsiteY54" fmla="*/ 547687 h 676275"/>
                    <a:gd name="connsiteX55" fmla="*/ 25163 w 287101"/>
                    <a:gd name="connsiteY55" fmla="*/ 519112 h 676275"/>
                    <a:gd name="connsiteX56" fmla="*/ 29926 w 287101"/>
                    <a:gd name="connsiteY56" fmla="*/ 504825 h 676275"/>
                    <a:gd name="connsiteX57" fmla="*/ 44213 w 287101"/>
                    <a:gd name="connsiteY57" fmla="*/ 500062 h 676275"/>
                    <a:gd name="connsiteX58" fmla="*/ 120413 w 287101"/>
                    <a:gd name="connsiteY58" fmla="*/ 504825 h 676275"/>
                    <a:gd name="connsiteX59" fmla="*/ 148988 w 287101"/>
                    <a:gd name="connsiteY59" fmla="*/ 509587 h 676275"/>
                    <a:gd name="connsiteX60" fmla="*/ 163276 w 287101"/>
                    <a:gd name="connsiteY60" fmla="*/ 514350 h 676275"/>
                    <a:gd name="connsiteX61" fmla="*/ 215663 w 287101"/>
                    <a:gd name="connsiteY61" fmla="*/ 528637 h 676275"/>
                    <a:gd name="connsiteX62" fmla="*/ 229951 w 287101"/>
                    <a:gd name="connsiteY62" fmla="*/ 533400 h 676275"/>
                    <a:gd name="connsiteX63" fmla="*/ 244238 w 287101"/>
                    <a:gd name="connsiteY63" fmla="*/ 542925 h 676275"/>
                    <a:gd name="connsiteX64" fmla="*/ 263288 w 287101"/>
                    <a:gd name="connsiteY64" fmla="*/ 571500 h 676275"/>
                    <a:gd name="connsiteX65" fmla="*/ 244238 w 287101"/>
                    <a:gd name="connsiteY65" fmla="*/ 623887 h 676275"/>
                    <a:gd name="connsiteX66" fmla="*/ 229951 w 287101"/>
                    <a:gd name="connsiteY66" fmla="*/ 633412 h 676275"/>
                    <a:gd name="connsiteX67" fmla="*/ 187088 w 287101"/>
                    <a:gd name="connsiteY67" fmla="*/ 652462 h 676275"/>
                    <a:gd name="connsiteX68" fmla="*/ 177563 w 287101"/>
                    <a:gd name="connsiteY68" fmla="*/ 666750 h 676275"/>
                    <a:gd name="connsiteX69" fmla="*/ 168038 w 287101"/>
                    <a:gd name="connsiteY69" fmla="*/ 676275 h 676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287101" h="676275">
                      <a:moveTo>
                        <a:pt x="134701" y="0"/>
                      </a:moveTo>
                      <a:cubicBezTo>
                        <a:pt x="150576" y="1587"/>
                        <a:pt x="166557" y="2336"/>
                        <a:pt x="182326" y="4762"/>
                      </a:cubicBezTo>
                      <a:cubicBezTo>
                        <a:pt x="187288" y="5525"/>
                        <a:pt x="192693" y="6389"/>
                        <a:pt x="196613" y="9525"/>
                      </a:cubicBezTo>
                      <a:cubicBezTo>
                        <a:pt x="201082" y="13101"/>
                        <a:pt x="202091" y="19765"/>
                        <a:pt x="206138" y="23812"/>
                      </a:cubicBezTo>
                      <a:cubicBezTo>
                        <a:pt x="210186" y="27859"/>
                        <a:pt x="215663" y="30162"/>
                        <a:pt x="220426" y="33337"/>
                      </a:cubicBezTo>
                      <a:cubicBezTo>
                        <a:pt x="223601" y="38100"/>
                        <a:pt x="227391" y="42505"/>
                        <a:pt x="229951" y="47625"/>
                      </a:cubicBezTo>
                      <a:cubicBezTo>
                        <a:pt x="249668" y="87061"/>
                        <a:pt x="216940" y="35251"/>
                        <a:pt x="244238" y="76200"/>
                      </a:cubicBezTo>
                      <a:cubicBezTo>
                        <a:pt x="245826" y="82550"/>
                        <a:pt x="249001" y="88705"/>
                        <a:pt x="249001" y="95250"/>
                      </a:cubicBezTo>
                      <a:cubicBezTo>
                        <a:pt x="249001" y="114366"/>
                        <a:pt x="246764" y="133452"/>
                        <a:pt x="244238" y="152400"/>
                      </a:cubicBezTo>
                      <a:cubicBezTo>
                        <a:pt x="243575" y="157376"/>
                        <a:pt x="243026" y="163137"/>
                        <a:pt x="239476" y="166687"/>
                      </a:cubicBezTo>
                      <a:cubicBezTo>
                        <a:pt x="209445" y="196718"/>
                        <a:pt x="220568" y="178522"/>
                        <a:pt x="196613" y="190500"/>
                      </a:cubicBezTo>
                      <a:cubicBezTo>
                        <a:pt x="191494" y="193060"/>
                        <a:pt x="187445" y="197465"/>
                        <a:pt x="182326" y="200025"/>
                      </a:cubicBezTo>
                      <a:cubicBezTo>
                        <a:pt x="171444" y="205466"/>
                        <a:pt x="155086" y="206835"/>
                        <a:pt x="144226" y="209550"/>
                      </a:cubicBezTo>
                      <a:cubicBezTo>
                        <a:pt x="139356" y="210768"/>
                        <a:pt x="134701" y="212725"/>
                        <a:pt x="129938" y="214312"/>
                      </a:cubicBezTo>
                      <a:cubicBezTo>
                        <a:pt x="101363" y="212725"/>
                        <a:pt x="72703" y="212263"/>
                        <a:pt x="44213" y="209550"/>
                      </a:cubicBezTo>
                      <a:cubicBezTo>
                        <a:pt x="39216" y="209074"/>
                        <a:pt x="34314" y="207225"/>
                        <a:pt x="29926" y="204787"/>
                      </a:cubicBezTo>
                      <a:cubicBezTo>
                        <a:pt x="19919" y="199227"/>
                        <a:pt x="1351" y="185737"/>
                        <a:pt x="1351" y="185737"/>
                      </a:cubicBezTo>
                      <a:cubicBezTo>
                        <a:pt x="2938" y="179387"/>
                        <a:pt x="1143" y="170947"/>
                        <a:pt x="6113" y="166687"/>
                      </a:cubicBezTo>
                      <a:cubicBezTo>
                        <a:pt x="13736" y="160153"/>
                        <a:pt x="34688" y="157162"/>
                        <a:pt x="34688" y="157162"/>
                      </a:cubicBezTo>
                      <a:cubicBezTo>
                        <a:pt x="56913" y="158750"/>
                        <a:pt x="79218" y="159464"/>
                        <a:pt x="101363" y="161925"/>
                      </a:cubicBezTo>
                      <a:cubicBezTo>
                        <a:pt x="114974" y="163437"/>
                        <a:pt x="137487" y="173337"/>
                        <a:pt x="148988" y="176212"/>
                      </a:cubicBezTo>
                      <a:cubicBezTo>
                        <a:pt x="161688" y="179387"/>
                        <a:pt x="174669" y="181597"/>
                        <a:pt x="187088" y="185737"/>
                      </a:cubicBezTo>
                      <a:lnTo>
                        <a:pt x="215663" y="195262"/>
                      </a:lnTo>
                      <a:cubicBezTo>
                        <a:pt x="218838" y="200025"/>
                        <a:pt x="221141" y="205503"/>
                        <a:pt x="225188" y="209550"/>
                      </a:cubicBezTo>
                      <a:cubicBezTo>
                        <a:pt x="229235" y="213597"/>
                        <a:pt x="234818" y="215748"/>
                        <a:pt x="239476" y="219075"/>
                      </a:cubicBezTo>
                      <a:cubicBezTo>
                        <a:pt x="245935" y="223688"/>
                        <a:pt x="251634" y="229424"/>
                        <a:pt x="258526" y="233362"/>
                      </a:cubicBezTo>
                      <a:cubicBezTo>
                        <a:pt x="262885" y="235853"/>
                        <a:pt x="268323" y="235880"/>
                        <a:pt x="272813" y="238125"/>
                      </a:cubicBezTo>
                      <a:cubicBezTo>
                        <a:pt x="277933" y="240685"/>
                        <a:pt x="282338" y="244475"/>
                        <a:pt x="287101" y="247650"/>
                      </a:cubicBezTo>
                      <a:cubicBezTo>
                        <a:pt x="284980" y="260375"/>
                        <a:pt x="280901" y="286736"/>
                        <a:pt x="277576" y="300037"/>
                      </a:cubicBezTo>
                      <a:cubicBezTo>
                        <a:pt x="276358" y="304907"/>
                        <a:pt x="275251" y="309936"/>
                        <a:pt x="272813" y="314325"/>
                      </a:cubicBezTo>
                      <a:cubicBezTo>
                        <a:pt x="267254" y="324332"/>
                        <a:pt x="263288" y="336550"/>
                        <a:pt x="253763" y="342900"/>
                      </a:cubicBezTo>
                      <a:cubicBezTo>
                        <a:pt x="228899" y="359476"/>
                        <a:pt x="250521" y="347681"/>
                        <a:pt x="215663" y="357187"/>
                      </a:cubicBezTo>
                      <a:cubicBezTo>
                        <a:pt x="205977" y="359829"/>
                        <a:pt x="187088" y="366712"/>
                        <a:pt x="187088" y="366712"/>
                      </a:cubicBezTo>
                      <a:cubicBezTo>
                        <a:pt x="182326" y="369887"/>
                        <a:pt x="178231" y="374427"/>
                        <a:pt x="172801" y="376237"/>
                      </a:cubicBezTo>
                      <a:cubicBezTo>
                        <a:pt x="138925" y="387530"/>
                        <a:pt x="68093" y="377193"/>
                        <a:pt x="48976" y="376237"/>
                      </a:cubicBezTo>
                      <a:cubicBezTo>
                        <a:pt x="44213" y="371475"/>
                        <a:pt x="40004" y="366085"/>
                        <a:pt x="34688" y="361950"/>
                      </a:cubicBezTo>
                      <a:cubicBezTo>
                        <a:pt x="25652" y="354922"/>
                        <a:pt x="6113" y="342900"/>
                        <a:pt x="6113" y="342900"/>
                      </a:cubicBezTo>
                      <a:cubicBezTo>
                        <a:pt x="4526" y="338137"/>
                        <a:pt x="-3037" y="331050"/>
                        <a:pt x="1351" y="328612"/>
                      </a:cubicBezTo>
                      <a:cubicBezTo>
                        <a:pt x="15503" y="320750"/>
                        <a:pt x="48976" y="319087"/>
                        <a:pt x="48976" y="319087"/>
                      </a:cubicBezTo>
                      <a:lnTo>
                        <a:pt x="87076" y="323850"/>
                      </a:lnTo>
                      <a:cubicBezTo>
                        <a:pt x="104369" y="326156"/>
                        <a:pt x="126755" y="329007"/>
                        <a:pt x="144226" y="333375"/>
                      </a:cubicBezTo>
                      <a:cubicBezTo>
                        <a:pt x="149096" y="334593"/>
                        <a:pt x="153751" y="336550"/>
                        <a:pt x="158513" y="338137"/>
                      </a:cubicBezTo>
                      <a:cubicBezTo>
                        <a:pt x="168038" y="344487"/>
                        <a:pt x="176228" y="353567"/>
                        <a:pt x="187088" y="357187"/>
                      </a:cubicBezTo>
                      <a:cubicBezTo>
                        <a:pt x="212236" y="365570"/>
                        <a:pt x="197200" y="359165"/>
                        <a:pt x="229951" y="381000"/>
                      </a:cubicBezTo>
                      <a:lnTo>
                        <a:pt x="244238" y="390525"/>
                      </a:lnTo>
                      <a:lnTo>
                        <a:pt x="258526" y="400050"/>
                      </a:lnTo>
                      <a:lnTo>
                        <a:pt x="268051" y="428625"/>
                      </a:lnTo>
                      <a:lnTo>
                        <a:pt x="272813" y="442912"/>
                      </a:lnTo>
                      <a:cubicBezTo>
                        <a:pt x="271226" y="454025"/>
                        <a:pt x="271277" y="465498"/>
                        <a:pt x="268051" y="476250"/>
                      </a:cubicBezTo>
                      <a:cubicBezTo>
                        <a:pt x="262385" y="495139"/>
                        <a:pt x="258129" y="488354"/>
                        <a:pt x="244238" y="495300"/>
                      </a:cubicBezTo>
                      <a:cubicBezTo>
                        <a:pt x="239119" y="497860"/>
                        <a:pt x="234713" y="501650"/>
                        <a:pt x="229951" y="504825"/>
                      </a:cubicBezTo>
                      <a:cubicBezTo>
                        <a:pt x="221868" y="529069"/>
                        <a:pt x="231682" y="512330"/>
                        <a:pt x="210901" y="523875"/>
                      </a:cubicBezTo>
                      <a:cubicBezTo>
                        <a:pt x="200894" y="529435"/>
                        <a:pt x="193685" y="541505"/>
                        <a:pt x="182326" y="542925"/>
                      </a:cubicBezTo>
                      <a:cubicBezTo>
                        <a:pt x="125258" y="550058"/>
                        <a:pt x="156981" y="546624"/>
                        <a:pt x="87076" y="552450"/>
                      </a:cubicBezTo>
                      <a:cubicBezTo>
                        <a:pt x="74376" y="550862"/>
                        <a:pt x="61004" y="552061"/>
                        <a:pt x="48976" y="547687"/>
                      </a:cubicBezTo>
                      <a:cubicBezTo>
                        <a:pt x="40907" y="544753"/>
                        <a:pt x="29699" y="525916"/>
                        <a:pt x="25163" y="519112"/>
                      </a:cubicBezTo>
                      <a:cubicBezTo>
                        <a:pt x="26751" y="514350"/>
                        <a:pt x="26376" y="508375"/>
                        <a:pt x="29926" y="504825"/>
                      </a:cubicBezTo>
                      <a:cubicBezTo>
                        <a:pt x="33476" y="501275"/>
                        <a:pt x="39193" y="500062"/>
                        <a:pt x="44213" y="500062"/>
                      </a:cubicBezTo>
                      <a:cubicBezTo>
                        <a:pt x="69663" y="500062"/>
                        <a:pt x="95013" y="503237"/>
                        <a:pt x="120413" y="504825"/>
                      </a:cubicBezTo>
                      <a:cubicBezTo>
                        <a:pt x="129938" y="506412"/>
                        <a:pt x="139562" y="507492"/>
                        <a:pt x="148988" y="509587"/>
                      </a:cubicBezTo>
                      <a:cubicBezTo>
                        <a:pt x="153889" y="510676"/>
                        <a:pt x="158406" y="513132"/>
                        <a:pt x="163276" y="514350"/>
                      </a:cubicBezTo>
                      <a:cubicBezTo>
                        <a:pt x="217130" y="527813"/>
                        <a:pt x="154358" y="508201"/>
                        <a:pt x="215663" y="528637"/>
                      </a:cubicBezTo>
                      <a:cubicBezTo>
                        <a:pt x="220426" y="530225"/>
                        <a:pt x="225774" y="530615"/>
                        <a:pt x="229951" y="533400"/>
                      </a:cubicBezTo>
                      <a:lnTo>
                        <a:pt x="244238" y="542925"/>
                      </a:lnTo>
                      <a:cubicBezTo>
                        <a:pt x="250588" y="552450"/>
                        <a:pt x="265533" y="560275"/>
                        <a:pt x="263288" y="571500"/>
                      </a:cubicBezTo>
                      <a:cubicBezTo>
                        <a:pt x="259764" y="589123"/>
                        <a:pt x="257875" y="610250"/>
                        <a:pt x="244238" y="623887"/>
                      </a:cubicBezTo>
                      <a:cubicBezTo>
                        <a:pt x="240191" y="627934"/>
                        <a:pt x="234713" y="630237"/>
                        <a:pt x="229951" y="633412"/>
                      </a:cubicBezTo>
                      <a:cubicBezTo>
                        <a:pt x="208517" y="665564"/>
                        <a:pt x="237236" y="630174"/>
                        <a:pt x="187088" y="652462"/>
                      </a:cubicBezTo>
                      <a:cubicBezTo>
                        <a:pt x="181857" y="654787"/>
                        <a:pt x="181139" y="662280"/>
                        <a:pt x="177563" y="666750"/>
                      </a:cubicBezTo>
                      <a:cubicBezTo>
                        <a:pt x="174758" y="670256"/>
                        <a:pt x="171213" y="673100"/>
                        <a:pt x="168038" y="676275"/>
                      </a:cubicBezTo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/>
                <p:cNvCxnSpPr>
                  <a:stCxn id="66" idx="0"/>
                </p:cNvCxnSpPr>
                <p:nvPr/>
              </p:nvCxnSpPr>
              <p:spPr>
                <a:xfrm flipV="1">
                  <a:off x="2433638" y="1703786"/>
                  <a:ext cx="7069" cy="3202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V="1">
                  <a:off x="2440707" y="2663428"/>
                  <a:ext cx="3534" cy="57864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" name="Group 20"/>
              <p:cNvGrpSpPr/>
              <p:nvPr/>
            </p:nvGrpSpPr>
            <p:grpSpPr>
              <a:xfrm rot="5400000">
                <a:off x="4021265" y="3709489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/>
              <p:cNvGrpSpPr/>
              <p:nvPr/>
            </p:nvGrpSpPr>
            <p:grpSpPr>
              <a:xfrm rot="5400000">
                <a:off x="2881993" y="2810180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/>
              <p:cNvCxnSpPr/>
              <p:nvPr/>
            </p:nvCxnSpPr>
            <p:spPr>
              <a:xfrm>
                <a:off x="946191" y="6098738"/>
                <a:ext cx="410428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555154" y="4490751"/>
                <a:ext cx="871378" cy="3299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Elbow Connector 24"/>
              <p:cNvCxnSpPr/>
              <p:nvPr/>
            </p:nvCxnSpPr>
            <p:spPr>
              <a:xfrm rot="10800000">
                <a:off x="3892988" y="3635437"/>
                <a:ext cx="1157486" cy="873049"/>
              </a:xfrm>
              <a:prstGeom prst="bentConnector3">
                <a:avLst>
                  <a:gd name="adj1" fmla="val -197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Elbow Connector 25"/>
              <p:cNvCxnSpPr/>
              <p:nvPr/>
            </p:nvCxnSpPr>
            <p:spPr>
              <a:xfrm rot="10800000" flipV="1">
                <a:off x="1060254" y="3601587"/>
                <a:ext cx="1284386" cy="855842"/>
              </a:xfrm>
              <a:prstGeom prst="bentConnector3">
                <a:avLst>
                  <a:gd name="adj1" fmla="val 107845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/>
              <p:cNvGrpSpPr/>
              <p:nvPr/>
            </p:nvGrpSpPr>
            <p:grpSpPr>
              <a:xfrm>
                <a:off x="2397455" y="6077288"/>
                <a:ext cx="362465" cy="483265"/>
                <a:chOff x="3591697" y="708454"/>
                <a:chExt cx="362465" cy="483265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756454" y="708454"/>
                  <a:ext cx="0" cy="28008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591697" y="980303"/>
                  <a:ext cx="36246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V="1">
                  <a:off x="3641123" y="1088526"/>
                  <a:ext cx="261746" cy="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H="1">
                  <a:off x="3718450" y="1191719"/>
                  <a:ext cx="10709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" name="TextBox 27"/>
              <p:cNvSpPr txBox="1"/>
              <p:nvPr/>
            </p:nvSpPr>
            <p:spPr>
              <a:xfrm>
                <a:off x="1371823" y="3851729"/>
                <a:ext cx="3184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691717" y="3795160"/>
                <a:ext cx="3558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902611" y="3850010"/>
                <a:ext cx="30244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591545" y="5013566"/>
                <a:ext cx="4117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2j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679342" y="4966780"/>
                <a:ext cx="374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-j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16200000">
                <a:off x="128157" y="4966779"/>
                <a:ext cx="6768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3 A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 rot="10800000">
                <a:off x="4161175" y="388000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2922987" y="38036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 rot="10800000">
                <a:off x="1627472" y="38705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922714" y="4985009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>
                <a:off x="1912066" y="505115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2768777" y="1776847"/>
              <a:ext cx="46679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  +</a:t>
              </a:r>
            </a:p>
            <a:p>
              <a:endParaRPr lang="en-US" dirty="0"/>
            </a:p>
            <a:p>
              <a:r>
                <a:rPr lang="en-US" dirty="0"/>
                <a:t>V</a:t>
              </a:r>
              <a:r>
                <a:rPr lang="en-US" baseline="-25000" dirty="0"/>
                <a:t>L</a:t>
              </a:r>
            </a:p>
            <a:p>
              <a:endParaRPr lang="en-US" dirty="0"/>
            </a:p>
            <a:p>
              <a:r>
                <a:rPr lang="en-US" dirty="0"/>
                <a:t>    -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1093" y="882835"/>
              <a:ext cx="5389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N1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03854" y="1700439"/>
              <a:ext cx="5389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N2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307524" y="966244"/>
              <a:ext cx="5389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N3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667953" y="1952142"/>
            <a:ext cx="452438" cy="1600200"/>
            <a:chOff x="1423979" y="1752600"/>
            <a:chExt cx="452438" cy="1469334"/>
          </a:xfrm>
        </p:grpSpPr>
        <p:sp>
          <p:nvSpPr>
            <p:cNvPr id="92" name="Diamond 91"/>
            <p:cNvSpPr/>
            <p:nvPr/>
          </p:nvSpPr>
          <p:spPr>
            <a:xfrm>
              <a:off x="1423979" y="2040734"/>
              <a:ext cx="452438" cy="928787"/>
            </a:xfrm>
            <a:prstGeom prst="diamond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Connector 92"/>
            <p:cNvCxnSpPr>
              <a:stCxn id="92" idx="2"/>
            </p:cNvCxnSpPr>
            <p:nvPr/>
          </p:nvCxnSpPr>
          <p:spPr>
            <a:xfrm>
              <a:off x="1650198" y="2969521"/>
              <a:ext cx="0" cy="2524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1650198" y="1752600"/>
              <a:ext cx="0" cy="2926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1650198" y="2308622"/>
              <a:ext cx="0" cy="381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4133720" y="2570085"/>
                <a:ext cx="532966" cy="3792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720" y="2570085"/>
                <a:ext cx="532966" cy="379206"/>
              </a:xfrm>
              <a:prstGeom prst="rect">
                <a:avLst/>
              </a:prstGeom>
              <a:blipFill rotWithShape="0">
                <a:blip r:embed="rId2"/>
                <a:stretch>
                  <a:fillRect l="-12500" t="-19355" r="-60227" b="-14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Rectangle 96"/>
          <p:cNvSpPr/>
          <p:nvPr/>
        </p:nvSpPr>
        <p:spPr>
          <a:xfrm>
            <a:off x="5202518" y="894700"/>
            <a:ext cx="38652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Step 0 get circuit.</a:t>
            </a:r>
          </a:p>
          <a:p>
            <a:r>
              <a:rPr lang="en-US" sz="2000" dirty="0"/>
              <a:t>Step 1 convert circuit to phasor form – use admittances.</a:t>
            </a:r>
          </a:p>
          <a:p>
            <a:r>
              <a:rPr lang="en-US" sz="2000" dirty="0"/>
              <a:t>Step 2 assign ground; label other nodes.</a:t>
            </a:r>
          </a:p>
          <a:p>
            <a:r>
              <a:rPr lang="en-US" sz="2000" dirty="0"/>
              <a:t>Step 3 fill out admittance matrix equation </a:t>
            </a:r>
            <a:r>
              <a:rPr lang="en-US" sz="2000" dirty="0">
                <a:solidFill>
                  <a:srgbClr val="FF0000"/>
                </a:solidFill>
              </a:rPr>
              <a:t>- pretend for the moment that dependent sources are actually independent sources.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7033" y="4196459"/>
                <a:ext cx="8229600" cy="194551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7033" y="4196459"/>
                <a:ext cx="8229600" cy="194551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6714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397765"/>
            <a:ext cx="8847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5 move all expressions containing unknown node potentials in the source column vector to the appropriate place in the admittance matrix.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-76200" y="1066800"/>
                <a:ext cx="8229600" cy="1945510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1066800"/>
                <a:ext cx="8229600" cy="19455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8238" y="81344"/>
            <a:ext cx="899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Step 4 write dependent source dependencies either in terms of  known values (if possible) or in terms of unknown node  potentials (if not.)</a:t>
            </a:r>
          </a:p>
        </p:txBody>
      </p:sp>
      <p:sp>
        <p:nvSpPr>
          <p:cNvPr id="5" name="Freeform 4"/>
          <p:cNvSpPr/>
          <p:nvPr/>
        </p:nvSpPr>
        <p:spPr>
          <a:xfrm>
            <a:off x="3124200" y="2652584"/>
            <a:ext cx="3194222" cy="531252"/>
          </a:xfrm>
          <a:custGeom>
            <a:avLst/>
            <a:gdLst>
              <a:gd name="connsiteX0" fmla="*/ 3354441 w 3354441"/>
              <a:gd name="connsiteY0" fmla="*/ 24713 h 531252"/>
              <a:gd name="connsiteX1" fmla="*/ 2934311 w 3354441"/>
              <a:gd name="connsiteY1" fmla="*/ 288324 h 531252"/>
              <a:gd name="connsiteX2" fmla="*/ 2505943 w 3354441"/>
              <a:gd name="connsiteY2" fmla="*/ 444843 h 531252"/>
              <a:gd name="connsiteX3" fmla="*/ 1978722 w 3354441"/>
              <a:gd name="connsiteY3" fmla="*/ 518984 h 531252"/>
              <a:gd name="connsiteX4" fmla="*/ 1533878 w 3354441"/>
              <a:gd name="connsiteY4" fmla="*/ 527221 h 531252"/>
              <a:gd name="connsiteX5" fmla="*/ 1064322 w 3354441"/>
              <a:gd name="connsiteY5" fmla="*/ 477794 h 531252"/>
              <a:gd name="connsiteX6" fmla="*/ 578289 w 3354441"/>
              <a:gd name="connsiteY6" fmla="*/ 354227 h 531252"/>
              <a:gd name="connsiteX7" fmla="*/ 158160 w 3354441"/>
              <a:gd name="connsiteY7" fmla="*/ 140043 h 531252"/>
              <a:gd name="connsiteX8" fmla="*/ 1641 w 3354441"/>
              <a:gd name="connsiteY8" fmla="*/ 0 h 53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54441" h="531252">
                <a:moveTo>
                  <a:pt x="3354441" y="24713"/>
                </a:moveTo>
                <a:cubicBezTo>
                  <a:pt x="3215084" y="121507"/>
                  <a:pt x="3075727" y="218302"/>
                  <a:pt x="2934311" y="288324"/>
                </a:cubicBezTo>
                <a:cubicBezTo>
                  <a:pt x="2792895" y="358346"/>
                  <a:pt x="2665208" y="406400"/>
                  <a:pt x="2505943" y="444843"/>
                </a:cubicBezTo>
                <a:cubicBezTo>
                  <a:pt x="2346678" y="483286"/>
                  <a:pt x="2140733" y="505254"/>
                  <a:pt x="1978722" y="518984"/>
                </a:cubicBezTo>
                <a:cubicBezTo>
                  <a:pt x="1816711" y="532714"/>
                  <a:pt x="1686278" y="534086"/>
                  <a:pt x="1533878" y="527221"/>
                </a:cubicBezTo>
                <a:cubicBezTo>
                  <a:pt x="1381478" y="520356"/>
                  <a:pt x="1223587" y="506626"/>
                  <a:pt x="1064322" y="477794"/>
                </a:cubicBezTo>
                <a:cubicBezTo>
                  <a:pt x="905057" y="448962"/>
                  <a:pt x="729316" y="410519"/>
                  <a:pt x="578289" y="354227"/>
                </a:cubicBezTo>
                <a:cubicBezTo>
                  <a:pt x="427262" y="297935"/>
                  <a:pt x="254268" y="199081"/>
                  <a:pt x="158160" y="140043"/>
                </a:cubicBezTo>
                <a:cubicBezTo>
                  <a:pt x="62052" y="81005"/>
                  <a:pt x="-12089" y="28832"/>
                  <a:pt x="1641" y="0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0" y="4419600"/>
                <a:ext cx="8229600" cy="1945510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419600"/>
                <a:ext cx="8229600" cy="19455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72559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400" dirty="0"/>
              <a:t>Nodal Analysis</a:t>
            </a:r>
            <a:br>
              <a:rPr lang="en-US" sz="4400" dirty="0"/>
            </a:br>
            <a:r>
              <a:rPr lang="en-US" dirty="0"/>
              <a:t>Part 5: The Probing method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95400" y="914400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ENEE 205</a:t>
            </a:r>
          </a:p>
        </p:txBody>
      </p:sp>
    </p:spTree>
    <p:extLst>
      <p:ext uri="{BB962C8B-B14F-4D97-AF65-F5344CB8AC3E}">
        <p14:creationId xmlns:p14="http://schemas.microsoft.com/office/powerpoint/2010/main" val="2165137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probing method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55092"/>
            <a:ext cx="7482840" cy="3776172"/>
          </a:xfrm>
        </p:spPr>
        <p:txBody>
          <a:bodyPr>
            <a:noAutofit/>
          </a:bodyPr>
          <a:lstStyle/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400" dirty="0"/>
              <a:t>Basic Idea:</a:t>
            </a: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400" dirty="0"/>
              <a:t>When you want to find the </a:t>
            </a:r>
            <a:r>
              <a:rPr lang="en-US" sz="2400" dirty="0" err="1"/>
              <a:t>Thevenin</a:t>
            </a:r>
            <a:r>
              <a:rPr lang="en-US" sz="2400" dirty="0"/>
              <a:t> Equivalent source at a pair of terminals, 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Add a probing current or voltage source across the terminal pair.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Calculate the relationship at the terminals between </a:t>
            </a:r>
            <a:r>
              <a:rPr lang="en-US" sz="2400" dirty="0" err="1"/>
              <a:t>phasor</a:t>
            </a:r>
            <a:r>
              <a:rPr lang="en-US" sz="2400" dirty="0"/>
              <a:t> voltage and current for the circuit using some technique (like node or mesh analysis). 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Find the equivalent non-ideal source parameters (that give the same relation between voltage and current when the “probing” source is attached to the equivalent non-ideal source). </a:t>
            </a: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400" dirty="0"/>
              <a:t>There are four different possible cases:  when the non-ideal source is a current or voltage source and when the “probing” source is a voltage or current source.</a:t>
            </a: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400" dirty="0"/>
              <a:t>This technique can be used for any </a:t>
            </a:r>
            <a:r>
              <a:rPr lang="en-US" sz="2400" dirty="0" err="1"/>
              <a:t>Thevenin</a:t>
            </a:r>
            <a:r>
              <a:rPr lang="en-US" sz="2400" dirty="0"/>
              <a:t> / Norton problem, but is particularly useful when the original circuit has dependent sources.</a:t>
            </a:r>
          </a:p>
        </p:txBody>
      </p:sp>
    </p:spTree>
    <p:extLst>
      <p:ext uri="{BB962C8B-B14F-4D97-AF65-F5344CB8AC3E}">
        <p14:creationId xmlns:p14="http://schemas.microsoft.com/office/powerpoint/2010/main" val="53032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Probing method variations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259" y="1382627"/>
            <a:ext cx="8399463" cy="4593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9249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</p:spPr>
        <p:txBody>
          <a:bodyPr/>
          <a:lstStyle/>
          <a:p>
            <a:r>
              <a:rPr lang="en-US" dirty="0"/>
              <a:t>Probing method example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53837" r="175"/>
          <a:stretch/>
        </p:blipFill>
        <p:spPr bwMode="auto">
          <a:xfrm>
            <a:off x="2133600" y="1143000"/>
            <a:ext cx="4861560" cy="515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3479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714"/>
            <a:ext cx="8229600" cy="96588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“Derivation” of Nodal Analysis Technique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6503" y="837341"/>
                <a:ext cx="3352800" cy="25154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Admittances for passive components: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6503" y="837341"/>
                <a:ext cx="3352800" cy="2515459"/>
              </a:xfrm>
              <a:blipFill rotWithShape="0">
                <a:blip r:embed="rId2"/>
                <a:stretch>
                  <a:fillRect l="-2909" t="-1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/>
          <p:cNvGrpSpPr/>
          <p:nvPr/>
        </p:nvGrpSpPr>
        <p:grpSpPr>
          <a:xfrm>
            <a:off x="3886200" y="961251"/>
            <a:ext cx="5029200" cy="2557512"/>
            <a:chOff x="533400" y="762000"/>
            <a:chExt cx="5029200" cy="2557512"/>
          </a:xfrm>
        </p:grpSpPr>
        <p:grpSp>
          <p:nvGrpSpPr>
            <p:cNvPr id="19" name="Group 18"/>
            <p:cNvGrpSpPr/>
            <p:nvPr/>
          </p:nvGrpSpPr>
          <p:grpSpPr>
            <a:xfrm>
              <a:off x="533400" y="762000"/>
              <a:ext cx="5029200" cy="2557512"/>
              <a:chOff x="533400" y="762000"/>
              <a:chExt cx="5029200" cy="2557512"/>
            </a:xfrm>
          </p:grpSpPr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33400" y="762000"/>
                <a:ext cx="5029200" cy="2557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6" name="Straight Arrow Connector 5"/>
              <p:cNvCxnSpPr/>
              <p:nvPr/>
            </p:nvCxnSpPr>
            <p:spPr>
              <a:xfrm>
                <a:off x="2514600" y="1828800"/>
                <a:ext cx="0" cy="3048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3581400" y="1828800"/>
                <a:ext cx="0" cy="3048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2590800" y="1807369"/>
                <a:ext cx="2286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2590800" y="1219200"/>
                <a:ext cx="2286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2504070" y="1844482"/>
                <a:ext cx="321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i</a:t>
                </a:r>
                <a:r>
                  <a:rPr lang="en-US" baseline="-250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279354" y="1757124"/>
                <a:ext cx="321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i</a:t>
                </a:r>
                <a:r>
                  <a:rPr lang="en-US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483644" y="1438037"/>
                <a:ext cx="321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i</a:t>
                </a:r>
                <a:r>
                  <a:rPr lang="en-US" baseline="-250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481263" y="842027"/>
                <a:ext cx="321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i</a:t>
                </a:r>
                <a:r>
                  <a:rPr lang="en-US" baseline="-25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651772" y="1905000"/>
              <a:ext cx="39466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+</a:t>
              </a:r>
            </a:p>
            <a:p>
              <a:r>
                <a:rPr lang="en-US" dirty="0">
                  <a:solidFill>
                    <a:srgbClr val="FF0000"/>
                  </a:solidFill>
                </a:rPr>
                <a:t>V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  <a:p>
              <a:r>
                <a:rPr lang="en-US" dirty="0">
                  <a:solidFill>
                    <a:srgbClr val="FF0000"/>
                  </a:solidFill>
                </a:rPr>
                <a:t>-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58088" y="1905000"/>
              <a:ext cx="45878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   +</a:t>
              </a:r>
            </a:p>
            <a:p>
              <a:r>
                <a:rPr lang="en-US" dirty="0">
                  <a:solidFill>
                    <a:srgbClr val="FF0000"/>
                  </a:solidFill>
                </a:rPr>
                <a:t>V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 dirty="0">
                  <a:solidFill>
                    <a:srgbClr val="FF0000"/>
                  </a:solidFill>
                </a:rPr>
                <a:t>   -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44192" y="1806220"/>
              <a:ext cx="7922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+  V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  <a:r>
                <a:rPr lang="en-US" dirty="0">
                  <a:solidFill>
                    <a:srgbClr val="FF0000"/>
                  </a:solidFill>
                </a:rPr>
                <a:t>  -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/>
              <p:cNvSpPr txBox="1">
                <a:spLocks/>
              </p:cNvSpPr>
              <p:nvPr/>
            </p:nvSpPr>
            <p:spPr>
              <a:xfrm>
                <a:off x="346502" y="3518763"/>
                <a:ext cx="8568898" cy="28820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KCL for Node 1: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𝑠𝑎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b="0" dirty="0"/>
              </a:p>
              <a:p>
                <a:pPr marL="0" indent="0">
                  <a:buNone/>
                </a:pPr>
                <a:r>
                  <a:rPr lang="en-US" sz="2400" dirty="0"/>
                  <a:t>Or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𝑠𝑏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Or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𝑠𝑎</m:t>
                        </m:r>
                      </m:sub>
                    </m:sSub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𝑠𝑏</m:t>
                        </m:r>
                      </m:sub>
                    </m:sSub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KCL for Node 2: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Or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Or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lang="en-US" sz="24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2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02" y="3518763"/>
                <a:ext cx="8568898" cy="2882037"/>
              </a:xfrm>
              <a:prstGeom prst="rect">
                <a:avLst/>
              </a:prstGeom>
              <a:blipFill rotWithShape="0">
                <a:blip r:embed="rId4"/>
                <a:stretch>
                  <a:fillRect l="-1138" t="-1691"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68673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609600" y="76200"/>
            <a:ext cx="7033836" cy="2666999"/>
            <a:chOff x="609600" y="228600"/>
            <a:chExt cx="7033836" cy="2666999"/>
          </a:xfrm>
        </p:grpSpPr>
        <p:grpSp>
          <p:nvGrpSpPr>
            <p:cNvPr id="2" name="Group 1"/>
            <p:cNvGrpSpPr/>
            <p:nvPr/>
          </p:nvGrpSpPr>
          <p:grpSpPr>
            <a:xfrm>
              <a:off x="609600" y="228600"/>
              <a:ext cx="6172200" cy="2666999"/>
              <a:chOff x="372349" y="935870"/>
              <a:chExt cx="5726045" cy="2428251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838200" y="1447801"/>
                <a:ext cx="5013962" cy="1825124"/>
                <a:chOff x="1219619" y="2976073"/>
                <a:chExt cx="5013962" cy="1825124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 rot="5400000">
                  <a:off x="5242212" y="2387571"/>
                  <a:ext cx="381000" cy="1601736"/>
                  <a:chOff x="4343400" y="1792882"/>
                  <a:chExt cx="381000" cy="1493045"/>
                </a:xfrm>
              </p:grpSpPr>
              <p:sp>
                <p:nvSpPr>
                  <p:cNvPr id="35" name="Rectangle 34"/>
                  <p:cNvSpPr/>
                  <p:nvPr/>
                </p:nvSpPr>
                <p:spPr>
                  <a:xfrm>
                    <a:off x="4343400" y="2133600"/>
                    <a:ext cx="381000" cy="814387"/>
                  </a:xfrm>
                  <a:prstGeom prst="rect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6" name="Straight Connector 35"/>
                  <p:cNvCxnSpPr>
                    <a:stCxn id="35" idx="0"/>
                  </p:cNvCxnSpPr>
                  <p:nvPr/>
                </p:nvCxnSpPr>
                <p:spPr>
                  <a:xfrm flipH="1" flipV="1">
                    <a:off x="4525403" y="1792882"/>
                    <a:ext cx="8497" cy="34071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 flipH="1" flipV="1">
                    <a:off x="4533900" y="2945209"/>
                    <a:ext cx="8497" cy="34071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/>
                <p:cNvGrpSpPr/>
                <p:nvPr/>
              </p:nvGrpSpPr>
              <p:grpSpPr>
                <a:xfrm>
                  <a:off x="4417219" y="3200997"/>
                  <a:ext cx="452438" cy="1600200"/>
                  <a:chOff x="1423979" y="1752600"/>
                  <a:chExt cx="452438" cy="1469334"/>
                </a:xfrm>
              </p:grpSpPr>
              <p:sp>
                <p:nvSpPr>
                  <p:cNvPr id="31" name="Diamond 30"/>
                  <p:cNvSpPr/>
                  <p:nvPr/>
                </p:nvSpPr>
                <p:spPr>
                  <a:xfrm>
                    <a:off x="1423979" y="2040734"/>
                    <a:ext cx="452438" cy="928787"/>
                  </a:xfrm>
                  <a:prstGeom prst="diamond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2" name="Straight Connector 31"/>
                  <p:cNvCxnSpPr>
                    <a:stCxn id="31" idx="2"/>
                  </p:cNvCxnSpPr>
                  <p:nvPr/>
                </p:nvCxnSpPr>
                <p:spPr>
                  <a:xfrm>
                    <a:off x="1650198" y="2969521"/>
                    <a:ext cx="0" cy="252413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1650198" y="1752600"/>
                    <a:ext cx="0" cy="292695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Arrow Connector 33"/>
                  <p:cNvCxnSpPr/>
                  <p:nvPr/>
                </p:nvCxnSpPr>
                <p:spPr>
                  <a:xfrm flipV="1">
                    <a:off x="1650198" y="2308622"/>
                    <a:ext cx="0" cy="38100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/>
                <p:cNvGrpSpPr/>
                <p:nvPr/>
              </p:nvGrpSpPr>
              <p:grpSpPr>
                <a:xfrm rot="5400000">
                  <a:off x="3617889" y="2402961"/>
                  <a:ext cx="452438" cy="1598662"/>
                  <a:chOff x="605332" y="1754138"/>
                  <a:chExt cx="452438" cy="1469334"/>
                </a:xfrm>
              </p:grpSpPr>
              <p:grpSp>
                <p:nvGrpSpPr>
                  <p:cNvPr id="25" name="Group 24"/>
                  <p:cNvGrpSpPr/>
                  <p:nvPr/>
                </p:nvGrpSpPr>
                <p:grpSpPr>
                  <a:xfrm>
                    <a:off x="605332" y="1754138"/>
                    <a:ext cx="452438" cy="1469334"/>
                    <a:chOff x="1423979" y="1752600"/>
                    <a:chExt cx="452438" cy="1469334"/>
                  </a:xfrm>
                </p:grpSpPr>
                <p:sp>
                  <p:nvSpPr>
                    <p:cNvPr id="28" name="Diamond 27"/>
                    <p:cNvSpPr/>
                    <p:nvPr/>
                  </p:nvSpPr>
                  <p:spPr>
                    <a:xfrm>
                      <a:off x="1423979" y="2040734"/>
                      <a:ext cx="452438" cy="928787"/>
                    </a:xfrm>
                    <a:prstGeom prst="diamond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9" name="Straight Connector 28"/>
                    <p:cNvCxnSpPr>
                      <a:stCxn id="28" idx="2"/>
                    </p:cNvCxnSpPr>
                    <p:nvPr/>
                  </p:nvCxnSpPr>
                  <p:spPr>
                    <a:xfrm>
                      <a:off x="1650198" y="2969521"/>
                      <a:ext cx="0" cy="252413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>
                      <a:off x="1650198" y="1752600"/>
                      <a:ext cx="0" cy="292695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662273" y="2421734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>
                        <a:solidFill>
                          <a:srgbClr val="FF0000"/>
                        </a:solidFill>
                      </a:rPr>
                      <a:t>+</a:t>
                    </a:r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98350" y="2073956"/>
                    <a:ext cx="27924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>
                        <a:solidFill>
                          <a:srgbClr val="FF0000"/>
                        </a:solidFill>
                      </a:rPr>
                      <a:t>-</a:t>
                    </a:r>
                  </a:p>
                </p:txBody>
              </p:sp>
            </p:grpSp>
            <p:grpSp>
              <p:nvGrpSpPr>
                <p:cNvPr id="13" name="Group 12"/>
                <p:cNvGrpSpPr/>
                <p:nvPr/>
              </p:nvGrpSpPr>
              <p:grpSpPr>
                <a:xfrm>
                  <a:off x="1219619" y="3179942"/>
                  <a:ext cx="533400" cy="1600200"/>
                  <a:chOff x="9163050" y="2381250"/>
                  <a:chExt cx="533400" cy="1600200"/>
                </a:xfrm>
              </p:grpSpPr>
              <p:grpSp>
                <p:nvGrpSpPr>
                  <p:cNvPr id="19" name="Group 18"/>
                  <p:cNvGrpSpPr/>
                  <p:nvPr/>
                </p:nvGrpSpPr>
                <p:grpSpPr>
                  <a:xfrm>
                    <a:off x="9163050" y="2381250"/>
                    <a:ext cx="533400" cy="1600200"/>
                    <a:chOff x="7581900" y="1752600"/>
                    <a:chExt cx="533400" cy="1600200"/>
                  </a:xfrm>
                </p:grpSpPr>
                <p:cxnSp>
                  <p:nvCxnSpPr>
                    <p:cNvPr id="22" name="Straight Connector 21"/>
                    <p:cNvCxnSpPr/>
                    <p:nvPr/>
                  </p:nvCxnSpPr>
                  <p:spPr>
                    <a:xfrm>
                      <a:off x="7848600" y="1752600"/>
                      <a:ext cx="0" cy="533400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>
                      <a:off x="7848600" y="2819400"/>
                      <a:ext cx="0" cy="533400"/>
                    </a:xfrm>
                    <a:prstGeom prst="line">
                      <a:avLst/>
                    </a:prstGeom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4" name="Oval 23"/>
                    <p:cNvSpPr/>
                    <p:nvPr/>
                  </p:nvSpPr>
                  <p:spPr>
                    <a:xfrm>
                      <a:off x="7581900" y="2286000"/>
                      <a:ext cx="533400" cy="533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9260473" y="2835478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>
                        <a:solidFill>
                          <a:srgbClr val="FF0000"/>
                        </a:solidFill>
                      </a:rPr>
                      <a:t>+</a:t>
                    </a:r>
                  </a:p>
                </p:txBody>
              </p:sp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9291767" y="3031084"/>
                    <a:ext cx="27924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>
                        <a:solidFill>
                          <a:srgbClr val="FF0000"/>
                        </a:solidFill>
                      </a:rPr>
                      <a:t>-</a:t>
                    </a:r>
                  </a:p>
                </p:txBody>
              </p:sp>
            </p:grpSp>
            <p:grpSp>
              <p:nvGrpSpPr>
                <p:cNvPr id="14" name="Group 13"/>
                <p:cNvGrpSpPr/>
                <p:nvPr/>
              </p:nvGrpSpPr>
              <p:grpSpPr>
                <a:xfrm rot="5400000">
                  <a:off x="2081804" y="2403596"/>
                  <a:ext cx="381000" cy="1601736"/>
                  <a:chOff x="4343400" y="1792882"/>
                  <a:chExt cx="381000" cy="1493045"/>
                </a:xfrm>
              </p:grpSpPr>
              <p:sp>
                <p:nvSpPr>
                  <p:cNvPr id="16" name="Rectangle 15"/>
                  <p:cNvSpPr/>
                  <p:nvPr/>
                </p:nvSpPr>
                <p:spPr>
                  <a:xfrm>
                    <a:off x="4343400" y="2133600"/>
                    <a:ext cx="381000" cy="814387"/>
                  </a:xfrm>
                  <a:prstGeom prst="rect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7" name="Straight Connector 16"/>
                  <p:cNvCxnSpPr>
                    <a:stCxn id="16" idx="0"/>
                  </p:cNvCxnSpPr>
                  <p:nvPr/>
                </p:nvCxnSpPr>
                <p:spPr>
                  <a:xfrm flipH="1" flipV="1">
                    <a:off x="4525403" y="1792882"/>
                    <a:ext cx="8497" cy="34071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 flipH="1" flipV="1">
                    <a:off x="4533900" y="2945209"/>
                    <a:ext cx="8497" cy="34071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1471435" y="4801197"/>
                  <a:ext cx="4762146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" name="TextBox 3"/>
              <p:cNvSpPr txBox="1"/>
              <p:nvPr/>
            </p:nvSpPr>
            <p:spPr>
              <a:xfrm>
                <a:off x="372349" y="2254903"/>
                <a:ext cx="5302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V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s1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1684050" y="935870"/>
                <a:ext cx="4106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z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844458" y="961607"/>
                <a:ext cx="4106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z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170603" y="978767"/>
                <a:ext cx="6281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AV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402814" y="2273721"/>
                <a:ext cx="6560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GV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634806" y="1667695"/>
                <a:ext cx="463588" cy="16964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en-US" sz="2400" dirty="0">
                    <a:solidFill>
                      <a:srgbClr val="FF0000"/>
                    </a:solidFill>
                  </a:rPr>
                  <a:t>+</a:t>
                </a:r>
              </a:p>
              <a:p>
                <a:pPr>
                  <a:lnSpc>
                    <a:spcPts val="2500"/>
                  </a:lnSpc>
                </a:pPr>
                <a:endParaRPr lang="en-US" sz="2400" dirty="0">
                  <a:solidFill>
                    <a:srgbClr val="FF0000"/>
                  </a:solidFill>
                </a:endParaRPr>
              </a:p>
              <a:p>
                <a:pPr>
                  <a:lnSpc>
                    <a:spcPts val="2500"/>
                  </a:lnSpc>
                </a:pPr>
                <a:r>
                  <a:rPr lang="en-US" sz="2400" dirty="0">
                    <a:solidFill>
                      <a:srgbClr val="FF0000"/>
                    </a:solidFill>
                  </a:rPr>
                  <a:t>V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3</a:t>
                </a:r>
              </a:p>
              <a:p>
                <a:pPr>
                  <a:lnSpc>
                    <a:spcPts val="2500"/>
                  </a:lnSpc>
                </a:pPr>
                <a:endParaRPr lang="en-US" sz="2400" dirty="0">
                  <a:solidFill>
                    <a:srgbClr val="FF0000"/>
                  </a:solidFill>
                </a:endParaRPr>
              </a:p>
              <a:p>
                <a:pPr>
                  <a:lnSpc>
                    <a:spcPts val="2500"/>
                  </a:lnSpc>
                </a:pPr>
                <a:r>
                  <a:rPr lang="en-US" sz="2400" dirty="0">
                    <a:solidFill>
                      <a:srgbClr val="FF0000"/>
                    </a:solidFill>
                  </a:rPr>
                  <a:t>-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 rot="10800000">
              <a:off x="6729491" y="1093445"/>
              <a:ext cx="533400" cy="1600200"/>
              <a:chOff x="6750909" y="1752600"/>
              <a:chExt cx="533400" cy="1600200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" name="Oval 42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0" name="Straight Arrow Connector 39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Elbow Connector 44"/>
            <p:cNvCxnSpPr/>
            <p:nvPr/>
          </p:nvCxnSpPr>
          <p:spPr>
            <a:xfrm flipV="1">
              <a:off x="6516382" y="2590801"/>
              <a:ext cx="479810" cy="190499"/>
            </a:xfrm>
            <a:prstGeom prst="bentConnector3">
              <a:avLst>
                <a:gd name="adj1" fmla="val 9979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Elbow Connector 53"/>
            <p:cNvCxnSpPr>
              <a:endCxn id="9" idx="0"/>
            </p:cNvCxnSpPr>
            <p:nvPr/>
          </p:nvCxnSpPr>
          <p:spPr>
            <a:xfrm rot="10800000">
              <a:off x="6531947" y="1032379"/>
              <a:ext cx="464245" cy="146954"/>
            </a:xfrm>
            <a:prstGeom prst="bentConnector4">
              <a:avLst>
                <a:gd name="adj1" fmla="val 22"/>
                <a:gd name="adj2" fmla="val 10981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7274424" y="1608044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I</a:t>
              </a:r>
              <a:r>
                <a:rPr lang="en-US" sz="2400" baseline="-25000" dirty="0" err="1">
                  <a:solidFill>
                    <a:srgbClr val="FF0000"/>
                  </a:solidFill>
                </a:rPr>
                <a:t>p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535272" y="2914307"/>
            <a:ext cx="7847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Convert non-ideal voltage source to non-ideal current source.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680136" y="3455012"/>
            <a:ext cx="6993325" cy="2638732"/>
            <a:chOff x="680136" y="3455012"/>
            <a:chExt cx="6993325" cy="2638732"/>
          </a:xfrm>
        </p:grpSpPr>
        <p:grpSp>
          <p:nvGrpSpPr>
            <p:cNvPr id="79" name="Group 78"/>
            <p:cNvGrpSpPr/>
            <p:nvPr/>
          </p:nvGrpSpPr>
          <p:grpSpPr>
            <a:xfrm rot="5400000">
              <a:off x="5473908" y="3358987"/>
              <a:ext cx="418460" cy="1726538"/>
              <a:chOff x="4343400" y="1792882"/>
              <a:chExt cx="381000" cy="1493045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4343400" y="2133600"/>
                <a:ext cx="381000" cy="814387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/>
              <p:cNvCxnSpPr>
                <a:stCxn id="104" idx="0"/>
              </p:cNvCxnSpPr>
              <p:nvPr/>
            </p:nvCxnSpPr>
            <p:spPr>
              <a:xfrm flipH="1" flipV="1">
                <a:off x="4525403" y="1792882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flipH="1" flipV="1">
                <a:off x="4533900" y="2945209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4588521" y="4236049"/>
              <a:ext cx="487691" cy="1757533"/>
              <a:chOff x="1423979" y="1752600"/>
              <a:chExt cx="452438" cy="1469334"/>
            </a:xfrm>
          </p:grpSpPr>
          <p:sp>
            <p:nvSpPr>
              <p:cNvPr id="100" name="Diamond 99"/>
              <p:cNvSpPr/>
              <p:nvPr/>
            </p:nvSpPr>
            <p:spPr>
              <a:xfrm>
                <a:off x="1423979" y="2040734"/>
                <a:ext cx="452438" cy="928787"/>
              </a:xfrm>
              <a:prstGeom prst="diamond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1" name="Straight Connector 100"/>
              <p:cNvCxnSpPr>
                <a:stCxn id="100" idx="2"/>
              </p:cNvCxnSpPr>
              <p:nvPr/>
            </p:nvCxnSpPr>
            <p:spPr>
              <a:xfrm>
                <a:off x="1650198" y="2969521"/>
                <a:ext cx="0" cy="25241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1650198" y="1752600"/>
                <a:ext cx="0" cy="29269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/>
              <p:cNvCxnSpPr/>
              <p:nvPr/>
            </p:nvCxnSpPr>
            <p:spPr>
              <a:xfrm flipV="1">
                <a:off x="1650198" y="2308622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/>
            <p:cNvGrpSpPr/>
            <p:nvPr/>
          </p:nvGrpSpPr>
          <p:grpSpPr>
            <a:xfrm>
              <a:off x="2470200" y="4241582"/>
              <a:ext cx="418460" cy="1726538"/>
              <a:chOff x="4343400" y="1792882"/>
              <a:chExt cx="381000" cy="1493045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4343400" y="2133600"/>
                <a:ext cx="381000" cy="814387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/>
              <p:cNvCxnSpPr>
                <a:stCxn id="85" idx="0"/>
              </p:cNvCxnSpPr>
              <p:nvPr/>
            </p:nvCxnSpPr>
            <p:spPr>
              <a:xfrm flipH="1" flipV="1">
                <a:off x="4525403" y="1792882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 flipV="1">
                <a:off x="4533900" y="2945209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/>
            <p:cNvCxnSpPr/>
            <p:nvPr/>
          </p:nvCxnSpPr>
          <p:spPr>
            <a:xfrm>
              <a:off x="1413211" y="5993582"/>
              <a:ext cx="513319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 rot="16200000">
              <a:off x="469394" y="4846326"/>
              <a:ext cx="8831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dirty="0">
                  <a:solidFill>
                    <a:srgbClr val="FF0000"/>
                  </a:solidFill>
                </a:rPr>
                <a:t>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s1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994888" y="4798983"/>
              <a:ext cx="4395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460186" y="3455012"/>
              <a:ext cx="4395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 rot="16200000">
              <a:off x="2740561" y="4885887"/>
              <a:ext cx="9088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dirty="0">
                  <a:solidFill>
                    <a:srgbClr val="FF0000"/>
                  </a:solidFill>
                </a:rPr>
                <a:t>AV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906214" y="4896135"/>
              <a:ext cx="707196" cy="5070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GV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312116" y="4230524"/>
              <a:ext cx="499709" cy="186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en-US" sz="2400" dirty="0">
                  <a:solidFill>
                    <a:srgbClr val="FF0000"/>
                  </a:solidFill>
                </a:rPr>
                <a:t>+</a:t>
              </a:r>
            </a:p>
            <a:p>
              <a:pPr>
                <a:lnSpc>
                  <a:spcPts val="2500"/>
                </a:lnSpc>
              </a:pPr>
              <a:endParaRPr lang="en-US" sz="2400" dirty="0">
                <a:solidFill>
                  <a:srgbClr val="FF0000"/>
                </a:solidFill>
              </a:endParaRPr>
            </a:p>
            <a:p>
              <a:pPr>
                <a:lnSpc>
                  <a:spcPts val="2500"/>
                </a:lnSpc>
              </a:pPr>
              <a:r>
                <a:rPr lang="en-US" sz="2400" dirty="0">
                  <a:solidFill>
                    <a:srgbClr val="FF0000"/>
                  </a:solidFill>
                </a:rPr>
                <a:t>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3</a:t>
              </a:r>
            </a:p>
            <a:p>
              <a:pPr>
                <a:lnSpc>
                  <a:spcPts val="2500"/>
                </a:lnSpc>
              </a:pPr>
              <a:endParaRPr lang="en-US" sz="2400" dirty="0">
                <a:solidFill>
                  <a:srgbClr val="FF0000"/>
                </a:solidFill>
              </a:endParaRPr>
            </a:p>
            <a:p>
              <a:pPr>
                <a:lnSpc>
                  <a:spcPts val="2500"/>
                </a:lnSpc>
              </a:pPr>
              <a:r>
                <a:rPr lang="en-US" sz="2400" dirty="0">
                  <a:solidFill>
                    <a:srgbClr val="FF0000"/>
                  </a:solidFill>
                </a:rPr>
                <a:t>-</a:t>
              </a:r>
            </a:p>
          </p:txBody>
        </p:sp>
        <p:grpSp>
          <p:nvGrpSpPr>
            <p:cNvPr id="63" name="Group 62"/>
            <p:cNvGrpSpPr/>
            <p:nvPr/>
          </p:nvGrpSpPr>
          <p:grpSpPr>
            <a:xfrm rot="10800000">
              <a:off x="6759516" y="4291590"/>
              <a:ext cx="533400" cy="1600200"/>
              <a:chOff x="6750909" y="1752600"/>
              <a:chExt cx="533400" cy="1600200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69" name="Straight Connector 68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Oval 70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Arrow Connector 67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Elbow Connector 63"/>
            <p:cNvCxnSpPr/>
            <p:nvPr/>
          </p:nvCxnSpPr>
          <p:spPr>
            <a:xfrm flipV="1">
              <a:off x="6546407" y="5788946"/>
              <a:ext cx="479810" cy="190499"/>
            </a:xfrm>
            <a:prstGeom prst="bentConnector3">
              <a:avLst>
                <a:gd name="adj1" fmla="val 9979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Elbow Connector 64"/>
            <p:cNvCxnSpPr>
              <a:endCxn id="78" idx="0"/>
            </p:cNvCxnSpPr>
            <p:nvPr/>
          </p:nvCxnSpPr>
          <p:spPr>
            <a:xfrm rot="10800000">
              <a:off x="6561972" y="4230524"/>
              <a:ext cx="464245" cy="146954"/>
            </a:xfrm>
            <a:prstGeom prst="bentConnector4">
              <a:avLst>
                <a:gd name="adj1" fmla="val 22"/>
                <a:gd name="adj2" fmla="val 10981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7304449" y="4806189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I</a:t>
              </a:r>
              <a:r>
                <a:rPr lang="en-US" sz="2400" baseline="-25000" dirty="0" err="1">
                  <a:solidFill>
                    <a:srgbClr val="FF0000"/>
                  </a:solidFill>
                </a:rPr>
                <a:t>p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107" name="Group 106"/>
            <p:cNvGrpSpPr/>
            <p:nvPr/>
          </p:nvGrpSpPr>
          <p:grpSpPr>
            <a:xfrm rot="10800000">
              <a:off x="3480896" y="4240265"/>
              <a:ext cx="487691" cy="1757533"/>
              <a:chOff x="1423979" y="1752600"/>
              <a:chExt cx="452438" cy="1469334"/>
            </a:xfrm>
          </p:grpSpPr>
          <p:sp>
            <p:nvSpPr>
              <p:cNvPr id="108" name="Diamond 107"/>
              <p:cNvSpPr/>
              <p:nvPr/>
            </p:nvSpPr>
            <p:spPr>
              <a:xfrm>
                <a:off x="1423979" y="2040734"/>
                <a:ext cx="452438" cy="928787"/>
              </a:xfrm>
              <a:prstGeom prst="diamond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9" name="Straight Connector 108"/>
              <p:cNvCxnSpPr>
                <a:stCxn id="108" idx="2"/>
              </p:cNvCxnSpPr>
              <p:nvPr/>
            </p:nvCxnSpPr>
            <p:spPr>
              <a:xfrm>
                <a:off x="1650198" y="2969521"/>
                <a:ext cx="0" cy="25241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1650198" y="1752600"/>
                <a:ext cx="0" cy="29269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Arrow Connector 110"/>
              <p:cNvCxnSpPr/>
              <p:nvPr/>
            </p:nvCxnSpPr>
            <p:spPr>
              <a:xfrm flipV="1">
                <a:off x="1650198" y="2308622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oup 111"/>
            <p:cNvGrpSpPr/>
            <p:nvPr/>
          </p:nvGrpSpPr>
          <p:grpSpPr>
            <a:xfrm>
              <a:off x="1177669" y="4222256"/>
              <a:ext cx="533400" cy="1757189"/>
              <a:chOff x="6750909" y="1752600"/>
              <a:chExt cx="533400" cy="1600200"/>
            </a:xfrm>
          </p:grpSpPr>
          <p:grpSp>
            <p:nvGrpSpPr>
              <p:cNvPr id="113" name="Group 112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Oval 116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14" name="Straight Arrow Connector 113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9" name="Straight Connector 118"/>
            <p:cNvCxnSpPr/>
            <p:nvPr/>
          </p:nvCxnSpPr>
          <p:spPr>
            <a:xfrm flipH="1" flipV="1">
              <a:off x="1444369" y="4222256"/>
              <a:ext cx="3387997" cy="82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302613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19107" y="152400"/>
            <a:ext cx="7288618" cy="2638732"/>
            <a:chOff x="384843" y="3455012"/>
            <a:chExt cx="7288618" cy="2638732"/>
          </a:xfrm>
        </p:grpSpPr>
        <p:grpSp>
          <p:nvGrpSpPr>
            <p:cNvPr id="3" name="Group 2"/>
            <p:cNvGrpSpPr/>
            <p:nvPr/>
          </p:nvGrpSpPr>
          <p:grpSpPr>
            <a:xfrm rot="5400000">
              <a:off x="5473908" y="3358987"/>
              <a:ext cx="418460" cy="1726538"/>
              <a:chOff x="4343400" y="1792882"/>
              <a:chExt cx="381000" cy="1493045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4343400" y="2133600"/>
                <a:ext cx="381000" cy="814387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/>
              <p:cNvCxnSpPr>
                <a:stCxn id="41" idx="0"/>
              </p:cNvCxnSpPr>
              <p:nvPr/>
            </p:nvCxnSpPr>
            <p:spPr>
              <a:xfrm flipH="1" flipV="1">
                <a:off x="4525403" y="1792882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H="1" flipV="1">
                <a:off x="4533900" y="2945209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3"/>
            <p:cNvGrpSpPr/>
            <p:nvPr/>
          </p:nvGrpSpPr>
          <p:grpSpPr>
            <a:xfrm>
              <a:off x="4588521" y="4236049"/>
              <a:ext cx="487691" cy="1757533"/>
              <a:chOff x="1423979" y="1752600"/>
              <a:chExt cx="452438" cy="1469334"/>
            </a:xfrm>
          </p:grpSpPr>
          <p:sp>
            <p:nvSpPr>
              <p:cNvPr id="37" name="Diamond 36"/>
              <p:cNvSpPr/>
              <p:nvPr/>
            </p:nvSpPr>
            <p:spPr>
              <a:xfrm>
                <a:off x="1423979" y="2040734"/>
                <a:ext cx="452438" cy="928787"/>
              </a:xfrm>
              <a:prstGeom prst="diamond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Connector 37"/>
              <p:cNvCxnSpPr>
                <a:stCxn id="37" idx="2"/>
              </p:cNvCxnSpPr>
              <p:nvPr/>
            </p:nvCxnSpPr>
            <p:spPr>
              <a:xfrm>
                <a:off x="1650198" y="2969521"/>
                <a:ext cx="0" cy="25241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1650198" y="1752600"/>
                <a:ext cx="0" cy="29269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/>
              <p:nvPr/>
            </p:nvCxnSpPr>
            <p:spPr>
              <a:xfrm flipV="1">
                <a:off x="1650198" y="2308622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4"/>
            <p:cNvGrpSpPr/>
            <p:nvPr/>
          </p:nvGrpSpPr>
          <p:grpSpPr>
            <a:xfrm>
              <a:off x="2470200" y="4241582"/>
              <a:ext cx="418460" cy="1726538"/>
              <a:chOff x="4343400" y="1792882"/>
              <a:chExt cx="381000" cy="1493045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4343400" y="2133600"/>
                <a:ext cx="381000" cy="814387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/>
              <p:cNvCxnSpPr>
                <a:stCxn id="34" idx="0"/>
              </p:cNvCxnSpPr>
              <p:nvPr/>
            </p:nvCxnSpPr>
            <p:spPr>
              <a:xfrm flipH="1" flipV="1">
                <a:off x="4525403" y="1792882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 flipV="1">
                <a:off x="4533900" y="2945209"/>
                <a:ext cx="8497" cy="34071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1413211" y="5993582"/>
              <a:ext cx="513319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84843" y="4860857"/>
              <a:ext cx="8831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dirty="0">
                  <a:solidFill>
                    <a:srgbClr val="FF0000"/>
                  </a:solidFill>
                </a:rPr>
                <a:t>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s1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94888" y="4798983"/>
              <a:ext cx="4395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60186" y="3455012"/>
              <a:ext cx="4395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01201" y="4901131"/>
              <a:ext cx="9088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Y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dirty="0">
                  <a:solidFill>
                    <a:srgbClr val="FF0000"/>
                  </a:solidFill>
                </a:rPr>
                <a:t>AV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10600" y="4886659"/>
              <a:ext cx="707196" cy="5070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GV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12116" y="4230524"/>
              <a:ext cx="499709" cy="186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en-US" sz="2400" dirty="0">
                  <a:solidFill>
                    <a:srgbClr val="FF0000"/>
                  </a:solidFill>
                </a:rPr>
                <a:t>+</a:t>
              </a:r>
            </a:p>
            <a:p>
              <a:pPr>
                <a:lnSpc>
                  <a:spcPts val="2500"/>
                </a:lnSpc>
              </a:pPr>
              <a:endParaRPr lang="en-US" sz="2400" dirty="0">
                <a:solidFill>
                  <a:srgbClr val="FF0000"/>
                </a:solidFill>
              </a:endParaRPr>
            </a:p>
            <a:p>
              <a:pPr>
                <a:lnSpc>
                  <a:spcPts val="2500"/>
                </a:lnSpc>
              </a:pPr>
              <a:r>
                <a:rPr lang="en-US" sz="2400" dirty="0">
                  <a:solidFill>
                    <a:srgbClr val="FF0000"/>
                  </a:solidFill>
                </a:rPr>
                <a:t>V</a:t>
              </a:r>
              <a:r>
                <a:rPr lang="en-US" sz="2400" baseline="-25000" dirty="0">
                  <a:solidFill>
                    <a:srgbClr val="FF0000"/>
                  </a:solidFill>
                </a:rPr>
                <a:t>3</a:t>
              </a:r>
            </a:p>
            <a:p>
              <a:pPr>
                <a:lnSpc>
                  <a:spcPts val="2500"/>
                </a:lnSpc>
              </a:pPr>
              <a:endParaRPr lang="en-US" sz="2400" dirty="0">
                <a:solidFill>
                  <a:srgbClr val="FF0000"/>
                </a:solidFill>
              </a:endParaRPr>
            </a:p>
            <a:p>
              <a:pPr>
                <a:lnSpc>
                  <a:spcPts val="2500"/>
                </a:lnSpc>
              </a:pPr>
              <a:r>
                <a:rPr lang="en-US" sz="2400" dirty="0">
                  <a:solidFill>
                    <a:srgbClr val="FF0000"/>
                  </a:solidFill>
                </a:rPr>
                <a:t>-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 rot="10800000">
              <a:off x="6759516" y="4291590"/>
              <a:ext cx="533400" cy="1600200"/>
              <a:chOff x="6750909" y="1752600"/>
              <a:chExt cx="533400" cy="16002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Oval 32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0" name="Straight Arrow Connector 29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Elbow Connector 13"/>
            <p:cNvCxnSpPr/>
            <p:nvPr/>
          </p:nvCxnSpPr>
          <p:spPr>
            <a:xfrm flipV="1">
              <a:off x="6546407" y="5788946"/>
              <a:ext cx="479810" cy="190499"/>
            </a:xfrm>
            <a:prstGeom prst="bentConnector3">
              <a:avLst>
                <a:gd name="adj1" fmla="val 9979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endCxn id="12" idx="0"/>
            </p:cNvCxnSpPr>
            <p:nvPr/>
          </p:nvCxnSpPr>
          <p:spPr>
            <a:xfrm rot="10800000">
              <a:off x="6561972" y="4230524"/>
              <a:ext cx="464245" cy="146954"/>
            </a:xfrm>
            <a:prstGeom prst="bentConnector4">
              <a:avLst>
                <a:gd name="adj1" fmla="val 22"/>
                <a:gd name="adj2" fmla="val 10981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7304449" y="4806189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I</a:t>
              </a:r>
              <a:r>
                <a:rPr lang="en-US" sz="2400" baseline="-25000" dirty="0" err="1">
                  <a:solidFill>
                    <a:srgbClr val="FF0000"/>
                  </a:solidFill>
                </a:rPr>
                <a:t>p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 rot="10800000">
              <a:off x="3935953" y="4250264"/>
              <a:ext cx="487691" cy="1717856"/>
              <a:chOff x="1001816" y="1777411"/>
              <a:chExt cx="452438" cy="1436163"/>
            </a:xfrm>
          </p:grpSpPr>
          <p:sp>
            <p:nvSpPr>
              <p:cNvPr id="25" name="Diamond 24"/>
              <p:cNvSpPr/>
              <p:nvPr/>
            </p:nvSpPr>
            <p:spPr>
              <a:xfrm>
                <a:off x="1001816" y="2032373"/>
                <a:ext cx="452438" cy="928787"/>
              </a:xfrm>
              <a:prstGeom prst="diamond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>
                <a:stCxn id="25" idx="2"/>
              </p:cNvCxnSpPr>
              <p:nvPr/>
            </p:nvCxnSpPr>
            <p:spPr>
              <a:xfrm>
                <a:off x="1228035" y="2961161"/>
                <a:ext cx="0" cy="25241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1228035" y="1777411"/>
                <a:ext cx="0" cy="29269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V="1">
                <a:off x="1260148" y="2288436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1177669" y="4222256"/>
              <a:ext cx="533400" cy="1757189"/>
              <a:chOff x="6750909" y="1752600"/>
              <a:chExt cx="533400" cy="1600200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22" name="Straight Connector 21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Oval 23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1" name="Straight Arrow Connector 20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/>
            <p:nvPr/>
          </p:nvCxnSpPr>
          <p:spPr>
            <a:xfrm flipH="1" flipV="1">
              <a:off x="1444369" y="4222256"/>
              <a:ext cx="3387997" cy="82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888669" y="2665508"/>
            <a:ext cx="362465" cy="483265"/>
            <a:chOff x="3591697" y="708454"/>
            <a:chExt cx="362465" cy="483265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3756454" y="708454"/>
              <a:ext cx="0" cy="28008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591697" y="980303"/>
              <a:ext cx="36246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3641123" y="1088526"/>
              <a:ext cx="261746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3718450" y="1191719"/>
              <a:ext cx="10709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4029780" y="454805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24535" y="3372970"/>
                <a:ext cx="8488349" cy="1106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535" y="3372970"/>
                <a:ext cx="8488349" cy="110652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56293" y="4915103"/>
                <a:ext cx="7142212" cy="1106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3200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93" y="4915103"/>
                <a:ext cx="7142212" cy="11065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516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/>
              <a:t>Use Kramer’s Rule to solve for V</a:t>
            </a:r>
            <a:r>
              <a:rPr lang="en-US" sz="4000" baseline="-250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19200" y="946621"/>
                <a:ext cx="7010400" cy="61696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𝑉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𝐺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1200"/>
                  </a:spcBef>
                </a:pPr>
                <a:endParaRPr lang="en-US" sz="2400" i="1" dirty="0">
                  <a:latin typeface="Cambria Math" panose="02040503050406030204" pitchFamily="18" charset="0"/>
                </a:endParaRPr>
              </a:p>
              <a:p>
                <a:pPr algn="ctr"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nor/>
                            </m:rPr>
                            <a:rPr lang="en-US" sz="2400" dirty="0"/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algn="ctr">
                  <a:spcBef>
                    <a:spcPts val="1200"/>
                  </a:spcBef>
                </a:pPr>
                <a:endParaRPr lang="en-US" sz="2400" dirty="0"/>
              </a:p>
              <a:p>
                <a:pPr algn="ctr"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nor/>
                            </m:rPr>
                            <a:rPr lang="en-US" sz="2400" dirty="0"/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</m:d>
                            </m:e>
                          </m:d>
                        </m:den>
                      </m:f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algn="ctr">
                  <a:spcBef>
                    <a:spcPts val="1200"/>
                  </a:spcBef>
                </a:pPr>
                <a:endParaRPr lang="en-US" sz="2400" dirty="0"/>
              </a:p>
              <a:p>
                <a:pPr algn="ctr"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nor/>
                            </m:rPr>
                            <a:rPr lang="en-US" sz="2400" dirty="0"/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946621"/>
                <a:ext cx="7010400" cy="616963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3962400" y="3352800"/>
            <a:ext cx="3048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5715000" y="3352800"/>
            <a:ext cx="3048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6779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off </a:t>
            </a:r>
            <a:r>
              <a:rPr lang="en-US" dirty="0" err="1"/>
              <a:t>Thevenin’s</a:t>
            </a:r>
            <a:r>
              <a:rPr lang="en-US" dirty="0"/>
              <a:t> quantities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62000" y="1828800"/>
                <a:ext cx="7543800" cy="44167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nor/>
                            </m:rPr>
                            <a:rPr lang="en-US" sz="3200" dirty="0"/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  <a:p>
                <a:r>
                  <a:rPr lang="en-US" sz="3200" dirty="0"/>
                  <a:t>So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𝑇𝐻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 and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𝑇𝐻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den>
                    </m:f>
                  </m:oMath>
                </a14:m>
                <a:endParaRPr lang="en-US" sz="3200" dirty="0"/>
              </a:p>
              <a:p>
                <a:r>
                  <a:rPr lang="en-US" sz="3200" dirty="0"/>
                  <a:t>These answers agree with those calculated in </a:t>
                </a:r>
                <a:r>
                  <a:rPr lang="en-US" sz="3200"/>
                  <a:t>the previous lecture!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828800"/>
                <a:ext cx="7543800" cy="4416787"/>
              </a:xfrm>
              <a:prstGeom prst="rect">
                <a:avLst/>
              </a:prstGeom>
              <a:blipFill rotWithShape="0">
                <a:blip r:embed="rId2"/>
                <a:stretch>
                  <a:fillRect l="-2019" b="-35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9415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/>
              <a:t>“Derivation” continued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600200"/>
                <a:ext cx="8534400" cy="45259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𝑠𝑎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𝑠𝑏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𝑠𝑐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𝑠𝑑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In matrix form: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𝑠𝑎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𝑠𝑏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𝑠𝑐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The solution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mr>
                                <m:m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𝑌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𝑠𝑎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𝑠𝑏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𝑠𝑐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4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𝑠𝑑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600200"/>
                <a:ext cx="8534400" cy="4525963"/>
              </a:xfrm>
              <a:blipFill>
                <a:blip r:embed="rId2"/>
                <a:stretch>
                  <a:fillRect l="-1071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493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760"/>
            <a:ext cx="7848600" cy="548640"/>
          </a:xfrm>
        </p:spPr>
        <p:txBody>
          <a:bodyPr>
            <a:normAutofit fontScale="90000"/>
          </a:bodyPr>
          <a:lstStyle/>
          <a:p>
            <a:r>
              <a:rPr lang="en-US" dirty="0"/>
              <a:t>Nodal Analysis MATRIX </a:t>
            </a:r>
            <a:r>
              <a:rPr lang="en-US" sz="2400" dirty="0"/>
              <a:t>(basic – n+1 nodes)</a:t>
            </a: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2057400" y="1066800"/>
          <a:ext cx="3961001" cy="223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1422360" progId="Equation.3">
                  <p:embed/>
                </p:oleObj>
              </mc:Choice>
              <mc:Fallback>
                <p:oleObj name="Equation" r:id="rId2" imgW="2514600" imgH="1422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066800"/>
                        <a:ext cx="3961001" cy="223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838200" y="3581400"/>
                <a:ext cx="8077200" cy="16002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𝑌</m:t>
                    </m:r>
                    <m:r>
                      <a:rPr kumimoji="0" lang="en-US" sz="2400" i="1" u="none" strike="noStrike" kern="1200" cap="none" spc="0" normalizeH="0" baseline="-2500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𝑗𝑗</m:t>
                    </m:r>
                  </m:oMath>
                </a14:m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is the sum of the admittances of all passive components connected to node </a:t>
                </a:r>
                <a:r>
                  <a:rPr kumimoji="0" lang="en-US" sz="2400" i="1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j.</a:t>
                </a:r>
              </a:p>
              <a:p>
                <a:pPr marL="342900" indent="-342900">
                  <a:spcBef>
                    <a:spcPts val="800"/>
                  </a:spcBef>
                </a:pP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i="1" baseline="-25000" dirty="0" err="1" smtClean="0">
                        <a:latin typeface="Cambria Math" panose="02040503050406030204" pitchFamily="18" charset="0"/>
                      </a:rPr>
                      <m:t>𝑖𝑗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2400" i="1" dirty="0" err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i="1" baseline="-25000" dirty="0" err="1" smtClean="0">
                        <a:latin typeface="Cambria Math" panose="02040503050406030204" pitchFamily="18" charset="0"/>
                      </a:rPr>
                      <m:t>𝑗𝑖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the negative sum of all admittances connected between nodes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and </a:t>
                </a:r>
                <a:r>
                  <a:rPr lang="en-US" sz="2400" i="1" dirty="0"/>
                  <a:t>j.</a:t>
                </a:r>
              </a:p>
              <a:p>
                <a:pPr marL="342900" indent="-342900">
                  <a:spcBef>
                    <a:spcPts val="8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kumimoji="0" lang="en-US" sz="240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0" lang="en-US" sz="240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is the unknown node potential at node</a:t>
                </a:r>
                <a:r>
                  <a:rPr kumimoji="0" lang="en-US" sz="2400" i="1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j.</a:t>
                </a:r>
              </a:p>
              <a:p>
                <a:pPr marL="342900" indent="-342900">
                  <a:spcBef>
                    <a:spcPts val="800"/>
                  </a:spcBef>
                </a:pPr>
                <a:r>
                  <a:rPr kumimoji="0" lang="en-US" sz="2400" i="1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0" lang="en-US" sz="2400" i="1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  <a:r>
                  <a:rPr kumimoji="0" lang="en-US" sz="240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is</a:t>
                </a:r>
                <a:r>
                  <a:rPr kumimoji="0" lang="en-US" sz="2400" u="none" strike="noStrike" kern="1200" cap="none" spc="0" normalizeH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the algebraic sum of current </a:t>
                </a:r>
                <a:r>
                  <a:rPr kumimoji="0" lang="en-US" sz="2400" i="1" u="none" strike="noStrike" kern="1200" cap="none" spc="0" normalizeH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sources </a:t>
                </a:r>
                <a:r>
                  <a:rPr kumimoji="0" lang="en-US" sz="2400" u="none" strike="noStrike" kern="1200" cap="none" spc="0" normalizeH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entering node</a:t>
                </a:r>
                <a:r>
                  <a:rPr kumimoji="0" lang="en-US" sz="2400" i="1" u="none" strike="noStrike" kern="1200" cap="none" spc="0" normalizeH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j.</a:t>
                </a:r>
                <a:endParaRPr kumimoji="0" lang="en-US" sz="2400" i="1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8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US" b="1" i="1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81400"/>
                <a:ext cx="8077200" cy="1600200"/>
              </a:xfrm>
              <a:prstGeom prst="rect">
                <a:avLst/>
              </a:prstGeom>
              <a:blipFill rotWithShape="0">
                <a:blip r:embed="rId5"/>
                <a:stretch>
                  <a:fillRect l="-226" t="-3053" b="-74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595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Nodal Analysis algorithm (BASIC)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173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Step 0	get circuit.</a:t>
            </a:r>
          </a:p>
          <a:p>
            <a:pPr marL="0" indent="0">
              <a:buNone/>
            </a:pPr>
            <a:r>
              <a:rPr lang="en-US" dirty="0"/>
              <a:t>Step 1	convert circuit to phasor form – use 		admittances.</a:t>
            </a:r>
          </a:p>
          <a:p>
            <a:pPr marL="0" indent="0">
              <a:buNone/>
            </a:pPr>
            <a:r>
              <a:rPr lang="en-US" dirty="0"/>
              <a:t>Step 2	assign ground; label other nodes.</a:t>
            </a:r>
          </a:p>
          <a:p>
            <a:pPr marL="0" indent="0">
              <a:buNone/>
            </a:pPr>
            <a:r>
              <a:rPr lang="en-US" dirty="0"/>
              <a:t>Step 3	fill out admittance matrix equation.</a:t>
            </a:r>
          </a:p>
          <a:p>
            <a:pPr marL="0" indent="0">
              <a:buNone/>
            </a:pPr>
            <a:r>
              <a:rPr lang="en-US" dirty="0"/>
              <a:t>Step 4	solve matrix equation for unknown 		node potentials.</a:t>
            </a:r>
          </a:p>
          <a:p>
            <a:pPr marL="0" indent="0">
              <a:buNone/>
            </a:pPr>
            <a:r>
              <a:rPr lang="en-US" dirty="0"/>
              <a:t>Step 5	use node potentials to find any and all 		currents and voltages in the circuit.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65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805" y="207913"/>
            <a:ext cx="2277905" cy="2449847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Nodal analysis example</a:t>
            </a:r>
            <a:endParaRPr lang="en-US" sz="3600" dirty="0">
              <a:solidFill>
                <a:schemeClr val="bg1"/>
              </a:solidFill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3276600" y="312738"/>
            <a:ext cx="5535735" cy="3159630"/>
            <a:chOff x="765268" y="1118117"/>
            <a:chExt cx="5535735" cy="3159630"/>
          </a:xfrm>
        </p:grpSpPr>
        <p:grpSp>
          <p:nvGrpSpPr>
            <p:cNvPr id="3" name="Group 2"/>
            <p:cNvGrpSpPr/>
            <p:nvPr/>
          </p:nvGrpSpPr>
          <p:grpSpPr>
            <a:xfrm>
              <a:off x="1235254" y="2184971"/>
              <a:ext cx="533400" cy="1600200"/>
              <a:chOff x="6750909" y="1752600"/>
              <a:chExt cx="533400" cy="1600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Oval 7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" name="Straight Arrow Connector 4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/>
            <p:cNvGrpSpPr/>
            <p:nvPr/>
          </p:nvGrpSpPr>
          <p:grpSpPr>
            <a:xfrm rot="5400000">
              <a:off x="2092696" y="1375627"/>
              <a:ext cx="420252" cy="1601737"/>
              <a:chOff x="5066148" y="1912143"/>
              <a:chExt cx="420252" cy="1545428"/>
            </a:xfrm>
          </p:grpSpPr>
          <p:cxnSp>
            <p:nvCxnSpPr>
              <p:cNvPr id="10" name="Straight Connector 9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2840228" y="2174623"/>
              <a:ext cx="536100" cy="1603720"/>
              <a:chOff x="3132049" y="1703786"/>
              <a:chExt cx="536100" cy="1538287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3402738" y="1703786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3401449" y="2556273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3134750" y="2389586"/>
                <a:ext cx="533399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" name="Group 24"/>
              <p:cNvGrpSpPr/>
              <p:nvPr/>
            </p:nvGrpSpPr>
            <p:grpSpPr>
              <a:xfrm>
                <a:off x="3132049" y="2540793"/>
                <a:ext cx="536100" cy="160217"/>
                <a:chOff x="2767913" y="996778"/>
                <a:chExt cx="536100" cy="160217"/>
              </a:xfrm>
            </p:grpSpPr>
            <p:sp>
              <p:nvSpPr>
                <p:cNvPr id="26" name="Arc 25"/>
                <p:cNvSpPr/>
                <p:nvPr/>
              </p:nvSpPr>
              <p:spPr>
                <a:xfrm>
                  <a:off x="2767913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Arc 26"/>
                <p:cNvSpPr/>
                <p:nvPr/>
              </p:nvSpPr>
              <p:spPr>
                <a:xfrm flipH="1">
                  <a:off x="2784778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" name="Group 27"/>
            <p:cNvGrpSpPr/>
            <p:nvPr/>
          </p:nvGrpSpPr>
          <p:grpSpPr>
            <a:xfrm>
              <a:off x="3850009" y="2212212"/>
              <a:ext cx="287101" cy="1603720"/>
              <a:chOff x="2298937" y="1703786"/>
              <a:chExt cx="287101" cy="1538287"/>
            </a:xfrm>
          </p:grpSpPr>
          <p:sp>
            <p:nvSpPr>
              <p:cNvPr id="29" name="Freeform 28"/>
              <p:cNvSpPr/>
              <p:nvPr/>
            </p:nvSpPr>
            <p:spPr>
              <a:xfrm>
                <a:off x="2298937" y="2024063"/>
                <a:ext cx="287101" cy="676275"/>
              </a:xfrm>
              <a:custGeom>
                <a:avLst/>
                <a:gdLst>
                  <a:gd name="connsiteX0" fmla="*/ 134701 w 287101"/>
                  <a:gd name="connsiteY0" fmla="*/ 0 h 676275"/>
                  <a:gd name="connsiteX1" fmla="*/ 182326 w 287101"/>
                  <a:gd name="connsiteY1" fmla="*/ 4762 h 676275"/>
                  <a:gd name="connsiteX2" fmla="*/ 196613 w 287101"/>
                  <a:gd name="connsiteY2" fmla="*/ 9525 h 676275"/>
                  <a:gd name="connsiteX3" fmla="*/ 206138 w 287101"/>
                  <a:gd name="connsiteY3" fmla="*/ 23812 h 676275"/>
                  <a:gd name="connsiteX4" fmla="*/ 220426 w 287101"/>
                  <a:gd name="connsiteY4" fmla="*/ 33337 h 676275"/>
                  <a:gd name="connsiteX5" fmla="*/ 229951 w 287101"/>
                  <a:gd name="connsiteY5" fmla="*/ 47625 h 676275"/>
                  <a:gd name="connsiteX6" fmla="*/ 244238 w 287101"/>
                  <a:gd name="connsiteY6" fmla="*/ 76200 h 676275"/>
                  <a:gd name="connsiteX7" fmla="*/ 249001 w 287101"/>
                  <a:gd name="connsiteY7" fmla="*/ 95250 h 676275"/>
                  <a:gd name="connsiteX8" fmla="*/ 244238 w 287101"/>
                  <a:gd name="connsiteY8" fmla="*/ 152400 h 676275"/>
                  <a:gd name="connsiteX9" fmla="*/ 239476 w 287101"/>
                  <a:gd name="connsiteY9" fmla="*/ 166687 h 676275"/>
                  <a:gd name="connsiteX10" fmla="*/ 196613 w 287101"/>
                  <a:gd name="connsiteY10" fmla="*/ 190500 h 676275"/>
                  <a:gd name="connsiteX11" fmla="*/ 182326 w 287101"/>
                  <a:gd name="connsiteY11" fmla="*/ 200025 h 676275"/>
                  <a:gd name="connsiteX12" fmla="*/ 144226 w 287101"/>
                  <a:gd name="connsiteY12" fmla="*/ 209550 h 676275"/>
                  <a:gd name="connsiteX13" fmla="*/ 129938 w 287101"/>
                  <a:gd name="connsiteY13" fmla="*/ 214312 h 676275"/>
                  <a:gd name="connsiteX14" fmla="*/ 44213 w 287101"/>
                  <a:gd name="connsiteY14" fmla="*/ 209550 h 676275"/>
                  <a:gd name="connsiteX15" fmla="*/ 29926 w 287101"/>
                  <a:gd name="connsiteY15" fmla="*/ 204787 h 676275"/>
                  <a:gd name="connsiteX16" fmla="*/ 1351 w 287101"/>
                  <a:gd name="connsiteY16" fmla="*/ 185737 h 676275"/>
                  <a:gd name="connsiteX17" fmla="*/ 6113 w 287101"/>
                  <a:gd name="connsiteY17" fmla="*/ 166687 h 676275"/>
                  <a:gd name="connsiteX18" fmla="*/ 34688 w 287101"/>
                  <a:gd name="connsiteY18" fmla="*/ 157162 h 676275"/>
                  <a:gd name="connsiteX19" fmla="*/ 101363 w 287101"/>
                  <a:gd name="connsiteY19" fmla="*/ 161925 h 676275"/>
                  <a:gd name="connsiteX20" fmla="*/ 148988 w 287101"/>
                  <a:gd name="connsiteY20" fmla="*/ 176212 h 676275"/>
                  <a:gd name="connsiteX21" fmla="*/ 187088 w 287101"/>
                  <a:gd name="connsiteY21" fmla="*/ 185737 h 676275"/>
                  <a:gd name="connsiteX22" fmla="*/ 215663 w 287101"/>
                  <a:gd name="connsiteY22" fmla="*/ 195262 h 676275"/>
                  <a:gd name="connsiteX23" fmla="*/ 225188 w 287101"/>
                  <a:gd name="connsiteY23" fmla="*/ 209550 h 676275"/>
                  <a:gd name="connsiteX24" fmla="*/ 239476 w 287101"/>
                  <a:gd name="connsiteY24" fmla="*/ 219075 h 676275"/>
                  <a:gd name="connsiteX25" fmla="*/ 258526 w 287101"/>
                  <a:gd name="connsiteY25" fmla="*/ 233362 h 676275"/>
                  <a:gd name="connsiteX26" fmla="*/ 272813 w 287101"/>
                  <a:gd name="connsiteY26" fmla="*/ 238125 h 676275"/>
                  <a:gd name="connsiteX27" fmla="*/ 287101 w 287101"/>
                  <a:gd name="connsiteY27" fmla="*/ 247650 h 676275"/>
                  <a:gd name="connsiteX28" fmla="*/ 277576 w 287101"/>
                  <a:gd name="connsiteY28" fmla="*/ 300037 h 676275"/>
                  <a:gd name="connsiteX29" fmla="*/ 272813 w 287101"/>
                  <a:gd name="connsiteY29" fmla="*/ 314325 h 676275"/>
                  <a:gd name="connsiteX30" fmla="*/ 253763 w 287101"/>
                  <a:gd name="connsiteY30" fmla="*/ 342900 h 676275"/>
                  <a:gd name="connsiteX31" fmla="*/ 215663 w 287101"/>
                  <a:gd name="connsiteY31" fmla="*/ 357187 h 676275"/>
                  <a:gd name="connsiteX32" fmla="*/ 187088 w 287101"/>
                  <a:gd name="connsiteY32" fmla="*/ 366712 h 676275"/>
                  <a:gd name="connsiteX33" fmla="*/ 172801 w 287101"/>
                  <a:gd name="connsiteY33" fmla="*/ 376237 h 676275"/>
                  <a:gd name="connsiteX34" fmla="*/ 48976 w 287101"/>
                  <a:gd name="connsiteY34" fmla="*/ 376237 h 676275"/>
                  <a:gd name="connsiteX35" fmla="*/ 34688 w 287101"/>
                  <a:gd name="connsiteY35" fmla="*/ 361950 h 676275"/>
                  <a:gd name="connsiteX36" fmla="*/ 6113 w 287101"/>
                  <a:gd name="connsiteY36" fmla="*/ 342900 h 676275"/>
                  <a:gd name="connsiteX37" fmla="*/ 1351 w 287101"/>
                  <a:gd name="connsiteY37" fmla="*/ 328612 h 676275"/>
                  <a:gd name="connsiteX38" fmla="*/ 48976 w 287101"/>
                  <a:gd name="connsiteY38" fmla="*/ 319087 h 676275"/>
                  <a:gd name="connsiteX39" fmla="*/ 87076 w 287101"/>
                  <a:gd name="connsiteY39" fmla="*/ 323850 h 676275"/>
                  <a:gd name="connsiteX40" fmla="*/ 144226 w 287101"/>
                  <a:gd name="connsiteY40" fmla="*/ 333375 h 676275"/>
                  <a:gd name="connsiteX41" fmla="*/ 158513 w 287101"/>
                  <a:gd name="connsiteY41" fmla="*/ 338137 h 676275"/>
                  <a:gd name="connsiteX42" fmla="*/ 187088 w 287101"/>
                  <a:gd name="connsiteY42" fmla="*/ 357187 h 676275"/>
                  <a:gd name="connsiteX43" fmla="*/ 229951 w 287101"/>
                  <a:gd name="connsiteY43" fmla="*/ 381000 h 676275"/>
                  <a:gd name="connsiteX44" fmla="*/ 244238 w 287101"/>
                  <a:gd name="connsiteY44" fmla="*/ 390525 h 676275"/>
                  <a:gd name="connsiteX45" fmla="*/ 258526 w 287101"/>
                  <a:gd name="connsiteY45" fmla="*/ 400050 h 676275"/>
                  <a:gd name="connsiteX46" fmla="*/ 268051 w 287101"/>
                  <a:gd name="connsiteY46" fmla="*/ 428625 h 676275"/>
                  <a:gd name="connsiteX47" fmla="*/ 272813 w 287101"/>
                  <a:gd name="connsiteY47" fmla="*/ 442912 h 676275"/>
                  <a:gd name="connsiteX48" fmla="*/ 268051 w 287101"/>
                  <a:gd name="connsiteY48" fmla="*/ 476250 h 676275"/>
                  <a:gd name="connsiteX49" fmla="*/ 244238 w 287101"/>
                  <a:gd name="connsiteY49" fmla="*/ 495300 h 676275"/>
                  <a:gd name="connsiteX50" fmla="*/ 229951 w 287101"/>
                  <a:gd name="connsiteY50" fmla="*/ 504825 h 676275"/>
                  <a:gd name="connsiteX51" fmla="*/ 210901 w 287101"/>
                  <a:gd name="connsiteY51" fmla="*/ 523875 h 676275"/>
                  <a:gd name="connsiteX52" fmla="*/ 182326 w 287101"/>
                  <a:gd name="connsiteY52" fmla="*/ 542925 h 676275"/>
                  <a:gd name="connsiteX53" fmla="*/ 87076 w 287101"/>
                  <a:gd name="connsiteY53" fmla="*/ 552450 h 676275"/>
                  <a:gd name="connsiteX54" fmla="*/ 48976 w 287101"/>
                  <a:gd name="connsiteY54" fmla="*/ 547687 h 676275"/>
                  <a:gd name="connsiteX55" fmla="*/ 25163 w 287101"/>
                  <a:gd name="connsiteY55" fmla="*/ 519112 h 676275"/>
                  <a:gd name="connsiteX56" fmla="*/ 29926 w 287101"/>
                  <a:gd name="connsiteY56" fmla="*/ 504825 h 676275"/>
                  <a:gd name="connsiteX57" fmla="*/ 44213 w 287101"/>
                  <a:gd name="connsiteY57" fmla="*/ 500062 h 676275"/>
                  <a:gd name="connsiteX58" fmla="*/ 120413 w 287101"/>
                  <a:gd name="connsiteY58" fmla="*/ 504825 h 676275"/>
                  <a:gd name="connsiteX59" fmla="*/ 148988 w 287101"/>
                  <a:gd name="connsiteY59" fmla="*/ 509587 h 676275"/>
                  <a:gd name="connsiteX60" fmla="*/ 163276 w 287101"/>
                  <a:gd name="connsiteY60" fmla="*/ 514350 h 676275"/>
                  <a:gd name="connsiteX61" fmla="*/ 215663 w 287101"/>
                  <a:gd name="connsiteY61" fmla="*/ 528637 h 676275"/>
                  <a:gd name="connsiteX62" fmla="*/ 229951 w 287101"/>
                  <a:gd name="connsiteY62" fmla="*/ 533400 h 676275"/>
                  <a:gd name="connsiteX63" fmla="*/ 244238 w 287101"/>
                  <a:gd name="connsiteY63" fmla="*/ 542925 h 676275"/>
                  <a:gd name="connsiteX64" fmla="*/ 263288 w 287101"/>
                  <a:gd name="connsiteY64" fmla="*/ 571500 h 676275"/>
                  <a:gd name="connsiteX65" fmla="*/ 244238 w 287101"/>
                  <a:gd name="connsiteY65" fmla="*/ 623887 h 676275"/>
                  <a:gd name="connsiteX66" fmla="*/ 229951 w 287101"/>
                  <a:gd name="connsiteY66" fmla="*/ 633412 h 676275"/>
                  <a:gd name="connsiteX67" fmla="*/ 187088 w 287101"/>
                  <a:gd name="connsiteY67" fmla="*/ 652462 h 676275"/>
                  <a:gd name="connsiteX68" fmla="*/ 177563 w 287101"/>
                  <a:gd name="connsiteY68" fmla="*/ 666750 h 676275"/>
                  <a:gd name="connsiteX69" fmla="*/ 168038 w 287101"/>
                  <a:gd name="connsiteY69" fmla="*/ 676275 h 67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287101" h="676275">
                    <a:moveTo>
                      <a:pt x="134701" y="0"/>
                    </a:moveTo>
                    <a:cubicBezTo>
                      <a:pt x="150576" y="1587"/>
                      <a:pt x="166557" y="2336"/>
                      <a:pt x="182326" y="4762"/>
                    </a:cubicBezTo>
                    <a:cubicBezTo>
                      <a:pt x="187288" y="5525"/>
                      <a:pt x="192693" y="6389"/>
                      <a:pt x="196613" y="9525"/>
                    </a:cubicBezTo>
                    <a:cubicBezTo>
                      <a:pt x="201082" y="13101"/>
                      <a:pt x="202091" y="19765"/>
                      <a:pt x="206138" y="23812"/>
                    </a:cubicBezTo>
                    <a:cubicBezTo>
                      <a:pt x="210186" y="27859"/>
                      <a:pt x="215663" y="30162"/>
                      <a:pt x="220426" y="33337"/>
                    </a:cubicBezTo>
                    <a:cubicBezTo>
                      <a:pt x="223601" y="38100"/>
                      <a:pt x="227391" y="42505"/>
                      <a:pt x="229951" y="47625"/>
                    </a:cubicBezTo>
                    <a:cubicBezTo>
                      <a:pt x="249668" y="87061"/>
                      <a:pt x="216940" y="35251"/>
                      <a:pt x="244238" y="76200"/>
                    </a:cubicBezTo>
                    <a:cubicBezTo>
                      <a:pt x="245826" y="82550"/>
                      <a:pt x="249001" y="88705"/>
                      <a:pt x="249001" y="95250"/>
                    </a:cubicBezTo>
                    <a:cubicBezTo>
                      <a:pt x="249001" y="114366"/>
                      <a:pt x="246764" y="133452"/>
                      <a:pt x="244238" y="152400"/>
                    </a:cubicBezTo>
                    <a:cubicBezTo>
                      <a:pt x="243575" y="157376"/>
                      <a:pt x="243026" y="163137"/>
                      <a:pt x="239476" y="166687"/>
                    </a:cubicBezTo>
                    <a:cubicBezTo>
                      <a:pt x="209445" y="196718"/>
                      <a:pt x="220568" y="178522"/>
                      <a:pt x="196613" y="190500"/>
                    </a:cubicBezTo>
                    <a:cubicBezTo>
                      <a:pt x="191494" y="193060"/>
                      <a:pt x="187445" y="197465"/>
                      <a:pt x="182326" y="200025"/>
                    </a:cubicBezTo>
                    <a:cubicBezTo>
                      <a:pt x="171444" y="205466"/>
                      <a:pt x="155086" y="206835"/>
                      <a:pt x="144226" y="209550"/>
                    </a:cubicBezTo>
                    <a:cubicBezTo>
                      <a:pt x="139356" y="210768"/>
                      <a:pt x="134701" y="212725"/>
                      <a:pt x="129938" y="214312"/>
                    </a:cubicBezTo>
                    <a:cubicBezTo>
                      <a:pt x="101363" y="212725"/>
                      <a:pt x="72703" y="212263"/>
                      <a:pt x="44213" y="209550"/>
                    </a:cubicBezTo>
                    <a:cubicBezTo>
                      <a:pt x="39216" y="209074"/>
                      <a:pt x="34314" y="207225"/>
                      <a:pt x="29926" y="204787"/>
                    </a:cubicBezTo>
                    <a:cubicBezTo>
                      <a:pt x="19919" y="199227"/>
                      <a:pt x="1351" y="185737"/>
                      <a:pt x="1351" y="185737"/>
                    </a:cubicBezTo>
                    <a:cubicBezTo>
                      <a:pt x="2938" y="179387"/>
                      <a:pt x="1143" y="170947"/>
                      <a:pt x="6113" y="166687"/>
                    </a:cubicBezTo>
                    <a:cubicBezTo>
                      <a:pt x="13736" y="160153"/>
                      <a:pt x="34688" y="157162"/>
                      <a:pt x="34688" y="157162"/>
                    </a:cubicBezTo>
                    <a:cubicBezTo>
                      <a:pt x="56913" y="158750"/>
                      <a:pt x="79218" y="159464"/>
                      <a:pt x="101363" y="161925"/>
                    </a:cubicBezTo>
                    <a:cubicBezTo>
                      <a:pt x="114974" y="163437"/>
                      <a:pt x="137487" y="173337"/>
                      <a:pt x="148988" y="176212"/>
                    </a:cubicBezTo>
                    <a:cubicBezTo>
                      <a:pt x="161688" y="179387"/>
                      <a:pt x="174669" y="181597"/>
                      <a:pt x="187088" y="185737"/>
                    </a:cubicBezTo>
                    <a:lnTo>
                      <a:pt x="215663" y="195262"/>
                    </a:lnTo>
                    <a:cubicBezTo>
                      <a:pt x="218838" y="200025"/>
                      <a:pt x="221141" y="205503"/>
                      <a:pt x="225188" y="209550"/>
                    </a:cubicBezTo>
                    <a:cubicBezTo>
                      <a:pt x="229235" y="213597"/>
                      <a:pt x="234818" y="215748"/>
                      <a:pt x="239476" y="219075"/>
                    </a:cubicBezTo>
                    <a:cubicBezTo>
                      <a:pt x="245935" y="223688"/>
                      <a:pt x="251634" y="229424"/>
                      <a:pt x="258526" y="233362"/>
                    </a:cubicBezTo>
                    <a:cubicBezTo>
                      <a:pt x="262885" y="235853"/>
                      <a:pt x="268323" y="235880"/>
                      <a:pt x="272813" y="238125"/>
                    </a:cubicBezTo>
                    <a:cubicBezTo>
                      <a:pt x="277933" y="240685"/>
                      <a:pt x="282338" y="244475"/>
                      <a:pt x="287101" y="247650"/>
                    </a:cubicBezTo>
                    <a:cubicBezTo>
                      <a:pt x="284980" y="260375"/>
                      <a:pt x="280901" y="286736"/>
                      <a:pt x="277576" y="300037"/>
                    </a:cubicBezTo>
                    <a:cubicBezTo>
                      <a:pt x="276358" y="304907"/>
                      <a:pt x="275251" y="309936"/>
                      <a:pt x="272813" y="314325"/>
                    </a:cubicBezTo>
                    <a:cubicBezTo>
                      <a:pt x="267254" y="324332"/>
                      <a:pt x="263288" y="336550"/>
                      <a:pt x="253763" y="342900"/>
                    </a:cubicBezTo>
                    <a:cubicBezTo>
                      <a:pt x="228899" y="359476"/>
                      <a:pt x="250521" y="347681"/>
                      <a:pt x="215663" y="357187"/>
                    </a:cubicBezTo>
                    <a:cubicBezTo>
                      <a:pt x="205977" y="359829"/>
                      <a:pt x="187088" y="366712"/>
                      <a:pt x="187088" y="366712"/>
                    </a:cubicBezTo>
                    <a:cubicBezTo>
                      <a:pt x="182326" y="369887"/>
                      <a:pt x="178231" y="374427"/>
                      <a:pt x="172801" y="376237"/>
                    </a:cubicBezTo>
                    <a:cubicBezTo>
                      <a:pt x="138925" y="387530"/>
                      <a:pt x="68093" y="377193"/>
                      <a:pt x="48976" y="376237"/>
                    </a:cubicBezTo>
                    <a:cubicBezTo>
                      <a:pt x="44213" y="371475"/>
                      <a:pt x="40004" y="366085"/>
                      <a:pt x="34688" y="361950"/>
                    </a:cubicBezTo>
                    <a:cubicBezTo>
                      <a:pt x="25652" y="354922"/>
                      <a:pt x="6113" y="342900"/>
                      <a:pt x="6113" y="342900"/>
                    </a:cubicBezTo>
                    <a:cubicBezTo>
                      <a:pt x="4526" y="338137"/>
                      <a:pt x="-3037" y="331050"/>
                      <a:pt x="1351" y="328612"/>
                    </a:cubicBezTo>
                    <a:cubicBezTo>
                      <a:pt x="15503" y="320750"/>
                      <a:pt x="48976" y="319087"/>
                      <a:pt x="48976" y="319087"/>
                    </a:cubicBezTo>
                    <a:lnTo>
                      <a:pt x="87076" y="323850"/>
                    </a:lnTo>
                    <a:cubicBezTo>
                      <a:pt x="104369" y="326156"/>
                      <a:pt x="126755" y="329007"/>
                      <a:pt x="144226" y="333375"/>
                    </a:cubicBezTo>
                    <a:cubicBezTo>
                      <a:pt x="149096" y="334593"/>
                      <a:pt x="153751" y="336550"/>
                      <a:pt x="158513" y="338137"/>
                    </a:cubicBezTo>
                    <a:cubicBezTo>
                      <a:pt x="168038" y="344487"/>
                      <a:pt x="176228" y="353567"/>
                      <a:pt x="187088" y="357187"/>
                    </a:cubicBezTo>
                    <a:cubicBezTo>
                      <a:pt x="212236" y="365570"/>
                      <a:pt x="197200" y="359165"/>
                      <a:pt x="229951" y="381000"/>
                    </a:cubicBezTo>
                    <a:lnTo>
                      <a:pt x="244238" y="390525"/>
                    </a:lnTo>
                    <a:lnTo>
                      <a:pt x="258526" y="400050"/>
                    </a:lnTo>
                    <a:lnTo>
                      <a:pt x="268051" y="428625"/>
                    </a:lnTo>
                    <a:lnTo>
                      <a:pt x="272813" y="442912"/>
                    </a:lnTo>
                    <a:cubicBezTo>
                      <a:pt x="271226" y="454025"/>
                      <a:pt x="271277" y="465498"/>
                      <a:pt x="268051" y="476250"/>
                    </a:cubicBezTo>
                    <a:cubicBezTo>
                      <a:pt x="262385" y="495139"/>
                      <a:pt x="258129" y="488354"/>
                      <a:pt x="244238" y="495300"/>
                    </a:cubicBezTo>
                    <a:cubicBezTo>
                      <a:pt x="239119" y="497860"/>
                      <a:pt x="234713" y="501650"/>
                      <a:pt x="229951" y="504825"/>
                    </a:cubicBezTo>
                    <a:cubicBezTo>
                      <a:pt x="221868" y="529069"/>
                      <a:pt x="231682" y="512330"/>
                      <a:pt x="210901" y="523875"/>
                    </a:cubicBezTo>
                    <a:cubicBezTo>
                      <a:pt x="200894" y="529435"/>
                      <a:pt x="193685" y="541505"/>
                      <a:pt x="182326" y="542925"/>
                    </a:cubicBezTo>
                    <a:cubicBezTo>
                      <a:pt x="125258" y="550058"/>
                      <a:pt x="156981" y="546624"/>
                      <a:pt x="87076" y="552450"/>
                    </a:cubicBezTo>
                    <a:cubicBezTo>
                      <a:pt x="74376" y="550862"/>
                      <a:pt x="61004" y="552061"/>
                      <a:pt x="48976" y="547687"/>
                    </a:cubicBezTo>
                    <a:cubicBezTo>
                      <a:pt x="40907" y="544753"/>
                      <a:pt x="29699" y="525916"/>
                      <a:pt x="25163" y="519112"/>
                    </a:cubicBezTo>
                    <a:cubicBezTo>
                      <a:pt x="26751" y="514350"/>
                      <a:pt x="26376" y="508375"/>
                      <a:pt x="29926" y="504825"/>
                    </a:cubicBezTo>
                    <a:cubicBezTo>
                      <a:pt x="33476" y="501275"/>
                      <a:pt x="39193" y="500062"/>
                      <a:pt x="44213" y="500062"/>
                    </a:cubicBezTo>
                    <a:cubicBezTo>
                      <a:pt x="69663" y="500062"/>
                      <a:pt x="95013" y="503237"/>
                      <a:pt x="120413" y="504825"/>
                    </a:cubicBezTo>
                    <a:cubicBezTo>
                      <a:pt x="129938" y="506412"/>
                      <a:pt x="139562" y="507492"/>
                      <a:pt x="148988" y="509587"/>
                    </a:cubicBezTo>
                    <a:cubicBezTo>
                      <a:pt x="153889" y="510676"/>
                      <a:pt x="158406" y="513132"/>
                      <a:pt x="163276" y="514350"/>
                    </a:cubicBezTo>
                    <a:cubicBezTo>
                      <a:pt x="217130" y="527813"/>
                      <a:pt x="154358" y="508201"/>
                      <a:pt x="215663" y="528637"/>
                    </a:cubicBezTo>
                    <a:cubicBezTo>
                      <a:pt x="220426" y="530225"/>
                      <a:pt x="225774" y="530615"/>
                      <a:pt x="229951" y="533400"/>
                    </a:cubicBezTo>
                    <a:lnTo>
                      <a:pt x="244238" y="542925"/>
                    </a:lnTo>
                    <a:cubicBezTo>
                      <a:pt x="250588" y="552450"/>
                      <a:pt x="265533" y="560275"/>
                      <a:pt x="263288" y="571500"/>
                    </a:cubicBezTo>
                    <a:cubicBezTo>
                      <a:pt x="259764" y="589123"/>
                      <a:pt x="257875" y="610250"/>
                      <a:pt x="244238" y="623887"/>
                    </a:cubicBezTo>
                    <a:cubicBezTo>
                      <a:pt x="240191" y="627934"/>
                      <a:pt x="234713" y="630237"/>
                      <a:pt x="229951" y="633412"/>
                    </a:cubicBezTo>
                    <a:cubicBezTo>
                      <a:pt x="208517" y="665564"/>
                      <a:pt x="237236" y="630174"/>
                      <a:pt x="187088" y="652462"/>
                    </a:cubicBezTo>
                    <a:cubicBezTo>
                      <a:pt x="181857" y="654787"/>
                      <a:pt x="181139" y="662280"/>
                      <a:pt x="177563" y="666750"/>
                    </a:cubicBezTo>
                    <a:cubicBezTo>
                      <a:pt x="174758" y="670256"/>
                      <a:pt x="171213" y="673100"/>
                      <a:pt x="168038" y="676275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" name="Straight Connector 29"/>
              <p:cNvCxnSpPr>
                <a:stCxn id="29" idx="0"/>
              </p:cNvCxnSpPr>
              <p:nvPr/>
            </p:nvCxnSpPr>
            <p:spPr>
              <a:xfrm flipV="1">
                <a:off x="2433638" y="1703786"/>
                <a:ext cx="7069" cy="3202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2440707" y="2663428"/>
                <a:ext cx="3534" cy="57864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 rot="5400000">
              <a:off x="4570242" y="1426683"/>
              <a:ext cx="420252" cy="1601737"/>
              <a:chOff x="5066148" y="1912143"/>
              <a:chExt cx="420252" cy="1545428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 rot="5400000">
              <a:off x="3430970" y="527374"/>
              <a:ext cx="420252" cy="1601737"/>
              <a:chOff x="5066148" y="1912143"/>
              <a:chExt cx="420252" cy="1545428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/>
            <p:cNvGrpSpPr/>
            <p:nvPr/>
          </p:nvGrpSpPr>
          <p:grpSpPr>
            <a:xfrm rot="10800000">
              <a:off x="5332752" y="2214105"/>
              <a:ext cx="533400" cy="1600200"/>
              <a:chOff x="6750909" y="1752600"/>
              <a:chExt cx="533400" cy="1600200"/>
            </a:xfrm>
          </p:grpSpPr>
          <p:grpSp>
            <p:nvGrpSpPr>
              <p:cNvPr id="57" name="Group 56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Oval 60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8" name="Straight Arrow Connector 57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Straight Connector 62"/>
            <p:cNvCxnSpPr/>
            <p:nvPr/>
          </p:nvCxnSpPr>
          <p:spPr>
            <a:xfrm>
              <a:off x="1495168" y="3815932"/>
              <a:ext cx="410428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3104131" y="2207945"/>
              <a:ext cx="871378" cy="329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lbow Connector 70"/>
            <p:cNvCxnSpPr/>
            <p:nvPr/>
          </p:nvCxnSpPr>
          <p:spPr>
            <a:xfrm rot="10800000">
              <a:off x="4441965" y="1352631"/>
              <a:ext cx="1157486" cy="873049"/>
            </a:xfrm>
            <a:prstGeom prst="bentConnector3">
              <a:avLst>
                <a:gd name="adj1" fmla="val -19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Elbow Connector 74"/>
            <p:cNvCxnSpPr/>
            <p:nvPr/>
          </p:nvCxnSpPr>
          <p:spPr>
            <a:xfrm rot="10800000" flipV="1">
              <a:off x="1609230" y="1304041"/>
              <a:ext cx="1206971" cy="870582"/>
            </a:xfrm>
            <a:prstGeom prst="bentConnector3">
              <a:avLst>
                <a:gd name="adj1" fmla="val 10918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77"/>
            <p:cNvGrpSpPr/>
            <p:nvPr/>
          </p:nvGrpSpPr>
          <p:grpSpPr>
            <a:xfrm>
              <a:off x="2946432" y="3794482"/>
              <a:ext cx="362465" cy="483265"/>
              <a:chOff x="3591697" y="708454"/>
              <a:chExt cx="362465" cy="483265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>
                <a:off x="3756454" y="708454"/>
                <a:ext cx="0" cy="28008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591697" y="980303"/>
                <a:ext cx="36246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flipV="1">
                <a:off x="3641123" y="1088526"/>
                <a:ext cx="261746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3718450" y="1191719"/>
                <a:ext cx="10709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Box 82"/>
            <p:cNvSpPr txBox="1"/>
            <p:nvPr/>
          </p:nvSpPr>
          <p:spPr>
            <a:xfrm>
              <a:off x="1910476" y="1607325"/>
              <a:ext cx="6872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 </a:t>
              </a:r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240694" y="1512354"/>
              <a:ext cx="6872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 </a:t>
              </a:r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394419" y="1550298"/>
              <a:ext cx="9021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0.5 </a:t>
              </a:r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140522" y="2730760"/>
              <a:ext cx="6872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 F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228319" y="2683974"/>
              <a:ext cx="826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0.5 H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 rot="16200000">
              <a:off x="279148" y="2776256"/>
              <a:ext cx="1433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3cos(2t) A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 rot="16200000">
              <a:off x="5063927" y="2749430"/>
              <a:ext cx="20124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4cos(2t+45°) A</a:t>
              </a:r>
            </a:p>
          </p:txBody>
        </p:sp>
      </p:grpSp>
      <p:sp>
        <p:nvSpPr>
          <p:cNvPr id="168" name="Title 1"/>
          <p:cNvSpPr txBox="1">
            <a:spLocks/>
          </p:cNvSpPr>
          <p:nvPr/>
        </p:nvSpPr>
        <p:spPr>
          <a:xfrm>
            <a:off x="6102936" y="3717688"/>
            <a:ext cx="2759268" cy="2076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rgbClr val="FFFF00"/>
                </a:solidFill>
              </a:rPr>
              <a:t>Step 1. Convert to phasors and admittances</a:t>
            </a:r>
          </a:p>
        </p:txBody>
      </p:sp>
      <p:grpSp>
        <p:nvGrpSpPr>
          <p:cNvPr id="176" name="Group 175"/>
          <p:cNvGrpSpPr/>
          <p:nvPr/>
        </p:nvGrpSpPr>
        <p:grpSpPr>
          <a:xfrm>
            <a:off x="235728" y="3400923"/>
            <a:ext cx="5611738" cy="3159630"/>
            <a:chOff x="235728" y="3400923"/>
            <a:chExt cx="5611738" cy="3159630"/>
          </a:xfrm>
        </p:grpSpPr>
        <p:grpSp>
          <p:nvGrpSpPr>
            <p:cNvPr id="93" name="Group 92"/>
            <p:cNvGrpSpPr/>
            <p:nvPr/>
          </p:nvGrpSpPr>
          <p:grpSpPr>
            <a:xfrm>
              <a:off x="686277" y="4467777"/>
              <a:ext cx="533400" cy="1600200"/>
              <a:chOff x="6750909" y="1752600"/>
              <a:chExt cx="533400" cy="1600200"/>
            </a:xfrm>
          </p:grpSpPr>
          <p:grpSp>
            <p:nvGrpSpPr>
              <p:cNvPr id="163" name="Group 162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7" name="Oval 166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64" name="Straight Arrow Connector 163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 rot="5400000">
              <a:off x="1543719" y="3658433"/>
              <a:ext cx="420252" cy="1601737"/>
              <a:chOff x="5066148" y="1912143"/>
              <a:chExt cx="420252" cy="1545428"/>
            </a:xfrm>
          </p:grpSpPr>
          <p:cxnSp>
            <p:nvCxnSpPr>
              <p:cNvPr id="152" name="Straight Connector 151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2291251" y="4457429"/>
              <a:ext cx="536100" cy="1603720"/>
              <a:chOff x="3132049" y="1703786"/>
              <a:chExt cx="536100" cy="1538287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>
                <a:off x="3402738" y="1703786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>
                <a:off x="3401449" y="2556273"/>
                <a:ext cx="0" cy="6858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3134750" y="2389586"/>
                <a:ext cx="533399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9" name="Group 148"/>
              <p:cNvGrpSpPr/>
              <p:nvPr/>
            </p:nvGrpSpPr>
            <p:grpSpPr>
              <a:xfrm>
                <a:off x="3132049" y="2540793"/>
                <a:ext cx="536100" cy="160217"/>
                <a:chOff x="2767913" y="996778"/>
                <a:chExt cx="536100" cy="160217"/>
              </a:xfrm>
            </p:grpSpPr>
            <p:sp>
              <p:nvSpPr>
                <p:cNvPr id="150" name="Arc 149"/>
                <p:cNvSpPr/>
                <p:nvPr/>
              </p:nvSpPr>
              <p:spPr>
                <a:xfrm>
                  <a:off x="2767913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Arc 150"/>
                <p:cNvSpPr/>
                <p:nvPr/>
              </p:nvSpPr>
              <p:spPr>
                <a:xfrm flipH="1">
                  <a:off x="2784778" y="996778"/>
                  <a:ext cx="519235" cy="160217"/>
                </a:xfrm>
                <a:prstGeom prst="arc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6" name="Group 95"/>
            <p:cNvGrpSpPr/>
            <p:nvPr/>
          </p:nvGrpSpPr>
          <p:grpSpPr>
            <a:xfrm>
              <a:off x="3301032" y="4495018"/>
              <a:ext cx="287101" cy="1603720"/>
              <a:chOff x="2298937" y="1703786"/>
              <a:chExt cx="287101" cy="1538287"/>
            </a:xfrm>
          </p:grpSpPr>
          <p:sp>
            <p:nvSpPr>
              <p:cNvPr id="143" name="Freeform 142"/>
              <p:cNvSpPr/>
              <p:nvPr/>
            </p:nvSpPr>
            <p:spPr>
              <a:xfrm>
                <a:off x="2298937" y="2024063"/>
                <a:ext cx="287101" cy="676275"/>
              </a:xfrm>
              <a:custGeom>
                <a:avLst/>
                <a:gdLst>
                  <a:gd name="connsiteX0" fmla="*/ 134701 w 287101"/>
                  <a:gd name="connsiteY0" fmla="*/ 0 h 676275"/>
                  <a:gd name="connsiteX1" fmla="*/ 182326 w 287101"/>
                  <a:gd name="connsiteY1" fmla="*/ 4762 h 676275"/>
                  <a:gd name="connsiteX2" fmla="*/ 196613 w 287101"/>
                  <a:gd name="connsiteY2" fmla="*/ 9525 h 676275"/>
                  <a:gd name="connsiteX3" fmla="*/ 206138 w 287101"/>
                  <a:gd name="connsiteY3" fmla="*/ 23812 h 676275"/>
                  <a:gd name="connsiteX4" fmla="*/ 220426 w 287101"/>
                  <a:gd name="connsiteY4" fmla="*/ 33337 h 676275"/>
                  <a:gd name="connsiteX5" fmla="*/ 229951 w 287101"/>
                  <a:gd name="connsiteY5" fmla="*/ 47625 h 676275"/>
                  <a:gd name="connsiteX6" fmla="*/ 244238 w 287101"/>
                  <a:gd name="connsiteY6" fmla="*/ 76200 h 676275"/>
                  <a:gd name="connsiteX7" fmla="*/ 249001 w 287101"/>
                  <a:gd name="connsiteY7" fmla="*/ 95250 h 676275"/>
                  <a:gd name="connsiteX8" fmla="*/ 244238 w 287101"/>
                  <a:gd name="connsiteY8" fmla="*/ 152400 h 676275"/>
                  <a:gd name="connsiteX9" fmla="*/ 239476 w 287101"/>
                  <a:gd name="connsiteY9" fmla="*/ 166687 h 676275"/>
                  <a:gd name="connsiteX10" fmla="*/ 196613 w 287101"/>
                  <a:gd name="connsiteY10" fmla="*/ 190500 h 676275"/>
                  <a:gd name="connsiteX11" fmla="*/ 182326 w 287101"/>
                  <a:gd name="connsiteY11" fmla="*/ 200025 h 676275"/>
                  <a:gd name="connsiteX12" fmla="*/ 144226 w 287101"/>
                  <a:gd name="connsiteY12" fmla="*/ 209550 h 676275"/>
                  <a:gd name="connsiteX13" fmla="*/ 129938 w 287101"/>
                  <a:gd name="connsiteY13" fmla="*/ 214312 h 676275"/>
                  <a:gd name="connsiteX14" fmla="*/ 44213 w 287101"/>
                  <a:gd name="connsiteY14" fmla="*/ 209550 h 676275"/>
                  <a:gd name="connsiteX15" fmla="*/ 29926 w 287101"/>
                  <a:gd name="connsiteY15" fmla="*/ 204787 h 676275"/>
                  <a:gd name="connsiteX16" fmla="*/ 1351 w 287101"/>
                  <a:gd name="connsiteY16" fmla="*/ 185737 h 676275"/>
                  <a:gd name="connsiteX17" fmla="*/ 6113 w 287101"/>
                  <a:gd name="connsiteY17" fmla="*/ 166687 h 676275"/>
                  <a:gd name="connsiteX18" fmla="*/ 34688 w 287101"/>
                  <a:gd name="connsiteY18" fmla="*/ 157162 h 676275"/>
                  <a:gd name="connsiteX19" fmla="*/ 101363 w 287101"/>
                  <a:gd name="connsiteY19" fmla="*/ 161925 h 676275"/>
                  <a:gd name="connsiteX20" fmla="*/ 148988 w 287101"/>
                  <a:gd name="connsiteY20" fmla="*/ 176212 h 676275"/>
                  <a:gd name="connsiteX21" fmla="*/ 187088 w 287101"/>
                  <a:gd name="connsiteY21" fmla="*/ 185737 h 676275"/>
                  <a:gd name="connsiteX22" fmla="*/ 215663 w 287101"/>
                  <a:gd name="connsiteY22" fmla="*/ 195262 h 676275"/>
                  <a:gd name="connsiteX23" fmla="*/ 225188 w 287101"/>
                  <a:gd name="connsiteY23" fmla="*/ 209550 h 676275"/>
                  <a:gd name="connsiteX24" fmla="*/ 239476 w 287101"/>
                  <a:gd name="connsiteY24" fmla="*/ 219075 h 676275"/>
                  <a:gd name="connsiteX25" fmla="*/ 258526 w 287101"/>
                  <a:gd name="connsiteY25" fmla="*/ 233362 h 676275"/>
                  <a:gd name="connsiteX26" fmla="*/ 272813 w 287101"/>
                  <a:gd name="connsiteY26" fmla="*/ 238125 h 676275"/>
                  <a:gd name="connsiteX27" fmla="*/ 287101 w 287101"/>
                  <a:gd name="connsiteY27" fmla="*/ 247650 h 676275"/>
                  <a:gd name="connsiteX28" fmla="*/ 277576 w 287101"/>
                  <a:gd name="connsiteY28" fmla="*/ 300037 h 676275"/>
                  <a:gd name="connsiteX29" fmla="*/ 272813 w 287101"/>
                  <a:gd name="connsiteY29" fmla="*/ 314325 h 676275"/>
                  <a:gd name="connsiteX30" fmla="*/ 253763 w 287101"/>
                  <a:gd name="connsiteY30" fmla="*/ 342900 h 676275"/>
                  <a:gd name="connsiteX31" fmla="*/ 215663 w 287101"/>
                  <a:gd name="connsiteY31" fmla="*/ 357187 h 676275"/>
                  <a:gd name="connsiteX32" fmla="*/ 187088 w 287101"/>
                  <a:gd name="connsiteY32" fmla="*/ 366712 h 676275"/>
                  <a:gd name="connsiteX33" fmla="*/ 172801 w 287101"/>
                  <a:gd name="connsiteY33" fmla="*/ 376237 h 676275"/>
                  <a:gd name="connsiteX34" fmla="*/ 48976 w 287101"/>
                  <a:gd name="connsiteY34" fmla="*/ 376237 h 676275"/>
                  <a:gd name="connsiteX35" fmla="*/ 34688 w 287101"/>
                  <a:gd name="connsiteY35" fmla="*/ 361950 h 676275"/>
                  <a:gd name="connsiteX36" fmla="*/ 6113 w 287101"/>
                  <a:gd name="connsiteY36" fmla="*/ 342900 h 676275"/>
                  <a:gd name="connsiteX37" fmla="*/ 1351 w 287101"/>
                  <a:gd name="connsiteY37" fmla="*/ 328612 h 676275"/>
                  <a:gd name="connsiteX38" fmla="*/ 48976 w 287101"/>
                  <a:gd name="connsiteY38" fmla="*/ 319087 h 676275"/>
                  <a:gd name="connsiteX39" fmla="*/ 87076 w 287101"/>
                  <a:gd name="connsiteY39" fmla="*/ 323850 h 676275"/>
                  <a:gd name="connsiteX40" fmla="*/ 144226 w 287101"/>
                  <a:gd name="connsiteY40" fmla="*/ 333375 h 676275"/>
                  <a:gd name="connsiteX41" fmla="*/ 158513 w 287101"/>
                  <a:gd name="connsiteY41" fmla="*/ 338137 h 676275"/>
                  <a:gd name="connsiteX42" fmla="*/ 187088 w 287101"/>
                  <a:gd name="connsiteY42" fmla="*/ 357187 h 676275"/>
                  <a:gd name="connsiteX43" fmla="*/ 229951 w 287101"/>
                  <a:gd name="connsiteY43" fmla="*/ 381000 h 676275"/>
                  <a:gd name="connsiteX44" fmla="*/ 244238 w 287101"/>
                  <a:gd name="connsiteY44" fmla="*/ 390525 h 676275"/>
                  <a:gd name="connsiteX45" fmla="*/ 258526 w 287101"/>
                  <a:gd name="connsiteY45" fmla="*/ 400050 h 676275"/>
                  <a:gd name="connsiteX46" fmla="*/ 268051 w 287101"/>
                  <a:gd name="connsiteY46" fmla="*/ 428625 h 676275"/>
                  <a:gd name="connsiteX47" fmla="*/ 272813 w 287101"/>
                  <a:gd name="connsiteY47" fmla="*/ 442912 h 676275"/>
                  <a:gd name="connsiteX48" fmla="*/ 268051 w 287101"/>
                  <a:gd name="connsiteY48" fmla="*/ 476250 h 676275"/>
                  <a:gd name="connsiteX49" fmla="*/ 244238 w 287101"/>
                  <a:gd name="connsiteY49" fmla="*/ 495300 h 676275"/>
                  <a:gd name="connsiteX50" fmla="*/ 229951 w 287101"/>
                  <a:gd name="connsiteY50" fmla="*/ 504825 h 676275"/>
                  <a:gd name="connsiteX51" fmla="*/ 210901 w 287101"/>
                  <a:gd name="connsiteY51" fmla="*/ 523875 h 676275"/>
                  <a:gd name="connsiteX52" fmla="*/ 182326 w 287101"/>
                  <a:gd name="connsiteY52" fmla="*/ 542925 h 676275"/>
                  <a:gd name="connsiteX53" fmla="*/ 87076 w 287101"/>
                  <a:gd name="connsiteY53" fmla="*/ 552450 h 676275"/>
                  <a:gd name="connsiteX54" fmla="*/ 48976 w 287101"/>
                  <a:gd name="connsiteY54" fmla="*/ 547687 h 676275"/>
                  <a:gd name="connsiteX55" fmla="*/ 25163 w 287101"/>
                  <a:gd name="connsiteY55" fmla="*/ 519112 h 676275"/>
                  <a:gd name="connsiteX56" fmla="*/ 29926 w 287101"/>
                  <a:gd name="connsiteY56" fmla="*/ 504825 h 676275"/>
                  <a:gd name="connsiteX57" fmla="*/ 44213 w 287101"/>
                  <a:gd name="connsiteY57" fmla="*/ 500062 h 676275"/>
                  <a:gd name="connsiteX58" fmla="*/ 120413 w 287101"/>
                  <a:gd name="connsiteY58" fmla="*/ 504825 h 676275"/>
                  <a:gd name="connsiteX59" fmla="*/ 148988 w 287101"/>
                  <a:gd name="connsiteY59" fmla="*/ 509587 h 676275"/>
                  <a:gd name="connsiteX60" fmla="*/ 163276 w 287101"/>
                  <a:gd name="connsiteY60" fmla="*/ 514350 h 676275"/>
                  <a:gd name="connsiteX61" fmla="*/ 215663 w 287101"/>
                  <a:gd name="connsiteY61" fmla="*/ 528637 h 676275"/>
                  <a:gd name="connsiteX62" fmla="*/ 229951 w 287101"/>
                  <a:gd name="connsiteY62" fmla="*/ 533400 h 676275"/>
                  <a:gd name="connsiteX63" fmla="*/ 244238 w 287101"/>
                  <a:gd name="connsiteY63" fmla="*/ 542925 h 676275"/>
                  <a:gd name="connsiteX64" fmla="*/ 263288 w 287101"/>
                  <a:gd name="connsiteY64" fmla="*/ 571500 h 676275"/>
                  <a:gd name="connsiteX65" fmla="*/ 244238 w 287101"/>
                  <a:gd name="connsiteY65" fmla="*/ 623887 h 676275"/>
                  <a:gd name="connsiteX66" fmla="*/ 229951 w 287101"/>
                  <a:gd name="connsiteY66" fmla="*/ 633412 h 676275"/>
                  <a:gd name="connsiteX67" fmla="*/ 187088 w 287101"/>
                  <a:gd name="connsiteY67" fmla="*/ 652462 h 676275"/>
                  <a:gd name="connsiteX68" fmla="*/ 177563 w 287101"/>
                  <a:gd name="connsiteY68" fmla="*/ 666750 h 676275"/>
                  <a:gd name="connsiteX69" fmla="*/ 168038 w 287101"/>
                  <a:gd name="connsiteY69" fmla="*/ 676275 h 67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287101" h="676275">
                    <a:moveTo>
                      <a:pt x="134701" y="0"/>
                    </a:moveTo>
                    <a:cubicBezTo>
                      <a:pt x="150576" y="1587"/>
                      <a:pt x="166557" y="2336"/>
                      <a:pt x="182326" y="4762"/>
                    </a:cubicBezTo>
                    <a:cubicBezTo>
                      <a:pt x="187288" y="5525"/>
                      <a:pt x="192693" y="6389"/>
                      <a:pt x="196613" y="9525"/>
                    </a:cubicBezTo>
                    <a:cubicBezTo>
                      <a:pt x="201082" y="13101"/>
                      <a:pt x="202091" y="19765"/>
                      <a:pt x="206138" y="23812"/>
                    </a:cubicBezTo>
                    <a:cubicBezTo>
                      <a:pt x="210186" y="27859"/>
                      <a:pt x="215663" y="30162"/>
                      <a:pt x="220426" y="33337"/>
                    </a:cubicBezTo>
                    <a:cubicBezTo>
                      <a:pt x="223601" y="38100"/>
                      <a:pt x="227391" y="42505"/>
                      <a:pt x="229951" y="47625"/>
                    </a:cubicBezTo>
                    <a:cubicBezTo>
                      <a:pt x="249668" y="87061"/>
                      <a:pt x="216940" y="35251"/>
                      <a:pt x="244238" y="76200"/>
                    </a:cubicBezTo>
                    <a:cubicBezTo>
                      <a:pt x="245826" y="82550"/>
                      <a:pt x="249001" y="88705"/>
                      <a:pt x="249001" y="95250"/>
                    </a:cubicBezTo>
                    <a:cubicBezTo>
                      <a:pt x="249001" y="114366"/>
                      <a:pt x="246764" y="133452"/>
                      <a:pt x="244238" y="152400"/>
                    </a:cubicBezTo>
                    <a:cubicBezTo>
                      <a:pt x="243575" y="157376"/>
                      <a:pt x="243026" y="163137"/>
                      <a:pt x="239476" y="166687"/>
                    </a:cubicBezTo>
                    <a:cubicBezTo>
                      <a:pt x="209445" y="196718"/>
                      <a:pt x="220568" y="178522"/>
                      <a:pt x="196613" y="190500"/>
                    </a:cubicBezTo>
                    <a:cubicBezTo>
                      <a:pt x="191494" y="193060"/>
                      <a:pt x="187445" y="197465"/>
                      <a:pt x="182326" y="200025"/>
                    </a:cubicBezTo>
                    <a:cubicBezTo>
                      <a:pt x="171444" y="205466"/>
                      <a:pt x="155086" y="206835"/>
                      <a:pt x="144226" y="209550"/>
                    </a:cubicBezTo>
                    <a:cubicBezTo>
                      <a:pt x="139356" y="210768"/>
                      <a:pt x="134701" y="212725"/>
                      <a:pt x="129938" y="214312"/>
                    </a:cubicBezTo>
                    <a:cubicBezTo>
                      <a:pt x="101363" y="212725"/>
                      <a:pt x="72703" y="212263"/>
                      <a:pt x="44213" y="209550"/>
                    </a:cubicBezTo>
                    <a:cubicBezTo>
                      <a:pt x="39216" y="209074"/>
                      <a:pt x="34314" y="207225"/>
                      <a:pt x="29926" y="204787"/>
                    </a:cubicBezTo>
                    <a:cubicBezTo>
                      <a:pt x="19919" y="199227"/>
                      <a:pt x="1351" y="185737"/>
                      <a:pt x="1351" y="185737"/>
                    </a:cubicBezTo>
                    <a:cubicBezTo>
                      <a:pt x="2938" y="179387"/>
                      <a:pt x="1143" y="170947"/>
                      <a:pt x="6113" y="166687"/>
                    </a:cubicBezTo>
                    <a:cubicBezTo>
                      <a:pt x="13736" y="160153"/>
                      <a:pt x="34688" y="157162"/>
                      <a:pt x="34688" y="157162"/>
                    </a:cubicBezTo>
                    <a:cubicBezTo>
                      <a:pt x="56913" y="158750"/>
                      <a:pt x="79218" y="159464"/>
                      <a:pt x="101363" y="161925"/>
                    </a:cubicBezTo>
                    <a:cubicBezTo>
                      <a:pt x="114974" y="163437"/>
                      <a:pt x="137487" y="173337"/>
                      <a:pt x="148988" y="176212"/>
                    </a:cubicBezTo>
                    <a:cubicBezTo>
                      <a:pt x="161688" y="179387"/>
                      <a:pt x="174669" y="181597"/>
                      <a:pt x="187088" y="185737"/>
                    </a:cubicBezTo>
                    <a:lnTo>
                      <a:pt x="215663" y="195262"/>
                    </a:lnTo>
                    <a:cubicBezTo>
                      <a:pt x="218838" y="200025"/>
                      <a:pt x="221141" y="205503"/>
                      <a:pt x="225188" y="209550"/>
                    </a:cubicBezTo>
                    <a:cubicBezTo>
                      <a:pt x="229235" y="213597"/>
                      <a:pt x="234818" y="215748"/>
                      <a:pt x="239476" y="219075"/>
                    </a:cubicBezTo>
                    <a:cubicBezTo>
                      <a:pt x="245935" y="223688"/>
                      <a:pt x="251634" y="229424"/>
                      <a:pt x="258526" y="233362"/>
                    </a:cubicBezTo>
                    <a:cubicBezTo>
                      <a:pt x="262885" y="235853"/>
                      <a:pt x="268323" y="235880"/>
                      <a:pt x="272813" y="238125"/>
                    </a:cubicBezTo>
                    <a:cubicBezTo>
                      <a:pt x="277933" y="240685"/>
                      <a:pt x="282338" y="244475"/>
                      <a:pt x="287101" y="247650"/>
                    </a:cubicBezTo>
                    <a:cubicBezTo>
                      <a:pt x="284980" y="260375"/>
                      <a:pt x="280901" y="286736"/>
                      <a:pt x="277576" y="300037"/>
                    </a:cubicBezTo>
                    <a:cubicBezTo>
                      <a:pt x="276358" y="304907"/>
                      <a:pt x="275251" y="309936"/>
                      <a:pt x="272813" y="314325"/>
                    </a:cubicBezTo>
                    <a:cubicBezTo>
                      <a:pt x="267254" y="324332"/>
                      <a:pt x="263288" y="336550"/>
                      <a:pt x="253763" y="342900"/>
                    </a:cubicBezTo>
                    <a:cubicBezTo>
                      <a:pt x="228899" y="359476"/>
                      <a:pt x="250521" y="347681"/>
                      <a:pt x="215663" y="357187"/>
                    </a:cubicBezTo>
                    <a:cubicBezTo>
                      <a:pt x="205977" y="359829"/>
                      <a:pt x="187088" y="366712"/>
                      <a:pt x="187088" y="366712"/>
                    </a:cubicBezTo>
                    <a:cubicBezTo>
                      <a:pt x="182326" y="369887"/>
                      <a:pt x="178231" y="374427"/>
                      <a:pt x="172801" y="376237"/>
                    </a:cubicBezTo>
                    <a:cubicBezTo>
                      <a:pt x="138925" y="387530"/>
                      <a:pt x="68093" y="377193"/>
                      <a:pt x="48976" y="376237"/>
                    </a:cubicBezTo>
                    <a:cubicBezTo>
                      <a:pt x="44213" y="371475"/>
                      <a:pt x="40004" y="366085"/>
                      <a:pt x="34688" y="361950"/>
                    </a:cubicBezTo>
                    <a:cubicBezTo>
                      <a:pt x="25652" y="354922"/>
                      <a:pt x="6113" y="342900"/>
                      <a:pt x="6113" y="342900"/>
                    </a:cubicBezTo>
                    <a:cubicBezTo>
                      <a:pt x="4526" y="338137"/>
                      <a:pt x="-3037" y="331050"/>
                      <a:pt x="1351" y="328612"/>
                    </a:cubicBezTo>
                    <a:cubicBezTo>
                      <a:pt x="15503" y="320750"/>
                      <a:pt x="48976" y="319087"/>
                      <a:pt x="48976" y="319087"/>
                    </a:cubicBezTo>
                    <a:lnTo>
                      <a:pt x="87076" y="323850"/>
                    </a:lnTo>
                    <a:cubicBezTo>
                      <a:pt x="104369" y="326156"/>
                      <a:pt x="126755" y="329007"/>
                      <a:pt x="144226" y="333375"/>
                    </a:cubicBezTo>
                    <a:cubicBezTo>
                      <a:pt x="149096" y="334593"/>
                      <a:pt x="153751" y="336550"/>
                      <a:pt x="158513" y="338137"/>
                    </a:cubicBezTo>
                    <a:cubicBezTo>
                      <a:pt x="168038" y="344487"/>
                      <a:pt x="176228" y="353567"/>
                      <a:pt x="187088" y="357187"/>
                    </a:cubicBezTo>
                    <a:cubicBezTo>
                      <a:pt x="212236" y="365570"/>
                      <a:pt x="197200" y="359165"/>
                      <a:pt x="229951" y="381000"/>
                    </a:cubicBezTo>
                    <a:lnTo>
                      <a:pt x="244238" y="390525"/>
                    </a:lnTo>
                    <a:lnTo>
                      <a:pt x="258526" y="400050"/>
                    </a:lnTo>
                    <a:lnTo>
                      <a:pt x="268051" y="428625"/>
                    </a:lnTo>
                    <a:lnTo>
                      <a:pt x="272813" y="442912"/>
                    </a:lnTo>
                    <a:cubicBezTo>
                      <a:pt x="271226" y="454025"/>
                      <a:pt x="271277" y="465498"/>
                      <a:pt x="268051" y="476250"/>
                    </a:cubicBezTo>
                    <a:cubicBezTo>
                      <a:pt x="262385" y="495139"/>
                      <a:pt x="258129" y="488354"/>
                      <a:pt x="244238" y="495300"/>
                    </a:cubicBezTo>
                    <a:cubicBezTo>
                      <a:pt x="239119" y="497860"/>
                      <a:pt x="234713" y="501650"/>
                      <a:pt x="229951" y="504825"/>
                    </a:cubicBezTo>
                    <a:cubicBezTo>
                      <a:pt x="221868" y="529069"/>
                      <a:pt x="231682" y="512330"/>
                      <a:pt x="210901" y="523875"/>
                    </a:cubicBezTo>
                    <a:cubicBezTo>
                      <a:pt x="200894" y="529435"/>
                      <a:pt x="193685" y="541505"/>
                      <a:pt x="182326" y="542925"/>
                    </a:cubicBezTo>
                    <a:cubicBezTo>
                      <a:pt x="125258" y="550058"/>
                      <a:pt x="156981" y="546624"/>
                      <a:pt x="87076" y="552450"/>
                    </a:cubicBezTo>
                    <a:cubicBezTo>
                      <a:pt x="74376" y="550862"/>
                      <a:pt x="61004" y="552061"/>
                      <a:pt x="48976" y="547687"/>
                    </a:cubicBezTo>
                    <a:cubicBezTo>
                      <a:pt x="40907" y="544753"/>
                      <a:pt x="29699" y="525916"/>
                      <a:pt x="25163" y="519112"/>
                    </a:cubicBezTo>
                    <a:cubicBezTo>
                      <a:pt x="26751" y="514350"/>
                      <a:pt x="26376" y="508375"/>
                      <a:pt x="29926" y="504825"/>
                    </a:cubicBezTo>
                    <a:cubicBezTo>
                      <a:pt x="33476" y="501275"/>
                      <a:pt x="39193" y="500062"/>
                      <a:pt x="44213" y="500062"/>
                    </a:cubicBezTo>
                    <a:cubicBezTo>
                      <a:pt x="69663" y="500062"/>
                      <a:pt x="95013" y="503237"/>
                      <a:pt x="120413" y="504825"/>
                    </a:cubicBezTo>
                    <a:cubicBezTo>
                      <a:pt x="129938" y="506412"/>
                      <a:pt x="139562" y="507492"/>
                      <a:pt x="148988" y="509587"/>
                    </a:cubicBezTo>
                    <a:cubicBezTo>
                      <a:pt x="153889" y="510676"/>
                      <a:pt x="158406" y="513132"/>
                      <a:pt x="163276" y="514350"/>
                    </a:cubicBezTo>
                    <a:cubicBezTo>
                      <a:pt x="217130" y="527813"/>
                      <a:pt x="154358" y="508201"/>
                      <a:pt x="215663" y="528637"/>
                    </a:cubicBezTo>
                    <a:cubicBezTo>
                      <a:pt x="220426" y="530225"/>
                      <a:pt x="225774" y="530615"/>
                      <a:pt x="229951" y="533400"/>
                    </a:cubicBezTo>
                    <a:lnTo>
                      <a:pt x="244238" y="542925"/>
                    </a:lnTo>
                    <a:cubicBezTo>
                      <a:pt x="250588" y="552450"/>
                      <a:pt x="265533" y="560275"/>
                      <a:pt x="263288" y="571500"/>
                    </a:cubicBezTo>
                    <a:cubicBezTo>
                      <a:pt x="259764" y="589123"/>
                      <a:pt x="257875" y="610250"/>
                      <a:pt x="244238" y="623887"/>
                    </a:cubicBezTo>
                    <a:cubicBezTo>
                      <a:pt x="240191" y="627934"/>
                      <a:pt x="234713" y="630237"/>
                      <a:pt x="229951" y="633412"/>
                    </a:cubicBezTo>
                    <a:cubicBezTo>
                      <a:pt x="208517" y="665564"/>
                      <a:pt x="237236" y="630174"/>
                      <a:pt x="187088" y="652462"/>
                    </a:cubicBezTo>
                    <a:cubicBezTo>
                      <a:pt x="181857" y="654787"/>
                      <a:pt x="181139" y="662280"/>
                      <a:pt x="177563" y="666750"/>
                    </a:cubicBezTo>
                    <a:cubicBezTo>
                      <a:pt x="174758" y="670256"/>
                      <a:pt x="171213" y="673100"/>
                      <a:pt x="168038" y="676275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4" name="Straight Connector 143"/>
              <p:cNvCxnSpPr>
                <a:stCxn id="143" idx="0"/>
              </p:cNvCxnSpPr>
              <p:nvPr/>
            </p:nvCxnSpPr>
            <p:spPr>
              <a:xfrm flipV="1">
                <a:off x="2433638" y="1703786"/>
                <a:ext cx="7069" cy="3202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flipV="1">
                <a:off x="2440707" y="2663428"/>
                <a:ext cx="3534" cy="57864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 rot="5400000">
              <a:off x="4021265" y="3709489"/>
              <a:ext cx="420252" cy="1601737"/>
              <a:chOff x="5066148" y="1912143"/>
              <a:chExt cx="420252" cy="1545428"/>
            </a:xfrm>
          </p:grpSpPr>
          <p:cxnSp>
            <p:nvCxnSpPr>
              <p:cNvPr id="132" name="Straight Connector 131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/>
            <p:cNvGrpSpPr/>
            <p:nvPr/>
          </p:nvGrpSpPr>
          <p:grpSpPr>
            <a:xfrm rot="5400000">
              <a:off x="2881993" y="2810180"/>
              <a:ext cx="420252" cy="1601737"/>
              <a:chOff x="5066148" y="1912143"/>
              <a:chExt cx="420252" cy="1545428"/>
            </a:xfrm>
          </p:grpSpPr>
          <p:cxnSp>
            <p:nvCxnSpPr>
              <p:cNvPr id="121" name="Straight Connector 120"/>
              <p:cNvCxnSpPr/>
              <p:nvPr/>
            </p:nvCxnSpPr>
            <p:spPr>
              <a:xfrm flipV="1">
                <a:off x="5300662" y="1912143"/>
                <a:ext cx="2" cy="2667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flipH="1" flipV="1">
                <a:off x="5278522" y="2172891"/>
                <a:ext cx="196873" cy="827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flipV="1">
                <a:off x="5120846" y="2262186"/>
                <a:ext cx="365554" cy="10001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5137582" y="2362200"/>
                <a:ext cx="348818" cy="1524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5137582" y="2514601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5137582" y="2605087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flipV="1">
                <a:off x="5099995" y="2765424"/>
                <a:ext cx="348818" cy="10636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5099995" y="2855910"/>
                <a:ext cx="304155" cy="16827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flipV="1">
                <a:off x="5066148" y="3024185"/>
                <a:ext cx="348818" cy="1063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5066148" y="3114671"/>
                <a:ext cx="191652" cy="9207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V="1">
                <a:off x="5274402" y="3192460"/>
                <a:ext cx="2" cy="26511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 rot="10800000">
              <a:off x="4783775" y="4496911"/>
              <a:ext cx="533400" cy="1600200"/>
              <a:chOff x="6750909" y="1752600"/>
              <a:chExt cx="533400" cy="1600200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6750909" y="1752600"/>
                <a:ext cx="533400" cy="1600200"/>
                <a:chOff x="7581900" y="1752600"/>
                <a:chExt cx="533400" cy="1600200"/>
              </a:xfrm>
            </p:grpSpPr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7848600" y="17526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7848600" y="2819400"/>
                  <a:ext cx="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Oval 119"/>
                <p:cNvSpPr/>
                <p:nvPr/>
              </p:nvSpPr>
              <p:spPr>
                <a:xfrm>
                  <a:off x="7581900" y="2286000"/>
                  <a:ext cx="533400" cy="533400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17" name="Straight Arrow Connector 116"/>
              <p:cNvCxnSpPr/>
              <p:nvPr/>
            </p:nvCxnSpPr>
            <p:spPr>
              <a:xfrm flipV="1">
                <a:off x="7017609" y="2362200"/>
                <a:ext cx="0" cy="3810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/>
            <p:cNvCxnSpPr/>
            <p:nvPr/>
          </p:nvCxnSpPr>
          <p:spPr>
            <a:xfrm>
              <a:off x="946191" y="6098738"/>
              <a:ext cx="410428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555154" y="4490751"/>
              <a:ext cx="871378" cy="329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/>
            <p:nvPr/>
          </p:nvCxnSpPr>
          <p:spPr>
            <a:xfrm rot="10800000">
              <a:off x="3892988" y="3635437"/>
              <a:ext cx="1157486" cy="873049"/>
            </a:xfrm>
            <a:prstGeom prst="bentConnector3">
              <a:avLst>
                <a:gd name="adj1" fmla="val -197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/>
            <p:nvPr/>
          </p:nvCxnSpPr>
          <p:spPr>
            <a:xfrm rot="10800000" flipV="1">
              <a:off x="1060254" y="3601587"/>
              <a:ext cx="1284386" cy="855842"/>
            </a:xfrm>
            <a:prstGeom prst="bentConnector3">
              <a:avLst>
                <a:gd name="adj1" fmla="val 107845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" name="Group 103"/>
            <p:cNvGrpSpPr/>
            <p:nvPr/>
          </p:nvGrpSpPr>
          <p:grpSpPr>
            <a:xfrm>
              <a:off x="2397455" y="6077288"/>
              <a:ext cx="362465" cy="483265"/>
              <a:chOff x="3591697" y="708454"/>
              <a:chExt cx="362465" cy="483265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>
                <a:off x="3756454" y="708454"/>
                <a:ext cx="0" cy="28008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3591697" y="980303"/>
                <a:ext cx="36246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flipV="1">
                <a:off x="3641123" y="1088526"/>
                <a:ext cx="261746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H="1">
                <a:off x="3718450" y="1191719"/>
                <a:ext cx="10709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/>
            <p:cNvSpPr txBox="1"/>
            <p:nvPr/>
          </p:nvSpPr>
          <p:spPr>
            <a:xfrm>
              <a:off x="1371823" y="3851729"/>
              <a:ext cx="318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</a:t>
              </a:r>
              <a:endParaRPr lang="en-US" sz="2400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691717" y="3795160"/>
              <a:ext cx="3558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</a:t>
              </a:r>
              <a:endParaRPr lang="en-US" sz="2400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902611" y="3850010"/>
              <a:ext cx="3024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2</a:t>
              </a:r>
              <a:endParaRPr lang="en-US" sz="2400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591545" y="5013566"/>
              <a:ext cx="4117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2j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679342" y="4966780"/>
              <a:ext cx="3747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-j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 rot="16200000">
              <a:off x="128157" y="4966779"/>
              <a:ext cx="676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3 A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 rot="16200000">
              <a:off x="5068178" y="5027102"/>
              <a:ext cx="10969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4e</a:t>
              </a:r>
              <a:r>
                <a:rPr lang="en-US" sz="2400" baseline="30000" dirty="0">
                  <a:solidFill>
                    <a:srgbClr val="FF0000"/>
                  </a:solidFill>
                </a:rPr>
                <a:t>j45° </a:t>
              </a:r>
              <a:r>
                <a:rPr lang="en-US" sz="2400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 rot="10800000">
              <a:off x="4161175" y="3880005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170" name="TextBox 169"/>
            <p:cNvSpPr txBox="1"/>
            <p:nvPr/>
          </p:nvSpPr>
          <p:spPr>
            <a:xfrm rot="10800000">
              <a:off x="2922987" y="3803687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171" name="TextBox 170"/>
            <p:cNvSpPr txBox="1"/>
            <p:nvPr/>
          </p:nvSpPr>
          <p:spPr>
            <a:xfrm rot="10800000">
              <a:off x="1627472" y="3870587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172" name="TextBox 171"/>
            <p:cNvSpPr txBox="1"/>
            <p:nvPr/>
          </p:nvSpPr>
          <p:spPr>
            <a:xfrm rot="10800000">
              <a:off x="3922714" y="4985009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  <p:sp>
          <p:nvSpPr>
            <p:cNvPr id="173" name="TextBox 172"/>
            <p:cNvSpPr txBox="1"/>
            <p:nvPr/>
          </p:nvSpPr>
          <p:spPr>
            <a:xfrm rot="10800000">
              <a:off x="1912066" y="5051155"/>
              <a:ext cx="375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W</a:t>
              </a:r>
            </a:p>
          </p:txBody>
        </p:sp>
      </p:grpSp>
      <p:sp>
        <p:nvSpPr>
          <p:cNvPr id="177" name="Rectangle 176"/>
          <p:cNvSpPr/>
          <p:nvPr/>
        </p:nvSpPr>
        <p:spPr>
          <a:xfrm>
            <a:off x="2724796" y="83822"/>
            <a:ext cx="14992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Step 0. get circuit</a:t>
            </a:r>
            <a:r>
              <a:rPr lang="en-US" sz="2400" dirty="0">
                <a:solidFill>
                  <a:srgbClr val="FFFF00"/>
                </a:solidFill>
                <a:sym typeface="Wingdings" panose="05000000000000000000" pitchFamily="2" charset="2"/>
              </a:rPr>
              <a:t>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65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693" y="372088"/>
            <a:ext cx="2603471" cy="1053583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rgbClr val="FFFF00"/>
                </a:solidFill>
              </a:rPr>
              <a:t>Step 2. Assign ground and nodes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86178" y="3990769"/>
                <a:ext cx="8229600" cy="194551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45°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6178" y="3990769"/>
                <a:ext cx="8229600" cy="1945510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" name="Group 91"/>
          <p:cNvGrpSpPr/>
          <p:nvPr/>
        </p:nvGrpSpPr>
        <p:grpSpPr>
          <a:xfrm>
            <a:off x="3276600" y="372088"/>
            <a:ext cx="5611738" cy="3204960"/>
            <a:chOff x="3276600" y="183270"/>
            <a:chExt cx="5611738" cy="3204960"/>
          </a:xfrm>
        </p:grpSpPr>
        <p:grpSp>
          <p:nvGrpSpPr>
            <p:cNvPr id="4" name="Group 3"/>
            <p:cNvGrpSpPr/>
            <p:nvPr/>
          </p:nvGrpSpPr>
          <p:grpSpPr>
            <a:xfrm>
              <a:off x="3276600" y="228600"/>
              <a:ext cx="5611738" cy="3159630"/>
              <a:chOff x="235728" y="3400923"/>
              <a:chExt cx="5611738" cy="3159630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686277" y="4467777"/>
                <a:ext cx="533400" cy="1600200"/>
                <a:chOff x="6750909" y="1752600"/>
                <a:chExt cx="533400" cy="1600200"/>
              </a:xfrm>
            </p:grpSpPr>
            <p:grpSp>
              <p:nvGrpSpPr>
                <p:cNvPr id="80" name="Group 79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82" name="Straight Connector 81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4" name="Oval 83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81" name="Straight Arrow Connector 80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/>
              <p:cNvGrpSpPr/>
              <p:nvPr/>
            </p:nvGrpSpPr>
            <p:grpSpPr>
              <a:xfrm rot="5400000">
                <a:off x="1543719" y="3658433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69" name="Straight Connector 68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/>
              <p:cNvGrpSpPr/>
              <p:nvPr/>
            </p:nvGrpSpPr>
            <p:grpSpPr>
              <a:xfrm>
                <a:off x="2291251" y="4457429"/>
                <a:ext cx="536100" cy="1603720"/>
                <a:chOff x="3132049" y="1703786"/>
                <a:chExt cx="536100" cy="1538287"/>
              </a:xfrm>
            </p:grpSpPr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402738" y="1703786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401449" y="2556273"/>
                  <a:ext cx="0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H="1">
                  <a:off x="3134750" y="2389586"/>
                  <a:ext cx="533399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6" name="Group 65"/>
                <p:cNvGrpSpPr/>
                <p:nvPr/>
              </p:nvGrpSpPr>
              <p:grpSpPr>
                <a:xfrm>
                  <a:off x="3132049" y="2540793"/>
                  <a:ext cx="536100" cy="160217"/>
                  <a:chOff x="2767913" y="996778"/>
                  <a:chExt cx="536100" cy="160217"/>
                </a:xfrm>
              </p:grpSpPr>
              <p:sp>
                <p:nvSpPr>
                  <p:cNvPr id="67" name="Arc 66"/>
                  <p:cNvSpPr/>
                  <p:nvPr/>
                </p:nvSpPr>
                <p:spPr>
                  <a:xfrm>
                    <a:off x="2767913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Arc 67"/>
                  <p:cNvSpPr/>
                  <p:nvPr/>
                </p:nvSpPr>
                <p:spPr>
                  <a:xfrm flipH="1">
                    <a:off x="2784778" y="996778"/>
                    <a:ext cx="519235" cy="160217"/>
                  </a:xfrm>
                  <a:prstGeom prst="arc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" name="Group 7"/>
              <p:cNvGrpSpPr/>
              <p:nvPr/>
            </p:nvGrpSpPr>
            <p:grpSpPr>
              <a:xfrm>
                <a:off x="3301032" y="4495018"/>
                <a:ext cx="287101" cy="1603720"/>
                <a:chOff x="2298937" y="1703786"/>
                <a:chExt cx="287101" cy="1538287"/>
              </a:xfrm>
            </p:grpSpPr>
            <p:sp>
              <p:nvSpPr>
                <p:cNvPr id="60" name="Freeform 59"/>
                <p:cNvSpPr/>
                <p:nvPr/>
              </p:nvSpPr>
              <p:spPr>
                <a:xfrm>
                  <a:off x="2298937" y="2024063"/>
                  <a:ext cx="287101" cy="676275"/>
                </a:xfrm>
                <a:custGeom>
                  <a:avLst/>
                  <a:gdLst>
                    <a:gd name="connsiteX0" fmla="*/ 134701 w 287101"/>
                    <a:gd name="connsiteY0" fmla="*/ 0 h 676275"/>
                    <a:gd name="connsiteX1" fmla="*/ 182326 w 287101"/>
                    <a:gd name="connsiteY1" fmla="*/ 4762 h 676275"/>
                    <a:gd name="connsiteX2" fmla="*/ 196613 w 287101"/>
                    <a:gd name="connsiteY2" fmla="*/ 9525 h 676275"/>
                    <a:gd name="connsiteX3" fmla="*/ 206138 w 287101"/>
                    <a:gd name="connsiteY3" fmla="*/ 23812 h 676275"/>
                    <a:gd name="connsiteX4" fmla="*/ 220426 w 287101"/>
                    <a:gd name="connsiteY4" fmla="*/ 33337 h 676275"/>
                    <a:gd name="connsiteX5" fmla="*/ 229951 w 287101"/>
                    <a:gd name="connsiteY5" fmla="*/ 47625 h 676275"/>
                    <a:gd name="connsiteX6" fmla="*/ 244238 w 287101"/>
                    <a:gd name="connsiteY6" fmla="*/ 76200 h 676275"/>
                    <a:gd name="connsiteX7" fmla="*/ 249001 w 287101"/>
                    <a:gd name="connsiteY7" fmla="*/ 95250 h 676275"/>
                    <a:gd name="connsiteX8" fmla="*/ 244238 w 287101"/>
                    <a:gd name="connsiteY8" fmla="*/ 152400 h 676275"/>
                    <a:gd name="connsiteX9" fmla="*/ 239476 w 287101"/>
                    <a:gd name="connsiteY9" fmla="*/ 166687 h 676275"/>
                    <a:gd name="connsiteX10" fmla="*/ 196613 w 287101"/>
                    <a:gd name="connsiteY10" fmla="*/ 190500 h 676275"/>
                    <a:gd name="connsiteX11" fmla="*/ 182326 w 287101"/>
                    <a:gd name="connsiteY11" fmla="*/ 200025 h 676275"/>
                    <a:gd name="connsiteX12" fmla="*/ 144226 w 287101"/>
                    <a:gd name="connsiteY12" fmla="*/ 209550 h 676275"/>
                    <a:gd name="connsiteX13" fmla="*/ 129938 w 287101"/>
                    <a:gd name="connsiteY13" fmla="*/ 214312 h 676275"/>
                    <a:gd name="connsiteX14" fmla="*/ 44213 w 287101"/>
                    <a:gd name="connsiteY14" fmla="*/ 209550 h 676275"/>
                    <a:gd name="connsiteX15" fmla="*/ 29926 w 287101"/>
                    <a:gd name="connsiteY15" fmla="*/ 204787 h 676275"/>
                    <a:gd name="connsiteX16" fmla="*/ 1351 w 287101"/>
                    <a:gd name="connsiteY16" fmla="*/ 185737 h 676275"/>
                    <a:gd name="connsiteX17" fmla="*/ 6113 w 287101"/>
                    <a:gd name="connsiteY17" fmla="*/ 166687 h 676275"/>
                    <a:gd name="connsiteX18" fmla="*/ 34688 w 287101"/>
                    <a:gd name="connsiteY18" fmla="*/ 157162 h 676275"/>
                    <a:gd name="connsiteX19" fmla="*/ 101363 w 287101"/>
                    <a:gd name="connsiteY19" fmla="*/ 161925 h 676275"/>
                    <a:gd name="connsiteX20" fmla="*/ 148988 w 287101"/>
                    <a:gd name="connsiteY20" fmla="*/ 176212 h 676275"/>
                    <a:gd name="connsiteX21" fmla="*/ 187088 w 287101"/>
                    <a:gd name="connsiteY21" fmla="*/ 185737 h 676275"/>
                    <a:gd name="connsiteX22" fmla="*/ 215663 w 287101"/>
                    <a:gd name="connsiteY22" fmla="*/ 195262 h 676275"/>
                    <a:gd name="connsiteX23" fmla="*/ 225188 w 287101"/>
                    <a:gd name="connsiteY23" fmla="*/ 209550 h 676275"/>
                    <a:gd name="connsiteX24" fmla="*/ 239476 w 287101"/>
                    <a:gd name="connsiteY24" fmla="*/ 219075 h 676275"/>
                    <a:gd name="connsiteX25" fmla="*/ 258526 w 287101"/>
                    <a:gd name="connsiteY25" fmla="*/ 233362 h 676275"/>
                    <a:gd name="connsiteX26" fmla="*/ 272813 w 287101"/>
                    <a:gd name="connsiteY26" fmla="*/ 238125 h 676275"/>
                    <a:gd name="connsiteX27" fmla="*/ 287101 w 287101"/>
                    <a:gd name="connsiteY27" fmla="*/ 247650 h 676275"/>
                    <a:gd name="connsiteX28" fmla="*/ 277576 w 287101"/>
                    <a:gd name="connsiteY28" fmla="*/ 300037 h 676275"/>
                    <a:gd name="connsiteX29" fmla="*/ 272813 w 287101"/>
                    <a:gd name="connsiteY29" fmla="*/ 314325 h 676275"/>
                    <a:gd name="connsiteX30" fmla="*/ 253763 w 287101"/>
                    <a:gd name="connsiteY30" fmla="*/ 342900 h 676275"/>
                    <a:gd name="connsiteX31" fmla="*/ 215663 w 287101"/>
                    <a:gd name="connsiteY31" fmla="*/ 357187 h 676275"/>
                    <a:gd name="connsiteX32" fmla="*/ 187088 w 287101"/>
                    <a:gd name="connsiteY32" fmla="*/ 366712 h 676275"/>
                    <a:gd name="connsiteX33" fmla="*/ 172801 w 287101"/>
                    <a:gd name="connsiteY33" fmla="*/ 376237 h 676275"/>
                    <a:gd name="connsiteX34" fmla="*/ 48976 w 287101"/>
                    <a:gd name="connsiteY34" fmla="*/ 376237 h 676275"/>
                    <a:gd name="connsiteX35" fmla="*/ 34688 w 287101"/>
                    <a:gd name="connsiteY35" fmla="*/ 361950 h 676275"/>
                    <a:gd name="connsiteX36" fmla="*/ 6113 w 287101"/>
                    <a:gd name="connsiteY36" fmla="*/ 342900 h 676275"/>
                    <a:gd name="connsiteX37" fmla="*/ 1351 w 287101"/>
                    <a:gd name="connsiteY37" fmla="*/ 328612 h 676275"/>
                    <a:gd name="connsiteX38" fmla="*/ 48976 w 287101"/>
                    <a:gd name="connsiteY38" fmla="*/ 319087 h 676275"/>
                    <a:gd name="connsiteX39" fmla="*/ 87076 w 287101"/>
                    <a:gd name="connsiteY39" fmla="*/ 323850 h 676275"/>
                    <a:gd name="connsiteX40" fmla="*/ 144226 w 287101"/>
                    <a:gd name="connsiteY40" fmla="*/ 333375 h 676275"/>
                    <a:gd name="connsiteX41" fmla="*/ 158513 w 287101"/>
                    <a:gd name="connsiteY41" fmla="*/ 338137 h 676275"/>
                    <a:gd name="connsiteX42" fmla="*/ 187088 w 287101"/>
                    <a:gd name="connsiteY42" fmla="*/ 357187 h 676275"/>
                    <a:gd name="connsiteX43" fmla="*/ 229951 w 287101"/>
                    <a:gd name="connsiteY43" fmla="*/ 381000 h 676275"/>
                    <a:gd name="connsiteX44" fmla="*/ 244238 w 287101"/>
                    <a:gd name="connsiteY44" fmla="*/ 390525 h 676275"/>
                    <a:gd name="connsiteX45" fmla="*/ 258526 w 287101"/>
                    <a:gd name="connsiteY45" fmla="*/ 400050 h 676275"/>
                    <a:gd name="connsiteX46" fmla="*/ 268051 w 287101"/>
                    <a:gd name="connsiteY46" fmla="*/ 428625 h 676275"/>
                    <a:gd name="connsiteX47" fmla="*/ 272813 w 287101"/>
                    <a:gd name="connsiteY47" fmla="*/ 442912 h 676275"/>
                    <a:gd name="connsiteX48" fmla="*/ 268051 w 287101"/>
                    <a:gd name="connsiteY48" fmla="*/ 476250 h 676275"/>
                    <a:gd name="connsiteX49" fmla="*/ 244238 w 287101"/>
                    <a:gd name="connsiteY49" fmla="*/ 495300 h 676275"/>
                    <a:gd name="connsiteX50" fmla="*/ 229951 w 287101"/>
                    <a:gd name="connsiteY50" fmla="*/ 504825 h 676275"/>
                    <a:gd name="connsiteX51" fmla="*/ 210901 w 287101"/>
                    <a:gd name="connsiteY51" fmla="*/ 523875 h 676275"/>
                    <a:gd name="connsiteX52" fmla="*/ 182326 w 287101"/>
                    <a:gd name="connsiteY52" fmla="*/ 542925 h 676275"/>
                    <a:gd name="connsiteX53" fmla="*/ 87076 w 287101"/>
                    <a:gd name="connsiteY53" fmla="*/ 552450 h 676275"/>
                    <a:gd name="connsiteX54" fmla="*/ 48976 w 287101"/>
                    <a:gd name="connsiteY54" fmla="*/ 547687 h 676275"/>
                    <a:gd name="connsiteX55" fmla="*/ 25163 w 287101"/>
                    <a:gd name="connsiteY55" fmla="*/ 519112 h 676275"/>
                    <a:gd name="connsiteX56" fmla="*/ 29926 w 287101"/>
                    <a:gd name="connsiteY56" fmla="*/ 504825 h 676275"/>
                    <a:gd name="connsiteX57" fmla="*/ 44213 w 287101"/>
                    <a:gd name="connsiteY57" fmla="*/ 500062 h 676275"/>
                    <a:gd name="connsiteX58" fmla="*/ 120413 w 287101"/>
                    <a:gd name="connsiteY58" fmla="*/ 504825 h 676275"/>
                    <a:gd name="connsiteX59" fmla="*/ 148988 w 287101"/>
                    <a:gd name="connsiteY59" fmla="*/ 509587 h 676275"/>
                    <a:gd name="connsiteX60" fmla="*/ 163276 w 287101"/>
                    <a:gd name="connsiteY60" fmla="*/ 514350 h 676275"/>
                    <a:gd name="connsiteX61" fmla="*/ 215663 w 287101"/>
                    <a:gd name="connsiteY61" fmla="*/ 528637 h 676275"/>
                    <a:gd name="connsiteX62" fmla="*/ 229951 w 287101"/>
                    <a:gd name="connsiteY62" fmla="*/ 533400 h 676275"/>
                    <a:gd name="connsiteX63" fmla="*/ 244238 w 287101"/>
                    <a:gd name="connsiteY63" fmla="*/ 542925 h 676275"/>
                    <a:gd name="connsiteX64" fmla="*/ 263288 w 287101"/>
                    <a:gd name="connsiteY64" fmla="*/ 571500 h 676275"/>
                    <a:gd name="connsiteX65" fmla="*/ 244238 w 287101"/>
                    <a:gd name="connsiteY65" fmla="*/ 623887 h 676275"/>
                    <a:gd name="connsiteX66" fmla="*/ 229951 w 287101"/>
                    <a:gd name="connsiteY66" fmla="*/ 633412 h 676275"/>
                    <a:gd name="connsiteX67" fmla="*/ 187088 w 287101"/>
                    <a:gd name="connsiteY67" fmla="*/ 652462 h 676275"/>
                    <a:gd name="connsiteX68" fmla="*/ 177563 w 287101"/>
                    <a:gd name="connsiteY68" fmla="*/ 666750 h 676275"/>
                    <a:gd name="connsiteX69" fmla="*/ 168038 w 287101"/>
                    <a:gd name="connsiteY69" fmla="*/ 676275 h 676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287101" h="676275">
                      <a:moveTo>
                        <a:pt x="134701" y="0"/>
                      </a:moveTo>
                      <a:cubicBezTo>
                        <a:pt x="150576" y="1587"/>
                        <a:pt x="166557" y="2336"/>
                        <a:pt x="182326" y="4762"/>
                      </a:cubicBezTo>
                      <a:cubicBezTo>
                        <a:pt x="187288" y="5525"/>
                        <a:pt x="192693" y="6389"/>
                        <a:pt x="196613" y="9525"/>
                      </a:cubicBezTo>
                      <a:cubicBezTo>
                        <a:pt x="201082" y="13101"/>
                        <a:pt x="202091" y="19765"/>
                        <a:pt x="206138" y="23812"/>
                      </a:cubicBezTo>
                      <a:cubicBezTo>
                        <a:pt x="210186" y="27859"/>
                        <a:pt x="215663" y="30162"/>
                        <a:pt x="220426" y="33337"/>
                      </a:cubicBezTo>
                      <a:cubicBezTo>
                        <a:pt x="223601" y="38100"/>
                        <a:pt x="227391" y="42505"/>
                        <a:pt x="229951" y="47625"/>
                      </a:cubicBezTo>
                      <a:cubicBezTo>
                        <a:pt x="249668" y="87061"/>
                        <a:pt x="216940" y="35251"/>
                        <a:pt x="244238" y="76200"/>
                      </a:cubicBezTo>
                      <a:cubicBezTo>
                        <a:pt x="245826" y="82550"/>
                        <a:pt x="249001" y="88705"/>
                        <a:pt x="249001" y="95250"/>
                      </a:cubicBezTo>
                      <a:cubicBezTo>
                        <a:pt x="249001" y="114366"/>
                        <a:pt x="246764" y="133452"/>
                        <a:pt x="244238" y="152400"/>
                      </a:cubicBezTo>
                      <a:cubicBezTo>
                        <a:pt x="243575" y="157376"/>
                        <a:pt x="243026" y="163137"/>
                        <a:pt x="239476" y="166687"/>
                      </a:cubicBezTo>
                      <a:cubicBezTo>
                        <a:pt x="209445" y="196718"/>
                        <a:pt x="220568" y="178522"/>
                        <a:pt x="196613" y="190500"/>
                      </a:cubicBezTo>
                      <a:cubicBezTo>
                        <a:pt x="191494" y="193060"/>
                        <a:pt x="187445" y="197465"/>
                        <a:pt x="182326" y="200025"/>
                      </a:cubicBezTo>
                      <a:cubicBezTo>
                        <a:pt x="171444" y="205466"/>
                        <a:pt x="155086" y="206835"/>
                        <a:pt x="144226" y="209550"/>
                      </a:cubicBezTo>
                      <a:cubicBezTo>
                        <a:pt x="139356" y="210768"/>
                        <a:pt x="134701" y="212725"/>
                        <a:pt x="129938" y="214312"/>
                      </a:cubicBezTo>
                      <a:cubicBezTo>
                        <a:pt x="101363" y="212725"/>
                        <a:pt x="72703" y="212263"/>
                        <a:pt x="44213" y="209550"/>
                      </a:cubicBezTo>
                      <a:cubicBezTo>
                        <a:pt x="39216" y="209074"/>
                        <a:pt x="34314" y="207225"/>
                        <a:pt x="29926" y="204787"/>
                      </a:cubicBezTo>
                      <a:cubicBezTo>
                        <a:pt x="19919" y="199227"/>
                        <a:pt x="1351" y="185737"/>
                        <a:pt x="1351" y="185737"/>
                      </a:cubicBezTo>
                      <a:cubicBezTo>
                        <a:pt x="2938" y="179387"/>
                        <a:pt x="1143" y="170947"/>
                        <a:pt x="6113" y="166687"/>
                      </a:cubicBezTo>
                      <a:cubicBezTo>
                        <a:pt x="13736" y="160153"/>
                        <a:pt x="34688" y="157162"/>
                        <a:pt x="34688" y="157162"/>
                      </a:cubicBezTo>
                      <a:cubicBezTo>
                        <a:pt x="56913" y="158750"/>
                        <a:pt x="79218" y="159464"/>
                        <a:pt x="101363" y="161925"/>
                      </a:cubicBezTo>
                      <a:cubicBezTo>
                        <a:pt x="114974" y="163437"/>
                        <a:pt x="137487" y="173337"/>
                        <a:pt x="148988" y="176212"/>
                      </a:cubicBezTo>
                      <a:cubicBezTo>
                        <a:pt x="161688" y="179387"/>
                        <a:pt x="174669" y="181597"/>
                        <a:pt x="187088" y="185737"/>
                      </a:cubicBezTo>
                      <a:lnTo>
                        <a:pt x="215663" y="195262"/>
                      </a:lnTo>
                      <a:cubicBezTo>
                        <a:pt x="218838" y="200025"/>
                        <a:pt x="221141" y="205503"/>
                        <a:pt x="225188" y="209550"/>
                      </a:cubicBezTo>
                      <a:cubicBezTo>
                        <a:pt x="229235" y="213597"/>
                        <a:pt x="234818" y="215748"/>
                        <a:pt x="239476" y="219075"/>
                      </a:cubicBezTo>
                      <a:cubicBezTo>
                        <a:pt x="245935" y="223688"/>
                        <a:pt x="251634" y="229424"/>
                        <a:pt x="258526" y="233362"/>
                      </a:cubicBezTo>
                      <a:cubicBezTo>
                        <a:pt x="262885" y="235853"/>
                        <a:pt x="268323" y="235880"/>
                        <a:pt x="272813" y="238125"/>
                      </a:cubicBezTo>
                      <a:cubicBezTo>
                        <a:pt x="277933" y="240685"/>
                        <a:pt x="282338" y="244475"/>
                        <a:pt x="287101" y="247650"/>
                      </a:cubicBezTo>
                      <a:cubicBezTo>
                        <a:pt x="284980" y="260375"/>
                        <a:pt x="280901" y="286736"/>
                        <a:pt x="277576" y="300037"/>
                      </a:cubicBezTo>
                      <a:cubicBezTo>
                        <a:pt x="276358" y="304907"/>
                        <a:pt x="275251" y="309936"/>
                        <a:pt x="272813" y="314325"/>
                      </a:cubicBezTo>
                      <a:cubicBezTo>
                        <a:pt x="267254" y="324332"/>
                        <a:pt x="263288" y="336550"/>
                        <a:pt x="253763" y="342900"/>
                      </a:cubicBezTo>
                      <a:cubicBezTo>
                        <a:pt x="228899" y="359476"/>
                        <a:pt x="250521" y="347681"/>
                        <a:pt x="215663" y="357187"/>
                      </a:cubicBezTo>
                      <a:cubicBezTo>
                        <a:pt x="205977" y="359829"/>
                        <a:pt x="187088" y="366712"/>
                        <a:pt x="187088" y="366712"/>
                      </a:cubicBezTo>
                      <a:cubicBezTo>
                        <a:pt x="182326" y="369887"/>
                        <a:pt x="178231" y="374427"/>
                        <a:pt x="172801" y="376237"/>
                      </a:cubicBezTo>
                      <a:cubicBezTo>
                        <a:pt x="138925" y="387530"/>
                        <a:pt x="68093" y="377193"/>
                        <a:pt x="48976" y="376237"/>
                      </a:cubicBezTo>
                      <a:cubicBezTo>
                        <a:pt x="44213" y="371475"/>
                        <a:pt x="40004" y="366085"/>
                        <a:pt x="34688" y="361950"/>
                      </a:cubicBezTo>
                      <a:cubicBezTo>
                        <a:pt x="25652" y="354922"/>
                        <a:pt x="6113" y="342900"/>
                        <a:pt x="6113" y="342900"/>
                      </a:cubicBezTo>
                      <a:cubicBezTo>
                        <a:pt x="4526" y="338137"/>
                        <a:pt x="-3037" y="331050"/>
                        <a:pt x="1351" y="328612"/>
                      </a:cubicBezTo>
                      <a:cubicBezTo>
                        <a:pt x="15503" y="320750"/>
                        <a:pt x="48976" y="319087"/>
                        <a:pt x="48976" y="319087"/>
                      </a:cubicBezTo>
                      <a:lnTo>
                        <a:pt x="87076" y="323850"/>
                      </a:lnTo>
                      <a:cubicBezTo>
                        <a:pt x="104369" y="326156"/>
                        <a:pt x="126755" y="329007"/>
                        <a:pt x="144226" y="333375"/>
                      </a:cubicBezTo>
                      <a:cubicBezTo>
                        <a:pt x="149096" y="334593"/>
                        <a:pt x="153751" y="336550"/>
                        <a:pt x="158513" y="338137"/>
                      </a:cubicBezTo>
                      <a:cubicBezTo>
                        <a:pt x="168038" y="344487"/>
                        <a:pt x="176228" y="353567"/>
                        <a:pt x="187088" y="357187"/>
                      </a:cubicBezTo>
                      <a:cubicBezTo>
                        <a:pt x="212236" y="365570"/>
                        <a:pt x="197200" y="359165"/>
                        <a:pt x="229951" y="381000"/>
                      </a:cubicBezTo>
                      <a:lnTo>
                        <a:pt x="244238" y="390525"/>
                      </a:lnTo>
                      <a:lnTo>
                        <a:pt x="258526" y="400050"/>
                      </a:lnTo>
                      <a:lnTo>
                        <a:pt x="268051" y="428625"/>
                      </a:lnTo>
                      <a:lnTo>
                        <a:pt x="272813" y="442912"/>
                      </a:lnTo>
                      <a:cubicBezTo>
                        <a:pt x="271226" y="454025"/>
                        <a:pt x="271277" y="465498"/>
                        <a:pt x="268051" y="476250"/>
                      </a:cubicBezTo>
                      <a:cubicBezTo>
                        <a:pt x="262385" y="495139"/>
                        <a:pt x="258129" y="488354"/>
                        <a:pt x="244238" y="495300"/>
                      </a:cubicBezTo>
                      <a:cubicBezTo>
                        <a:pt x="239119" y="497860"/>
                        <a:pt x="234713" y="501650"/>
                        <a:pt x="229951" y="504825"/>
                      </a:cubicBezTo>
                      <a:cubicBezTo>
                        <a:pt x="221868" y="529069"/>
                        <a:pt x="231682" y="512330"/>
                        <a:pt x="210901" y="523875"/>
                      </a:cubicBezTo>
                      <a:cubicBezTo>
                        <a:pt x="200894" y="529435"/>
                        <a:pt x="193685" y="541505"/>
                        <a:pt x="182326" y="542925"/>
                      </a:cubicBezTo>
                      <a:cubicBezTo>
                        <a:pt x="125258" y="550058"/>
                        <a:pt x="156981" y="546624"/>
                        <a:pt x="87076" y="552450"/>
                      </a:cubicBezTo>
                      <a:cubicBezTo>
                        <a:pt x="74376" y="550862"/>
                        <a:pt x="61004" y="552061"/>
                        <a:pt x="48976" y="547687"/>
                      </a:cubicBezTo>
                      <a:cubicBezTo>
                        <a:pt x="40907" y="544753"/>
                        <a:pt x="29699" y="525916"/>
                        <a:pt x="25163" y="519112"/>
                      </a:cubicBezTo>
                      <a:cubicBezTo>
                        <a:pt x="26751" y="514350"/>
                        <a:pt x="26376" y="508375"/>
                        <a:pt x="29926" y="504825"/>
                      </a:cubicBezTo>
                      <a:cubicBezTo>
                        <a:pt x="33476" y="501275"/>
                        <a:pt x="39193" y="500062"/>
                        <a:pt x="44213" y="500062"/>
                      </a:cubicBezTo>
                      <a:cubicBezTo>
                        <a:pt x="69663" y="500062"/>
                        <a:pt x="95013" y="503237"/>
                        <a:pt x="120413" y="504825"/>
                      </a:cubicBezTo>
                      <a:cubicBezTo>
                        <a:pt x="129938" y="506412"/>
                        <a:pt x="139562" y="507492"/>
                        <a:pt x="148988" y="509587"/>
                      </a:cubicBezTo>
                      <a:cubicBezTo>
                        <a:pt x="153889" y="510676"/>
                        <a:pt x="158406" y="513132"/>
                        <a:pt x="163276" y="514350"/>
                      </a:cubicBezTo>
                      <a:cubicBezTo>
                        <a:pt x="217130" y="527813"/>
                        <a:pt x="154358" y="508201"/>
                        <a:pt x="215663" y="528637"/>
                      </a:cubicBezTo>
                      <a:cubicBezTo>
                        <a:pt x="220426" y="530225"/>
                        <a:pt x="225774" y="530615"/>
                        <a:pt x="229951" y="533400"/>
                      </a:cubicBezTo>
                      <a:lnTo>
                        <a:pt x="244238" y="542925"/>
                      </a:lnTo>
                      <a:cubicBezTo>
                        <a:pt x="250588" y="552450"/>
                        <a:pt x="265533" y="560275"/>
                        <a:pt x="263288" y="571500"/>
                      </a:cubicBezTo>
                      <a:cubicBezTo>
                        <a:pt x="259764" y="589123"/>
                        <a:pt x="257875" y="610250"/>
                        <a:pt x="244238" y="623887"/>
                      </a:cubicBezTo>
                      <a:cubicBezTo>
                        <a:pt x="240191" y="627934"/>
                        <a:pt x="234713" y="630237"/>
                        <a:pt x="229951" y="633412"/>
                      </a:cubicBezTo>
                      <a:cubicBezTo>
                        <a:pt x="208517" y="665564"/>
                        <a:pt x="237236" y="630174"/>
                        <a:pt x="187088" y="652462"/>
                      </a:cubicBezTo>
                      <a:cubicBezTo>
                        <a:pt x="181857" y="654787"/>
                        <a:pt x="181139" y="662280"/>
                        <a:pt x="177563" y="666750"/>
                      </a:cubicBezTo>
                      <a:cubicBezTo>
                        <a:pt x="174758" y="670256"/>
                        <a:pt x="171213" y="673100"/>
                        <a:pt x="168038" y="676275"/>
                      </a:cubicBezTo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" name="Straight Connector 60"/>
                <p:cNvCxnSpPr>
                  <a:stCxn id="60" idx="0"/>
                </p:cNvCxnSpPr>
                <p:nvPr/>
              </p:nvCxnSpPr>
              <p:spPr>
                <a:xfrm flipV="1">
                  <a:off x="2433638" y="1703786"/>
                  <a:ext cx="7069" cy="3202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V="1">
                  <a:off x="2440707" y="2663428"/>
                  <a:ext cx="3534" cy="57864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8"/>
              <p:cNvGrpSpPr/>
              <p:nvPr/>
            </p:nvGrpSpPr>
            <p:grpSpPr>
              <a:xfrm rot="5400000">
                <a:off x="4021265" y="3709489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49" name="Straight Connector 48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 rot="5400000">
                <a:off x="2881993" y="2810180"/>
                <a:ext cx="420252" cy="1601737"/>
                <a:chOff x="5066148" y="1912143"/>
                <a:chExt cx="420252" cy="1545428"/>
              </a:xfrm>
            </p:grpSpPr>
            <p:cxnSp>
              <p:nvCxnSpPr>
                <p:cNvPr id="38" name="Straight Connector 37"/>
                <p:cNvCxnSpPr/>
                <p:nvPr/>
              </p:nvCxnSpPr>
              <p:spPr>
                <a:xfrm flipV="1">
                  <a:off x="5300662" y="1912143"/>
                  <a:ext cx="2" cy="2667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H="1" flipV="1">
                  <a:off x="5278522" y="2172891"/>
                  <a:ext cx="196873" cy="8274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flipV="1">
                  <a:off x="5120846" y="2262186"/>
                  <a:ext cx="365554" cy="100014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5137582" y="2362200"/>
                  <a:ext cx="348818" cy="152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V="1">
                  <a:off x="5137582" y="2514601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5137582" y="2605087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flipV="1">
                  <a:off x="5099995" y="2765424"/>
                  <a:ext cx="348818" cy="10636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5099995" y="2855910"/>
                  <a:ext cx="304155" cy="16827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5066148" y="3024185"/>
                  <a:ext cx="348818" cy="106362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5066148" y="3114671"/>
                  <a:ext cx="191652" cy="9207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5274402" y="3192460"/>
                  <a:ext cx="2" cy="26511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/>
              <p:cNvGrpSpPr/>
              <p:nvPr/>
            </p:nvGrpSpPr>
            <p:grpSpPr>
              <a:xfrm rot="10800000">
                <a:off x="4783775" y="4496911"/>
                <a:ext cx="533400" cy="1600200"/>
                <a:chOff x="6750909" y="1752600"/>
                <a:chExt cx="533400" cy="1600200"/>
              </a:xfrm>
            </p:grpSpPr>
            <p:grpSp>
              <p:nvGrpSpPr>
                <p:cNvPr id="33" name="Group 32"/>
                <p:cNvGrpSpPr/>
                <p:nvPr/>
              </p:nvGrpSpPr>
              <p:grpSpPr>
                <a:xfrm>
                  <a:off x="6750909" y="1752600"/>
                  <a:ext cx="533400" cy="1600200"/>
                  <a:chOff x="7581900" y="1752600"/>
                  <a:chExt cx="533400" cy="1600200"/>
                </a:xfrm>
              </p:grpSpPr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7848600" y="17526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7848600" y="2819400"/>
                    <a:ext cx="0" cy="5334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" name="Oval 36"/>
                  <p:cNvSpPr/>
                  <p:nvPr/>
                </p:nvSpPr>
                <p:spPr>
                  <a:xfrm>
                    <a:off x="7581900" y="2286000"/>
                    <a:ext cx="533400" cy="533400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34" name="Straight Arrow Connector 33"/>
                <p:cNvCxnSpPr/>
                <p:nvPr/>
              </p:nvCxnSpPr>
              <p:spPr>
                <a:xfrm flipV="1">
                  <a:off x="7017609" y="2362200"/>
                  <a:ext cx="0" cy="38100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/>
              <p:cNvCxnSpPr/>
              <p:nvPr/>
            </p:nvCxnSpPr>
            <p:spPr>
              <a:xfrm>
                <a:off x="946191" y="6098738"/>
                <a:ext cx="410428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2555154" y="4490751"/>
                <a:ext cx="871378" cy="3299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Elbow Connector 13"/>
              <p:cNvCxnSpPr/>
              <p:nvPr/>
            </p:nvCxnSpPr>
            <p:spPr>
              <a:xfrm rot="10800000">
                <a:off x="3892988" y="3635437"/>
                <a:ext cx="1157486" cy="873049"/>
              </a:xfrm>
              <a:prstGeom prst="bentConnector3">
                <a:avLst>
                  <a:gd name="adj1" fmla="val -197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Elbow Connector 14"/>
              <p:cNvCxnSpPr/>
              <p:nvPr/>
            </p:nvCxnSpPr>
            <p:spPr>
              <a:xfrm rot="10800000" flipV="1">
                <a:off x="1060254" y="3601587"/>
                <a:ext cx="1284386" cy="855842"/>
              </a:xfrm>
              <a:prstGeom prst="bentConnector3">
                <a:avLst>
                  <a:gd name="adj1" fmla="val 107845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/>
              <p:cNvGrpSpPr/>
              <p:nvPr/>
            </p:nvGrpSpPr>
            <p:grpSpPr>
              <a:xfrm>
                <a:off x="2397455" y="6077288"/>
                <a:ext cx="362465" cy="483265"/>
                <a:chOff x="3591697" y="708454"/>
                <a:chExt cx="362465" cy="483265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3756454" y="708454"/>
                  <a:ext cx="0" cy="280087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3591697" y="980303"/>
                  <a:ext cx="362465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V="1">
                  <a:off x="3641123" y="1088526"/>
                  <a:ext cx="261746" cy="1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>
                  <a:off x="3718450" y="1191719"/>
                  <a:ext cx="10709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TextBox 16"/>
              <p:cNvSpPr txBox="1"/>
              <p:nvPr/>
            </p:nvSpPr>
            <p:spPr>
              <a:xfrm>
                <a:off x="1371823" y="3851729"/>
                <a:ext cx="3184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691717" y="3795160"/>
                <a:ext cx="3558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1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902611" y="3850010"/>
                <a:ext cx="30244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</a:t>
                </a:r>
                <a:endParaRPr lang="en-US" sz="24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591545" y="5013566"/>
                <a:ext cx="4117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2j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679342" y="4966780"/>
                <a:ext cx="374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-j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6200000">
                <a:off x="128157" y="4966779"/>
                <a:ext cx="6768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3 A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6200000">
                <a:off x="5068178" y="5027102"/>
                <a:ext cx="10969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4e</a:t>
                </a:r>
                <a:r>
                  <a:rPr lang="en-US" sz="2400" baseline="30000" dirty="0">
                    <a:solidFill>
                      <a:srgbClr val="FF0000"/>
                    </a:solidFill>
                  </a:rPr>
                  <a:t>j45°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10800000">
                <a:off x="4161175" y="388000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2922987" y="38036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1627472" y="3870587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3922714" y="4985009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10800000">
                <a:off x="1912066" y="5051155"/>
                <a:ext cx="375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W</a:t>
                </a:r>
              </a:p>
            </p:txBody>
          </p:sp>
        </p:grpSp>
        <p:sp>
          <p:nvSpPr>
            <p:cNvPr id="85" name="Oval 84"/>
            <p:cNvSpPr/>
            <p:nvPr/>
          </p:nvSpPr>
          <p:spPr>
            <a:xfrm>
              <a:off x="3829189" y="183270"/>
              <a:ext cx="301479" cy="1320228"/>
            </a:xfrm>
            <a:prstGeom prst="ellipse">
              <a:avLst/>
            </a:prstGeom>
            <a:noFill/>
            <a:ln>
              <a:solidFill>
                <a:srgbClr val="E0E9F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5483131" y="1110699"/>
              <a:ext cx="1133186" cy="426456"/>
            </a:xfrm>
            <a:prstGeom prst="ellipse">
              <a:avLst/>
            </a:prstGeom>
            <a:noFill/>
            <a:ln>
              <a:solidFill>
                <a:srgbClr val="E0E9F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7942002" y="210776"/>
              <a:ext cx="307296" cy="1337384"/>
            </a:xfrm>
            <a:prstGeom prst="ellipse">
              <a:avLst/>
            </a:prstGeom>
            <a:noFill/>
            <a:ln>
              <a:solidFill>
                <a:srgbClr val="E0E9F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140559" y="419355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Node 1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647210" y="1058369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Node 2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7063361" y="408707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Node 3</a:t>
              </a:r>
            </a:p>
          </p:txBody>
        </p:sp>
      </p:grpSp>
      <p:sp>
        <p:nvSpPr>
          <p:cNvPr id="91" name="Title 1"/>
          <p:cNvSpPr txBox="1">
            <a:spLocks/>
          </p:cNvSpPr>
          <p:nvPr/>
        </p:nvSpPr>
        <p:spPr>
          <a:xfrm>
            <a:off x="728705" y="2856431"/>
            <a:ext cx="2211834" cy="10535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rgbClr val="FFFF00"/>
                </a:solidFill>
              </a:rPr>
              <a:t>Step 3. Fill out matrix using prescription</a:t>
            </a:r>
          </a:p>
        </p:txBody>
      </p:sp>
    </p:spTree>
    <p:extLst>
      <p:ext uri="{BB962C8B-B14F-4D97-AF65-F5344CB8AC3E}">
        <p14:creationId xmlns:p14="http://schemas.microsoft.com/office/powerpoint/2010/main" val="1154333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429000"/>
            <a:ext cx="8077200" cy="1204306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Nodal Analysis</a:t>
            </a:r>
            <a:br>
              <a:rPr lang="en-US" sz="4400" dirty="0"/>
            </a:br>
            <a:r>
              <a:rPr lang="en-US" dirty="0"/>
              <a:t>Part 2: Elimination of trivial nodes</a:t>
            </a:r>
            <a:endParaRPr lang="en-US" sz="36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914400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ENEE 205</a:t>
            </a:r>
          </a:p>
        </p:txBody>
      </p:sp>
    </p:spTree>
    <p:extLst>
      <p:ext uri="{BB962C8B-B14F-4D97-AF65-F5344CB8AC3E}">
        <p14:creationId xmlns:p14="http://schemas.microsoft.com/office/powerpoint/2010/main" val="1292499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7491</TotalTime>
  <Words>1804</Words>
  <Application>Microsoft Office PowerPoint</Application>
  <PresentationFormat>On-screen Show (4:3)</PresentationFormat>
  <Paragraphs>399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 Math</vt:lpstr>
      <vt:lpstr>Symbol</vt:lpstr>
      <vt:lpstr>Office Theme</vt:lpstr>
      <vt:lpstr>Equation</vt:lpstr>
      <vt:lpstr>Nodal Analysis Part 1: Derivation of the method</vt:lpstr>
      <vt:lpstr>Nodal Analysis equations</vt:lpstr>
      <vt:lpstr>“Derivation” of Nodal Analysis Technique</vt:lpstr>
      <vt:lpstr>“Derivation” continued</vt:lpstr>
      <vt:lpstr>Nodal Analysis MATRIX (basic – n+1 nodes)</vt:lpstr>
      <vt:lpstr>Nodal Analysis algorithm (BASIC)</vt:lpstr>
      <vt:lpstr>Nodal analysis example</vt:lpstr>
      <vt:lpstr>Step 2. Assign ground and nodes</vt:lpstr>
      <vt:lpstr>Nodal Analysis Part 2: Elimination of trivial nodes</vt:lpstr>
      <vt:lpstr>Mandatory Elimination of trivial nodes</vt:lpstr>
      <vt:lpstr>Example with trivial nodes</vt:lpstr>
      <vt:lpstr>PowerPoint Presentation</vt:lpstr>
      <vt:lpstr>Nodal Analysis Part 3: Circuits with ideal independent voltage sources</vt:lpstr>
      <vt:lpstr>Inclusion of ideal voltage sources algorithm</vt:lpstr>
      <vt:lpstr>Example 1 with ideal voltage source</vt:lpstr>
      <vt:lpstr>PowerPoint Presentation</vt:lpstr>
      <vt:lpstr>PowerPoint Presentation</vt:lpstr>
      <vt:lpstr>Example 2 with ideal voltage source</vt:lpstr>
      <vt:lpstr>PowerPoint Presentation</vt:lpstr>
      <vt:lpstr>PowerPoint Presentation</vt:lpstr>
      <vt:lpstr>PowerPoint Presentation</vt:lpstr>
      <vt:lpstr>Nodal Analysis Part 4: Circuits with dependent sources</vt:lpstr>
      <vt:lpstr>Inclusion of dependent sources algorithm</vt:lpstr>
      <vt:lpstr>Example with a dependent source </vt:lpstr>
      <vt:lpstr>PowerPoint Presentation</vt:lpstr>
      <vt:lpstr>Nodal Analysis Part 5: The Probing method</vt:lpstr>
      <vt:lpstr>The probing method algorithm</vt:lpstr>
      <vt:lpstr>Probing method variations</vt:lpstr>
      <vt:lpstr>Probing method example</vt:lpstr>
      <vt:lpstr>PowerPoint Presentation</vt:lpstr>
      <vt:lpstr>PowerPoint Presentation</vt:lpstr>
      <vt:lpstr>Use Kramer’s Rule to solve for V3</vt:lpstr>
      <vt:lpstr>Read off Thevenin’s quantities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1 - Crash Course in C</dc:title>
  <dc:creator>Wes</dc:creator>
  <cp:lastModifiedBy>Evan Lawson-Munoz</cp:lastModifiedBy>
  <cp:revision>413</cp:revision>
  <dcterms:created xsi:type="dcterms:W3CDTF">2014-03-05T01:50:33Z</dcterms:created>
  <dcterms:modified xsi:type="dcterms:W3CDTF">2021-03-24T17:48:24Z</dcterms:modified>
</cp:coreProperties>
</file>