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85" r:id="rId2"/>
    <p:sldId id="286" r:id="rId3"/>
    <p:sldId id="287" r:id="rId4"/>
    <p:sldId id="298" r:id="rId5"/>
    <p:sldId id="288" r:id="rId6"/>
    <p:sldId id="289" r:id="rId7"/>
    <p:sldId id="299" r:id="rId8"/>
    <p:sldId id="300" r:id="rId9"/>
    <p:sldId id="301" r:id="rId10"/>
    <p:sldId id="302" r:id="rId11"/>
    <p:sldId id="303" r:id="rId12"/>
    <p:sldId id="290" r:id="rId13"/>
    <p:sldId id="291" r:id="rId14"/>
    <p:sldId id="297" r:id="rId15"/>
    <p:sldId id="292" r:id="rId16"/>
    <p:sldId id="293" r:id="rId17"/>
    <p:sldId id="294" r:id="rId18"/>
    <p:sldId id="309" r:id="rId19"/>
    <p:sldId id="310" r:id="rId20"/>
    <p:sldId id="311" r:id="rId21"/>
    <p:sldId id="305" r:id="rId22"/>
    <p:sldId id="308" r:id="rId23"/>
    <p:sldId id="295" r:id="rId24"/>
    <p:sldId id="296" r:id="rId25"/>
    <p:sldId id="304" r:id="rId26"/>
    <p:sldId id="306" r:id="rId27"/>
    <p:sldId id="30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9EC"/>
    <a:srgbClr val="E0E9F4"/>
    <a:srgbClr val="B0C7E2"/>
    <a:srgbClr val="7FA3CF"/>
    <a:srgbClr val="B3FFF2"/>
    <a:srgbClr val="1C98EC"/>
    <a:srgbClr val="DCFEB2"/>
    <a:srgbClr val="87FD92"/>
    <a:srgbClr val="7EFE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1" autoAdjust="0"/>
    <p:restoredTop sz="96374" autoAdjust="0"/>
  </p:normalViewPr>
  <p:slideViewPr>
    <p:cSldViewPr>
      <p:cViewPr varScale="1">
        <p:scale>
          <a:sx n="128" d="100"/>
          <a:sy n="128" d="100"/>
        </p:scale>
        <p:origin x="1182" y="12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5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C39C91-338E-42A1-A390-A4B2AA0F263C}" type="datetimeFigureOut">
              <a:rPr lang="en-US" smtClean="0"/>
              <a:t>5/25/2020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FD54F4-0356-479D-8DCB-F1705B1AB3B5}" type="slidenum">
              <a:rPr lang="en-US" smtClean="0"/>
              <a:t>‹#›</a:t>
            </a:fld>
            <a:endParaRPr lang="en-US"/>
          </a:p>
        </p:txBody>
      </p:sp>
    </p:spTree>
    <p:extLst>
      <p:ext uri="{BB962C8B-B14F-4D97-AF65-F5344CB8AC3E}">
        <p14:creationId xmlns:p14="http://schemas.microsoft.com/office/powerpoint/2010/main" val="1433122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6">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907476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646732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49336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1467928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094423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397F5E-071A-4E96-BA48-78543671D63C}"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296217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397F5E-071A-4E96-BA48-78543671D63C}" type="datetimeFigureOut">
              <a:rPr lang="en-US" smtClean="0"/>
              <a:t>5/25/2020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382950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397F5E-071A-4E96-BA48-78543671D63C}" type="datetimeFigureOut">
              <a:rPr lang="en-US" smtClean="0"/>
              <a:t>5/25/2020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196470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97F5E-071A-4E96-BA48-78543671D63C}" type="datetimeFigureOut">
              <a:rPr lang="en-US" smtClean="0"/>
              <a:t>5/25/2020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74253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97F5E-071A-4E96-BA48-78543671D63C}"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966785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97F5E-071A-4E96-BA48-78543671D63C}"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400545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AD9EC"/>
            </a:gs>
            <a:gs pos="0">
              <a:srgbClr val="B3FFF2"/>
            </a:gs>
            <a:gs pos="100000">
              <a:schemeClr val="accent1">
                <a:lum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397F5E-071A-4E96-BA48-78543671D63C}" type="datetimeFigureOut">
              <a:rPr lang="en-US" smtClean="0"/>
              <a:t>5/25/2020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754EF-2385-4CB8-8A51-D633A6DB0456}" type="slidenum">
              <a:rPr lang="en-US" smtClean="0"/>
              <a:t>‹#›</a:t>
            </a:fld>
            <a:endParaRPr lang="en-US"/>
          </a:p>
        </p:txBody>
      </p:sp>
    </p:spTree>
    <p:extLst>
      <p:ext uri="{BB962C8B-B14F-4D97-AF65-F5344CB8AC3E}">
        <p14:creationId xmlns:p14="http://schemas.microsoft.com/office/powerpoint/2010/main" val="2598829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emf"/><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 Id="rId4" Type="http://schemas.openxmlformats.org/officeDocument/2006/relationships/image" Target="../media/image17.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438400"/>
            <a:ext cx="6858000" cy="2209800"/>
          </a:xfrm>
        </p:spPr>
        <p:txBody>
          <a:bodyPr>
            <a:normAutofit fontScale="90000"/>
          </a:bodyPr>
          <a:lstStyle/>
          <a:p>
            <a:r>
              <a:rPr lang="en-US" sz="4400" dirty="0" err="1"/>
              <a:t>Thevenin’s</a:t>
            </a:r>
            <a:r>
              <a:rPr lang="en-US" sz="4400" dirty="0"/>
              <a:t> </a:t>
            </a:r>
            <a:r>
              <a:rPr lang="en-US" sz="4400" dirty="0" smtClean="0"/>
              <a:t>Theorem</a:t>
            </a:r>
            <a:br>
              <a:rPr lang="en-US" sz="4400" dirty="0" smtClean="0"/>
            </a:br>
            <a:r>
              <a:rPr lang="en-US" dirty="0" smtClean="0"/>
              <a:t>Part 1: Non-ideal independent voltage and current sources</a:t>
            </a:r>
            <a:endParaRPr lang="en-US" sz="3600" dirty="0"/>
          </a:p>
        </p:txBody>
      </p:sp>
      <p:sp>
        <p:nvSpPr>
          <p:cNvPr id="4" name="Subtitle 2"/>
          <p:cNvSpPr txBox="1">
            <a:spLocks/>
          </p:cNvSpPr>
          <p:nvPr/>
        </p:nvSpPr>
        <p:spPr>
          <a:xfrm>
            <a:off x="1295400" y="533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999012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0" y="0"/>
            <a:ext cx="6153420" cy="2025466"/>
            <a:chOff x="632463" y="4362591"/>
            <a:chExt cx="6153420" cy="2025466"/>
          </a:xfrm>
        </p:grpSpPr>
        <p:grpSp>
          <p:nvGrpSpPr>
            <p:cNvPr id="3" name="Group 2"/>
            <p:cNvGrpSpPr/>
            <p:nvPr/>
          </p:nvGrpSpPr>
          <p:grpSpPr>
            <a:xfrm>
              <a:off x="632463" y="4979681"/>
              <a:ext cx="398776" cy="1408376"/>
              <a:chOff x="5066148" y="1912143"/>
              <a:chExt cx="420252" cy="1545428"/>
            </a:xfrm>
          </p:grpSpPr>
          <p:cxnSp>
            <p:nvCxnSpPr>
              <p:cNvPr id="76" name="Straight Connector 7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 name="Group 3"/>
            <p:cNvGrpSpPr/>
            <p:nvPr/>
          </p:nvGrpSpPr>
          <p:grpSpPr>
            <a:xfrm rot="5232552">
              <a:off x="1419262" y="4193993"/>
              <a:ext cx="373719" cy="1518427"/>
              <a:chOff x="5066148" y="1912143"/>
              <a:chExt cx="420252" cy="1545428"/>
            </a:xfrm>
          </p:grpSpPr>
          <p:cxnSp>
            <p:nvCxnSpPr>
              <p:cNvPr id="65" name="Straight Connector 6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1050285" y="5481804"/>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6" name="TextBox 5"/>
            <p:cNvSpPr txBox="1"/>
            <p:nvPr/>
          </p:nvSpPr>
          <p:spPr>
            <a:xfrm>
              <a:off x="3044403" y="5276564"/>
              <a:ext cx="850591" cy="410546"/>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7" name="Group 6"/>
            <p:cNvGrpSpPr/>
            <p:nvPr/>
          </p:nvGrpSpPr>
          <p:grpSpPr>
            <a:xfrm>
              <a:off x="2149772" y="4931081"/>
              <a:ext cx="398776" cy="1456975"/>
              <a:chOff x="5066148" y="1912143"/>
              <a:chExt cx="420252" cy="1545428"/>
            </a:xfrm>
          </p:grpSpPr>
          <p:cxnSp>
            <p:nvCxnSpPr>
              <p:cNvPr id="54" name="Straight Connector 5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1535029" y="4379000"/>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9" name="TextBox 8"/>
            <p:cNvSpPr txBox="1"/>
            <p:nvPr/>
          </p:nvSpPr>
          <p:spPr>
            <a:xfrm>
              <a:off x="1700921" y="5469031"/>
              <a:ext cx="480968" cy="410546"/>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0" name="Group 9"/>
            <p:cNvGrpSpPr/>
            <p:nvPr/>
          </p:nvGrpSpPr>
          <p:grpSpPr>
            <a:xfrm>
              <a:off x="2611162" y="4920854"/>
              <a:ext cx="506142" cy="1423015"/>
              <a:chOff x="6750909" y="1752600"/>
              <a:chExt cx="533400" cy="1600200"/>
            </a:xfrm>
          </p:grpSpPr>
          <p:grpSp>
            <p:nvGrpSpPr>
              <p:cNvPr id="49" name="Group 48"/>
              <p:cNvGrpSpPr/>
              <p:nvPr/>
            </p:nvGrpSpPr>
            <p:grpSpPr>
              <a:xfrm>
                <a:off x="6750909" y="1752600"/>
                <a:ext cx="533400" cy="1600200"/>
                <a:chOff x="7581900" y="1752600"/>
                <a:chExt cx="533400" cy="1600200"/>
              </a:xfrm>
            </p:grpSpPr>
            <p:cxnSp>
              <p:nvCxnSpPr>
                <p:cNvPr id="51" name="Straight Connector 50"/>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0" name="Straight Arrow Connector 49"/>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rot="5232552">
              <a:off x="3414181" y="4151579"/>
              <a:ext cx="373719" cy="1518427"/>
              <a:chOff x="5066148" y="1912143"/>
              <a:chExt cx="420252" cy="1545428"/>
            </a:xfrm>
          </p:grpSpPr>
          <p:cxnSp>
            <p:nvCxnSpPr>
              <p:cNvPr id="38" name="Straight Connector 37"/>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2365562" y="4943150"/>
              <a:ext cx="48601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13" name="Group 12"/>
            <p:cNvGrpSpPr/>
            <p:nvPr/>
          </p:nvGrpSpPr>
          <p:grpSpPr>
            <a:xfrm>
              <a:off x="4146094" y="4887814"/>
              <a:ext cx="398776" cy="1456055"/>
              <a:chOff x="5066148" y="1912143"/>
              <a:chExt cx="420252" cy="1545428"/>
            </a:xfrm>
          </p:grpSpPr>
          <p:cxnSp>
            <p:nvCxnSpPr>
              <p:cNvPr id="27" name="Straight Connector 26"/>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4" name="TextBox 13"/>
            <p:cNvSpPr txBox="1"/>
            <p:nvPr/>
          </p:nvSpPr>
          <p:spPr>
            <a:xfrm>
              <a:off x="3886191" y="5398020"/>
              <a:ext cx="35137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grpSp>
          <p:nvGrpSpPr>
            <p:cNvPr id="15" name="Group 14"/>
            <p:cNvGrpSpPr/>
            <p:nvPr/>
          </p:nvGrpSpPr>
          <p:grpSpPr>
            <a:xfrm>
              <a:off x="4607483" y="4877587"/>
              <a:ext cx="506142" cy="1423015"/>
              <a:chOff x="6750909" y="1752600"/>
              <a:chExt cx="533400" cy="1600200"/>
            </a:xfrm>
          </p:grpSpPr>
          <p:grpSp>
            <p:nvGrpSpPr>
              <p:cNvPr id="22" name="Group 21"/>
              <p:cNvGrpSpPr/>
              <p:nvPr/>
            </p:nvGrpSpPr>
            <p:grpSpPr>
              <a:xfrm>
                <a:off x="6750909" y="1752600"/>
                <a:ext cx="533400" cy="1600200"/>
                <a:chOff x="7581900" y="1752600"/>
                <a:chExt cx="533400" cy="1600200"/>
              </a:xfrm>
            </p:grpSpPr>
            <p:cxnSp>
              <p:nvCxnSpPr>
                <p:cNvPr id="24" name="Straight Connector 23"/>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3" name="Straight Arrow Connector 22"/>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6" name="Straight Connector 15"/>
            <p:cNvCxnSpPr/>
            <p:nvPr/>
          </p:nvCxnSpPr>
          <p:spPr>
            <a:xfrm flipV="1">
              <a:off x="4361884" y="4899291"/>
              <a:ext cx="498670" cy="59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479204" y="4362591"/>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cxnSp>
          <p:nvCxnSpPr>
            <p:cNvPr id="18" name="Straight Arrow Connector 17"/>
            <p:cNvCxnSpPr/>
            <p:nvPr/>
          </p:nvCxnSpPr>
          <p:spPr>
            <a:xfrm>
              <a:off x="953193" y="6388056"/>
              <a:ext cx="490973"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060716" y="5791363"/>
              <a:ext cx="567670" cy="465285"/>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20" name="Straight Connector 19"/>
            <p:cNvCxnSpPr/>
            <p:nvPr/>
          </p:nvCxnSpPr>
          <p:spPr>
            <a:xfrm flipV="1">
              <a:off x="825081" y="6306651"/>
              <a:ext cx="4019173" cy="779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132866" y="5365808"/>
              <a:ext cx="1653017" cy="461665"/>
            </a:xfrm>
            <a:prstGeom prst="rect">
              <a:avLst/>
            </a:prstGeom>
            <a:noFill/>
          </p:spPr>
          <p:txBody>
            <a:bodyPr wrap="none" rtlCol="0">
              <a:spAutoFit/>
            </a:bodyPr>
            <a:lstStyle/>
            <a:p>
              <a:r>
                <a:rPr lang="en-US" sz="2400" dirty="0" smtClean="0">
                  <a:solidFill>
                    <a:srgbClr val="FF0000"/>
                  </a:solidFill>
                </a:rPr>
                <a:t>(2b</a:t>
              </a:r>
              <a:r>
                <a:rPr lang="en-US" sz="2400" baseline="-25000" dirty="0" smtClean="0">
                  <a:solidFill>
                    <a:srgbClr val="FF0000"/>
                  </a:solidFill>
                </a:rPr>
                <a:t>1</a:t>
              </a:r>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)/4R</a:t>
              </a:r>
              <a:endParaRPr lang="en-US" sz="2400" dirty="0">
                <a:solidFill>
                  <a:srgbClr val="FF0000"/>
                </a:solidFill>
                <a:latin typeface="Symbol" panose="05050102010706020507" pitchFamily="18" charset="2"/>
              </a:endParaRPr>
            </a:p>
          </p:txBody>
        </p:sp>
      </p:grpSp>
      <p:grpSp>
        <p:nvGrpSpPr>
          <p:cNvPr id="188" name="Group 187"/>
          <p:cNvGrpSpPr/>
          <p:nvPr/>
        </p:nvGrpSpPr>
        <p:grpSpPr>
          <a:xfrm>
            <a:off x="1398261" y="2185659"/>
            <a:ext cx="6002910" cy="2219780"/>
            <a:chOff x="1412160" y="2347182"/>
            <a:chExt cx="6002910" cy="2219780"/>
          </a:xfrm>
        </p:grpSpPr>
        <p:grpSp>
          <p:nvGrpSpPr>
            <p:cNvPr id="88" name="Group 87"/>
            <p:cNvGrpSpPr/>
            <p:nvPr/>
          </p:nvGrpSpPr>
          <p:grpSpPr>
            <a:xfrm>
              <a:off x="1412160" y="3033153"/>
              <a:ext cx="398776" cy="1408376"/>
              <a:chOff x="5066148" y="1912143"/>
              <a:chExt cx="420252" cy="1545428"/>
            </a:xfrm>
          </p:grpSpPr>
          <p:cxnSp>
            <p:nvCxnSpPr>
              <p:cNvPr id="161" name="Straight Connector 16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89" name="Group 88"/>
            <p:cNvGrpSpPr/>
            <p:nvPr/>
          </p:nvGrpSpPr>
          <p:grpSpPr>
            <a:xfrm rot="5232552">
              <a:off x="2198959" y="2247465"/>
              <a:ext cx="373719" cy="1518427"/>
              <a:chOff x="5066148" y="1912143"/>
              <a:chExt cx="420252" cy="1545428"/>
            </a:xfrm>
          </p:grpSpPr>
          <p:cxnSp>
            <p:nvCxnSpPr>
              <p:cNvPr id="150" name="Straight Connector 14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90" name="TextBox 89"/>
            <p:cNvSpPr txBox="1"/>
            <p:nvPr/>
          </p:nvSpPr>
          <p:spPr>
            <a:xfrm>
              <a:off x="1829982" y="3535276"/>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91" name="TextBox 90"/>
            <p:cNvSpPr txBox="1"/>
            <p:nvPr/>
          </p:nvSpPr>
          <p:spPr>
            <a:xfrm>
              <a:off x="3824100" y="3330036"/>
              <a:ext cx="850591" cy="410546"/>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92" name="Group 91"/>
            <p:cNvGrpSpPr/>
            <p:nvPr/>
          </p:nvGrpSpPr>
          <p:grpSpPr>
            <a:xfrm>
              <a:off x="2929469" y="2984553"/>
              <a:ext cx="398776" cy="1456975"/>
              <a:chOff x="5066148" y="1912143"/>
              <a:chExt cx="420252" cy="1545428"/>
            </a:xfrm>
          </p:grpSpPr>
          <p:cxnSp>
            <p:nvCxnSpPr>
              <p:cNvPr id="139" name="Straight Connector 13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93" name="TextBox 92"/>
            <p:cNvSpPr txBox="1"/>
            <p:nvPr/>
          </p:nvSpPr>
          <p:spPr>
            <a:xfrm>
              <a:off x="2314726" y="2432472"/>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94" name="TextBox 93"/>
            <p:cNvSpPr txBox="1"/>
            <p:nvPr/>
          </p:nvSpPr>
          <p:spPr>
            <a:xfrm>
              <a:off x="2480618" y="3522503"/>
              <a:ext cx="480968" cy="410546"/>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95" name="Group 94"/>
            <p:cNvGrpSpPr/>
            <p:nvPr/>
          </p:nvGrpSpPr>
          <p:grpSpPr>
            <a:xfrm>
              <a:off x="3390859" y="2974326"/>
              <a:ext cx="506142" cy="1423015"/>
              <a:chOff x="6750909" y="1752600"/>
              <a:chExt cx="533400" cy="1600200"/>
            </a:xfrm>
          </p:grpSpPr>
          <p:grpSp>
            <p:nvGrpSpPr>
              <p:cNvPr id="134" name="Group 133"/>
              <p:cNvGrpSpPr/>
              <p:nvPr/>
            </p:nvGrpSpPr>
            <p:grpSpPr>
              <a:xfrm>
                <a:off x="6750909" y="1752600"/>
                <a:ext cx="533400" cy="1600200"/>
                <a:chOff x="7581900" y="1752600"/>
                <a:chExt cx="533400" cy="1600200"/>
              </a:xfrm>
            </p:grpSpPr>
            <p:cxnSp>
              <p:nvCxnSpPr>
                <p:cNvPr id="136" name="Straight Connector 135"/>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38" name="Oval 137"/>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5" name="Straight Arrow Connector 134"/>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6" name="Group 95"/>
            <p:cNvGrpSpPr/>
            <p:nvPr/>
          </p:nvGrpSpPr>
          <p:grpSpPr>
            <a:xfrm rot="5232552">
              <a:off x="4193878" y="2205051"/>
              <a:ext cx="373719" cy="1518427"/>
              <a:chOff x="5066148" y="1912143"/>
              <a:chExt cx="420252" cy="1545428"/>
            </a:xfrm>
          </p:grpSpPr>
          <p:cxnSp>
            <p:nvCxnSpPr>
              <p:cNvPr id="123" name="Straight Connector 12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97" name="Straight Connector 96"/>
            <p:cNvCxnSpPr/>
            <p:nvPr/>
          </p:nvCxnSpPr>
          <p:spPr>
            <a:xfrm>
              <a:off x="3145259" y="2996622"/>
              <a:ext cx="48601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9" name="TextBox 98"/>
            <p:cNvSpPr txBox="1"/>
            <p:nvPr/>
          </p:nvSpPr>
          <p:spPr>
            <a:xfrm>
              <a:off x="5735728" y="2347182"/>
              <a:ext cx="35137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02" name="TextBox 101"/>
            <p:cNvSpPr txBox="1"/>
            <p:nvPr/>
          </p:nvSpPr>
          <p:spPr>
            <a:xfrm>
              <a:off x="4258901" y="2416063"/>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cxnSp>
          <p:nvCxnSpPr>
            <p:cNvPr id="103" name="Straight Arrow Connector 102"/>
            <p:cNvCxnSpPr/>
            <p:nvPr/>
          </p:nvCxnSpPr>
          <p:spPr>
            <a:xfrm>
              <a:off x="1732890" y="4441528"/>
              <a:ext cx="490973"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1840413" y="3844835"/>
              <a:ext cx="567670" cy="465285"/>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105" name="Straight Connector 104"/>
            <p:cNvCxnSpPr/>
            <p:nvPr/>
          </p:nvCxnSpPr>
          <p:spPr>
            <a:xfrm flipV="1">
              <a:off x="1604778" y="4364379"/>
              <a:ext cx="5001237" cy="7371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6" name="TextBox 105"/>
            <p:cNvSpPr txBox="1"/>
            <p:nvPr/>
          </p:nvSpPr>
          <p:spPr>
            <a:xfrm rot="16200000">
              <a:off x="6247923" y="3399815"/>
              <a:ext cx="1872629" cy="461665"/>
            </a:xfrm>
            <a:prstGeom prst="rect">
              <a:avLst/>
            </a:prstGeom>
            <a:noFill/>
          </p:spPr>
          <p:txBody>
            <a:bodyPr wrap="none" rtlCol="0">
              <a:spAutoFit/>
            </a:bodyPr>
            <a:lstStyle/>
            <a:p>
              <a:r>
                <a:rPr lang="en-US" sz="2400" dirty="0" smtClean="0">
                  <a:solidFill>
                    <a:srgbClr val="FF0000"/>
                  </a:solidFill>
                </a:rPr>
                <a:t>- (2b</a:t>
              </a:r>
              <a:r>
                <a:rPr lang="en-US" sz="2400" baseline="-25000" dirty="0" smtClean="0">
                  <a:solidFill>
                    <a:srgbClr val="FF0000"/>
                  </a:solidFill>
                </a:rPr>
                <a:t>1</a:t>
              </a:r>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)/4 +</a:t>
              </a:r>
              <a:endParaRPr lang="en-US" sz="2400" dirty="0">
                <a:solidFill>
                  <a:srgbClr val="FF0000"/>
                </a:solidFill>
                <a:latin typeface="Symbol" panose="05050102010706020507" pitchFamily="18" charset="2"/>
              </a:endParaRPr>
            </a:p>
          </p:txBody>
        </p:sp>
        <p:grpSp>
          <p:nvGrpSpPr>
            <p:cNvPr id="172" name="Group 171"/>
            <p:cNvGrpSpPr/>
            <p:nvPr/>
          </p:nvGrpSpPr>
          <p:grpSpPr>
            <a:xfrm rot="16027904">
              <a:off x="5643677" y="2177824"/>
              <a:ext cx="398776" cy="1527634"/>
              <a:chOff x="5066148" y="1912143"/>
              <a:chExt cx="420252" cy="1545428"/>
            </a:xfrm>
          </p:grpSpPr>
          <p:cxnSp>
            <p:nvCxnSpPr>
              <p:cNvPr id="173" name="Straight Connector 17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84" name="Straight Connector 183"/>
            <p:cNvCxnSpPr/>
            <p:nvPr/>
          </p:nvCxnSpPr>
          <p:spPr>
            <a:xfrm>
              <a:off x="6611825" y="2893686"/>
              <a:ext cx="0" cy="4807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6611825" y="3855240"/>
              <a:ext cx="0" cy="4807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6" name="Oval 185"/>
            <p:cNvSpPr/>
            <p:nvPr/>
          </p:nvSpPr>
          <p:spPr>
            <a:xfrm>
              <a:off x="6358754" y="3374463"/>
              <a:ext cx="506142" cy="48077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0" name="Group 269"/>
          <p:cNvGrpSpPr/>
          <p:nvPr/>
        </p:nvGrpSpPr>
        <p:grpSpPr>
          <a:xfrm>
            <a:off x="1511274" y="4501245"/>
            <a:ext cx="4393102" cy="2123062"/>
            <a:chOff x="1511274" y="4501245"/>
            <a:chExt cx="4393102" cy="2123062"/>
          </a:xfrm>
        </p:grpSpPr>
        <p:grpSp>
          <p:nvGrpSpPr>
            <p:cNvPr id="189" name="Group 188"/>
            <p:cNvGrpSpPr/>
            <p:nvPr/>
          </p:nvGrpSpPr>
          <p:grpSpPr>
            <a:xfrm>
              <a:off x="1511274" y="5118335"/>
              <a:ext cx="398776" cy="1408376"/>
              <a:chOff x="5066148" y="1912143"/>
              <a:chExt cx="420252" cy="1545428"/>
            </a:xfrm>
          </p:grpSpPr>
          <p:cxnSp>
            <p:nvCxnSpPr>
              <p:cNvPr id="190" name="Straight Connector 18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01" name="Group 200"/>
            <p:cNvGrpSpPr/>
            <p:nvPr/>
          </p:nvGrpSpPr>
          <p:grpSpPr>
            <a:xfrm rot="5232552">
              <a:off x="2298073" y="4332647"/>
              <a:ext cx="373719" cy="1518427"/>
              <a:chOff x="5066148" y="1912143"/>
              <a:chExt cx="420252" cy="1545428"/>
            </a:xfrm>
          </p:grpSpPr>
          <p:cxnSp>
            <p:nvCxnSpPr>
              <p:cNvPr id="202" name="Straight Connector 20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13" name="TextBox 212"/>
            <p:cNvSpPr txBox="1"/>
            <p:nvPr/>
          </p:nvSpPr>
          <p:spPr>
            <a:xfrm>
              <a:off x="1929096" y="5620458"/>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14" name="TextBox 213"/>
            <p:cNvSpPr txBox="1"/>
            <p:nvPr/>
          </p:nvSpPr>
          <p:spPr>
            <a:xfrm>
              <a:off x="3923214" y="5415218"/>
              <a:ext cx="850591" cy="410546"/>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215" name="Group 214"/>
            <p:cNvGrpSpPr/>
            <p:nvPr/>
          </p:nvGrpSpPr>
          <p:grpSpPr>
            <a:xfrm>
              <a:off x="3028583" y="5069735"/>
              <a:ext cx="398776" cy="1456975"/>
              <a:chOff x="5066148" y="1912143"/>
              <a:chExt cx="420252" cy="1545428"/>
            </a:xfrm>
          </p:grpSpPr>
          <p:cxnSp>
            <p:nvCxnSpPr>
              <p:cNvPr id="216" name="Straight Connector 21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27" name="TextBox 226"/>
            <p:cNvSpPr txBox="1"/>
            <p:nvPr/>
          </p:nvSpPr>
          <p:spPr>
            <a:xfrm>
              <a:off x="2413840" y="4517654"/>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28" name="TextBox 227"/>
            <p:cNvSpPr txBox="1"/>
            <p:nvPr/>
          </p:nvSpPr>
          <p:spPr>
            <a:xfrm>
              <a:off x="2579732" y="5607685"/>
              <a:ext cx="480968" cy="410546"/>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229" name="Group 228"/>
            <p:cNvGrpSpPr/>
            <p:nvPr/>
          </p:nvGrpSpPr>
          <p:grpSpPr>
            <a:xfrm>
              <a:off x="3489973" y="5059508"/>
              <a:ext cx="506142" cy="1423015"/>
              <a:chOff x="6750909" y="1752600"/>
              <a:chExt cx="533400" cy="1600200"/>
            </a:xfrm>
          </p:grpSpPr>
          <p:grpSp>
            <p:nvGrpSpPr>
              <p:cNvPr id="230" name="Group 229"/>
              <p:cNvGrpSpPr/>
              <p:nvPr/>
            </p:nvGrpSpPr>
            <p:grpSpPr>
              <a:xfrm>
                <a:off x="6750909" y="1752600"/>
                <a:ext cx="533400" cy="1600200"/>
                <a:chOff x="7581900" y="1752600"/>
                <a:chExt cx="533400" cy="1600200"/>
              </a:xfrm>
            </p:grpSpPr>
            <p:cxnSp>
              <p:nvCxnSpPr>
                <p:cNvPr id="232" name="Straight Connector 231"/>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4" name="Oval 233"/>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31" name="Straight Arrow Connector 230"/>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35" name="Group 234"/>
            <p:cNvGrpSpPr/>
            <p:nvPr/>
          </p:nvGrpSpPr>
          <p:grpSpPr>
            <a:xfrm rot="5232552">
              <a:off x="4292992" y="4290233"/>
              <a:ext cx="373719" cy="1518427"/>
              <a:chOff x="5066148" y="1912143"/>
              <a:chExt cx="420252" cy="1545428"/>
            </a:xfrm>
          </p:grpSpPr>
          <p:cxnSp>
            <p:nvCxnSpPr>
              <p:cNvPr id="236" name="Straight Connector 23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47" name="Straight Connector 246"/>
            <p:cNvCxnSpPr/>
            <p:nvPr/>
          </p:nvCxnSpPr>
          <p:spPr>
            <a:xfrm>
              <a:off x="3244373" y="5081804"/>
              <a:ext cx="48601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9" name="TextBox 248"/>
            <p:cNvSpPr txBox="1"/>
            <p:nvPr/>
          </p:nvSpPr>
          <p:spPr>
            <a:xfrm>
              <a:off x="4358015" y="4501245"/>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cxnSp>
          <p:nvCxnSpPr>
            <p:cNvPr id="250" name="Straight Arrow Connector 249"/>
            <p:cNvCxnSpPr/>
            <p:nvPr/>
          </p:nvCxnSpPr>
          <p:spPr>
            <a:xfrm>
              <a:off x="1832004" y="6526710"/>
              <a:ext cx="490973"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251" name="TextBox 250"/>
            <p:cNvSpPr txBox="1"/>
            <p:nvPr/>
          </p:nvSpPr>
          <p:spPr>
            <a:xfrm>
              <a:off x="1939527" y="5930017"/>
              <a:ext cx="567670" cy="465285"/>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252" name="Straight Connector 251"/>
            <p:cNvCxnSpPr/>
            <p:nvPr/>
          </p:nvCxnSpPr>
          <p:spPr>
            <a:xfrm flipV="1">
              <a:off x="1703892" y="6457049"/>
              <a:ext cx="3530990" cy="6622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53" name="TextBox 252"/>
            <p:cNvSpPr txBox="1"/>
            <p:nvPr/>
          </p:nvSpPr>
          <p:spPr>
            <a:xfrm rot="16200000">
              <a:off x="4737229" y="5457160"/>
              <a:ext cx="1872629" cy="461665"/>
            </a:xfrm>
            <a:prstGeom prst="rect">
              <a:avLst/>
            </a:prstGeom>
            <a:noFill/>
          </p:spPr>
          <p:txBody>
            <a:bodyPr wrap="none" rtlCol="0">
              <a:spAutoFit/>
            </a:bodyPr>
            <a:lstStyle/>
            <a:p>
              <a:r>
                <a:rPr lang="en-US" sz="2400" dirty="0" smtClean="0">
                  <a:solidFill>
                    <a:srgbClr val="FF0000"/>
                  </a:solidFill>
                </a:rPr>
                <a:t>- (2b</a:t>
              </a:r>
              <a:r>
                <a:rPr lang="en-US" sz="2400" baseline="-25000" dirty="0" smtClean="0">
                  <a:solidFill>
                    <a:srgbClr val="FF0000"/>
                  </a:solidFill>
                </a:rPr>
                <a:t>1</a:t>
              </a:r>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)/4 +</a:t>
              </a:r>
              <a:endParaRPr lang="en-US" sz="2400" dirty="0">
                <a:solidFill>
                  <a:srgbClr val="FF0000"/>
                </a:solidFill>
                <a:latin typeface="Symbol" panose="05050102010706020507" pitchFamily="18" charset="2"/>
              </a:endParaRPr>
            </a:p>
          </p:txBody>
        </p:sp>
        <p:cxnSp>
          <p:nvCxnSpPr>
            <p:cNvPr id="266" name="Straight Connector 265"/>
            <p:cNvCxnSpPr/>
            <p:nvPr/>
          </p:nvCxnSpPr>
          <p:spPr>
            <a:xfrm>
              <a:off x="5234882" y="5016853"/>
              <a:ext cx="0" cy="4807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a:off x="5234882" y="5978407"/>
              <a:ext cx="0" cy="4807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68" name="Oval 267"/>
            <p:cNvSpPr/>
            <p:nvPr/>
          </p:nvSpPr>
          <p:spPr>
            <a:xfrm>
              <a:off x="4981811" y="5497630"/>
              <a:ext cx="506142" cy="48077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5625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2" name="Group 161"/>
          <p:cNvGrpSpPr/>
          <p:nvPr/>
        </p:nvGrpSpPr>
        <p:grpSpPr>
          <a:xfrm>
            <a:off x="488610" y="81600"/>
            <a:ext cx="4747182" cy="2084389"/>
            <a:chOff x="2142234" y="149011"/>
            <a:chExt cx="4747182" cy="2084389"/>
          </a:xfrm>
        </p:grpSpPr>
        <p:grpSp>
          <p:nvGrpSpPr>
            <p:cNvPr id="2" name="Group 1"/>
            <p:cNvGrpSpPr/>
            <p:nvPr/>
          </p:nvGrpSpPr>
          <p:grpSpPr>
            <a:xfrm>
              <a:off x="2142234" y="749692"/>
              <a:ext cx="398776" cy="1408376"/>
              <a:chOff x="5066148" y="1912143"/>
              <a:chExt cx="420252" cy="1545428"/>
            </a:xfrm>
          </p:grpSpPr>
          <p:cxnSp>
            <p:nvCxnSpPr>
              <p:cNvPr id="3" name="Straight Connector 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rot="5232552">
              <a:off x="2929033" y="-35996"/>
              <a:ext cx="373719" cy="1518427"/>
              <a:chOff x="5066148" y="1912143"/>
              <a:chExt cx="420252" cy="1545428"/>
            </a:xfrm>
          </p:grpSpPr>
          <p:cxnSp>
            <p:nvCxnSpPr>
              <p:cNvPr id="15" name="Straight Connector 1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6" name="TextBox 25"/>
            <p:cNvSpPr txBox="1"/>
            <p:nvPr/>
          </p:nvSpPr>
          <p:spPr>
            <a:xfrm>
              <a:off x="2560056" y="1251815"/>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7" name="TextBox 26"/>
            <p:cNvSpPr txBox="1"/>
            <p:nvPr/>
          </p:nvSpPr>
          <p:spPr>
            <a:xfrm>
              <a:off x="4401534" y="790058"/>
              <a:ext cx="850591" cy="410546"/>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28" name="Group 27"/>
            <p:cNvGrpSpPr/>
            <p:nvPr/>
          </p:nvGrpSpPr>
          <p:grpSpPr>
            <a:xfrm>
              <a:off x="3659543" y="701092"/>
              <a:ext cx="398776" cy="1456975"/>
              <a:chOff x="5066148" y="1912143"/>
              <a:chExt cx="420252" cy="1545428"/>
            </a:xfrm>
          </p:grpSpPr>
          <p:cxnSp>
            <p:nvCxnSpPr>
              <p:cNvPr id="29" name="Straight Connector 2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0" name="TextBox 39"/>
            <p:cNvSpPr txBox="1"/>
            <p:nvPr/>
          </p:nvSpPr>
          <p:spPr>
            <a:xfrm>
              <a:off x="3044800" y="149011"/>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41" name="TextBox 40"/>
            <p:cNvSpPr txBox="1"/>
            <p:nvPr/>
          </p:nvSpPr>
          <p:spPr>
            <a:xfrm>
              <a:off x="3210692" y="1239042"/>
              <a:ext cx="480968" cy="410546"/>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42" name="Group 41"/>
            <p:cNvGrpSpPr/>
            <p:nvPr/>
          </p:nvGrpSpPr>
          <p:grpSpPr>
            <a:xfrm>
              <a:off x="4120933" y="690865"/>
              <a:ext cx="506142" cy="1423015"/>
              <a:chOff x="6750909" y="1752600"/>
              <a:chExt cx="533400" cy="1600200"/>
            </a:xfrm>
          </p:grpSpPr>
          <p:grpSp>
            <p:nvGrpSpPr>
              <p:cNvPr id="43" name="Group 42"/>
              <p:cNvGrpSpPr/>
              <p:nvPr/>
            </p:nvGrpSpPr>
            <p:grpSpPr>
              <a:xfrm>
                <a:off x="6750909" y="1752600"/>
                <a:ext cx="533400" cy="1600200"/>
                <a:chOff x="7581900" y="1752600"/>
                <a:chExt cx="533400" cy="1600200"/>
              </a:xfrm>
            </p:grpSpPr>
            <p:cxnSp>
              <p:nvCxnSpPr>
                <p:cNvPr id="45" name="Straight Connector 44"/>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4" name="Straight Arrow Connector 43"/>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60" name="Straight Connector 59"/>
            <p:cNvCxnSpPr/>
            <p:nvPr/>
          </p:nvCxnSpPr>
          <p:spPr>
            <a:xfrm flipV="1">
              <a:off x="3875333" y="651692"/>
              <a:ext cx="1722404" cy="61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4936148" y="1323175"/>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cxnSp>
          <p:nvCxnSpPr>
            <p:cNvPr id="62" name="Straight Arrow Connector 61"/>
            <p:cNvCxnSpPr/>
            <p:nvPr/>
          </p:nvCxnSpPr>
          <p:spPr>
            <a:xfrm>
              <a:off x="2462964" y="2158067"/>
              <a:ext cx="490973"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2570487" y="1561374"/>
              <a:ext cx="567670" cy="465285"/>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64" name="Straight Connector 63"/>
            <p:cNvCxnSpPr/>
            <p:nvPr/>
          </p:nvCxnSpPr>
          <p:spPr>
            <a:xfrm flipV="1">
              <a:off x="2334852" y="2078175"/>
              <a:ext cx="3761556" cy="7645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rot="16200000">
              <a:off x="5832075" y="1176059"/>
              <a:ext cx="1653017" cy="461665"/>
            </a:xfrm>
            <a:prstGeom prst="rect">
              <a:avLst/>
            </a:prstGeom>
            <a:noFill/>
          </p:spPr>
          <p:txBody>
            <a:bodyPr wrap="none" rtlCol="0">
              <a:spAutoFit/>
            </a:bodyPr>
            <a:lstStyle/>
            <a:p>
              <a:r>
                <a:rPr lang="en-US" sz="2400" dirty="0" smtClean="0">
                  <a:solidFill>
                    <a:srgbClr val="FF0000"/>
                  </a:solidFill>
                </a:rPr>
                <a:t>(2b</a:t>
              </a:r>
              <a:r>
                <a:rPr lang="en-US" sz="2400" baseline="-25000" dirty="0" smtClean="0">
                  <a:solidFill>
                    <a:srgbClr val="FF0000"/>
                  </a:solidFill>
                </a:rPr>
                <a:t>1</a:t>
              </a:r>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)/8R</a:t>
              </a:r>
              <a:endParaRPr lang="en-US" sz="2400" dirty="0">
                <a:solidFill>
                  <a:srgbClr val="FF0000"/>
                </a:solidFill>
                <a:latin typeface="Symbol" panose="05050102010706020507" pitchFamily="18" charset="2"/>
              </a:endParaRPr>
            </a:p>
          </p:txBody>
        </p:sp>
        <p:grpSp>
          <p:nvGrpSpPr>
            <p:cNvPr id="70" name="Group 69"/>
            <p:cNvGrpSpPr/>
            <p:nvPr/>
          </p:nvGrpSpPr>
          <p:grpSpPr>
            <a:xfrm>
              <a:off x="5381947" y="639623"/>
              <a:ext cx="398776" cy="1456975"/>
              <a:chOff x="5066148" y="1912143"/>
              <a:chExt cx="420252" cy="1545428"/>
            </a:xfrm>
          </p:grpSpPr>
          <p:cxnSp>
            <p:nvCxnSpPr>
              <p:cNvPr id="71" name="Straight Connector 7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82" name="Group 81"/>
            <p:cNvGrpSpPr/>
            <p:nvPr/>
          </p:nvGrpSpPr>
          <p:grpSpPr>
            <a:xfrm>
              <a:off x="5843337" y="629396"/>
              <a:ext cx="506142" cy="1423015"/>
              <a:chOff x="6750909" y="1752600"/>
              <a:chExt cx="533400" cy="1600200"/>
            </a:xfrm>
          </p:grpSpPr>
          <p:grpSp>
            <p:nvGrpSpPr>
              <p:cNvPr id="83" name="Group 82"/>
              <p:cNvGrpSpPr/>
              <p:nvPr/>
            </p:nvGrpSpPr>
            <p:grpSpPr>
              <a:xfrm>
                <a:off x="6750909" y="1752600"/>
                <a:ext cx="533400" cy="1600200"/>
                <a:chOff x="7581900" y="1752600"/>
                <a:chExt cx="533400" cy="1600200"/>
              </a:xfrm>
            </p:grpSpPr>
            <p:cxnSp>
              <p:nvCxnSpPr>
                <p:cNvPr id="85" name="Straight Connector 84"/>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7" name="Oval 86"/>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4" name="Straight Arrow Connector 83"/>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88" name="Straight Connector 87"/>
            <p:cNvCxnSpPr/>
            <p:nvPr/>
          </p:nvCxnSpPr>
          <p:spPr>
            <a:xfrm>
              <a:off x="5597737" y="651692"/>
              <a:ext cx="48601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29" name="TextBox 128"/>
          <p:cNvSpPr txBox="1"/>
          <p:nvPr/>
        </p:nvSpPr>
        <p:spPr>
          <a:xfrm>
            <a:off x="3171264" y="2215701"/>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grpSp>
        <p:nvGrpSpPr>
          <p:cNvPr id="220" name="Group 219"/>
          <p:cNvGrpSpPr/>
          <p:nvPr/>
        </p:nvGrpSpPr>
        <p:grpSpPr>
          <a:xfrm>
            <a:off x="488610" y="2546134"/>
            <a:ext cx="4741983" cy="1621710"/>
            <a:chOff x="2268698" y="2603048"/>
            <a:chExt cx="4741983" cy="1621710"/>
          </a:xfrm>
        </p:grpSpPr>
        <p:grpSp>
          <p:nvGrpSpPr>
            <p:cNvPr id="91" name="Group 90"/>
            <p:cNvGrpSpPr/>
            <p:nvPr/>
          </p:nvGrpSpPr>
          <p:grpSpPr>
            <a:xfrm>
              <a:off x="2268698" y="2816382"/>
              <a:ext cx="398776" cy="1408376"/>
              <a:chOff x="5066148" y="1912143"/>
              <a:chExt cx="420252" cy="1545428"/>
            </a:xfrm>
          </p:grpSpPr>
          <p:cxnSp>
            <p:nvCxnSpPr>
              <p:cNvPr id="92" name="Straight Connector 9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3" name="Group 102"/>
            <p:cNvGrpSpPr/>
            <p:nvPr/>
          </p:nvGrpSpPr>
          <p:grpSpPr>
            <a:xfrm rot="5232552">
              <a:off x="3055497" y="2030694"/>
              <a:ext cx="373719" cy="1518427"/>
              <a:chOff x="5066148" y="1912143"/>
              <a:chExt cx="420252" cy="1545428"/>
            </a:xfrm>
          </p:grpSpPr>
          <p:cxnSp>
            <p:nvCxnSpPr>
              <p:cNvPr id="104" name="Straight Connector 10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5" name="TextBox 114"/>
            <p:cNvSpPr txBox="1"/>
            <p:nvPr/>
          </p:nvSpPr>
          <p:spPr>
            <a:xfrm>
              <a:off x="2686520" y="3318505"/>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grpSp>
          <p:nvGrpSpPr>
            <p:cNvPr id="117" name="Group 116"/>
            <p:cNvGrpSpPr/>
            <p:nvPr/>
          </p:nvGrpSpPr>
          <p:grpSpPr>
            <a:xfrm>
              <a:off x="3786007" y="2767782"/>
              <a:ext cx="398776" cy="1453539"/>
              <a:chOff x="5066148" y="1912143"/>
              <a:chExt cx="420252" cy="1545428"/>
            </a:xfrm>
          </p:grpSpPr>
          <p:cxnSp>
            <p:nvCxnSpPr>
              <p:cNvPr id="118" name="Straight Connector 117"/>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30" name="TextBox 129"/>
            <p:cNvSpPr txBox="1"/>
            <p:nvPr/>
          </p:nvSpPr>
          <p:spPr>
            <a:xfrm>
              <a:off x="3403610" y="3229723"/>
              <a:ext cx="35137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grpSp>
          <p:nvGrpSpPr>
            <p:cNvPr id="131" name="Group 130"/>
            <p:cNvGrpSpPr/>
            <p:nvPr/>
          </p:nvGrpSpPr>
          <p:grpSpPr>
            <a:xfrm>
              <a:off x="4247397" y="2757555"/>
              <a:ext cx="506142" cy="1423015"/>
              <a:chOff x="6750909" y="1752600"/>
              <a:chExt cx="533400" cy="1600200"/>
            </a:xfrm>
          </p:grpSpPr>
          <p:grpSp>
            <p:nvGrpSpPr>
              <p:cNvPr id="132" name="Group 131"/>
              <p:cNvGrpSpPr/>
              <p:nvPr/>
            </p:nvGrpSpPr>
            <p:grpSpPr>
              <a:xfrm>
                <a:off x="6750909" y="1752600"/>
                <a:ext cx="533400" cy="1600200"/>
                <a:chOff x="7581900" y="1752600"/>
                <a:chExt cx="533400" cy="1600200"/>
              </a:xfrm>
            </p:grpSpPr>
            <p:cxnSp>
              <p:nvCxnSpPr>
                <p:cNvPr id="134" name="Straight Connector 133"/>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36" name="Oval 135"/>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3" name="Straight Arrow Connector 132"/>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37" name="Straight Connector 136"/>
            <p:cNvCxnSpPr/>
            <p:nvPr/>
          </p:nvCxnSpPr>
          <p:spPr>
            <a:xfrm flipV="1">
              <a:off x="4001797" y="2762052"/>
              <a:ext cx="498671" cy="17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p:nvPr/>
          </p:nvCxnSpPr>
          <p:spPr>
            <a:xfrm>
              <a:off x="2589428" y="4224757"/>
              <a:ext cx="490973"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40" name="TextBox 139"/>
            <p:cNvSpPr txBox="1"/>
            <p:nvPr/>
          </p:nvSpPr>
          <p:spPr>
            <a:xfrm>
              <a:off x="2696951" y="3628064"/>
              <a:ext cx="567670" cy="465285"/>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141" name="Straight Connector 140"/>
            <p:cNvCxnSpPr/>
            <p:nvPr/>
          </p:nvCxnSpPr>
          <p:spPr>
            <a:xfrm flipV="1">
              <a:off x="2461316" y="4175150"/>
              <a:ext cx="2039152" cy="4617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2" name="TextBox 141"/>
            <p:cNvSpPr txBox="1"/>
            <p:nvPr/>
          </p:nvSpPr>
          <p:spPr>
            <a:xfrm>
              <a:off x="4782186" y="3139561"/>
              <a:ext cx="2228495" cy="461665"/>
            </a:xfrm>
            <a:prstGeom prst="rect">
              <a:avLst/>
            </a:prstGeom>
            <a:noFill/>
          </p:spPr>
          <p:txBody>
            <a:bodyPr wrap="none" rtlCol="0">
              <a:spAutoFit/>
            </a:bodyPr>
            <a:lstStyle/>
            <a:p>
              <a:r>
                <a:rPr lang="en-US" sz="2400" dirty="0" smtClean="0">
                  <a:solidFill>
                    <a:srgbClr val="FF0000"/>
                  </a:solidFill>
                </a:rPr>
                <a:t>(4</a:t>
              </a:r>
              <a:r>
                <a:rPr lang="en-US" sz="2400" dirty="0">
                  <a:solidFill>
                    <a:srgbClr val="FF0000"/>
                  </a:solidFill>
                </a:rPr>
                <a:t>b</a:t>
              </a:r>
              <a:r>
                <a:rPr lang="en-US" sz="2400" baseline="-25000" dirty="0">
                  <a:solidFill>
                    <a:srgbClr val="FF0000"/>
                  </a:solidFill>
                </a:rPr>
                <a:t>2</a:t>
              </a:r>
              <a:r>
                <a:rPr lang="en-US" sz="2400" dirty="0" smtClean="0">
                  <a:solidFill>
                    <a:srgbClr val="FF0000"/>
                  </a:solidFill>
                </a:rPr>
                <a:t>+2b</a:t>
              </a:r>
              <a:r>
                <a:rPr lang="en-US" sz="2400" baseline="-25000" dirty="0" smtClean="0">
                  <a:solidFill>
                    <a:srgbClr val="FF0000"/>
                  </a:solidFill>
                </a:rPr>
                <a:t>1</a:t>
              </a:r>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)/8R</a:t>
              </a:r>
              <a:endParaRPr lang="en-US" sz="2400" dirty="0">
                <a:solidFill>
                  <a:srgbClr val="FF0000"/>
                </a:solidFill>
                <a:latin typeface="Symbol" panose="05050102010706020507" pitchFamily="18" charset="2"/>
              </a:endParaRPr>
            </a:p>
          </p:txBody>
        </p:sp>
      </p:grpSp>
      <p:grpSp>
        <p:nvGrpSpPr>
          <p:cNvPr id="167" name="Group 166"/>
          <p:cNvGrpSpPr/>
          <p:nvPr/>
        </p:nvGrpSpPr>
        <p:grpSpPr>
          <a:xfrm>
            <a:off x="324723" y="4939680"/>
            <a:ext cx="398776" cy="1408376"/>
            <a:chOff x="5066148" y="1912143"/>
            <a:chExt cx="420252" cy="1545428"/>
          </a:xfrm>
        </p:grpSpPr>
        <p:cxnSp>
          <p:nvCxnSpPr>
            <p:cNvPr id="206" name="Straight Connector 20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68" name="Group 167"/>
          <p:cNvGrpSpPr/>
          <p:nvPr/>
        </p:nvGrpSpPr>
        <p:grpSpPr>
          <a:xfrm rot="5232552">
            <a:off x="1111522" y="4153992"/>
            <a:ext cx="373719" cy="1518427"/>
            <a:chOff x="5066148" y="1912143"/>
            <a:chExt cx="420252" cy="1545428"/>
          </a:xfrm>
        </p:grpSpPr>
        <p:cxnSp>
          <p:nvCxnSpPr>
            <p:cNvPr id="195" name="Straight Connector 19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69" name="TextBox 168"/>
          <p:cNvSpPr txBox="1"/>
          <p:nvPr/>
        </p:nvSpPr>
        <p:spPr>
          <a:xfrm>
            <a:off x="742545" y="5441803"/>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71" name="TextBox 170"/>
          <p:cNvSpPr txBox="1"/>
          <p:nvPr/>
        </p:nvSpPr>
        <p:spPr>
          <a:xfrm>
            <a:off x="1113117" y="4320343"/>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cxnSp>
        <p:nvCxnSpPr>
          <p:cNvPr id="174" name="Straight Connector 173"/>
          <p:cNvCxnSpPr/>
          <p:nvPr/>
        </p:nvCxnSpPr>
        <p:spPr>
          <a:xfrm flipV="1">
            <a:off x="2057822" y="4885350"/>
            <a:ext cx="498671" cy="17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5" name="Straight Arrow Connector 174"/>
          <p:cNvCxnSpPr/>
          <p:nvPr/>
        </p:nvCxnSpPr>
        <p:spPr>
          <a:xfrm>
            <a:off x="645453" y="6348055"/>
            <a:ext cx="490973"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76" name="TextBox 175"/>
          <p:cNvSpPr txBox="1"/>
          <p:nvPr/>
        </p:nvSpPr>
        <p:spPr>
          <a:xfrm>
            <a:off x="752976" y="5751362"/>
            <a:ext cx="567670" cy="465285"/>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177" name="Straight Connector 176"/>
          <p:cNvCxnSpPr/>
          <p:nvPr/>
        </p:nvCxnSpPr>
        <p:spPr>
          <a:xfrm flipV="1">
            <a:off x="517341" y="6298448"/>
            <a:ext cx="2039152" cy="4617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8" name="TextBox 177"/>
          <p:cNvSpPr txBox="1"/>
          <p:nvPr/>
        </p:nvSpPr>
        <p:spPr>
          <a:xfrm>
            <a:off x="2736389" y="4971007"/>
            <a:ext cx="2268570" cy="1200329"/>
          </a:xfrm>
          <a:prstGeom prst="rect">
            <a:avLst/>
          </a:prstGeom>
          <a:noFill/>
        </p:spPr>
        <p:txBody>
          <a:bodyPr wrap="none" rtlCol="0">
            <a:spAutoFit/>
          </a:bodyPr>
          <a:lstStyle/>
          <a:p>
            <a:r>
              <a:rPr lang="en-US" sz="2400" dirty="0" smtClean="0">
                <a:solidFill>
                  <a:srgbClr val="FF0000"/>
                </a:solidFill>
              </a:rPr>
              <a:t>+</a:t>
            </a:r>
          </a:p>
          <a:p>
            <a:r>
              <a:rPr lang="en-US" sz="2400" dirty="0" smtClean="0">
                <a:solidFill>
                  <a:srgbClr val="FF0000"/>
                </a:solidFill>
              </a:rPr>
              <a:t> (4b</a:t>
            </a:r>
            <a:r>
              <a:rPr lang="en-US" sz="2400" baseline="-25000" dirty="0" smtClean="0">
                <a:solidFill>
                  <a:srgbClr val="FF0000"/>
                </a:solidFill>
              </a:rPr>
              <a:t>2</a:t>
            </a:r>
            <a:r>
              <a:rPr lang="en-US" sz="2400" dirty="0" smtClean="0">
                <a:solidFill>
                  <a:srgbClr val="FF0000"/>
                </a:solidFill>
              </a:rPr>
              <a:t>+2b</a:t>
            </a:r>
            <a:r>
              <a:rPr lang="en-US" sz="2400" baseline="-25000" dirty="0" smtClean="0">
                <a:solidFill>
                  <a:srgbClr val="FF0000"/>
                </a:solidFill>
              </a:rPr>
              <a:t>1</a:t>
            </a:r>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)/8 </a:t>
            </a:r>
          </a:p>
          <a:p>
            <a:r>
              <a:rPr lang="en-US" sz="2400" dirty="0" smtClean="0">
                <a:solidFill>
                  <a:srgbClr val="FF0000"/>
                </a:solidFill>
              </a:rPr>
              <a:t>-</a:t>
            </a:r>
          </a:p>
        </p:txBody>
      </p:sp>
      <p:grpSp>
        <p:nvGrpSpPr>
          <p:cNvPr id="224" name="Group 223"/>
          <p:cNvGrpSpPr/>
          <p:nvPr/>
        </p:nvGrpSpPr>
        <p:grpSpPr>
          <a:xfrm>
            <a:off x="2298229" y="4864474"/>
            <a:ext cx="506142" cy="1442331"/>
            <a:chOff x="6344855" y="2732163"/>
            <a:chExt cx="506142" cy="1442331"/>
          </a:xfrm>
        </p:grpSpPr>
        <p:cxnSp>
          <p:nvCxnSpPr>
            <p:cNvPr id="221" name="Straight Connector 220"/>
            <p:cNvCxnSpPr/>
            <p:nvPr/>
          </p:nvCxnSpPr>
          <p:spPr>
            <a:xfrm>
              <a:off x="6597926" y="2732163"/>
              <a:ext cx="0" cy="4807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a:off x="6597926" y="3693717"/>
              <a:ext cx="0" cy="4807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23" name="Oval 222"/>
            <p:cNvSpPr/>
            <p:nvPr/>
          </p:nvSpPr>
          <p:spPr>
            <a:xfrm>
              <a:off x="6344855" y="3212940"/>
              <a:ext cx="506142" cy="48077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5" name="TextBox 224"/>
          <p:cNvSpPr txBox="1"/>
          <p:nvPr/>
        </p:nvSpPr>
        <p:spPr>
          <a:xfrm>
            <a:off x="5258101" y="2524183"/>
            <a:ext cx="3810000" cy="3785652"/>
          </a:xfrm>
          <a:prstGeom prst="rect">
            <a:avLst/>
          </a:prstGeom>
          <a:noFill/>
        </p:spPr>
        <p:txBody>
          <a:bodyPr wrap="square" rtlCol="0">
            <a:spAutoFit/>
          </a:bodyPr>
          <a:lstStyle/>
          <a:p>
            <a:r>
              <a:rPr lang="en-US" sz="2400" dirty="0" smtClean="0">
                <a:solidFill>
                  <a:srgbClr val="002060"/>
                </a:solidFill>
              </a:rPr>
              <a:t>Summary of this example:</a:t>
            </a:r>
          </a:p>
          <a:p>
            <a:pPr marL="457200" indent="-457200">
              <a:buAutoNum type="arabicParenBoth"/>
            </a:pPr>
            <a:r>
              <a:rPr lang="en-US" sz="2400" dirty="0" err="1" smtClean="0">
                <a:solidFill>
                  <a:srgbClr val="002060"/>
                </a:solidFill>
              </a:rPr>
              <a:t>i</a:t>
            </a:r>
            <a:r>
              <a:rPr lang="en-US" sz="2400" baseline="-25000" dirty="0" err="1" smtClean="0">
                <a:solidFill>
                  <a:srgbClr val="002060"/>
                </a:solidFill>
              </a:rPr>
              <a:t>out</a:t>
            </a:r>
            <a:r>
              <a:rPr lang="en-US" sz="2400" dirty="0" smtClean="0">
                <a:solidFill>
                  <a:srgbClr val="002060"/>
                </a:solidFill>
              </a:rPr>
              <a:t>=</a:t>
            </a:r>
            <a:r>
              <a:rPr lang="en-US" sz="2400" dirty="0">
                <a:solidFill>
                  <a:srgbClr val="002060"/>
                </a:solidFill>
              </a:rPr>
              <a:t> (4b</a:t>
            </a:r>
            <a:r>
              <a:rPr lang="en-US" sz="2400" baseline="-25000" dirty="0">
                <a:solidFill>
                  <a:srgbClr val="002060"/>
                </a:solidFill>
              </a:rPr>
              <a:t>2</a:t>
            </a:r>
            <a:r>
              <a:rPr lang="en-US" sz="2400" dirty="0">
                <a:solidFill>
                  <a:srgbClr val="002060"/>
                </a:solidFill>
              </a:rPr>
              <a:t>+2b</a:t>
            </a:r>
            <a:r>
              <a:rPr lang="en-US" sz="2400" baseline="-25000" dirty="0">
                <a:solidFill>
                  <a:srgbClr val="002060"/>
                </a:solidFill>
              </a:rPr>
              <a:t>1</a:t>
            </a:r>
            <a:r>
              <a:rPr lang="en-US" sz="2400" dirty="0">
                <a:solidFill>
                  <a:srgbClr val="002060"/>
                </a:solidFill>
              </a:rPr>
              <a:t>+b</a:t>
            </a:r>
            <a:r>
              <a:rPr lang="en-US" sz="2400" baseline="-25000" dirty="0">
                <a:solidFill>
                  <a:srgbClr val="002060"/>
                </a:solidFill>
              </a:rPr>
              <a:t>0</a:t>
            </a:r>
            <a:r>
              <a:rPr lang="en-US" sz="2400" dirty="0" smtClean="0">
                <a:solidFill>
                  <a:srgbClr val="002060"/>
                </a:solidFill>
              </a:rPr>
              <a:t>)/24R which is the same as before (but easier to evaluate?)</a:t>
            </a:r>
          </a:p>
          <a:p>
            <a:pPr marL="457200" indent="-457200">
              <a:buAutoNum type="arabicParenBoth"/>
            </a:pPr>
            <a:r>
              <a:rPr lang="en-US" sz="2400" dirty="0" smtClean="0">
                <a:solidFill>
                  <a:srgbClr val="002060"/>
                </a:solidFill>
              </a:rPr>
              <a:t>We have replaced a complicated circuit (3 batteries and 7 resistors) with a single non-ideal voltage source!</a:t>
            </a:r>
            <a:endParaRPr lang="en-US" sz="2400" dirty="0">
              <a:solidFill>
                <a:srgbClr val="002060"/>
              </a:solidFill>
            </a:endParaRPr>
          </a:p>
        </p:txBody>
      </p:sp>
    </p:spTree>
    <p:extLst>
      <p:ext uri="{BB962C8B-B14F-4D97-AF65-F5344CB8AC3E}">
        <p14:creationId xmlns:p14="http://schemas.microsoft.com/office/powerpoint/2010/main" val="909255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6961" y="2667000"/>
            <a:ext cx="7848600" cy="1600200"/>
          </a:xfrm>
        </p:spPr>
        <p:txBody>
          <a:bodyPr>
            <a:normAutofit fontScale="90000"/>
          </a:bodyPr>
          <a:lstStyle/>
          <a:p>
            <a:r>
              <a:rPr lang="en-US" sz="4400" dirty="0" err="1"/>
              <a:t>Thevenin’s</a:t>
            </a:r>
            <a:r>
              <a:rPr lang="en-US" sz="4400" dirty="0"/>
              <a:t> </a:t>
            </a:r>
            <a:r>
              <a:rPr lang="en-US" sz="4400" dirty="0" smtClean="0"/>
              <a:t>Theorem</a:t>
            </a:r>
            <a:br>
              <a:rPr lang="en-US" sz="4400" dirty="0" smtClean="0"/>
            </a:br>
            <a:r>
              <a:rPr lang="en-US" dirty="0" smtClean="0"/>
              <a:t>Part 3: Theorem proof and algorithm</a:t>
            </a:r>
            <a:endParaRPr lang="en-US" sz="3600" dirty="0"/>
          </a:p>
        </p:txBody>
      </p:sp>
      <p:sp>
        <p:nvSpPr>
          <p:cNvPr id="5" name="Subtitle 2"/>
          <p:cNvSpPr txBox="1">
            <a:spLocks/>
          </p:cNvSpPr>
          <p:nvPr/>
        </p:nvSpPr>
        <p:spPr>
          <a:xfrm>
            <a:off x="1320861" y="9906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10714364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Proof of </a:t>
            </a:r>
            <a:r>
              <a:rPr lang="en-US" dirty="0" err="1" smtClean="0"/>
              <a:t>Thevenin’s</a:t>
            </a:r>
            <a:r>
              <a:rPr lang="en-US" dirty="0" smtClean="0"/>
              <a:t> Theorem</a:t>
            </a:r>
            <a:endParaRPr lang="en-US" dirty="0"/>
          </a:p>
        </p:txBody>
      </p:sp>
      <p:sp>
        <p:nvSpPr>
          <p:cNvPr id="3" name="Content Placeholder 2"/>
          <p:cNvSpPr>
            <a:spLocks noGrp="1"/>
          </p:cNvSpPr>
          <p:nvPr>
            <p:ph idx="1"/>
          </p:nvPr>
        </p:nvSpPr>
        <p:spPr>
          <a:xfrm>
            <a:off x="990600" y="1295400"/>
            <a:ext cx="7010401" cy="4953000"/>
          </a:xfrm>
        </p:spPr>
        <p:txBody>
          <a:bodyPr>
            <a:noAutofit/>
          </a:bodyPr>
          <a:lstStyle/>
          <a:p>
            <a:pPr marL="0" indent="0">
              <a:buNone/>
            </a:pPr>
            <a:r>
              <a:rPr lang="en-US" dirty="0" err="1" smtClean="0"/>
              <a:t>Thevenin’s</a:t>
            </a:r>
            <a:r>
              <a:rPr lang="en-US" dirty="0" smtClean="0"/>
              <a:t> Theorem: Any linear, active circuit (with sources) can be replaced at a given pair of terminals with a non-ideal </a:t>
            </a:r>
            <a:r>
              <a:rPr lang="en-US" dirty="0" smtClean="0">
                <a:solidFill>
                  <a:srgbClr val="FF0000"/>
                </a:solidFill>
              </a:rPr>
              <a:t>voltage</a:t>
            </a:r>
            <a:r>
              <a:rPr lang="en-US" dirty="0" smtClean="0"/>
              <a:t> source (under SSS conditions). </a:t>
            </a:r>
          </a:p>
          <a:p>
            <a:pPr marL="0" indent="0">
              <a:buNone/>
            </a:pPr>
            <a:endParaRPr lang="en-US" dirty="0" smtClean="0"/>
          </a:p>
          <a:p>
            <a:pPr marL="0" indent="0">
              <a:buNone/>
            </a:pPr>
            <a:r>
              <a:rPr lang="en-US" dirty="0" smtClean="0"/>
              <a:t>Norton’s Theorem: Any linear, active circuit (with sources) can be replaced at a given pair of terminals with a non-ideal </a:t>
            </a:r>
            <a:r>
              <a:rPr lang="en-US" dirty="0" smtClean="0">
                <a:solidFill>
                  <a:srgbClr val="FF0000"/>
                </a:solidFill>
              </a:rPr>
              <a:t>current</a:t>
            </a:r>
            <a:r>
              <a:rPr lang="en-US" dirty="0" smtClean="0"/>
              <a:t> source (under SSS conditions).</a:t>
            </a:r>
          </a:p>
        </p:txBody>
      </p:sp>
    </p:spTree>
    <p:extLst>
      <p:ext uri="{BB962C8B-B14F-4D97-AF65-F5344CB8AC3E}">
        <p14:creationId xmlns:p14="http://schemas.microsoft.com/office/powerpoint/2010/main" val="1689326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p:spPr>
        <p:txBody>
          <a:bodyPr>
            <a:normAutofit fontScale="90000"/>
          </a:bodyPr>
          <a:lstStyle/>
          <a:p>
            <a:r>
              <a:rPr lang="en-US" dirty="0" smtClean="0"/>
              <a:t>Proof via superposition</a:t>
            </a:r>
            <a:endParaRPr lang="en-US" dirty="0"/>
          </a:p>
        </p:txBody>
      </p:sp>
      <p:pic>
        <p:nvPicPr>
          <p:cNvPr id="3" name="Picture 3"/>
          <p:cNvPicPr>
            <a:picLocks noChangeAspect="1" noChangeArrowheads="1"/>
          </p:cNvPicPr>
          <p:nvPr/>
        </p:nvPicPr>
        <p:blipFill>
          <a:blip r:embed="rId2" cstate="print"/>
          <a:srcRect/>
          <a:stretch>
            <a:fillRect/>
          </a:stretch>
        </p:blipFill>
        <p:spPr bwMode="auto">
          <a:xfrm>
            <a:off x="990600" y="838200"/>
            <a:ext cx="6850063" cy="2701925"/>
          </a:xfrm>
          <a:prstGeom prst="rect">
            <a:avLst/>
          </a:prstGeom>
          <a:noFill/>
          <a:ln w="9525">
            <a:noFill/>
            <a:miter lim="800000"/>
            <a:headEnd/>
            <a:tailEnd/>
          </a:ln>
          <a:effectLst/>
        </p:spPr>
      </p:pic>
      <mc:AlternateContent xmlns:mc="http://schemas.openxmlformats.org/markup-compatibility/2006" xmlns:a14="http://schemas.microsoft.com/office/drawing/2010/main">
        <mc:Choice Requires="a14">
          <p:sp>
            <p:nvSpPr>
              <p:cNvPr id="4" name="Rectangle 3"/>
              <p:cNvSpPr/>
              <p:nvPr/>
            </p:nvSpPr>
            <p:spPr>
              <a:xfrm>
                <a:off x="304800" y="3672660"/>
                <a:ext cx="8686800" cy="3046988"/>
              </a:xfrm>
              <a:prstGeom prst="rect">
                <a:avLst/>
              </a:prstGeom>
            </p:spPr>
            <p:txBody>
              <a:bodyPr wrap="square">
                <a:spAutoFit/>
              </a:bodyPr>
              <a:lstStyle/>
              <a:p>
                <a:pPr marL="457200" indent="-457200">
                  <a:buFont typeface="+mj-lt"/>
                  <a:buAutoNum type="alphaLcParenR"/>
                </a:pPr>
                <a:r>
                  <a:rPr lang="en-US" sz="2400" dirty="0" smtClean="0"/>
                  <a:t>Add two voltages in series: equal magnitude, opposite direction</a:t>
                </a:r>
              </a:p>
              <a:p>
                <a:pPr marL="457200" indent="-457200">
                  <a:buAutoNum type="alphaLcParenR"/>
                </a:pPr>
                <a:r>
                  <a:rPr lang="en-US" sz="2400" dirty="0" smtClean="0"/>
                  <a:t>Divide into two sub-problems: (1) All sources except for one of the new sources and (2) with only one new source.</a:t>
                </a:r>
              </a:p>
              <a:p>
                <a:pPr marL="457200" indent="-457200">
                  <a:buAutoNum type="alphaLcParenR"/>
                </a:pPr>
                <a:r>
                  <a:rPr lang="en-US" sz="2400" dirty="0" smtClean="0"/>
                  <a:t>For (1), pick the new voltage V</a:t>
                </a:r>
                <a:r>
                  <a:rPr lang="en-US" sz="2400" baseline="-25000" dirty="0" smtClean="0"/>
                  <a:t>A</a:t>
                </a:r>
                <a:r>
                  <a:rPr lang="en-US" sz="2400" dirty="0" smtClean="0"/>
                  <a:t> so that I</a:t>
                </a:r>
                <a:r>
                  <a:rPr lang="en-US" sz="2400" baseline="-25000" dirty="0" smtClean="0"/>
                  <a:t>1</a:t>
                </a:r>
                <a:r>
                  <a:rPr lang="en-US" sz="2400" dirty="0" smtClean="0"/>
                  <a:t> = 0. Since no current flows, we call it the open circuit voltage V</a:t>
                </a:r>
                <a:r>
                  <a:rPr lang="en-US" sz="2400" baseline="-25000" dirty="0" smtClean="0"/>
                  <a:t>oc</a:t>
                </a:r>
                <a:r>
                  <a:rPr lang="en-US" sz="2400" dirty="0" smtClean="0"/>
                  <a:t>.</a:t>
                </a:r>
              </a:p>
              <a:p>
                <a:pPr marL="457200" indent="-457200">
                  <a:buAutoNum type="alphaLcParenR"/>
                </a:pPr>
                <a:r>
                  <a:rPr lang="en-US" sz="2400" dirty="0" smtClean="0"/>
                  <a:t>For (2) replace the now-passive circuit with equivalent impedance Z</a:t>
                </a:r>
                <a:r>
                  <a:rPr lang="en-US" sz="2400" baseline="-25000" dirty="0" smtClean="0"/>
                  <a:t>in</a:t>
                </a:r>
                <a:r>
                  <a:rPr lang="en-US" sz="2400" dirty="0" smtClean="0"/>
                  <a:t>. Now </a:t>
                </a:r>
                <a14:m>
                  <m:oMath xmlns:m="http://schemas.openxmlformats.org/officeDocument/2006/math">
                    <m:r>
                      <a:rPr lang="en-US" sz="2400" i="1">
                        <a:latin typeface="Cambria Math" panose="02040503050406030204" pitchFamily="18" charset="0"/>
                      </a:rPr>
                      <m:t>𝐼</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2</m:t>
                        </m:r>
                      </m:sub>
                    </m:sSub>
                  </m:oMath>
                </a14:m>
                <a:r>
                  <a:rPr lang="en-US" sz="2400" dirty="0" smtClean="0"/>
                  <a:t> and so the non-ideal voltage source made by </a:t>
                </a:r>
                <a:r>
                  <a:rPr lang="en-US" sz="2400" dirty="0" err="1" smtClean="0"/>
                  <a:t>V</a:t>
                </a:r>
                <a:r>
                  <a:rPr lang="en-US" sz="2400" baseline="-25000" dirty="0" err="1" smtClean="0"/>
                  <a:t>oc</a:t>
                </a:r>
                <a:r>
                  <a:rPr lang="en-US" sz="2400" baseline="-25000" dirty="0" smtClean="0"/>
                  <a:t> </a:t>
                </a:r>
                <a:r>
                  <a:rPr lang="en-US" sz="2400" dirty="0" smtClean="0"/>
                  <a:t>in series with Z</a:t>
                </a:r>
                <a:r>
                  <a:rPr lang="en-US" sz="2400" baseline="-25000" dirty="0" smtClean="0"/>
                  <a:t>in</a:t>
                </a:r>
                <a:r>
                  <a:rPr lang="en-US" sz="2400" dirty="0" smtClean="0"/>
                  <a:t> is equivalent to the original circuit</a:t>
                </a:r>
                <a:endParaRPr lang="en-US" sz="2400" dirty="0"/>
              </a:p>
            </p:txBody>
          </p:sp>
        </mc:Choice>
        <mc:Fallback xmlns="">
          <p:sp>
            <p:nvSpPr>
              <p:cNvPr id="4" name="Rectangle 3"/>
              <p:cNvSpPr>
                <a:spLocks noRot="1" noChangeAspect="1" noMove="1" noResize="1" noEditPoints="1" noAdjustHandles="1" noChangeArrowheads="1" noChangeShapeType="1" noTextEdit="1"/>
              </p:cNvSpPr>
              <p:nvPr/>
            </p:nvSpPr>
            <p:spPr>
              <a:xfrm>
                <a:off x="304800" y="3672660"/>
                <a:ext cx="8686800" cy="3046988"/>
              </a:xfrm>
              <a:prstGeom prst="rect">
                <a:avLst/>
              </a:prstGeom>
              <a:blipFill rotWithShape="0">
                <a:blip r:embed="rId3"/>
                <a:stretch>
                  <a:fillRect l="-1123" t="-1800" b="-36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6629400" y="914400"/>
                <a:ext cx="1622688"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𝐼</m:t>
                      </m:r>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𝐼</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𝐼</m:t>
                          </m:r>
                        </m:e>
                        <m:sub>
                          <m:r>
                            <a:rPr lang="en-US" sz="2400" b="0" i="1" smtClean="0">
                              <a:latin typeface="Cambria Math" panose="02040503050406030204" pitchFamily="18" charset="0"/>
                            </a:rPr>
                            <m:t>2</m:t>
                          </m:r>
                        </m:sub>
                      </m:sSub>
                    </m:oMath>
                  </m:oMathPara>
                </a14:m>
                <a:endParaRPr lang="en-US"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6629400" y="914400"/>
                <a:ext cx="1622688" cy="461665"/>
              </a:xfrm>
              <a:prstGeom prst="rect">
                <a:avLst/>
              </a:prstGeom>
              <a:blipFill rotWithShape="0">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58661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4"/>
          </a:xfrm>
        </p:spPr>
        <p:txBody>
          <a:bodyPr/>
          <a:lstStyle/>
          <a:p>
            <a:r>
              <a:rPr lang="en-US" dirty="0" err="1" smtClean="0"/>
              <a:t>Thevenin</a:t>
            </a:r>
            <a:r>
              <a:rPr lang="en-US" dirty="0" smtClean="0"/>
              <a:t> AND NORTON algorithms</a:t>
            </a:r>
            <a:endParaRPr lang="en-US" dirty="0"/>
          </a:p>
        </p:txBody>
      </p:sp>
      <p:sp>
        <p:nvSpPr>
          <p:cNvPr id="3" name="Content Placeholder 2"/>
          <p:cNvSpPr>
            <a:spLocks noGrp="1"/>
          </p:cNvSpPr>
          <p:nvPr>
            <p:ph idx="1"/>
          </p:nvPr>
        </p:nvSpPr>
        <p:spPr>
          <a:xfrm>
            <a:off x="304800" y="1219200"/>
            <a:ext cx="4343400" cy="2819400"/>
          </a:xfrm>
        </p:spPr>
        <p:txBody>
          <a:bodyPr>
            <a:noAutofit/>
          </a:bodyPr>
          <a:lstStyle/>
          <a:p>
            <a:pPr marL="0" indent="0" algn="ctr">
              <a:spcBef>
                <a:spcPts val="600"/>
              </a:spcBef>
              <a:buNone/>
            </a:pPr>
            <a:r>
              <a:rPr lang="en-US" sz="2400" b="1" dirty="0" smtClean="0"/>
              <a:t>THEVENIN ALGORITHM</a:t>
            </a:r>
          </a:p>
          <a:p>
            <a:pPr marL="0" indent="0">
              <a:spcBef>
                <a:spcPts val="600"/>
              </a:spcBef>
              <a:buNone/>
            </a:pPr>
            <a:r>
              <a:rPr lang="en-US" sz="2400" dirty="0" smtClean="0"/>
              <a:t>Get circuit</a:t>
            </a:r>
          </a:p>
          <a:p>
            <a:pPr marL="0" indent="0">
              <a:spcBef>
                <a:spcPts val="600"/>
              </a:spcBef>
              <a:buNone/>
            </a:pPr>
            <a:r>
              <a:rPr lang="en-US" sz="2400" dirty="0" smtClean="0"/>
              <a:t>Find open circuit voltage</a:t>
            </a:r>
          </a:p>
          <a:p>
            <a:pPr marL="0" indent="0">
              <a:spcBef>
                <a:spcPts val="600"/>
              </a:spcBef>
              <a:buNone/>
            </a:pPr>
            <a:r>
              <a:rPr lang="en-US" sz="2400" dirty="0" smtClean="0"/>
              <a:t>Set sources to zero and find input impedance</a:t>
            </a:r>
          </a:p>
          <a:p>
            <a:pPr marL="0" indent="0">
              <a:spcBef>
                <a:spcPts val="600"/>
              </a:spcBef>
              <a:buNone/>
            </a:pPr>
            <a:r>
              <a:rPr lang="en-US" sz="2400" dirty="0" smtClean="0"/>
              <a:t>Draw </a:t>
            </a:r>
            <a:r>
              <a:rPr lang="en-US" sz="2400" dirty="0" err="1" smtClean="0"/>
              <a:t>Thevenin</a:t>
            </a:r>
            <a:r>
              <a:rPr lang="en-US" sz="2400" dirty="0" smtClean="0"/>
              <a:t> equivalent source</a:t>
            </a:r>
            <a:endParaRPr lang="en-US" sz="2400" dirty="0"/>
          </a:p>
        </p:txBody>
      </p:sp>
      <p:sp>
        <p:nvSpPr>
          <p:cNvPr id="5" name="Content Placeholder 2"/>
          <p:cNvSpPr txBox="1">
            <a:spLocks/>
          </p:cNvSpPr>
          <p:nvPr/>
        </p:nvSpPr>
        <p:spPr>
          <a:xfrm>
            <a:off x="4800600" y="1219200"/>
            <a:ext cx="4092970" cy="2819400"/>
          </a:xfrm>
          <a:prstGeom prst="rect">
            <a:avLst/>
          </a:prstGeom>
        </p:spPr>
        <p:txBody>
          <a:bodyPr vert="horz" lIns="91440" tIns="45720" rIns="91440" bIns="45720" rtlCol="0">
            <a:noAutofit/>
          </a:bodyPr>
          <a:lstStyle/>
          <a:p>
            <a:pPr marR="0" lvl="0" algn="ctr" defTabSz="914400" rtl="0" eaLnBrk="1" fontAlgn="auto" latinLnBrk="0" hangingPunct="1">
              <a:spcBef>
                <a:spcPts val="600"/>
              </a:spcBef>
              <a:spcAft>
                <a:spcPts val="0"/>
              </a:spcAft>
              <a:buClrTx/>
              <a:buSzTx/>
              <a:tabLst/>
              <a:defRPr/>
            </a:pPr>
            <a:r>
              <a:rPr kumimoji="0" lang="en-US" sz="2400" b="1" i="0" u="none" strike="noStrike" kern="1200" cap="none" spc="0" normalizeH="0" baseline="0" noProof="0" dirty="0" smtClean="0">
                <a:ln>
                  <a:noFill/>
                </a:ln>
                <a:solidFill>
                  <a:schemeClr val="tx1"/>
                </a:solidFill>
                <a:effectLst/>
                <a:uLnTx/>
                <a:uFillTx/>
              </a:rPr>
              <a:t>NORTON ALGORITHM</a:t>
            </a:r>
          </a:p>
          <a:p>
            <a:pPr marR="0" lvl="0" algn="l" defTabSz="914400" rtl="0" eaLnBrk="1" fontAlgn="auto" latinLnBrk="0" hangingPunct="1">
              <a:spcBef>
                <a:spcPts val="600"/>
              </a:spcBef>
              <a:spcAft>
                <a:spcPts val="0"/>
              </a:spcAft>
              <a:buClrTx/>
              <a:buSzTx/>
              <a:tabLst/>
              <a:defRPr/>
            </a:pPr>
            <a:r>
              <a:rPr kumimoji="0" lang="en-US" sz="2400" i="0" u="none" strike="noStrike" kern="1200" cap="none" spc="0" normalizeH="0" baseline="0" noProof="0" dirty="0" smtClean="0">
                <a:ln>
                  <a:noFill/>
                </a:ln>
                <a:solidFill>
                  <a:schemeClr val="tx1"/>
                </a:solidFill>
                <a:effectLst/>
                <a:uLnTx/>
                <a:uFillTx/>
              </a:rPr>
              <a:t>Get circuit</a:t>
            </a:r>
          </a:p>
          <a:p>
            <a:pPr>
              <a:spcBef>
                <a:spcPts val="600"/>
              </a:spcBef>
              <a:defRPr/>
            </a:pPr>
            <a:r>
              <a:rPr lang="en-US" sz="2400" dirty="0" smtClean="0"/>
              <a:t>Find short circuit current</a:t>
            </a:r>
          </a:p>
          <a:p>
            <a:pPr>
              <a:spcBef>
                <a:spcPts val="600"/>
              </a:spcBef>
              <a:defRPr/>
            </a:pPr>
            <a:r>
              <a:rPr lang="en-US" sz="2400" dirty="0" smtClean="0"/>
              <a:t>Set sources to zero and find input admittance</a:t>
            </a:r>
          </a:p>
          <a:p>
            <a:pPr>
              <a:spcBef>
                <a:spcPts val="600"/>
              </a:spcBef>
              <a:defRPr/>
            </a:pPr>
            <a:r>
              <a:rPr lang="en-US" sz="2400" dirty="0" smtClean="0"/>
              <a:t>Draw </a:t>
            </a:r>
            <a:r>
              <a:rPr kumimoji="0" lang="en-US" sz="2400" i="0" u="none" strike="noStrike" kern="1200" cap="none" spc="0" normalizeH="0" baseline="0" noProof="0" dirty="0" smtClean="0">
                <a:ln>
                  <a:noFill/>
                </a:ln>
                <a:solidFill>
                  <a:schemeClr val="tx1"/>
                </a:solidFill>
                <a:effectLst/>
                <a:uLnTx/>
                <a:uFillTx/>
              </a:rPr>
              <a:t>Norton equivalent source</a:t>
            </a:r>
            <a:endParaRPr kumimoji="0" lang="en-US" sz="2400" i="0" u="none" strike="noStrike" kern="1200" cap="none" spc="0" normalizeH="0" baseline="0" noProof="0" dirty="0">
              <a:ln>
                <a:noFill/>
              </a:ln>
              <a:solidFill>
                <a:schemeClr val="tx1"/>
              </a:solidFill>
              <a:effectLst/>
              <a:uLnTx/>
              <a:uFillTx/>
            </a:endParaRPr>
          </a:p>
        </p:txBody>
      </p:sp>
      <p:sp>
        <p:nvSpPr>
          <p:cNvPr id="6" name="Content Placeholder 2"/>
          <p:cNvSpPr txBox="1">
            <a:spLocks/>
          </p:cNvSpPr>
          <p:nvPr/>
        </p:nvSpPr>
        <p:spPr>
          <a:xfrm>
            <a:off x="533400" y="4038600"/>
            <a:ext cx="8360170" cy="2286000"/>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ts val="1200"/>
              </a:spcBef>
              <a:spcAft>
                <a:spcPts val="0"/>
              </a:spcAft>
              <a:buClrTx/>
              <a:buSzTx/>
              <a:buFont typeface="Arial" pitchFamily="34" charset="0"/>
              <a:buNone/>
              <a:tabLst/>
              <a:defRPr/>
            </a:pPr>
            <a:r>
              <a:rPr kumimoji="0" lang="en-US" sz="2400" i="0" u="none" strike="noStrike" kern="1200" cap="none" spc="0" normalizeH="0" baseline="0" noProof="0" dirty="0" smtClean="0">
                <a:ln>
                  <a:noFill/>
                </a:ln>
                <a:solidFill>
                  <a:srgbClr val="7030A0"/>
                </a:solidFill>
                <a:effectLst/>
                <a:uLnTx/>
                <a:uFillTx/>
              </a:rPr>
              <a:t>Practically speaking, one can find any two of </a:t>
            </a:r>
            <a:r>
              <a:rPr kumimoji="0" lang="en-US" sz="2400" i="0" u="none" strike="noStrike" kern="1200" cap="none" spc="0" normalizeH="0" baseline="0" noProof="0" dirty="0" err="1" smtClean="0">
                <a:ln>
                  <a:noFill/>
                </a:ln>
                <a:solidFill>
                  <a:srgbClr val="7030A0"/>
                </a:solidFill>
                <a:effectLst/>
                <a:uLnTx/>
                <a:uFillTx/>
              </a:rPr>
              <a:t>Voc</a:t>
            </a:r>
            <a:r>
              <a:rPr kumimoji="0" lang="en-US" sz="2400" i="0" u="none" strike="noStrike" kern="1200" cap="none" spc="0" normalizeH="0" baseline="0" noProof="0" dirty="0" smtClean="0">
                <a:ln>
                  <a:noFill/>
                </a:ln>
                <a:solidFill>
                  <a:srgbClr val="7030A0"/>
                </a:solidFill>
                <a:effectLst/>
                <a:uLnTx/>
                <a:uFillTx/>
              </a:rPr>
              <a:t>, </a:t>
            </a:r>
            <a:r>
              <a:rPr kumimoji="0" lang="en-US" sz="2400" i="0" u="none" strike="noStrike" kern="1200" cap="none" spc="0" normalizeH="0" baseline="0" noProof="0" dirty="0" err="1" smtClean="0">
                <a:ln>
                  <a:noFill/>
                </a:ln>
                <a:solidFill>
                  <a:srgbClr val="7030A0"/>
                </a:solidFill>
                <a:effectLst/>
                <a:uLnTx/>
                <a:uFillTx/>
              </a:rPr>
              <a:t>Isc</a:t>
            </a:r>
            <a:r>
              <a:rPr kumimoji="0" lang="en-US" sz="2400" i="0" u="none" strike="noStrike" kern="1200" cap="none" spc="0" normalizeH="0" baseline="0" noProof="0" dirty="0" smtClean="0">
                <a:ln>
                  <a:noFill/>
                </a:ln>
                <a:solidFill>
                  <a:srgbClr val="7030A0"/>
                </a:solidFill>
                <a:effectLst/>
                <a:uLnTx/>
                <a:uFillTx/>
              </a:rPr>
              <a:t>, or Zin and then use  Zin=Voc/</a:t>
            </a:r>
            <a:r>
              <a:rPr kumimoji="0" lang="en-US" sz="2400" i="0" u="none" strike="noStrike" kern="1200" cap="none" spc="0" normalizeH="0" baseline="0" noProof="0" dirty="0" err="1" smtClean="0">
                <a:ln>
                  <a:noFill/>
                </a:ln>
                <a:solidFill>
                  <a:srgbClr val="7030A0"/>
                </a:solidFill>
                <a:effectLst/>
                <a:uLnTx/>
                <a:uFillTx/>
              </a:rPr>
              <a:t>Isc</a:t>
            </a:r>
            <a:r>
              <a:rPr lang="en-US" sz="2400" dirty="0" smtClean="0">
                <a:solidFill>
                  <a:srgbClr val="7030A0"/>
                </a:solidFill>
              </a:rPr>
              <a:t> if needed to get the equivalent non-ideal source.</a:t>
            </a:r>
          </a:p>
          <a:p>
            <a:pPr marR="0" lvl="0" algn="l" defTabSz="914400" rtl="0" eaLnBrk="1" fontAlgn="auto" latinLnBrk="0" hangingPunct="1">
              <a:lnSpc>
                <a:spcPct val="100000"/>
              </a:lnSpc>
              <a:spcBef>
                <a:spcPts val="1200"/>
              </a:spcBef>
              <a:spcAft>
                <a:spcPts val="0"/>
              </a:spcAft>
              <a:buClrTx/>
              <a:buSzTx/>
              <a:buFont typeface="Arial" pitchFamily="34" charset="0"/>
              <a:buNone/>
              <a:tabLst/>
              <a:defRPr/>
            </a:pPr>
            <a:r>
              <a:rPr kumimoji="0" lang="en-US" sz="2400" i="0" u="none" strike="noStrike" kern="1200" cap="none" spc="0" normalizeH="0" baseline="0" noProof="0" dirty="0" smtClean="0">
                <a:ln>
                  <a:noFill/>
                </a:ln>
                <a:solidFill>
                  <a:srgbClr val="7030A0"/>
                </a:solidFill>
                <a:effectLst/>
                <a:uLnTx/>
                <a:uFillTx/>
              </a:rPr>
              <a:t>Often you will be able to convert back and forth between non-ideal voltage and current sources as an alternate way to get the </a:t>
            </a:r>
            <a:r>
              <a:rPr kumimoji="0" lang="en-US" sz="2400" i="0" u="none" strike="noStrike" kern="1200" cap="none" spc="0" normalizeH="0" baseline="0" noProof="0" dirty="0" err="1" smtClean="0">
                <a:ln>
                  <a:noFill/>
                </a:ln>
                <a:solidFill>
                  <a:srgbClr val="7030A0"/>
                </a:solidFill>
                <a:effectLst/>
                <a:uLnTx/>
                <a:uFillTx/>
              </a:rPr>
              <a:t>Thevenin</a:t>
            </a:r>
            <a:r>
              <a:rPr kumimoji="0" lang="en-US" sz="2400" i="0" u="none" strike="noStrike" kern="1200" cap="none" spc="0" normalizeH="0" baseline="0" noProof="0" dirty="0" smtClean="0">
                <a:ln>
                  <a:noFill/>
                </a:ln>
                <a:solidFill>
                  <a:srgbClr val="7030A0"/>
                </a:solidFill>
                <a:effectLst/>
                <a:uLnTx/>
                <a:uFillTx/>
              </a:rPr>
              <a:t> or Norton equivalent source.</a:t>
            </a:r>
            <a:endParaRPr kumimoji="0" lang="en-US" sz="2400" i="0" u="none" strike="noStrike" kern="1200" cap="none" spc="0" normalizeH="0" baseline="0" noProof="0" dirty="0">
              <a:ln>
                <a:noFill/>
              </a:ln>
              <a:solidFill>
                <a:srgbClr val="7030A0"/>
              </a:solidFill>
              <a:effectLst/>
              <a:uLnTx/>
              <a:uFillTx/>
            </a:endParaRPr>
          </a:p>
        </p:txBody>
      </p:sp>
    </p:spTree>
    <p:extLst>
      <p:ext uri="{BB962C8B-B14F-4D97-AF65-F5344CB8AC3E}">
        <p14:creationId xmlns:p14="http://schemas.microsoft.com/office/powerpoint/2010/main" val="4168610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38400"/>
            <a:ext cx="6057123" cy="2667000"/>
          </a:xfrm>
        </p:spPr>
        <p:txBody>
          <a:bodyPr>
            <a:normAutofit/>
          </a:bodyPr>
          <a:lstStyle/>
          <a:p>
            <a:r>
              <a:rPr lang="en-US" sz="4400" dirty="0" err="1"/>
              <a:t>Thevenin’s</a:t>
            </a:r>
            <a:r>
              <a:rPr lang="en-US" sz="4400" dirty="0"/>
              <a:t> </a:t>
            </a:r>
            <a:r>
              <a:rPr lang="en-US" sz="4400" dirty="0" smtClean="0"/>
              <a:t>Theorem</a:t>
            </a:r>
            <a:br>
              <a:rPr lang="en-US" sz="4400" dirty="0" smtClean="0"/>
            </a:br>
            <a:r>
              <a:rPr lang="en-US" dirty="0" smtClean="0"/>
              <a:t>Part 4: Examples without dependent sources</a:t>
            </a:r>
            <a:endParaRPr lang="en-US" sz="3600" dirty="0"/>
          </a:p>
        </p:txBody>
      </p:sp>
      <p:sp>
        <p:nvSpPr>
          <p:cNvPr id="5" name="Subtitle 2"/>
          <p:cNvSpPr txBox="1">
            <a:spLocks/>
          </p:cNvSpPr>
          <p:nvPr/>
        </p:nvSpPr>
        <p:spPr>
          <a:xfrm>
            <a:off x="1295400" y="914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28583385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775" y="151584"/>
            <a:ext cx="8229600" cy="1068175"/>
          </a:xfrm>
        </p:spPr>
        <p:txBody>
          <a:bodyPr>
            <a:normAutofit fontScale="90000"/>
          </a:bodyPr>
          <a:lstStyle/>
          <a:p>
            <a:r>
              <a:rPr lang="en-US" dirty="0" smtClean="0"/>
              <a:t>Example 1 – Find the </a:t>
            </a:r>
            <a:r>
              <a:rPr lang="en-US" dirty="0" err="1" smtClean="0"/>
              <a:t>Thevenin</a:t>
            </a:r>
            <a:r>
              <a:rPr lang="en-US" dirty="0" smtClean="0"/>
              <a:t> Equivalent NI Voltage Source at A-B</a:t>
            </a:r>
            <a:endParaRPr lang="en-US" dirty="0"/>
          </a:p>
        </p:txBody>
      </p:sp>
      <p:grpSp>
        <p:nvGrpSpPr>
          <p:cNvPr id="93" name="Group 92"/>
          <p:cNvGrpSpPr/>
          <p:nvPr/>
        </p:nvGrpSpPr>
        <p:grpSpPr>
          <a:xfrm>
            <a:off x="304800" y="1295400"/>
            <a:ext cx="5525844" cy="2306679"/>
            <a:chOff x="485775" y="975677"/>
            <a:chExt cx="5525844" cy="2306679"/>
          </a:xfrm>
        </p:grpSpPr>
        <p:grpSp>
          <p:nvGrpSpPr>
            <p:cNvPr id="86" name="Group 85"/>
            <p:cNvGrpSpPr/>
            <p:nvPr/>
          </p:nvGrpSpPr>
          <p:grpSpPr>
            <a:xfrm>
              <a:off x="485775" y="1417638"/>
              <a:ext cx="5509684" cy="1864718"/>
              <a:chOff x="1195916" y="2641009"/>
              <a:chExt cx="5509684" cy="1864718"/>
            </a:xfrm>
          </p:grpSpPr>
          <p:grpSp>
            <p:nvGrpSpPr>
              <p:cNvPr id="3" name="Group 2"/>
              <p:cNvGrpSpPr/>
              <p:nvPr/>
            </p:nvGrpSpPr>
            <p:grpSpPr>
              <a:xfrm>
                <a:off x="4380686" y="2905527"/>
                <a:ext cx="533400" cy="1600200"/>
                <a:chOff x="6750909" y="1752600"/>
                <a:chExt cx="533400" cy="1600200"/>
              </a:xfrm>
            </p:grpSpPr>
            <p:grpSp>
              <p:nvGrpSpPr>
                <p:cNvPr id="4" name="Group 3"/>
                <p:cNvGrpSpPr/>
                <p:nvPr/>
              </p:nvGrpSpPr>
              <p:grpSpPr>
                <a:xfrm>
                  <a:off x="6750909" y="1752600"/>
                  <a:ext cx="533400" cy="1600200"/>
                  <a:chOff x="7581900" y="1752600"/>
                  <a:chExt cx="533400" cy="1600200"/>
                </a:xfrm>
              </p:grpSpPr>
              <p:cxnSp>
                <p:nvCxnSpPr>
                  <p:cNvPr id="6" name="Straight Connector 5"/>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 name="Straight Arrow Connector 4"/>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1195916" y="2841598"/>
                <a:ext cx="533399" cy="1600200"/>
                <a:chOff x="5943601" y="1752600"/>
                <a:chExt cx="533399" cy="1538287"/>
              </a:xfrm>
            </p:grpSpPr>
            <p:cxnSp>
              <p:nvCxnSpPr>
                <p:cNvPr id="10" name="Straight Connector 9"/>
                <p:cNvCxnSpPr/>
                <p:nvPr/>
              </p:nvCxnSpPr>
              <p:spPr>
                <a:xfrm>
                  <a:off x="6211589" y="1752600"/>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943601" y="2438400"/>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6096000" y="2590800"/>
                  <a:ext cx="22860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2814856" y="2859116"/>
                <a:ext cx="420252" cy="1601737"/>
                <a:chOff x="5066148" y="1912143"/>
                <a:chExt cx="420252" cy="1545428"/>
              </a:xfrm>
            </p:grpSpPr>
            <p:cxnSp>
              <p:nvCxnSpPr>
                <p:cNvPr id="15" name="Straight Connector 1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4" name="Group 43"/>
              <p:cNvGrpSpPr/>
              <p:nvPr/>
            </p:nvGrpSpPr>
            <p:grpSpPr>
              <a:xfrm rot="5400000">
                <a:off x="2053357" y="2050266"/>
                <a:ext cx="420252" cy="1601737"/>
                <a:chOff x="5066148" y="1912143"/>
                <a:chExt cx="420252" cy="1545428"/>
              </a:xfrm>
            </p:grpSpPr>
            <p:cxnSp>
              <p:nvCxnSpPr>
                <p:cNvPr id="45" name="Straight Connector 4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57" name="Group 56"/>
              <p:cNvGrpSpPr/>
              <p:nvPr/>
            </p:nvGrpSpPr>
            <p:grpSpPr>
              <a:xfrm rot="5400000">
                <a:off x="3643073" y="2080271"/>
                <a:ext cx="420252" cy="1601737"/>
                <a:chOff x="5066148" y="1912143"/>
                <a:chExt cx="420252" cy="1545428"/>
              </a:xfrm>
            </p:grpSpPr>
            <p:cxnSp>
              <p:nvCxnSpPr>
                <p:cNvPr id="58" name="Straight Connector 57"/>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69" name="Group 68"/>
              <p:cNvGrpSpPr/>
              <p:nvPr/>
            </p:nvGrpSpPr>
            <p:grpSpPr>
              <a:xfrm>
                <a:off x="5452942" y="2887995"/>
                <a:ext cx="420252" cy="1601737"/>
                <a:chOff x="5066148" y="1912143"/>
                <a:chExt cx="420252" cy="1545428"/>
              </a:xfrm>
            </p:grpSpPr>
            <p:cxnSp>
              <p:nvCxnSpPr>
                <p:cNvPr id="70" name="Straight Connector 6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82" name="Straight Connector 81"/>
              <p:cNvCxnSpPr/>
              <p:nvPr/>
            </p:nvCxnSpPr>
            <p:spPr>
              <a:xfrm>
                <a:off x="1449880" y="4441798"/>
                <a:ext cx="5142815" cy="639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V="1">
                <a:off x="4654068" y="2894525"/>
                <a:ext cx="2051532" cy="19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87" name="TextBox 86"/>
            <p:cNvSpPr txBox="1"/>
            <p:nvPr/>
          </p:nvSpPr>
          <p:spPr>
            <a:xfrm>
              <a:off x="1004994" y="2174413"/>
              <a:ext cx="583814" cy="461665"/>
            </a:xfrm>
            <a:prstGeom prst="rect">
              <a:avLst/>
            </a:prstGeom>
            <a:noFill/>
          </p:spPr>
          <p:txBody>
            <a:bodyPr wrap="none" rtlCol="0">
              <a:spAutoFit/>
            </a:bodyPr>
            <a:lstStyle/>
            <a:p>
              <a:r>
                <a:rPr lang="en-US" sz="2400" dirty="0" smtClean="0">
                  <a:solidFill>
                    <a:srgbClr val="FF0000"/>
                  </a:solidFill>
                </a:rPr>
                <a:t>5 V</a:t>
              </a:r>
              <a:endParaRPr lang="en-US" sz="2400" dirty="0">
                <a:solidFill>
                  <a:srgbClr val="FF0000"/>
                </a:solidFill>
              </a:endParaRPr>
            </a:p>
          </p:txBody>
        </p:sp>
        <p:sp>
          <p:nvSpPr>
            <p:cNvPr id="88" name="TextBox 87"/>
            <p:cNvSpPr txBox="1"/>
            <p:nvPr/>
          </p:nvSpPr>
          <p:spPr>
            <a:xfrm>
              <a:off x="1263358" y="975677"/>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89" name="TextBox 88"/>
            <p:cNvSpPr txBox="1"/>
            <p:nvPr/>
          </p:nvSpPr>
          <p:spPr>
            <a:xfrm>
              <a:off x="2453028" y="2220626"/>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90" name="TextBox 89"/>
            <p:cNvSpPr txBox="1"/>
            <p:nvPr/>
          </p:nvSpPr>
          <p:spPr>
            <a:xfrm>
              <a:off x="2790722" y="983321"/>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91" name="TextBox 90"/>
            <p:cNvSpPr txBox="1"/>
            <p:nvPr/>
          </p:nvSpPr>
          <p:spPr>
            <a:xfrm>
              <a:off x="5211400" y="2232339"/>
              <a:ext cx="800219" cy="461665"/>
            </a:xfrm>
            <a:prstGeom prst="rect">
              <a:avLst/>
            </a:prstGeom>
            <a:noFill/>
          </p:spPr>
          <p:txBody>
            <a:bodyPr wrap="none" rtlCol="0">
              <a:spAutoFit/>
            </a:bodyPr>
            <a:lstStyle/>
            <a:p>
              <a:r>
                <a:rPr lang="en-US" sz="2400" dirty="0" smtClean="0">
                  <a:solidFill>
                    <a:srgbClr val="FF0000"/>
                  </a:solidFill>
                </a:rPr>
                <a:t>12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92" name="TextBox 91"/>
            <p:cNvSpPr txBox="1"/>
            <p:nvPr/>
          </p:nvSpPr>
          <p:spPr>
            <a:xfrm>
              <a:off x="3118704" y="2241355"/>
              <a:ext cx="587020" cy="461665"/>
            </a:xfrm>
            <a:prstGeom prst="rect">
              <a:avLst/>
            </a:prstGeom>
            <a:noFill/>
          </p:spPr>
          <p:txBody>
            <a:bodyPr wrap="none" rtlCol="0">
              <a:spAutoFit/>
            </a:bodyPr>
            <a:lstStyle/>
            <a:p>
              <a:r>
                <a:rPr lang="en-US" sz="2400" dirty="0" smtClean="0">
                  <a:solidFill>
                    <a:srgbClr val="FF0000"/>
                  </a:solidFill>
                </a:rPr>
                <a:t>1 A</a:t>
              </a:r>
              <a:endParaRPr lang="en-US" sz="2400" dirty="0">
                <a:solidFill>
                  <a:srgbClr val="FF0000"/>
                </a:solidFill>
              </a:endParaRPr>
            </a:p>
          </p:txBody>
        </p:sp>
      </p:grpSp>
      <p:grpSp>
        <p:nvGrpSpPr>
          <p:cNvPr id="94" name="Group 93"/>
          <p:cNvGrpSpPr/>
          <p:nvPr/>
        </p:nvGrpSpPr>
        <p:grpSpPr>
          <a:xfrm>
            <a:off x="629584" y="3876598"/>
            <a:ext cx="5271880" cy="2306679"/>
            <a:chOff x="739739" y="975677"/>
            <a:chExt cx="5271880" cy="2306679"/>
          </a:xfrm>
        </p:grpSpPr>
        <p:grpSp>
          <p:nvGrpSpPr>
            <p:cNvPr id="95" name="Group 94"/>
            <p:cNvGrpSpPr/>
            <p:nvPr/>
          </p:nvGrpSpPr>
          <p:grpSpPr>
            <a:xfrm>
              <a:off x="739739" y="1417638"/>
              <a:ext cx="5255720" cy="1864718"/>
              <a:chOff x="1449880" y="2641009"/>
              <a:chExt cx="5255720" cy="1864718"/>
            </a:xfrm>
          </p:grpSpPr>
          <p:grpSp>
            <p:nvGrpSpPr>
              <p:cNvPr id="103" name="Group 102"/>
              <p:cNvGrpSpPr/>
              <p:nvPr/>
            </p:nvGrpSpPr>
            <p:grpSpPr>
              <a:xfrm>
                <a:off x="1462614" y="2841598"/>
                <a:ext cx="1290" cy="1600200"/>
                <a:chOff x="6210299" y="1752600"/>
                <a:chExt cx="1290" cy="1538287"/>
              </a:xfrm>
            </p:grpSpPr>
            <p:cxnSp>
              <p:nvCxnSpPr>
                <p:cNvPr id="154" name="Straight Connector 153"/>
                <p:cNvCxnSpPr/>
                <p:nvPr/>
              </p:nvCxnSpPr>
              <p:spPr>
                <a:xfrm flipH="1">
                  <a:off x="6210299" y="1752600"/>
                  <a:ext cx="1290" cy="87490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4" name="Group 103"/>
              <p:cNvGrpSpPr/>
              <p:nvPr/>
            </p:nvGrpSpPr>
            <p:grpSpPr>
              <a:xfrm>
                <a:off x="2814856" y="2859116"/>
                <a:ext cx="420252" cy="1601737"/>
                <a:chOff x="5066148" y="1912143"/>
                <a:chExt cx="420252" cy="1545428"/>
              </a:xfrm>
            </p:grpSpPr>
            <p:cxnSp>
              <p:nvCxnSpPr>
                <p:cNvPr id="143" name="Straight Connector 14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5" name="Group 104"/>
              <p:cNvGrpSpPr/>
              <p:nvPr/>
            </p:nvGrpSpPr>
            <p:grpSpPr>
              <a:xfrm rot="5400000">
                <a:off x="2053357" y="2050266"/>
                <a:ext cx="420252" cy="1601737"/>
                <a:chOff x="5066148" y="1912143"/>
                <a:chExt cx="420252" cy="1545428"/>
              </a:xfrm>
            </p:grpSpPr>
            <p:cxnSp>
              <p:nvCxnSpPr>
                <p:cNvPr id="132" name="Straight Connector 13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6" name="Group 105"/>
              <p:cNvGrpSpPr/>
              <p:nvPr/>
            </p:nvGrpSpPr>
            <p:grpSpPr>
              <a:xfrm rot="5400000">
                <a:off x="3643073" y="2080271"/>
                <a:ext cx="420252" cy="1601737"/>
                <a:chOff x="5066148" y="1912143"/>
                <a:chExt cx="420252" cy="1545428"/>
              </a:xfrm>
            </p:grpSpPr>
            <p:cxnSp>
              <p:nvCxnSpPr>
                <p:cNvPr id="121" name="Straight Connector 12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7" name="Group 106"/>
              <p:cNvGrpSpPr/>
              <p:nvPr/>
            </p:nvGrpSpPr>
            <p:grpSpPr>
              <a:xfrm>
                <a:off x="5452942" y="2887995"/>
                <a:ext cx="420252" cy="1601737"/>
                <a:chOff x="5066148" y="1912143"/>
                <a:chExt cx="420252" cy="1545428"/>
              </a:xfrm>
            </p:grpSpPr>
            <p:cxnSp>
              <p:nvCxnSpPr>
                <p:cNvPr id="110" name="Straight Connector 10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08" name="Straight Connector 107"/>
              <p:cNvCxnSpPr/>
              <p:nvPr/>
            </p:nvCxnSpPr>
            <p:spPr>
              <a:xfrm>
                <a:off x="1449880" y="4441798"/>
                <a:ext cx="5142815" cy="639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V="1">
                <a:off x="4654068" y="2894525"/>
                <a:ext cx="2051532" cy="19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97" name="TextBox 96"/>
            <p:cNvSpPr txBox="1"/>
            <p:nvPr/>
          </p:nvSpPr>
          <p:spPr>
            <a:xfrm>
              <a:off x="1263358" y="975677"/>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98" name="TextBox 97"/>
            <p:cNvSpPr txBox="1"/>
            <p:nvPr/>
          </p:nvSpPr>
          <p:spPr>
            <a:xfrm>
              <a:off x="2453028" y="2220626"/>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99" name="TextBox 98"/>
            <p:cNvSpPr txBox="1"/>
            <p:nvPr/>
          </p:nvSpPr>
          <p:spPr>
            <a:xfrm>
              <a:off x="2790722" y="983321"/>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100" name="TextBox 99"/>
            <p:cNvSpPr txBox="1"/>
            <p:nvPr/>
          </p:nvSpPr>
          <p:spPr>
            <a:xfrm>
              <a:off x="5211400" y="2232339"/>
              <a:ext cx="800219" cy="461665"/>
            </a:xfrm>
            <a:prstGeom prst="rect">
              <a:avLst/>
            </a:prstGeom>
            <a:noFill/>
          </p:spPr>
          <p:txBody>
            <a:bodyPr wrap="none" rtlCol="0">
              <a:spAutoFit/>
            </a:bodyPr>
            <a:lstStyle/>
            <a:p>
              <a:r>
                <a:rPr lang="en-US" sz="2400" dirty="0" smtClean="0">
                  <a:solidFill>
                    <a:srgbClr val="FF0000"/>
                  </a:solidFill>
                </a:rPr>
                <a:t>12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grpSp>
      <p:sp>
        <p:nvSpPr>
          <p:cNvPr id="164" name="TextBox 163"/>
          <p:cNvSpPr txBox="1"/>
          <p:nvPr/>
        </p:nvSpPr>
        <p:spPr>
          <a:xfrm>
            <a:off x="6061337" y="1694402"/>
            <a:ext cx="2982233" cy="4524315"/>
          </a:xfrm>
          <a:prstGeom prst="rect">
            <a:avLst/>
          </a:prstGeom>
          <a:noFill/>
        </p:spPr>
        <p:txBody>
          <a:bodyPr wrap="square" rtlCol="0">
            <a:spAutoFit/>
          </a:bodyPr>
          <a:lstStyle/>
          <a:p>
            <a:r>
              <a:rPr lang="en-US" sz="2400" dirty="0" smtClean="0"/>
              <a:t>Set independent sources to zero (voltage to short, current to open). The circuit has two 8 </a:t>
            </a:r>
            <a:r>
              <a:rPr lang="en-US" sz="2400" dirty="0" smtClean="0">
                <a:latin typeface="Symbol" panose="05050102010706020507" pitchFamily="18" charset="2"/>
              </a:rPr>
              <a:t>W</a:t>
            </a:r>
            <a:r>
              <a:rPr lang="en-US" sz="2400" dirty="0" smtClean="0"/>
              <a:t> resistors in parallel; that 4 </a:t>
            </a:r>
            <a:r>
              <a:rPr lang="en-US" sz="2400" dirty="0" smtClean="0">
                <a:latin typeface="Symbol" panose="05050102010706020507" pitchFamily="18" charset="2"/>
              </a:rPr>
              <a:t>W </a:t>
            </a:r>
            <a:r>
              <a:rPr lang="en-US" sz="2400" dirty="0" smtClean="0"/>
              <a:t>combination is in series with an 8 </a:t>
            </a:r>
            <a:r>
              <a:rPr lang="en-US" sz="2400" dirty="0" smtClean="0">
                <a:latin typeface="Symbol" panose="05050102010706020507" pitchFamily="18" charset="2"/>
              </a:rPr>
              <a:t>W </a:t>
            </a:r>
            <a:r>
              <a:rPr lang="en-US" sz="2400" dirty="0" smtClean="0"/>
              <a:t>resistor and that 12 </a:t>
            </a:r>
            <a:r>
              <a:rPr lang="en-US" sz="2400" dirty="0">
                <a:latin typeface="Symbol" panose="05050102010706020507" pitchFamily="18" charset="2"/>
              </a:rPr>
              <a:t>W</a:t>
            </a:r>
            <a:r>
              <a:rPr lang="en-US" sz="2400" dirty="0" smtClean="0"/>
              <a:t> combination is in parallel with 12 </a:t>
            </a:r>
            <a:r>
              <a:rPr lang="en-US" sz="2400" dirty="0">
                <a:latin typeface="Symbol" panose="05050102010706020507" pitchFamily="18" charset="2"/>
              </a:rPr>
              <a:t>W</a:t>
            </a:r>
            <a:r>
              <a:rPr lang="en-US" sz="2400" dirty="0" smtClean="0"/>
              <a:t>, so Zin = 6 </a:t>
            </a:r>
            <a:r>
              <a:rPr lang="en-US" sz="2400" dirty="0">
                <a:latin typeface="Symbol" panose="05050102010706020507" pitchFamily="18" charset="2"/>
              </a:rPr>
              <a:t>W</a:t>
            </a:r>
            <a:r>
              <a:rPr lang="en-US" sz="2400" dirty="0" smtClean="0"/>
              <a:t>.</a:t>
            </a:r>
            <a:endParaRPr lang="en-US" sz="2400" dirty="0"/>
          </a:p>
        </p:txBody>
      </p:sp>
      <p:sp>
        <p:nvSpPr>
          <p:cNvPr id="165" name="TextBox 164"/>
          <p:cNvSpPr txBox="1"/>
          <p:nvPr/>
        </p:nvSpPr>
        <p:spPr>
          <a:xfrm>
            <a:off x="5701433" y="1591638"/>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66" name="TextBox 165"/>
          <p:cNvSpPr txBox="1"/>
          <p:nvPr/>
        </p:nvSpPr>
        <p:spPr>
          <a:xfrm>
            <a:off x="5635546" y="3173370"/>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
        <p:nvSpPr>
          <p:cNvPr id="167" name="TextBox 166"/>
          <p:cNvSpPr txBox="1"/>
          <p:nvPr/>
        </p:nvSpPr>
        <p:spPr>
          <a:xfrm>
            <a:off x="5673324" y="4136373"/>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68" name="TextBox 167"/>
          <p:cNvSpPr txBox="1"/>
          <p:nvPr/>
        </p:nvSpPr>
        <p:spPr>
          <a:xfrm>
            <a:off x="5607437" y="5718105"/>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Tree>
    <p:extLst>
      <p:ext uri="{BB962C8B-B14F-4D97-AF65-F5344CB8AC3E}">
        <p14:creationId xmlns:p14="http://schemas.microsoft.com/office/powerpoint/2010/main" val="1356216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use superposition to find </a:t>
            </a:r>
            <a:r>
              <a:rPr lang="en-US" dirty="0" err="1" smtClean="0"/>
              <a:t>V</a:t>
            </a:r>
            <a:r>
              <a:rPr lang="en-US" baseline="-25000" dirty="0" err="1" smtClean="0"/>
              <a:t>oc</a:t>
            </a:r>
            <a:endParaRPr lang="en-US" baseline="-25000" dirty="0"/>
          </a:p>
        </p:txBody>
      </p:sp>
      <p:grpSp>
        <p:nvGrpSpPr>
          <p:cNvPr id="3" name="Group 2"/>
          <p:cNvGrpSpPr/>
          <p:nvPr/>
        </p:nvGrpSpPr>
        <p:grpSpPr>
          <a:xfrm>
            <a:off x="558764" y="1295400"/>
            <a:ext cx="5271880" cy="2306679"/>
            <a:chOff x="739739" y="975677"/>
            <a:chExt cx="5271880" cy="2306679"/>
          </a:xfrm>
        </p:grpSpPr>
        <p:grpSp>
          <p:nvGrpSpPr>
            <p:cNvPr id="4" name="Group 3"/>
            <p:cNvGrpSpPr/>
            <p:nvPr/>
          </p:nvGrpSpPr>
          <p:grpSpPr>
            <a:xfrm>
              <a:off x="739739" y="1417638"/>
              <a:ext cx="5255720" cy="1864718"/>
              <a:chOff x="1449880" y="2641009"/>
              <a:chExt cx="5255720" cy="1864718"/>
            </a:xfrm>
          </p:grpSpPr>
          <p:grpSp>
            <p:nvGrpSpPr>
              <p:cNvPr id="11" name="Group 10"/>
              <p:cNvGrpSpPr/>
              <p:nvPr/>
            </p:nvGrpSpPr>
            <p:grpSpPr>
              <a:xfrm>
                <a:off x="4380686" y="2905527"/>
                <a:ext cx="533400" cy="1600200"/>
                <a:chOff x="6750909" y="1752600"/>
                <a:chExt cx="533400" cy="1600200"/>
              </a:xfrm>
            </p:grpSpPr>
            <p:grpSp>
              <p:nvGrpSpPr>
                <p:cNvPr id="67" name="Group 66"/>
                <p:cNvGrpSpPr/>
                <p:nvPr/>
              </p:nvGrpSpPr>
              <p:grpSpPr>
                <a:xfrm>
                  <a:off x="6750909" y="1752600"/>
                  <a:ext cx="533400" cy="1600200"/>
                  <a:chOff x="7581900" y="1752600"/>
                  <a:chExt cx="533400" cy="1600200"/>
                </a:xfrm>
              </p:grpSpPr>
              <p:cxnSp>
                <p:nvCxnSpPr>
                  <p:cNvPr id="69" name="Straight Connector 68"/>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1" name="Oval 70"/>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68" name="Straight Arrow Connector 67"/>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1462614" y="2841598"/>
                <a:ext cx="1290" cy="1600200"/>
                <a:chOff x="6210299" y="1752600"/>
                <a:chExt cx="1290" cy="1538287"/>
              </a:xfrm>
            </p:grpSpPr>
            <p:cxnSp>
              <p:nvCxnSpPr>
                <p:cNvPr id="63" name="Straight Connector 62"/>
                <p:cNvCxnSpPr/>
                <p:nvPr/>
              </p:nvCxnSpPr>
              <p:spPr>
                <a:xfrm flipH="1">
                  <a:off x="6210299" y="1752600"/>
                  <a:ext cx="1290" cy="87490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 name="Group 12"/>
              <p:cNvGrpSpPr/>
              <p:nvPr/>
            </p:nvGrpSpPr>
            <p:grpSpPr>
              <a:xfrm>
                <a:off x="2814856" y="2859116"/>
                <a:ext cx="420252" cy="1601737"/>
                <a:chOff x="5066148" y="1912143"/>
                <a:chExt cx="420252" cy="1545428"/>
              </a:xfrm>
            </p:grpSpPr>
            <p:cxnSp>
              <p:nvCxnSpPr>
                <p:cNvPr id="52" name="Straight Connector 5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rot="5400000">
                <a:off x="2053357" y="2050266"/>
                <a:ext cx="420252" cy="1601737"/>
                <a:chOff x="5066148" y="1912143"/>
                <a:chExt cx="420252" cy="1545428"/>
              </a:xfrm>
            </p:grpSpPr>
            <p:cxnSp>
              <p:nvCxnSpPr>
                <p:cNvPr id="41" name="Straight Connector 4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rot="5400000">
                <a:off x="3643073" y="2080271"/>
                <a:ext cx="420252" cy="1601737"/>
                <a:chOff x="5066148" y="1912143"/>
                <a:chExt cx="420252" cy="1545428"/>
              </a:xfrm>
            </p:grpSpPr>
            <p:cxnSp>
              <p:nvCxnSpPr>
                <p:cNvPr id="30" name="Straight Connector 2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5452942" y="2887995"/>
                <a:ext cx="420252" cy="1601737"/>
                <a:chOff x="5066148" y="1912143"/>
                <a:chExt cx="420252" cy="1545428"/>
              </a:xfrm>
            </p:grpSpPr>
            <p:cxnSp>
              <p:nvCxnSpPr>
                <p:cNvPr id="19" name="Straight Connector 1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7" name="Straight Connector 16"/>
              <p:cNvCxnSpPr/>
              <p:nvPr/>
            </p:nvCxnSpPr>
            <p:spPr>
              <a:xfrm>
                <a:off x="1449880" y="4441798"/>
                <a:ext cx="5142815" cy="639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4654068" y="2894525"/>
                <a:ext cx="2051532" cy="19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6" name="TextBox 5"/>
            <p:cNvSpPr txBox="1"/>
            <p:nvPr/>
          </p:nvSpPr>
          <p:spPr>
            <a:xfrm>
              <a:off x="1263358" y="975677"/>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7" name="TextBox 6"/>
            <p:cNvSpPr txBox="1"/>
            <p:nvPr/>
          </p:nvSpPr>
          <p:spPr>
            <a:xfrm>
              <a:off x="2453028" y="2220626"/>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8" name="TextBox 7"/>
            <p:cNvSpPr txBox="1"/>
            <p:nvPr/>
          </p:nvSpPr>
          <p:spPr>
            <a:xfrm>
              <a:off x="2790722" y="983321"/>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9" name="TextBox 8"/>
            <p:cNvSpPr txBox="1"/>
            <p:nvPr/>
          </p:nvSpPr>
          <p:spPr>
            <a:xfrm>
              <a:off x="5211400" y="2232339"/>
              <a:ext cx="800219" cy="461665"/>
            </a:xfrm>
            <a:prstGeom prst="rect">
              <a:avLst/>
            </a:prstGeom>
            <a:noFill/>
          </p:spPr>
          <p:txBody>
            <a:bodyPr wrap="none" rtlCol="0">
              <a:spAutoFit/>
            </a:bodyPr>
            <a:lstStyle/>
            <a:p>
              <a:r>
                <a:rPr lang="en-US" sz="2400" dirty="0" smtClean="0">
                  <a:solidFill>
                    <a:srgbClr val="FF0000"/>
                  </a:solidFill>
                </a:rPr>
                <a:t>12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10" name="TextBox 9"/>
            <p:cNvSpPr txBox="1"/>
            <p:nvPr/>
          </p:nvSpPr>
          <p:spPr>
            <a:xfrm>
              <a:off x="3118704" y="2241355"/>
              <a:ext cx="587020" cy="461665"/>
            </a:xfrm>
            <a:prstGeom prst="rect">
              <a:avLst/>
            </a:prstGeom>
            <a:noFill/>
          </p:spPr>
          <p:txBody>
            <a:bodyPr wrap="none" rtlCol="0">
              <a:spAutoFit/>
            </a:bodyPr>
            <a:lstStyle/>
            <a:p>
              <a:r>
                <a:rPr lang="en-US" sz="2400" dirty="0" smtClean="0">
                  <a:solidFill>
                    <a:srgbClr val="FF0000"/>
                  </a:solidFill>
                </a:rPr>
                <a:t>1 A</a:t>
              </a:r>
              <a:endParaRPr lang="en-US" sz="2400" dirty="0">
                <a:solidFill>
                  <a:srgbClr val="FF0000"/>
                </a:solidFill>
              </a:endParaRPr>
            </a:p>
          </p:txBody>
        </p:sp>
      </p:grpSp>
      <mc:AlternateContent xmlns:mc="http://schemas.openxmlformats.org/markup-compatibility/2006" xmlns:a14="http://schemas.microsoft.com/office/drawing/2010/main">
        <mc:Choice Requires="a14">
          <p:sp>
            <p:nvSpPr>
              <p:cNvPr id="73" name="TextBox 72"/>
              <p:cNvSpPr txBox="1"/>
              <p:nvPr/>
            </p:nvSpPr>
            <p:spPr>
              <a:xfrm>
                <a:off x="5828975" y="1832483"/>
                <a:ext cx="899092" cy="1939955"/>
              </a:xfrm>
              <a:prstGeom prst="rect">
                <a:avLst/>
              </a:prstGeom>
              <a:noFill/>
            </p:spPr>
            <p:txBody>
              <a:bodyPr wrap="none" rtlCol="0">
                <a:spAutoFit/>
              </a:bodyPr>
              <a:lstStyle/>
              <a:p>
                <a:r>
                  <a:rPr lang="en-US" sz="2400" dirty="0" smtClean="0">
                    <a:solidFill>
                      <a:srgbClr val="FF0000"/>
                    </a:solidFill>
                  </a:rPr>
                  <a:t>+</a:t>
                </a:r>
              </a:p>
              <a:p>
                <a:endParaRPr lang="en-US" sz="2400" dirty="0">
                  <a:solidFill>
                    <a:srgbClr val="FF0000"/>
                  </a:solidFill>
                </a:endParaRPr>
              </a:p>
              <a:p>
                <a:pPr/>
                <a14:m>
                  <m:oMathPara xmlns:m="http://schemas.openxmlformats.org/officeDocument/2006/math">
                    <m:oMathParaPr>
                      <m:jc m:val="centerGroup"/>
                    </m:oMathParaPr>
                    <m:oMath xmlns:m="http://schemas.openxmlformats.org/officeDocument/2006/math">
                      <m:sSubSup>
                        <m:sSubSupPr>
                          <m:ctrlPr>
                            <a:rPr lang="en-US" sz="2400" i="1" dirty="0" smtClean="0">
                              <a:solidFill>
                                <a:srgbClr val="FF0000"/>
                              </a:solidFill>
                              <a:latin typeface="Cambria Math" panose="02040503050406030204" pitchFamily="18" charset="0"/>
                            </a:rPr>
                          </m:ctrlPr>
                        </m:sSubSupPr>
                        <m:e>
                          <m:r>
                            <a:rPr lang="en-US" sz="2400" b="0" i="1" dirty="0" smtClean="0">
                              <a:solidFill>
                                <a:srgbClr val="FF0000"/>
                              </a:solidFill>
                              <a:latin typeface="Cambria Math" panose="02040503050406030204" pitchFamily="18" charset="0"/>
                            </a:rPr>
                            <m:t>𝑉</m:t>
                          </m:r>
                        </m:e>
                        <m:sub>
                          <m:r>
                            <a:rPr lang="en-US" sz="2400" b="0" i="1" dirty="0" smtClean="0">
                              <a:solidFill>
                                <a:srgbClr val="FF0000"/>
                              </a:solidFill>
                              <a:latin typeface="Cambria Math" panose="02040503050406030204" pitchFamily="18" charset="0"/>
                            </a:rPr>
                            <m:t>𝑜𝑐</m:t>
                          </m:r>
                        </m:sub>
                        <m:sup>
                          <m:r>
                            <a:rPr lang="en-US" sz="2400" b="0" i="1" dirty="0" smtClean="0">
                              <a:solidFill>
                                <a:srgbClr val="FF0000"/>
                              </a:solidFill>
                              <a:latin typeface="Cambria Math" panose="02040503050406030204" pitchFamily="18" charset="0"/>
                            </a:rPr>
                            <m:t>𝐴</m:t>
                          </m:r>
                        </m:sup>
                      </m:sSubSup>
                    </m:oMath>
                  </m:oMathPara>
                </a14:m>
                <a:endParaRPr lang="en-US" sz="2400" baseline="-25000" dirty="0" smtClean="0">
                  <a:solidFill>
                    <a:srgbClr val="FF0000"/>
                  </a:solidFill>
                </a:endParaRPr>
              </a:p>
              <a:p>
                <a:endParaRPr lang="en-US" sz="2400" dirty="0">
                  <a:solidFill>
                    <a:srgbClr val="FF0000"/>
                  </a:solidFill>
                </a:endParaRPr>
              </a:p>
              <a:p>
                <a:r>
                  <a:rPr lang="en-US" sz="2400" dirty="0" smtClean="0">
                    <a:solidFill>
                      <a:srgbClr val="FF0000"/>
                    </a:solidFill>
                  </a:rPr>
                  <a:t>-</a:t>
                </a:r>
                <a:endParaRPr lang="en-US" sz="2400" dirty="0">
                  <a:solidFill>
                    <a:srgbClr val="FF0000"/>
                  </a:solidFill>
                </a:endParaRPr>
              </a:p>
            </p:txBody>
          </p:sp>
        </mc:Choice>
        <mc:Fallback xmlns="">
          <p:sp>
            <p:nvSpPr>
              <p:cNvPr id="73" name="TextBox 72"/>
              <p:cNvSpPr txBox="1">
                <a:spLocks noRot="1" noChangeAspect="1" noMove="1" noResize="1" noEditPoints="1" noAdjustHandles="1" noChangeArrowheads="1" noChangeShapeType="1" noTextEdit="1"/>
              </p:cNvSpPr>
              <p:nvPr/>
            </p:nvSpPr>
            <p:spPr>
              <a:xfrm>
                <a:off x="5828975" y="1832483"/>
                <a:ext cx="899092" cy="1939955"/>
              </a:xfrm>
              <a:prstGeom prst="rect">
                <a:avLst/>
              </a:prstGeom>
              <a:blipFill rotWithShape="0">
                <a:blip r:embed="rId2"/>
                <a:stretch>
                  <a:fillRect l="-10135" t="-2516" b="-6289"/>
                </a:stretch>
              </a:blipFill>
            </p:spPr>
            <p:txBody>
              <a:bodyPr/>
              <a:lstStyle/>
              <a:p>
                <a:r>
                  <a:rPr lang="en-US">
                    <a:noFill/>
                  </a:rPr>
                  <a:t> </a:t>
                </a:r>
              </a:p>
            </p:txBody>
          </p:sp>
        </mc:Fallback>
      </mc:AlternateContent>
      <p:grpSp>
        <p:nvGrpSpPr>
          <p:cNvPr id="143" name="Group 142"/>
          <p:cNvGrpSpPr/>
          <p:nvPr/>
        </p:nvGrpSpPr>
        <p:grpSpPr>
          <a:xfrm>
            <a:off x="1438590" y="4146922"/>
            <a:ext cx="4281563" cy="1939955"/>
            <a:chOff x="1438590" y="4146922"/>
            <a:chExt cx="4281563" cy="1939955"/>
          </a:xfrm>
        </p:grpSpPr>
        <p:grpSp>
          <p:nvGrpSpPr>
            <p:cNvPr id="81" name="Group 80"/>
            <p:cNvGrpSpPr/>
            <p:nvPr/>
          </p:nvGrpSpPr>
          <p:grpSpPr>
            <a:xfrm>
              <a:off x="1990431" y="4316318"/>
              <a:ext cx="533400" cy="1600200"/>
              <a:chOff x="6750909" y="1752600"/>
              <a:chExt cx="533400" cy="1600200"/>
            </a:xfrm>
          </p:grpSpPr>
          <p:grpSp>
            <p:nvGrpSpPr>
              <p:cNvPr id="135" name="Group 134"/>
              <p:cNvGrpSpPr/>
              <p:nvPr/>
            </p:nvGrpSpPr>
            <p:grpSpPr>
              <a:xfrm>
                <a:off x="6750909" y="1752600"/>
                <a:ext cx="533400" cy="1600200"/>
                <a:chOff x="7581900" y="1752600"/>
                <a:chExt cx="533400" cy="1600200"/>
              </a:xfrm>
            </p:grpSpPr>
            <p:cxnSp>
              <p:nvCxnSpPr>
                <p:cNvPr id="137" name="Straight Connector 136"/>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39" name="Oval 138"/>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6" name="Straight Arrow Connector 135"/>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86" name="Group 85"/>
            <p:cNvGrpSpPr/>
            <p:nvPr/>
          </p:nvGrpSpPr>
          <p:grpSpPr>
            <a:xfrm>
              <a:off x="3062687" y="4298786"/>
              <a:ext cx="420252" cy="1601737"/>
              <a:chOff x="5066148" y="1912143"/>
              <a:chExt cx="420252" cy="1545428"/>
            </a:xfrm>
          </p:grpSpPr>
          <p:cxnSp>
            <p:nvCxnSpPr>
              <p:cNvPr id="89" name="Straight Connector 8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87" name="Straight Connector 86"/>
            <p:cNvCxnSpPr/>
            <p:nvPr/>
          </p:nvCxnSpPr>
          <p:spPr>
            <a:xfrm>
              <a:off x="2257131" y="5909282"/>
              <a:ext cx="1945309" cy="723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V="1">
              <a:off x="2263813" y="4305316"/>
              <a:ext cx="2051532" cy="19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3531286" y="4866501"/>
              <a:ext cx="575799" cy="461665"/>
            </a:xfrm>
            <a:prstGeom prst="rect">
              <a:avLst/>
            </a:prstGeom>
            <a:noFill/>
          </p:spPr>
          <p:txBody>
            <a:bodyPr wrap="none" rtlCol="0">
              <a:spAutoFit/>
            </a:bodyPr>
            <a:lstStyle/>
            <a:p>
              <a:r>
                <a:rPr lang="en-US" sz="2400" dirty="0" smtClean="0">
                  <a:solidFill>
                    <a:srgbClr val="FF0000"/>
                  </a:solidFill>
                </a:rPr>
                <a:t>6</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80" name="TextBox 79"/>
            <p:cNvSpPr txBox="1"/>
            <p:nvPr/>
          </p:nvSpPr>
          <p:spPr>
            <a:xfrm>
              <a:off x="1438590" y="4875517"/>
              <a:ext cx="587020" cy="461665"/>
            </a:xfrm>
            <a:prstGeom prst="rect">
              <a:avLst/>
            </a:prstGeom>
            <a:noFill/>
          </p:spPr>
          <p:txBody>
            <a:bodyPr wrap="none" rtlCol="0">
              <a:spAutoFit/>
            </a:bodyPr>
            <a:lstStyle/>
            <a:p>
              <a:r>
                <a:rPr lang="en-US" sz="2400" dirty="0" smtClean="0">
                  <a:solidFill>
                    <a:srgbClr val="FF0000"/>
                  </a:solidFill>
                </a:rPr>
                <a:t>1 A</a:t>
              </a:r>
              <a:endParaRPr lang="en-US" sz="2400" dirty="0">
                <a:solidFill>
                  <a:srgbClr val="FF0000"/>
                </a:solidFill>
              </a:endParaRPr>
            </a:p>
          </p:txBody>
        </p:sp>
        <mc:AlternateContent xmlns:mc="http://schemas.openxmlformats.org/markup-compatibility/2006" xmlns:a14="http://schemas.microsoft.com/office/drawing/2010/main">
          <mc:Choice Requires="a14">
            <p:sp>
              <p:nvSpPr>
                <p:cNvPr id="140" name="TextBox 139"/>
                <p:cNvSpPr txBox="1"/>
                <p:nvPr/>
              </p:nvSpPr>
              <p:spPr>
                <a:xfrm>
                  <a:off x="4329836" y="4146922"/>
                  <a:ext cx="1390317" cy="1939955"/>
                </a:xfrm>
                <a:prstGeom prst="rect">
                  <a:avLst/>
                </a:prstGeom>
                <a:noFill/>
              </p:spPr>
              <p:txBody>
                <a:bodyPr wrap="none" rtlCol="0">
                  <a:spAutoFit/>
                </a:bodyPr>
                <a:lstStyle/>
                <a:p>
                  <a:r>
                    <a:rPr lang="en-US" sz="2400" dirty="0" smtClean="0">
                      <a:solidFill>
                        <a:srgbClr val="FF0000"/>
                      </a:solidFill>
                    </a:rPr>
                    <a:t>+</a:t>
                  </a:r>
                </a:p>
                <a:p>
                  <a:endParaRPr lang="en-US" sz="2400" dirty="0">
                    <a:solidFill>
                      <a:srgbClr val="FF0000"/>
                    </a:solidFill>
                  </a:endParaRPr>
                </a:p>
                <a:p>
                  <a:pPr/>
                  <a14:m>
                    <m:oMathPara xmlns:m="http://schemas.openxmlformats.org/officeDocument/2006/math">
                      <m:oMathParaPr>
                        <m:jc m:val="centerGroup"/>
                      </m:oMathParaPr>
                      <m:oMath xmlns:m="http://schemas.openxmlformats.org/officeDocument/2006/math">
                        <m:sSubSup>
                          <m:sSubSupPr>
                            <m:ctrlPr>
                              <a:rPr lang="en-US" sz="2400" i="1" dirty="0" smtClean="0">
                                <a:solidFill>
                                  <a:srgbClr val="FF0000"/>
                                </a:solidFill>
                                <a:latin typeface="Cambria Math" panose="02040503050406030204" pitchFamily="18" charset="0"/>
                              </a:rPr>
                            </m:ctrlPr>
                          </m:sSubSupPr>
                          <m:e>
                            <m:r>
                              <a:rPr lang="en-US" sz="2400" b="0" i="1" dirty="0" smtClean="0">
                                <a:solidFill>
                                  <a:srgbClr val="FF0000"/>
                                </a:solidFill>
                                <a:latin typeface="Cambria Math" panose="02040503050406030204" pitchFamily="18" charset="0"/>
                              </a:rPr>
                              <m:t>𝑉</m:t>
                            </m:r>
                          </m:e>
                          <m:sub>
                            <m:r>
                              <a:rPr lang="en-US" sz="2400" b="0" i="1" dirty="0" smtClean="0">
                                <a:solidFill>
                                  <a:srgbClr val="FF0000"/>
                                </a:solidFill>
                                <a:latin typeface="Cambria Math" panose="02040503050406030204" pitchFamily="18" charset="0"/>
                              </a:rPr>
                              <m:t>𝑜𝑐</m:t>
                            </m:r>
                          </m:sub>
                          <m:sup>
                            <m:r>
                              <a:rPr lang="en-US" sz="2400" b="0" i="1" dirty="0" smtClean="0">
                                <a:solidFill>
                                  <a:srgbClr val="FF0000"/>
                                </a:solidFill>
                                <a:latin typeface="Cambria Math" panose="02040503050406030204" pitchFamily="18" charset="0"/>
                              </a:rPr>
                              <m:t>𝐴</m:t>
                            </m:r>
                          </m:sup>
                        </m:sSubSup>
                        <m:r>
                          <a:rPr lang="en-US" sz="2400" b="0" i="1" dirty="0" smtClean="0">
                            <a:solidFill>
                              <a:srgbClr val="FF0000"/>
                            </a:solidFill>
                            <a:latin typeface="Cambria Math" panose="02040503050406030204" pitchFamily="18" charset="0"/>
                          </a:rPr>
                          <m:t>=6</m:t>
                        </m:r>
                        <m:r>
                          <a:rPr lang="en-US" sz="2400" b="0" i="1" dirty="0" smtClean="0">
                            <a:solidFill>
                              <a:srgbClr val="FF0000"/>
                            </a:solidFill>
                            <a:latin typeface="Cambria Math" panose="02040503050406030204" pitchFamily="18" charset="0"/>
                          </a:rPr>
                          <m:t>𝑉</m:t>
                        </m:r>
                      </m:oMath>
                    </m:oMathPara>
                  </a14:m>
                  <a:endParaRPr lang="en-US" sz="2400" baseline="-25000" dirty="0" smtClean="0">
                    <a:solidFill>
                      <a:srgbClr val="FF0000"/>
                    </a:solidFill>
                  </a:endParaRPr>
                </a:p>
                <a:p>
                  <a:endParaRPr lang="en-US" sz="2400" dirty="0">
                    <a:solidFill>
                      <a:srgbClr val="FF0000"/>
                    </a:solidFill>
                  </a:endParaRPr>
                </a:p>
                <a:p>
                  <a:r>
                    <a:rPr lang="en-US" sz="2400" dirty="0" smtClean="0">
                      <a:solidFill>
                        <a:srgbClr val="FF0000"/>
                      </a:solidFill>
                    </a:rPr>
                    <a:t>-</a:t>
                  </a:r>
                  <a:endParaRPr lang="en-US" sz="2400" dirty="0">
                    <a:solidFill>
                      <a:srgbClr val="FF0000"/>
                    </a:solidFill>
                  </a:endParaRPr>
                </a:p>
              </p:txBody>
            </p:sp>
          </mc:Choice>
          <mc:Fallback xmlns="">
            <p:sp>
              <p:nvSpPr>
                <p:cNvPr id="140" name="TextBox 139"/>
                <p:cNvSpPr txBox="1">
                  <a:spLocks noRot="1" noChangeAspect="1" noMove="1" noResize="1" noEditPoints="1" noAdjustHandles="1" noChangeArrowheads="1" noChangeShapeType="1" noTextEdit="1"/>
                </p:cNvSpPr>
                <p:nvPr/>
              </p:nvSpPr>
              <p:spPr>
                <a:xfrm>
                  <a:off x="4329836" y="4146922"/>
                  <a:ext cx="1390317" cy="1939955"/>
                </a:xfrm>
                <a:prstGeom prst="rect">
                  <a:avLst/>
                </a:prstGeom>
                <a:blipFill rotWithShape="0">
                  <a:blip r:embed="rId3"/>
                  <a:stretch>
                    <a:fillRect l="-6579" t="-2508" b="-5956"/>
                  </a:stretch>
                </a:blipFill>
              </p:spPr>
              <p:txBody>
                <a:bodyPr/>
                <a:lstStyle/>
                <a:p>
                  <a:r>
                    <a:rPr lang="en-US">
                      <a:noFill/>
                    </a:rPr>
                    <a:t> </a:t>
                  </a:r>
                </a:p>
              </p:txBody>
            </p:sp>
          </mc:Fallback>
        </mc:AlternateContent>
      </p:grpSp>
      <p:sp>
        <p:nvSpPr>
          <p:cNvPr id="144" name="TextBox 143"/>
          <p:cNvSpPr txBox="1"/>
          <p:nvPr/>
        </p:nvSpPr>
        <p:spPr>
          <a:xfrm>
            <a:off x="5701433" y="1591638"/>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45" name="TextBox 144"/>
          <p:cNvSpPr txBox="1"/>
          <p:nvPr/>
        </p:nvSpPr>
        <p:spPr>
          <a:xfrm>
            <a:off x="5635546" y="3173370"/>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
        <p:nvSpPr>
          <p:cNvPr id="148" name="TextBox 147"/>
          <p:cNvSpPr txBox="1"/>
          <p:nvPr/>
        </p:nvSpPr>
        <p:spPr>
          <a:xfrm>
            <a:off x="4110937" y="3869614"/>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49" name="TextBox 148"/>
          <p:cNvSpPr txBox="1"/>
          <p:nvPr/>
        </p:nvSpPr>
        <p:spPr>
          <a:xfrm>
            <a:off x="4045050" y="5451346"/>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Tree>
    <p:extLst>
      <p:ext uri="{BB962C8B-B14F-4D97-AF65-F5344CB8AC3E}">
        <p14:creationId xmlns:p14="http://schemas.microsoft.com/office/powerpoint/2010/main" val="1444318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364"/>
            <a:ext cx="8229600" cy="868362"/>
          </a:xfrm>
        </p:spPr>
        <p:txBody>
          <a:bodyPr/>
          <a:lstStyle/>
          <a:p>
            <a:r>
              <a:rPr lang="en-US" dirty="0" smtClean="0"/>
              <a:t>Second sub-problem</a:t>
            </a:r>
            <a:endParaRPr lang="en-US" dirty="0"/>
          </a:p>
        </p:txBody>
      </p:sp>
      <p:grpSp>
        <p:nvGrpSpPr>
          <p:cNvPr id="73" name="Group 72"/>
          <p:cNvGrpSpPr/>
          <p:nvPr/>
        </p:nvGrpSpPr>
        <p:grpSpPr>
          <a:xfrm>
            <a:off x="457200" y="953726"/>
            <a:ext cx="6243191" cy="2455611"/>
            <a:chOff x="457200" y="1219200"/>
            <a:chExt cx="6243191" cy="2455611"/>
          </a:xfrm>
        </p:grpSpPr>
        <p:grpSp>
          <p:nvGrpSpPr>
            <p:cNvPr id="3" name="Group 2"/>
            <p:cNvGrpSpPr/>
            <p:nvPr/>
          </p:nvGrpSpPr>
          <p:grpSpPr>
            <a:xfrm>
              <a:off x="457200" y="1219200"/>
              <a:ext cx="5525844" cy="2306679"/>
              <a:chOff x="485775" y="975677"/>
              <a:chExt cx="5525844" cy="2306679"/>
            </a:xfrm>
          </p:grpSpPr>
          <p:grpSp>
            <p:nvGrpSpPr>
              <p:cNvPr id="4" name="Group 3"/>
              <p:cNvGrpSpPr/>
              <p:nvPr/>
            </p:nvGrpSpPr>
            <p:grpSpPr>
              <a:xfrm>
                <a:off x="485775" y="1417638"/>
                <a:ext cx="5509684" cy="1864718"/>
                <a:chOff x="1195916" y="2641009"/>
                <a:chExt cx="5509684" cy="1864718"/>
              </a:xfrm>
            </p:grpSpPr>
            <p:grpSp>
              <p:nvGrpSpPr>
                <p:cNvPr id="12" name="Group 11"/>
                <p:cNvGrpSpPr/>
                <p:nvPr/>
              </p:nvGrpSpPr>
              <p:grpSpPr>
                <a:xfrm>
                  <a:off x="1195916" y="2841598"/>
                  <a:ext cx="533399" cy="1600200"/>
                  <a:chOff x="5943601" y="1752600"/>
                  <a:chExt cx="533399" cy="1538287"/>
                </a:xfrm>
              </p:grpSpPr>
              <p:cxnSp>
                <p:nvCxnSpPr>
                  <p:cNvPr id="63" name="Straight Connector 62"/>
                  <p:cNvCxnSpPr/>
                  <p:nvPr/>
                </p:nvCxnSpPr>
                <p:spPr>
                  <a:xfrm>
                    <a:off x="6211589" y="1752600"/>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a:off x="5943601" y="2438400"/>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6096000" y="2590800"/>
                    <a:ext cx="22860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 name="Group 12"/>
                <p:cNvGrpSpPr/>
                <p:nvPr/>
              </p:nvGrpSpPr>
              <p:grpSpPr>
                <a:xfrm>
                  <a:off x="2814856" y="2859116"/>
                  <a:ext cx="420252" cy="1601737"/>
                  <a:chOff x="5066148" y="1912143"/>
                  <a:chExt cx="420252" cy="1545428"/>
                </a:xfrm>
              </p:grpSpPr>
              <p:cxnSp>
                <p:nvCxnSpPr>
                  <p:cNvPr id="52" name="Straight Connector 5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rot="5400000">
                  <a:off x="2053357" y="2050266"/>
                  <a:ext cx="420252" cy="1601737"/>
                  <a:chOff x="5066148" y="1912143"/>
                  <a:chExt cx="420252" cy="1545428"/>
                </a:xfrm>
              </p:grpSpPr>
              <p:cxnSp>
                <p:nvCxnSpPr>
                  <p:cNvPr id="41" name="Straight Connector 4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rot="5400000">
                  <a:off x="3643073" y="2080271"/>
                  <a:ext cx="420252" cy="1601737"/>
                  <a:chOff x="5066148" y="1912143"/>
                  <a:chExt cx="420252" cy="1545428"/>
                </a:xfrm>
              </p:grpSpPr>
              <p:cxnSp>
                <p:nvCxnSpPr>
                  <p:cNvPr id="30" name="Straight Connector 2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5452942" y="2887995"/>
                  <a:ext cx="420252" cy="1601737"/>
                  <a:chOff x="5066148" y="1912143"/>
                  <a:chExt cx="420252" cy="1545428"/>
                </a:xfrm>
              </p:grpSpPr>
              <p:cxnSp>
                <p:nvCxnSpPr>
                  <p:cNvPr id="19" name="Straight Connector 1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7" name="Straight Connector 16"/>
                <p:cNvCxnSpPr/>
                <p:nvPr/>
              </p:nvCxnSpPr>
              <p:spPr>
                <a:xfrm>
                  <a:off x="1449880" y="4441798"/>
                  <a:ext cx="5142815" cy="639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4654068" y="2894525"/>
                  <a:ext cx="2051532" cy="19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1004994" y="2174413"/>
                <a:ext cx="583814" cy="461665"/>
              </a:xfrm>
              <a:prstGeom prst="rect">
                <a:avLst/>
              </a:prstGeom>
              <a:noFill/>
            </p:spPr>
            <p:txBody>
              <a:bodyPr wrap="none" rtlCol="0">
                <a:spAutoFit/>
              </a:bodyPr>
              <a:lstStyle/>
              <a:p>
                <a:r>
                  <a:rPr lang="en-US" sz="2400" dirty="0" smtClean="0">
                    <a:solidFill>
                      <a:srgbClr val="FF0000"/>
                    </a:solidFill>
                  </a:rPr>
                  <a:t>5 V</a:t>
                </a:r>
                <a:endParaRPr lang="en-US" sz="2400" dirty="0">
                  <a:solidFill>
                    <a:srgbClr val="FF0000"/>
                  </a:solidFill>
                </a:endParaRPr>
              </a:p>
            </p:txBody>
          </p:sp>
          <p:sp>
            <p:nvSpPr>
              <p:cNvPr id="6" name="TextBox 5"/>
              <p:cNvSpPr txBox="1"/>
              <p:nvPr/>
            </p:nvSpPr>
            <p:spPr>
              <a:xfrm>
                <a:off x="1263358" y="975677"/>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7" name="TextBox 6"/>
              <p:cNvSpPr txBox="1"/>
              <p:nvPr/>
            </p:nvSpPr>
            <p:spPr>
              <a:xfrm>
                <a:off x="2453028" y="2220626"/>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8" name="TextBox 7"/>
              <p:cNvSpPr txBox="1"/>
              <p:nvPr/>
            </p:nvSpPr>
            <p:spPr>
              <a:xfrm>
                <a:off x="2790722" y="983321"/>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9" name="TextBox 8"/>
              <p:cNvSpPr txBox="1"/>
              <p:nvPr/>
            </p:nvSpPr>
            <p:spPr>
              <a:xfrm>
                <a:off x="5211400" y="2232339"/>
                <a:ext cx="800219" cy="461665"/>
              </a:xfrm>
              <a:prstGeom prst="rect">
                <a:avLst/>
              </a:prstGeom>
              <a:noFill/>
            </p:spPr>
            <p:txBody>
              <a:bodyPr wrap="none" rtlCol="0">
                <a:spAutoFit/>
              </a:bodyPr>
              <a:lstStyle/>
              <a:p>
                <a:r>
                  <a:rPr lang="en-US" sz="2400" dirty="0" smtClean="0">
                    <a:solidFill>
                      <a:srgbClr val="FF0000"/>
                    </a:solidFill>
                  </a:rPr>
                  <a:t>12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grpSp>
        <mc:AlternateContent xmlns:mc="http://schemas.openxmlformats.org/markup-compatibility/2006" xmlns:a14="http://schemas.microsoft.com/office/drawing/2010/main">
          <mc:Choice Requires="a14">
            <p:sp>
              <p:nvSpPr>
                <p:cNvPr id="72" name="TextBox 71"/>
                <p:cNvSpPr txBox="1"/>
                <p:nvPr/>
              </p:nvSpPr>
              <p:spPr>
                <a:xfrm>
                  <a:off x="5914278" y="1736716"/>
                  <a:ext cx="786113" cy="1938095"/>
                </a:xfrm>
                <a:prstGeom prst="rect">
                  <a:avLst/>
                </a:prstGeom>
                <a:noFill/>
              </p:spPr>
              <p:txBody>
                <a:bodyPr wrap="none" rtlCol="0">
                  <a:spAutoFit/>
                </a:bodyPr>
                <a:lstStyle/>
                <a:p>
                  <a:r>
                    <a:rPr lang="en-US" sz="2400" dirty="0" smtClean="0">
                      <a:solidFill>
                        <a:srgbClr val="FF0000"/>
                      </a:solidFill>
                    </a:rPr>
                    <a:t>+</a:t>
                  </a:r>
                </a:p>
                <a:p>
                  <a:endParaRPr lang="en-US" sz="2400" dirty="0">
                    <a:solidFill>
                      <a:srgbClr val="FF0000"/>
                    </a:solidFill>
                  </a:endParaRPr>
                </a:p>
                <a:p>
                  <a:pPr/>
                  <a14:m>
                    <m:oMathPara xmlns:m="http://schemas.openxmlformats.org/officeDocument/2006/math">
                      <m:oMathParaPr>
                        <m:jc m:val="centerGroup"/>
                      </m:oMathParaPr>
                      <m:oMath xmlns:m="http://schemas.openxmlformats.org/officeDocument/2006/math">
                        <m:sSubSup>
                          <m:sSubSupPr>
                            <m:ctrlPr>
                              <a:rPr lang="en-US" sz="2400" i="1" dirty="0" smtClean="0">
                                <a:solidFill>
                                  <a:srgbClr val="FF0000"/>
                                </a:solidFill>
                                <a:latin typeface="Cambria Math" panose="02040503050406030204" pitchFamily="18" charset="0"/>
                              </a:rPr>
                            </m:ctrlPr>
                          </m:sSubSupPr>
                          <m:e>
                            <m:r>
                              <a:rPr lang="en-US" sz="2400" b="0" i="1" dirty="0" smtClean="0">
                                <a:solidFill>
                                  <a:srgbClr val="FF0000"/>
                                </a:solidFill>
                                <a:latin typeface="Cambria Math" panose="02040503050406030204" pitchFamily="18" charset="0"/>
                              </a:rPr>
                              <m:t>𝑉</m:t>
                            </m:r>
                          </m:e>
                          <m:sub>
                            <m:r>
                              <a:rPr lang="en-US" sz="2400" b="0" i="1" dirty="0" smtClean="0">
                                <a:solidFill>
                                  <a:srgbClr val="FF0000"/>
                                </a:solidFill>
                                <a:latin typeface="Cambria Math" panose="02040503050406030204" pitchFamily="18" charset="0"/>
                              </a:rPr>
                              <m:t>𝑜𝑐</m:t>
                            </m:r>
                          </m:sub>
                          <m:sup>
                            <m:r>
                              <a:rPr lang="en-US" sz="2400" b="0" i="1" dirty="0" smtClean="0">
                                <a:solidFill>
                                  <a:srgbClr val="FF0000"/>
                                </a:solidFill>
                                <a:latin typeface="Cambria Math" panose="02040503050406030204" pitchFamily="18" charset="0"/>
                              </a:rPr>
                              <m:t>𝐵</m:t>
                            </m:r>
                          </m:sup>
                        </m:sSubSup>
                      </m:oMath>
                    </m:oMathPara>
                  </a14:m>
                  <a:endParaRPr lang="en-US" sz="2400" baseline="-25000" dirty="0" smtClean="0">
                    <a:solidFill>
                      <a:srgbClr val="FF0000"/>
                    </a:solidFill>
                  </a:endParaRPr>
                </a:p>
                <a:p>
                  <a:endParaRPr lang="en-US" sz="2400" dirty="0">
                    <a:solidFill>
                      <a:srgbClr val="FF0000"/>
                    </a:solidFill>
                  </a:endParaRPr>
                </a:p>
                <a:p>
                  <a:r>
                    <a:rPr lang="en-US" sz="2400" dirty="0" smtClean="0">
                      <a:solidFill>
                        <a:srgbClr val="FF0000"/>
                      </a:solidFill>
                    </a:rPr>
                    <a:t>-</a:t>
                  </a:r>
                  <a:endParaRPr lang="en-US" sz="2400" dirty="0">
                    <a:solidFill>
                      <a:srgbClr val="FF000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5914278" y="1736716"/>
                  <a:ext cx="786113" cy="1938095"/>
                </a:xfrm>
                <a:prstGeom prst="rect">
                  <a:avLst/>
                </a:prstGeom>
                <a:blipFill rotWithShape="0">
                  <a:blip r:embed="rId2"/>
                  <a:stretch>
                    <a:fillRect l="-11628" t="-2516" b="-6289"/>
                  </a:stretch>
                </a:blipFill>
              </p:spPr>
              <p:txBody>
                <a:bodyPr/>
                <a:lstStyle/>
                <a:p>
                  <a:r>
                    <a:rPr lang="en-US">
                      <a:noFill/>
                    </a:rPr>
                    <a:t> </a:t>
                  </a:r>
                </a:p>
              </p:txBody>
            </p:sp>
          </mc:Fallback>
        </mc:AlternateContent>
      </p:grpSp>
      <p:grpSp>
        <p:nvGrpSpPr>
          <p:cNvPr id="84" name="Group 83"/>
          <p:cNvGrpSpPr/>
          <p:nvPr/>
        </p:nvGrpSpPr>
        <p:grpSpPr>
          <a:xfrm>
            <a:off x="1904219" y="4168703"/>
            <a:ext cx="420252" cy="1601737"/>
            <a:chOff x="5066148" y="1912143"/>
            <a:chExt cx="420252" cy="1545428"/>
          </a:xfrm>
        </p:grpSpPr>
        <p:cxnSp>
          <p:nvCxnSpPr>
            <p:cNvPr id="123" name="Straight Connector 12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86" name="Group 85"/>
          <p:cNvGrpSpPr/>
          <p:nvPr/>
        </p:nvGrpSpPr>
        <p:grpSpPr>
          <a:xfrm rot="5400000">
            <a:off x="2732436" y="3389858"/>
            <a:ext cx="420252" cy="1601737"/>
            <a:chOff x="5066148" y="1912143"/>
            <a:chExt cx="420252" cy="1545428"/>
          </a:xfrm>
        </p:grpSpPr>
        <p:cxnSp>
          <p:nvCxnSpPr>
            <p:cNvPr id="101" name="Straight Connector 10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87" name="Group 86"/>
          <p:cNvGrpSpPr/>
          <p:nvPr/>
        </p:nvGrpSpPr>
        <p:grpSpPr>
          <a:xfrm>
            <a:off x="4542305" y="4197582"/>
            <a:ext cx="420252" cy="1601737"/>
            <a:chOff x="5066148" y="1912143"/>
            <a:chExt cx="420252" cy="1545428"/>
          </a:xfrm>
        </p:grpSpPr>
        <p:cxnSp>
          <p:nvCxnSpPr>
            <p:cNvPr id="90" name="Straight Connector 8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88" name="Straight Connector 87"/>
          <p:cNvCxnSpPr/>
          <p:nvPr/>
        </p:nvCxnSpPr>
        <p:spPr>
          <a:xfrm>
            <a:off x="539243" y="5751385"/>
            <a:ext cx="5142815" cy="639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V="1">
            <a:off x="3729109" y="4215193"/>
            <a:ext cx="2051532" cy="19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804498" y="4707371"/>
            <a:ext cx="857927" cy="461665"/>
          </a:xfrm>
          <a:prstGeom prst="rect">
            <a:avLst/>
          </a:prstGeom>
          <a:noFill/>
        </p:spPr>
        <p:txBody>
          <a:bodyPr wrap="none" rtlCol="0">
            <a:spAutoFit/>
          </a:bodyPr>
          <a:lstStyle/>
          <a:p>
            <a:r>
              <a:rPr lang="en-US" sz="2400" dirty="0" smtClean="0">
                <a:solidFill>
                  <a:srgbClr val="FF0000"/>
                </a:solidFill>
              </a:rPr>
              <a:t>5/8 A</a:t>
            </a:r>
            <a:endParaRPr lang="en-US" sz="2400" dirty="0">
              <a:solidFill>
                <a:srgbClr val="FF0000"/>
              </a:solidFill>
            </a:endParaRPr>
          </a:p>
        </p:txBody>
      </p:sp>
      <p:sp>
        <p:nvSpPr>
          <p:cNvPr id="80" name="TextBox 79"/>
          <p:cNvSpPr txBox="1"/>
          <p:nvPr/>
        </p:nvSpPr>
        <p:spPr>
          <a:xfrm>
            <a:off x="2252532" y="4753584"/>
            <a:ext cx="644728" cy="461665"/>
          </a:xfrm>
          <a:prstGeom prst="rect">
            <a:avLst/>
          </a:prstGeom>
          <a:noFill/>
        </p:spPr>
        <p:txBody>
          <a:bodyPr wrap="none" rtlCol="0">
            <a:spAutoFit/>
          </a:bodyPr>
          <a:lstStyle/>
          <a:p>
            <a:r>
              <a:rPr lang="en-US" sz="2400" dirty="0" smtClean="0">
                <a:solidFill>
                  <a:srgbClr val="FF0000"/>
                </a:solidFill>
              </a:rPr>
              <a:t>4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81" name="TextBox 80"/>
          <p:cNvSpPr txBox="1"/>
          <p:nvPr/>
        </p:nvSpPr>
        <p:spPr>
          <a:xfrm>
            <a:off x="2590226" y="3516279"/>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82" name="TextBox 81"/>
          <p:cNvSpPr txBox="1"/>
          <p:nvPr/>
        </p:nvSpPr>
        <p:spPr>
          <a:xfrm>
            <a:off x="5010904" y="4765297"/>
            <a:ext cx="800219" cy="461665"/>
          </a:xfrm>
          <a:prstGeom prst="rect">
            <a:avLst/>
          </a:prstGeom>
          <a:noFill/>
        </p:spPr>
        <p:txBody>
          <a:bodyPr wrap="none" rtlCol="0">
            <a:spAutoFit/>
          </a:bodyPr>
          <a:lstStyle/>
          <a:p>
            <a:r>
              <a:rPr lang="en-US" sz="2400" dirty="0" smtClean="0">
                <a:solidFill>
                  <a:srgbClr val="FF0000"/>
                </a:solidFill>
              </a:rPr>
              <a:t>12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mc:AlternateContent xmlns:mc="http://schemas.openxmlformats.org/markup-compatibility/2006" xmlns:a14="http://schemas.microsoft.com/office/drawing/2010/main">
        <mc:Choice Requires="a14">
          <p:sp>
            <p:nvSpPr>
              <p:cNvPr id="76" name="TextBox 75"/>
              <p:cNvSpPr txBox="1"/>
              <p:nvPr/>
            </p:nvSpPr>
            <p:spPr>
              <a:xfrm>
                <a:off x="5742357" y="4026151"/>
                <a:ext cx="786113" cy="1938095"/>
              </a:xfrm>
              <a:prstGeom prst="rect">
                <a:avLst/>
              </a:prstGeom>
              <a:noFill/>
            </p:spPr>
            <p:txBody>
              <a:bodyPr wrap="none" rtlCol="0">
                <a:spAutoFit/>
              </a:bodyPr>
              <a:lstStyle/>
              <a:p>
                <a:r>
                  <a:rPr lang="en-US" sz="2400" dirty="0" smtClean="0">
                    <a:solidFill>
                      <a:srgbClr val="FF0000"/>
                    </a:solidFill>
                  </a:rPr>
                  <a:t>+</a:t>
                </a:r>
              </a:p>
              <a:p>
                <a:endParaRPr lang="en-US" sz="2400" dirty="0">
                  <a:solidFill>
                    <a:srgbClr val="FF0000"/>
                  </a:solidFill>
                </a:endParaRPr>
              </a:p>
              <a:p>
                <a:pPr/>
                <a14:m>
                  <m:oMathPara xmlns:m="http://schemas.openxmlformats.org/officeDocument/2006/math">
                    <m:oMathParaPr>
                      <m:jc m:val="centerGroup"/>
                    </m:oMathParaPr>
                    <m:oMath xmlns:m="http://schemas.openxmlformats.org/officeDocument/2006/math">
                      <m:sSubSup>
                        <m:sSubSupPr>
                          <m:ctrlPr>
                            <a:rPr lang="en-US" sz="2400" i="1" dirty="0" smtClean="0">
                              <a:solidFill>
                                <a:srgbClr val="FF0000"/>
                              </a:solidFill>
                              <a:latin typeface="Cambria Math" panose="02040503050406030204" pitchFamily="18" charset="0"/>
                            </a:rPr>
                          </m:ctrlPr>
                        </m:sSubSupPr>
                        <m:e>
                          <m:r>
                            <a:rPr lang="en-US" sz="2400" b="0" i="1" dirty="0" smtClean="0">
                              <a:solidFill>
                                <a:srgbClr val="FF0000"/>
                              </a:solidFill>
                              <a:latin typeface="Cambria Math" panose="02040503050406030204" pitchFamily="18" charset="0"/>
                            </a:rPr>
                            <m:t>𝑉</m:t>
                          </m:r>
                        </m:e>
                        <m:sub>
                          <m:r>
                            <a:rPr lang="en-US" sz="2400" b="0" i="1" dirty="0" smtClean="0">
                              <a:solidFill>
                                <a:srgbClr val="FF0000"/>
                              </a:solidFill>
                              <a:latin typeface="Cambria Math" panose="02040503050406030204" pitchFamily="18" charset="0"/>
                            </a:rPr>
                            <m:t>𝑜𝑐</m:t>
                          </m:r>
                        </m:sub>
                        <m:sup>
                          <m:r>
                            <a:rPr lang="en-US" sz="2400" b="0" i="1" dirty="0" smtClean="0">
                              <a:solidFill>
                                <a:srgbClr val="FF0000"/>
                              </a:solidFill>
                              <a:latin typeface="Cambria Math" panose="02040503050406030204" pitchFamily="18" charset="0"/>
                            </a:rPr>
                            <m:t>𝐵</m:t>
                          </m:r>
                        </m:sup>
                      </m:sSubSup>
                    </m:oMath>
                  </m:oMathPara>
                </a14:m>
                <a:endParaRPr lang="en-US" sz="2400" baseline="-25000" dirty="0" smtClean="0">
                  <a:solidFill>
                    <a:srgbClr val="FF0000"/>
                  </a:solidFill>
                </a:endParaRPr>
              </a:p>
              <a:p>
                <a:endParaRPr lang="en-US" sz="2400" dirty="0">
                  <a:solidFill>
                    <a:srgbClr val="FF0000"/>
                  </a:solidFill>
                </a:endParaRPr>
              </a:p>
              <a:p>
                <a:r>
                  <a:rPr lang="en-US" sz="2400" dirty="0" smtClean="0">
                    <a:solidFill>
                      <a:srgbClr val="FF0000"/>
                    </a:solidFill>
                  </a:rPr>
                  <a:t>-</a:t>
                </a:r>
                <a:endParaRPr lang="en-US" sz="2400" dirty="0">
                  <a:solidFill>
                    <a:srgbClr val="FF0000"/>
                  </a:solidFill>
                </a:endParaRPr>
              </a:p>
            </p:txBody>
          </p:sp>
        </mc:Choice>
        <mc:Fallback xmlns="">
          <p:sp>
            <p:nvSpPr>
              <p:cNvPr id="76" name="TextBox 75"/>
              <p:cNvSpPr txBox="1">
                <a:spLocks noRot="1" noChangeAspect="1" noMove="1" noResize="1" noEditPoints="1" noAdjustHandles="1" noChangeArrowheads="1" noChangeShapeType="1" noTextEdit="1"/>
              </p:cNvSpPr>
              <p:nvPr/>
            </p:nvSpPr>
            <p:spPr>
              <a:xfrm>
                <a:off x="5742357" y="4026151"/>
                <a:ext cx="786113" cy="1938095"/>
              </a:xfrm>
              <a:prstGeom prst="rect">
                <a:avLst/>
              </a:prstGeom>
              <a:blipFill rotWithShape="0">
                <a:blip r:embed="rId3"/>
                <a:stretch>
                  <a:fillRect l="-12403" t="-2516" b="-6289"/>
                </a:stretch>
              </a:blipFill>
            </p:spPr>
            <p:txBody>
              <a:bodyPr/>
              <a:lstStyle/>
              <a:p>
                <a:r>
                  <a:rPr lang="en-US">
                    <a:noFill/>
                  </a:rPr>
                  <a:t> </a:t>
                </a:r>
              </a:p>
            </p:txBody>
          </p:sp>
        </mc:Fallback>
      </mc:AlternateContent>
      <p:grpSp>
        <p:nvGrpSpPr>
          <p:cNvPr id="142" name="Group 141"/>
          <p:cNvGrpSpPr/>
          <p:nvPr/>
        </p:nvGrpSpPr>
        <p:grpSpPr>
          <a:xfrm>
            <a:off x="298077" y="4155009"/>
            <a:ext cx="533400" cy="1600200"/>
            <a:chOff x="7338431" y="4041513"/>
            <a:chExt cx="533400" cy="1600200"/>
          </a:xfrm>
        </p:grpSpPr>
        <p:cxnSp>
          <p:nvCxnSpPr>
            <p:cNvPr id="138" name="Straight Connector 137"/>
            <p:cNvCxnSpPr/>
            <p:nvPr/>
          </p:nvCxnSpPr>
          <p:spPr>
            <a:xfrm>
              <a:off x="7605131" y="4041513"/>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7605131" y="5108313"/>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0" name="Oval 139"/>
            <p:cNvSpPr/>
            <p:nvPr/>
          </p:nvSpPr>
          <p:spPr>
            <a:xfrm>
              <a:off x="7338431" y="4574913"/>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1" name="Straight Arrow Connector 140"/>
            <p:cNvCxnSpPr/>
            <p:nvPr/>
          </p:nvCxnSpPr>
          <p:spPr>
            <a:xfrm flipV="1">
              <a:off x="7605131" y="4651113"/>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44" name="Straight Connector 143"/>
          <p:cNvCxnSpPr/>
          <p:nvPr/>
        </p:nvCxnSpPr>
        <p:spPr>
          <a:xfrm flipH="1" flipV="1">
            <a:off x="564777" y="4155009"/>
            <a:ext cx="1573956" cy="338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5" name="TextBox 144"/>
          <p:cNvSpPr txBox="1"/>
          <p:nvPr/>
        </p:nvSpPr>
        <p:spPr>
          <a:xfrm>
            <a:off x="5748877" y="1238292"/>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46" name="TextBox 145"/>
          <p:cNvSpPr txBox="1"/>
          <p:nvPr/>
        </p:nvSpPr>
        <p:spPr>
          <a:xfrm>
            <a:off x="5682990" y="2820024"/>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
        <p:nvSpPr>
          <p:cNvPr id="147" name="TextBox 146"/>
          <p:cNvSpPr txBox="1"/>
          <p:nvPr/>
        </p:nvSpPr>
        <p:spPr>
          <a:xfrm>
            <a:off x="5568597" y="3803736"/>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48" name="TextBox 147"/>
          <p:cNvSpPr txBox="1"/>
          <p:nvPr/>
        </p:nvSpPr>
        <p:spPr>
          <a:xfrm>
            <a:off x="5502710" y="5385468"/>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Tree>
    <p:extLst>
      <p:ext uri="{BB962C8B-B14F-4D97-AF65-F5344CB8AC3E}">
        <p14:creationId xmlns:p14="http://schemas.microsoft.com/office/powerpoint/2010/main" val="682750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810500" cy="701040"/>
          </a:xfrm>
        </p:spPr>
        <p:txBody>
          <a:bodyPr>
            <a:normAutofit fontScale="90000"/>
          </a:bodyPr>
          <a:lstStyle/>
          <a:p>
            <a:r>
              <a:rPr lang="en-US" dirty="0" smtClean="0"/>
              <a:t>Non-ideal sources</a:t>
            </a:r>
            <a:endParaRPr lang="en-US" dirty="0"/>
          </a:p>
        </p:txBody>
      </p:sp>
      <p:sp>
        <p:nvSpPr>
          <p:cNvPr id="3" name="Content Placeholder 2"/>
          <p:cNvSpPr>
            <a:spLocks noGrp="1"/>
          </p:cNvSpPr>
          <p:nvPr>
            <p:ph idx="1"/>
          </p:nvPr>
        </p:nvSpPr>
        <p:spPr>
          <a:xfrm>
            <a:off x="830580" y="853440"/>
            <a:ext cx="7520940" cy="2328372"/>
          </a:xfrm>
        </p:spPr>
        <p:txBody>
          <a:bodyPr>
            <a:noAutofit/>
          </a:bodyPr>
          <a:lstStyle/>
          <a:p>
            <a:pPr marL="0" indent="0">
              <a:spcBef>
                <a:spcPts val="600"/>
              </a:spcBef>
              <a:buNone/>
            </a:pPr>
            <a:r>
              <a:rPr lang="en-US" sz="2400" dirty="0" smtClean="0"/>
              <a:t>For ideal sources, output voltage (current) is independent of current through (voltage across) the source. In reality, the output does depend on what is connected to it! We call real world sources </a:t>
            </a:r>
            <a:r>
              <a:rPr lang="en-US" sz="2400" i="1" dirty="0" smtClean="0"/>
              <a:t>non-ideal</a:t>
            </a:r>
            <a:r>
              <a:rPr lang="en-US" sz="2400" dirty="0" smtClean="0"/>
              <a:t>.</a:t>
            </a:r>
          </a:p>
          <a:p>
            <a:pPr marL="0" indent="0">
              <a:spcBef>
                <a:spcPts val="600"/>
              </a:spcBef>
              <a:buNone/>
            </a:pPr>
            <a:r>
              <a:rPr lang="en-US" sz="2400" dirty="0" smtClean="0"/>
              <a:t>Non-ideal sources are modeled by combining an ideal source with a passive component. The non-ideal source is comprised of the two branches together.</a:t>
            </a:r>
            <a:endParaRPr lang="en-US" sz="2400" dirty="0"/>
          </a:p>
        </p:txBody>
      </p:sp>
      <p:pic>
        <p:nvPicPr>
          <p:cNvPr id="1026" name="Picture 2"/>
          <p:cNvPicPr>
            <a:picLocks noChangeAspect="1" noChangeArrowheads="1"/>
          </p:cNvPicPr>
          <p:nvPr/>
        </p:nvPicPr>
        <p:blipFill>
          <a:blip r:embed="rId2" cstate="print"/>
          <a:srcRect/>
          <a:stretch>
            <a:fillRect/>
          </a:stretch>
        </p:blipFill>
        <p:spPr bwMode="auto">
          <a:xfrm>
            <a:off x="2057400" y="3733800"/>
            <a:ext cx="4198824" cy="2895600"/>
          </a:xfrm>
          <a:prstGeom prst="rect">
            <a:avLst/>
          </a:prstGeom>
          <a:noFill/>
          <a:ln w="9525">
            <a:noFill/>
            <a:miter lim="800000"/>
            <a:headEnd/>
            <a:tailEnd/>
          </a:ln>
          <a:effectLst/>
        </p:spPr>
      </p:pic>
    </p:spTree>
    <p:extLst>
      <p:ext uri="{BB962C8B-B14F-4D97-AF65-F5344CB8AC3E}">
        <p14:creationId xmlns:p14="http://schemas.microsoft.com/office/powerpoint/2010/main" val="977416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9656" y="215915"/>
            <a:ext cx="4624732" cy="715962"/>
          </a:xfrm>
        </p:spPr>
        <p:txBody>
          <a:bodyPr>
            <a:normAutofit fontScale="90000"/>
          </a:bodyPr>
          <a:lstStyle/>
          <a:p>
            <a:r>
              <a:rPr lang="en-US" dirty="0" smtClean="0"/>
              <a:t>Final steps</a:t>
            </a:r>
            <a:endParaRPr lang="en-US" dirty="0"/>
          </a:p>
        </p:txBody>
      </p:sp>
      <p:grpSp>
        <p:nvGrpSpPr>
          <p:cNvPr id="3" name="Group 2"/>
          <p:cNvGrpSpPr/>
          <p:nvPr/>
        </p:nvGrpSpPr>
        <p:grpSpPr>
          <a:xfrm>
            <a:off x="1003562" y="932451"/>
            <a:ext cx="6927243" cy="2443993"/>
            <a:chOff x="457200" y="1219200"/>
            <a:chExt cx="6927243" cy="2443993"/>
          </a:xfrm>
        </p:grpSpPr>
        <p:grpSp>
          <p:nvGrpSpPr>
            <p:cNvPr id="4" name="Group 3"/>
            <p:cNvGrpSpPr/>
            <p:nvPr/>
          </p:nvGrpSpPr>
          <p:grpSpPr>
            <a:xfrm>
              <a:off x="457200" y="1219200"/>
              <a:ext cx="5525844" cy="2306679"/>
              <a:chOff x="485775" y="975677"/>
              <a:chExt cx="5525844" cy="2306679"/>
            </a:xfrm>
          </p:grpSpPr>
          <p:grpSp>
            <p:nvGrpSpPr>
              <p:cNvPr id="6" name="Group 5"/>
              <p:cNvGrpSpPr/>
              <p:nvPr/>
            </p:nvGrpSpPr>
            <p:grpSpPr>
              <a:xfrm>
                <a:off x="485775" y="1417638"/>
                <a:ext cx="5509684" cy="1864718"/>
                <a:chOff x="1195916" y="2641009"/>
                <a:chExt cx="5509684" cy="1864718"/>
              </a:xfrm>
            </p:grpSpPr>
            <p:grpSp>
              <p:nvGrpSpPr>
                <p:cNvPr id="12" name="Group 11"/>
                <p:cNvGrpSpPr/>
                <p:nvPr/>
              </p:nvGrpSpPr>
              <p:grpSpPr>
                <a:xfrm>
                  <a:off x="1195916" y="2841598"/>
                  <a:ext cx="533399" cy="1600200"/>
                  <a:chOff x="5943601" y="1752600"/>
                  <a:chExt cx="533399" cy="1538287"/>
                </a:xfrm>
              </p:grpSpPr>
              <p:cxnSp>
                <p:nvCxnSpPr>
                  <p:cNvPr id="63" name="Straight Connector 62"/>
                  <p:cNvCxnSpPr/>
                  <p:nvPr/>
                </p:nvCxnSpPr>
                <p:spPr>
                  <a:xfrm>
                    <a:off x="6211589" y="1752600"/>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a:off x="5943601" y="2438400"/>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6096000" y="2590800"/>
                    <a:ext cx="22860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rot="5400000">
                  <a:off x="2053357" y="2050266"/>
                  <a:ext cx="420252" cy="1601737"/>
                  <a:chOff x="5066148" y="1912143"/>
                  <a:chExt cx="420252" cy="1545428"/>
                </a:xfrm>
              </p:grpSpPr>
              <p:cxnSp>
                <p:nvCxnSpPr>
                  <p:cNvPr id="41" name="Straight Connector 4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rot="5400000">
                  <a:off x="3643073" y="2080271"/>
                  <a:ext cx="420252" cy="1601737"/>
                  <a:chOff x="5066148" y="1912143"/>
                  <a:chExt cx="420252" cy="1545428"/>
                </a:xfrm>
              </p:grpSpPr>
              <p:cxnSp>
                <p:nvCxnSpPr>
                  <p:cNvPr id="30" name="Straight Connector 2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5452942" y="2887995"/>
                  <a:ext cx="420252" cy="1601737"/>
                  <a:chOff x="5066148" y="1912143"/>
                  <a:chExt cx="420252" cy="1545428"/>
                </a:xfrm>
              </p:grpSpPr>
              <p:cxnSp>
                <p:nvCxnSpPr>
                  <p:cNvPr id="19" name="Straight Connector 1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7" name="Straight Connector 16"/>
                <p:cNvCxnSpPr/>
                <p:nvPr/>
              </p:nvCxnSpPr>
              <p:spPr>
                <a:xfrm>
                  <a:off x="1449880" y="4441798"/>
                  <a:ext cx="5142815" cy="639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4654068" y="2894525"/>
                  <a:ext cx="2051532" cy="19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004994" y="2174413"/>
                <a:ext cx="857927" cy="461665"/>
              </a:xfrm>
              <a:prstGeom prst="rect">
                <a:avLst/>
              </a:prstGeom>
              <a:noFill/>
            </p:spPr>
            <p:txBody>
              <a:bodyPr wrap="none" rtlCol="0">
                <a:spAutoFit/>
              </a:bodyPr>
              <a:lstStyle/>
              <a:p>
                <a:r>
                  <a:rPr lang="en-US" sz="2400" dirty="0" smtClean="0">
                    <a:solidFill>
                      <a:srgbClr val="FF0000"/>
                    </a:solidFill>
                  </a:rPr>
                  <a:t>5/2 V</a:t>
                </a:r>
                <a:endParaRPr lang="en-US" sz="2400" dirty="0">
                  <a:solidFill>
                    <a:srgbClr val="FF0000"/>
                  </a:solidFill>
                </a:endParaRPr>
              </a:p>
            </p:txBody>
          </p:sp>
          <p:sp>
            <p:nvSpPr>
              <p:cNvPr id="8" name="TextBox 7"/>
              <p:cNvSpPr txBox="1"/>
              <p:nvPr/>
            </p:nvSpPr>
            <p:spPr>
              <a:xfrm>
                <a:off x="1263358" y="975677"/>
                <a:ext cx="644728" cy="461665"/>
              </a:xfrm>
              <a:prstGeom prst="rect">
                <a:avLst/>
              </a:prstGeom>
              <a:noFill/>
            </p:spPr>
            <p:txBody>
              <a:bodyPr wrap="none" rtlCol="0">
                <a:spAutoFit/>
              </a:bodyPr>
              <a:lstStyle/>
              <a:p>
                <a:r>
                  <a:rPr lang="en-US" sz="2400" dirty="0" smtClean="0">
                    <a:solidFill>
                      <a:srgbClr val="FF0000"/>
                    </a:solidFill>
                  </a:rPr>
                  <a:t>4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10" name="TextBox 9"/>
              <p:cNvSpPr txBox="1"/>
              <p:nvPr/>
            </p:nvSpPr>
            <p:spPr>
              <a:xfrm>
                <a:off x="2790722" y="983321"/>
                <a:ext cx="644728" cy="461665"/>
              </a:xfrm>
              <a:prstGeom prst="rect">
                <a:avLst/>
              </a:prstGeom>
              <a:noFill/>
            </p:spPr>
            <p:txBody>
              <a:bodyPr wrap="none" rtlCol="0">
                <a:spAutoFit/>
              </a:bodyPr>
              <a:lstStyle/>
              <a:p>
                <a:r>
                  <a:rPr lang="en-US" sz="2400" dirty="0" smtClean="0">
                    <a:solidFill>
                      <a:srgbClr val="FF0000"/>
                    </a:solidFill>
                  </a:rPr>
                  <a:t>8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11" name="TextBox 10"/>
              <p:cNvSpPr txBox="1"/>
              <p:nvPr/>
            </p:nvSpPr>
            <p:spPr>
              <a:xfrm>
                <a:off x="5211400" y="2232339"/>
                <a:ext cx="800219" cy="461665"/>
              </a:xfrm>
              <a:prstGeom prst="rect">
                <a:avLst/>
              </a:prstGeom>
              <a:noFill/>
            </p:spPr>
            <p:txBody>
              <a:bodyPr wrap="none" rtlCol="0">
                <a:spAutoFit/>
              </a:bodyPr>
              <a:lstStyle/>
              <a:p>
                <a:r>
                  <a:rPr lang="en-US" sz="2400" dirty="0" smtClean="0">
                    <a:solidFill>
                      <a:srgbClr val="FF0000"/>
                    </a:solidFill>
                  </a:rPr>
                  <a:t>12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grpSp>
        <mc:AlternateContent xmlns:mc="http://schemas.openxmlformats.org/markup-compatibility/2006" xmlns:a14="http://schemas.microsoft.com/office/drawing/2010/main">
          <mc:Choice Requires="a14">
            <p:sp>
              <p:nvSpPr>
                <p:cNvPr id="5" name="TextBox 4"/>
                <p:cNvSpPr txBox="1"/>
                <p:nvPr/>
              </p:nvSpPr>
              <p:spPr>
                <a:xfrm>
                  <a:off x="5913271" y="1763891"/>
                  <a:ext cx="1471172" cy="1899302"/>
                </a:xfrm>
                <a:prstGeom prst="rect">
                  <a:avLst/>
                </a:prstGeom>
                <a:noFill/>
              </p:spPr>
              <p:txBody>
                <a:bodyPr wrap="none" rtlCol="0">
                  <a:spAutoFit/>
                </a:bodyPr>
                <a:lstStyle/>
                <a:p>
                  <a:r>
                    <a:rPr lang="en-US" sz="2400" dirty="0" smtClean="0">
                      <a:solidFill>
                        <a:srgbClr val="FF0000"/>
                      </a:solidFill>
                    </a:rPr>
                    <a:t>+</a:t>
                  </a:r>
                </a:p>
                <a:p>
                  <a:endParaRPr lang="en-US" sz="2400" dirty="0">
                    <a:solidFill>
                      <a:srgbClr val="FF0000"/>
                    </a:solidFill>
                  </a:endParaRPr>
                </a:p>
                <a:p>
                  <a:pPr/>
                  <a14:m>
                    <m:oMathPara xmlns:m="http://schemas.openxmlformats.org/officeDocument/2006/math">
                      <m:oMathParaPr>
                        <m:jc m:val="centerGroup"/>
                      </m:oMathParaPr>
                      <m:oMath xmlns:m="http://schemas.openxmlformats.org/officeDocument/2006/math">
                        <m:sSubSup>
                          <m:sSubSupPr>
                            <m:ctrlPr>
                              <a:rPr lang="en-US" sz="2400" i="1" dirty="0" smtClean="0">
                                <a:solidFill>
                                  <a:srgbClr val="FF0000"/>
                                </a:solidFill>
                                <a:latin typeface="Cambria Math" panose="02040503050406030204" pitchFamily="18" charset="0"/>
                              </a:rPr>
                            </m:ctrlPr>
                          </m:sSubSupPr>
                          <m:e>
                            <m:r>
                              <a:rPr lang="en-US" sz="2400" b="0" i="1" dirty="0" smtClean="0">
                                <a:solidFill>
                                  <a:srgbClr val="FF0000"/>
                                </a:solidFill>
                                <a:latin typeface="Cambria Math" panose="02040503050406030204" pitchFamily="18" charset="0"/>
                              </a:rPr>
                              <m:t>𝑉</m:t>
                            </m:r>
                          </m:e>
                          <m:sub>
                            <m:r>
                              <a:rPr lang="en-US" sz="2400" b="0" i="1" dirty="0" smtClean="0">
                                <a:solidFill>
                                  <a:srgbClr val="FF0000"/>
                                </a:solidFill>
                                <a:latin typeface="Cambria Math" panose="02040503050406030204" pitchFamily="18" charset="0"/>
                              </a:rPr>
                              <m:t>𝑜𝑐</m:t>
                            </m:r>
                          </m:sub>
                          <m:sup>
                            <m:r>
                              <a:rPr lang="en-US" sz="2400" b="0" i="1" dirty="0" smtClean="0">
                                <a:solidFill>
                                  <a:srgbClr val="FF0000"/>
                                </a:solidFill>
                                <a:latin typeface="Cambria Math" panose="02040503050406030204" pitchFamily="18" charset="0"/>
                              </a:rPr>
                              <m:t>𝐵</m:t>
                            </m:r>
                          </m:sup>
                        </m:sSubSup>
                        <m:r>
                          <a:rPr lang="en-US" sz="2400" b="0" i="1" dirty="0" smtClean="0">
                            <a:solidFill>
                              <a:srgbClr val="FF0000"/>
                            </a:solidFill>
                            <a:latin typeface="Cambria Math" panose="02040503050406030204" pitchFamily="18" charset="0"/>
                          </a:rPr>
                          <m:t>=</m:t>
                        </m:r>
                        <m:f>
                          <m:fPr>
                            <m:ctrlPr>
                              <a:rPr lang="en-US" sz="2400" b="0" i="1" dirty="0" smtClean="0">
                                <a:solidFill>
                                  <a:srgbClr val="FF0000"/>
                                </a:solidFill>
                                <a:latin typeface="Cambria Math" panose="02040503050406030204" pitchFamily="18" charset="0"/>
                              </a:rPr>
                            </m:ctrlPr>
                          </m:fPr>
                          <m:num>
                            <m:r>
                              <a:rPr lang="en-US" sz="2400" b="0" i="1" dirty="0" smtClean="0">
                                <a:solidFill>
                                  <a:srgbClr val="FF0000"/>
                                </a:solidFill>
                                <a:latin typeface="Cambria Math" panose="02040503050406030204" pitchFamily="18" charset="0"/>
                              </a:rPr>
                              <m:t>5</m:t>
                            </m:r>
                          </m:num>
                          <m:den>
                            <m:r>
                              <a:rPr lang="en-US" sz="2400" b="0" i="1" dirty="0" smtClean="0">
                                <a:solidFill>
                                  <a:srgbClr val="FF0000"/>
                                </a:solidFill>
                                <a:latin typeface="Cambria Math" panose="02040503050406030204" pitchFamily="18" charset="0"/>
                              </a:rPr>
                              <m:t>4</m:t>
                            </m:r>
                          </m:den>
                        </m:f>
                        <m:r>
                          <a:rPr lang="en-US" sz="2400" b="0" i="1" dirty="0" smtClean="0">
                            <a:solidFill>
                              <a:srgbClr val="FF0000"/>
                            </a:solidFill>
                            <a:latin typeface="Cambria Math" panose="02040503050406030204" pitchFamily="18" charset="0"/>
                          </a:rPr>
                          <m:t>𝑉</m:t>
                        </m:r>
                      </m:oMath>
                    </m:oMathPara>
                  </a14:m>
                  <a:endParaRPr lang="en-US" sz="2400" baseline="-25000" dirty="0" smtClean="0">
                    <a:solidFill>
                      <a:srgbClr val="FF0000"/>
                    </a:solidFill>
                  </a:endParaRPr>
                </a:p>
                <a:p>
                  <a:r>
                    <a:rPr lang="en-US" sz="2400" dirty="0" smtClean="0">
                      <a:solidFill>
                        <a:srgbClr val="FF0000"/>
                      </a:solidFill>
                    </a:rPr>
                    <a:t>-</a:t>
                  </a:r>
                  <a:endParaRPr lang="en-US" sz="2400" dirty="0">
                    <a:solidFill>
                      <a:srgbClr val="FF0000"/>
                    </a:solidFill>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5913271" y="1763891"/>
                  <a:ext cx="1471172" cy="1899302"/>
                </a:xfrm>
                <a:prstGeom prst="rect">
                  <a:avLst/>
                </a:prstGeom>
                <a:blipFill rotWithShape="0">
                  <a:blip r:embed="rId2"/>
                  <a:stretch>
                    <a:fillRect l="-6639" t="-2564" b="-6090"/>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67" name="Rectangle 66"/>
              <p:cNvSpPr/>
              <p:nvPr/>
            </p:nvSpPr>
            <p:spPr>
              <a:xfrm>
                <a:off x="3461543" y="3374958"/>
                <a:ext cx="5049075" cy="79130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Sup>
                        <m:sSubSupPr>
                          <m:ctrlPr>
                            <a:rPr lang="en-US" sz="2400" i="1" dirty="0" smtClean="0">
                              <a:solidFill>
                                <a:srgbClr val="FF0000"/>
                              </a:solidFill>
                              <a:latin typeface="Cambria Math" panose="02040503050406030204" pitchFamily="18" charset="0"/>
                            </a:rPr>
                          </m:ctrlPr>
                        </m:sSubSupPr>
                        <m:e>
                          <m:sSub>
                            <m:sSubPr>
                              <m:ctrlPr>
                                <a:rPr lang="en-US" sz="2400" i="1" dirty="0" smtClean="0">
                                  <a:solidFill>
                                    <a:srgbClr val="FF0000"/>
                                  </a:solidFill>
                                  <a:latin typeface="Cambria Math" panose="02040503050406030204" pitchFamily="18" charset="0"/>
                                </a:rPr>
                              </m:ctrlPr>
                            </m:sSubPr>
                            <m:e>
                              <m:r>
                                <a:rPr lang="en-US" sz="2400" b="0" i="1" dirty="0" smtClean="0">
                                  <a:solidFill>
                                    <a:srgbClr val="FF0000"/>
                                  </a:solidFill>
                                  <a:latin typeface="Cambria Math" panose="02040503050406030204" pitchFamily="18" charset="0"/>
                                </a:rPr>
                                <m:t>𝑉</m:t>
                              </m:r>
                            </m:e>
                            <m:sub>
                              <m:r>
                                <a:rPr lang="en-US" sz="2400" b="0" i="1" dirty="0" smtClean="0">
                                  <a:solidFill>
                                    <a:srgbClr val="FF0000"/>
                                  </a:solidFill>
                                  <a:latin typeface="Cambria Math" panose="02040503050406030204" pitchFamily="18" charset="0"/>
                                </a:rPr>
                                <m:t>𝑜𝑐</m:t>
                              </m:r>
                            </m:sub>
                          </m:sSub>
                          <m:r>
                            <a:rPr lang="en-US" sz="2400" b="0" i="1" dirty="0" smtClean="0">
                              <a:solidFill>
                                <a:srgbClr val="FF0000"/>
                              </a:solidFill>
                              <a:latin typeface="Cambria Math" panose="02040503050406030204" pitchFamily="18" charset="0"/>
                            </a:rPr>
                            <m:t>=</m:t>
                          </m:r>
                          <m:r>
                            <a:rPr lang="en-US" sz="2400" i="1" dirty="0">
                              <a:solidFill>
                                <a:srgbClr val="FF0000"/>
                              </a:solidFill>
                              <a:latin typeface="Cambria Math" panose="02040503050406030204" pitchFamily="18" charset="0"/>
                            </a:rPr>
                            <m:t>𝑉</m:t>
                          </m:r>
                        </m:e>
                        <m:sub>
                          <m:r>
                            <a:rPr lang="en-US" sz="2400" i="1" dirty="0">
                              <a:solidFill>
                                <a:srgbClr val="FF0000"/>
                              </a:solidFill>
                              <a:latin typeface="Cambria Math" panose="02040503050406030204" pitchFamily="18" charset="0"/>
                            </a:rPr>
                            <m:t>𝑜𝑐</m:t>
                          </m:r>
                        </m:sub>
                        <m:sup>
                          <m:r>
                            <a:rPr lang="en-US" sz="2400" i="1" dirty="0">
                              <a:solidFill>
                                <a:srgbClr val="FF0000"/>
                              </a:solidFill>
                              <a:latin typeface="Cambria Math" panose="02040503050406030204" pitchFamily="18" charset="0"/>
                            </a:rPr>
                            <m:t>𝐴</m:t>
                          </m:r>
                        </m:sup>
                      </m:sSubSup>
                      <m:r>
                        <a:rPr lang="en-US" sz="2400" b="0" i="1" dirty="0" smtClean="0">
                          <a:solidFill>
                            <a:srgbClr val="FF0000"/>
                          </a:solidFill>
                          <a:latin typeface="Cambria Math" panose="02040503050406030204" pitchFamily="18" charset="0"/>
                        </a:rPr>
                        <m:t>+</m:t>
                      </m:r>
                      <m:sSubSup>
                        <m:sSubSupPr>
                          <m:ctrlPr>
                            <a:rPr lang="en-US" sz="2400" i="1" dirty="0" smtClean="0">
                              <a:solidFill>
                                <a:srgbClr val="FF0000"/>
                              </a:solidFill>
                              <a:latin typeface="Cambria Math" panose="02040503050406030204" pitchFamily="18" charset="0"/>
                            </a:rPr>
                          </m:ctrlPr>
                        </m:sSubSupPr>
                        <m:e>
                          <m:r>
                            <a:rPr lang="en-US" sz="2400" i="1" dirty="0">
                              <a:solidFill>
                                <a:srgbClr val="FF0000"/>
                              </a:solidFill>
                              <a:latin typeface="Cambria Math" panose="02040503050406030204" pitchFamily="18" charset="0"/>
                            </a:rPr>
                            <m:t>𝑉</m:t>
                          </m:r>
                        </m:e>
                        <m:sub>
                          <m:r>
                            <a:rPr lang="en-US" sz="2400" i="1" dirty="0">
                              <a:solidFill>
                                <a:srgbClr val="FF0000"/>
                              </a:solidFill>
                              <a:latin typeface="Cambria Math" panose="02040503050406030204" pitchFamily="18" charset="0"/>
                            </a:rPr>
                            <m:t>𝑜𝑐</m:t>
                          </m:r>
                        </m:sub>
                        <m:sup>
                          <m:r>
                            <a:rPr lang="en-US" sz="2400" b="0" i="1" dirty="0" smtClean="0">
                              <a:solidFill>
                                <a:srgbClr val="FF0000"/>
                              </a:solidFill>
                              <a:latin typeface="Cambria Math" panose="02040503050406030204" pitchFamily="18" charset="0"/>
                            </a:rPr>
                            <m:t>𝐵</m:t>
                          </m:r>
                        </m:sup>
                      </m:sSubSup>
                      <m:r>
                        <a:rPr lang="en-US" sz="2400" b="0" i="1" dirty="0" smtClean="0">
                          <a:solidFill>
                            <a:srgbClr val="FF0000"/>
                          </a:solidFill>
                          <a:latin typeface="Cambria Math" panose="02040503050406030204" pitchFamily="18" charset="0"/>
                        </a:rPr>
                        <m:t>=6+</m:t>
                      </m:r>
                      <m:f>
                        <m:fPr>
                          <m:ctrlPr>
                            <a:rPr lang="en-US" sz="2400" b="0" i="1" dirty="0" smtClean="0">
                              <a:solidFill>
                                <a:srgbClr val="FF0000"/>
                              </a:solidFill>
                              <a:latin typeface="Cambria Math" panose="02040503050406030204" pitchFamily="18" charset="0"/>
                            </a:rPr>
                          </m:ctrlPr>
                        </m:fPr>
                        <m:num>
                          <m:r>
                            <a:rPr lang="en-US" sz="2400" b="0" i="1" dirty="0" smtClean="0">
                              <a:solidFill>
                                <a:srgbClr val="FF0000"/>
                              </a:solidFill>
                              <a:latin typeface="Cambria Math" panose="02040503050406030204" pitchFamily="18" charset="0"/>
                            </a:rPr>
                            <m:t>5</m:t>
                          </m:r>
                        </m:num>
                        <m:den>
                          <m:r>
                            <a:rPr lang="en-US" sz="2400" b="0" i="1" dirty="0" smtClean="0">
                              <a:solidFill>
                                <a:srgbClr val="FF0000"/>
                              </a:solidFill>
                              <a:latin typeface="Cambria Math" panose="02040503050406030204" pitchFamily="18" charset="0"/>
                            </a:rPr>
                            <m:t>4</m:t>
                          </m:r>
                        </m:den>
                      </m:f>
                      <m:r>
                        <a:rPr lang="en-US" sz="2400" b="0" i="1" dirty="0" smtClean="0">
                          <a:solidFill>
                            <a:srgbClr val="FF0000"/>
                          </a:solidFill>
                          <a:latin typeface="Cambria Math" panose="02040503050406030204" pitchFamily="18" charset="0"/>
                        </a:rPr>
                        <m:t>=7</m:t>
                      </m:r>
                      <m:f>
                        <m:fPr>
                          <m:ctrlPr>
                            <a:rPr lang="en-US" sz="2400" b="0" i="1" dirty="0" smtClean="0">
                              <a:solidFill>
                                <a:srgbClr val="FF0000"/>
                              </a:solidFill>
                              <a:latin typeface="Cambria Math" panose="02040503050406030204" pitchFamily="18" charset="0"/>
                            </a:rPr>
                          </m:ctrlPr>
                        </m:fPr>
                        <m:num>
                          <m:r>
                            <a:rPr lang="en-US" sz="2400" b="0" i="1" dirty="0" smtClean="0">
                              <a:solidFill>
                                <a:srgbClr val="FF0000"/>
                              </a:solidFill>
                              <a:latin typeface="Cambria Math" panose="02040503050406030204" pitchFamily="18" charset="0"/>
                            </a:rPr>
                            <m:t>1</m:t>
                          </m:r>
                        </m:num>
                        <m:den>
                          <m:r>
                            <a:rPr lang="en-US" sz="2400" b="0" i="1" dirty="0" smtClean="0">
                              <a:solidFill>
                                <a:srgbClr val="FF0000"/>
                              </a:solidFill>
                              <a:latin typeface="Cambria Math" panose="02040503050406030204" pitchFamily="18" charset="0"/>
                            </a:rPr>
                            <m:t>4</m:t>
                          </m:r>
                        </m:den>
                      </m:f>
                      <m:r>
                        <a:rPr lang="en-US" sz="2400" b="0" i="1" dirty="0" smtClean="0">
                          <a:solidFill>
                            <a:srgbClr val="FF0000"/>
                          </a:solidFill>
                          <a:latin typeface="Cambria Math" panose="02040503050406030204" pitchFamily="18" charset="0"/>
                        </a:rPr>
                        <m:t>=</m:t>
                      </m:r>
                      <m:f>
                        <m:fPr>
                          <m:ctrlPr>
                            <a:rPr lang="en-US" sz="2400" b="0" i="1" dirty="0" smtClean="0">
                              <a:solidFill>
                                <a:srgbClr val="FF0000"/>
                              </a:solidFill>
                              <a:latin typeface="Cambria Math" panose="02040503050406030204" pitchFamily="18" charset="0"/>
                            </a:rPr>
                          </m:ctrlPr>
                        </m:fPr>
                        <m:num>
                          <m:r>
                            <a:rPr lang="en-US" sz="2400" b="0" i="1" dirty="0" smtClean="0">
                              <a:solidFill>
                                <a:srgbClr val="FF0000"/>
                              </a:solidFill>
                              <a:latin typeface="Cambria Math" panose="02040503050406030204" pitchFamily="18" charset="0"/>
                            </a:rPr>
                            <m:t>29</m:t>
                          </m:r>
                        </m:num>
                        <m:den>
                          <m:r>
                            <a:rPr lang="en-US" sz="2400" b="0" i="1" dirty="0" smtClean="0">
                              <a:solidFill>
                                <a:srgbClr val="FF0000"/>
                              </a:solidFill>
                              <a:latin typeface="Cambria Math" panose="02040503050406030204" pitchFamily="18" charset="0"/>
                            </a:rPr>
                            <m:t>4</m:t>
                          </m:r>
                        </m:den>
                      </m:f>
                      <m:r>
                        <a:rPr lang="en-US" sz="2400" b="0" i="1" dirty="0" smtClean="0">
                          <a:solidFill>
                            <a:srgbClr val="FF0000"/>
                          </a:solidFill>
                          <a:latin typeface="Cambria Math" panose="02040503050406030204" pitchFamily="18" charset="0"/>
                        </a:rPr>
                        <m:t>𝑉</m:t>
                      </m:r>
                    </m:oMath>
                  </m:oMathPara>
                </a14:m>
                <a:endParaRPr lang="en-US" sz="2400" baseline="-25000" dirty="0">
                  <a:solidFill>
                    <a:srgbClr val="FF0000"/>
                  </a:solidFill>
                </a:endParaRPr>
              </a:p>
            </p:txBody>
          </p:sp>
        </mc:Choice>
        <mc:Fallback xmlns="">
          <p:sp>
            <p:nvSpPr>
              <p:cNvPr id="67" name="Rectangle 66"/>
              <p:cNvSpPr>
                <a:spLocks noRot="1" noChangeAspect="1" noMove="1" noResize="1" noEditPoints="1" noAdjustHandles="1" noChangeArrowheads="1" noChangeShapeType="1" noTextEdit="1"/>
              </p:cNvSpPr>
              <p:nvPr/>
            </p:nvSpPr>
            <p:spPr>
              <a:xfrm>
                <a:off x="3461543" y="3374958"/>
                <a:ext cx="5049075" cy="791307"/>
              </a:xfrm>
              <a:prstGeom prst="rect">
                <a:avLst/>
              </a:prstGeom>
              <a:blipFill rotWithShape="0">
                <a:blip r:embed="rId3"/>
                <a:stretch>
                  <a:fillRect/>
                </a:stretch>
              </a:blipFill>
            </p:spPr>
            <p:txBody>
              <a:bodyPr/>
              <a:lstStyle/>
              <a:p>
                <a:r>
                  <a:rPr lang="en-US">
                    <a:noFill/>
                  </a:rPr>
                  <a:t> </a:t>
                </a:r>
              </a:p>
            </p:txBody>
          </p:sp>
        </mc:Fallback>
      </mc:AlternateContent>
      <p:grpSp>
        <p:nvGrpSpPr>
          <p:cNvPr id="76" name="Group 75"/>
          <p:cNvGrpSpPr/>
          <p:nvPr/>
        </p:nvGrpSpPr>
        <p:grpSpPr>
          <a:xfrm>
            <a:off x="1013087" y="4660881"/>
            <a:ext cx="533399" cy="1600200"/>
            <a:chOff x="5943601" y="1752600"/>
            <a:chExt cx="533399" cy="1538287"/>
          </a:xfrm>
        </p:grpSpPr>
        <p:cxnSp>
          <p:nvCxnSpPr>
            <p:cNvPr id="115" name="Straight Connector 114"/>
            <p:cNvCxnSpPr/>
            <p:nvPr/>
          </p:nvCxnSpPr>
          <p:spPr>
            <a:xfrm>
              <a:off x="6211589" y="1752600"/>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H="1">
              <a:off x="5943601" y="2438400"/>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H="1">
              <a:off x="6096000" y="2590800"/>
              <a:ext cx="22860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77" name="Group 76"/>
          <p:cNvGrpSpPr/>
          <p:nvPr/>
        </p:nvGrpSpPr>
        <p:grpSpPr>
          <a:xfrm rot="5400000">
            <a:off x="1870528" y="3869549"/>
            <a:ext cx="420252" cy="1601737"/>
            <a:chOff x="5066148" y="1912143"/>
            <a:chExt cx="420252" cy="1545428"/>
          </a:xfrm>
        </p:grpSpPr>
        <p:cxnSp>
          <p:nvCxnSpPr>
            <p:cNvPr id="104" name="Straight Connector 10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80" name="Straight Connector 79"/>
          <p:cNvCxnSpPr/>
          <p:nvPr/>
        </p:nvCxnSpPr>
        <p:spPr>
          <a:xfrm flipV="1">
            <a:off x="1267051" y="6227251"/>
            <a:ext cx="1585980" cy="3383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1532306" y="5217067"/>
            <a:ext cx="1013419" cy="461665"/>
          </a:xfrm>
          <a:prstGeom prst="rect">
            <a:avLst/>
          </a:prstGeom>
          <a:noFill/>
        </p:spPr>
        <p:txBody>
          <a:bodyPr wrap="none" rtlCol="0">
            <a:spAutoFit/>
          </a:bodyPr>
          <a:lstStyle/>
          <a:p>
            <a:r>
              <a:rPr lang="en-US" sz="2400" dirty="0" smtClean="0">
                <a:solidFill>
                  <a:srgbClr val="FF0000"/>
                </a:solidFill>
              </a:rPr>
              <a:t>29/4 V</a:t>
            </a:r>
            <a:endParaRPr lang="en-US" sz="2400" dirty="0">
              <a:solidFill>
                <a:srgbClr val="FF0000"/>
              </a:solidFill>
            </a:endParaRPr>
          </a:p>
        </p:txBody>
      </p:sp>
      <p:sp>
        <p:nvSpPr>
          <p:cNvPr id="73" name="TextBox 72"/>
          <p:cNvSpPr txBox="1"/>
          <p:nvPr/>
        </p:nvSpPr>
        <p:spPr>
          <a:xfrm>
            <a:off x="1790670" y="4018331"/>
            <a:ext cx="644728" cy="461665"/>
          </a:xfrm>
          <a:prstGeom prst="rect">
            <a:avLst/>
          </a:prstGeom>
          <a:noFill/>
        </p:spPr>
        <p:txBody>
          <a:bodyPr wrap="none" rtlCol="0">
            <a:spAutoFit/>
          </a:bodyPr>
          <a:lstStyle/>
          <a:p>
            <a:r>
              <a:rPr lang="en-US" sz="2400" dirty="0" smtClean="0">
                <a:solidFill>
                  <a:srgbClr val="FF0000"/>
                </a:solidFill>
              </a:rPr>
              <a:t>6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121" name="Title 1"/>
          <p:cNvSpPr txBox="1">
            <a:spLocks/>
          </p:cNvSpPr>
          <p:nvPr/>
        </p:nvSpPr>
        <p:spPr>
          <a:xfrm>
            <a:off x="2864374" y="4736614"/>
            <a:ext cx="3427611" cy="138203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274320" algn="l"/>
            <a:r>
              <a:rPr lang="en-US" sz="2400" dirty="0" smtClean="0">
                <a:sym typeface="Wingdings" panose="05000000000000000000" pitchFamily="2" charset="2"/>
              </a:rPr>
              <a:t></a:t>
            </a:r>
            <a:r>
              <a:rPr lang="en-US" sz="2400" dirty="0" err="1" smtClean="0"/>
              <a:t>Thevenin</a:t>
            </a:r>
            <a:r>
              <a:rPr lang="en-US" sz="2400" dirty="0" smtClean="0"/>
              <a:t> Equivalent non-ideal voltage source at terminals A-B</a:t>
            </a:r>
            <a:endParaRPr lang="en-US" sz="2400" dirty="0"/>
          </a:p>
        </p:txBody>
      </p:sp>
      <p:sp>
        <p:nvSpPr>
          <p:cNvPr id="122" name="TextBox 121"/>
          <p:cNvSpPr txBox="1"/>
          <p:nvPr/>
        </p:nvSpPr>
        <p:spPr>
          <a:xfrm>
            <a:off x="6291985" y="1192226"/>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23" name="TextBox 122"/>
          <p:cNvSpPr txBox="1"/>
          <p:nvPr/>
        </p:nvSpPr>
        <p:spPr>
          <a:xfrm>
            <a:off x="6226098" y="2773958"/>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
        <p:nvSpPr>
          <p:cNvPr id="124" name="TextBox 123"/>
          <p:cNvSpPr txBox="1"/>
          <p:nvPr/>
        </p:nvSpPr>
        <p:spPr>
          <a:xfrm>
            <a:off x="2747452" y="4185315"/>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25" name="TextBox 124"/>
          <p:cNvSpPr txBox="1"/>
          <p:nvPr/>
        </p:nvSpPr>
        <p:spPr>
          <a:xfrm>
            <a:off x="2681565" y="5767047"/>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Tree>
    <p:extLst>
      <p:ext uri="{BB962C8B-B14F-4D97-AF65-F5344CB8AC3E}">
        <p14:creationId xmlns:p14="http://schemas.microsoft.com/office/powerpoint/2010/main" val="2520826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2 - </a:t>
            </a:r>
            <a:r>
              <a:rPr lang="en-US" dirty="0"/>
              <a:t>Find the </a:t>
            </a:r>
            <a:r>
              <a:rPr lang="en-US" dirty="0" smtClean="0"/>
              <a:t>Norton Equivalent </a:t>
            </a:r>
            <a:r>
              <a:rPr lang="en-US" dirty="0"/>
              <a:t>NI </a:t>
            </a:r>
            <a:r>
              <a:rPr lang="en-US" dirty="0" smtClean="0"/>
              <a:t>Current Source at A-B</a:t>
            </a:r>
            <a:endParaRPr lang="en-US" dirty="0"/>
          </a:p>
        </p:txBody>
      </p:sp>
      <mc:AlternateContent xmlns:mc="http://schemas.openxmlformats.org/markup-compatibility/2006" xmlns:a14="http://schemas.microsoft.com/office/drawing/2010/main">
        <mc:Choice Requires="a14">
          <p:sp>
            <p:nvSpPr>
              <p:cNvPr id="48" name="TextBox 47"/>
              <p:cNvSpPr txBox="1"/>
              <p:nvPr/>
            </p:nvSpPr>
            <p:spPr>
              <a:xfrm>
                <a:off x="4442682" y="1443356"/>
                <a:ext cx="4595613" cy="3711272"/>
              </a:xfrm>
              <a:prstGeom prst="rect">
                <a:avLst/>
              </a:prstGeom>
              <a:noFill/>
            </p:spPr>
            <p:txBody>
              <a:bodyPr wrap="square" rtlCol="0">
                <a:spAutoFit/>
              </a:bodyPr>
              <a:lstStyle/>
              <a:p>
                <a:r>
                  <a:rPr lang="en-US" sz="2400" dirty="0" smtClean="0"/>
                  <a:t>First, convert to phasors, then set independent source to zero. </a:t>
                </a:r>
              </a:p>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𝑍𝑖𝑛</m:t>
                      </m:r>
                      <m:r>
                        <a:rPr lang="en-US" sz="2400" i="1" dirty="0" smtClean="0">
                          <a:latin typeface="Cambria Math" panose="02040503050406030204" pitchFamily="18" charset="0"/>
                        </a:rPr>
                        <m:t> = −</m:t>
                      </m:r>
                      <m:r>
                        <a:rPr lang="en-US" sz="2400" i="1" dirty="0" smtClean="0">
                          <a:latin typeface="Cambria Math" panose="02040503050406030204" pitchFamily="18" charset="0"/>
                        </a:rPr>
                        <m:t>𝑗</m:t>
                      </m:r>
                      <m:r>
                        <a:rPr lang="en-US" sz="2400" i="1" dirty="0" smtClean="0">
                          <a:latin typeface="Cambria Math" panose="02040503050406030204" pitchFamily="18" charset="0"/>
                        </a:rPr>
                        <m:t>+ </m:t>
                      </m:r>
                      <m:f>
                        <m:fPr>
                          <m:ctrlPr>
                            <a:rPr lang="en-US" sz="2400" i="1" dirty="0" smtClean="0">
                              <a:latin typeface="Cambria Math" panose="02040503050406030204" pitchFamily="18" charset="0"/>
                            </a:rPr>
                          </m:ctrlPr>
                        </m:fPr>
                        <m:num>
                          <m:r>
                            <a:rPr lang="en-US" sz="2400" b="0" i="1" dirty="0" smtClean="0">
                              <a:latin typeface="Cambria Math" panose="02040503050406030204" pitchFamily="18" charset="0"/>
                            </a:rPr>
                            <m:t>1</m:t>
                          </m:r>
                        </m:num>
                        <m:den>
                          <m:r>
                            <a:rPr lang="en-US" sz="2400" b="0" i="1" dirty="0" smtClean="0">
                              <a:latin typeface="Cambria Math" panose="02040503050406030204" pitchFamily="18" charset="0"/>
                            </a:rPr>
                            <m:t>1−</m:t>
                          </m:r>
                          <m:r>
                            <a:rPr lang="en-US" sz="2400" b="0" i="1" dirty="0" smtClean="0">
                              <a:latin typeface="Cambria Math" panose="02040503050406030204" pitchFamily="18" charset="0"/>
                            </a:rPr>
                            <m:t>𝑗</m:t>
                          </m:r>
                        </m:den>
                      </m:f>
                      <m:r>
                        <m:rPr>
                          <m:sty m:val="p"/>
                        </m:rPr>
                        <a:rPr lang="el-GR" sz="2400" i="1" dirty="0" smtClean="0">
                          <a:latin typeface="Cambria Math" panose="02040503050406030204" pitchFamily="18" charset="0"/>
                          <a:ea typeface="Cambria Math" panose="02040503050406030204" pitchFamily="18" charset="0"/>
                        </a:rPr>
                        <m:t>Ω</m:t>
                      </m:r>
                    </m:oMath>
                  </m:oMathPara>
                </a14:m>
                <a:endParaRPr lang="en-US" sz="2400" dirty="0" smtClean="0">
                  <a:ea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400" i="1" dirty="0">
                          <a:latin typeface="Cambria Math" panose="02040503050406030204" pitchFamily="18" charset="0"/>
                        </a:rPr>
                        <m:t>𝑍𝑖𝑛</m:t>
                      </m:r>
                      <m:r>
                        <a:rPr lang="en-US" sz="2400" i="1" dirty="0">
                          <a:latin typeface="Cambria Math" panose="02040503050406030204" pitchFamily="18" charset="0"/>
                        </a:rPr>
                        <m:t> = −</m:t>
                      </m:r>
                      <m:r>
                        <a:rPr lang="en-US" sz="2400" i="1" dirty="0">
                          <a:latin typeface="Cambria Math" panose="02040503050406030204" pitchFamily="18" charset="0"/>
                        </a:rPr>
                        <m:t>𝑗</m:t>
                      </m:r>
                      <m:r>
                        <a:rPr lang="en-US" sz="2400" i="1" dirty="0">
                          <a:latin typeface="Cambria Math" panose="02040503050406030204" pitchFamily="18" charset="0"/>
                        </a:rPr>
                        <m:t>+ </m:t>
                      </m:r>
                      <m:f>
                        <m:fPr>
                          <m:ctrlPr>
                            <a:rPr lang="en-US" sz="2400" i="1" dirty="0">
                              <a:latin typeface="Cambria Math" panose="02040503050406030204" pitchFamily="18" charset="0"/>
                            </a:rPr>
                          </m:ctrlPr>
                        </m:fPr>
                        <m:num>
                          <m:r>
                            <a:rPr lang="en-US" sz="2400" i="1" dirty="0">
                              <a:latin typeface="Cambria Math" panose="02040503050406030204" pitchFamily="18" charset="0"/>
                            </a:rPr>
                            <m:t>1</m:t>
                          </m:r>
                          <m:r>
                            <a:rPr lang="en-US" sz="2400" b="0" i="1" dirty="0" smtClean="0">
                              <a:latin typeface="Cambria Math" panose="02040503050406030204" pitchFamily="18" charset="0"/>
                            </a:rPr>
                            <m:t>+</m:t>
                          </m:r>
                          <m:r>
                            <a:rPr lang="en-US" sz="2400" b="0" i="1" dirty="0" smtClean="0">
                              <a:latin typeface="Cambria Math" panose="02040503050406030204" pitchFamily="18" charset="0"/>
                            </a:rPr>
                            <m:t>𝑗</m:t>
                          </m:r>
                        </m:num>
                        <m:den>
                          <m:r>
                            <a:rPr lang="en-US" sz="2400" b="0" i="1" dirty="0" smtClean="0">
                              <a:latin typeface="Cambria Math" panose="02040503050406030204" pitchFamily="18" charset="0"/>
                            </a:rPr>
                            <m:t>2</m:t>
                          </m:r>
                        </m:den>
                      </m:f>
                      <m:r>
                        <m:rPr>
                          <m:sty m:val="p"/>
                        </m:rPr>
                        <a:rPr lang="el-GR" sz="2400" i="1" dirty="0">
                          <a:latin typeface="Cambria Math" panose="02040503050406030204" pitchFamily="18" charset="0"/>
                          <a:ea typeface="Cambria Math" panose="02040503050406030204" pitchFamily="18" charset="0"/>
                        </a:rPr>
                        <m:t>Ω</m:t>
                      </m:r>
                    </m:oMath>
                  </m:oMathPara>
                </a14:m>
                <a:endParaRPr lang="en-US" sz="2400" dirty="0" smtClean="0">
                  <a:ea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400" i="1" dirty="0">
                          <a:latin typeface="Cambria Math" panose="02040503050406030204" pitchFamily="18" charset="0"/>
                        </a:rPr>
                        <m:t>𝑍𝑖𝑛</m:t>
                      </m:r>
                      <m:r>
                        <a:rPr lang="en-US" sz="2400" i="1" dirty="0">
                          <a:latin typeface="Cambria Math" panose="02040503050406030204" pitchFamily="18" charset="0"/>
                        </a:rPr>
                        <m:t> = </m:t>
                      </m:r>
                      <m:f>
                        <m:fPr>
                          <m:ctrlPr>
                            <a:rPr lang="en-US" sz="2400" i="1" dirty="0">
                              <a:latin typeface="Cambria Math" panose="02040503050406030204" pitchFamily="18" charset="0"/>
                            </a:rPr>
                          </m:ctrlPr>
                        </m:fPr>
                        <m:num>
                          <m:r>
                            <a:rPr lang="en-US" sz="2400" i="1" dirty="0">
                              <a:latin typeface="Cambria Math" panose="02040503050406030204" pitchFamily="18" charset="0"/>
                            </a:rPr>
                            <m:t>1</m:t>
                          </m:r>
                          <m:r>
                            <a:rPr lang="en-US" sz="2400" b="0" i="1" dirty="0" smtClean="0">
                              <a:latin typeface="Cambria Math" panose="02040503050406030204" pitchFamily="18" charset="0"/>
                            </a:rPr>
                            <m:t>−</m:t>
                          </m:r>
                          <m:r>
                            <a:rPr lang="en-US" sz="2400" i="1" dirty="0">
                              <a:latin typeface="Cambria Math" panose="02040503050406030204" pitchFamily="18" charset="0"/>
                            </a:rPr>
                            <m:t>𝑗</m:t>
                          </m:r>
                        </m:num>
                        <m:den>
                          <m:r>
                            <a:rPr lang="en-US" sz="2400" i="1" dirty="0">
                              <a:latin typeface="Cambria Math" panose="02040503050406030204" pitchFamily="18" charset="0"/>
                            </a:rPr>
                            <m:t>2</m:t>
                          </m:r>
                        </m:den>
                      </m:f>
                      <m:r>
                        <m:rPr>
                          <m:sty m:val="p"/>
                        </m:rPr>
                        <a:rPr lang="el-GR" sz="2400" i="1" dirty="0">
                          <a:latin typeface="Cambria Math" panose="02040503050406030204" pitchFamily="18" charset="0"/>
                          <a:ea typeface="Cambria Math" panose="02040503050406030204" pitchFamily="18" charset="0"/>
                        </a:rPr>
                        <m:t>Ω</m:t>
                      </m:r>
                    </m:oMath>
                  </m:oMathPara>
                </a14:m>
                <a:endParaRPr lang="en-US" sz="2400" dirty="0">
                  <a:ea typeface="Cambria Math" panose="02040503050406030204" pitchFamily="18" charset="0"/>
                </a:endParaRPr>
              </a:p>
              <a:p>
                <a:endParaRPr lang="en-US" sz="2400" dirty="0">
                  <a:ea typeface="Cambria Math" panose="02040503050406030204" pitchFamily="18" charset="0"/>
                </a:endParaRPr>
              </a:p>
              <a:p>
                <a:endParaRPr lang="en-US" sz="2400" dirty="0"/>
              </a:p>
            </p:txBody>
          </p:sp>
        </mc:Choice>
        <mc:Fallback xmlns="">
          <p:sp>
            <p:nvSpPr>
              <p:cNvPr id="48" name="TextBox 47"/>
              <p:cNvSpPr txBox="1">
                <a:spLocks noRot="1" noChangeAspect="1" noMove="1" noResize="1" noEditPoints="1" noAdjustHandles="1" noChangeArrowheads="1" noChangeShapeType="1" noTextEdit="1"/>
              </p:cNvSpPr>
              <p:nvPr/>
            </p:nvSpPr>
            <p:spPr>
              <a:xfrm>
                <a:off x="4442682" y="1443356"/>
                <a:ext cx="4595613" cy="3711272"/>
              </a:xfrm>
              <a:prstGeom prst="rect">
                <a:avLst/>
              </a:prstGeom>
              <a:blipFill rotWithShape="0">
                <a:blip r:embed="rId2"/>
                <a:stretch>
                  <a:fillRect l="-2122" t="-1314"/>
                </a:stretch>
              </a:blipFill>
            </p:spPr>
            <p:txBody>
              <a:bodyPr/>
              <a:lstStyle/>
              <a:p>
                <a:r>
                  <a:rPr lang="en-US">
                    <a:noFill/>
                  </a:rPr>
                  <a:t> </a:t>
                </a:r>
              </a:p>
            </p:txBody>
          </p:sp>
        </mc:Fallback>
      </mc:AlternateContent>
      <p:sp>
        <p:nvSpPr>
          <p:cNvPr id="82" name="TextBox 81"/>
          <p:cNvSpPr txBox="1"/>
          <p:nvPr/>
        </p:nvSpPr>
        <p:spPr>
          <a:xfrm rot="16200000">
            <a:off x="-216739" y="2595412"/>
            <a:ext cx="1437253" cy="461665"/>
          </a:xfrm>
          <a:prstGeom prst="rect">
            <a:avLst/>
          </a:prstGeom>
          <a:noFill/>
        </p:spPr>
        <p:txBody>
          <a:bodyPr wrap="none" rtlCol="0">
            <a:spAutoFit/>
          </a:bodyPr>
          <a:lstStyle/>
          <a:p>
            <a:r>
              <a:rPr lang="en-US" sz="2400" dirty="0" smtClean="0"/>
              <a:t>5cos(2t) V</a:t>
            </a:r>
            <a:endParaRPr lang="en-US" sz="2400" dirty="0"/>
          </a:p>
        </p:txBody>
      </p:sp>
      <p:grpSp>
        <p:nvGrpSpPr>
          <p:cNvPr id="86" name="Group 85"/>
          <p:cNvGrpSpPr/>
          <p:nvPr/>
        </p:nvGrpSpPr>
        <p:grpSpPr>
          <a:xfrm>
            <a:off x="772704" y="1809313"/>
            <a:ext cx="3450887" cy="1931170"/>
            <a:chOff x="1384571" y="1676856"/>
            <a:chExt cx="3450887" cy="1931170"/>
          </a:xfrm>
        </p:grpSpPr>
        <p:grpSp>
          <p:nvGrpSpPr>
            <p:cNvPr id="47" name="Group 46"/>
            <p:cNvGrpSpPr/>
            <p:nvPr/>
          </p:nvGrpSpPr>
          <p:grpSpPr>
            <a:xfrm>
              <a:off x="1384571" y="1676856"/>
              <a:ext cx="3450887" cy="1931170"/>
              <a:chOff x="2767829" y="3759307"/>
              <a:chExt cx="3450887" cy="1931170"/>
            </a:xfrm>
          </p:grpSpPr>
          <p:grpSp>
            <p:nvGrpSpPr>
              <p:cNvPr id="15" name="Group 14"/>
              <p:cNvGrpSpPr/>
              <p:nvPr/>
            </p:nvGrpSpPr>
            <p:grpSpPr>
              <a:xfrm rot="5202808">
                <a:off x="3628918" y="3248054"/>
                <a:ext cx="420252" cy="1601737"/>
                <a:chOff x="5066148" y="1912143"/>
                <a:chExt cx="420252" cy="1545428"/>
              </a:xfrm>
            </p:grpSpPr>
            <p:cxnSp>
              <p:nvCxnSpPr>
                <p:cNvPr id="16" name="Straight Connector 1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rot="5400000">
                <a:off x="5148806" y="3225497"/>
                <a:ext cx="536100" cy="1603720"/>
                <a:chOff x="3132049" y="1703786"/>
                <a:chExt cx="536100" cy="1538287"/>
              </a:xfrm>
            </p:grpSpPr>
            <p:cxnSp>
              <p:nvCxnSpPr>
                <p:cNvPr id="28" name="Straight Connector 27"/>
                <p:cNvCxnSpPr/>
                <p:nvPr/>
              </p:nvCxnSpPr>
              <p:spPr>
                <a:xfrm>
                  <a:off x="3402738" y="1703786"/>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401449" y="2556273"/>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3134750" y="2389586"/>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3132049" y="2540793"/>
                  <a:ext cx="536100" cy="160217"/>
                  <a:chOff x="2767913" y="996778"/>
                  <a:chExt cx="536100" cy="160217"/>
                </a:xfrm>
              </p:grpSpPr>
              <p:sp>
                <p:nvSpPr>
                  <p:cNvPr id="32" name="Arc 31"/>
                  <p:cNvSpPr/>
                  <p:nvPr/>
                </p:nvSpPr>
                <p:spPr>
                  <a:xfrm>
                    <a:off x="2767913"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Arc 32"/>
                  <p:cNvSpPr/>
                  <p:nvPr/>
                </p:nvSpPr>
                <p:spPr>
                  <a:xfrm flipH="1">
                    <a:off x="2784778"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34" name="Group 33"/>
              <p:cNvGrpSpPr/>
              <p:nvPr/>
            </p:nvGrpSpPr>
            <p:grpSpPr>
              <a:xfrm>
                <a:off x="4478551" y="4035281"/>
                <a:ext cx="287101" cy="1603720"/>
                <a:chOff x="2298937" y="1703786"/>
                <a:chExt cx="287101" cy="1538287"/>
              </a:xfrm>
            </p:grpSpPr>
            <p:sp>
              <p:nvSpPr>
                <p:cNvPr id="35" name="Freeform 34"/>
                <p:cNvSpPr/>
                <p:nvPr/>
              </p:nvSpPr>
              <p:spPr>
                <a:xfrm>
                  <a:off x="2298937" y="2024063"/>
                  <a:ext cx="287101" cy="676275"/>
                </a:xfrm>
                <a:custGeom>
                  <a:avLst/>
                  <a:gdLst>
                    <a:gd name="connsiteX0" fmla="*/ 134701 w 287101"/>
                    <a:gd name="connsiteY0" fmla="*/ 0 h 676275"/>
                    <a:gd name="connsiteX1" fmla="*/ 182326 w 287101"/>
                    <a:gd name="connsiteY1" fmla="*/ 4762 h 676275"/>
                    <a:gd name="connsiteX2" fmla="*/ 196613 w 287101"/>
                    <a:gd name="connsiteY2" fmla="*/ 9525 h 676275"/>
                    <a:gd name="connsiteX3" fmla="*/ 206138 w 287101"/>
                    <a:gd name="connsiteY3" fmla="*/ 23812 h 676275"/>
                    <a:gd name="connsiteX4" fmla="*/ 220426 w 287101"/>
                    <a:gd name="connsiteY4" fmla="*/ 33337 h 676275"/>
                    <a:gd name="connsiteX5" fmla="*/ 229951 w 287101"/>
                    <a:gd name="connsiteY5" fmla="*/ 47625 h 676275"/>
                    <a:gd name="connsiteX6" fmla="*/ 244238 w 287101"/>
                    <a:gd name="connsiteY6" fmla="*/ 76200 h 676275"/>
                    <a:gd name="connsiteX7" fmla="*/ 249001 w 287101"/>
                    <a:gd name="connsiteY7" fmla="*/ 95250 h 676275"/>
                    <a:gd name="connsiteX8" fmla="*/ 244238 w 287101"/>
                    <a:gd name="connsiteY8" fmla="*/ 152400 h 676275"/>
                    <a:gd name="connsiteX9" fmla="*/ 239476 w 287101"/>
                    <a:gd name="connsiteY9" fmla="*/ 166687 h 676275"/>
                    <a:gd name="connsiteX10" fmla="*/ 196613 w 287101"/>
                    <a:gd name="connsiteY10" fmla="*/ 190500 h 676275"/>
                    <a:gd name="connsiteX11" fmla="*/ 182326 w 287101"/>
                    <a:gd name="connsiteY11" fmla="*/ 200025 h 676275"/>
                    <a:gd name="connsiteX12" fmla="*/ 144226 w 287101"/>
                    <a:gd name="connsiteY12" fmla="*/ 209550 h 676275"/>
                    <a:gd name="connsiteX13" fmla="*/ 129938 w 287101"/>
                    <a:gd name="connsiteY13" fmla="*/ 214312 h 676275"/>
                    <a:gd name="connsiteX14" fmla="*/ 44213 w 287101"/>
                    <a:gd name="connsiteY14" fmla="*/ 209550 h 676275"/>
                    <a:gd name="connsiteX15" fmla="*/ 29926 w 287101"/>
                    <a:gd name="connsiteY15" fmla="*/ 204787 h 676275"/>
                    <a:gd name="connsiteX16" fmla="*/ 1351 w 287101"/>
                    <a:gd name="connsiteY16" fmla="*/ 185737 h 676275"/>
                    <a:gd name="connsiteX17" fmla="*/ 6113 w 287101"/>
                    <a:gd name="connsiteY17" fmla="*/ 166687 h 676275"/>
                    <a:gd name="connsiteX18" fmla="*/ 34688 w 287101"/>
                    <a:gd name="connsiteY18" fmla="*/ 157162 h 676275"/>
                    <a:gd name="connsiteX19" fmla="*/ 101363 w 287101"/>
                    <a:gd name="connsiteY19" fmla="*/ 161925 h 676275"/>
                    <a:gd name="connsiteX20" fmla="*/ 148988 w 287101"/>
                    <a:gd name="connsiteY20" fmla="*/ 176212 h 676275"/>
                    <a:gd name="connsiteX21" fmla="*/ 187088 w 287101"/>
                    <a:gd name="connsiteY21" fmla="*/ 185737 h 676275"/>
                    <a:gd name="connsiteX22" fmla="*/ 215663 w 287101"/>
                    <a:gd name="connsiteY22" fmla="*/ 195262 h 676275"/>
                    <a:gd name="connsiteX23" fmla="*/ 225188 w 287101"/>
                    <a:gd name="connsiteY23" fmla="*/ 209550 h 676275"/>
                    <a:gd name="connsiteX24" fmla="*/ 239476 w 287101"/>
                    <a:gd name="connsiteY24" fmla="*/ 219075 h 676275"/>
                    <a:gd name="connsiteX25" fmla="*/ 258526 w 287101"/>
                    <a:gd name="connsiteY25" fmla="*/ 233362 h 676275"/>
                    <a:gd name="connsiteX26" fmla="*/ 272813 w 287101"/>
                    <a:gd name="connsiteY26" fmla="*/ 238125 h 676275"/>
                    <a:gd name="connsiteX27" fmla="*/ 287101 w 287101"/>
                    <a:gd name="connsiteY27" fmla="*/ 247650 h 676275"/>
                    <a:gd name="connsiteX28" fmla="*/ 277576 w 287101"/>
                    <a:gd name="connsiteY28" fmla="*/ 300037 h 676275"/>
                    <a:gd name="connsiteX29" fmla="*/ 272813 w 287101"/>
                    <a:gd name="connsiteY29" fmla="*/ 314325 h 676275"/>
                    <a:gd name="connsiteX30" fmla="*/ 253763 w 287101"/>
                    <a:gd name="connsiteY30" fmla="*/ 342900 h 676275"/>
                    <a:gd name="connsiteX31" fmla="*/ 215663 w 287101"/>
                    <a:gd name="connsiteY31" fmla="*/ 357187 h 676275"/>
                    <a:gd name="connsiteX32" fmla="*/ 187088 w 287101"/>
                    <a:gd name="connsiteY32" fmla="*/ 366712 h 676275"/>
                    <a:gd name="connsiteX33" fmla="*/ 172801 w 287101"/>
                    <a:gd name="connsiteY33" fmla="*/ 376237 h 676275"/>
                    <a:gd name="connsiteX34" fmla="*/ 48976 w 287101"/>
                    <a:gd name="connsiteY34" fmla="*/ 376237 h 676275"/>
                    <a:gd name="connsiteX35" fmla="*/ 34688 w 287101"/>
                    <a:gd name="connsiteY35" fmla="*/ 361950 h 676275"/>
                    <a:gd name="connsiteX36" fmla="*/ 6113 w 287101"/>
                    <a:gd name="connsiteY36" fmla="*/ 342900 h 676275"/>
                    <a:gd name="connsiteX37" fmla="*/ 1351 w 287101"/>
                    <a:gd name="connsiteY37" fmla="*/ 328612 h 676275"/>
                    <a:gd name="connsiteX38" fmla="*/ 48976 w 287101"/>
                    <a:gd name="connsiteY38" fmla="*/ 319087 h 676275"/>
                    <a:gd name="connsiteX39" fmla="*/ 87076 w 287101"/>
                    <a:gd name="connsiteY39" fmla="*/ 323850 h 676275"/>
                    <a:gd name="connsiteX40" fmla="*/ 144226 w 287101"/>
                    <a:gd name="connsiteY40" fmla="*/ 333375 h 676275"/>
                    <a:gd name="connsiteX41" fmla="*/ 158513 w 287101"/>
                    <a:gd name="connsiteY41" fmla="*/ 338137 h 676275"/>
                    <a:gd name="connsiteX42" fmla="*/ 187088 w 287101"/>
                    <a:gd name="connsiteY42" fmla="*/ 357187 h 676275"/>
                    <a:gd name="connsiteX43" fmla="*/ 229951 w 287101"/>
                    <a:gd name="connsiteY43" fmla="*/ 381000 h 676275"/>
                    <a:gd name="connsiteX44" fmla="*/ 244238 w 287101"/>
                    <a:gd name="connsiteY44" fmla="*/ 390525 h 676275"/>
                    <a:gd name="connsiteX45" fmla="*/ 258526 w 287101"/>
                    <a:gd name="connsiteY45" fmla="*/ 400050 h 676275"/>
                    <a:gd name="connsiteX46" fmla="*/ 268051 w 287101"/>
                    <a:gd name="connsiteY46" fmla="*/ 428625 h 676275"/>
                    <a:gd name="connsiteX47" fmla="*/ 272813 w 287101"/>
                    <a:gd name="connsiteY47" fmla="*/ 442912 h 676275"/>
                    <a:gd name="connsiteX48" fmla="*/ 268051 w 287101"/>
                    <a:gd name="connsiteY48" fmla="*/ 476250 h 676275"/>
                    <a:gd name="connsiteX49" fmla="*/ 244238 w 287101"/>
                    <a:gd name="connsiteY49" fmla="*/ 495300 h 676275"/>
                    <a:gd name="connsiteX50" fmla="*/ 229951 w 287101"/>
                    <a:gd name="connsiteY50" fmla="*/ 504825 h 676275"/>
                    <a:gd name="connsiteX51" fmla="*/ 210901 w 287101"/>
                    <a:gd name="connsiteY51" fmla="*/ 523875 h 676275"/>
                    <a:gd name="connsiteX52" fmla="*/ 182326 w 287101"/>
                    <a:gd name="connsiteY52" fmla="*/ 542925 h 676275"/>
                    <a:gd name="connsiteX53" fmla="*/ 87076 w 287101"/>
                    <a:gd name="connsiteY53" fmla="*/ 552450 h 676275"/>
                    <a:gd name="connsiteX54" fmla="*/ 48976 w 287101"/>
                    <a:gd name="connsiteY54" fmla="*/ 547687 h 676275"/>
                    <a:gd name="connsiteX55" fmla="*/ 25163 w 287101"/>
                    <a:gd name="connsiteY55" fmla="*/ 519112 h 676275"/>
                    <a:gd name="connsiteX56" fmla="*/ 29926 w 287101"/>
                    <a:gd name="connsiteY56" fmla="*/ 504825 h 676275"/>
                    <a:gd name="connsiteX57" fmla="*/ 44213 w 287101"/>
                    <a:gd name="connsiteY57" fmla="*/ 500062 h 676275"/>
                    <a:gd name="connsiteX58" fmla="*/ 120413 w 287101"/>
                    <a:gd name="connsiteY58" fmla="*/ 504825 h 676275"/>
                    <a:gd name="connsiteX59" fmla="*/ 148988 w 287101"/>
                    <a:gd name="connsiteY59" fmla="*/ 509587 h 676275"/>
                    <a:gd name="connsiteX60" fmla="*/ 163276 w 287101"/>
                    <a:gd name="connsiteY60" fmla="*/ 514350 h 676275"/>
                    <a:gd name="connsiteX61" fmla="*/ 215663 w 287101"/>
                    <a:gd name="connsiteY61" fmla="*/ 528637 h 676275"/>
                    <a:gd name="connsiteX62" fmla="*/ 229951 w 287101"/>
                    <a:gd name="connsiteY62" fmla="*/ 533400 h 676275"/>
                    <a:gd name="connsiteX63" fmla="*/ 244238 w 287101"/>
                    <a:gd name="connsiteY63" fmla="*/ 542925 h 676275"/>
                    <a:gd name="connsiteX64" fmla="*/ 263288 w 287101"/>
                    <a:gd name="connsiteY64" fmla="*/ 571500 h 676275"/>
                    <a:gd name="connsiteX65" fmla="*/ 244238 w 287101"/>
                    <a:gd name="connsiteY65" fmla="*/ 623887 h 676275"/>
                    <a:gd name="connsiteX66" fmla="*/ 229951 w 287101"/>
                    <a:gd name="connsiteY66" fmla="*/ 633412 h 676275"/>
                    <a:gd name="connsiteX67" fmla="*/ 187088 w 287101"/>
                    <a:gd name="connsiteY67" fmla="*/ 652462 h 676275"/>
                    <a:gd name="connsiteX68" fmla="*/ 177563 w 287101"/>
                    <a:gd name="connsiteY68" fmla="*/ 666750 h 676275"/>
                    <a:gd name="connsiteX69" fmla="*/ 168038 w 287101"/>
                    <a:gd name="connsiteY69" fmla="*/ 676275 h 67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87101" h="676275">
                      <a:moveTo>
                        <a:pt x="134701" y="0"/>
                      </a:moveTo>
                      <a:cubicBezTo>
                        <a:pt x="150576" y="1587"/>
                        <a:pt x="166557" y="2336"/>
                        <a:pt x="182326" y="4762"/>
                      </a:cubicBezTo>
                      <a:cubicBezTo>
                        <a:pt x="187288" y="5525"/>
                        <a:pt x="192693" y="6389"/>
                        <a:pt x="196613" y="9525"/>
                      </a:cubicBezTo>
                      <a:cubicBezTo>
                        <a:pt x="201082" y="13101"/>
                        <a:pt x="202091" y="19765"/>
                        <a:pt x="206138" y="23812"/>
                      </a:cubicBezTo>
                      <a:cubicBezTo>
                        <a:pt x="210186" y="27859"/>
                        <a:pt x="215663" y="30162"/>
                        <a:pt x="220426" y="33337"/>
                      </a:cubicBezTo>
                      <a:cubicBezTo>
                        <a:pt x="223601" y="38100"/>
                        <a:pt x="227391" y="42505"/>
                        <a:pt x="229951" y="47625"/>
                      </a:cubicBezTo>
                      <a:cubicBezTo>
                        <a:pt x="249668" y="87061"/>
                        <a:pt x="216940" y="35251"/>
                        <a:pt x="244238" y="76200"/>
                      </a:cubicBezTo>
                      <a:cubicBezTo>
                        <a:pt x="245826" y="82550"/>
                        <a:pt x="249001" y="88705"/>
                        <a:pt x="249001" y="95250"/>
                      </a:cubicBezTo>
                      <a:cubicBezTo>
                        <a:pt x="249001" y="114366"/>
                        <a:pt x="246764" y="133452"/>
                        <a:pt x="244238" y="152400"/>
                      </a:cubicBezTo>
                      <a:cubicBezTo>
                        <a:pt x="243575" y="157376"/>
                        <a:pt x="243026" y="163137"/>
                        <a:pt x="239476" y="166687"/>
                      </a:cubicBezTo>
                      <a:cubicBezTo>
                        <a:pt x="209445" y="196718"/>
                        <a:pt x="220568" y="178522"/>
                        <a:pt x="196613" y="190500"/>
                      </a:cubicBezTo>
                      <a:cubicBezTo>
                        <a:pt x="191494" y="193060"/>
                        <a:pt x="187445" y="197465"/>
                        <a:pt x="182326" y="200025"/>
                      </a:cubicBezTo>
                      <a:cubicBezTo>
                        <a:pt x="171444" y="205466"/>
                        <a:pt x="155086" y="206835"/>
                        <a:pt x="144226" y="209550"/>
                      </a:cubicBezTo>
                      <a:cubicBezTo>
                        <a:pt x="139356" y="210768"/>
                        <a:pt x="134701" y="212725"/>
                        <a:pt x="129938" y="214312"/>
                      </a:cubicBezTo>
                      <a:cubicBezTo>
                        <a:pt x="101363" y="212725"/>
                        <a:pt x="72703" y="212263"/>
                        <a:pt x="44213" y="209550"/>
                      </a:cubicBezTo>
                      <a:cubicBezTo>
                        <a:pt x="39216" y="209074"/>
                        <a:pt x="34314" y="207225"/>
                        <a:pt x="29926" y="204787"/>
                      </a:cubicBezTo>
                      <a:cubicBezTo>
                        <a:pt x="19919" y="199227"/>
                        <a:pt x="1351" y="185737"/>
                        <a:pt x="1351" y="185737"/>
                      </a:cubicBezTo>
                      <a:cubicBezTo>
                        <a:pt x="2938" y="179387"/>
                        <a:pt x="1143" y="170947"/>
                        <a:pt x="6113" y="166687"/>
                      </a:cubicBezTo>
                      <a:cubicBezTo>
                        <a:pt x="13736" y="160153"/>
                        <a:pt x="34688" y="157162"/>
                        <a:pt x="34688" y="157162"/>
                      </a:cubicBezTo>
                      <a:cubicBezTo>
                        <a:pt x="56913" y="158750"/>
                        <a:pt x="79218" y="159464"/>
                        <a:pt x="101363" y="161925"/>
                      </a:cubicBezTo>
                      <a:cubicBezTo>
                        <a:pt x="114974" y="163437"/>
                        <a:pt x="137487" y="173337"/>
                        <a:pt x="148988" y="176212"/>
                      </a:cubicBezTo>
                      <a:cubicBezTo>
                        <a:pt x="161688" y="179387"/>
                        <a:pt x="174669" y="181597"/>
                        <a:pt x="187088" y="185737"/>
                      </a:cubicBezTo>
                      <a:lnTo>
                        <a:pt x="215663" y="195262"/>
                      </a:lnTo>
                      <a:cubicBezTo>
                        <a:pt x="218838" y="200025"/>
                        <a:pt x="221141" y="205503"/>
                        <a:pt x="225188" y="209550"/>
                      </a:cubicBezTo>
                      <a:cubicBezTo>
                        <a:pt x="229235" y="213597"/>
                        <a:pt x="234818" y="215748"/>
                        <a:pt x="239476" y="219075"/>
                      </a:cubicBezTo>
                      <a:cubicBezTo>
                        <a:pt x="245935" y="223688"/>
                        <a:pt x="251634" y="229424"/>
                        <a:pt x="258526" y="233362"/>
                      </a:cubicBezTo>
                      <a:cubicBezTo>
                        <a:pt x="262885" y="235853"/>
                        <a:pt x="268323" y="235880"/>
                        <a:pt x="272813" y="238125"/>
                      </a:cubicBezTo>
                      <a:cubicBezTo>
                        <a:pt x="277933" y="240685"/>
                        <a:pt x="282338" y="244475"/>
                        <a:pt x="287101" y="247650"/>
                      </a:cubicBezTo>
                      <a:cubicBezTo>
                        <a:pt x="284980" y="260375"/>
                        <a:pt x="280901" y="286736"/>
                        <a:pt x="277576" y="300037"/>
                      </a:cubicBezTo>
                      <a:cubicBezTo>
                        <a:pt x="276358" y="304907"/>
                        <a:pt x="275251" y="309936"/>
                        <a:pt x="272813" y="314325"/>
                      </a:cubicBezTo>
                      <a:cubicBezTo>
                        <a:pt x="267254" y="324332"/>
                        <a:pt x="263288" y="336550"/>
                        <a:pt x="253763" y="342900"/>
                      </a:cubicBezTo>
                      <a:cubicBezTo>
                        <a:pt x="228899" y="359476"/>
                        <a:pt x="250521" y="347681"/>
                        <a:pt x="215663" y="357187"/>
                      </a:cubicBezTo>
                      <a:cubicBezTo>
                        <a:pt x="205977" y="359829"/>
                        <a:pt x="187088" y="366712"/>
                        <a:pt x="187088" y="366712"/>
                      </a:cubicBezTo>
                      <a:cubicBezTo>
                        <a:pt x="182326" y="369887"/>
                        <a:pt x="178231" y="374427"/>
                        <a:pt x="172801" y="376237"/>
                      </a:cubicBezTo>
                      <a:cubicBezTo>
                        <a:pt x="138925" y="387530"/>
                        <a:pt x="68093" y="377193"/>
                        <a:pt x="48976" y="376237"/>
                      </a:cubicBezTo>
                      <a:cubicBezTo>
                        <a:pt x="44213" y="371475"/>
                        <a:pt x="40004" y="366085"/>
                        <a:pt x="34688" y="361950"/>
                      </a:cubicBezTo>
                      <a:cubicBezTo>
                        <a:pt x="25652" y="354922"/>
                        <a:pt x="6113" y="342900"/>
                        <a:pt x="6113" y="342900"/>
                      </a:cubicBezTo>
                      <a:cubicBezTo>
                        <a:pt x="4526" y="338137"/>
                        <a:pt x="-3037" y="331050"/>
                        <a:pt x="1351" y="328612"/>
                      </a:cubicBezTo>
                      <a:cubicBezTo>
                        <a:pt x="15503" y="320750"/>
                        <a:pt x="48976" y="319087"/>
                        <a:pt x="48976" y="319087"/>
                      </a:cubicBezTo>
                      <a:lnTo>
                        <a:pt x="87076" y="323850"/>
                      </a:lnTo>
                      <a:cubicBezTo>
                        <a:pt x="104369" y="326156"/>
                        <a:pt x="126755" y="329007"/>
                        <a:pt x="144226" y="333375"/>
                      </a:cubicBezTo>
                      <a:cubicBezTo>
                        <a:pt x="149096" y="334593"/>
                        <a:pt x="153751" y="336550"/>
                        <a:pt x="158513" y="338137"/>
                      </a:cubicBezTo>
                      <a:cubicBezTo>
                        <a:pt x="168038" y="344487"/>
                        <a:pt x="176228" y="353567"/>
                        <a:pt x="187088" y="357187"/>
                      </a:cubicBezTo>
                      <a:cubicBezTo>
                        <a:pt x="212236" y="365570"/>
                        <a:pt x="197200" y="359165"/>
                        <a:pt x="229951" y="381000"/>
                      </a:cubicBezTo>
                      <a:lnTo>
                        <a:pt x="244238" y="390525"/>
                      </a:lnTo>
                      <a:lnTo>
                        <a:pt x="258526" y="400050"/>
                      </a:lnTo>
                      <a:lnTo>
                        <a:pt x="268051" y="428625"/>
                      </a:lnTo>
                      <a:lnTo>
                        <a:pt x="272813" y="442912"/>
                      </a:lnTo>
                      <a:cubicBezTo>
                        <a:pt x="271226" y="454025"/>
                        <a:pt x="271277" y="465498"/>
                        <a:pt x="268051" y="476250"/>
                      </a:cubicBezTo>
                      <a:cubicBezTo>
                        <a:pt x="262385" y="495139"/>
                        <a:pt x="258129" y="488354"/>
                        <a:pt x="244238" y="495300"/>
                      </a:cubicBezTo>
                      <a:cubicBezTo>
                        <a:pt x="239119" y="497860"/>
                        <a:pt x="234713" y="501650"/>
                        <a:pt x="229951" y="504825"/>
                      </a:cubicBezTo>
                      <a:cubicBezTo>
                        <a:pt x="221868" y="529069"/>
                        <a:pt x="231682" y="512330"/>
                        <a:pt x="210901" y="523875"/>
                      </a:cubicBezTo>
                      <a:cubicBezTo>
                        <a:pt x="200894" y="529435"/>
                        <a:pt x="193685" y="541505"/>
                        <a:pt x="182326" y="542925"/>
                      </a:cubicBezTo>
                      <a:cubicBezTo>
                        <a:pt x="125258" y="550058"/>
                        <a:pt x="156981" y="546624"/>
                        <a:pt x="87076" y="552450"/>
                      </a:cubicBezTo>
                      <a:cubicBezTo>
                        <a:pt x="74376" y="550862"/>
                        <a:pt x="61004" y="552061"/>
                        <a:pt x="48976" y="547687"/>
                      </a:cubicBezTo>
                      <a:cubicBezTo>
                        <a:pt x="40907" y="544753"/>
                        <a:pt x="29699" y="525916"/>
                        <a:pt x="25163" y="519112"/>
                      </a:cubicBezTo>
                      <a:cubicBezTo>
                        <a:pt x="26751" y="514350"/>
                        <a:pt x="26376" y="508375"/>
                        <a:pt x="29926" y="504825"/>
                      </a:cubicBezTo>
                      <a:cubicBezTo>
                        <a:pt x="33476" y="501275"/>
                        <a:pt x="39193" y="500062"/>
                        <a:pt x="44213" y="500062"/>
                      </a:cubicBezTo>
                      <a:cubicBezTo>
                        <a:pt x="69663" y="500062"/>
                        <a:pt x="95013" y="503237"/>
                        <a:pt x="120413" y="504825"/>
                      </a:cubicBezTo>
                      <a:cubicBezTo>
                        <a:pt x="129938" y="506412"/>
                        <a:pt x="139562" y="507492"/>
                        <a:pt x="148988" y="509587"/>
                      </a:cubicBezTo>
                      <a:cubicBezTo>
                        <a:pt x="153889" y="510676"/>
                        <a:pt x="158406" y="513132"/>
                        <a:pt x="163276" y="514350"/>
                      </a:cubicBezTo>
                      <a:cubicBezTo>
                        <a:pt x="217130" y="527813"/>
                        <a:pt x="154358" y="508201"/>
                        <a:pt x="215663" y="528637"/>
                      </a:cubicBezTo>
                      <a:cubicBezTo>
                        <a:pt x="220426" y="530225"/>
                        <a:pt x="225774" y="530615"/>
                        <a:pt x="229951" y="533400"/>
                      </a:cubicBezTo>
                      <a:lnTo>
                        <a:pt x="244238" y="542925"/>
                      </a:lnTo>
                      <a:cubicBezTo>
                        <a:pt x="250588" y="552450"/>
                        <a:pt x="265533" y="560275"/>
                        <a:pt x="263288" y="571500"/>
                      </a:cubicBezTo>
                      <a:cubicBezTo>
                        <a:pt x="259764" y="589123"/>
                        <a:pt x="257875" y="610250"/>
                        <a:pt x="244238" y="623887"/>
                      </a:cubicBezTo>
                      <a:cubicBezTo>
                        <a:pt x="240191" y="627934"/>
                        <a:pt x="234713" y="630237"/>
                        <a:pt x="229951" y="633412"/>
                      </a:cubicBezTo>
                      <a:cubicBezTo>
                        <a:pt x="208517" y="665564"/>
                        <a:pt x="237236" y="630174"/>
                        <a:pt x="187088" y="652462"/>
                      </a:cubicBezTo>
                      <a:cubicBezTo>
                        <a:pt x="181857" y="654787"/>
                        <a:pt x="181139" y="662280"/>
                        <a:pt x="177563" y="666750"/>
                      </a:cubicBezTo>
                      <a:cubicBezTo>
                        <a:pt x="174758" y="670256"/>
                        <a:pt x="171213" y="673100"/>
                        <a:pt x="168038" y="676275"/>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p:cNvCxnSpPr>
                  <a:stCxn id="35" idx="0"/>
                </p:cNvCxnSpPr>
                <p:nvPr/>
              </p:nvCxnSpPr>
              <p:spPr>
                <a:xfrm flipV="1">
                  <a:off x="2433638" y="1703786"/>
                  <a:ext cx="7069" cy="3202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2440707" y="2663428"/>
                  <a:ext cx="3534" cy="5786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38" name="Group 37"/>
              <p:cNvGrpSpPr/>
              <p:nvPr/>
            </p:nvGrpSpPr>
            <p:grpSpPr>
              <a:xfrm>
                <a:off x="2767829" y="4090277"/>
                <a:ext cx="533400" cy="1600200"/>
                <a:chOff x="9163050" y="2381250"/>
                <a:chExt cx="533400" cy="1600200"/>
              </a:xfrm>
            </p:grpSpPr>
            <p:grpSp>
              <p:nvGrpSpPr>
                <p:cNvPr id="39" name="Group 38"/>
                <p:cNvGrpSpPr/>
                <p:nvPr/>
              </p:nvGrpSpPr>
              <p:grpSpPr>
                <a:xfrm>
                  <a:off x="9163050" y="2381250"/>
                  <a:ext cx="533400" cy="1600200"/>
                  <a:chOff x="7581900" y="1752600"/>
                  <a:chExt cx="533400" cy="1600200"/>
                </a:xfrm>
              </p:grpSpPr>
              <p:cxnSp>
                <p:nvCxnSpPr>
                  <p:cNvPr id="42" name="Straight Connector 41"/>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TextBox 39"/>
                <p:cNvSpPr txBox="1"/>
                <p:nvPr/>
              </p:nvSpPr>
              <p:spPr>
                <a:xfrm>
                  <a:off x="9260473" y="2835478"/>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41" name="TextBox 40"/>
                <p:cNvSpPr txBox="1"/>
                <p:nvPr/>
              </p:nvSpPr>
              <p:spPr>
                <a:xfrm>
                  <a:off x="9291767" y="3031084"/>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cxnSp>
            <p:nvCxnSpPr>
              <p:cNvPr id="46" name="Straight Connector 45"/>
              <p:cNvCxnSpPr/>
              <p:nvPr/>
            </p:nvCxnSpPr>
            <p:spPr>
              <a:xfrm flipV="1">
                <a:off x="3034529" y="5639001"/>
                <a:ext cx="3184187" cy="5147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83" name="TextBox 82"/>
            <p:cNvSpPr txBox="1"/>
            <p:nvPr/>
          </p:nvSpPr>
          <p:spPr>
            <a:xfrm>
              <a:off x="2414534" y="2416061"/>
              <a:ext cx="652743" cy="461665"/>
            </a:xfrm>
            <a:prstGeom prst="rect">
              <a:avLst/>
            </a:prstGeom>
            <a:noFill/>
          </p:spPr>
          <p:txBody>
            <a:bodyPr wrap="none" rtlCol="0">
              <a:spAutoFit/>
            </a:bodyPr>
            <a:lstStyle/>
            <a:p>
              <a:r>
                <a:rPr lang="en-US" sz="2400" dirty="0" smtClean="0"/>
                <a:t>½ H</a:t>
              </a:r>
              <a:endParaRPr lang="en-US" sz="2400" dirty="0"/>
            </a:p>
          </p:txBody>
        </p:sp>
        <p:sp>
          <p:nvSpPr>
            <p:cNvPr id="84" name="TextBox 83"/>
            <p:cNvSpPr txBox="1"/>
            <p:nvPr/>
          </p:nvSpPr>
          <p:spPr>
            <a:xfrm>
              <a:off x="3759463" y="2244040"/>
              <a:ext cx="601447" cy="461665"/>
            </a:xfrm>
            <a:prstGeom prst="rect">
              <a:avLst/>
            </a:prstGeom>
            <a:noFill/>
          </p:spPr>
          <p:txBody>
            <a:bodyPr wrap="none" rtlCol="0">
              <a:spAutoFit/>
            </a:bodyPr>
            <a:lstStyle/>
            <a:p>
              <a:r>
                <a:rPr lang="en-US" sz="2400" dirty="0" smtClean="0"/>
                <a:t>½ F</a:t>
              </a:r>
              <a:endParaRPr lang="en-US" sz="2400" dirty="0"/>
            </a:p>
          </p:txBody>
        </p:sp>
        <p:sp>
          <p:nvSpPr>
            <p:cNvPr id="85" name="TextBox 84"/>
            <p:cNvSpPr txBox="1"/>
            <p:nvPr/>
          </p:nvSpPr>
          <p:spPr>
            <a:xfrm>
              <a:off x="2090033" y="2078962"/>
              <a:ext cx="644728" cy="461665"/>
            </a:xfrm>
            <a:prstGeom prst="rect">
              <a:avLst/>
            </a:prstGeom>
            <a:noFill/>
          </p:spPr>
          <p:txBody>
            <a:bodyPr wrap="none" rtlCol="0">
              <a:spAutoFit/>
            </a:bodyPr>
            <a:lstStyle/>
            <a:p>
              <a:r>
                <a:rPr lang="en-US" sz="2400" dirty="0" smtClean="0"/>
                <a:t>1 </a:t>
              </a:r>
              <a:r>
                <a:rPr lang="en-US" sz="2400" dirty="0" smtClean="0">
                  <a:latin typeface="Symbol" panose="05050102010706020507" pitchFamily="18" charset="2"/>
                </a:rPr>
                <a:t>W</a:t>
              </a:r>
              <a:endParaRPr lang="en-US" sz="2400" dirty="0">
                <a:latin typeface="Symbol" panose="05050102010706020507" pitchFamily="18" charset="2"/>
              </a:endParaRPr>
            </a:p>
          </p:txBody>
        </p:sp>
      </p:grpSp>
      <p:grpSp>
        <p:nvGrpSpPr>
          <p:cNvPr id="126" name="Group 125"/>
          <p:cNvGrpSpPr/>
          <p:nvPr/>
        </p:nvGrpSpPr>
        <p:grpSpPr>
          <a:xfrm>
            <a:off x="95165" y="4472652"/>
            <a:ext cx="4030830" cy="1931170"/>
            <a:chOff x="74005" y="3940972"/>
            <a:chExt cx="4030830" cy="1931170"/>
          </a:xfrm>
        </p:grpSpPr>
        <p:grpSp>
          <p:nvGrpSpPr>
            <p:cNvPr id="87" name="Group 86"/>
            <p:cNvGrpSpPr/>
            <p:nvPr/>
          </p:nvGrpSpPr>
          <p:grpSpPr>
            <a:xfrm>
              <a:off x="653948" y="3940972"/>
              <a:ext cx="3450887" cy="1931170"/>
              <a:chOff x="1384571" y="1676856"/>
              <a:chExt cx="3450887" cy="1931170"/>
            </a:xfrm>
          </p:grpSpPr>
          <p:grpSp>
            <p:nvGrpSpPr>
              <p:cNvPr id="88" name="Group 87"/>
              <p:cNvGrpSpPr/>
              <p:nvPr/>
            </p:nvGrpSpPr>
            <p:grpSpPr>
              <a:xfrm>
                <a:off x="1384571" y="1676856"/>
                <a:ext cx="3450887" cy="1931170"/>
                <a:chOff x="2767829" y="3759307"/>
                <a:chExt cx="3450887" cy="1931170"/>
              </a:xfrm>
            </p:grpSpPr>
            <p:grpSp>
              <p:nvGrpSpPr>
                <p:cNvPr id="92" name="Group 91"/>
                <p:cNvGrpSpPr/>
                <p:nvPr/>
              </p:nvGrpSpPr>
              <p:grpSpPr>
                <a:xfrm rot="5202808">
                  <a:off x="3628918" y="3248054"/>
                  <a:ext cx="420252" cy="1601737"/>
                  <a:chOff x="5066148" y="1912143"/>
                  <a:chExt cx="420252" cy="1545428"/>
                </a:xfrm>
              </p:grpSpPr>
              <p:cxnSp>
                <p:nvCxnSpPr>
                  <p:cNvPr id="112" name="Straight Connector 11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3" name="Group 92"/>
                <p:cNvGrpSpPr/>
                <p:nvPr/>
              </p:nvGrpSpPr>
              <p:grpSpPr>
                <a:xfrm rot="5400000">
                  <a:off x="5148806" y="3225497"/>
                  <a:ext cx="536100" cy="1603720"/>
                  <a:chOff x="3132049" y="1703786"/>
                  <a:chExt cx="536100" cy="1538287"/>
                </a:xfrm>
              </p:grpSpPr>
              <p:cxnSp>
                <p:nvCxnSpPr>
                  <p:cNvPr id="106" name="Straight Connector 105"/>
                  <p:cNvCxnSpPr/>
                  <p:nvPr/>
                </p:nvCxnSpPr>
                <p:spPr>
                  <a:xfrm>
                    <a:off x="3402738" y="1703786"/>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3401449" y="2556273"/>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H="1">
                    <a:off x="3134750" y="2389586"/>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109" name="Group 108"/>
                  <p:cNvGrpSpPr/>
                  <p:nvPr/>
                </p:nvGrpSpPr>
                <p:grpSpPr>
                  <a:xfrm>
                    <a:off x="3132049" y="2540793"/>
                    <a:ext cx="536100" cy="160217"/>
                    <a:chOff x="2767913" y="996778"/>
                    <a:chExt cx="536100" cy="160217"/>
                  </a:xfrm>
                </p:grpSpPr>
                <p:sp>
                  <p:nvSpPr>
                    <p:cNvPr id="110" name="Arc 109"/>
                    <p:cNvSpPr/>
                    <p:nvPr/>
                  </p:nvSpPr>
                  <p:spPr>
                    <a:xfrm>
                      <a:off x="2767913"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1" name="Arc 110"/>
                    <p:cNvSpPr/>
                    <p:nvPr/>
                  </p:nvSpPr>
                  <p:spPr>
                    <a:xfrm flipH="1">
                      <a:off x="2784778"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94" name="Group 93"/>
                <p:cNvGrpSpPr/>
                <p:nvPr/>
              </p:nvGrpSpPr>
              <p:grpSpPr>
                <a:xfrm>
                  <a:off x="4478551" y="4035281"/>
                  <a:ext cx="287101" cy="1603720"/>
                  <a:chOff x="2298937" y="1703786"/>
                  <a:chExt cx="287101" cy="1538287"/>
                </a:xfrm>
              </p:grpSpPr>
              <p:sp>
                <p:nvSpPr>
                  <p:cNvPr id="103" name="Freeform 102"/>
                  <p:cNvSpPr/>
                  <p:nvPr/>
                </p:nvSpPr>
                <p:spPr>
                  <a:xfrm>
                    <a:off x="2298937" y="2024063"/>
                    <a:ext cx="287101" cy="676275"/>
                  </a:xfrm>
                  <a:custGeom>
                    <a:avLst/>
                    <a:gdLst>
                      <a:gd name="connsiteX0" fmla="*/ 134701 w 287101"/>
                      <a:gd name="connsiteY0" fmla="*/ 0 h 676275"/>
                      <a:gd name="connsiteX1" fmla="*/ 182326 w 287101"/>
                      <a:gd name="connsiteY1" fmla="*/ 4762 h 676275"/>
                      <a:gd name="connsiteX2" fmla="*/ 196613 w 287101"/>
                      <a:gd name="connsiteY2" fmla="*/ 9525 h 676275"/>
                      <a:gd name="connsiteX3" fmla="*/ 206138 w 287101"/>
                      <a:gd name="connsiteY3" fmla="*/ 23812 h 676275"/>
                      <a:gd name="connsiteX4" fmla="*/ 220426 w 287101"/>
                      <a:gd name="connsiteY4" fmla="*/ 33337 h 676275"/>
                      <a:gd name="connsiteX5" fmla="*/ 229951 w 287101"/>
                      <a:gd name="connsiteY5" fmla="*/ 47625 h 676275"/>
                      <a:gd name="connsiteX6" fmla="*/ 244238 w 287101"/>
                      <a:gd name="connsiteY6" fmla="*/ 76200 h 676275"/>
                      <a:gd name="connsiteX7" fmla="*/ 249001 w 287101"/>
                      <a:gd name="connsiteY7" fmla="*/ 95250 h 676275"/>
                      <a:gd name="connsiteX8" fmla="*/ 244238 w 287101"/>
                      <a:gd name="connsiteY8" fmla="*/ 152400 h 676275"/>
                      <a:gd name="connsiteX9" fmla="*/ 239476 w 287101"/>
                      <a:gd name="connsiteY9" fmla="*/ 166687 h 676275"/>
                      <a:gd name="connsiteX10" fmla="*/ 196613 w 287101"/>
                      <a:gd name="connsiteY10" fmla="*/ 190500 h 676275"/>
                      <a:gd name="connsiteX11" fmla="*/ 182326 w 287101"/>
                      <a:gd name="connsiteY11" fmla="*/ 200025 h 676275"/>
                      <a:gd name="connsiteX12" fmla="*/ 144226 w 287101"/>
                      <a:gd name="connsiteY12" fmla="*/ 209550 h 676275"/>
                      <a:gd name="connsiteX13" fmla="*/ 129938 w 287101"/>
                      <a:gd name="connsiteY13" fmla="*/ 214312 h 676275"/>
                      <a:gd name="connsiteX14" fmla="*/ 44213 w 287101"/>
                      <a:gd name="connsiteY14" fmla="*/ 209550 h 676275"/>
                      <a:gd name="connsiteX15" fmla="*/ 29926 w 287101"/>
                      <a:gd name="connsiteY15" fmla="*/ 204787 h 676275"/>
                      <a:gd name="connsiteX16" fmla="*/ 1351 w 287101"/>
                      <a:gd name="connsiteY16" fmla="*/ 185737 h 676275"/>
                      <a:gd name="connsiteX17" fmla="*/ 6113 w 287101"/>
                      <a:gd name="connsiteY17" fmla="*/ 166687 h 676275"/>
                      <a:gd name="connsiteX18" fmla="*/ 34688 w 287101"/>
                      <a:gd name="connsiteY18" fmla="*/ 157162 h 676275"/>
                      <a:gd name="connsiteX19" fmla="*/ 101363 w 287101"/>
                      <a:gd name="connsiteY19" fmla="*/ 161925 h 676275"/>
                      <a:gd name="connsiteX20" fmla="*/ 148988 w 287101"/>
                      <a:gd name="connsiteY20" fmla="*/ 176212 h 676275"/>
                      <a:gd name="connsiteX21" fmla="*/ 187088 w 287101"/>
                      <a:gd name="connsiteY21" fmla="*/ 185737 h 676275"/>
                      <a:gd name="connsiteX22" fmla="*/ 215663 w 287101"/>
                      <a:gd name="connsiteY22" fmla="*/ 195262 h 676275"/>
                      <a:gd name="connsiteX23" fmla="*/ 225188 w 287101"/>
                      <a:gd name="connsiteY23" fmla="*/ 209550 h 676275"/>
                      <a:gd name="connsiteX24" fmla="*/ 239476 w 287101"/>
                      <a:gd name="connsiteY24" fmla="*/ 219075 h 676275"/>
                      <a:gd name="connsiteX25" fmla="*/ 258526 w 287101"/>
                      <a:gd name="connsiteY25" fmla="*/ 233362 h 676275"/>
                      <a:gd name="connsiteX26" fmla="*/ 272813 w 287101"/>
                      <a:gd name="connsiteY26" fmla="*/ 238125 h 676275"/>
                      <a:gd name="connsiteX27" fmla="*/ 287101 w 287101"/>
                      <a:gd name="connsiteY27" fmla="*/ 247650 h 676275"/>
                      <a:gd name="connsiteX28" fmla="*/ 277576 w 287101"/>
                      <a:gd name="connsiteY28" fmla="*/ 300037 h 676275"/>
                      <a:gd name="connsiteX29" fmla="*/ 272813 w 287101"/>
                      <a:gd name="connsiteY29" fmla="*/ 314325 h 676275"/>
                      <a:gd name="connsiteX30" fmla="*/ 253763 w 287101"/>
                      <a:gd name="connsiteY30" fmla="*/ 342900 h 676275"/>
                      <a:gd name="connsiteX31" fmla="*/ 215663 w 287101"/>
                      <a:gd name="connsiteY31" fmla="*/ 357187 h 676275"/>
                      <a:gd name="connsiteX32" fmla="*/ 187088 w 287101"/>
                      <a:gd name="connsiteY32" fmla="*/ 366712 h 676275"/>
                      <a:gd name="connsiteX33" fmla="*/ 172801 w 287101"/>
                      <a:gd name="connsiteY33" fmla="*/ 376237 h 676275"/>
                      <a:gd name="connsiteX34" fmla="*/ 48976 w 287101"/>
                      <a:gd name="connsiteY34" fmla="*/ 376237 h 676275"/>
                      <a:gd name="connsiteX35" fmla="*/ 34688 w 287101"/>
                      <a:gd name="connsiteY35" fmla="*/ 361950 h 676275"/>
                      <a:gd name="connsiteX36" fmla="*/ 6113 w 287101"/>
                      <a:gd name="connsiteY36" fmla="*/ 342900 h 676275"/>
                      <a:gd name="connsiteX37" fmla="*/ 1351 w 287101"/>
                      <a:gd name="connsiteY37" fmla="*/ 328612 h 676275"/>
                      <a:gd name="connsiteX38" fmla="*/ 48976 w 287101"/>
                      <a:gd name="connsiteY38" fmla="*/ 319087 h 676275"/>
                      <a:gd name="connsiteX39" fmla="*/ 87076 w 287101"/>
                      <a:gd name="connsiteY39" fmla="*/ 323850 h 676275"/>
                      <a:gd name="connsiteX40" fmla="*/ 144226 w 287101"/>
                      <a:gd name="connsiteY40" fmla="*/ 333375 h 676275"/>
                      <a:gd name="connsiteX41" fmla="*/ 158513 w 287101"/>
                      <a:gd name="connsiteY41" fmla="*/ 338137 h 676275"/>
                      <a:gd name="connsiteX42" fmla="*/ 187088 w 287101"/>
                      <a:gd name="connsiteY42" fmla="*/ 357187 h 676275"/>
                      <a:gd name="connsiteX43" fmla="*/ 229951 w 287101"/>
                      <a:gd name="connsiteY43" fmla="*/ 381000 h 676275"/>
                      <a:gd name="connsiteX44" fmla="*/ 244238 w 287101"/>
                      <a:gd name="connsiteY44" fmla="*/ 390525 h 676275"/>
                      <a:gd name="connsiteX45" fmla="*/ 258526 w 287101"/>
                      <a:gd name="connsiteY45" fmla="*/ 400050 h 676275"/>
                      <a:gd name="connsiteX46" fmla="*/ 268051 w 287101"/>
                      <a:gd name="connsiteY46" fmla="*/ 428625 h 676275"/>
                      <a:gd name="connsiteX47" fmla="*/ 272813 w 287101"/>
                      <a:gd name="connsiteY47" fmla="*/ 442912 h 676275"/>
                      <a:gd name="connsiteX48" fmla="*/ 268051 w 287101"/>
                      <a:gd name="connsiteY48" fmla="*/ 476250 h 676275"/>
                      <a:gd name="connsiteX49" fmla="*/ 244238 w 287101"/>
                      <a:gd name="connsiteY49" fmla="*/ 495300 h 676275"/>
                      <a:gd name="connsiteX50" fmla="*/ 229951 w 287101"/>
                      <a:gd name="connsiteY50" fmla="*/ 504825 h 676275"/>
                      <a:gd name="connsiteX51" fmla="*/ 210901 w 287101"/>
                      <a:gd name="connsiteY51" fmla="*/ 523875 h 676275"/>
                      <a:gd name="connsiteX52" fmla="*/ 182326 w 287101"/>
                      <a:gd name="connsiteY52" fmla="*/ 542925 h 676275"/>
                      <a:gd name="connsiteX53" fmla="*/ 87076 w 287101"/>
                      <a:gd name="connsiteY53" fmla="*/ 552450 h 676275"/>
                      <a:gd name="connsiteX54" fmla="*/ 48976 w 287101"/>
                      <a:gd name="connsiteY54" fmla="*/ 547687 h 676275"/>
                      <a:gd name="connsiteX55" fmla="*/ 25163 w 287101"/>
                      <a:gd name="connsiteY55" fmla="*/ 519112 h 676275"/>
                      <a:gd name="connsiteX56" fmla="*/ 29926 w 287101"/>
                      <a:gd name="connsiteY56" fmla="*/ 504825 h 676275"/>
                      <a:gd name="connsiteX57" fmla="*/ 44213 w 287101"/>
                      <a:gd name="connsiteY57" fmla="*/ 500062 h 676275"/>
                      <a:gd name="connsiteX58" fmla="*/ 120413 w 287101"/>
                      <a:gd name="connsiteY58" fmla="*/ 504825 h 676275"/>
                      <a:gd name="connsiteX59" fmla="*/ 148988 w 287101"/>
                      <a:gd name="connsiteY59" fmla="*/ 509587 h 676275"/>
                      <a:gd name="connsiteX60" fmla="*/ 163276 w 287101"/>
                      <a:gd name="connsiteY60" fmla="*/ 514350 h 676275"/>
                      <a:gd name="connsiteX61" fmla="*/ 215663 w 287101"/>
                      <a:gd name="connsiteY61" fmla="*/ 528637 h 676275"/>
                      <a:gd name="connsiteX62" fmla="*/ 229951 w 287101"/>
                      <a:gd name="connsiteY62" fmla="*/ 533400 h 676275"/>
                      <a:gd name="connsiteX63" fmla="*/ 244238 w 287101"/>
                      <a:gd name="connsiteY63" fmla="*/ 542925 h 676275"/>
                      <a:gd name="connsiteX64" fmla="*/ 263288 w 287101"/>
                      <a:gd name="connsiteY64" fmla="*/ 571500 h 676275"/>
                      <a:gd name="connsiteX65" fmla="*/ 244238 w 287101"/>
                      <a:gd name="connsiteY65" fmla="*/ 623887 h 676275"/>
                      <a:gd name="connsiteX66" fmla="*/ 229951 w 287101"/>
                      <a:gd name="connsiteY66" fmla="*/ 633412 h 676275"/>
                      <a:gd name="connsiteX67" fmla="*/ 187088 w 287101"/>
                      <a:gd name="connsiteY67" fmla="*/ 652462 h 676275"/>
                      <a:gd name="connsiteX68" fmla="*/ 177563 w 287101"/>
                      <a:gd name="connsiteY68" fmla="*/ 666750 h 676275"/>
                      <a:gd name="connsiteX69" fmla="*/ 168038 w 287101"/>
                      <a:gd name="connsiteY69" fmla="*/ 676275 h 67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87101" h="676275">
                        <a:moveTo>
                          <a:pt x="134701" y="0"/>
                        </a:moveTo>
                        <a:cubicBezTo>
                          <a:pt x="150576" y="1587"/>
                          <a:pt x="166557" y="2336"/>
                          <a:pt x="182326" y="4762"/>
                        </a:cubicBezTo>
                        <a:cubicBezTo>
                          <a:pt x="187288" y="5525"/>
                          <a:pt x="192693" y="6389"/>
                          <a:pt x="196613" y="9525"/>
                        </a:cubicBezTo>
                        <a:cubicBezTo>
                          <a:pt x="201082" y="13101"/>
                          <a:pt x="202091" y="19765"/>
                          <a:pt x="206138" y="23812"/>
                        </a:cubicBezTo>
                        <a:cubicBezTo>
                          <a:pt x="210186" y="27859"/>
                          <a:pt x="215663" y="30162"/>
                          <a:pt x="220426" y="33337"/>
                        </a:cubicBezTo>
                        <a:cubicBezTo>
                          <a:pt x="223601" y="38100"/>
                          <a:pt x="227391" y="42505"/>
                          <a:pt x="229951" y="47625"/>
                        </a:cubicBezTo>
                        <a:cubicBezTo>
                          <a:pt x="249668" y="87061"/>
                          <a:pt x="216940" y="35251"/>
                          <a:pt x="244238" y="76200"/>
                        </a:cubicBezTo>
                        <a:cubicBezTo>
                          <a:pt x="245826" y="82550"/>
                          <a:pt x="249001" y="88705"/>
                          <a:pt x="249001" y="95250"/>
                        </a:cubicBezTo>
                        <a:cubicBezTo>
                          <a:pt x="249001" y="114366"/>
                          <a:pt x="246764" y="133452"/>
                          <a:pt x="244238" y="152400"/>
                        </a:cubicBezTo>
                        <a:cubicBezTo>
                          <a:pt x="243575" y="157376"/>
                          <a:pt x="243026" y="163137"/>
                          <a:pt x="239476" y="166687"/>
                        </a:cubicBezTo>
                        <a:cubicBezTo>
                          <a:pt x="209445" y="196718"/>
                          <a:pt x="220568" y="178522"/>
                          <a:pt x="196613" y="190500"/>
                        </a:cubicBezTo>
                        <a:cubicBezTo>
                          <a:pt x="191494" y="193060"/>
                          <a:pt x="187445" y="197465"/>
                          <a:pt x="182326" y="200025"/>
                        </a:cubicBezTo>
                        <a:cubicBezTo>
                          <a:pt x="171444" y="205466"/>
                          <a:pt x="155086" y="206835"/>
                          <a:pt x="144226" y="209550"/>
                        </a:cubicBezTo>
                        <a:cubicBezTo>
                          <a:pt x="139356" y="210768"/>
                          <a:pt x="134701" y="212725"/>
                          <a:pt x="129938" y="214312"/>
                        </a:cubicBezTo>
                        <a:cubicBezTo>
                          <a:pt x="101363" y="212725"/>
                          <a:pt x="72703" y="212263"/>
                          <a:pt x="44213" y="209550"/>
                        </a:cubicBezTo>
                        <a:cubicBezTo>
                          <a:pt x="39216" y="209074"/>
                          <a:pt x="34314" y="207225"/>
                          <a:pt x="29926" y="204787"/>
                        </a:cubicBezTo>
                        <a:cubicBezTo>
                          <a:pt x="19919" y="199227"/>
                          <a:pt x="1351" y="185737"/>
                          <a:pt x="1351" y="185737"/>
                        </a:cubicBezTo>
                        <a:cubicBezTo>
                          <a:pt x="2938" y="179387"/>
                          <a:pt x="1143" y="170947"/>
                          <a:pt x="6113" y="166687"/>
                        </a:cubicBezTo>
                        <a:cubicBezTo>
                          <a:pt x="13736" y="160153"/>
                          <a:pt x="34688" y="157162"/>
                          <a:pt x="34688" y="157162"/>
                        </a:cubicBezTo>
                        <a:cubicBezTo>
                          <a:pt x="56913" y="158750"/>
                          <a:pt x="79218" y="159464"/>
                          <a:pt x="101363" y="161925"/>
                        </a:cubicBezTo>
                        <a:cubicBezTo>
                          <a:pt x="114974" y="163437"/>
                          <a:pt x="137487" y="173337"/>
                          <a:pt x="148988" y="176212"/>
                        </a:cubicBezTo>
                        <a:cubicBezTo>
                          <a:pt x="161688" y="179387"/>
                          <a:pt x="174669" y="181597"/>
                          <a:pt x="187088" y="185737"/>
                        </a:cubicBezTo>
                        <a:lnTo>
                          <a:pt x="215663" y="195262"/>
                        </a:lnTo>
                        <a:cubicBezTo>
                          <a:pt x="218838" y="200025"/>
                          <a:pt x="221141" y="205503"/>
                          <a:pt x="225188" y="209550"/>
                        </a:cubicBezTo>
                        <a:cubicBezTo>
                          <a:pt x="229235" y="213597"/>
                          <a:pt x="234818" y="215748"/>
                          <a:pt x="239476" y="219075"/>
                        </a:cubicBezTo>
                        <a:cubicBezTo>
                          <a:pt x="245935" y="223688"/>
                          <a:pt x="251634" y="229424"/>
                          <a:pt x="258526" y="233362"/>
                        </a:cubicBezTo>
                        <a:cubicBezTo>
                          <a:pt x="262885" y="235853"/>
                          <a:pt x="268323" y="235880"/>
                          <a:pt x="272813" y="238125"/>
                        </a:cubicBezTo>
                        <a:cubicBezTo>
                          <a:pt x="277933" y="240685"/>
                          <a:pt x="282338" y="244475"/>
                          <a:pt x="287101" y="247650"/>
                        </a:cubicBezTo>
                        <a:cubicBezTo>
                          <a:pt x="284980" y="260375"/>
                          <a:pt x="280901" y="286736"/>
                          <a:pt x="277576" y="300037"/>
                        </a:cubicBezTo>
                        <a:cubicBezTo>
                          <a:pt x="276358" y="304907"/>
                          <a:pt x="275251" y="309936"/>
                          <a:pt x="272813" y="314325"/>
                        </a:cubicBezTo>
                        <a:cubicBezTo>
                          <a:pt x="267254" y="324332"/>
                          <a:pt x="263288" y="336550"/>
                          <a:pt x="253763" y="342900"/>
                        </a:cubicBezTo>
                        <a:cubicBezTo>
                          <a:pt x="228899" y="359476"/>
                          <a:pt x="250521" y="347681"/>
                          <a:pt x="215663" y="357187"/>
                        </a:cubicBezTo>
                        <a:cubicBezTo>
                          <a:pt x="205977" y="359829"/>
                          <a:pt x="187088" y="366712"/>
                          <a:pt x="187088" y="366712"/>
                        </a:cubicBezTo>
                        <a:cubicBezTo>
                          <a:pt x="182326" y="369887"/>
                          <a:pt x="178231" y="374427"/>
                          <a:pt x="172801" y="376237"/>
                        </a:cubicBezTo>
                        <a:cubicBezTo>
                          <a:pt x="138925" y="387530"/>
                          <a:pt x="68093" y="377193"/>
                          <a:pt x="48976" y="376237"/>
                        </a:cubicBezTo>
                        <a:cubicBezTo>
                          <a:pt x="44213" y="371475"/>
                          <a:pt x="40004" y="366085"/>
                          <a:pt x="34688" y="361950"/>
                        </a:cubicBezTo>
                        <a:cubicBezTo>
                          <a:pt x="25652" y="354922"/>
                          <a:pt x="6113" y="342900"/>
                          <a:pt x="6113" y="342900"/>
                        </a:cubicBezTo>
                        <a:cubicBezTo>
                          <a:pt x="4526" y="338137"/>
                          <a:pt x="-3037" y="331050"/>
                          <a:pt x="1351" y="328612"/>
                        </a:cubicBezTo>
                        <a:cubicBezTo>
                          <a:pt x="15503" y="320750"/>
                          <a:pt x="48976" y="319087"/>
                          <a:pt x="48976" y="319087"/>
                        </a:cubicBezTo>
                        <a:lnTo>
                          <a:pt x="87076" y="323850"/>
                        </a:lnTo>
                        <a:cubicBezTo>
                          <a:pt x="104369" y="326156"/>
                          <a:pt x="126755" y="329007"/>
                          <a:pt x="144226" y="333375"/>
                        </a:cubicBezTo>
                        <a:cubicBezTo>
                          <a:pt x="149096" y="334593"/>
                          <a:pt x="153751" y="336550"/>
                          <a:pt x="158513" y="338137"/>
                        </a:cubicBezTo>
                        <a:cubicBezTo>
                          <a:pt x="168038" y="344487"/>
                          <a:pt x="176228" y="353567"/>
                          <a:pt x="187088" y="357187"/>
                        </a:cubicBezTo>
                        <a:cubicBezTo>
                          <a:pt x="212236" y="365570"/>
                          <a:pt x="197200" y="359165"/>
                          <a:pt x="229951" y="381000"/>
                        </a:cubicBezTo>
                        <a:lnTo>
                          <a:pt x="244238" y="390525"/>
                        </a:lnTo>
                        <a:lnTo>
                          <a:pt x="258526" y="400050"/>
                        </a:lnTo>
                        <a:lnTo>
                          <a:pt x="268051" y="428625"/>
                        </a:lnTo>
                        <a:lnTo>
                          <a:pt x="272813" y="442912"/>
                        </a:lnTo>
                        <a:cubicBezTo>
                          <a:pt x="271226" y="454025"/>
                          <a:pt x="271277" y="465498"/>
                          <a:pt x="268051" y="476250"/>
                        </a:cubicBezTo>
                        <a:cubicBezTo>
                          <a:pt x="262385" y="495139"/>
                          <a:pt x="258129" y="488354"/>
                          <a:pt x="244238" y="495300"/>
                        </a:cubicBezTo>
                        <a:cubicBezTo>
                          <a:pt x="239119" y="497860"/>
                          <a:pt x="234713" y="501650"/>
                          <a:pt x="229951" y="504825"/>
                        </a:cubicBezTo>
                        <a:cubicBezTo>
                          <a:pt x="221868" y="529069"/>
                          <a:pt x="231682" y="512330"/>
                          <a:pt x="210901" y="523875"/>
                        </a:cubicBezTo>
                        <a:cubicBezTo>
                          <a:pt x="200894" y="529435"/>
                          <a:pt x="193685" y="541505"/>
                          <a:pt x="182326" y="542925"/>
                        </a:cubicBezTo>
                        <a:cubicBezTo>
                          <a:pt x="125258" y="550058"/>
                          <a:pt x="156981" y="546624"/>
                          <a:pt x="87076" y="552450"/>
                        </a:cubicBezTo>
                        <a:cubicBezTo>
                          <a:pt x="74376" y="550862"/>
                          <a:pt x="61004" y="552061"/>
                          <a:pt x="48976" y="547687"/>
                        </a:cubicBezTo>
                        <a:cubicBezTo>
                          <a:pt x="40907" y="544753"/>
                          <a:pt x="29699" y="525916"/>
                          <a:pt x="25163" y="519112"/>
                        </a:cubicBezTo>
                        <a:cubicBezTo>
                          <a:pt x="26751" y="514350"/>
                          <a:pt x="26376" y="508375"/>
                          <a:pt x="29926" y="504825"/>
                        </a:cubicBezTo>
                        <a:cubicBezTo>
                          <a:pt x="33476" y="501275"/>
                          <a:pt x="39193" y="500062"/>
                          <a:pt x="44213" y="500062"/>
                        </a:cubicBezTo>
                        <a:cubicBezTo>
                          <a:pt x="69663" y="500062"/>
                          <a:pt x="95013" y="503237"/>
                          <a:pt x="120413" y="504825"/>
                        </a:cubicBezTo>
                        <a:cubicBezTo>
                          <a:pt x="129938" y="506412"/>
                          <a:pt x="139562" y="507492"/>
                          <a:pt x="148988" y="509587"/>
                        </a:cubicBezTo>
                        <a:cubicBezTo>
                          <a:pt x="153889" y="510676"/>
                          <a:pt x="158406" y="513132"/>
                          <a:pt x="163276" y="514350"/>
                        </a:cubicBezTo>
                        <a:cubicBezTo>
                          <a:pt x="217130" y="527813"/>
                          <a:pt x="154358" y="508201"/>
                          <a:pt x="215663" y="528637"/>
                        </a:cubicBezTo>
                        <a:cubicBezTo>
                          <a:pt x="220426" y="530225"/>
                          <a:pt x="225774" y="530615"/>
                          <a:pt x="229951" y="533400"/>
                        </a:cubicBezTo>
                        <a:lnTo>
                          <a:pt x="244238" y="542925"/>
                        </a:lnTo>
                        <a:cubicBezTo>
                          <a:pt x="250588" y="552450"/>
                          <a:pt x="265533" y="560275"/>
                          <a:pt x="263288" y="571500"/>
                        </a:cubicBezTo>
                        <a:cubicBezTo>
                          <a:pt x="259764" y="589123"/>
                          <a:pt x="257875" y="610250"/>
                          <a:pt x="244238" y="623887"/>
                        </a:cubicBezTo>
                        <a:cubicBezTo>
                          <a:pt x="240191" y="627934"/>
                          <a:pt x="234713" y="630237"/>
                          <a:pt x="229951" y="633412"/>
                        </a:cubicBezTo>
                        <a:cubicBezTo>
                          <a:pt x="208517" y="665564"/>
                          <a:pt x="237236" y="630174"/>
                          <a:pt x="187088" y="652462"/>
                        </a:cubicBezTo>
                        <a:cubicBezTo>
                          <a:pt x="181857" y="654787"/>
                          <a:pt x="181139" y="662280"/>
                          <a:pt x="177563" y="666750"/>
                        </a:cubicBezTo>
                        <a:cubicBezTo>
                          <a:pt x="174758" y="670256"/>
                          <a:pt x="171213" y="673100"/>
                          <a:pt x="168038" y="676275"/>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p:cNvCxnSpPr>
                    <a:stCxn id="103" idx="0"/>
                  </p:cNvCxnSpPr>
                  <p:nvPr/>
                </p:nvCxnSpPr>
                <p:spPr>
                  <a:xfrm flipV="1">
                    <a:off x="2433638" y="1703786"/>
                    <a:ext cx="7069" cy="3202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flipV="1">
                    <a:off x="2440707" y="2663428"/>
                    <a:ext cx="3534" cy="5786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5" name="Group 94"/>
                <p:cNvGrpSpPr/>
                <p:nvPr/>
              </p:nvGrpSpPr>
              <p:grpSpPr>
                <a:xfrm>
                  <a:off x="2767829" y="4090277"/>
                  <a:ext cx="533400" cy="1600200"/>
                  <a:chOff x="9163050" y="2381250"/>
                  <a:chExt cx="533400" cy="1600200"/>
                </a:xfrm>
              </p:grpSpPr>
              <p:grpSp>
                <p:nvGrpSpPr>
                  <p:cNvPr id="97" name="Group 96"/>
                  <p:cNvGrpSpPr/>
                  <p:nvPr/>
                </p:nvGrpSpPr>
                <p:grpSpPr>
                  <a:xfrm>
                    <a:off x="9163050" y="2381250"/>
                    <a:ext cx="533400" cy="1600200"/>
                    <a:chOff x="7581900" y="1752600"/>
                    <a:chExt cx="533400" cy="1600200"/>
                  </a:xfrm>
                </p:grpSpPr>
                <p:cxnSp>
                  <p:nvCxnSpPr>
                    <p:cNvPr id="100" name="Straight Connector 99"/>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2" name="Oval 101"/>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8" name="TextBox 97"/>
                  <p:cNvSpPr txBox="1"/>
                  <p:nvPr/>
                </p:nvSpPr>
                <p:spPr>
                  <a:xfrm>
                    <a:off x="9260473" y="2835478"/>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99" name="TextBox 98"/>
                  <p:cNvSpPr txBox="1"/>
                  <p:nvPr/>
                </p:nvSpPr>
                <p:spPr>
                  <a:xfrm>
                    <a:off x="9291767" y="3031084"/>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cxnSp>
              <p:nvCxnSpPr>
                <p:cNvPr id="96" name="Straight Connector 95"/>
                <p:cNvCxnSpPr/>
                <p:nvPr/>
              </p:nvCxnSpPr>
              <p:spPr>
                <a:xfrm flipV="1">
                  <a:off x="3034529" y="5639001"/>
                  <a:ext cx="3184187" cy="5147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91" name="TextBox 90"/>
              <p:cNvSpPr txBox="1"/>
              <p:nvPr/>
            </p:nvSpPr>
            <p:spPr>
              <a:xfrm>
                <a:off x="2090033" y="2078962"/>
                <a:ext cx="644728" cy="461665"/>
              </a:xfrm>
              <a:prstGeom prst="rect">
                <a:avLst/>
              </a:prstGeom>
              <a:noFill/>
            </p:spPr>
            <p:txBody>
              <a:bodyPr wrap="none" rtlCol="0">
                <a:spAutoFit/>
              </a:bodyPr>
              <a:lstStyle/>
              <a:p>
                <a:r>
                  <a:rPr lang="en-US" sz="2400" dirty="0" smtClean="0"/>
                  <a:t>1 </a:t>
                </a:r>
                <a:r>
                  <a:rPr lang="en-US" sz="2400" dirty="0" smtClean="0">
                    <a:latin typeface="Symbol" panose="05050102010706020507" pitchFamily="18" charset="2"/>
                  </a:rPr>
                  <a:t>W</a:t>
                </a:r>
                <a:endParaRPr lang="en-US" sz="2400" dirty="0">
                  <a:latin typeface="Symbol" panose="05050102010706020507" pitchFamily="18" charset="2"/>
                </a:endParaRPr>
              </a:p>
            </p:txBody>
          </p:sp>
        </p:grpSp>
        <p:sp>
          <p:nvSpPr>
            <p:cNvPr id="123" name="TextBox 122"/>
            <p:cNvSpPr txBox="1"/>
            <p:nvPr/>
          </p:nvSpPr>
          <p:spPr>
            <a:xfrm>
              <a:off x="1722045" y="4726170"/>
              <a:ext cx="562975" cy="461665"/>
            </a:xfrm>
            <a:prstGeom prst="rect">
              <a:avLst/>
            </a:prstGeom>
            <a:noFill/>
          </p:spPr>
          <p:txBody>
            <a:bodyPr wrap="none" rtlCol="0">
              <a:spAutoFit/>
            </a:bodyPr>
            <a:lstStyle/>
            <a:p>
              <a:r>
                <a:rPr lang="en-US" sz="2400" dirty="0" smtClean="0"/>
                <a:t>j </a:t>
              </a:r>
              <a:r>
                <a:rPr lang="en-US" sz="2400" dirty="0" smtClean="0">
                  <a:latin typeface="Symbol" panose="05050102010706020507" pitchFamily="18" charset="2"/>
                </a:rPr>
                <a:t>W</a:t>
              </a:r>
              <a:endParaRPr lang="en-US" sz="2400" dirty="0">
                <a:latin typeface="Symbol" panose="05050102010706020507" pitchFamily="18" charset="2"/>
              </a:endParaRPr>
            </a:p>
          </p:txBody>
        </p:sp>
        <p:sp>
          <p:nvSpPr>
            <p:cNvPr id="124" name="TextBox 123"/>
            <p:cNvSpPr txBox="1"/>
            <p:nvPr/>
          </p:nvSpPr>
          <p:spPr>
            <a:xfrm>
              <a:off x="2969177" y="4504829"/>
              <a:ext cx="657552" cy="461665"/>
            </a:xfrm>
            <a:prstGeom prst="rect">
              <a:avLst/>
            </a:prstGeom>
            <a:noFill/>
          </p:spPr>
          <p:txBody>
            <a:bodyPr wrap="none" rtlCol="0">
              <a:spAutoFit/>
            </a:bodyPr>
            <a:lstStyle/>
            <a:p>
              <a:r>
                <a:rPr lang="en-US" sz="2400" dirty="0" smtClean="0"/>
                <a:t>-j </a:t>
              </a:r>
              <a:r>
                <a:rPr lang="en-US" sz="2400" dirty="0" smtClean="0">
                  <a:latin typeface="Symbol" panose="05050102010706020507" pitchFamily="18" charset="2"/>
                </a:rPr>
                <a:t>W</a:t>
              </a:r>
              <a:endParaRPr lang="en-US" sz="2400" dirty="0">
                <a:latin typeface="Symbol" panose="05050102010706020507" pitchFamily="18" charset="2"/>
              </a:endParaRPr>
            </a:p>
          </p:txBody>
        </p:sp>
        <p:sp>
          <p:nvSpPr>
            <p:cNvPr id="125" name="TextBox 124"/>
            <p:cNvSpPr txBox="1"/>
            <p:nvPr/>
          </p:nvSpPr>
          <p:spPr>
            <a:xfrm>
              <a:off x="74005" y="4841209"/>
              <a:ext cx="583814" cy="461665"/>
            </a:xfrm>
            <a:prstGeom prst="rect">
              <a:avLst/>
            </a:prstGeom>
            <a:noFill/>
          </p:spPr>
          <p:txBody>
            <a:bodyPr wrap="none" rtlCol="0">
              <a:spAutoFit/>
            </a:bodyPr>
            <a:lstStyle/>
            <a:p>
              <a:r>
                <a:rPr lang="en-US" sz="2400" dirty="0" smtClean="0"/>
                <a:t>5 V</a:t>
              </a:r>
              <a:endParaRPr lang="en-US" sz="2400" dirty="0"/>
            </a:p>
          </p:txBody>
        </p:sp>
      </p:grpSp>
      <p:grpSp>
        <p:nvGrpSpPr>
          <p:cNvPr id="130" name="Group 129"/>
          <p:cNvGrpSpPr/>
          <p:nvPr/>
        </p:nvGrpSpPr>
        <p:grpSpPr>
          <a:xfrm>
            <a:off x="5148394" y="4472652"/>
            <a:ext cx="3184187" cy="1931170"/>
            <a:chOff x="4690246" y="4294463"/>
            <a:chExt cx="3184187" cy="1931170"/>
          </a:xfrm>
        </p:grpSpPr>
        <p:grpSp>
          <p:nvGrpSpPr>
            <p:cNvPr id="49" name="Group 48"/>
            <p:cNvGrpSpPr/>
            <p:nvPr/>
          </p:nvGrpSpPr>
          <p:grpSpPr>
            <a:xfrm>
              <a:off x="4690246" y="4294463"/>
              <a:ext cx="3184187" cy="1931170"/>
              <a:chOff x="3034529" y="3759307"/>
              <a:chExt cx="3184187" cy="1931170"/>
            </a:xfrm>
          </p:grpSpPr>
          <p:grpSp>
            <p:nvGrpSpPr>
              <p:cNvPr id="50" name="Group 49"/>
              <p:cNvGrpSpPr/>
              <p:nvPr/>
            </p:nvGrpSpPr>
            <p:grpSpPr>
              <a:xfrm rot="5202808">
                <a:off x="3628918" y="3248054"/>
                <a:ext cx="420252" cy="1601737"/>
                <a:chOff x="5066148" y="1912143"/>
                <a:chExt cx="420252" cy="1545428"/>
              </a:xfrm>
            </p:grpSpPr>
            <p:cxnSp>
              <p:nvCxnSpPr>
                <p:cNvPr id="70" name="Straight Connector 6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51" name="Group 50"/>
              <p:cNvGrpSpPr/>
              <p:nvPr/>
            </p:nvGrpSpPr>
            <p:grpSpPr>
              <a:xfrm rot="5400000">
                <a:off x="5148806" y="3225497"/>
                <a:ext cx="536100" cy="1603720"/>
                <a:chOff x="3132049" y="1703786"/>
                <a:chExt cx="536100" cy="1538287"/>
              </a:xfrm>
            </p:grpSpPr>
            <p:cxnSp>
              <p:nvCxnSpPr>
                <p:cNvPr id="64" name="Straight Connector 63"/>
                <p:cNvCxnSpPr/>
                <p:nvPr/>
              </p:nvCxnSpPr>
              <p:spPr>
                <a:xfrm>
                  <a:off x="3402738" y="1703786"/>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3401449" y="2556273"/>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3134750" y="2389586"/>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67" name="Group 66"/>
                <p:cNvGrpSpPr/>
                <p:nvPr/>
              </p:nvGrpSpPr>
              <p:grpSpPr>
                <a:xfrm>
                  <a:off x="3132049" y="2540793"/>
                  <a:ext cx="536100" cy="160217"/>
                  <a:chOff x="2767913" y="996778"/>
                  <a:chExt cx="536100" cy="160217"/>
                </a:xfrm>
              </p:grpSpPr>
              <p:sp>
                <p:nvSpPr>
                  <p:cNvPr id="68" name="Arc 67"/>
                  <p:cNvSpPr/>
                  <p:nvPr/>
                </p:nvSpPr>
                <p:spPr>
                  <a:xfrm>
                    <a:off x="2767913"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Arc 68"/>
                  <p:cNvSpPr/>
                  <p:nvPr/>
                </p:nvSpPr>
                <p:spPr>
                  <a:xfrm flipH="1">
                    <a:off x="2784778"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52" name="Group 51"/>
              <p:cNvGrpSpPr/>
              <p:nvPr/>
            </p:nvGrpSpPr>
            <p:grpSpPr>
              <a:xfrm>
                <a:off x="4478551" y="4035281"/>
                <a:ext cx="287101" cy="1603720"/>
                <a:chOff x="2298937" y="1703786"/>
                <a:chExt cx="287101" cy="1538287"/>
              </a:xfrm>
            </p:grpSpPr>
            <p:sp>
              <p:nvSpPr>
                <p:cNvPr id="61" name="Freeform 60"/>
                <p:cNvSpPr/>
                <p:nvPr/>
              </p:nvSpPr>
              <p:spPr>
                <a:xfrm>
                  <a:off x="2298937" y="2024063"/>
                  <a:ext cx="287101" cy="676275"/>
                </a:xfrm>
                <a:custGeom>
                  <a:avLst/>
                  <a:gdLst>
                    <a:gd name="connsiteX0" fmla="*/ 134701 w 287101"/>
                    <a:gd name="connsiteY0" fmla="*/ 0 h 676275"/>
                    <a:gd name="connsiteX1" fmla="*/ 182326 w 287101"/>
                    <a:gd name="connsiteY1" fmla="*/ 4762 h 676275"/>
                    <a:gd name="connsiteX2" fmla="*/ 196613 w 287101"/>
                    <a:gd name="connsiteY2" fmla="*/ 9525 h 676275"/>
                    <a:gd name="connsiteX3" fmla="*/ 206138 w 287101"/>
                    <a:gd name="connsiteY3" fmla="*/ 23812 h 676275"/>
                    <a:gd name="connsiteX4" fmla="*/ 220426 w 287101"/>
                    <a:gd name="connsiteY4" fmla="*/ 33337 h 676275"/>
                    <a:gd name="connsiteX5" fmla="*/ 229951 w 287101"/>
                    <a:gd name="connsiteY5" fmla="*/ 47625 h 676275"/>
                    <a:gd name="connsiteX6" fmla="*/ 244238 w 287101"/>
                    <a:gd name="connsiteY6" fmla="*/ 76200 h 676275"/>
                    <a:gd name="connsiteX7" fmla="*/ 249001 w 287101"/>
                    <a:gd name="connsiteY7" fmla="*/ 95250 h 676275"/>
                    <a:gd name="connsiteX8" fmla="*/ 244238 w 287101"/>
                    <a:gd name="connsiteY8" fmla="*/ 152400 h 676275"/>
                    <a:gd name="connsiteX9" fmla="*/ 239476 w 287101"/>
                    <a:gd name="connsiteY9" fmla="*/ 166687 h 676275"/>
                    <a:gd name="connsiteX10" fmla="*/ 196613 w 287101"/>
                    <a:gd name="connsiteY10" fmla="*/ 190500 h 676275"/>
                    <a:gd name="connsiteX11" fmla="*/ 182326 w 287101"/>
                    <a:gd name="connsiteY11" fmla="*/ 200025 h 676275"/>
                    <a:gd name="connsiteX12" fmla="*/ 144226 w 287101"/>
                    <a:gd name="connsiteY12" fmla="*/ 209550 h 676275"/>
                    <a:gd name="connsiteX13" fmla="*/ 129938 w 287101"/>
                    <a:gd name="connsiteY13" fmla="*/ 214312 h 676275"/>
                    <a:gd name="connsiteX14" fmla="*/ 44213 w 287101"/>
                    <a:gd name="connsiteY14" fmla="*/ 209550 h 676275"/>
                    <a:gd name="connsiteX15" fmla="*/ 29926 w 287101"/>
                    <a:gd name="connsiteY15" fmla="*/ 204787 h 676275"/>
                    <a:gd name="connsiteX16" fmla="*/ 1351 w 287101"/>
                    <a:gd name="connsiteY16" fmla="*/ 185737 h 676275"/>
                    <a:gd name="connsiteX17" fmla="*/ 6113 w 287101"/>
                    <a:gd name="connsiteY17" fmla="*/ 166687 h 676275"/>
                    <a:gd name="connsiteX18" fmla="*/ 34688 w 287101"/>
                    <a:gd name="connsiteY18" fmla="*/ 157162 h 676275"/>
                    <a:gd name="connsiteX19" fmla="*/ 101363 w 287101"/>
                    <a:gd name="connsiteY19" fmla="*/ 161925 h 676275"/>
                    <a:gd name="connsiteX20" fmla="*/ 148988 w 287101"/>
                    <a:gd name="connsiteY20" fmla="*/ 176212 h 676275"/>
                    <a:gd name="connsiteX21" fmla="*/ 187088 w 287101"/>
                    <a:gd name="connsiteY21" fmla="*/ 185737 h 676275"/>
                    <a:gd name="connsiteX22" fmla="*/ 215663 w 287101"/>
                    <a:gd name="connsiteY22" fmla="*/ 195262 h 676275"/>
                    <a:gd name="connsiteX23" fmla="*/ 225188 w 287101"/>
                    <a:gd name="connsiteY23" fmla="*/ 209550 h 676275"/>
                    <a:gd name="connsiteX24" fmla="*/ 239476 w 287101"/>
                    <a:gd name="connsiteY24" fmla="*/ 219075 h 676275"/>
                    <a:gd name="connsiteX25" fmla="*/ 258526 w 287101"/>
                    <a:gd name="connsiteY25" fmla="*/ 233362 h 676275"/>
                    <a:gd name="connsiteX26" fmla="*/ 272813 w 287101"/>
                    <a:gd name="connsiteY26" fmla="*/ 238125 h 676275"/>
                    <a:gd name="connsiteX27" fmla="*/ 287101 w 287101"/>
                    <a:gd name="connsiteY27" fmla="*/ 247650 h 676275"/>
                    <a:gd name="connsiteX28" fmla="*/ 277576 w 287101"/>
                    <a:gd name="connsiteY28" fmla="*/ 300037 h 676275"/>
                    <a:gd name="connsiteX29" fmla="*/ 272813 w 287101"/>
                    <a:gd name="connsiteY29" fmla="*/ 314325 h 676275"/>
                    <a:gd name="connsiteX30" fmla="*/ 253763 w 287101"/>
                    <a:gd name="connsiteY30" fmla="*/ 342900 h 676275"/>
                    <a:gd name="connsiteX31" fmla="*/ 215663 w 287101"/>
                    <a:gd name="connsiteY31" fmla="*/ 357187 h 676275"/>
                    <a:gd name="connsiteX32" fmla="*/ 187088 w 287101"/>
                    <a:gd name="connsiteY32" fmla="*/ 366712 h 676275"/>
                    <a:gd name="connsiteX33" fmla="*/ 172801 w 287101"/>
                    <a:gd name="connsiteY33" fmla="*/ 376237 h 676275"/>
                    <a:gd name="connsiteX34" fmla="*/ 48976 w 287101"/>
                    <a:gd name="connsiteY34" fmla="*/ 376237 h 676275"/>
                    <a:gd name="connsiteX35" fmla="*/ 34688 w 287101"/>
                    <a:gd name="connsiteY35" fmla="*/ 361950 h 676275"/>
                    <a:gd name="connsiteX36" fmla="*/ 6113 w 287101"/>
                    <a:gd name="connsiteY36" fmla="*/ 342900 h 676275"/>
                    <a:gd name="connsiteX37" fmla="*/ 1351 w 287101"/>
                    <a:gd name="connsiteY37" fmla="*/ 328612 h 676275"/>
                    <a:gd name="connsiteX38" fmla="*/ 48976 w 287101"/>
                    <a:gd name="connsiteY38" fmla="*/ 319087 h 676275"/>
                    <a:gd name="connsiteX39" fmla="*/ 87076 w 287101"/>
                    <a:gd name="connsiteY39" fmla="*/ 323850 h 676275"/>
                    <a:gd name="connsiteX40" fmla="*/ 144226 w 287101"/>
                    <a:gd name="connsiteY40" fmla="*/ 333375 h 676275"/>
                    <a:gd name="connsiteX41" fmla="*/ 158513 w 287101"/>
                    <a:gd name="connsiteY41" fmla="*/ 338137 h 676275"/>
                    <a:gd name="connsiteX42" fmla="*/ 187088 w 287101"/>
                    <a:gd name="connsiteY42" fmla="*/ 357187 h 676275"/>
                    <a:gd name="connsiteX43" fmla="*/ 229951 w 287101"/>
                    <a:gd name="connsiteY43" fmla="*/ 381000 h 676275"/>
                    <a:gd name="connsiteX44" fmla="*/ 244238 w 287101"/>
                    <a:gd name="connsiteY44" fmla="*/ 390525 h 676275"/>
                    <a:gd name="connsiteX45" fmla="*/ 258526 w 287101"/>
                    <a:gd name="connsiteY45" fmla="*/ 400050 h 676275"/>
                    <a:gd name="connsiteX46" fmla="*/ 268051 w 287101"/>
                    <a:gd name="connsiteY46" fmla="*/ 428625 h 676275"/>
                    <a:gd name="connsiteX47" fmla="*/ 272813 w 287101"/>
                    <a:gd name="connsiteY47" fmla="*/ 442912 h 676275"/>
                    <a:gd name="connsiteX48" fmla="*/ 268051 w 287101"/>
                    <a:gd name="connsiteY48" fmla="*/ 476250 h 676275"/>
                    <a:gd name="connsiteX49" fmla="*/ 244238 w 287101"/>
                    <a:gd name="connsiteY49" fmla="*/ 495300 h 676275"/>
                    <a:gd name="connsiteX50" fmla="*/ 229951 w 287101"/>
                    <a:gd name="connsiteY50" fmla="*/ 504825 h 676275"/>
                    <a:gd name="connsiteX51" fmla="*/ 210901 w 287101"/>
                    <a:gd name="connsiteY51" fmla="*/ 523875 h 676275"/>
                    <a:gd name="connsiteX52" fmla="*/ 182326 w 287101"/>
                    <a:gd name="connsiteY52" fmla="*/ 542925 h 676275"/>
                    <a:gd name="connsiteX53" fmla="*/ 87076 w 287101"/>
                    <a:gd name="connsiteY53" fmla="*/ 552450 h 676275"/>
                    <a:gd name="connsiteX54" fmla="*/ 48976 w 287101"/>
                    <a:gd name="connsiteY54" fmla="*/ 547687 h 676275"/>
                    <a:gd name="connsiteX55" fmla="*/ 25163 w 287101"/>
                    <a:gd name="connsiteY55" fmla="*/ 519112 h 676275"/>
                    <a:gd name="connsiteX56" fmla="*/ 29926 w 287101"/>
                    <a:gd name="connsiteY56" fmla="*/ 504825 h 676275"/>
                    <a:gd name="connsiteX57" fmla="*/ 44213 w 287101"/>
                    <a:gd name="connsiteY57" fmla="*/ 500062 h 676275"/>
                    <a:gd name="connsiteX58" fmla="*/ 120413 w 287101"/>
                    <a:gd name="connsiteY58" fmla="*/ 504825 h 676275"/>
                    <a:gd name="connsiteX59" fmla="*/ 148988 w 287101"/>
                    <a:gd name="connsiteY59" fmla="*/ 509587 h 676275"/>
                    <a:gd name="connsiteX60" fmla="*/ 163276 w 287101"/>
                    <a:gd name="connsiteY60" fmla="*/ 514350 h 676275"/>
                    <a:gd name="connsiteX61" fmla="*/ 215663 w 287101"/>
                    <a:gd name="connsiteY61" fmla="*/ 528637 h 676275"/>
                    <a:gd name="connsiteX62" fmla="*/ 229951 w 287101"/>
                    <a:gd name="connsiteY62" fmla="*/ 533400 h 676275"/>
                    <a:gd name="connsiteX63" fmla="*/ 244238 w 287101"/>
                    <a:gd name="connsiteY63" fmla="*/ 542925 h 676275"/>
                    <a:gd name="connsiteX64" fmla="*/ 263288 w 287101"/>
                    <a:gd name="connsiteY64" fmla="*/ 571500 h 676275"/>
                    <a:gd name="connsiteX65" fmla="*/ 244238 w 287101"/>
                    <a:gd name="connsiteY65" fmla="*/ 623887 h 676275"/>
                    <a:gd name="connsiteX66" fmla="*/ 229951 w 287101"/>
                    <a:gd name="connsiteY66" fmla="*/ 633412 h 676275"/>
                    <a:gd name="connsiteX67" fmla="*/ 187088 w 287101"/>
                    <a:gd name="connsiteY67" fmla="*/ 652462 h 676275"/>
                    <a:gd name="connsiteX68" fmla="*/ 177563 w 287101"/>
                    <a:gd name="connsiteY68" fmla="*/ 666750 h 676275"/>
                    <a:gd name="connsiteX69" fmla="*/ 168038 w 287101"/>
                    <a:gd name="connsiteY69" fmla="*/ 676275 h 67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87101" h="676275">
                      <a:moveTo>
                        <a:pt x="134701" y="0"/>
                      </a:moveTo>
                      <a:cubicBezTo>
                        <a:pt x="150576" y="1587"/>
                        <a:pt x="166557" y="2336"/>
                        <a:pt x="182326" y="4762"/>
                      </a:cubicBezTo>
                      <a:cubicBezTo>
                        <a:pt x="187288" y="5525"/>
                        <a:pt x="192693" y="6389"/>
                        <a:pt x="196613" y="9525"/>
                      </a:cubicBezTo>
                      <a:cubicBezTo>
                        <a:pt x="201082" y="13101"/>
                        <a:pt x="202091" y="19765"/>
                        <a:pt x="206138" y="23812"/>
                      </a:cubicBezTo>
                      <a:cubicBezTo>
                        <a:pt x="210186" y="27859"/>
                        <a:pt x="215663" y="30162"/>
                        <a:pt x="220426" y="33337"/>
                      </a:cubicBezTo>
                      <a:cubicBezTo>
                        <a:pt x="223601" y="38100"/>
                        <a:pt x="227391" y="42505"/>
                        <a:pt x="229951" y="47625"/>
                      </a:cubicBezTo>
                      <a:cubicBezTo>
                        <a:pt x="249668" y="87061"/>
                        <a:pt x="216940" y="35251"/>
                        <a:pt x="244238" y="76200"/>
                      </a:cubicBezTo>
                      <a:cubicBezTo>
                        <a:pt x="245826" y="82550"/>
                        <a:pt x="249001" y="88705"/>
                        <a:pt x="249001" y="95250"/>
                      </a:cubicBezTo>
                      <a:cubicBezTo>
                        <a:pt x="249001" y="114366"/>
                        <a:pt x="246764" y="133452"/>
                        <a:pt x="244238" y="152400"/>
                      </a:cubicBezTo>
                      <a:cubicBezTo>
                        <a:pt x="243575" y="157376"/>
                        <a:pt x="243026" y="163137"/>
                        <a:pt x="239476" y="166687"/>
                      </a:cubicBezTo>
                      <a:cubicBezTo>
                        <a:pt x="209445" y="196718"/>
                        <a:pt x="220568" y="178522"/>
                        <a:pt x="196613" y="190500"/>
                      </a:cubicBezTo>
                      <a:cubicBezTo>
                        <a:pt x="191494" y="193060"/>
                        <a:pt x="187445" y="197465"/>
                        <a:pt x="182326" y="200025"/>
                      </a:cubicBezTo>
                      <a:cubicBezTo>
                        <a:pt x="171444" y="205466"/>
                        <a:pt x="155086" y="206835"/>
                        <a:pt x="144226" y="209550"/>
                      </a:cubicBezTo>
                      <a:cubicBezTo>
                        <a:pt x="139356" y="210768"/>
                        <a:pt x="134701" y="212725"/>
                        <a:pt x="129938" y="214312"/>
                      </a:cubicBezTo>
                      <a:cubicBezTo>
                        <a:pt x="101363" y="212725"/>
                        <a:pt x="72703" y="212263"/>
                        <a:pt x="44213" y="209550"/>
                      </a:cubicBezTo>
                      <a:cubicBezTo>
                        <a:pt x="39216" y="209074"/>
                        <a:pt x="34314" y="207225"/>
                        <a:pt x="29926" y="204787"/>
                      </a:cubicBezTo>
                      <a:cubicBezTo>
                        <a:pt x="19919" y="199227"/>
                        <a:pt x="1351" y="185737"/>
                        <a:pt x="1351" y="185737"/>
                      </a:cubicBezTo>
                      <a:cubicBezTo>
                        <a:pt x="2938" y="179387"/>
                        <a:pt x="1143" y="170947"/>
                        <a:pt x="6113" y="166687"/>
                      </a:cubicBezTo>
                      <a:cubicBezTo>
                        <a:pt x="13736" y="160153"/>
                        <a:pt x="34688" y="157162"/>
                        <a:pt x="34688" y="157162"/>
                      </a:cubicBezTo>
                      <a:cubicBezTo>
                        <a:pt x="56913" y="158750"/>
                        <a:pt x="79218" y="159464"/>
                        <a:pt x="101363" y="161925"/>
                      </a:cubicBezTo>
                      <a:cubicBezTo>
                        <a:pt x="114974" y="163437"/>
                        <a:pt x="137487" y="173337"/>
                        <a:pt x="148988" y="176212"/>
                      </a:cubicBezTo>
                      <a:cubicBezTo>
                        <a:pt x="161688" y="179387"/>
                        <a:pt x="174669" y="181597"/>
                        <a:pt x="187088" y="185737"/>
                      </a:cubicBezTo>
                      <a:lnTo>
                        <a:pt x="215663" y="195262"/>
                      </a:lnTo>
                      <a:cubicBezTo>
                        <a:pt x="218838" y="200025"/>
                        <a:pt x="221141" y="205503"/>
                        <a:pt x="225188" y="209550"/>
                      </a:cubicBezTo>
                      <a:cubicBezTo>
                        <a:pt x="229235" y="213597"/>
                        <a:pt x="234818" y="215748"/>
                        <a:pt x="239476" y="219075"/>
                      </a:cubicBezTo>
                      <a:cubicBezTo>
                        <a:pt x="245935" y="223688"/>
                        <a:pt x="251634" y="229424"/>
                        <a:pt x="258526" y="233362"/>
                      </a:cubicBezTo>
                      <a:cubicBezTo>
                        <a:pt x="262885" y="235853"/>
                        <a:pt x="268323" y="235880"/>
                        <a:pt x="272813" y="238125"/>
                      </a:cubicBezTo>
                      <a:cubicBezTo>
                        <a:pt x="277933" y="240685"/>
                        <a:pt x="282338" y="244475"/>
                        <a:pt x="287101" y="247650"/>
                      </a:cubicBezTo>
                      <a:cubicBezTo>
                        <a:pt x="284980" y="260375"/>
                        <a:pt x="280901" y="286736"/>
                        <a:pt x="277576" y="300037"/>
                      </a:cubicBezTo>
                      <a:cubicBezTo>
                        <a:pt x="276358" y="304907"/>
                        <a:pt x="275251" y="309936"/>
                        <a:pt x="272813" y="314325"/>
                      </a:cubicBezTo>
                      <a:cubicBezTo>
                        <a:pt x="267254" y="324332"/>
                        <a:pt x="263288" y="336550"/>
                        <a:pt x="253763" y="342900"/>
                      </a:cubicBezTo>
                      <a:cubicBezTo>
                        <a:pt x="228899" y="359476"/>
                        <a:pt x="250521" y="347681"/>
                        <a:pt x="215663" y="357187"/>
                      </a:cubicBezTo>
                      <a:cubicBezTo>
                        <a:pt x="205977" y="359829"/>
                        <a:pt x="187088" y="366712"/>
                        <a:pt x="187088" y="366712"/>
                      </a:cubicBezTo>
                      <a:cubicBezTo>
                        <a:pt x="182326" y="369887"/>
                        <a:pt x="178231" y="374427"/>
                        <a:pt x="172801" y="376237"/>
                      </a:cubicBezTo>
                      <a:cubicBezTo>
                        <a:pt x="138925" y="387530"/>
                        <a:pt x="68093" y="377193"/>
                        <a:pt x="48976" y="376237"/>
                      </a:cubicBezTo>
                      <a:cubicBezTo>
                        <a:pt x="44213" y="371475"/>
                        <a:pt x="40004" y="366085"/>
                        <a:pt x="34688" y="361950"/>
                      </a:cubicBezTo>
                      <a:cubicBezTo>
                        <a:pt x="25652" y="354922"/>
                        <a:pt x="6113" y="342900"/>
                        <a:pt x="6113" y="342900"/>
                      </a:cubicBezTo>
                      <a:cubicBezTo>
                        <a:pt x="4526" y="338137"/>
                        <a:pt x="-3037" y="331050"/>
                        <a:pt x="1351" y="328612"/>
                      </a:cubicBezTo>
                      <a:cubicBezTo>
                        <a:pt x="15503" y="320750"/>
                        <a:pt x="48976" y="319087"/>
                        <a:pt x="48976" y="319087"/>
                      </a:cubicBezTo>
                      <a:lnTo>
                        <a:pt x="87076" y="323850"/>
                      </a:lnTo>
                      <a:cubicBezTo>
                        <a:pt x="104369" y="326156"/>
                        <a:pt x="126755" y="329007"/>
                        <a:pt x="144226" y="333375"/>
                      </a:cubicBezTo>
                      <a:cubicBezTo>
                        <a:pt x="149096" y="334593"/>
                        <a:pt x="153751" y="336550"/>
                        <a:pt x="158513" y="338137"/>
                      </a:cubicBezTo>
                      <a:cubicBezTo>
                        <a:pt x="168038" y="344487"/>
                        <a:pt x="176228" y="353567"/>
                        <a:pt x="187088" y="357187"/>
                      </a:cubicBezTo>
                      <a:cubicBezTo>
                        <a:pt x="212236" y="365570"/>
                        <a:pt x="197200" y="359165"/>
                        <a:pt x="229951" y="381000"/>
                      </a:cubicBezTo>
                      <a:lnTo>
                        <a:pt x="244238" y="390525"/>
                      </a:lnTo>
                      <a:lnTo>
                        <a:pt x="258526" y="400050"/>
                      </a:lnTo>
                      <a:lnTo>
                        <a:pt x="268051" y="428625"/>
                      </a:lnTo>
                      <a:lnTo>
                        <a:pt x="272813" y="442912"/>
                      </a:lnTo>
                      <a:cubicBezTo>
                        <a:pt x="271226" y="454025"/>
                        <a:pt x="271277" y="465498"/>
                        <a:pt x="268051" y="476250"/>
                      </a:cubicBezTo>
                      <a:cubicBezTo>
                        <a:pt x="262385" y="495139"/>
                        <a:pt x="258129" y="488354"/>
                        <a:pt x="244238" y="495300"/>
                      </a:cubicBezTo>
                      <a:cubicBezTo>
                        <a:pt x="239119" y="497860"/>
                        <a:pt x="234713" y="501650"/>
                        <a:pt x="229951" y="504825"/>
                      </a:cubicBezTo>
                      <a:cubicBezTo>
                        <a:pt x="221868" y="529069"/>
                        <a:pt x="231682" y="512330"/>
                        <a:pt x="210901" y="523875"/>
                      </a:cubicBezTo>
                      <a:cubicBezTo>
                        <a:pt x="200894" y="529435"/>
                        <a:pt x="193685" y="541505"/>
                        <a:pt x="182326" y="542925"/>
                      </a:cubicBezTo>
                      <a:cubicBezTo>
                        <a:pt x="125258" y="550058"/>
                        <a:pt x="156981" y="546624"/>
                        <a:pt x="87076" y="552450"/>
                      </a:cubicBezTo>
                      <a:cubicBezTo>
                        <a:pt x="74376" y="550862"/>
                        <a:pt x="61004" y="552061"/>
                        <a:pt x="48976" y="547687"/>
                      </a:cubicBezTo>
                      <a:cubicBezTo>
                        <a:pt x="40907" y="544753"/>
                        <a:pt x="29699" y="525916"/>
                        <a:pt x="25163" y="519112"/>
                      </a:cubicBezTo>
                      <a:cubicBezTo>
                        <a:pt x="26751" y="514350"/>
                        <a:pt x="26376" y="508375"/>
                        <a:pt x="29926" y="504825"/>
                      </a:cubicBezTo>
                      <a:cubicBezTo>
                        <a:pt x="33476" y="501275"/>
                        <a:pt x="39193" y="500062"/>
                        <a:pt x="44213" y="500062"/>
                      </a:cubicBezTo>
                      <a:cubicBezTo>
                        <a:pt x="69663" y="500062"/>
                        <a:pt x="95013" y="503237"/>
                        <a:pt x="120413" y="504825"/>
                      </a:cubicBezTo>
                      <a:cubicBezTo>
                        <a:pt x="129938" y="506412"/>
                        <a:pt x="139562" y="507492"/>
                        <a:pt x="148988" y="509587"/>
                      </a:cubicBezTo>
                      <a:cubicBezTo>
                        <a:pt x="153889" y="510676"/>
                        <a:pt x="158406" y="513132"/>
                        <a:pt x="163276" y="514350"/>
                      </a:cubicBezTo>
                      <a:cubicBezTo>
                        <a:pt x="217130" y="527813"/>
                        <a:pt x="154358" y="508201"/>
                        <a:pt x="215663" y="528637"/>
                      </a:cubicBezTo>
                      <a:cubicBezTo>
                        <a:pt x="220426" y="530225"/>
                        <a:pt x="225774" y="530615"/>
                        <a:pt x="229951" y="533400"/>
                      </a:cubicBezTo>
                      <a:lnTo>
                        <a:pt x="244238" y="542925"/>
                      </a:lnTo>
                      <a:cubicBezTo>
                        <a:pt x="250588" y="552450"/>
                        <a:pt x="265533" y="560275"/>
                        <a:pt x="263288" y="571500"/>
                      </a:cubicBezTo>
                      <a:cubicBezTo>
                        <a:pt x="259764" y="589123"/>
                        <a:pt x="257875" y="610250"/>
                        <a:pt x="244238" y="623887"/>
                      </a:cubicBezTo>
                      <a:cubicBezTo>
                        <a:pt x="240191" y="627934"/>
                        <a:pt x="234713" y="630237"/>
                        <a:pt x="229951" y="633412"/>
                      </a:cubicBezTo>
                      <a:cubicBezTo>
                        <a:pt x="208517" y="665564"/>
                        <a:pt x="237236" y="630174"/>
                        <a:pt x="187088" y="652462"/>
                      </a:cubicBezTo>
                      <a:cubicBezTo>
                        <a:pt x="181857" y="654787"/>
                        <a:pt x="181139" y="662280"/>
                        <a:pt x="177563" y="666750"/>
                      </a:cubicBezTo>
                      <a:cubicBezTo>
                        <a:pt x="174758" y="670256"/>
                        <a:pt x="171213" y="673100"/>
                        <a:pt x="168038" y="676275"/>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2" name="Straight Connector 61"/>
                <p:cNvCxnSpPr>
                  <a:stCxn id="61" idx="0"/>
                </p:cNvCxnSpPr>
                <p:nvPr/>
              </p:nvCxnSpPr>
              <p:spPr>
                <a:xfrm flipV="1">
                  <a:off x="2433638" y="1703786"/>
                  <a:ext cx="7069" cy="3202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2440707" y="2663428"/>
                  <a:ext cx="3534" cy="5786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55" name="Group 54"/>
              <p:cNvGrpSpPr/>
              <p:nvPr/>
            </p:nvGrpSpPr>
            <p:grpSpPr>
              <a:xfrm>
                <a:off x="3034529" y="4090277"/>
                <a:ext cx="0" cy="1600200"/>
                <a:chOff x="7848600" y="1752600"/>
                <a:chExt cx="0" cy="1600200"/>
              </a:xfrm>
            </p:grpSpPr>
            <p:cxnSp>
              <p:nvCxnSpPr>
                <p:cNvPr id="58" name="Straight Connector 57"/>
                <p:cNvCxnSpPr/>
                <p:nvPr/>
              </p:nvCxnSpPr>
              <p:spPr>
                <a:xfrm>
                  <a:off x="7848600" y="1752600"/>
                  <a:ext cx="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54" name="Straight Connector 53"/>
              <p:cNvCxnSpPr/>
              <p:nvPr/>
            </p:nvCxnSpPr>
            <p:spPr>
              <a:xfrm flipV="1">
                <a:off x="3034529" y="5639001"/>
                <a:ext cx="3184187" cy="5147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27" name="TextBox 126"/>
            <p:cNvSpPr txBox="1"/>
            <p:nvPr/>
          </p:nvSpPr>
          <p:spPr>
            <a:xfrm>
              <a:off x="5086554" y="4752789"/>
              <a:ext cx="644728" cy="461665"/>
            </a:xfrm>
            <a:prstGeom prst="rect">
              <a:avLst/>
            </a:prstGeom>
            <a:noFill/>
          </p:spPr>
          <p:txBody>
            <a:bodyPr wrap="none" rtlCol="0">
              <a:spAutoFit/>
            </a:bodyPr>
            <a:lstStyle/>
            <a:p>
              <a:r>
                <a:rPr lang="en-US" sz="2400" dirty="0" smtClean="0"/>
                <a:t>1 </a:t>
              </a:r>
              <a:r>
                <a:rPr lang="en-US" sz="2400" dirty="0" smtClean="0">
                  <a:latin typeface="Symbol" panose="05050102010706020507" pitchFamily="18" charset="2"/>
                </a:rPr>
                <a:t>W</a:t>
              </a:r>
              <a:endParaRPr lang="en-US" sz="2400" dirty="0">
                <a:latin typeface="Symbol" panose="05050102010706020507" pitchFamily="18" charset="2"/>
              </a:endParaRPr>
            </a:p>
          </p:txBody>
        </p:sp>
        <p:sp>
          <p:nvSpPr>
            <p:cNvPr id="128" name="TextBox 127"/>
            <p:cNvSpPr txBox="1"/>
            <p:nvPr/>
          </p:nvSpPr>
          <p:spPr>
            <a:xfrm>
              <a:off x="5449189" y="5135881"/>
              <a:ext cx="562975" cy="461665"/>
            </a:xfrm>
            <a:prstGeom prst="rect">
              <a:avLst/>
            </a:prstGeom>
            <a:noFill/>
          </p:spPr>
          <p:txBody>
            <a:bodyPr wrap="none" rtlCol="0">
              <a:spAutoFit/>
            </a:bodyPr>
            <a:lstStyle/>
            <a:p>
              <a:r>
                <a:rPr lang="en-US" sz="2400" dirty="0" smtClean="0"/>
                <a:t>j </a:t>
              </a:r>
              <a:r>
                <a:rPr lang="en-US" sz="2400" dirty="0" smtClean="0">
                  <a:latin typeface="Symbol" panose="05050102010706020507" pitchFamily="18" charset="2"/>
                </a:rPr>
                <a:t>W</a:t>
              </a:r>
              <a:endParaRPr lang="en-US" sz="2400" dirty="0">
                <a:latin typeface="Symbol" panose="05050102010706020507" pitchFamily="18" charset="2"/>
              </a:endParaRPr>
            </a:p>
          </p:txBody>
        </p:sp>
        <p:sp>
          <p:nvSpPr>
            <p:cNvPr id="129" name="TextBox 128"/>
            <p:cNvSpPr txBox="1"/>
            <p:nvPr/>
          </p:nvSpPr>
          <p:spPr>
            <a:xfrm>
              <a:off x="6696321" y="4914540"/>
              <a:ext cx="657552" cy="461665"/>
            </a:xfrm>
            <a:prstGeom prst="rect">
              <a:avLst/>
            </a:prstGeom>
            <a:noFill/>
          </p:spPr>
          <p:txBody>
            <a:bodyPr wrap="none" rtlCol="0">
              <a:spAutoFit/>
            </a:bodyPr>
            <a:lstStyle/>
            <a:p>
              <a:r>
                <a:rPr lang="en-US" sz="2400" dirty="0" smtClean="0"/>
                <a:t>-j </a:t>
              </a:r>
              <a:r>
                <a:rPr lang="en-US" sz="2400" dirty="0" smtClean="0">
                  <a:latin typeface="Symbol" panose="05050102010706020507" pitchFamily="18" charset="2"/>
                </a:rPr>
                <a:t>W</a:t>
              </a:r>
              <a:endParaRPr lang="en-US" sz="2400" dirty="0">
                <a:latin typeface="Symbol" panose="05050102010706020507" pitchFamily="18" charset="2"/>
              </a:endParaRPr>
            </a:p>
          </p:txBody>
        </p:sp>
      </p:grpSp>
      <p:sp>
        <p:nvSpPr>
          <p:cNvPr id="131" name="TextBox 130"/>
          <p:cNvSpPr txBox="1"/>
          <p:nvPr/>
        </p:nvSpPr>
        <p:spPr>
          <a:xfrm>
            <a:off x="4003480" y="1638481"/>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32" name="TextBox 131"/>
          <p:cNvSpPr txBox="1"/>
          <p:nvPr/>
        </p:nvSpPr>
        <p:spPr>
          <a:xfrm>
            <a:off x="3937593" y="3220213"/>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
        <p:nvSpPr>
          <p:cNvPr id="133" name="TextBox 132"/>
          <p:cNvSpPr txBox="1"/>
          <p:nvPr/>
        </p:nvSpPr>
        <p:spPr>
          <a:xfrm>
            <a:off x="3939042" y="4252822"/>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34" name="TextBox 133"/>
          <p:cNvSpPr txBox="1"/>
          <p:nvPr/>
        </p:nvSpPr>
        <p:spPr>
          <a:xfrm>
            <a:off x="3873155" y="5834554"/>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
        <p:nvSpPr>
          <p:cNvPr id="135" name="TextBox 134"/>
          <p:cNvSpPr txBox="1"/>
          <p:nvPr/>
        </p:nvSpPr>
        <p:spPr>
          <a:xfrm>
            <a:off x="8109628" y="4245633"/>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36" name="TextBox 135"/>
          <p:cNvSpPr txBox="1"/>
          <p:nvPr/>
        </p:nvSpPr>
        <p:spPr>
          <a:xfrm>
            <a:off x="8043741" y="5827365"/>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Tree>
    <p:extLst>
      <p:ext uri="{BB962C8B-B14F-4D97-AF65-F5344CB8AC3E}">
        <p14:creationId xmlns:p14="http://schemas.microsoft.com/office/powerpoint/2010/main" val="2534895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Find the short circuit current</a:t>
            </a:r>
            <a:endParaRPr lang="en-US" dirty="0"/>
          </a:p>
        </p:txBody>
      </p:sp>
      <p:grpSp>
        <p:nvGrpSpPr>
          <p:cNvPr id="47" name="Group 46"/>
          <p:cNvGrpSpPr/>
          <p:nvPr/>
        </p:nvGrpSpPr>
        <p:grpSpPr>
          <a:xfrm>
            <a:off x="198604" y="1246776"/>
            <a:ext cx="4553368" cy="1931170"/>
            <a:chOff x="304800" y="1219200"/>
            <a:chExt cx="4553368" cy="1931170"/>
          </a:xfrm>
        </p:grpSpPr>
        <p:grpSp>
          <p:nvGrpSpPr>
            <p:cNvPr id="3" name="Group 2"/>
            <p:cNvGrpSpPr/>
            <p:nvPr/>
          </p:nvGrpSpPr>
          <p:grpSpPr>
            <a:xfrm>
              <a:off x="304800" y="1219200"/>
              <a:ext cx="4030830" cy="1931170"/>
              <a:chOff x="74005" y="3940972"/>
              <a:chExt cx="4030830" cy="1931170"/>
            </a:xfrm>
          </p:grpSpPr>
          <p:grpSp>
            <p:nvGrpSpPr>
              <p:cNvPr id="4" name="Group 3"/>
              <p:cNvGrpSpPr/>
              <p:nvPr/>
            </p:nvGrpSpPr>
            <p:grpSpPr>
              <a:xfrm>
                <a:off x="653948" y="3940972"/>
                <a:ext cx="3450887" cy="1931170"/>
                <a:chOff x="1384571" y="1676856"/>
                <a:chExt cx="3450887" cy="1931170"/>
              </a:xfrm>
            </p:grpSpPr>
            <p:grpSp>
              <p:nvGrpSpPr>
                <p:cNvPr id="8" name="Group 7"/>
                <p:cNvGrpSpPr/>
                <p:nvPr/>
              </p:nvGrpSpPr>
              <p:grpSpPr>
                <a:xfrm>
                  <a:off x="1384571" y="1676856"/>
                  <a:ext cx="3450887" cy="1931170"/>
                  <a:chOff x="2767829" y="3759307"/>
                  <a:chExt cx="3450887" cy="1931170"/>
                </a:xfrm>
              </p:grpSpPr>
              <p:grpSp>
                <p:nvGrpSpPr>
                  <p:cNvPr id="10" name="Group 9"/>
                  <p:cNvGrpSpPr/>
                  <p:nvPr/>
                </p:nvGrpSpPr>
                <p:grpSpPr>
                  <a:xfrm rot="5202808">
                    <a:off x="3628918" y="3248054"/>
                    <a:ext cx="420252" cy="1601737"/>
                    <a:chOff x="5066148" y="1912143"/>
                    <a:chExt cx="420252" cy="1545428"/>
                  </a:xfrm>
                </p:grpSpPr>
                <p:cxnSp>
                  <p:nvCxnSpPr>
                    <p:cNvPr id="30" name="Straight Connector 2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rot="5400000">
                    <a:off x="5148806" y="3225497"/>
                    <a:ext cx="536100" cy="1603720"/>
                    <a:chOff x="3132049" y="1703786"/>
                    <a:chExt cx="536100" cy="1538287"/>
                  </a:xfrm>
                </p:grpSpPr>
                <p:cxnSp>
                  <p:nvCxnSpPr>
                    <p:cNvPr id="24" name="Straight Connector 23"/>
                    <p:cNvCxnSpPr/>
                    <p:nvPr/>
                  </p:nvCxnSpPr>
                  <p:spPr>
                    <a:xfrm>
                      <a:off x="3402738" y="1703786"/>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401449" y="2556273"/>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3134750" y="2389586"/>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7" name="Group 26"/>
                    <p:cNvGrpSpPr/>
                    <p:nvPr/>
                  </p:nvGrpSpPr>
                  <p:grpSpPr>
                    <a:xfrm>
                      <a:off x="3132049" y="2540793"/>
                      <a:ext cx="536100" cy="160217"/>
                      <a:chOff x="2767913" y="996778"/>
                      <a:chExt cx="536100" cy="160217"/>
                    </a:xfrm>
                  </p:grpSpPr>
                  <p:sp>
                    <p:nvSpPr>
                      <p:cNvPr id="28" name="Arc 27"/>
                      <p:cNvSpPr/>
                      <p:nvPr/>
                    </p:nvSpPr>
                    <p:spPr>
                      <a:xfrm>
                        <a:off x="2767913"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Arc 28"/>
                      <p:cNvSpPr/>
                      <p:nvPr/>
                    </p:nvSpPr>
                    <p:spPr>
                      <a:xfrm flipH="1">
                        <a:off x="2784778"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12" name="Group 11"/>
                  <p:cNvGrpSpPr/>
                  <p:nvPr/>
                </p:nvGrpSpPr>
                <p:grpSpPr>
                  <a:xfrm>
                    <a:off x="4478551" y="4035281"/>
                    <a:ext cx="287101" cy="1603720"/>
                    <a:chOff x="2298937" y="1703786"/>
                    <a:chExt cx="287101" cy="1538287"/>
                  </a:xfrm>
                </p:grpSpPr>
                <p:sp>
                  <p:nvSpPr>
                    <p:cNvPr id="21" name="Freeform 20"/>
                    <p:cNvSpPr/>
                    <p:nvPr/>
                  </p:nvSpPr>
                  <p:spPr>
                    <a:xfrm>
                      <a:off x="2298937" y="2024063"/>
                      <a:ext cx="287101" cy="676275"/>
                    </a:xfrm>
                    <a:custGeom>
                      <a:avLst/>
                      <a:gdLst>
                        <a:gd name="connsiteX0" fmla="*/ 134701 w 287101"/>
                        <a:gd name="connsiteY0" fmla="*/ 0 h 676275"/>
                        <a:gd name="connsiteX1" fmla="*/ 182326 w 287101"/>
                        <a:gd name="connsiteY1" fmla="*/ 4762 h 676275"/>
                        <a:gd name="connsiteX2" fmla="*/ 196613 w 287101"/>
                        <a:gd name="connsiteY2" fmla="*/ 9525 h 676275"/>
                        <a:gd name="connsiteX3" fmla="*/ 206138 w 287101"/>
                        <a:gd name="connsiteY3" fmla="*/ 23812 h 676275"/>
                        <a:gd name="connsiteX4" fmla="*/ 220426 w 287101"/>
                        <a:gd name="connsiteY4" fmla="*/ 33337 h 676275"/>
                        <a:gd name="connsiteX5" fmla="*/ 229951 w 287101"/>
                        <a:gd name="connsiteY5" fmla="*/ 47625 h 676275"/>
                        <a:gd name="connsiteX6" fmla="*/ 244238 w 287101"/>
                        <a:gd name="connsiteY6" fmla="*/ 76200 h 676275"/>
                        <a:gd name="connsiteX7" fmla="*/ 249001 w 287101"/>
                        <a:gd name="connsiteY7" fmla="*/ 95250 h 676275"/>
                        <a:gd name="connsiteX8" fmla="*/ 244238 w 287101"/>
                        <a:gd name="connsiteY8" fmla="*/ 152400 h 676275"/>
                        <a:gd name="connsiteX9" fmla="*/ 239476 w 287101"/>
                        <a:gd name="connsiteY9" fmla="*/ 166687 h 676275"/>
                        <a:gd name="connsiteX10" fmla="*/ 196613 w 287101"/>
                        <a:gd name="connsiteY10" fmla="*/ 190500 h 676275"/>
                        <a:gd name="connsiteX11" fmla="*/ 182326 w 287101"/>
                        <a:gd name="connsiteY11" fmla="*/ 200025 h 676275"/>
                        <a:gd name="connsiteX12" fmla="*/ 144226 w 287101"/>
                        <a:gd name="connsiteY12" fmla="*/ 209550 h 676275"/>
                        <a:gd name="connsiteX13" fmla="*/ 129938 w 287101"/>
                        <a:gd name="connsiteY13" fmla="*/ 214312 h 676275"/>
                        <a:gd name="connsiteX14" fmla="*/ 44213 w 287101"/>
                        <a:gd name="connsiteY14" fmla="*/ 209550 h 676275"/>
                        <a:gd name="connsiteX15" fmla="*/ 29926 w 287101"/>
                        <a:gd name="connsiteY15" fmla="*/ 204787 h 676275"/>
                        <a:gd name="connsiteX16" fmla="*/ 1351 w 287101"/>
                        <a:gd name="connsiteY16" fmla="*/ 185737 h 676275"/>
                        <a:gd name="connsiteX17" fmla="*/ 6113 w 287101"/>
                        <a:gd name="connsiteY17" fmla="*/ 166687 h 676275"/>
                        <a:gd name="connsiteX18" fmla="*/ 34688 w 287101"/>
                        <a:gd name="connsiteY18" fmla="*/ 157162 h 676275"/>
                        <a:gd name="connsiteX19" fmla="*/ 101363 w 287101"/>
                        <a:gd name="connsiteY19" fmla="*/ 161925 h 676275"/>
                        <a:gd name="connsiteX20" fmla="*/ 148988 w 287101"/>
                        <a:gd name="connsiteY20" fmla="*/ 176212 h 676275"/>
                        <a:gd name="connsiteX21" fmla="*/ 187088 w 287101"/>
                        <a:gd name="connsiteY21" fmla="*/ 185737 h 676275"/>
                        <a:gd name="connsiteX22" fmla="*/ 215663 w 287101"/>
                        <a:gd name="connsiteY22" fmla="*/ 195262 h 676275"/>
                        <a:gd name="connsiteX23" fmla="*/ 225188 w 287101"/>
                        <a:gd name="connsiteY23" fmla="*/ 209550 h 676275"/>
                        <a:gd name="connsiteX24" fmla="*/ 239476 w 287101"/>
                        <a:gd name="connsiteY24" fmla="*/ 219075 h 676275"/>
                        <a:gd name="connsiteX25" fmla="*/ 258526 w 287101"/>
                        <a:gd name="connsiteY25" fmla="*/ 233362 h 676275"/>
                        <a:gd name="connsiteX26" fmla="*/ 272813 w 287101"/>
                        <a:gd name="connsiteY26" fmla="*/ 238125 h 676275"/>
                        <a:gd name="connsiteX27" fmla="*/ 287101 w 287101"/>
                        <a:gd name="connsiteY27" fmla="*/ 247650 h 676275"/>
                        <a:gd name="connsiteX28" fmla="*/ 277576 w 287101"/>
                        <a:gd name="connsiteY28" fmla="*/ 300037 h 676275"/>
                        <a:gd name="connsiteX29" fmla="*/ 272813 w 287101"/>
                        <a:gd name="connsiteY29" fmla="*/ 314325 h 676275"/>
                        <a:gd name="connsiteX30" fmla="*/ 253763 w 287101"/>
                        <a:gd name="connsiteY30" fmla="*/ 342900 h 676275"/>
                        <a:gd name="connsiteX31" fmla="*/ 215663 w 287101"/>
                        <a:gd name="connsiteY31" fmla="*/ 357187 h 676275"/>
                        <a:gd name="connsiteX32" fmla="*/ 187088 w 287101"/>
                        <a:gd name="connsiteY32" fmla="*/ 366712 h 676275"/>
                        <a:gd name="connsiteX33" fmla="*/ 172801 w 287101"/>
                        <a:gd name="connsiteY33" fmla="*/ 376237 h 676275"/>
                        <a:gd name="connsiteX34" fmla="*/ 48976 w 287101"/>
                        <a:gd name="connsiteY34" fmla="*/ 376237 h 676275"/>
                        <a:gd name="connsiteX35" fmla="*/ 34688 w 287101"/>
                        <a:gd name="connsiteY35" fmla="*/ 361950 h 676275"/>
                        <a:gd name="connsiteX36" fmla="*/ 6113 w 287101"/>
                        <a:gd name="connsiteY36" fmla="*/ 342900 h 676275"/>
                        <a:gd name="connsiteX37" fmla="*/ 1351 w 287101"/>
                        <a:gd name="connsiteY37" fmla="*/ 328612 h 676275"/>
                        <a:gd name="connsiteX38" fmla="*/ 48976 w 287101"/>
                        <a:gd name="connsiteY38" fmla="*/ 319087 h 676275"/>
                        <a:gd name="connsiteX39" fmla="*/ 87076 w 287101"/>
                        <a:gd name="connsiteY39" fmla="*/ 323850 h 676275"/>
                        <a:gd name="connsiteX40" fmla="*/ 144226 w 287101"/>
                        <a:gd name="connsiteY40" fmla="*/ 333375 h 676275"/>
                        <a:gd name="connsiteX41" fmla="*/ 158513 w 287101"/>
                        <a:gd name="connsiteY41" fmla="*/ 338137 h 676275"/>
                        <a:gd name="connsiteX42" fmla="*/ 187088 w 287101"/>
                        <a:gd name="connsiteY42" fmla="*/ 357187 h 676275"/>
                        <a:gd name="connsiteX43" fmla="*/ 229951 w 287101"/>
                        <a:gd name="connsiteY43" fmla="*/ 381000 h 676275"/>
                        <a:gd name="connsiteX44" fmla="*/ 244238 w 287101"/>
                        <a:gd name="connsiteY44" fmla="*/ 390525 h 676275"/>
                        <a:gd name="connsiteX45" fmla="*/ 258526 w 287101"/>
                        <a:gd name="connsiteY45" fmla="*/ 400050 h 676275"/>
                        <a:gd name="connsiteX46" fmla="*/ 268051 w 287101"/>
                        <a:gd name="connsiteY46" fmla="*/ 428625 h 676275"/>
                        <a:gd name="connsiteX47" fmla="*/ 272813 w 287101"/>
                        <a:gd name="connsiteY47" fmla="*/ 442912 h 676275"/>
                        <a:gd name="connsiteX48" fmla="*/ 268051 w 287101"/>
                        <a:gd name="connsiteY48" fmla="*/ 476250 h 676275"/>
                        <a:gd name="connsiteX49" fmla="*/ 244238 w 287101"/>
                        <a:gd name="connsiteY49" fmla="*/ 495300 h 676275"/>
                        <a:gd name="connsiteX50" fmla="*/ 229951 w 287101"/>
                        <a:gd name="connsiteY50" fmla="*/ 504825 h 676275"/>
                        <a:gd name="connsiteX51" fmla="*/ 210901 w 287101"/>
                        <a:gd name="connsiteY51" fmla="*/ 523875 h 676275"/>
                        <a:gd name="connsiteX52" fmla="*/ 182326 w 287101"/>
                        <a:gd name="connsiteY52" fmla="*/ 542925 h 676275"/>
                        <a:gd name="connsiteX53" fmla="*/ 87076 w 287101"/>
                        <a:gd name="connsiteY53" fmla="*/ 552450 h 676275"/>
                        <a:gd name="connsiteX54" fmla="*/ 48976 w 287101"/>
                        <a:gd name="connsiteY54" fmla="*/ 547687 h 676275"/>
                        <a:gd name="connsiteX55" fmla="*/ 25163 w 287101"/>
                        <a:gd name="connsiteY55" fmla="*/ 519112 h 676275"/>
                        <a:gd name="connsiteX56" fmla="*/ 29926 w 287101"/>
                        <a:gd name="connsiteY56" fmla="*/ 504825 h 676275"/>
                        <a:gd name="connsiteX57" fmla="*/ 44213 w 287101"/>
                        <a:gd name="connsiteY57" fmla="*/ 500062 h 676275"/>
                        <a:gd name="connsiteX58" fmla="*/ 120413 w 287101"/>
                        <a:gd name="connsiteY58" fmla="*/ 504825 h 676275"/>
                        <a:gd name="connsiteX59" fmla="*/ 148988 w 287101"/>
                        <a:gd name="connsiteY59" fmla="*/ 509587 h 676275"/>
                        <a:gd name="connsiteX60" fmla="*/ 163276 w 287101"/>
                        <a:gd name="connsiteY60" fmla="*/ 514350 h 676275"/>
                        <a:gd name="connsiteX61" fmla="*/ 215663 w 287101"/>
                        <a:gd name="connsiteY61" fmla="*/ 528637 h 676275"/>
                        <a:gd name="connsiteX62" fmla="*/ 229951 w 287101"/>
                        <a:gd name="connsiteY62" fmla="*/ 533400 h 676275"/>
                        <a:gd name="connsiteX63" fmla="*/ 244238 w 287101"/>
                        <a:gd name="connsiteY63" fmla="*/ 542925 h 676275"/>
                        <a:gd name="connsiteX64" fmla="*/ 263288 w 287101"/>
                        <a:gd name="connsiteY64" fmla="*/ 571500 h 676275"/>
                        <a:gd name="connsiteX65" fmla="*/ 244238 w 287101"/>
                        <a:gd name="connsiteY65" fmla="*/ 623887 h 676275"/>
                        <a:gd name="connsiteX66" fmla="*/ 229951 w 287101"/>
                        <a:gd name="connsiteY66" fmla="*/ 633412 h 676275"/>
                        <a:gd name="connsiteX67" fmla="*/ 187088 w 287101"/>
                        <a:gd name="connsiteY67" fmla="*/ 652462 h 676275"/>
                        <a:gd name="connsiteX68" fmla="*/ 177563 w 287101"/>
                        <a:gd name="connsiteY68" fmla="*/ 666750 h 676275"/>
                        <a:gd name="connsiteX69" fmla="*/ 168038 w 287101"/>
                        <a:gd name="connsiteY69" fmla="*/ 676275 h 67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87101" h="676275">
                          <a:moveTo>
                            <a:pt x="134701" y="0"/>
                          </a:moveTo>
                          <a:cubicBezTo>
                            <a:pt x="150576" y="1587"/>
                            <a:pt x="166557" y="2336"/>
                            <a:pt x="182326" y="4762"/>
                          </a:cubicBezTo>
                          <a:cubicBezTo>
                            <a:pt x="187288" y="5525"/>
                            <a:pt x="192693" y="6389"/>
                            <a:pt x="196613" y="9525"/>
                          </a:cubicBezTo>
                          <a:cubicBezTo>
                            <a:pt x="201082" y="13101"/>
                            <a:pt x="202091" y="19765"/>
                            <a:pt x="206138" y="23812"/>
                          </a:cubicBezTo>
                          <a:cubicBezTo>
                            <a:pt x="210186" y="27859"/>
                            <a:pt x="215663" y="30162"/>
                            <a:pt x="220426" y="33337"/>
                          </a:cubicBezTo>
                          <a:cubicBezTo>
                            <a:pt x="223601" y="38100"/>
                            <a:pt x="227391" y="42505"/>
                            <a:pt x="229951" y="47625"/>
                          </a:cubicBezTo>
                          <a:cubicBezTo>
                            <a:pt x="249668" y="87061"/>
                            <a:pt x="216940" y="35251"/>
                            <a:pt x="244238" y="76200"/>
                          </a:cubicBezTo>
                          <a:cubicBezTo>
                            <a:pt x="245826" y="82550"/>
                            <a:pt x="249001" y="88705"/>
                            <a:pt x="249001" y="95250"/>
                          </a:cubicBezTo>
                          <a:cubicBezTo>
                            <a:pt x="249001" y="114366"/>
                            <a:pt x="246764" y="133452"/>
                            <a:pt x="244238" y="152400"/>
                          </a:cubicBezTo>
                          <a:cubicBezTo>
                            <a:pt x="243575" y="157376"/>
                            <a:pt x="243026" y="163137"/>
                            <a:pt x="239476" y="166687"/>
                          </a:cubicBezTo>
                          <a:cubicBezTo>
                            <a:pt x="209445" y="196718"/>
                            <a:pt x="220568" y="178522"/>
                            <a:pt x="196613" y="190500"/>
                          </a:cubicBezTo>
                          <a:cubicBezTo>
                            <a:pt x="191494" y="193060"/>
                            <a:pt x="187445" y="197465"/>
                            <a:pt x="182326" y="200025"/>
                          </a:cubicBezTo>
                          <a:cubicBezTo>
                            <a:pt x="171444" y="205466"/>
                            <a:pt x="155086" y="206835"/>
                            <a:pt x="144226" y="209550"/>
                          </a:cubicBezTo>
                          <a:cubicBezTo>
                            <a:pt x="139356" y="210768"/>
                            <a:pt x="134701" y="212725"/>
                            <a:pt x="129938" y="214312"/>
                          </a:cubicBezTo>
                          <a:cubicBezTo>
                            <a:pt x="101363" y="212725"/>
                            <a:pt x="72703" y="212263"/>
                            <a:pt x="44213" y="209550"/>
                          </a:cubicBezTo>
                          <a:cubicBezTo>
                            <a:pt x="39216" y="209074"/>
                            <a:pt x="34314" y="207225"/>
                            <a:pt x="29926" y="204787"/>
                          </a:cubicBezTo>
                          <a:cubicBezTo>
                            <a:pt x="19919" y="199227"/>
                            <a:pt x="1351" y="185737"/>
                            <a:pt x="1351" y="185737"/>
                          </a:cubicBezTo>
                          <a:cubicBezTo>
                            <a:pt x="2938" y="179387"/>
                            <a:pt x="1143" y="170947"/>
                            <a:pt x="6113" y="166687"/>
                          </a:cubicBezTo>
                          <a:cubicBezTo>
                            <a:pt x="13736" y="160153"/>
                            <a:pt x="34688" y="157162"/>
                            <a:pt x="34688" y="157162"/>
                          </a:cubicBezTo>
                          <a:cubicBezTo>
                            <a:pt x="56913" y="158750"/>
                            <a:pt x="79218" y="159464"/>
                            <a:pt x="101363" y="161925"/>
                          </a:cubicBezTo>
                          <a:cubicBezTo>
                            <a:pt x="114974" y="163437"/>
                            <a:pt x="137487" y="173337"/>
                            <a:pt x="148988" y="176212"/>
                          </a:cubicBezTo>
                          <a:cubicBezTo>
                            <a:pt x="161688" y="179387"/>
                            <a:pt x="174669" y="181597"/>
                            <a:pt x="187088" y="185737"/>
                          </a:cubicBezTo>
                          <a:lnTo>
                            <a:pt x="215663" y="195262"/>
                          </a:lnTo>
                          <a:cubicBezTo>
                            <a:pt x="218838" y="200025"/>
                            <a:pt x="221141" y="205503"/>
                            <a:pt x="225188" y="209550"/>
                          </a:cubicBezTo>
                          <a:cubicBezTo>
                            <a:pt x="229235" y="213597"/>
                            <a:pt x="234818" y="215748"/>
                            <a:pt x="239476" y="219075"/>
                          </a:cubicBezTo>
                          <a:cubicBezTo>
                            <a:pt x="245935" y="223688"/>
                            <a:pt x="251634" y="229424"/>
                            <a:pt x="258526" y="233362"/>
                          </a:cubicBezTo>
                          <a:cubicBezTo>
                            <a:pt x="262885" y="235853"/>
                            <a:pt x="268323" y="235880"/>
                            <a:pt x="272813" y="238125"/>
                          </a:cubicBezTo>
                          <a:cubicBezTo>
                            <a:pt x="277933" y="240685"/>
                            <a:pt x="282338" y="244475"/>
                            <a:pt x="287101" y="247650"/>
                          </a:cubicBezTo>
                          <a:cubicBezTo>
                            <a:pt x="284980" y="260375"/>
                            <a:pt x="280901" y="286736"/>
                            <a:pt x="277576" y="300037"/>
                          </a:cubicBezTo>
                          <a:cubicBezTo>
                            <a:pt x="276358" y="304907"/>
                            <a:pt x="275251" y="309936"/>
                            <a:pt x="272813" y="314325"/>
                          </a:cubicBezTo>
                          <a:cubicBezTo>
                            <a:pt x="267254" y="324332"/>
                            <a:pt x="263288" y="336550"/>
                            <a:pt x="253763" y="342900"/>
                          </a:cubicBezTo>
                          <a:cubicBezTo>
                            <a:pt x="228899" y="359476"/>
                            <a:pt x="250521" y="347681"/>
                            <a:pt x="215663" y="357187"/>
                          </a:cubicBezTo>
                          <a:cubicBezTo>
                            <a:pt x="205977" y="359829"/>
                            <a:pt x="187088" y="366712"/>
                            <a:pt x="187088" y="366712"/>
                          </a:cubicBezTo>
                          <a:cubicBezTo>
                            <a:pt x="182326" y="369887"/>
                            <a:pt x="178231" y="374427"/>
                            <a:pt x="172801" y="376237"/>
                          </a:cubicBezTo>
                          <a:cubicBezTo>
                            <a:pt x="138925" y="387530"/>
                            <a:pt x="68093" y="377193"/>
                            <a:pt x="48976" y="376237"/>
                          </a:cubicBezTo>
                          <a:cubicBezTo>
                            <a:pt x="44213" y="371475"/>
                            <a:pt x="40004" y="366085"/>
                            <a:pt x="34688" y="361950"/>
                          </a:cubicBezTo>
                          <a:cubicBezTo>
                            <a:pt x="25652" y="354922"/>
                            <a:pt x="6113" y="342900"/>
                            <a:pt x="6113" y="342900"/>
                          </a:cubicBezTo>
                          <a:cubicBezTo>
                            <a:pt x="4526" y="338137"/>
                            <a:pt x="-3037" y="331050"/>
                            <a:pt x="1351" y="328612"/>
                          </a:cubicBezTo>
                          <a:cubicBezTo>
                            <a:pt x="15503" y="320750"/>
                            <a:pt x="48976" y="319087"/>
                            <a:pt x="48976" y="319087"/>
                          </a:cubicBezTo>
                          <a:lnTo>
                            <a:pt x="87076" y="323850"/>
                          </a:lnTo>
                          <a:cubicBezTo>
                            <a:pt x="104369" y="326156"/>
                            <a:pt x="126755" y="329007"/>
                            <a:pt x="144226" y="333375"/>
                          </a:cubicBezTo>
                          <a:cubicBezTo>
                            <a:pt x="149096" y="334593"/>
                            <a:pt x="153751" y="336550"/>
                            <a:pt x="158513" y="338137"/>
                          </a:cubicBezTo>
                          <a:cubicBezTo>
                            <a:pt x="168038" y="344487"/>
                            <a:pt x="176228" y="353567"/>
                            <a:pt x="187088" y="357187"/>
                          </a:cubicBezTo>
                          <a:cubicBezTo>
                            <a:pt x="212236" y="365570"/>
                            <a:pt x="197200" y="359165"/>
                            <a:pt x="229951" y="381000"/>
                          </a:cubicBezTo>
                          <a:lnTo>
                            <a:pt x="244238" y="390525"/>
                          </a:lnTo>
                          <a:lnTo>
                            <a:pt x="258526" y="400050"/>
                          </a:lnTo>
                          <a:lnTo>
                            <a:pt x="268051" y="428625"/>
                          </a:lnTo>
                          <a:lnTo>
                            <a:pt x="272813" y="442912"/>
                          </a:lnTo>
                          <a:cubicBezTo>
                            <a:pt x="271226" y="454025"/>
                            <a:pt x="271277" y="465498"/>
                            <a:pt x="268051" y="476250"/>
                          </a:cubicBezTo>
                          <a:cubicBezTo>
                            <a:pt x="262385" y="495139"/>
                            <a:pt x="258129" y="488354"/>
                            <a:pt x="244238" y="495300"/>
                          </a:cubicBezTo>
                          <a:cubicBezTo>
                            <a:pt x="239119" y="497860"/>
                            <a:pt x="234713" y="501650"/>
                            <a:pt x="229951" y="504825"/>
                          </a:cubicBezTo>
                          <a:cubicBezTo>
                            <a:pt x="221868" y="529069"/>
                            <a:pt x="231682" y="512330"/>
                            <a:pt x="210901" y="523875"/>
                          </a:cubicBezTo>
                          <a:cubicBezTo>
                            <a:pt x="200894" y="529435"/>
                            <a:pt x="193685" y="541505"/>
                            <a:pt x="182326" y="542925"/>
                          </a:cubicBezTo>
                          <a:cubicBezTo>
                            <a:pt x="125258" y="550058"/>
                            <a:pt x="156981" y="546624"/>
                            <a:pt x="87076" y="552450"/>
                          </a:cubicBezTo>
                          <a:cubicBezTo>
                            <a:pt x="74376" y="550862"/>
                            <a:pt x="61004" y="552061"/>
                            <a:pt x="48976" y="547687"/>
                          </a:cubicBezTo>
                          <a:cubicBezTo>
                            <a:pt x="40907" y="544753"/>
                            <a:pt x="29699" y="525916"/>
                            <a:pt x="25163" y="519112"/>
                          </a:cubicBezTo>
                          <a:cubicBezTo>
                            <a:pt x="26751" y="514350"/>
                            <a:pt x="26376" y="508375"/>
                            <a:pt x="29926" y="504825"/>
                          </a:cubicBezTo>
                          <a:cubicBezTo>
                            <a:pt x="33476" y="501275"/>
                            <a:pt x="39193" y="500062"/>
                            <a:pt x="44213" y="500062"/>
                          </a:cubicBezTo>
                          <a:cubicBezTo>
                            <a:pt x="69663" y="500062"/>
                            <a:pt x="95013" y="503237"/>
                            <a:pt x="120413" y="504825"/>
                          </a:cubicBezTo>
                          <a:cubicBezTo>
                            <a:pt x="129938" y="506412"/>
                            <a:pt x="139562" y="507492"/>
                            <a:pt x="148988" y="509587"/>
                          </a:cubicBezTo>
                          <a:cubicBezTo>
                            <a:pt x="153889" y="510676"/>
                            <a:pt x="158406" y="513132"/>
                            <a:pt x="163276" y="514350"/>
                          </a:cubicBezTo>
                          <a:cubicBezTo>
                            <a:pt x="217130" y="527813"/>
                            <a:pt x="154358" y="508201"/>
                            <a:pt x="215663" y="528637"/>
                          </a:cubicBezTo>
                          <a:cubicBezTo>
                            <a:pt x="220426" y="530225"/>
                            <a:pt x="225774" y="530615"/>
                            <a:pt x="229951" y="533400"/>
                          </a:cubicBezTo>
                          <a:lnTo>
                            <a:pt x="244238" y="542925"/>
                          </a:lnTo>
                          <a:cubicBezTo>
                            <a:pt x="250588" y="552450"/>
                            <a:pt x="265533" y="560275"/>
                            <a:pt x="263288" y="571500"/>
                          </a:cubicBezTo>
                          <a:cubicBezTo>
                            <a:pt x="259764" y="589123"/>
                            <a:pt x="257875" y="610250"/>
                            <a:pt x="244238" y="623887"/>
                          </a:cubicBezTo>
                          <a:cubicBezTo>
                            <a:pt x="240191" y="627934"/>
                            <a:pt x="234713" y="630237"/>
                            <a:pt x="229951" y="633412"/>
                          </a:cubicBezTo>
                          <a:cubicBezTo>
                            <a:pt x="208517" y="665564"/>
                            <a:pt x="237236" y="630174"/>
                            <a:pt x="187088" y="652462"/>
                          </a:cubicBezTo>
                          <a:cubicBezTo>
                            <a:pt x="181857" y="654787"/>
                            <a:pt x="181139" y="662280"/>
                            <a:pt x="177563" y="666750"/>
                          </a:cubicBezTo>
                          <a:cubicBezTo>
                            <a:pt x="174758" y="670256"/>
                            <a:pt x="171213" y="673100"/>
                            <a:pt x="168038" y="676275"/>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a:stCxn id="21" idx="0"/>
                    </p:cNvCxnSpPr>
                    <p:nvPr/>
                  </p:nvCxnSpPr>
                  <p:spPr>
                    <a:xfrm flipV="1">
                      <a:off x="2433638" y="1703786"/>
                      <a:ext cx="7069" cy="3202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2440707" y="2663428"/>
                      <a:ext cx="3534" cy="5786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 name="Group 12"/>
                  <p:cNvGrpSpPr/>
                  <p:nvPr/>
                </p:nvGrpSpPr>
                <p:grpSpPr>
                  <a:xfrm>
                    <a:off x="2767829" y="4090277"/>
                    <a:ext cx="533400" cy="1600200"/>
                    <a:chOff x="9163050" y="2381250"/>
                    <a:chExt cx="533400" cy="1600200"/>
                  </a:xfrm>
                </p:grpSpPr>
                <p:grpSp>
                  <p:nvGrpSpPr>
                    <p:cNvPr id="15" name="Group 14"/>
                    <p:cNvGrpSpPr/>
                    <p:nvPr/>
                  </p:nvGrpSpPr>
                  <p:grpSpPr>
                    <a:xfrm>
                      <a:off x="9163050" y="2381250"/>
                      <a:ext cx="533400" cy="1600200"/>
                      <a:chOff x="7581900" y="1752600"/>
                      <a:chExt cx="533400" cy="1600200"/>
                    </a:xfrm>
                  </p:grpSpPr>
                  <p:cxnSp>
                    <p:nvCxnSpPr>
                      <p:cNvPr id="18" name="Straight Connector 17"/>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
                    <p:cNvSpPr txBox="1"/>
                    <p:nvPr/>
                  </p:nvSpPr>
                  <p:spPr>
                    <a:xfrm>
                      <a:off x="9260473" y="2835478"/>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17" name="TextBox 16"/>
                    <p:cNvSpPr txBox="1"/>
                    <p:nvPr/>
                  </p:nvSpPr>
                  <p:spPr>
                    <a:xfrm>
                      <a:off x="9291767" y="3031084"/>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cxnSp>
                <p:nvCxnSpPr>
                  <p:cNvPr id="14" name="Straight Connector 13"/>
                  <p:cNvCxnSpPr/>
                  <p:nvPr/>
                </p:nvCxnSpPr>
                <p:spPr>
                  <a:xfrm flipV="1">
                    <a:off x="3034529" y="5639001"/>
                    <a:ext cx="3184187" cy="5147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9" name="TextBox 8"/>
                <p:cNvSpPr txBox="1"/>
                <p:nvPr/>
              </p:nvSpPr>
              <p:spPr>
                <a:xfrm>
                  <a:off x="2090033" y="2078962"/>
                  <a:ext cx="644728" cy="461665"/>
                </a:xfrm>
                <a:prstGeom prst="rect">
                  <a:avLst/>
                </a:prstGeom>
                <a:noFill/>
              </p:spPr>
              <p:txBody>
                <a:bodyPr wrap="none" rtlCol="0">
                  <a:spAutoFit/>
                </a:bodyPr>
                <a:lstStyle/>
                <a:p>
                  <a:r>
                    <a:rPr lang="en-US" sz="2400" dirty="0" smtClean="0"/>
                    <a:t>1 </a:t>
                  </a:r>
                  <a:r>
                    <a:rPr lang="en-US" sz="2400" dirty="0" smtClean="0">
                      <a:latin typeface="Symbol" panose="05050102010706020507" pitchFamily="18" charset="2"/>
                    </a:rPr>
                    <a:t>W</a:t>
                  </a:r>
                  <a:endParaRPr lang="en-US" sz="2400" dirty="0">
                    <a:latin typeface="Symbol" panose="05050102010706020507" pitchFamily="18" charset="2"/>
                  </a:endParaRPr>
                </a:p>
              </p:txBody>
            </p:sp>
          </p:grpSp>
          <p:sp>
            <p:nvSpPr>
              <p:cNvPr id="5" name="TextBox 4"/>
              <p:cNvSpPr txBox="1"/>
              <p:nvPr/>
            </p:nvSpPr>
            <p:spPr>
              <a:xfrm>
                <a:off x="1722045" y="4726170"/>
                <a:ext cx="562975" cy="461665"/>
              </a:xfrm>
              <a:prstGeom prst="rect">
                <a:avLst/>
              </a:prstGeom>
              <a:noFill/>
            </p:spPr>
            <p:txBody>
              <a:bodyPr wrap="none" rtlCol="0">
                <a:spAutoFit/>
              </a:bodyPr>
              <a:lstStyle/>
              <a:p>
                <a:r>
                  <a:rPr lang="en-US" sz="2400" dirty="0" smtClean="0"/>
                  <a:t>j </a:t>
                </a:r>
                <a:r>
                  <a:rPr lang="en-US" sz="2400" dirty="0" smtClean="0">
                    <a:latin typeface="Symbol" panose="05050102010706020507" pitchFamily="18" charset="2"/>
                  </a:rPr>
                  <a:t>W</a:t>
                </a:r>
                <a:endParaRPr lang="en-US" sz="2400" dirty="0">
                  <a:latin typeface="Symbol" panose="05050102010706020507" pitchFamily="18" charset="2"/>
                </a:endParaRPr>
              </a:p>
            </p:txBody>
          </p:sp>
          <p:sp>
            <p:nvSpPr>
              <p:cNvPr id="6" name="TextBox 5"/>
              <p:cNvSpPr txBox="1"/>
              <p:nvPr/>
            </p:nvSpPr>
            <p:spPr>
              <a:xfrm>
                <a:off x="2969177" y="4504829"/>
                <a:ext cx="657552" cy="461665"/>
              </a:xfrm>
              <a:prstGeom prst="rect">
                <a:avLst/>
              </a:prstGeom>
              <a:noFill/>
            </p:spPr>
            <p:txBody>
              <a:bodyPr wrap="none" rtlCol="0">
                <a:spAutoFit/>
              </a:bodyPr>
              <a:lstStyle/>
              <a:p>
                <a:r>
                  <a:rPr lang="en-US" sz="2400" dirty="0" smtClean="0"/>
                  <a:t>-j </a:t>
                </a:r>
                <a:r>
                  <a:rPr lang="en-US" sz="2400" dirty="0" smtClean="0">
                    <a:latin typeface="Symbol" panose="05050102010706020507" pitchFamily="18" charset="2"/>
                  </a:rPr>
                  <a:t>W</a:t>
                </a:r>
                <a:endParaRPr lang="en-US" sz="2400" dirty="0">
                  <a:latin typeface="Symbol" panose="05050102010706020507" pitchFamily="18" charset="2"/>
                </a:endParaRPr>
              </a:p>
            </p:txBody>
          </p:sp>
          <p:sp>
            <p:nvSpPr>
              <p:cNvPr id="7" name="TextBox 6"/>
              <p:cNvSpPr txBox="1"/>
              <p:nvPr/>
            </p:nvSpPr>
            <p:spPr>
              <a:xfrm>
                <a:off x="74005" y="4841209"/>
                <a:ext cx="583814" cy="461665"/>
              </a:xfrm>
              <a:prstGeom prst="rect">
                <a:avLst/>
              </a:prstGeom>
              <a:noFill/>
            </p:spPr>
            <p:txBody>
              <a:bodyPr wrap="none" rtlCol="0">
                <a:spAutoFit/>
              </a:bodyPr>
              <a:lstStyle/>
              <a:p>
                <a:r>
                  <a:rPr lang="en-US" sz="2400" dirty="0" smtClean="0"/>
                  <a:t>5 V</a:t>
                </a:r>
                <a:endParaRPr lang="en-US" sz="2400" dirty="0"/>
              </a:p>
            </p:txBody>
          </p:sp>
        </p:grpSp>
        <p:cxnSp>
          <p:nvCxnSpPr>
            <p:cNvPr id="42" name="Straight Connector 41"/>
            <p:cNvCxnSpPr/>
            <p:nvPr/>
          </p:nvCxnSpPr>
          <p:spPr>
            <a:xfrm>
              <a:off x="4335630" y="1478818"/>
              <a:ext cx="7770" cy="1645382"/>
            </a:xfrm>
            <a:prstGeom prst="line">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4346489" y="2369281"/>
              <a:ext cx="511679" cy="584775"/>
            </a:xfrm>
            <a:prstGeom prst="rect">
              <a:avLst/>
            </a:prstGeom>
            <a:noFill/>
          </p:spPr>
          <p:txBody>
            <a:bodyPr wrap="none" rtlCol="0">
              <a:spAutoFit/>
            </a:bodyPr>
            <a:lstStyle/>
            <a:p>
              <a:r>
                <a:rPr lang="en-US" sz="3200" dirty="0" err="1" smtClean="0"/>
                <a:t>I</a:t>
              </a:r>
              <a:r>
                <a:rPr lang="en-US" sz="3200" baseline="-25000" dirty="0" err="1" smtClean="0"/>
                <a:t>sc</a:t>
              </a:r>
              <a:endParaRPr lang="en-US" sz="3200" baseline="-25000" dirty="0"/>
            </a:p>
          </p:txBody>
        </p:sp>
      </p:grpSp>
      <p:grpSp>
        <p:nvGrpSpPr>
          <p:cNvPr id="95" name="Group 94"/>
          <p:cNvGrpSpPr/>
          <p:nvPr/>
        </p:nvGrpSpPr>
        <p:grpSpPr>
          <a:xfrm>
            <a:off x="120294" y="3898403"/>
            <a:ext cx="4578650" cy="1931170"/>
            <a:chOff x="890627" y="3857769"/>
            <a:chExt cx="4578650" cy="1931170"/>
          </a:xfrm>
        </p:grpSpPr>
        <p:grpSp>
          <p:nvGrpSpPr>
            <p:cNvPr id="58" name="Group 57"/>
            <p:cNvGrpSpPr/>
            <p:nvPr/>
          </p:nvGrpSpPr>
          <p:grpSpPr>
            <a:xfrm rot="21442747">
              <a:off x="2578774" y="4153112"/>
              <a:ext cx="420252" cy="1601737"/>
              <a:chOff x="5066148" y="1912143"/>
              <a:chExt cx="420252" cy="1545428"/>
            </a:xfrm>
          </p:grpSpPr>
          <p:cxnSp>
            <p:nvCxnSpPr>
              <p:cNvPr id="78" name="Straight Connector 77"/>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59" name="Group 58"/>
            <p:cNvGrpSpPr/>
            <p:nvPr/>
          </p:nvGrpSpPr>
          <p:grpSpPr>
            <a:xfrm rot="5400000">
              <a:off x="3876829" y="3323959"/>
              <a:ext cx="536100" cy="1603720"/>
              <a:chOff x="3132049" y="1703786"/>
              <a:chExt cx="536100" cy="1538287"/>
            </a:xfrm>
          </p:grpSpPr>
          <p:cxnSp>
            <p:nvCxnSpPr>
              <p:cNvPr id="72" name="Straight Connector 71"/>
              <p:cNvCxnSpPr/>
              <p:nvPr/>
            </p:nvCxnSpPr>
            <p:spPr>
              <a:xfrm>
                <a:off x="3402738" y="1703786"/>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401449" y="2556273"/>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H="1">
                <a:off x="3134750" y="2389586"/>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75" name="Group 74"/>
              <p:cNvGrpSpPr/>
              <p:nvPr/>
            </p:nvGrpSpPr>
            <p:grpSpPr>
              <a:xfrm>
                <a:off x="3132049" y="2540793"/>
                <a:ext cx="536100" cy="160217"/>
                <a:chOff x="2767913" y="996778"/>
                <a:chExt cx="536100" cy="160217"/>
              </a:xfrm>
            </p:grpSpPr>
            <p:sp>
              <p:nvSpPr>
                <p:cNvPr id="76" name="Arc 75"/>
                <p:cNvSpPr/>
                <p:nvPr/>
              </p:nvSpPr>
              <p:spPr>
                <a:xfrm>
                  <a:off x="2767913"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Arc 76"/>
                <p:cNvSpPr/>
                <p:nvPr/>
              </p:nvSpPr>
              <p:spPr>
                <a:xfrm flipH="1">
                  <a:off x="2784778"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60" name="Group 59"/>
            <p:cNvGrpSpPr/>
            <p:nvPr/>
          </p:nvGrpSpPr>
          <p:grpSpPr>
            <a:xfrm>
              <a:off x="3206574" y="4133743"/>
              <a:ext cx="287101" cy="1603720"/>
              <a:chOff x="2298937" y="1703786"/>
              <a:chExt cx="287101" cy="1538287"/>
            </a:xfrm>
          </p:grpSpPr>
          <p:sp>
            <p:nvSpPr>
              <p:cNvPr id="69" name="Freeform 68"/>
              <p:cNvSpPr/>
              <p:nvPr/>
            </p:nvSpPr>
            <p:spPr>
              <a:xfrm>
                <a:off x="2298937" y="2024063"/>
                <a:ext cx="287101" cy="676275"/>
              </a:xfrm>
              <a:custGeom>
                <a:avLst/>
                <a:gdLst>
                  <a:gd name="connsiteX0" fmla="*/ 134701 w 287101"/>
                  <a:gd name="connsiteY0" fmla="*/ 0 h 676275"/>
                  <a:gd name="connsiteX1" fmla="*/ 182326 w 287101"/>
                  <a:gd name="connsiteY1" fmla="*/ 4762 h 676275"/>
                  <a:gd name="connsiteX2" fmla="*/ 196613 w 287101"/>
                  <a:gd name="connsiteY2" fmla="*/ 9525 h 676275"/>
                  <a:gd name="connsiteX3" fmla="*/ 206138 w 287101"/>
                  <a:gd name="connsiteY3" fmla="*/ 23812 h 676275"/>
                  <a:gd name="connsiteX4" fmla="*/ 220426 w 287101"/>
                  <a:gd name="connsiteY4" fmla="*/ 33337 h 676275"/>
                  <a:gd name="connsiteX5" fmla="*/ 229951 w 287101"/>
                  <a:gd name="connsiteY5" fmla="*/ 47625 h 676275"/>
                  <a:gd name="connsiteX6" fmla="*/ 244238 w 287101"/>
                  <a:gd name="connsiteY6" fmla="*/ 76200 h 676275"/>
                  <a:gd name="connsiteX7" fmla="*/ 249001 w 287101"/>
                  <a:gd name="connsiteY7" fmla="*/ 95250 h 676275"/>
                  <a:gd name="connsiteX8" fmla="*/ 244238 w 287101"/>
                  <a:gd name="connsiteY8" fmla="*/ 152400 h 676275"/>
                  <a:gd name="connsiteX9" fmla="*/ 239476 w 287101"/>
                  <a:gd name="connsiteY9" fmla="*/ 166687 h 676275"/>
                  <a:gd name="connsiteX10" fmla="*/ 196613 w 287101"/>
                  <a:gd name="connsiteY10" fmla="*/ 190500 h 676275"/>
                  <a:gd name="connsiteX11" fmla="*/ 182326 w 287101"/>
                  <a:gd name="connsiteY11" fmla="*/ 200025 h 676275"/>
                  <a:gd name="connsiteX12" fmla="*/ 144226 w 287101"/>
                  <a:gd name="connsiteY12" fmla="*/ 209550 h 676275"/>
                  <a:gd name="connsiteX13" fmla="*/ 129938 w 287101"/>
                  <a:gd name="connsiteY13" fmla="*/ 214312 h 676275"/>
                  <a:gd name="connsiteX14" fmla="*/ 44213 w 287101"/>
                  <a:gd name="connsiteY14" fmla="*/ 209550 h 676275"/>
                  <a:gd name="connsiteX15" fmla="*/ 29926 w 287101"/>
                  <a:gd name="connsiteY15" fmla="*/ 204787 h 676275"/>
                  <a:gd name="connsiteX16" fmla="*/ 1351 w 287101"/>
                  <a:gd name="connsiteY16" fmla="*/ 185737 h 676275"/>
                  <a:gd name="connsiteX17" fmla="*/ 6113 w 287101"/>
                  <a:gd name="connsiteY17" fmla="*/ 166687 h 676275"/>
                  <a:gd name="connsiteX18" fmla="*/ 34688 w 287101"/>
                  <a:gd name="connsiteY18" fmla="*/ 157162 h 676275"/>
                  <a:gd name="connsiteX19" fmla="*/ 101363 w 287101"/>
                  <a:gd name="connsiteY19" fmla="*/ 161925 h 676275"/>
                  <a:gd name="connsiteX20" fmla="*/ 148988 w 287101"/>
                  <a:gd name="connsiteY20" fmla="*/ 176212 h 676275"/>
                  <a:gd name="connsiteX21" fmla="*/ 187088 w 287101"/>
                  <a:gd name="connsiteY21" fmla="*/ 185737 h 676275"/>
                  <a:gd name="connsiteX22" fmla="*/ 215663 w 287101"/>
                  <a:gd name="connsiteY22" fmla="*/ 195262 h 676275"/>
                  <a:gd name="connsiteX23" fmla="*/ 225188 w 287101"/>
                  <a:gd name="connsiteY23" fmla="*/ 209550 h 676275"/>
                  <a:gd name="connsiteX24" fmla="*/ 239476 w 287101"/>
                  <a:gd name="connsiteY24" fmla="*/ 219075 h 676275"/>
                  <a:gd name="connsiteX25" fmla="*/ 258526 w 287101"/>
                  <a:gd name="connsiteY25" fmla="*/ 233362 h 676275"/>
                  <a:gd name="connsiteX26" fmla="*/ 272813 w 287101"/>
                  <a:gd name="connsiteY26" fmla="*/ 238125 h 676275"/>
                  <a:gd name="connsiteX27" fmla="*/ 287101 w 287101"/>
                  <a:gd name="connsiteY27" fmla="*/ 247650 h 676275"/>
                  <a:gd name="connsiteX28" fmla="*/ 277576 w 287101"/>
                  <a:gd name="connsiteY28" fmla="*/ 300037 h 676275"/>
                  <a:gd name="connsiteX29" fmla="*/ 272813 w 287101"/>
                  <a:gd name="connsiteY29" fmla="*/ 314325 h 676275"/>
                  <a:gd name="connsiteX30" fmla="*/ 253763 w 287101"/>
                  <a:gd name="connsiteY30" fmla="*/ 342900 h 676275"/>
                  <a:gd name="connsiteX31" fmla="*/ 215663 w 287101"/>
                  <a:gd name="connsiteY31" fmla="*/ 357187 h 676275"/>
                  <a:gd name="connsiteX32" fmla="*/ 187088 w 287101"/>
                  <a:gd name="connsiteY32" fmla="*/ 366712 h 676275"/>
                  <a:gd name="connsiteX33" fmla="*/ 172801 w 287101"/>
                  <a:gd name="connsiteY33" fmla="*/ 376237 h 676275"/>
                  <a:gd name="connsiteX34" fmla="*/ 48976 w 287101"/>
                  <a:gd name="connsiteY34" fmla="*/ 376237 h 676275"/>
                  <a:gd name="connsiteX35" fmla="*/ 34688 w 287101"/>
                  <a:gd name="connsiteY35" fmla="*/ 361950 h 676275"/>
                  <a:gd name="connsiteX36" fmla="*/ 6113 w 287101"/>
                  <a:gd name="connsiteY36" fmla="*/ 342900 h 676275"/>
                  <a:gd name="connsiteX37" fmla="*/ 1351 w 287101"/>
                  <a:gd name="connsiteY37" fmla="*/ 328612 h 676275"/>
                  <a:gd name="connsiteX38" fmla="*/ 48976 w 287101"/>
                  <a:gd name="connsiteY38" fmla="*/ 319087 h 676275"/>
                  <a:gd name="connsiteX39" fmla="*/ 87076 w 287101"/>
                  <a:gd name="connsiteY39" fmla="*/ 323850 h 676275"/>
                  <a:gd name="connsiteX40" fmla="*/ 144226 w 287101"/>
                  <a:gd name="connsiteY40" fmla="*/ 333375 h 676275"/>
                  <a:gd name="connsiteX41" fmla="*/ 158513 w 287101"/>
                  <a:gd name="connsiteY41" fmla="*/ 338137 h 676275"/>
                  <a:gd name="connsiteX42" fmla="*/ 187088 w 287101"/>
                  <a:gd name="connsiteY42" fmla="*/ 357187 h 676275"/>
                  <a:gd name="connsiteX43" fmla="*/ 229951 w 287101"/>
                  <a:gd name="connsiteY43" fmla="*/ 381000 h 676275"/>
                  <a:gd name="connsiteX44" fmla="*/ 244238 w 287101"/>
                  <a:gd name="connsiteY44" fmla="*/ 390525 h 676275"/>
                  <a:gd name="connsiteX45" fmla="*/ 258526 w 287101"/>
                  <a:gd name="connsiteY45" fmla="*/ 400050 h 676275"/>
                  <a:gd name="connsiteX46" fmla="*/ 268051 w 287101"/>
                  <a:gd name="connsiteY46" fmla="*/ 428625 h 676275"/>
                  <a:gd name="connsiteX47" fmla="*/ 272813 w 287101"/>
                  <a:gd name="connsiteY47" fmla="*/ 442912 h 676275"/>
                  <a:gd name="connsiteX48" fmla="*/ 268051 w 287101"/>
                  <a:gd name="connsiteY48" fmla="*/ 476250 h 676275"/>
                  <a:gd name="connsiteX49" fmla="*/ 244238 w 287101"/>
                  <a:gd name="connsiteY49" fmla="*/ 495300 h 676275"/>
                  <a:gd name="connsiteX50" fmla="*/ 229951 w 287101"/>
                  <a:gd name="connsiteY50" fmla="*/ 504825 h 676275"/>
                  <a:gd name="connsiteX51" fmla="*/ 210901 w 287101"/>
                  <a:gd name="connsiteY51" fmla="*/ 523875 h 676275"/>
                  <a:gd name="connsiteX52" fmla="*/ 182326 w 287101"/>
                  <a:gd name="connsiteY52" fmla="*/ 542925 h 676275"/>
                  <a:gd name="connsiteX53" fmla="*/ 87076 w 287101"/>
                  <a:gd name="connsiteY53" fmla="*/ 552450 h 676275"/>
                  <a:gd name="connsiteX54" fmla="*/ 48976 w 287101"/>
                  <a:gd name="connsiteY54" fmla="*/ 547687 h 676275"/>
                  <a:gd name="connsiteX55" fmla="*/ 25163 w 287101"/>
                  <a:gd name="connsiteY55" fmla="*/ 519112 h 676275"/>
                  <a:gd name="connsiteX56" fmla="*/ 29926 w 287101"/>
                  <a:gd name="connsiteY56" fmla="*/ 504825 h 676275"/>
                  <a:gd name="connsiteX57" fmla="*/ 44213 w 287101"/>
                  <a:gd name="connsiteY57" fmla="*/ 500062 h 676275"/>
                  <a:gd name="connsiteX58" fmla="*/ 120413 w 287101"/>
                  <a:gd name="connsiteY58" fmla="*/ 504825 h 676275"/>
                  <a:gd name="connsiteX59" fmla="*/ 148988 w 287101"/>
                  <a:gd name="connsiteY59" fmla="*/ 509587 h 676275"/>
                  <a:gd name="connsiteX60" fmla="*/ 163276 w 287101"/>
                  <a:gd name="connsiteY60" fmla="*/ 514350 h 676275"/>
                  <a:gd name="connsiteX61" fmla="*/ 215663 w 287101"/>
                  <a:gd name="connsiteY61" fmla="*/ 528637 h 676275"/>
                  <a:gd name="connsiteX62" fmla="*/ 229951 w 287101"/>
                  <a:gd name="connsiteY62" fmla="*/ 533400 h 676275"/>
                  <a:gd name="connsiteX63" fmla="*/ 244238 w 287101"/>
                  <a:gd name="connsiteY63" fmla="*/ 542925 h 676275"/>
                  <a:gd name="connsiteX64" fmla="*/ 263288 w 287101"/>
                  <a:gd name="connsiteY64" fmla="*/ 571500 h 676275"/>
                  <a:gd name="connsiteX65" fmla="*/ 244238 w 287101"/>
                  <a:gd name="connsiteY65" fmla="*/ 623887 h 676275"/>
                  <a:gd name="connsiteX66" fmla="*/ 229951 w 287101"/>
                  <a:gd name="connsiteY66" fmla="*/ 633412 h 676275"/>
                  <a:gd name="connsiteX67" fmla="*/ 187088 w 287101"/>
                  <a:gd name="connsiteY67" fmla="*/ 652462 h 676275"/>
                  <a:gd name="connsiteX68" fmla="*/ 177563 w 287101"/>
                  <a:gd name="connsiteY68" fmla="*/ 666750 h 676275"/>
                  <a:gd name="connsiteX69" fmla="*/ 168038 w 287101"/>
                  <a:gd name="connsiteY69" fmla="*/ 676275 h 67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87101" h="676275">
                    <a:moveTo>
                      <a:pt x="134701" y="0"/>
                    </a:moveTo>
                    <a:cubicBezTo>
                      <a:pt x="150576" y="1587"/>
                      <a:pt x="166557" y="2336"/>
                      <a:pt x="182326" y="4762"/>
                    </a:cubicBezTo>
                    <a:cubicBezTo>
                      <a:pt x="187288" y="5525"/>
                      <a:pt x="192693" y="6389"/>
                      <a:pt x="196613" y="9525"/>
                    </a:cubicBezTo>
                    <a:cubicBezTo>
                      <a:pt x="201082" y="13101"/>
                      <a:pt x="202091" y="19765"/>
                      <a:pt x="206138" y="23812"/>
                    </a:cubicBezTo>
                    <a:cubicBezTo>
                      <a:pt x="210186" y="27859"/>
                      <a:pt x="215663" y="30162"/>
                      <a:pt x="220426" y="33337"/>
                    </a:cubicBezTo>
                    <a:cubicBezTo>
                      <a:pt x="223601" y="38100"/>
                      <a:pt x="227391" y="42505"/>
                      <a:pt x="229951" y="47625"/>
                    </a:cubicBezTo>
                    <a:cubicBezTo>
                      <a:pt x="249668" y="87061"/>
                      <a:pt x="216940" y="35251"/>
                      <a:pt x="244238" y="76200"/>
                    </a:cubicBezTo>
                    <a:cubicBezTo>
                      <a:pt x="245826" y="82550"/>
                      <a:pt x="249001" y="88705"/>
                      <a:pt x="249001" y="95250"/>
                    </a:cubicBezTo>
                    <a:cubicBezTo>
                      <a:pt x="249001" y="114366"/>
                      <a:pt x="246764" y="133452"/>
                      <a:pt x="244238" y="152400"/>
                    </a:cubicBezTo>
                    <a:cubicBezTo>
                      <a:pt x="243575" y="157376"/>
                      <a:pt x="243026" y="163137"/>
                      <a:pt x="239476" y="166687"/>
                    </a:cubicBezTo>
                    <a:cubicBezTo>
                      <a:pt x="209445" y="196718"/>
                      <a:pt x="220568" y="178522"/>
                      <a:pt x="196613" y="190500"/>
                    </a:cubicBezTo>
                    <a:cubicBezTo>
                      <a:pt x="191494" y="193060"/>
                      <a:pt x="187445" y="197465"/>
                      <a:pt x="182326" y="200025"/>
                    </a:cubicBezTo>
                    <a:cubicBezTo>
                      <a:pt x="171444" y="205466"/>
                      <a:pt x="155086" y="206835"/>
                      <a:pt x="144226" y="209550"/>
                    </a:cubicBezTo>
                    <a:cubicBezTo>
                      <a:pt x="139356" y="210768"/>
                      <a:pt x="134701" y="212725"/>
                      <a:pt x="129938" y="214312"/>
                    </a:cubicBezTo>
                    <a:cubicBezTo>
                      <a:pt x="101363" y="212725"/>
                      <a:pt x="72703" y="212263"/>
                      <a:pt x="44213" y="209550"/>
                    </a:cubicBezTo>
                    <a:cubicBezTo>
                      <a:pt x="39216" y="209074"/>
                      <a:pt x="34314" y="207225"/>
                      <a:pt x="29926" y="204787"/>
                    </a:cubicBezTo>
                    <a:cubicBezTo>
                      <a:pt x="19919" y="199227"/>
                      <a:pt x="1351" y="185737"/>
                      <a:pt x="1351" y="185737"/>
                    </a:cubicBezTo>
                    <a:cubicBezTo>
                      <a:pt x="2938" y="179387"/>
                      <a:pt x="1143" y="170947"/>
                      <a:pt x="6113" y="166687"/>
                    </a:cubicBezTo>
                    <a:cubicBezTo>
                      <a:pt x="13736" y="160153"/>
                      <a:pt x="34688" y="157162"/>
                      <a:pt x="34688" y="157162"/>
                    </a:cubicBezTo>
                    <a:cubicBezTo>
                      <a:pt x="56913" y="158750"/>
                      <a:pt x="79218" y="159464"/>
                      <a:pt x="101363" y="161925"/>
                    </a:cubicBezTo>
                    <a:cubicBezTo>
                      <a:pt x="114974" y="163437"/>
                      <a:pt x="137487" y="173337"/>
                      <a:pt x="148988" y="176212"/>
                    </a:cubicBezTo>
                    <a:cubicBezTo>
                      <a:pt x="161688" y="179387"/>
                      <a:pt x="174669" y="181597"/>
                      <a:pt x="187088" y="185737"/>
                    </a:cubicBezTo>
                    <a:lnTo>
                      <a:pt x="215663" y="195262"/>
                    </a:lnTo>
                    <a:cubicBezTo>
                      <a:pt x="218838" y="200025"/>
                      <a:pt x="221141" y="205503"/>
                      <a:pt x="225188" y="209550"/>
                    </a:cubicBezTo>
                    <a:cubicBezTo>
                      <a:pt x="229235" y="213597"/>
                      <a:pt x="234818" y="215748"/>
                      <a:pt x="239476" y="219075"/>
                    </a:cubicBezTo>
                    <a:cubicBezTo>
                      <a:pt x="245935" y="223688"/>
                      <a:pt x="251634" y="229424"/>
                      <a:pt x="258526" y="233362"/>
                    </a:cubicBezTo>
                    <a:cubicBezTo>
                      <a:pt x="262885" y="235853"/>
                      <a:pt x="268323" y="235880"/>
                      <a:pt x="272813" y="238125"/>
                    </a:cubicBezTo>
                    <a:cubicBezTo>
                      <a:pt x="277933" y="240685"/>
                      <a:pt x="282338" y="244475"/>
                      <a:pt x="287101" y="247650"/>
                    </a:cubicBezTo>
                    <a:cubicBezTo>
                      <a:pt x="284980" y="260375"/>
                      <a:pt x="280901" y="286736"/>
                      <a:pt x="277576" y="300037"/>
                    </a:cubicBezTo>
                    <a:cubicBezTo>
                      <a:pt x="276358" y="304907"/>
                      <a:pt x="275251" y="309936"/>
                      <a:pt x="272813" y="314325"/>
                    </a:cubicBezTo>
                    <a:cubicBezTo>
                      <a:pt x="267254" y="324332"/>
                      <a:pt x="263288" y="336550"/>
                      <a:pt x="253763" y="342900"/>
                    </a:cubicBezTo>
                    <a:cubicBezTo>
                      <a:pt x="228899" y="359476"/>
                      <a:pt x="250521" y="347681"/>
                      <a:pt x="215663" y="357187"/>
                    </a:cubicBezTo>
                    <a:cubicBezTo>
                      <a:pt x="205977" y="359829"/>
                      <a:pt x="187088" y="366712"/>
                      <a:pt x="187088" y="366712"/>
                    </a:cubicBezTo>
                    <a:cubicBezTo>
                      <a:pt x="182326" y="369887"/>
                      <a:pt x="178231" y="374427"/>
                      <a:pt x="172801" y="376237"/>
                    </a:cubicBezTo>
                    <a:cubicBezTo>
                      <a:pt x="138925" y="387530"/>
                      <a:pt x="68093" y="377193"/>
                      <a:pt x="48976" y="376237"/>
                    </a:cubicBezTo>
                    <a:cubicBezTo>
                      <a:pt x="44213" y="371475"/>
                      <a:pt x="40004" y="366085"/>
                      <a:pt x="34688" y="361950"/>
                    </a:cubicBezTo>
                    <a:cubicBezTo>
                      <a:pt x="25652" y="354922"/>
                      <a:pt x="6113" y="342900"/>
                      <a:pt x="6113" y="342900"/>
                    </a:cubicBezTo>
                    <a:cubicBezTo>
                      <a:pt x="4526" y="338137"/>
                      <a:pt x="-3037" y="331050"/>
                      <a:pt x="1351" y="328612"/>
                    </a:cubicBezTo>
                    <a:cubicBezTo>
                      <a:pt x="15503" y="320750"/>
                      <a:pt x="48976" y="319087"/>
                      <a:pt x="48976" y="319087"/>
                    </a:cubicBezTo>
                    <a:lnTo>
                      <a:pt x="87076" y="323850"/>
                    </a:lnTo>
                    <a:cubicBezTo>
                      <a:pt x="104369" y="326156"/>
                      <a:pt x="126755" y="329007"/>
                      <a:pt x="144226" y="333375"/>
                    </a:cubicBezTo>
                    <a:cubicBezTo>
                      <a:pt x="149096" y="334593"/>
                      <a:pt x="153751" y="336550"/>
                      <a:pt x="158513" y="338137"/>
                    </a:cubicBezTo>
                    <a:cubicBezTo>
                      <a:pt x="168038" y="344487"/>
                      <a:pt x="176228" y="353567"/>
                      <a:pt x="187088" y="357187"/>
                    </a:cubicBezTo>
                    <a:cubicBezTo>
                      <a:pt x="212236" y="365570"/>
                      <a:pt x="197200" y="359165"/>
                      <a:pt x="229951" y="381000"/>
                    </a:cubicBezTo>
                    <a:lnTo>
                      <a:pt x="244238" y="390525"/>
                    </a:lnTo>
                    <a:lnTo>
                      <a:pt x="258526" y="400050"/>
                    </a:lnTo>
                    <a:lnTo>
                      <a:pt x="268051" y="428625"/>
                    </a:lnTo>
                    <a:lnTo>
                      <a:pt x="272813" y="442912"/>
                    </a:lnTo>
                    <a:cubicBezTo>
                      <a:pt x="271226" y="454025"/>
                      <a:pt x="271277" y="465498"/>
                      <a:pt x="268051" y="476250"/>
                    </a:cubicBezTo>
                    <a:cubicBezTo>
                      <a:pt x="262385" y="495139"/>
                      <a:pt x="258129" y="488354"/>
                      <a:pt x="244238" y="495300"/>
                    </a:cubicBezTo>
                    <a:cubicBezTo>
                      <a:pt x="239119" y="497860"/>
                      <a:pt x="234713" y="501650"/>
                      <a:pt x="229951" y="504825"/>
                    </a:cubicBezTo>
                    <a:cubicBezTo>
                      <a:pt x="221868" y="529069"/>
                      <a:pt x="231682" y="512330"/>
                      <a:pt x="210901" y="523875"/>
                    </a:cubicBezTo>
                    <a:cubicBezTo>
                      <a:pt x="200894" y="529435"/>
                      <a:pt x="193685" y="541505"/>
                      <a:pt x="182326" y="542925"/>
                    </a:cubicBezTo>
                    <a:cubicBezTo>
                      <a:pt x="125258" y="550058"/>
                      <a:pt x="156981" y="546624"/>
                      <a:pt x="87076" y="552450"/>
                    </a:cubicBezTo>
                    <a:cubicBezTo>
                      <a:pt x="74376" y="550862"/>
                      <a:pt x="61004" y="552061"/>
                      <a:pt x="48976" y="547687"/>
                    </a:cubicBezTo>
                    <a:cubicBezTo>
                      <a:pt x="40907" y="544753"/>
                      <a:pt x="29699" y="525916"/>
                      <a:pt x="25163" y="519112"/>
                    </a:cubicBezTo>
                    <a:cubicBezTo>
                      <a:pt x="26751" y="514350"/>
                      <a:pt x="26376" y="508375"/>
                      <a:pt x="29926" y="504825"/>
                    </a:cubicBezTo>
                    <a:cubicBezTo>
                      <a:pt x="33476" y="501275"/>
                      <a:pt x="39193" y="500062"/>
                      <a:pt x="44213" y="500062"/>
                    </a:cubicBezTo>
                    <a:cubicBezTo>
                      <a:pt x="69663" y="500062"/>
                      <a:pt x="95013" y="503237"/>
                      <a:pt x="120413" y="504825"/>
                    </a:cubicBezTo>
                    <a:cubicBezTo>
                      <a:pt x="129938" y="506412"/>
                      <a:pt x="139562" y="507492"/>
                      <a:pt x="148988" y="509587"/>
                    </a:cubicBezTo>
                    <a:cubicBezTo>
                      <a:pt x="153889" y="510676"/>
                      <a:pt x="158406" y="513132"/>
                      <a:pt x="163276" y="514350"/>
                    </a:cubicBezTo>
                    <a:cubicBezTo>
                      <a:pt x="217130" y="527813"/>
                      <a:pt x="154358" y="508201"/>
                      <a:pt x="215663" y="528637"/>
                    </a:cubicBezTo>
                    <a:cubicBezTo>
                      <a:pt x="220426" y="530225"/>
                      <a:pt x="225774" y="530615"/>
                      <a:pt x="229951" y="533400"/>
                    </a:cubicBezTo>
                    <a:lnTo>
                      <a:pt x="244238" y="542925"/>
                    </a:lnTo>
                    <a:cubicBezTo>
                      <a:pt x="250588" y="552450"/>
                      <a:pt x="265533" y="560275"/>
                      <a:pt x="263288" y="571500"/>
                    </a:cubicBezTo>
                    <a:cubicBezTo>
                      <a:pt x="259764" y="589123"/>
                      <a:pt x="257875" y="610250"/>
                      <a:pt x="244238" y="623887"/>
                    </a:cubicBezTo>
                    <a:cubicBezTo>
                      <a:pt x="240191" y="627934"/>
                      <a:pt x="234713" y="630237"/>
                      <a:pt x="229951" y="633412"/>
                    </a:cubicBezTo>
                    <a:cubicBezTo>
                      <a:pt x="208517" y="665564"/>
                      <a:pt x="237236" y="630174"/>
                      <a:pt x="187088" y="652462"/>
                    </a:cubicBezTo>
                    <a:cubicBezTo>
                      <a:pt x="181857" y="654787"/>
                      <a:pt x="181139" y="662280"/>
                      <a:pt x="177563" y="666750"/>
                    </a:cubicBezTo>
                    <a:cubicBezTo>
                      <a:pt x="174758" y="670256"/>
                      <a:pt x="171213" y="673100"/>
                      <a:pt x="168038" y="676275"/>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p:cNvCxnSpPr>
                <a:stCxn id="69" idx="0"/>
              </p:cNvCxnSpPr>
              <p:nvPr/>
            </p:nvCxnSpPr>
            <p:spPr>
              <a:xfrm flipV="1">
                <a:off x="2433638" y="1703786"/>
                <a:ext cx="7069" cy="3202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2440707" y="2663428"/>
                <a:ext cx="3534" cy="5786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62" name="Straight Connector 61"/>
            <p:cNvCxnSpPr/>
            <p:nvPr/>
          </p:nvCxnSpPr>
          <p:spPr>
            <a:xfrm flipV="1">
              <a:off x="1762552" y="5737463"/>
              <a:ext cx="3184187" cy="5147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2054958" y="4656901"/>
              <a:ext cx="644728" cy="461665"/>
            </a:xfrm>
            <a:prstGeom prst="rect">
              <a:avLst/>
            </a:prstGeom>
            <a:noFill/>
          </p:spPr>
          <p:txBody>
            <a:bodyPr wrap="none" rtlCol="0">
              <a:spAutoFit/>
            </a:bodyPr>
            <a:lstStyle/>
            <a:p>
              <a:r>
                <a:rPr lang="en-US" sz="2400" dirty="0" smtClean="0"/>
                <a:t>1 </a:t>
              </a:r>
              <a:r>
                <a:rPr lang="en-US" sz="2400" dirty="0" smtClean="0">
                  <a:latin typeface="Symbol" panose="05050102010706020507" pitchFamily="18" charset="2"/>
                </a:rPr>
                <a:t>W</a:t>
              </a:r>
              <a:endParaRPr lang="en-US" sz="2400" dirty="0">
                <a:latin typeface="Symbol" panose="05050102010706020507" pitchFamily="18" charset="2"/>
              </a:endParaRPr>
            </a:p>
          </p:txBody>
        </p:sp>
        <p:sp>
          <p:nvSpPr>
            <p:cNvPr id="53" name="TextBox 52"/>
            <p:cNvSpPr txBox="1"/>
            <p:nvPr/>
          </p:nvSpPr>
          <p:spPr>
            <a:xfrm>
              <a:off x="3548496" y="4737351"/>
              <a:ext cx="562975" cy="461665"/>
            </a:xfrm>
            <a:prstGeom prst="rect">
              <a:avLst/>
            </a:prstGeom>
            <a:noFill/>
          </p:spPr>
          <p:txBody>
            <a:bodyPr wrap="none" rtlCol="0">
              <a:spAutoFit/>
            </a:bodyPr>
            <a:lstStyle/>
            <a:p>
              <a:r>
                <a:rPr lang="en-US" sz="2400" dirty="0" smtClean="0"/>
                <a:t>j </a:t>
              </a:r>
              <a:r>
                <a:rPr lang="en-US" sz="2400" dirty="0" smtClean="0">
                  <a:latin typeface="Symbol" panose="05050102010706020507" pitchFamily="18" charset="2"/>
                </a:rPr>
                <a:t>W</a:t>
              </a:r>
              <a:endParaRPr lang="en-US" sz="2400" dirty="0">
                <a:latin typeface="Symbol" panose="05050102010706020507" pitchFamily="18" charset="2"/>
              </a:endParaRPr>
            </a:p>
          </p:txBody>
        </p:sp>
        <p:sp>
          <p:nvSpPr>
            <p:cNvPr id="54" name="TextBox 53"/>
            <p:cNvSpPr txBox="1"/>
            <p:nvPr/>
          </p:nvSpPr>
          <p:spPr>
            <a:xfrm>
              <a:off x="3811081" y="4421626"/>
              <a:ext cx="657552" cy="461665"/>
            </a:xfrm>
            <a:prstGeom prst="rect">
              <a:avLst/>
            </a:prstGeom>
            <a:noFill/>
          </p:spPr>
          <p:txBody>
            <a:bodyPr wrap="none" rtlCol="0">
              <a:spAutoFit/>
            </a:bodyPr>
            <a:lstStyle/>
            <a:p>
              <a:r>
                <a:rPr lang="en-US" sz="2400" dirty="0" smtClean="0"/>
                <a:t>-j </a:t>
              </a:r>
              <a:r>
                <a:rPr lang="en-US" sz="2400" dirty="0" smtClean="0">
                  <a:latin typeface="Symbol" panose="05050102010706020507" pitchFamily="18" charset="2"/>
                </a:rPr>
                <a:t>W</a:t>
              </a:r>
              <a:endParaRPr lang="en-US" sz="2400" dirty="0">
                <a:latin typeface="Symbol" panose="05050102010706020507" pitchFamily="18" charset="2"/>
              </a:endParaRPr>
            </a:p>
          </p:txBody>
        </p:sp>
        <p:sp>
          <p:nvSpPr>
            <p:cNvPr id="55" name="TextBox 54"/>
            <p:cNvSpPr txBox="1"/>
            <p:nvPr/>
          </p:nvSpPr>
          <p:spPr>
            <a:xfrm>
              <a:off x="890627" y="4711019"/>
              <a:ext cx="583814" cy="461665"/>
            </a:xfrm>
            <a:prstGeom prst="rect">
              <a:avLst/>
            </a:prstGeom>
            <a:noFill/>
          </p:spPr>
          <p:txBody>
            <a:bodyPr wrap="none" rtlCol="0">
              <a:spAutoFit/>
            </a:bodyPr>
            <a:lstStyle/>
            <a:p>
              <a:r>
                <a:rPr lang="en-US" sz="2400" dirty="0" smtClean="0"/>
                <a:t>5 A</a:t>
              </a:r>
              <a:endParaRPr lang="en-US" sz="2400" dirty="0"/>
            </a:p>
          </p:txBody>
        </p:sp>
        <p:cxnSp>
          <p:nvCxnSpPr>
            <p:cNvPr id="50" name="Straight Connector 49"/>
            <p:cNvCxnSpPr/>
            <p:nvPr/>
          </p:nvCxnSpPr>
          <p:spPr>
            <a:xfrm>
              <a:off x="4946739" y="4117387"/>
              <a:ext cx="7770" cy="1645382"/>
            </a:xfrm>
            <a:prstGeom prst="line">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4957598" y="5007850"/>
              <a:ext cx="511679" cy="584775"/>
            </a:xfrm>
            <a:prstGeom prst="rect">
              <a:avLst/>
            </a:prstGeom>
            <a:noFill/>
          </p:spPr>
          <p:txBody>
            <a:bodyPr wrap="none" rtlCol="0">
              <a:spAutoFit/>
            </a:bodyPr>
            <a:lstStyle/>
            <a:p>
              <a:r>
                <a:rPr lang="en-US" sz="3200" dirty="0" err="1" smtClean="0"/>
                <a:t>I</a:t>
              </a:r>
              <a:r>
                <a:rPr lang="en-US" sz="3200" baseline="-25000" dirty="0" err="1" smtClean="0"/>
                <a:t>sc</a:t>
              </a:r>
              <a:endParaRPr lang="en-US" sz="3200" baseline="-25000" dirty="0"/>
            </a:p>
          </p:txBody>
        </p:sp>
        <p:cxnSp>
          <p:nvCxnSpPr>
            <p:cNvPr id="89" name="Straight Connector 88"/>
            <p:cNvCxnSpPr/>
            <p:nvPr/>
          </p:nvCxnSpPr>
          <p:spPr>
            <a:xfrm>
              <a:off x="1783970" y="4175432"/>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1783970" y="5242232"/>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1517270" y="4708832"/>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 name="Straight Arrow Connector 91"/>
            <p:cNvCxnSpPr/>
            <p:nvPr/>
          </p:nvCxnSpPr>
          <p:spPr>
            <a:xfrm flipV="1">
              <a:off x="1783970" y="4785032"/>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H="1">
              <a:off x="1778929" y="4127168"/>
              <a:ext cx="1562346" cy="1486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96" name="TextBox 95"/>
              <p:cNvSpPr txBox="1"/>
              <p:nvPr/>
            </p:nvSpPr>
            <p:spPr>
              <a:xfrm>
                <a:off x="4944405" y="1446763"/>
                <a:ext cx="3887026" cy="2695225"/>
              </a:xfrm>
              <a:prstGeom prst="rect">
                <a:avLst/>
              </a:prstGeom>
              <a:noFill/>
            </p:spPr>
            <p:txBody>
              <a:bodyPr wrap="square" rtlCol="0">
                <a:spAutoFit/>
              </a:bodyPr>
              <a:lstStyle/>
              <a:p>
                <a:r>
                  <a:rPr lang="en-US" sz="2400" dirty="0" smtClean="0"/>
                  <a:t>After converting a non-ideal voltage source to a non-ideal current source. We can use the current divider rule:</a:t>
                </a:r>
              </a:p>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𝑠𝑐</m:t>
                              </m:r>
                            </m:sub>
                          </m:sSub>
                        </m:num>
                        <m:den>
                          <m:r>
                            <a:rPr lang="en-US" sz="2400" b="0" i="1" smtClean="0">
                              <a:latin typeface="Cambria Math" panose="02040503050406030204" pitchFamily="18" charset="0"/>
                            </a:rPr>
                            <m:t>5 </m:t>
                          </m:r>
                          <m:r>
                            <a:rPr lang="en-US" sz="2400" b="0" i="1" smtClean="0">
                              <a:latin typeface="Cambria Math" panose="02040503050406030204" pitchFamily="18" charset="0"/>
                            </a:rPr>
                            <m:t>𝐴</m:t>
                          </m:r>
                        </m:den>
                      </m:f>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𝑗</m:t>
                          </m:r>
                        </m:num>
                        <m:den>
                          <m:r>
                            <a:rPr lang="en-US" sz="2400" b="0" i="1" smtClean="0">
                              <a:latin typeface="Cambria Math" panose="02040503050406030204" pitchFamily="18" charset="0"/>
                            </a:rPr>
                            <m:t>1+</m:t>
                          </m:r>
                          <m:r>
                            <a:rPr lang="en-US" sz="2400" b="0" i="1" smtClean="0">
                              <a:latin typeface="Cambria Math" panose="02040503050406030204" pitchFamily="18" charset="0"/>
                            </a:rPr>
                            <m:t>𝑗</m:t>
                          </m:r>
                          <m:r>
                            <a:rPr lang="en-US" sz="2400" b="0" i="1" smtClean="0">
                              <a:latin typeface="Cambria Math" panose="02040503050406030204" pitchFamily="18" charset="0"/>
                            </a:rPr>
                            <m:t>−</m:t>
                          </m:r>
                          <m:r>
                            <a:rPr lang="en-US" sz="2400" b="0" i="1" smtClean="0">
                              <a:latin typeface="Cambria Math" panose="02040503050406030204" pitchFamily="18" charset="0"/>
                            </a:rPr>
                            <m:t>𝑗</m:t>
                          </m:r>
                        </m:den>
                      </m:f>
                      <m:r>
                        <a:rPr lang="en-US" sz="2400" b="0" i="1" smtClean="0">
                          <a:latin typeface="Cambria Math" panose="02040503050406030204" pitchFamily="18" charset="0"/>
                        </a:rPr>
                        <m:t>=</m:t>
                      </m:r>
                      <m:r>
                        <a:rPr lang="en-US" sz="2400" b="0" i="1" smtClean="0">
                          <a:latin typeface="Cambria Math" panose="02040503050406030204" pitchFamily="18" charset="0"/>
                        </a:rPr>
                        <m:t>𝑗</m:t>
                      </m:r>
                    </m:oMath>
                  </m:oMathPara>
                </a14:m>
                <a:endParaRPr lang="en-US" sz="2400" b="0" dirty="0" smtClean="0"/>
              </a:p>
              <a:p>
                <a:r>
                  <a:rPr lang="en-US" sz="2400" dirty="0" smtClean="0"/>
                  <a:t>So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𝑠𝑐</m:t>
                        </m:r>
                      </m:sub>
                    </m:sSub>
                    <m:r>
                      <a:rPr lang="en-US" sz="2400" b="0" i="1" smtClean="0">
                        <a:latin typeface="Cambria Math" panose="02040503050406030204" pitchFamily="18" charset="0"/>
                      </a:rPr>
                      <m:t>=5</m:t>
                    </m:r>
                    <m:r>
                      <a:rPr lang="en-US" sz="2400" b="0" i="1" smtClean="0">
                        <a:latin typeface="Cambria Math" panose="02040503050406030204" pitchFamily="18" charset="0"/>
                      </a:rPr>
                      <m:t>𝑗</m:t>
                    </m:r>
                    <m:r>
                      <a:rPr lang="en-US" sz="2400" b="0" i="1" smtClean="0">
                        <a:latin typeface="Cambria Math" panose="02040503050406030204" pitchFamily="18" charset="0"/>
                      </a:rPr>
                      <m:t> </m:t>
                    </m:r>
                    <m:r>
                      <a:rPr lang="en-US" sz="2400" b="0" i="1" smtClean="0">
                        <a:latin typeface="Cambria Math" panose="02040503050406030204" pitchFamily="18" charset="0"/>
                      </a:rPr>
                      <m:t>𝐴</m:t>
                    </m:r>
                  </m:oMath>
                </a14:m>
                <a:endParaRPr lang="en-US" sz="2400" dirty="0"/>
              </a:p>
            </p:txBody>
          </p:sp>
        </mc:Choice>
        <mc:Fallback xmlns="">
          <p:sp>
            <p:nvSpPr>
              <p:cNvPr id="96" name="TextBox 95"/>
              <p:cNvSpPr txBox="1">
                <a:spLocks noRot="1" noChangeAspect="1" noMove="1" noResize="1" noEditPoints="1" noAdjustHandles="1" noChangeArrowheads="1" noChangeShapeType="1" noTextEdit="1"/>
              </p:cNvSpPr>
              <p:nvPr/>
            </p:nvSpPr>
            <p:spPr>
              <a:xfrm>
                <a:off x="4944405" y="1446763"/>
                <a:ext cx="3887026" cy="2695225"/>
              </a:xfrm>
              <a:prstGeom prst="rect">
                <a:avLst/>
              </a:prstGeom>
              <a:blipFill rotWithShape="0">
                <a:blip r:embed="rId2"/>
                <a:stretch>
                  <a:fillRect l="-2351" t="-1810" r="-940" b="-4299"/>
                </a:stretch>
              </a:blipFill>
            </p:spPr>
            <p:txBody>
              <a:bodyPr/>
              <a:lstStyle/>
              <a:p>
                <a:r>
                  <a:rPr lang="en-US">
                    <a:noFill/>
                  </a:rPr>
                  <a:t> </a:t>
                </a:r>
              </a:p>
            </p:txBody>
          </p:sp>
        </mc:Fallback>
      </mc:AlternateContent>
      <p:cxnSp>
        <p:nvCxnSpPr>
          <p:cNvPr id="97" name="Straight Connector 96"/>
          <p:cNvCxnSpPr/>
          <p:nvPr/>
        </p:nvCxnSpPr>
        <p:spPr>
          <a:xfrm>
            <a:off x="6400800" y="4482766"/>
            <a:ext cx="0" cy="61709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6400800" y="5633259"/>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9" name="Oval 98"/>
          <p:cNvSpPr/>
          <p:nvPr/>
        </p:nvSpPr>
        <p:spPr>
          <a:xfrm>
            <a:off x="6134100" y="5099859"/>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Arrow Connector 99"/>
          <p:cNvCxnSpPr/>
          <p:nvPr/>
        </p:nvCxnSpPr>
        <p:spPr>
          <a:xfrm flipV="1">
            <a:off x="6400800" y="5176059"/>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1" name="Rectangle 100"/>
              <p:cNvSpPr/>
              <p:nvPr/>
            </p:nvSpPr>
            <p:spPr>
              <a:xfrm>
                <a:off x="4983243" y="5175232"/>
                <a:ext cx="1210139"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i="1">
                              <a:latin typeface="Cambria Math" panose="02040503050406030204" pitchFamily="18" charset="0"/>
                            </a:rPr>
                            <m:t>𝑠𝑐</m:t>
                          </m:r>
                        </m:sub>
                      </m:sSub>
                      <m:r>
                        <a:rPr lang="en-US" i="1">
                          <a:latin typeface="Cambria Math" panose="02040503050406030204" pitchFamily="18" charset="0"/>
                        </a:rPr>
                        <m:t>=5</m:t>
                      </m:r>
                      <m:r>
                        <a:rPr lang="en-US" i="1">
                          <a:latin typeface="Cambria Math" panose="02040503050406030204" pitchFamily="18" charset="0"/>
                        </a:rPr>
                        <m:t>𝑗</m:t>
                      </m:r>
                      <m:r>
                        <a:rPr lang="en-US" i="1">
                          <a:latin typeface="Cambria Math" panose="02040503050406030204" pitchFamily="18" charset="0"/>
                        </a:rPr>
                        <m:t> </m:t>
                      </m:r>
                      <m:r>
                        <a:rPr lang="en-US" i="1">
                          <a:latin typeface="Cambria Math" panose="02040503050406030204" pitchFamily="18" charset="0"/>
                        </a:rPr>
                        <m:t>𝐴</m:t>
                      </m:r>
                    </m:oMath>
                  </m:oMathPara>
                </a14:m>
                <a:endParaRPr lang="en-US" dirty="0"/>
              </a:p>
            </p:txBody>
          </p:sp>
        </mc:Choice>
        <mc:Fallback xmlns="">
          <p:sp>
            <p:nvSpPr>
              <p:cNvPr id="101" name="Rectangle 100"/>
              <p:cNvSpPr>
                <a:spLocks noRot="1" noChangeAspect="1" noMove="1" noResize="1" noEditPoints="1" noAdjustHandles="1" noChangeArrowheads="1" noChangeShapeType="1" noTextEdit="1"/>
              </p:cNvSpPr>
              <p:nvPr/>
            </p:nvSpPr>
            <p:spPr>
              <a:xfrm>
                <a:off x="4983243" y="5175232"/>
                <a:ext cx="1210139" cy="369332"/>
              </a:xfrm>
              <a:prstGeom prst="rect">
                <a:avLst/>
              </a:prstGeom>
              <a:blipFill rotWithShape="0">
                <a:blip r:embed="rId3"/>
                <a:stretch>
                  <a:fillRect b="-11475"/>
                </a:stretch>
              </a:blipFill>
            </p:spPr>
            <p:txBody>
              <a:bodyPr/>
              <a:lstStyle/>
              <a:p>
                <a:r>
                  <a:rPr lang="en-US">
                    <a:noFill/>
                  </a:rPr>
                  <a:t> </a:t>
                </a:r>
              </a:p>
            </p:txBody>
          </p:sp>
        </mc:Fallback>
      </mc:AlternateContent>
      <p:grpSp>
        <p:nvGrpSpPr>
          <p:cNvPr id="105" name="Group 104"/>
          <p:cNvGrpSpPr/>
          <p:nvPr/>
        </p:nvGrpSpPr>
        <p:grpSpPr>
          <a:xfrm rot="5400000">
            <a:off x="6336126" y="5115484"/>
            <a:ext cx="1683895" cy="418460"/>
            <a:chOff x="5094644" y="2491282"/>
            <a:chExt cx="1726538" cy="418460"/>
          </a:xfrm>
        </p:grpSpPr>
        <p:sp>
          <p:nvSpPr>
            <p:cNvPr id="102" name="Rectangle 101"/>
            <p:cNvSpPr/>
            <p:nvPr/>
          </p:nvSpPr>
          <p:spPr>
            <a:xfrm rot="5400000">
              <a:off x="5747077" y="2229638"/>
              <a:ext cx="418460" cy="94174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a:stCxn id="102" idx="0"/>
            </p:cNvCxnSpPr>
            <p:nvPr/>
          </p:nvCxnSpPr>
          <p:spPr>
            <a:xfrm rot="5400000" flipH="1" flipV="1">
              <a:off x="6619515" y="2498844"/>
              <a:ext cx="9332" cy="39400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5286979" y="2508176"/>
              <a:ext cx="9332" cy="39400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08" name="Straight Connector 107"/>
          <p:cNvCxnSpPr/>
          <p:nvPr/>
        </p:nvCxnSpPr>
        <p:spPr>
          <a:xfrm flipV="1">
            <a:off x="6400800" y="4468777"/>
            <a:ext cx="2438400" cy="3400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V="1">
            <a:off x="6393031" y="6115125"/>
            <a:ext cx="2438400" cy="3400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0" name="Rectangle 109"/>
              <p:cNvSpPr/>
              <p:nvPr/>
            </p:nvSpPr>
            <p:spPr>
              <a:xfrm>
                <a:off x="7346944" y="4933628"/>
                <a:ext cx="1675395"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dirty="0">
                          <a:latin typeface="Cambria Math" panose="02040503050406030204" pitchFamily="18" charset="0"/>
                        </a:rPr>
                        <m:t>𝑍𝑖𝑛</m:t>
                      </m:r>
                      <m:r>
                        <a:rPr lang="en-US" i="1" dirty="0">
                          <a:latin typeface="Cambria Math" panose="02040503050406030204" pitchFamily="18" charset="0"/>
                        </a:rPr>
                        <m:t> = </m:t>
                      </m:r>
                      <m:f>
                        <m:fPr>
                          <m:ctrlPr>
                            <a:rPr lang="en-US" i="1" dirty="0">
                              <a:latin typeface="Cambria Math" panose="02040503050406030204" pitchFamily="18" charset="0"/>
                            </a:rPr>
                          </m:ctrlPr>
                        </m:fPr>
                        <m:num>
                          <m:r>
                            <a:rPr lang="en-US" i="1" dirty="0">
                              <a:latin typeface="Cambria Math" panose="02040503050406030204" pitchFamily="18" charset="0"/>
                            </a:rPr>
                            <m:t>1−</m:t>
                          </m:r>
                          <m:r>
                            <a:rPr lang="en-US" i="1" dirty="0">
                              <a:latin typeface="Cambria Math" panose="02040503050406030204" pitchFamily="18" charset="0"/>
                            </a:rPr>
                            <m:t>𝑗</m:t>
                          </m:r>
                        </m:num>
                        <m:den>
                          <m:r>
                            <a:rPr lang="en-US" i="1" dirty="0">
                              <a:latin typeface="Cambria Math" panose="02040503050406030204" pitchFamily="18" charset="0"/>
                            </a:rPr>
                            <m:t>2</m:t>
                          </m:r>
                        </m:den>
                      </m:f>
                      <m:r>
                        <m:rPr>
                          <m:sty m:val="p"/>
                        </m:rPr>
                        <a:rPr lang="el-GR" i="1" dirty="0">
                          <a:latin typeface="Cambria Math" panose="02040503050406030204" pitchFamily="18" charset="0"/>
                          <a:ea typeface="Cambria Math" panose="02040503050406030204" pitchFamily="18" charset="0"/>
                        </a:rPr>
                        <m:t>Ω</m:t>
                      </m:r>
                    </m:oMath>
                  </m:oMathPara>
                </a14:m>
                <a:endParaRPr lang="en-US" dirty="0">
                  <a:ea typeface="Cambria Math" panose="02040503050406030204" pitchFamily="18" charset="0"/>
                </a:endParaRPr>
              </a:p>
            </p:txBody>
          </p:sp>
        </mc:Choice>
        <mc:Fallback xmlns="">
          <p:sp>
            <p:nvSpPr>
              <p:cNvPr id="110" name="Rectangle 109"/>
              <p:cNvSpPr>
                <a:spLocks noRot="1" noChangeAspect="1" noMove="1" noResize="1" noEditPoints="1" noAdjustHandles="1" noChangeArrowheads="1" noChangeShapeType="1" noTextEdit="1"/>
              </p:cNvSpPr>
              <p:nvPr/>
            </p:nvSpPr>
            <p:spPr>
              <a:xfrm>
                <a:off x="7346944" y="4933628"/>
                <a:ext cx="1675395" cy="610936"/>
              </a:xfrm>
              <a:prstGeom prst="rect">
                <a:avLst/>
              </a:prstGeom>
              <a:blipFill rotWithShape="0">
                <a:blip r:embed="rId4"/>
                <a:stretch>
                  <a:fillRect/>
                </a:stretch>
              </a:blipFill>
            </p:spPr>
            <p:txBody>
              <a:bodyPr/>
              <a:lstStyle/>
              <a:p>
                <a:r>
                  <a:rPr lang="en-US">
                    <a:noFill/>
                  </a:rPr>
                  <a:t> </a:t>
                </a:r>
              </a:p>
            </p:txBody>
          </p:sp>
        </mc:Fallback>
      </mc:AlternateContent>
      <p:sp>
        <p:nvSpPr>
          <p:cNvPr id="111" name="TextBox 110"/>
          <p:cNvSpPr txBox="1"/>
          <p:nvPr/>
        </p:nvSpPr>
        <p:spPr>
          <a:xfrm>
            <a:off x="8654463" y="4051527"/>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112" name="TextBox 111"/>
          <p:cNvSpPr txBox="1"/>
          <p:nvPr/>
        </p:nvSpPr>
        <p:spPr>
          <a:xfrm>
            <a:off x="8588576" y="5633259"/>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Tree>
    <p:extLst>
      <p:ext uri="{BB962C8B-B14F-4D97-AF65-F5344CB8AC3E}">
        <p14:creationId xmlns:p14="http://schemas.microsoft.com/office/powerpoint/2010/main" val="2110902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1524000" y="2667000"/>
            <a:ext cx="6057123" cy="2667000"/>
          </a:xfrm>
        </p:spPr>
        <p:txBody>
          <a:bodyPr>
            <a:normAutofit/>
          </a:bodyPr>
          <a:lstStyle/>
          <a:p>
            <a:r>
              <a:rPr lang="en-US" sz="4400" dirty="0" err="1"/>
              <a:t>Thevenin’s</a:t>
            </a:r>
            <a:r>
              <a:rPr lang="en-US" sz="4400" dirty="0"/>
              <a:t> </a:t>
            </a:r>
            <a:r>
              <a:rPr lang="en-US" sz="4400" dirty="0" smtClean="0"/>
              <a:t>Theorem</a:t>
            </a:r>
            <a:br>
              <a:rPr lang="en-US" sz="4400" dirty="0" smtClean="0"/>
            </a:br>
            <a:r>
              <a:rPr lang="en-US" dirty="0" smtClean="0"/>
              <a:t>Part 5: Example </a:t>
            </a:r>
            <a:r>
              <a:rPr lang="en-US" b="1" dirty="0" smtClean="0"/>
              <a:t>with</a:t>
            </a:r>
            <a:r>
              <a:rPr lang="en-US" dirty="0" smtClean="0"/>
              <a:t> dependent sources</a:t>
            </a:r>
            <a:endParaRPr lang="en-US" sz="3600" dirty="0"/>
          </a:p>
        </p:txBody>
      </p:sp>
      <p:sp>
        <p:nvSpPr>
          <p:cNvPr id="7" name="Subtitle 2"/>
          <p:cNvSpPr txBox="1">
            <a:spLocks/>
          </p:cNvSpPr>
          <p:nvPr/>
        </p:nvSpPr>
        <p:spPr>
          <a:xfrm>
            <a:off x="1295400" y="914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3885215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924800" cy="1158240"/>
          </a:xfrm>
        </p:spPr>
        <p:txBody>
          <a:bodyPr>
            <a:normAutofit fontScale="90000"/>
          </a:bodyPr>
          <a:lstStyle/>
          <a:p>
            <a:r>
              <a:rPr lang="en-US" dirty="0" err="1" smtClean="0"/>
              <a:t>Thevenin</a:t>
            </a:r>
            <a:r>
              <a:rPr lang="en-US" dirty="0" smtClean="0"/>
              <a:t> </a:t>
            </a:r>
            <a:r>
              <a:rPr lang="en-US" dirty="0"/>
              <a:t>and Norton </a:t>
            </a:r>
            <a:r>
              <a:rPr lang="en-US" dirty="0" smtClean="0"/>
              <a:t>example with dependent sources</a:t>
            </a:r>
            <a:endParaRPr lang="en-US" dirty="0"/>
          </a:p>
        </p:txBody>
      </p:sp>
      <p:sp>
        <p:nvSpPr>
          <p:cNvPr id="3" name="Content Placeholder 2"/>
          <p:cNvSpPr>
            <a:spLocks noGrp="1"/>
          </p:cNvSpPr>
          <p:nvPr>
            <p:ph idx="1"/>
          </p:nvPr>
        </p:nvSpPr>
        <p:spPr>
          <a:xfrm>
            <a:off x="228600" y="1600200"/>
            <a:ext cx="8839200" cy="5029200"/>
          </a:xfrm>
        </p:spPr>
        <p:txBody>
          <a:bodyPr>
            <a:noAutofit/>
          </a:bodyPr>
          <a:lstStyle/>
          <a:p>
            <a:pPr marL="0" indent="0">
              <a:spcBef>
                <a:spcPts val="0"/>
              </a:spcBef>
              <a:spcAft>
                <a:spcPts val="1200"/>
              </a:spcAft>
              <a:buNone/>
            </a:pPr>
            <a:r>
              <a:rPr lang="en-US" sz="2400" dirty="0" smtClean="0"/>
              <a:t>One can no longer set all sources to zero to find the input impedance.</a:t>
            </a:r>
          </a:p>
          <a:p>
            <a:pPr marL="0" indent="0">
              <a:spcBef>
                <a:spcPts val="0"/>
              </a:spcBef>
              <a:spcAft>
                <a:spcPts val="1200"/>
              </a:spcAft>
              <a:buNone/>
            </a:pPr>
            <a:r>
              <a:rPr lang="en-US" sz="2400" dirty="0" smtClean="0"/>
              <a:t>One can no longer convert back and forth between non-ideal voltage and current sources as an alternate way to get the </a:t>
            </a:r>
            <a:r>
              <a:rPr lang="en-US" sz="2400" dirty="0" err="1" smtClean="0"/>
              <a:t>Thevenin</a:t>
            </a:r>
            <a:r>
              <a:rPr lang="en-US" sz="2400" dirty="0" smtClean="0"/>
              <a:t> or Norton equivalent source (still may be partially useful).</a:t>
            </a:r>
          </a:p>
          <a:p>
            <a:pPr marL="0" indent="0">
              <a:spcBef>
                <a:spcPts val="0"/>
              </a:spcBef>
              <a:spcAft>
                <a:spcPts val="1200"/>
              </a:spcAft>
              <a:buNone/>
            </a:pPr>
            <a:r>
              <a:rPr lang="en-US" sz="2400" dirty="0" smtClean="0"/>
              <a:t>So, you must find both Voc and </a:t>
            </a:r>
            <a:r>
              <a:rPr lang="en-US" sz="2400" dirty="0" err="1" smtClean="0"/>
              <a:t>Isc</a:t>
            </a:r>
            <a:r>
              <a:rPr lang="en-US" sz="2400" dirty="0" smtClean="0"/>
              <a:t> and use Zin=</a:t>
            </a:r>
            <a:r>
              <a:rPr lang="en-US" sz="2400" dirty="0" err="1" smtClean="0"/>
              <a:t>Voc</a:t>
            </a:r>
            <a:r>
              <a:rPr lang="en-US" sz="2400" dirty="0" smtClean="0"/>
              <a:t>/</a:t>
            </a:r>
            <a:r>
              <a:rPr lang="en-US" sz="2400" dirty="0" err="1" smtClean="0"/>
              <a:t>Isc</a:t>
            </a:r>
            <a:r>
              <a:rPr lang="en-US" sz="2400" dirty="0" smtClean="0"/>
              <a:t>!</a:t>
            </a:r>
          </a:p>
          <a:p>
            <a:pPr marL="0" indent="0">
              <a:spcBef>
                <a:spcPts val="0"/>
              </a:spcBef>
              <a:spcAft>
                <a:spcPts val="1200"/>
              </a:spcAft>
              <a:buNone/>
            </a:pPr>
            <a:r>
              <a:rPr lang="en-US" sz="2400" dirty="0" smtClean="0">
                <a:solidFill>
                  <a:srgbClr val="7030A0"/>
                </a:solidFill>
              </a:rPr>
              <a:t>(Later we will learn another technique called the probing method.)</a:t>
            </a:r>
          </a:p>
          <a:p>
            <a:pPr marL="0" indent="0">
              <a:spcBef>
                <a:spcPts val="0"/>
              </a:spcBef>
              <a:spcAft>
                <a:spcPts val="1200"/>
              </a:spcAft>
              <a:buNone/>
            </a:pPr>
            <a:r>
              <a:rPr lang="en-US" sz="2400" dirty="0" smtClean="0">
                <a:solidFill>
                  <a:srgbClr val="FF0000"/>
                </a:solidFill>
              </a:rPr>
              <a:t>NOTE: the </a:t>
            </a:r>
            <a:r>
              <a:rPr lang="en-US" sz="2400" dirty="0" err="1" smtClean="0">
                <a:solidFill>
                  <a:srgbClr val="FF0000"/>
                </a:solidFill>
              </a:rPr>
              <a:t>Thevenin</a:t>
            </a:r>
            <a:r>
              <a:rPr lang="en-US" sz="2400" dirty="0" smtClean="0">
                <a:solidFill>
                  <a:srgbClr val="FF0000"/>
                </a:solidFill>
              </a:rPr>
              <a:t> equivalent source is a non-ideal INDEPENDENT source. Dependent sources will “disappear,” but their effect will be seen both in Voc and Zin, which may now have a negative resistance.</a:t>
            </a:r>
            <a:endParaRPr lang="en-US" sz="2400" dirty="0">
              <a:solidFill>
                <a:srgbClr val="FF0000"/>
              </a:solidFill>
            </a:endParaRPr>
          </a:p>
        </p:txBody>
      </p:sp>
    </p:spTree>
    <p:extLst>
      <p:ext uri="{BB962C8B-B14F-4D97-AF65-F5344CB8AC3E}">
        <p14:creationId xmlns:p14="http://schemas.microsoft.com/office/powerpoint/2010/main" val="3507628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09" y="84622"/>
            <a:ext cx="8229600" cy="1404870"/>
          </a:xfrm>
        </p:spPr>
        <p:txBody>
          <a:bodyPr>
            <a:normAutofit fontScale="90000"/>
          </a:bodyPr>
          <a:lstStyle/>
          <a:p>
            <a:r>
              <a:rPr lang="en-US" dirty="0" smtClean="0"/>
              <a:t>Find the </a:t>
            </a:r>
            <a:r>
              <a:rPr lang="en-US" dirty="0" err="1" smtClean="0"/>
              <a:t>Thevenin</a:t>
            </a:r>
            <a:r>
              <a:rPr lang="en-US" dirty="0" smtClean="0"/>
              <a:t> Equivalent Circuit</a:t>
            </a:r>
            <a:endParaRPr lang="en-US" dirty="0"/>
          </a:p>
        </p:txBody>
      </p:sp>
      <p:grpSp>
        <p:nvGrpSpPr>
          <p:cNvPr id="132" name="Group 131"/>
          <p:cNvGrpSpPr/>
          <p:nvPr/>
        </p:nvGrpSpPr>
        <p:grpSpPr>
          <a:xfrm>
            <a:off x="914400" y="1905000"/>
            <a:ext cx="6172200" cy="2666999"/>
            <a:chOff x="372349" y="935870"/>
            <a:chExt cx="5726045" cy="2428251"/>
          </a:xfrm>
        </p:grpSpPr>
        <p:grpSp>
          <p:nvGrpSpPr>
            <p:cNvPr id="125" name="Group 124"/>
            <p:cNvGrpSpPr/>
            <p:nvPr/>
          </p:nvGrpSpPr>
          <p:grpSpPr>
            <a:xfrm>
              <a:off x="838200" y="1447801"/>
              <a:ext cx="5013962" cy="1825124"/>
              <a:chOff x="1219619" y="2976073"/>
              <a:chExt cx="5013962" cy="1825124"/>
            </a:xfrm>
          </p:grpSpPr>
          <p:grpSp>
            <p:nvGrpSpPr>
              <p:cNvPr id="28" name="Group 27"/>
              <p:cNvGrpSpPr/>
              <p:nvPr/>
            </p:nvGrpSpPr>
            <p:grpSpPr>
              <a:xfrm rot="5400000">
                <a:off x="5242212" y="2387571"/>
                <a:ext cx="381000" cy="1601736"/>
                <a:chOff x="4343400" y="1792882"/>
                <a:chExt cx="381000" cy="1493045"/>
              </a:xfrm>
            </p:grpSpPr>
            <p:sp>
              <p:nvSpPr>
                <p:cNvPr id="29" name="Rectangle 28"/>
                <p:cNvSpPr/>
                <p:nvPr/>
              </p:nvSpPr>
              <p:spPr>
                <a:xfrm>
                  <a:off x="4343400" y="2133600"/>
                  <a:ext cx="381000" cy="8143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p:cNvCxnSpPr>
                  <a:stCxn id="29" idx="0"/>
                </p:cNvCxnSpPr>
                <p:nvPr/>
              </p:nvCxnSpPr>
              <p:spPr>
                <a:xfrm flipH="1" flipV="1">
                  <a:off x="4525403" y="1792882"/>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flipV="1">
                  <a:off x="4533900" y="2945209"/>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3" name="Group 42"/>
              <p:cNvGrpSpPr/>
              <p:nvPr/>
            </p:nvGrpSpPr>
            <p:grpSpPr>
              <a:xfrm>
                <a:off x="4417219" y="3200997"/>
                <a:ext cx="452438" cy="1600200"/>
                <a:chOff x="1423979" y="1752600"/>
                <a:chExt cx="452438" cy="1469334"/>
              </a:xfrm>
            </p:grpSpPr>
            <p:sp>
              <p:nvSpPr>
                <p:cNvPr id="44" name="Diamond 43"/>
                <p:cNvSpPr/>
                <p:nvPr/>
              </p:nvSpPr>
              <p:spPr>
                <a:xfrm>
                  <a:off x="1423979" y="2040734"/>
                  <a:ext cx="452438" cy="928787"/>
                </a:xfrm>
                <a:prstGeom prst="diamond">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p:cNvCxnSpPr>
                  <a:stCxn id="44" idx="2"/>
                </p:cNvCxnSpPr>
                <p:nvPr/>
              </p:nvCxnSpPr>
              <p:spPr>
                <a:xfrm>
                  <a:off x="1650198" y="2969521"/>
                  <a:ext cx="0" cy="25241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650198" y="1752600"/>
                  <a:ext cx="0" cy="29269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V="1">
                  <a:off x="1650198" y="2308622"/>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8" name="Group 47"/>
              <p:cNvGrpSpPr/>
              <p:nvPr/>
            </p:nvGrpSpPr>
            <p:grpSpPr>
              <a:xfrm rot="5400000">
                <a:off x="3617889" y="2402961"/>
                <a:ext cx="452438" cy="1598662"/>
                <a:chOff x="605332" y="1754138"/>
                <a:chExt cx="452438" cy="1469334"/>
              </a:xfrm>
            </p:grpSpPr>
            <p:grpSp>
              <p:nvGrpSpPr>
                <p:cNvPr id="49" name="Group 48"/>
                <p:cNvGrpSpPr/>
                <p:nvPr/>
              </p:nvGrpSpPr>
              <p:grpSpPr>
                <a:xfrm>
                  <a:off x="605332" y="1754138"/>
                  <a:ext cx="452438" cy="1469334"/>
                  <a:chOff x="1423979" y="1752600"/>
                  <a:chExt cx="452438" cy="1469334"/>
                </a:xfrm>
              </p:grpSpPr>
              <p:sp>
                <p:nvSpPr>
                  <p:cNvPr id="52" name="Diamond 51"/>
                  <p:cNvSpPr/>
                  <p:nvPr/>
                </p:nvSpPr>
                <p:spPr>
                  <a:xfrm>
                    <a:off x="1423979" y="2040734"/>
                    <a:ext cx="452438" cy="928787"/>
                  </a:xfrm>
                  <a:prstGeom prst="diamond">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p:cNvCxnSpPr>
                    <a:stCxn id="52" idx="2"/>
                  </p:cNvCxnSpPr>
                  <p:nvPr/>
                </p:nvCxnSpPr>
                <p:spPr>
                  <a:xfrm>
                    <a:off x="1650198" y="2969521"/>
                    <a:ext cx="0" cy="25241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1650198" y="1752600"/>
                    <a:ext cx="0" cy="29269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50" name="TextBox 49"/>
                <p:cNvSpPr txBox="1"/>
                <p:nvPr/>
              </p:nvSpPr>
              <p:spPr>
                <a:xfrm>
                  <a:off x="662273" y="2421734"/>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51" name="TextBox 50"/>
                <p:cNvSpPr txBox="1"/>
                <p:nvPr/>
              </p:nvSpPr>
              <p:spPr>
                <a:xfrm>
                  <a:off x="698350" y="2073956"/>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grpSp>
            <p:nvGrpSpPr>
              <p:cNvPr id="55" name="Group 54"/>
              <p:cNvGrpSpPr/>
              <p:nvPr/>
            </p:nvGrpSpPr>
            <p:grpSpPr>
              <a:xfrm>
                <a:off x="1219619" y="3179942"/>
                <a:ext cx="533400" cy="1600200"/>
                <a:chOff x="9163050" y="2381250"/>
                <a:chExt cx="533400" cy="1600200"/>
              </a:xfrm>
            </p:grpSpPr>
            <p:grpSp>
              <p:nvGrpSpPr>
                <p:cNvPr id="56" name="Group 55"/>
                <p:cNvGrpSpPr/>
                <p:nvPr/>
              </p:nvGrpSpPr>
              <p:grpSpPr>
                <a:xfrm>
                  <a:off x="9163050" y="2381250"/>
                  <a:ext cx="533400" cy="1600200"/>
                  <a:chOff x="7581900" y="1752600"/>
                  <a:chExt cx="533400" cy="1600200"/>
                </a:xfrm>
              </p:grpSpPr>
              <p:cxnSp>
                <p:nvCxnSpPr>
                  <p:cNvPr id="59" name="Straight Connector 58"/>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Oval 60"/>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7" name="TextBox 56"/>
                <p:cNvSpPr txBox="1"/>
                <p:nvPr/>
              </p:nvSpPr>
              <p:spPr>
                <a:xfrm>
                  <a:off x="9260473" y="2835478"/>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58" name="TextBox 57"/>
                <p:cNvSpPr txBox="1"/>
                <p:nvPr/>
              </p:nvSpPr>
              <p:spPr>
                <a:xfrm>
                  <a:off x="9291767" y="3031084"/>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grpSp>
            <p:nvGrpSpPr>
              <p:cNvPr id="119" name="Group 118"/>
              <p:cNvGrpSpPr/>
              <p:nvPr/>
            </p:nvGrpSpPr>
            <p:grpSpPr>
              <a:xfrm rot="5400000">
                <a:off x="2081804" y="2403596"/>
                <a:ext cx="381000" cy="1601736"/>
                <a:chOff x="4343400" y="1792882"/>
                <a:chExt cx="381000" cy="1493045"/>
              </a:xfrm>
            </p:grpSpPr>
            <p:sp>
              <p:nvSpPr>
                <p:cNvPr id="120" name="Rectangle 119"/>
                <p:cNvSpPr/>
                <p:nvPr/>
              </p:nvSpPr>
              <p:spPr>
                <a:xfrm>
                  <a:off x="4343400" y="2133600"/>
                  <a:ext cx="381000" cy="8143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Connector 120"/>
                <p:cNvCxnSpPr>
                  <a:stCxn id="120" idx="0"/>
                </p:cNvCxnSpPr>
                <p:nvPr/>
              </p:nvCxnSpPr>
              <p:spPr>
                <a:xfrm flipH="1" flipV="1">
                  <a:off x="4525403" y="1792882"/>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H="1" flipV="1">
                  <a:off x="4533900" y="2945209"/>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24" name="Straight Connector 123"/>
              <p:cNvCxnSpPr/>
              <p:nvPr/>
            </p:nvCxnSpPr>
            <p:spPr>
              <a:xfrm>
                <a:off x="1471435" y="4801197"/>
                <a:ext cx="476214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26" name="TextBox 125"/>
            <p:cNvSpPr txBox="1"/>
            <p:nvPr/>
          </p:nvSpPr>
          <p:spPr>
            <a:xfrm>
              <a:off x="372349" y="2254903"/>
              <a:ext cx="530210" cy="461665"/>
            </a:xfrm>
            <a:prstGeom prst="rect">
              <a:avLst/>
            </a:prstGeom>
            <a:noFill/>
          </p:spPr>
          <p:txBody>
            <a:bodyPr wrap="none" rtlCol="0">
              <a:spAutoFit/>
            </a:bodyPr>
            <a:lstStyle/>
            <a:p>
              <a:r>
                <a:rPr lang="en-US" sz="2400" dirty="0" smtClean="0">
                  <a:solidFill>
                    <a:srgbClr val="FF0000"/>
                  </a:solidFill>
                </a:rPr>
                <a:t>V</a:t>
              </a:r>
              <a:r>
                <a:rPr lang="en-US" sz="2400" baseline="-25000" dirty="0" smtClean="0">
                  <a:solidFill>
                    <a:srgbClr val="FF0000"/>
                  </a:solidFill>
                </a:rPr>
                <a:t>s1</a:t>
              </a:r>
              <a:endParaRPr lang="en-US" sz="2400" baseline="-25000" dirty="0">
                <a:solidFill>
                  <a:srgbClr val="FF0000"/>
                </a:solidFill>
              </a:endParaRPr>
            </a:p>
          </p:txBody>
        </p:sp>
        <p:sp>
          <p:nvSpPr>
            <p:cNvPr id="127" name="TextBox 126"/>
            <p:cNvSpPr txBox="1"/>
            <p:nvPr/>
          </p:nvSpPr>
          <p:spPr>
            <a:xfrm>
              <a:off x="1684050" y="935870"/>
              <a:ext cx="410690" cy="461665"/>
            </a:xfrm>
            <a:prstGeom prst="rect">
              <a:avLst/>
            </a:prstGeom>
            <a:noFill/>
          </p:spPr>
          <p:txBody>
            <a:bodyPr wrap="none" rtlCol="0">
              <a:spAutoFit/>
            </a:bodyPr>
            <a:lstStyle/>
            <a:p>
              <a:r>
                <a:rPr lang="en-US" sz="2400" dirty="0" smtClean="0">
                  <a:solidFill>
                    <a:srgbClr val="FF0000"/>
                  </a:solidFill>
                </a:rPr>
                <a:t>z</a:t>
              </a:r>
              <a:r>
                <a:rPr lang="en-US" sz="2400" baseline="-25000" dirty="0" smtClean="0">
                  <a:solidFill>
                    <a:srgbClr val="FF0000"/>
                  </a:solidFill>
                </a:rPr>
                <a:t>1</a:t>
              </a:r>
              <a:endParaRPr lang="en-US" sz="2400" baseline="-25000" dirty="0">
                <a:solidFill>
                  <a:srgbClr val="FF0000"/>
                </a:solidFill>
              </a:endParaRPr>
            </a:p>
          </p:txBody>
        </p:sp>
        <p:sp>
          <p:nvSpPr>
            <p:cNvPr id="128" name="TextBox 127"/>
            <p:cNvSpPr txBox="1"/>
            <p:nvPr/>
          </p:nvSpPr>
          <p:spPr>
            <a:xfrm>
              <a:off x="4844458" y="961607"/>
              <a:ext cx="410690" cy="461665"/>
            </a:xfrm>
            <a:prstGeom prst="rect">
              <a:avLst/>
            </a:prstGeom>
            <a:noFill/>
          </p:spPr>
          <p:txBody>
            <a:bodyPr wrap="none" rtlCol="0">
              <a:spAutoFit/>
            </a:bodyPr>
            <a:lstStyle/>
            <a:p>
              <a:r>
                <a:rPr lang="en-US" sz="2400" dirty="0" smtClean="0">
                  <a:solidFill>
                    <a:srgbClr val="FF0000"/>
                  </a:solidFill>
                </a:rPr>
                <a:t>z</a:t>
              </a:r>
              <a:r>
                <a:rPr lang="en-US" sz="2400" baseline="-25000" dirty="0" smtClean="0">
                  <a:solidFill>
                    <a:srgbClr val="FF0000"/>
                  </a:solidFill>
                </a:rPr>
                <a:t>2</a:t>
              </a:r>
              <a:endParaRPr lang="en-US" sz="2400" baseline="-25000" dirty="0">
                <a:solidFill>
                  <a:srgbClr val="FF0000"/>
                </a:solidFill>
              </a:endParaRPr>
            </a:p>
          </p:txBody>
        </p:sp>
        <p:sp>
          <p:nvSpPr>
            <p:cNvPr id="129" name="TextBox 128"/>
            <p:cNvSpPr txBox="1"/>
            <p:nvPr/>
          </p:nvSpPr>
          <p:spPr>
            <a:xfrm>
              <a:off x="3170603" y="978767"/>
              <a:ext cx="628121" cy="461665"/>
            </a:xfrm>
            <a:prstGeom prst="rect">
              <a:avLst/>
            </a:prstGeom>
            <a:noFill/>
          </p:spPr>
          <p:txBody>
            <a:bodyPr wrap="none" rtlCol="0">
              <a:spAutoFit/>
            </a:bodyPr>
            <a:lstStyle/>
            <a:p>
              <a:r>
                <a:rPr lang="en-US" sz="2400" dirty="0" smtClean="0">
                  <a:solidFill>
                    <a:srgbClr val="FF0000"/>
                  </a:solidFill>
                </a:rPr>
                <a:t>AV</a:t>
              </a:r>
              <a:r>
                <a:rPr lang="en-US" sz="2400" baseline="-25000" dirty="0" smtClean="0">
                  <a:solidFill>
                    <a:srgbClr val="FF0000"/>
                  </a:solidFill>
                </a:rPr>
                <a:t>3</a:t>
              </a:r>
              <a:endParaRPr lang="en-US" sz="2400" baseline="-25000" dirty="0">
                <a:solidFill>
                  <a:srgbClr val="FF0000"/>
                </a:solidFill>
              </a:endParaRPr>
            </a:p>
          </p:txBody>
        </p:sp>
        <p:sp>
          <p:nvSpPr>
            <p:cNvPr id="130" name="TextBox 129"/>
            <p:cNvSpPr txBox="1"/>
            <p:nvPr/>
          </p:nvSpPr>
          <p:spPr>
            <a:xfrm>
              <a:off x="3402814" y="2273721"/>
              <a:ext cx="656077" cy="461665"/>
            </a:xfrm>
            <a:prstGeom prst="rect">
              <a:avLst/>
            </a:prstGeom>
            <a:noFill/>
          </p:spPr>
          <p:txBody>
            <a:bodyPr wrap="none" rtlCol="0">
              <a:spAutoFit/>
            </a:bodyPr>
            <a:lstStyle/>
            <a:p>
              <a:r>
                <a:rPr lang="en-US" sz="2400" dirty="0" smtClean="0">
                  <a:solidFill>
                    <a:srgbClr val="FF0000"/>
                  </a:solidFill>
                </a:rPr>
                <a:t>GV</a:t>
              </a:r>
              <a:r>
                <a:rPr lang="en-US" sz="2400" baseline="-25000" dirty="0" smtClean="0">
                  <a:solidFill>
                    <a:srgbClr val="FF0000"/>
                  </a:solidFill>
                </a:rPr>
                <a:t>3</a:t>
              </a:r>
              <a:endParaRPr lang="en-US" sz="2400" baseline="-25000" dirty="0">
                <a:solidFill>
                  <a:srgbClr val="FF0000"/>
                </a:solidFill>
              </a:endParaRPr>
            </a:p>
          </p:txBody>
        </p:sp>
        <p:sp>
          <p:nvSpPr>
            <p:cNvPr id="131" name="TextBox 130"/>
            <p:cNvSpPr txBox="1"/>
            <p:nvPr/>
          </p:nvSpPr>
          <p:spPr>
            <a:xfrm>
              <a:off x="5634806" y="1667695"/>
              <a:ext cx="463588" cy="1696426"/>
            </a:xfrm>
            <a:prstGeom prst="rect">
              <a:avLst/>
            </a:prstGeom>
            <a:noFill/>
          </p:spPr>
          <p:txBody>
            <a:bodyPr wrap="none" rtlCol="0">
              <a:spAutoFit/>
            </a:bodyPr>
            <a:lstStyle/>
            <a:p>
              <a:pPr>
                <a:lnSpc>
                  <a:spcPts val="2500"/>
                </a:lnSpc>
              </a:pPr>
              <a:r>
                <a:rPr lang="en-US" sz="2400" dirty="0" smtClean="0">
                  <a:solidFill>
                    <a:srgbClr val="FF0000"/>
                  </a:solidFill>
                </a:rPr>
                <a:t>+</a:t>
              </a:r>
            </a:p>
            <a:p>
              <a:pPr>
                <a:lnSpc>
                  <a:spcPts val="2500"/>
                </a:lnSpc>
              </a:pPr>
              <a:endParaRPr lang="en-US" sz="2400" dirty="0">
                <a:solidFill>
                  <a:srgbClr val="FF0000"/>
                </a:solidFill>
              </a:endParaRPr>
            </a:p>
            <a:p>
              <a:pPr>
                <a:lnSpc>
                  <a:spcPts val="2500"/>
                </a:lnSpc>
              </a:pPr>
              <a:r>
                <a:rPr lang="en-US" sz="2400" dirty="0" smtClean="0">
                  <a:solidFill>
                    <a:srgbClr val="FF0000"/>
                  </a:solidFill>
                </a:rPr>
                <a:t>V</a:t>
              </a:r>
              <a:r>
                <a:rPr lang="en-US" sz="2400" baseline="-25000" dirty="0" smtClean="0">
                  <a:solidFill>
                    <a:srgbClr val="FF0000"/>
                  </a:solidFill>
                </a:rPr>
                <a:t>3</a:t>
              </a:r>
            </a:p>
            <a:p>
              <a:pPr>
                <a:lnSpc>
                  <a:spcPts val="2500"/>
                </a:lnSpc>
              </a:pPr>
              <a:endParaRPr lang="en-US" sz="2400" dirty="0">
                <a:solidFill>
                  <a:srgbClr val="FF0000"/>
                </a:solidFill>
              </a:endParaRPr>
            </a:p>
            <a:p>
              <a:pPr>
                <a:lnSpc>
                  <a:spcPts val="2500"/>
                </a:lnSpc>
              </a:pPr>
              <a:r>
                <a:rPr lang="en-US" sz="2400" dirty="0" smtClean="0">
                  <a:solidFill>
                    <a:srgbClr val="FF0000"/>
                  </a:solidFill>
                </a:rPr>
                <a:t>-</a:t>
              </a:r>
              <a:endParaRPr lang="en-US" sz="2400" dirty="0">
                <a:solidFill>
                  <a:srgbClr val="FF0000"/>
                </a:solidFill>
              </a:endParaRPr>
            </a:p>
          </p:txBody>
        </p:sp>
      </p:grpSp>
      <p:sp>
        <p:nvSpPr>
          <p:cNvPr id="227" name="TextBox 226"/>
          <p:cNvSpPr txBox="1"/>
          <p:nvPr/>
        </p:nvSpPr>
        <p:spPr>
          <a:xfrm>
            <a:off x="6940015" y="2508219"/>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228" name="TextBox 227"/>
          <p:cNvSpPr txBox="1"/>
          <p:nvPr/>
        </p:nvSpPr>
        <p:spPr>
          <a:xfrm>
            <a:off x="6874128" y="4089951"/>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Tree>
    <p:extLst>
      <p:ext uri="{BB962C8B-B14F-4D97-AF65-F5344CB8AC3E}">
        <p14:creationId xmlns:p14="http://schemas.microsoft.com/office/powerpoint/2010/main" val="12773011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120" y="139086"/>
            <a:ext cx="8229600" cy="804708"/>
          </a:xfrm>
        </p:spPr>
        <p:txBody>
          <a:bodyPr/>
          <a:lstStyle/>
          <a:p>
            <a:r>
              <a:rPr lang="en-US" dirty="0" smtClean="0"/>
              <a:t>Find short circuit current</a:t>
            </a:r>
            <a:endParaRPr lang="en-US" dirty="0"/>
          </a:p>
        </p:txBody>
      </p:sp>
      <p:grpSp>
        <p:nvGrpSpPr>
          <p:cNvPr id="3" name="Group 2"/>
          <p:cNvGrpSpPr/>
          <p:nvPr/>
        </p:nvGrpSpPr>
        <p:grpSpPr>
          <a:xfrm>
            <a:off x="255459" y="881581"/>
            <a:ext cx="6089454" cy="2492796"/>
            <a:chOff x="243642" y="3460606"/>
            <a:chExt cx="6447158" cy="2479906"/>
          </a:xfrm>
        </p:grpSpPr>
        <p:grpSp>
          <p:nvGrpSpPr>
            <p:cNvPr id="4" name="Group 3"/>
            <p:cNvGrpSpPr/>
            <p:nvPr/>
          </p:nvGrpSpPr>
          <p:grpSpPr>
            <a:xfrm>
              <a:off x="709493" y="3994403"/>
              <a:ext cx="5013962" cy="1837087"/>
              <a:chOff x="1219619" y="2997939"/>
              <a:chExt cx="5013962" cy="1837087"/>
            </a:xfrm>
          </p:grpSpPr>
          <p:grpSp>
            <p:nvGrpSpPr>
              <p:cNvPr id="18" name="Group 17"/>
              <p:cNvGrpSpPr/>
              <p:nvPr/>
            </p:nvGrpSpPr>
            <p:grpSpPr>
              <a:xfrm rot="5400000">
                <a:off x="5242212" y="2387571"/>
                <a:ext cx="381000" cy="1601736"/>
                <a:chOff x="4343400" y="1792882"/>
                <a:chExt cx="381000" cy="1493045"/>
              </a:xfrm>
            </p:grpSpPr>
            <p:sp>
              <p:nvSpPr>
                <p:cNvPr id="43" name="Rectangle 42"/>
                <p:cNvSpPr/>
                <p:nvPr/>
              </p:nvSpPr>
              <p:spPr>
                <a:xfrm>
                  <a:off x="4343400" y="2133600"/>
                  <a:ext cx="381000" cy="814387"/>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p:cNvCxnSpPr/>
                <p:nvPr/>
              </p:nvCxnSpPr>
              <p:spPr>
                <a:xfrm flipH="1" flipV="1">
                  <a:off x="4559232" y="1792882"/>
                  <a:ext cx="8497" cy="34071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flipV="1">
                  <a:off x="4567729" y="2945209"/>
                  <a:ext cx="8497" cy="34071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19" name="Group 18"/>
              <p:cNvGrpSpPr/>
              <p:nvPr/>
            </p:nvGrpSpPr>
            <p:grpSpPr>
              <a:xfrm>
                <a:off x="4417219" y="3234826"/>
                <a:ext cx="452438" cy="1600200"/>
                <a:chOff x="1423979" y="1783662"/>
                <a:chExt cx="452438" cy="1469334"/>
              </a:xfrm>
            </p:grpSpPr>
            <p:sp>
              <p:nvSpPr>
                <p:cNvPr id="39" name="Diamond 38"/>
                <p:cNvSpPr/>
                <p:nvPr/>
              </p:nvSpPr>
              <p:spPr>
                <a:xfrm>
                  <a:off x="1423979" y="2071796"/>
                  <a:ext cx="452438" cy="928787"/>
                </a:xfrm>
                <a:prstGeom prst="diamond">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p:cNvCxnSpPr>
                  <a:stCxn id="39" idx="2"/>
                </p:cNvCxnSpPr>
                <p:nvPr/>
              </p:nvCxnSpPr>
              <p:spPr>
                <a:xfrm>
                  <a:off x="1650198" y="3000583"/>
                  <a:ext cx="0" cy="252413"/>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1650198" y="1783662"/>
                  <a:ext cx="0" cy="292695"/>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1650198" y="2308622"/>
                  <a:ext cx="0" cy="381000"/>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 name="Group 19"/>
              <p:cNvGrpSpPr/>
              <p:nvPr/>
            </p:nvGrpSpPr>
            <p:grpSpPr>
              <a:xfrm rot="5400000">
                <a:off x="3613382" y="2425960"/>
                <a:ext cx="452438" cy="1607674"/>
                <a:chOff x="632838" y="1754138"/>
                <a:chExt cx="452438" cy="1477617"/>
              </a:xfrm>
            </p:grpSpPr>
            <p:grpSp>
              <p:nvGrpSpPr>
                <p:cNvPr id="33" name="Group 32"/>
                <p:cNvGrpSpPr/>
                <p:nvPr/>
              </p:nvGrpSpPr>
              <p:grpSpPr>
                <a:xfrm>
                  <a:off x="632838" y="1754138"/>
                  <a:ext cx="452438" cy="1477617"/>
                  <a:chOff x="1451485" y="1752600"/>
                  <a:chExt cx="452438" cy="1477617"/>
                </a:xfrm>
              </p:grpSpPr>
              <p:sp>
                <p:nvSpPr>
                  <p:cNvPr id="36" name="Diamond 35"/>
                  <p:cNvSpPr/>
                  <p:nvPr/>
                </p:nvSpPr>
                <p:spPr>
                  <a:xfrm>
                    <a:off x="1451485" y="2049017"/>
                    <a:ext cx="452438" cy="928787"/>
                  </a:xfrm>
                  <a:prstGeom prst="diamond">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p:cNvCxnSpPr>
                    <a:stCxn id="36" idx="2"/>
                  </p:cNvCxnSpPr>
                  <p:nvPr/>
                </p:nvCxnSpPr>
                <p:spPr>
                  <a:xfrm>
                    <a:off x="1677705" y="2977804"/>
                    <a:ext cx="0" cy="252413"/>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1684026" y="1752600"/>
                    <a:ext cx="0" cy="292695"/>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34" name="TextBox 33"/>
                <p:cNvSpPr txBox="1"/>
                <p:nvPr/>
              </p:nvSpPr>
              <p:spPr>
                <a:xfrm>
                  <a:off x="672938" y="2405376"/>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35" name="TextBox 34"/>
                <p:cNvSpPr txBox="1"/>
                <p:nvPr/>
              </p:nvSpPr>
              <p:spPr>
                <a:xfrm>
                  <a:off x="719951" y="2060870"/>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grpSp>
            <p:nvGrpSpPr>
              <p:cNvPr id="21" name="Group 20"/>
              <p:cNvGrpSpPr/>
              <p:nvPr/>
            </p:nvGrpSpPr>
            <p:grpSpPr>
              <a:xfrm>
                <a:off x="1219619" y="3213771"/>
                <a:ext cx="533400" cy="1600200"/>
                <a:chOff x="9163050" y="2415079"/>
                <a:chExt cx="533400" cy="1600200"/>
              </a:xfrm>
            </p:grpSpPr>
            <p:grpSp>
              <p:nvGrpSpPr>
                <p:cNvPr id="27" name="Group 26"/>
                <p:cNvGrpSpPr/>
                <p:nvPr/>
              </p:nvGrpSpPr>
              <p:grpSpPr>
                <a:xfrm>
                  <a:off x="9163050" y="2415079"/>
                  <a:ext cx="533400" cy="1600200"/>
                  <a:chOff x="7581900" y="1786429"/>
                  <a:chExt cx="533400" cy="1600200"/>
                </a:xfrm>
              </p:grpSpPr>
              <p:cxnSp>
                <p:nvCxnSpPr>
                  <p:cNvPr id="30" name="Straight Connector 29"/>
                  <p:cNvCxnSpPr/>
                  <p:nvPr/>
                </p:nvCxnSpPr>
                <p:spPr>
                  <a:xfrm>
                    <a:off x="7848600" y="1786429"/>
                    <a:ext cx="0" cy="53340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7848600" y="2853229"/>
                    <a:ext cx="0" cy="53340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7581900" y="2319829"/>
                    <a:ext cx="533400" cy="53340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TextBox 27"/>
                <p:cNvSpPr txBox="1"/>
                <p:nvPr/>
              </p:nvSpPr>
              <p:spPr>
                <a:xfrm>
                  <a:off x="9260473" y="2835478"/>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29" name="TextBox 28"/>
                <p:cNvSpPr txBox="1"/>
                <p:nvPr/>
              </p:nvSpPr>
              <p:spPr>
                <a:xfrm>
                  <a:off x="9291767" y="3064913"/>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grpSp>
            <p:nvGrpSpPr>
              <p:cNvPr id="22" name="Group 21"/>
              <p:cNvGrpSpPr/>
              <p:nvPr/>
            </p:nvGrpSpPr>
            <p:grpSpPr>
              <a:xfrm rot="5400000">
                <a:off x="2081804" y="2437426"/>
                <a:ext cx="381000" cy="1601736"/>
                <a:chOff x="4377230" y="1792882"/>
                <a:chExt cx="381000" cy="1493045"/>
              </a:xfrm>
            </p:grpSpPr>
            <p:sp>
              <p:nvSpPr>
                <p:cNvPr id="24" name="Rectangle 23"/>
                <p:cNvSpPr/>
                <p:nvPr/>
              </p:nvSpPr>
              <p:spPr>
                <a:xfrm>
                  <a:off x="4377230" y="2133600"/>
                  <a:ext cx="381000" cy="814387"/>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p:cNvCxnSpPr>
                  <a:stCxn id="24" idx="0"/>
                </p:cNvCxnSpPr>
                <p:nvPr/>
              </p:nvCxnSpPr>
              <p:spPr>
                <a:xfrm flipH="1" flipV="1">
                  <a:off x="4559233" y="1792882"/>
                  <a:ext cx="8497" cy="34071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flipV="1">
                  <a:off x="4567730" y="2945209"/>
                  <a:ext cx="8497" cy="34071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grpSp>
          <p:cxnSp>
            <p:nvCxnSpPr>
              <p:cNvPr id="23" name="Straight Connector 22"/>
              <p:cNvCxnSpPr/>
              <p:nvPr/>
            </p:nvCxnSpPr>
            <p:spPr>
              <a:xfrm>
                <a:off x="1471435" y="4835026"/>
                <a:ext cx="4762146"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243642" y="4779639"/>
              <a:ext cx="530210" cy="461665"/>
            </a:xfrm>
            <a:prstGeom prst="rect">
              <a:avLst/>
            </a:prstGeom>
            <a:noFill/>
          </p:spPr>
          <p:txBody>
            <a:bodyPr wrap="none" rtlCol="0">
              <a:spAutoFit/>
            </a:bodyPr>
            <a:lstStyle/>
            <a:p>
              <a:r>
                <a:rPr lang="en-US" sz="2400" dirty="0" smtClean="0">
                  <a:solidFill>
                    <a:srgbClr val="FF0000"/>
                  </a:solidFill>
                </a:rPr>
                <a:t>V</a:t>
              </a:r>
              <a:r>
                <a:rPr lang="en-US" sz="2400" baseline="-25000" dirty="0" smtClean="0">
                  <a:solidFill>
                    <a:srgbClr val="FF0000"/>
                  </a:solidFill>
                </a:rPr>
                <a:t>s1</a:t>
              </a:r>
              <a:endParaRPr lang="en-US" sz="2400" baseline="-25000" dirty="0">
                <a:solidFill>
                  <a:srgbClr val="FF0000"/>
                </a:solidFill>
              </a:endParaRPr>
            </a:p>
          </p:txBody>
        </p:sp>
        <p:sp>
          <p:nvSpPr>
            <p:cNvPr id="6" name="TextBox 5"/>
            <p:cNvSpPr txBox="1"/>
            <p:nvPr/>
          </p:nvSpPr>
          <p:spPr>
            <a:xfrm>
              <a:off x="1555343" y="3460606"/>
              <a:ext cx="410690" cy="461665"/>
            </a:xfrm>
            <a:prstGeom prst="rect">
              <a:avLst/>
            </a:prstGeom>
            <a:noFill/>
          </p:spPr>
          <p:txBody>
            <a:bodyPr wrap="none" rtlCol="0">
              <a:spAutoFit/>
            </a:bodyPr>
            <a:lstStyle/>
            <a:p>
              <a:r>
                <a:rPr lang="en-US" sz="2400" dirty="0" smtClean="0">
                  <a:solidFill>
                    <a:srgbClr val="FF0000"/>
                  </a:solidFill>
                </a:rPr>
                <a:t>z</a:t>
              </a:r>
              <a:r>
                <a:rPr lang="en-US" sz="2400" baseline="-25000" dirty="0" smtClean="0">
                  <a:solidFill>
                    <a:srgbClr val="FF0000"/>
                  </a:solidFill>
                </a:rPr>
                <a:t>1</a:t>
              </a:r>
              <a:endParaRPr lang="en-US" sz="2400" baseline="-25000" dirty="0">
                <a:solidFill>
                  <a:srgbClr val="FF0000"/>
                </a:solidFill>
              </a:endParaRPr>
            </a:p>
          </p:txBody>
        </p:sp>
        <p:sp>
          <p:nvSpPr>
            <p:cNvPr id="7" name="TextBox 6"/>
            <p:cNvSpPr txBox="1"/>
            <p:nvPr/>
          </p:nvSpPr>
          <p:spPr>
            <a:xfrm>
              <a:off x="4715751" y="3486343"/>
              <a:ext cx="410690" cy="461665"/>
            </a:xfrm>
            <a:prstGeom prst="rect">
              <a:avLst/>
            </a:prstGeom>
            <a:noFill/>
          </p:spPr>
          <p:txBody>
            <a:bodyPr wrap="none" rtlCol="0">
              <a:spAutoFit/>
            </a:bodyPr>
            <a:lstStyle/>
            <a:p>
              <a:r>
                <a:rPr lang="en-US" sz="2400" dirty="0" smtClean="0">
                  <a:solidFill>
                    <a:srgbClr val="FF0000"/>
                  </a:solidFill>
                </a:rPr>
                <a:t>z</a:t>
              </a:r>
              <a:r>
                <a:rPr lang="en-US" sz="2400" baseline="-25000" dirty="0" smtClean="0">
                  <a:solidFill>
                    <a:srgbClr val="FF0000"/>
                  </a:solidFill>
                </a:rPr>
                <a:t>2</a:t>
              </a:r>
              <a:endParaRPr lang="en-US" sz="2400" baseline="-25000" dirty="0">
                <a:solidFill>
                  <a:srgbClr val="FF0000"/>
                </a:solidFill>
              </a:endParaRPr>
            </a:p>
          </p:txBody>
        </p:sp>
        <p:sp>
          <p:nvSpPr>
            <p:cNvPr id="8" name="TextBox 7"/>
            <p:cNvSpPr txBox="1"/>
            <p:nvPr/>
          </p:nvSpPr>
          <p:spPr>
            <a:xfrm>
              <a:off x="3041896" y="3503503"/>
              <a:ext cx="628121" cy="461665"/>
            </a:xfrm>
            <a:prstGeom prst="rect">
              <a:avLst/>
            </a:prstGeom>
            <a:noFill/>
          </p:spPr>
          <p:txBody>
            <a:bodyPr wrap="none" rtlCol="0">
              <a:spAutoFit/>
            </a:bodyPr>
            <a:lstStyle/>
            <a:p>
              <a:r>
                <a:rPr lang="en-US" sz="2400" dirty="0" smtClean="0">
                  <a:solidFill>
                    <a:srgbClr val="FF0000"/>
                  </a:solidFill>
                </a:rPr>
                <a:t>AV</a:t>
              </a:r>
              <a:r>
                <a:rPr lang="en-US" sz="2400" baseline="-25000" dirty="0" smtClean="0">
                  <a:solidFill>
                    <a:srgbClr val="FF0000"/>
                  </a:solidFill>
                </a:rPr>
                <a:t>3</a:t>
              </a:r>
              <a:endParaRPr lang="en-US" sz="2400" baseline="-25000" dirty="0">
                <a:solidFill>
                  <a:srgbClr val="FF0000"/>
                </a:solidFill>
              </a:endParaRPr>
            </a:p>
          </p:txBody>
        </p:sp>
        <p:sp>
          <p:nvSpPr>
            <p:cNvPr id="9" name="TextBox 8"/>
            <p:cNvSpPr txBox="1"/>
            <p:nvPr/>
          </p:nvSpPr>
          <p:spPr>
            <a:xfrm>
              <a:off x="3274107" y="4798457"/>
              <a:ext cx="656077" cy="461665"/>
            </a:xfrm>
            <a:prstGeom prst="rect">
              <a:avLst/>
            </a:prstGeom>
            <a:noFill/>
          </p:spPr>
          <p:txBody>
            <a:bodyPr wrap="none" rtlCol="0">
              <a:spAutoFit/>
            </a:bodyPr>
            <a:lstStyle/>
            <a:p>
              <a:r>
                <a:rPr lang="en-US" sz="2400" dirty="0" smtClean="0">
                  <a:solidFill>
                    <a:srgbClr val="FF0000"/>
                  </a:solidFill>
                </a:rPr>
                <a:t>GV</a:t>
              </a:r>
              <a:r>
                <a:rPr lang="en-US" sz="2400" baseline="-25000" dirty="0" smtClean="0">
                  <a:solidFill>
                    <a:srgbClr val="FF0000"/>
                  </a:solidFill>
                </a:rPr>
                <a:t>3</a:t>
              </a:r>
              <a:endParaRPr lang="en-US" sz="2400" baseline="-25000" dirty="0">
                <a:solidFill>
                  <a:srgbClr val="FF0000"/>
                </a:solidFill>
              </a:endParaRPr>
            </a:p>
          </p:txBody>
        </p:sp>
        <p:sp>
          <p:nvSpPr>
            <p:cNvPr id="10" name="TextBox 9"/>
            <p:cNvSpPr txBox="1"/>
            <p:nvPr/>
          </p:nvSpPr>
          <p:spPr>
            <a:xfrm>
              <a:off x="5506099" y="4244086"/>
              <a:ext cx="463588" cy="1696426"/>
            </a:xfrm>
            <a:prstGeom prst="rect">
              <a:avLst/>
            </a:prstGeom>
            <a:noFill/>
          </p:spPr>
          <p:txBody>
            <a:bodyPr wrap="none" rtlCol="0">
              <a:spAutoFit/>
            </a:bodyPr>
            <a:lstStyle/>
            <a:p>
              <a:pPr>
                <a:lnSpc>
                  <a:spcPts val="2500"/>
                </a:lnSpc>
              </a:pPr>
              <a:r>
                <a:rPr lang="en-US" sz="2400" dirty="0" smtClean="0">
                  <a:solidFill>
                    <a:srgbClr val="FF0000"/>
                  </a:solidFill>
                </a:rPr>
                <a:t>+</a:t>
              </a:r>
            </a:p>
            <a:p>
              <a:pPr>
                <a:lnSpc>
                  <a:spcPts val="2500"/>
                </a:lnSpc>
              </a:pPr>
              <a:endParaRPr lang="en-US" sz="2400" dirty="0">
                <a:solidFill>
                  <a:srgbClr val="FF0000"/>
                </a:solidFill>
              </a:endParaRPr>
            </a:p>
            <a:p>
              <a:pPr>
                <a:lnSpc>
                  <a:spcPts val="2500"/>
                </a:lnSpc>
              </a:pPr>
              <a:r>
                <a:rPr lang="en-US" sz="2400" dirty="0" smtClean="0">
                  <a:solidFill>
                    <a:srgbClr val="FF0000"/>
                  </a:solidFill>
                </a:rPr>
                <a:t>V</a:t>
              </a:r>
              <a:r>
                <a:rPr lang="en-US" sz="2400" baseline="-25000" dirty="0" smtClean="0">
                  <a:solidFill>
                    <a:srgbClr val="FF0000"/>
                  </a:solidFill>
                </a:rPr>
                <a:t>3</a:t>
              </a:r>
            </a:p>
            <a:p>
              <a:pPr>
                <a:lnSpc>
                  <a:spcPts val="2500"/>
                </a:lnSpc>
              </a:pPr>
              <a:endParaRPr lang="en-US" sz="2400" dirty="0">
                <a:solidFill>
                  <a:srgbClr val="FF0000"/>
                </a:solidFill>
              </a:endParaRPr>
            </a:p>
            <a:p>
              <a:pPr>
                <a:lnSpc>
                  <a:spcPts val="2500"/>
                </a:lnSpc>
              </a:pPr>
              <a:r>
                <a:rPr lang="en-US" sz="2400" dirty="0" smtClean="0">
                  <a:solidFill>
                    <a:srgbClr val="FF0000"/>
                  </a:solidFill>
                </a:rPr>
                <a:t>-</a:t>
              </a:r>
              <a:endParaRPr lang="en-US" sz="2400" dirty="0">
                <a:solidFill>
                  <a:srgbClr val="FF0000"/>
                </a:solidFill>
              </a:endParaRPr>
            </a:p>
          </p:txBody>
        </p:sp>
        <p:cxnSp>
          <p:nvCxnSpPr>
            <p:cNvPr id="11" name="Elbow Connector 10"/>
            <p:cNvCxnSpPr/>
            <p:nvPr/>
          </p:nvCxnSpPr>
          <p:spPr>
            <a:xfrm>
              <a:off x="5643828" y="5822994"/>
              <a:ext cx="452172" cy="142"/>
            </a:xfrm>
            <a:prstGeom prst="bentConnector3">
              <a:avLst>
                <a:gd name="adj1" fmla="val 50000"/>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Elbow Connector 11"/>
            <p:cNvCxnSpPr>
              <a:endCxn id="10" idx="0"/>
            </p:cNvCxnSpPr>
            <p:nvPr/>
          </p:nvCxnSpPr>
          <p:spPr>
            <a:xfrm rot="16200000" flipV="1">
              <a:off x="5138420" y="4843560"/>
              <a:ext cx="1578907" cy="379960"/>
            </a:xfrm>
            <a:prstGeom prst="bentConnector3">
              <a:avLst>
                <a:gd name="adj1" fmla="val 102413"/>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6096000" y="4953000"/>
              <a:ext cx="21854" cy="264939"/>
            </a:xfrm>
            <a:prstGeom prst="straightConnector1">
              <a:avLst/>
            </a:prstGeom>
            <a:ln>
              <a:solidFill>
                <a:schemeClr val="accent5">
                  <a:lumMod val="5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188739" y="4786364"/>
              <a:ext cx="502061" cy="584775"/>
            </a:xfrm>
            <a:prstGeom prst="rect">
              <a:avLst/>
            </a:prstGeom>
            <a:noFill/>
          </p:spPr>
          <p:txBody>
            <a:bodyPr wrap="none" rtlCol="0">
              <a:spAutoFit/>
            </a:bodyPr>
            <a:lstStyle/>
            <a:p>
              <a:r>
                <a:rPr lang="en-US" sz="3200" dirty="0" err="1" smtClean="0">
                  <a:solidFill>
                    <a:srgbClr val="002060"/>
                  </a:solidFill>
                </a:rPr>
                <a:t>i</a:t>
              </a:r>
              <a:r>
                <a:rPr lang="en-US" sz="3200" baseline="-25000" dirty="0" err="1" smtClean="0">
                  <a:solidFill>
                    <a:srgbClr val="002060"/>
                  </a:solidFill>
                </a:rPr>
                <a:t>sc</a:t>
              </a:r>
              <a:endParaRPr lang="en-US" sz="3200" baseline="-25000" dirty="0">
                <a:solidFill>
                  <a:srgbClr val="002060"/>
                </a:solidFill>
              </a:endParaRPr>
            </a:p>
          </p:txBody>
        </p:sp>
        <p:sp>
          <p:nvSpPr>
            <p:cNvPr id="15" name="TextBox 14"/>
            <p:cNvSpPr txBox="1"/>
            <p:nvPr/>
          </p:nvSpPr>
          <p:spPr>
            <a:xfrm>
              <a:off x="5132763" y="4848500"/>
              <a:ext cx="494046" cy="461665"/>
            </a:xfrm>
            <a:prstGeom prst="rect">
              <a:avLst/>
            </a:prstGeom>
            <a:noFill/>
          </p:spPr>
          <p:txBody>
            <a:bodyPr wrap="none" rtlCol="0">
              <a:spAutoFit/>
            </a:bodyPr>
            <a:lstStyle/>
            <a:p>
              <a:r>
                <a:rPr lang="en-US" sz="2400" dirty="0" smtClean="0"/>
                <a:t>0=</a:t>
              </a:r>
              <a:endParaRPr lang="en-US" sz="2400" dirty="0"/>
            </a:p>
          </p:txBody>
        </p:sp>
        <p:sp>
          <p:nvSpPr>
            <p:cNvPr id="16" name="TextBox 15"/>
            <p:cNvSpPr txBox="1"/>
            <p:nvPr/>
          </p:nvSpPr>
          <p:spPr>
            <a:xfrm>
              <a:off x="2927917" y="4802707"/>
              <a:ext cx="494046" cy="461665"/>
            </a:xfrm>
            <a:prstGeom prst="rect">
              <a:avLst/>
            </a:prstGeom>
            <a:noFill/>
          </p:spPr>
          <p:txBody>
            <a:bodyPr wrap="none" rtlCol="0">
              <a:spAutoFit/>
            </a:bodyPr>
            <a:lstStyle/>
            <a:p>
              <a:r>
                <a:rPr lang="en-US" sz="2400" dirty="0" smtClean="0"/>
                <a:t>0=</a:t>
              </a:r>
              <a:endParaRPr lang="en-US" sz="2400" dirty="0"/>
            </a:p>
          </p:txBody>
        </p:sp>
        <p:sp>
          <p:nvSpPr>
            <p:cNvPr id="17" name="TextBox 16"/>
            <p:cNvSpPr txBox="1"/>
            <p:nvPr/>
          </p:nvSpPr>
          <p:spPr>
            <a:xfrm>
              <a:off x="2700432" y="3514331"/>
              <a:ext cx="494046" cy="461665"/>
            </a:xfrm>
            <a:prstGeom prst="rect">
              <a:avLst/>
            </a:prstGeom>
            <a:noFill/>
          </p:spPr>
          <p:txBody>
            <a:bodyPr wrap="none" rtlCol="0">
              <a:spAutoFit/>
            </a:bodyPr>
            <a:lstStyle/>
            <a:p>
              <a:r>
                <a:rPr lang="en-US" sz="2400" dirty="0" smtClean="0"/>
                <a:t>0=</a:t>
              </a:r>
              <a:endParaRPr lang="en-US" sz="2400" dirty="0"/>
            </a:p>
          </p:txBody>
        </p:sp>
      </p:grpSp>
      <p:grpSp>
        <p:nvGrpSpPr>
          <p:cNvPr id="46" name="Group 45"/>
          <p:cNvGrpSpPr/>
          <p:nvPr/>
        </p:nvGrpSpPr>
        <p:grpSpPr>
          <a:xfrm>
            <a:off x="1381415" y="3722152"/>
            <a:ext cx="4006498" cy="2383209"/>
            <a:chOff x="243642" y="3460606"/>
            <a:chExt cx="4241846" cy="2370885"/>
          </a:xfrm>
        </p:grpSpPr>
        <p:grpSp>
          <p:nvGrpSpPr>
            <p:cNvPr id="47" name="Group 46"/>
            <p:cNvGrpSpPr/>
            <p:nvPr/>
          </p:nvGrpSpPr>
          <p:grpSpPr>
            <a:xfrm>
              <a:off x="709493" y="4038378"/>
              <a:ext cx="3108691" cy="1793113"/>
              <a:chOff x="1219619" y="3041914"/>
              <a:chExt cx="3108691" cy="1793113"/>
            </a:xfrm>
          </p:grpSpPr>
          <p:sp>
            <p:nvSpPr>
              <p:cNvPr id="54" name="Rectangle 53"/>
              <p:cNvSpPr/>
              <p:nvPr/>
            </p:nvSpPr>
            <p:spPr>
              <a:xfrm rot="5400000">
                <a:off x="3319509" y="2795577"/>
                <a:ext cx="381000" cy="873674"/>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5" name="Group 54"/>
              <p:cNvGrpSpPr/>
              <p:nvPr/>
            </p:nvGrpSpPr>
            <p:grpSpPr>
              <a:xfrm>
                <a:off x="1219619" y="3213771"/>
                <a:ext cx="533400" cy="1600200"/>
                <a:chOff x="9163050" y="2415079"/>
                <a:chExt cx="533400" cy="1600200"/>
              </a:xfrm>
            </p:grpSpPr>
            <p:grpSp>
              <p:nvGrpSpPr>
                <p:cNvPr id="61" name="Group 60"/>
                <p:cNvGrpSpPr/>
                <p:nvPr/>
              </p:nvGrpSpPr>
              <p:grpSpPr>
                <a:xfrm>
                  <a:off x="9163050" y="2415079"/>
                  <a:ext cx="533400" cy="1600200"/>
                  <a:chOff x="7581900" y="1786429"/>
                  <a:chExt cx="533400" cy="1600200"/>
                </a:xfrm>
              </p:grpSpPr>
              <p:cxnSp>
                <p:nvCxnSpPr>
                  <p:cNvPr id="64" name="Straight Connector 63"/>
                  <p:cNvCxnSpPr/>
                  <p:nvPr/>
                </p:nvCxnSpPr>
                <p:spPr>
                  <a:xfrm>
                    <a:off x="7848600" y="1786429"/>
                    <a:ext cx="0" cy="53340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7848600" y="2853229"/>
                    <a:ext cx="0" cy="53340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66" name="Oval 65"/>
                  <p:cNvSpPr/>
                  <p:nvPr/>
                </p:nvSpPr>
                <p:spPr>
                  <a:xfrm>
                    <a:off x="7581900" y="2319829"/>
                    <a:ext cx="533400" cy="53340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 name="TextBox 61"/>
                <p:cNvSpPr txBox="1"/>
                <p:nvPr/>
              </p:nvSpPr>
              <p:spPr>
                <a:xfrm>
                  <a:off x="9260473" y="2835478"/>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63" name="TextBox 62"/>
                <p:cNvSpPr txBox="1"/>
                <p:nvPr/>
              </p:nvSpPr>
              <p:spPr>
                <a:xfrm>
                  <a:off x="9291767" y="3064913"/>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grpSp>
            <p:nvGrpSpPr>
              <p:cNvPr id="56" name="Group 55"/>
              <p:cNvGrpSpPr/>
              <p:nvPr/>
            </p:nvGrpSpPr>
            <p:grpSpPr>
              <a:xfrm rot="5400000">
                <a:off x="2081804" y="2437426"/>
                <a:ext cx="381000" cy="1601736"/>
                <a:chOff x="4377230" y="1792882"/>
                <a:chExt cx="381000" cy="1493045"/>
              </a:xfrm>
            </p:grpSpPr>
            <p:sp>
              <p:nvSpPr>
                <p:cNvPr id="58" name="Rectangle 57"/>
                <p:cNvSpPr/>
                <p:nvPr/>
              </p:nvSpPr>
              <p:spPr>
                <a:xfrm>
                  <a:off x="4377230" y="2133600"/>
                  <a:ext cx="381000" cy="814387"/>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p:cNvCxnSpPr>
                  <a:stCxn id="58" idx="0"/>
                </p:cNvCxnSpPr>
                <p:nvPr/>
              </p:nvCxnSpPr>
              <p:spPr>
                <a:xfrm flipH="1" flipV="1">
                  <a:off x="4559233" y="1792882"/>
                  <a:ext cx="8497" cy="34071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4567730" y="2945209"/>
                  <a:ext cx="8497" cy="34071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grpSp>
          <p:cxnSp>
            <p:nvCxnSpPr>
              <p:cNvPr id="57" name="Straight Connector 56"/>
              <p:cNvCxnSpPr/>
              <p:nvPr/>
            </p:nvCxnSpPr>
            <p:spPr>
              <a:xfrm flipV="1">
                <a:off x="1471435" y="4819629"/>
                <a:ext cx="2856875" cy="1539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48" name="TextBox 47"/>
            <p:cNvSpPr txBox="1"/>
            <p:nvPr/>
          </p:nvSpPr>
          <p:spPr>
            <a:xfrm>
              <a:off x="243642" y="4779639"/>
              <a:ext cx="530210" cy="461665"/>
            </a:xfrm>
            <a:prstGeom prst="rect">
              <a:avLst/>
            </a:prstGeom>
            <a:noFill/>
          </p:spPr>
          <p:txBody>
            <a:bodyPr wrap="none" rtlCol="0">
              <a:spAutoFit/>
            </a:bodyPr>
            <a:lstStyle/>
            <a:p>
              <a:r>
                <a:rPr lang="en-US" sz="2400" dirty="0" smtClean="0">
                  <a:solidFill>
                    <a:srgbClr val="FF0000"/>
                  </a:solidFill>
                </a:rPr>
                <a:t>V</a:t>
              </a:r>
              <a:r>
                <a:rPr lang="en-US" sz="2400" baseline="-25000" dirty="0" smtClean="0">
                  <a:solidFill>
                    <a:srgbClr val="FF0000"/>
                  </a:solidFill>
                </a:rPr>
                <a:t>s1</a:t>
              </a:r>
              <a:endParaRPr lang="en-US" sz="2400" baseline="-25000" dirty="0">
                <a:solidFill>
                  <a:srgbClr val="FF0000"/>
                </a:solidFill>
              </a:endParaRPr>
            </a:p>
          </p:txBody>
        </p:sp>
        <p:sp>
          <p:nvSpPr>
            <p:cNvPr id="49" name="TextBox 48"/>
            <p:cNvSpPr txBox="1"/>
            <p:nvPr/>
          </p:nvSpPr>
          <p:spPr>
            <a:xfrm>
              <a:off x="1555343" y="3460606"/>
              <a:ext cx="410690" cy="461665"/>
            </a:xfrm>
            <a:prstGeom prst="rect">
              <a:avLst/>
            </a:prstGeom>
            <a:noFill/>
          </p:spPr>
          <p:txBody>
            <a:bodyPr wrap="none" rtlCol="0">
              <a:spAutoFit/>
            </a:bodyPr>
            <a:lstStyle/>
            <a:p>
              <a:r>
                <a:rPr lang="en-US" sz="2400" dirty="0" smtClean="0">
                  <a:solidFill>
                    <a:srgbClr val="FF0000"/>
                  </a:solidFill>
                </a:rPr>
                <a:t>z</a:t>
              </a:r>
              <a:r>
                <a:rPr lang="en-US" sz="2400" baseline="-25000" dirty="0" smtClean="0">
                  <a:solidFill>
                    <a:srgbClr val="FF0000"/>
                  </a:solidFill>
                </a:rPr>
                <a:t>1</a:t>
              </a:r>
              <a:endParaRPr lang="en-US" sz="2400" baseline="-25000" dirty="0">
                <a:solidFill>
                  <a:srgbClr val="FF0000"/>
                </a:solidFill>
              </a:endParaRPr>
            </a:p>
          </p:txBody>
        </p:sp>
        <p:sp>
          <p:nvSpPr>
            <p:cNvPr id="50" name="TextBox 49"/>
            <p:cNvSpPr txBox="1"/>
            <p:nvPr/>
          </p:nvSpPr>
          <p:spPr>
            <a:xfrm>
              <a:off x="2794537" y="3479212"/>
              <a:ext cx="410690" cy="461665"/>
            </a:xfrm>
            <a:prstGeom prst="rect">
              <a:avLst/>
            </a:prstGeom>
            <a:noFill/>
          </p:spPr>
          <p:txBody>
            <a:bodyPr wrap="none" rtlCol="0">
              <a:spAutoFit/>
            </a:bodyPr>
            <a:lstStyle/>
            <a:p>
              <a:r>
                <a:rPr lang="en-US" sz="2400" dirty="0" smtClean="0">
                  <a:solidFill>
                    <a:srgbClr val="FF0000"/>
                  </a:solidFill>
                </a:rPr>
                <a:t>z</a:t>
              </a:r>
              <a:r>
                <a:rPr lang="en-US" sz="2400" baseline="-25000" dirty="0" smtClean="0">
                  <a:solidFill>
                    <a:srgbClr val="FF0000"/>
                  </a:solidFill>
                </a:rPr>
                <a:t>2</a:t>
              </a:r>
              <a:endParaRPr lang="en-US" sz="2400" baseline="-25000" dirty="0">
                <a:solidFill>
                  <a:srgbClr val="FF0000"/>
                </a:solidFill>
              </a:endParaRPr>
            </a:p>
          </p:txBody>
        </p:sp>
        <p:cxnSp>
          <p:nvCxnSpPr>
            <p:cNvPr id="51" name="Elbow Connector 50"/>
            <p:cNvCxnSpPr/>
            <p:nvPr/>
          </p:nvCxnSpPr>
          <p:spPr>
            <a:xfrm rot="16200000" flipV="1">
              <a:off x="2838750" y="4852056"/>
              <a:ext cx="1578907" cy="379960"/>
            </a:xfrm>
            <a:prstGeom prst="bentConnector3">
              <a:avLst>
                <a:gd name="adj1" fmla="val 102413"/>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3807256" y="5028128"/>
              <a:ext cx="21853" cy="264939"/>
            </a:xfrm>
            <a:prstGeom prst="straightConnector1">
              <a:avLst/>
            </a:prstGeom>
            <a:ln>
              <a:solidFill>
                <a:schemeClr val="accent5">
                  <a:lumMod val="5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3983427" y="4843267"/>
              <a:ext cx="502061" cy="584775"/>
            </a:xfrm>
            <a:prstGeom prst="rect">
              <a:avLst/>
            </a:prstGeom>
            <a:noFill/>
          </p:spPr>
          <p:txBody>
            <a:bodyPr wrap="none" rtlCol="0">
              <a:spAutoFit/>
            </a:bodyPr>
            <a:lstStyle/>
            <a:p>
              <a:r>
                <a:rPr lang="en-US" sz="3200" dirty="0" err="1" smtClean="0">
                  <a:solidFill>
                    <a:srgbClr val="002060"/>
                  </a:solidFill>
                </a:rPr>
                <a:t>i</a:t>
              </a:r>
              <a:r>
                <a:rPr lang="en-US" sz="3200" baseline="-25000" dirty="0" err="1" smtClean="0">
                  <a:solidFill>
                    <a:srgbClr val="002060"/>
                  </a:solidFill>
                </a:rPr>
                <a:t>sc</a:t>
              </a:r>
              <a:endParaRPr lang="en-US" sz="3200" baseline="-25000" dirty="0">
                <a:solidFill>
                  <a:srgbClr val="002060"/>
                </a:solidFill>
              </a:endParaRPr>
            </a:p>
          </p:txBody>
        </p:sp>
      </p:grpSp>
      <mc:AlternateContent xmlns:mc="http://schemas.openxmlformats.org/markup-compatibility/2006" xmlns:a14="http://schemas.microsoft.com/office/drawing/2010/main">
        <mc:Choice Requires="a14">
          <p:sp>
            <p:nvSpPr>
              <p:cNvPr id="69" name="TextBox 68"/>
              <p:cNvSpPr txBox="1"/>
              <p:nvPr/>
            </p:nvSpPr>
            <p:spPr>
              <a:xfrm>
                <a:off x="6079235" y="4625938"/>
                <a:ext cx="1985800" cy="84420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𝑖</m:t>
                          </m:r>
                        </m:e>
                        <m:sub>
                          <m:r>
                            <a:rPr lang="en-US" sz="2400" b="0" i="1" smtClean="0">
                              <a:latin typeface="Cambria Math" panose="02040503050406030204" pitchFamily="18" charset="0"/>
                            </a:rPr>
                            <m:t>𝑠𝑐</m:t>
                          </m:r>
                        </m:sub>
                      </m:sSub>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𝑉</m:t>
                              </m:r>
                            </m:e>
                            <m:sub>
                              <m:r>
                                <a:rPr lang="en-US" sz="2400" b="0" i="1" smtClean="0">
                                  <a:latin typeface="Cambria Math" panose="02040503050406030204" pitchFamily="18" charset="0"/>
                                </a:rPr>
                                <m:t>𝑠</m:t>
                              </m:r>
                              <m:r>
                                <a:rPr lang="en-US" sz="2400" b="0" i="1" smtClean="0">
                                  <a:latin typeface="Cambria Math" panose="02040503050406030204" pitchFamily="18" charset="0"/>
                                </a:rPr>
                                <m:t>1</m:t>
                              </m:r>
                            </m:sub>
                          </m:sSub>
                        </m:num>
                        <m:den>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𝑍</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𝑍</m:t>
                              </m:r>
                            </m:e>
                            <m:sub>
                              <m:r>
                                <a:rPr lang="en-US" sz="2400" b="0" i="1" smtClean="0">
                                  <a:latin typeface="Cambria Math" panose="02040503050406030204" pitchFamily="18" charset="0"/>
                                </a:rPr>
                                <m:t>2</m:t>
                              </m:r>
                            </m:sub>
                          </m:sSub>
                        </m:den>
                      </m:f>
                    </m:oMath>
                  </m:oMathPara>
                </a14:m>
                <a:endParaRPr lang="en-US" sz="2400" dirty="0"/>
              </a:p>
            </p:txBody>
          </p:sp>
        </mc:Choice>
        <mc:Fallback xmlns="">
          <p:sp>
            <p:nvSpPr>
              <p:cNvPr id="69" name="TextBox 68"/>
              <p:cNvSpPr txBox="1">
                <a:spLocks noRot="1" noChangeAspect="1" noMove="1" noResize="1" noEditPoints="1" noAdjustHandles="1" noChangeArrowheads="1" noChangeShapeType="1" noTextEdit="1"/>
              </p:cNvSpPr>
              <p:nvPr/>
            </p:nvSpPr>
            <p:spPr>
              <a:xfrm>
                <a:off x="6079235" y="4625938"/>
                <a:ext cx="1985800" cy="844205"/>
              </a:xfrm>
              <a:prstGeom prst="rect">
                <a:avLst/>
              </a:prstGeom>
              <a:blipFill rotWithShape="0">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73820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528" y="-1584"/>
            <a:ext cx="8229600" cy="792162"/>
          </a:xfrm>
        </p:spPr>
        <p:txBody>
          <a:bodyPr/>
          <a:lstStyle/>
          <a:p>
            <a:r>
              <a:rPr lang="en-US" dirty="0" smtClean="0"/>
              <a:t>Find open circuit voltage</a:t>
            </a:r>
            <a:endParaRPr lang="en-US" dirty="0"/>
          </a:p>
        </p:txBody>
      </p:sp>
      <p:grpSp>
        <p:nvGrpSpPr>
          <p:cNvPr id="54" name="Group 53"/>
          <p:cNvGrpSpPr/>
          <p:nvPr/>
        </p:nvGrpSpPr>
        <p:grpSpPr>
          <a:xfrm>
            <a:off x="76200" y="609600"/>
            <a:ext cx="6214498" cy="2566837"/>
            <a:chOff x="457200" y="1143000"/>
            <a:chExt cx="6214498" cy="2566837"/>
          </a:xfrm>
        </p:grpSpPr>
        <p:grpSp>
          <p:nvGrpSpPr>
            <p:cNvPr id="3" name="Group 2"/>
            <p:cNvGrpSpPr/>
            <p:nvPr/>
          </p:nvGrpSpPr>
          <p:grpSpPr>
            <a:xfrm>
              <a:off x="457200" y="1143000"/>
              <a:ext cx="6214498" cy="2566837"/>
              <a:chOff x="372349" y="935870"/>
              <a:chExt cx="5765286" cy="2337055"/>
            </a:xfrm>
          </p:grpSpPr>
          <p:grpSp>
            <p:nvGrpSpPr>
              <p:cNvPr id="4" name="Group 3"/>
              <p:cNvGrpSpPr/>
              <p:nvPr/>
            </p:nvGrpSpPr>
            <p:grpSpPr>
              <a:xfrm>
                <a:off x="838200" y="1447801"/>
                <a:ext cx="5013962" cy="1825124"/>
                <a:chOff x="1219619" y="2976073"/>
                <a:chExt cx="5013962" cy="1825124"/>
              </a:xfrm>
            </p:grpSpPr>
            <p:grpSp>
              <p:nvGrpSpPr>
                <p:cNvPr id="11" name="Group 10"/>
                <p:cNvGrpSpPr/>
                <p:nvPr/>
              </p:nvGrpSpPr>
              <p:grpSpPr>
                <a:xfrm rot="5400000">
                  <a:off x="5242212" y="2387571"/>
                  <a:ext cx="381000" cy="1601736"/>
                  <a:chOff x="4343400" y="1792882"/>
                  <a:chExt cx="381000" cy="1493045"/>
                </a:xfrm>
              </p:grpSpPr>
              <p:sp>
                <p:nvSpPr>
                  <p:cNvPr id="36" name="Rectangle 35"/>
                  <p:cNvSpPr/>
                  <p:nvPr/>
                </p:nvSpPr>
                <p:spPr>
                  <a:xfrm>
                    <a:off x="4343400" y="2133600"/>
                    <a:ext cx="381000" cy="8143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p:cNvCxnSpPr>
                    <a:stCxn id="36" idx="0"/>
                  </p:cNvCxnSpPr>
                  <p:nvPr/>
                </p:nvCxnSpPr>
                <p:spPr>
                  <a:xfrm flipH="1" flipV="1">
                    <a:off x="4525403" y="1792882"/>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flipV="1">
                    <a:off x="4533900" y="2945209"/>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4417219" y="3200997"/>
                  <a:ext cx="452438" cy="1600200"/>
                  <a:chOff x="1423979" y="1752600"/>
                  <a:chExt cx="452438" cy="1469334"/>
                </a:xfrm>
              </p:grpSpPr>
              <p:sp>
                <p:nvSpPr>
                  <p:cNvPr id="32" name="Diamond 31"/>
                  <p:cNvSpPr/>
                  <p:nvPr/>
                </p:nvSpPr>
                <p:spPr>
                  <a:xfrm>
                    <a:off x="1423979" y="2040734"/>
                    <a:ext cx="452438" cy="928787"/>
                  </a:xfrm>
                  <a:prstGeom prst="diamond">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p:cNvCxnSpPr>
                    <a:stCxn id="32" idx="2"/>
                  </p:cNvCxnSpPr>
                  <p:nvPr/>
                </p:nvCxnSpPr>
                <p:spPr>
                  <a:xfrm>
                    <a:off x="1650198" y="2969521"/>
                    <a:ext cx="0" cy="25241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650198" y="1752600"/>
                    <a:ext cx="0" cy="29269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1650198" y="2308622"/>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 name="Group 12"/>
                <p:cNvGrpSpPr/>
                <p:nvPr/>
              </p:nvGrpSpPr>
              <p:grpSpPr>
                <a:xfrm rot="5400000">
                  <a:off x="3617888" y="2402961"/>
                  <a:ext cx="452438" cy="1598662"/>
                  <a:chOff x="605332" y="1754138"/>
                  <a:chExt cx="452438" cy="1469334"/>
                </a:xfrm>
              </p:grpSpPr>
              <p:grpSp>
                <p:nvGrpSpPr>
                  <p:cNvPr id="26" name="Group 25"/>
                  <p:cNvGrpSpPr/>
                  <p:nvPr/>
                </p:nvGrpSpPr>
                <p:grpSpPr>
                  <a:xfrm>
                    <a:off x="605332" y="1754138"/>
                    <a:ext cx="452438" cy="1469334"/>
                    <a:chOff x="1423979" y="1752600"/>
                    <a:chExt cx="452438" cy="1469334"/>
                  </a:xfrm>
                </p:grpSpPr>
                <p:sp>
                  <p:nvSpPr>
                    <p:cNvPr id="29" name="Diamond 28"/>
                    <p:cNvSpPr/>
                    <p:nvPr/>
                  </p:nvSpPr>
                  <p:spPr>
                    <a:xfrm>
                      <a:off x="1423979" y="2040734"/>
                      <a:ext cx="452438" cy="928787"/>
                    </a:xfrm>
                    <a:prstGeom prst="diamond">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p:cNvCxnSpPr>
                      <a:stCxn id="29" idx="2"/>
                    </p:cNvCxnSpPr>
                    <p:nvPr/>
                  </p:nvCxnSpPr>
                  <p:spPr>
                    <a:xfrm>
                      <a:off x="1650198" y="2969521"/>
                      <a:ext cx="0" cy="25241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650198" y="1752600"/>
                      <a:ext cx="0" cy="29269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7" name="TextBox 26"/>
                  <p:cNvSpPr txBox="1"/>
                  <p:nvPr/>
                </p:nvSpPr>
                <p:spPr>
                  <a:xfrm>
                    <a:off x="670411" y="2510041"/>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28" name="TextBox 27"/>
                  <p:cNvSpPr txBox="1"/>
                  <p:nvPr/>
                </p:nvSpPr>
                <p:spPr>
                  <a:xfrm>
                    <a:off x="682317" y="2129536"/>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grpSp>
              <p:nvGrpSpPr>
                <p:cNvPr id="14" name="Group 13"/>
                <p:cNvGrpSpPr/>
                <p:nvPr/>
              </p:nvGrpSpPr>
              <p:grpSpPr>
                <a:xfrm>
                  <a:off x="1219619" y="3179942"/>
                  <a:ext cx="533400" cy="1600200"/>
                  <a:chOff x="9163050" y="2381250"/>
                  <a:chExt cx="533400" cy="1600200"/>
                </a:xfrm>
              </p:grpSpPr>
              <p:grpSp>
                <p:nvGrpSpPr>
                  <p:cNvPr id="20" name="Group 19"/>
                  <p:cNvGrpSpPr/>
                  <p:nvPr/>
                </p:nvGrpSpPr>
                <p:grpSpPr>
                  <a:xfrm>
                    <a:off x="9163050" y="2381250"/>
                    <a:ext cx="533400" cy="1600200"/>
                    <a:chOff x="7581900" y="1752600"/>
                    <a:chExt cx="533400" cy="1600200"/>
                  </a:xfrm>
                </p:grpSpPr>
                <p:cxnSp>
                  <p:nvCxnSpPr>
                    <p:cNvPr id="23" name="Straight Connector 22"/>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TextBox 20"/>
                  <p:cNvSpPr txBox="1"/>
                  <p:nvPr/>
                </p:nvSpPr>
                <p:spPr>
                  <a:xfrm>
                    <a:off x="9260473" y="2835478"/>
                    <a:ext cx="33855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sp>
                <p:nvSpPr>
                  <p:cNvPr id="22" name="TextBox 21"/>
                  <p:cNvSpPr txBox="1"/>
                  <p:nvPr/>
                </p:nvSpPr>
                <p:spPr>
                  <a:xfrm>
                    <a:off x="9291767" y="3031084"/>
                    <a:ext cx="279244" cy="461665"/>
                  </a:xfrm>
                  <a:prstGeom prst="rect">
                    <a:avLst/>
                  </a:prstGeom>
                  <a:noFill/>
                </p:spPr>
                <p:txBody>
                  <a:bodyPr wrap="none" rtlCol="0">
                    <a:spAutoFit/>
                  </a:bodyPr>
                  <a:lstStyle/>
                  <a:p>
                    <a:r>
                      <a:rPr lang="en-US" sz="2400" b="1" dirty="0" smtClean="0">
                        <a:solidFill>
                          <a:srgbClr val="FF0000"/>
                        </a:solidFill>
                      </a:rPr>
                      <a:t>-</a:t>
                    </a:r>
                    <a:endParaRPr lang="en-US" sz="2400" b="1" dirty="0">
                      <a:solidFill>
                        <a:srgbClr val="FF0000"/>
                      </a:solidFill>
                    </a:endParaRPr>
                  </a:p>
                </p:txBody>
              </p:sp>
            </p:grpSp>
            <p:grpSp>
              <p:nvGrpSpPr>
                <p:cNvPr id="15" name="Group 14"/>
                <p:cNvGrpSpPr/>
                <p:nvPr/>
              </p:nvGrpSpPr>
              <p:grpSpPr>
                <a:xfrm rot="5400000">
                  <a:off x="2081804" y="2403596"/>
                  <a:ext cx="381000" cy="1601736"/>
                  <a:chOff x="4343400" y="1792882"/>
                  <a:chExt cx="381000" cy="1493045"/>
                </a:xfrm>
              </p:grpSpPr>
              <p:sp>
                <p:nvSpPr>
                  <p:cNvPr id="17" name="Rectangle 16"/>
                  <p:cNvSpPr/>
                  <p:nvPr/>
                </p:nvSpPr>
                <p:spPr>
                  <a:xfrm>
                    <a:off x="4343400" y="2133600"/>
                    <a:ext cx="381000" cy="8143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a:stCxn id="17" idx="0"/>
                  </p:cNvCxnSpPr>
                  <p:nvPr/>
                </p:nvCxnSpPr>
                <p:spPr>
                  <a:xfrm flipH="1" flipV="1">
                    <a:off x="4525403" y="1792882"/>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flipV="1">
                    <a:off x="4533900" y="2945209"/>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p:cNvCxnSpPr/>
                <p:nvPr/>
              </p:nvCxnSpPr>
              <p:spPr>
                <a:xfrm>
                  <a:off x="1471435" y="4801197"/>
                  <a:ext cx="476214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372349" y="2254903"/>
                <a:ext cx="530210" cy="461665"/>
              </a:xfrm>
              <a:prstGeom prst="rect">
                <a:avLst/>
              </a:prstGeom>
              <a:noFill/>
            </p:spPr>
            <p:txBody>
              <a:bodyPr wrap="none" rtlCol="0">
                <a:spAutoFit/>
              </a:bodyPr>
              <a:lstStyle/>
              <a:p>
                <a:r>
                  <a:rPr lang="en-US" sz="2400" dirty="0" smtClean="0">
                    <a:solidFill>
                      <a:srgbClr val="FF0000"/>
                    </a:solidFill>
                  </a:rPr>
                  <a:t>V</a:t>
                </a:r>
                <a:r>
                  <a:rPr lang="en-US" sz="2400" baseline="-25000" dirty="0" smtClean="0">
                    <a:solidFill>
                      <a:srgbClr val="FF0000"/>
                    </a:solidFill>
                  </a:rPr>
                  <a:t>s1</a:t>
                </a:r>
                <a:endParaRPr lang="en-US" sz="2400" baseline="-25000" dirty="0">
                  <a:solidFill>
                    <a:srgbClr val="FF0000"/>
                  </a:solidFill>
                </a:endParaRPr>
              </a:p>
            </p:txBody>
          </p:sp>
          <p:sp>
            <p:nvSpPr>
              <p:cNvPr id="6" name="TextBox 5"/>
              <p:cNvSpPr txBox="1"/>
              <p:nvPr/>
            </p:nvSpPr>
            <p:spPr>
              <a:xfrm>
                <a:off x="1684050" y="935870"/>
                <a:ext cx="410690" cy="461665"/>
              </a:xfrm>
              <a:prstGeom prst="rect">
                <a:avLst/>
              </a:prstGeom>
              <a:noFill/>
            </p:spPr>
            <p:txBody>
              <a:bodyPr wrap="none" rtlCol="0">
                <a:spAutoFit/>
              </a:bodyPr>
              <a:lstStyle/>
              <a:p>
                <a:r>
                  <a:rPr lang="en-US" sz="2400" dirty="0" smtClean="0">
                    <a:solidFill>
                      <a:srgbClr val="FF0000"/>
                    </a:solidFill>
                  </a:rPr>
                  <a:t>z</a:t>
                </a:r>
                <a:r>
                  <a:rPr lang="en-US" sz="2400" baseline="-25000" dirty="0" smtClean="0">
                    <a:solidFill>
                      <a:srgbClr val="FF0000"/>
                    </a:solidFill>
                  </a:rPr>
                  <a:t>1</a:t>
                </a:r>
                <a:endParaRPr lang="en-US" sz="2400" baseline="-25000" dirty="0">
                  <a:solidFill>
                    <a:srgbClr val="FF0000"/>
                  </a:solidFill>
                </a:endParaRPr>
              </a:p>
            </p:txBody>
          </p:sp>
          <p:sp>
            <p:nvSpPr>
              <p:cNvPr id="7" name="TextBox 6"/>
              <p:cNvSpPr txBox="1"/>
              <p:nvPr/>
            </p:nvSpPr>
            <p:spPr>
              <a:xfrm>
                <a:off x="4844458" y="961607"/>
                <a:ext cx="410690" cy="461665"/>
              </a:xfrm>
              <a:prstGeom prst="rect">
                <a:avLst/>
              </a:prstGeom>
              <a:noFill/>
            </p:spPr>
            <p:txBody>
              <a:bodyPr wrap="none" rtlCol="0">
                <a:spAutoFit/>
              </a:bodyPr>
              <a:lstStyle/>
              <a:p>
                <a:r>
                  <a:rPr lang="en-US" sz="2400" dirty="0" smtClean="0">
                    <a:solidFill>
                      <a:srgbClr val="FF0000"/>
                    </a:solidFill>
                  </a:rPr>
                  <a:t>z</a:t>
                </a:r>
                <a:r>
                  <a:rPr lang="en-US" sz="2400" baseline="-25000" dirty="0" smtClean="0">
                    <a:solidFill>
                      <a:srgbClr val="FF0000"/>
                    </a:solidFill>
                  </a:rPr>
                  <a:t>2</a:t>
                </a:r>
                <a:endParaRPr lang="en-US" sz="2400" baseline="-25000" dirty="0">
                  <a:solidFill>
                    <a:srgbClr val="FF0000"/>
                  </a:solidFill>
                </a:endParaRPr>
              </a:p>
            </p:txBody>
          </p:sp>
          <p:sp>
            <p:nvSpPr>
              <p:cNvPr id="8" name="TextBox 7"/>
              <p:cNvSpPr txBox="1"/>
              <p:nvPr/>
            </p:nvSpPr>
            <p:spPr>
              <a:xfrm>
                <a:off x="3170603" y="978767"/>
                <a:ext cx="655468" cy="420337"/>
              </a:xfrm>
              <a:prstGeom prst="rect">
                <a:avLst/>
              </a:prstGeom>
              <a:noFill/>
            </p:spPr>
            <p:txBody>
              <a:bodyPr wrap="none" rtlCol="0">
                <a:spAutoFit/>
              </a:bodyPr>
              <a:lstStyle/>
              <a:p>
                <a:r>
                  <a:rPr lang="en-US" sz="2400" dirty="0" err="1" smtClean="0">
                    <a:solidFill>
                      <a:srgbClr val="FF0000"/>
                    </a:solidFill>
                  </a:rPr>
                  <a:t>AV</a:t>
                </a:r>
                <a:r>
                  <a:rPr lang="en-US" sz="2400" baseline="-25000" dirty="0" err="1" smtClean="0">
                    <a:solidFill>
                      <a:srgbClr val="FF0000"/>
                    </a:solidFill>
                  </a:rPr>
                  <a:t>oc</a:t>
                </a:r>
                <a:endParaRPr lang="en-US" sz="2400" baseline="-25000" dirty="0">
                  <a:solidFill>
                    <a:srgbClr val="FF0000"/>
                  </a:solidFill>
                </a:endParaRPr>
              </a:p>
            </p:txBody>
          </p:sp>
          <p:sp>
            <p:nvSpPr>
              <p:cNvPr id="9" name="TextBox 8"/>
              <p:cNvSpPr txBox="1"/>
              <p:nvPr/>
            </p:nvSpPr>
            <p:spPr>
              <a:xfrm>
                <a:off x="3402814" y="2273721"/>
                <a:ext cx="681403" cy="420337"/>
              </a:xfrm>
              <a:prstGeom prst="rect">
                <a:avLst/>
              </a:prstGeom>
              <a:noFill/>
            </p:spPr>
            <p:txBody>
              <a:bodyPr wrap="none" rtlCol="0">
                <a:spAutoFit/>
              </a:bodyPr>
              <a:lstStyle/>
              <a:p>
                <a:r>
                  <a:rPr lang="en-US" sz="2400" dirty="0" err="1" smtClean="0">
                    <a:solidFill>
                      <a:srgbClr val="FF0000"/>
                    </a:solidFill>
                  </a:rPr>
                  <a:t>GV</a:t>
                </a:r>
                <a:r>
                  <a:rPr lang="en-US" sz="2400" baseline="-25000" dirty="0" err="1" smtClean="0">
                    <a:solidFill>
                      <a:srgbClr val="FF0000"/>
                    </a:solidFill>
                  </a:rPr>
                  <a:t>oc</a:t>
                </a:r>
                <a:endParaRPr lang="en-US" sz="2400" baseline="-25000" dirty="0">
                  <a:solidFill>
                    <a:srgbClr val="FF0000"/>
                  </a:solidFill>
                </a:endParaRPr>
              </a:p>
            </p:txBody>
          </p:sp>
          <p:sp>
            <p:nvSpPr>
              <p:cNvPr id="10" name="TextBox 9"/>
              <p:cNvSpPr txBox="1"/>
              <p:nvPr/>
            </p:nvSpPr>
            <p:spPr>
              <a:xfrm>
                <a:off x="5634806" y="1667695"/>
                <a:ext cx="502829" cy="1543570"/>
              </a:xfrm>
              <a:prstGeom prst="rect">
                <a:avLst/>
              </a:prstGeom>
              <a:noFill/>
            </p:spPr>
            <p:txBody>
              <a:bodyPr wrap="none" rtlCol="0">
                <a:spAutoFit/>
              </a:bodyPr>
              <a:lstStyle/>
              <a:p>
                <a:pPr>
                  <a:lnSpc>
                    <a:spcPts val="2500"/>
                  </a:lnSpc>
                </a:pPr>
                <a:r>
                  <a:rPr lang="en-US" sz="2400" dirty="0" smtClean="0">
                    <a:solidFill>
                      <a:srgbClr val="FF0000"/>
                    </a:solidFill>
                  </a:rPr>
                  <a:t>+</a:t>
                </a:r>
              </a:p>
              <a:p>
                <a:pPr>
                  <a:lnSpc>
                    <a:spcPts val="2500"/>
                  </a:lnSpc>
                </a:pPr>
                <a:endParaRPr lang="en-US" sz="2400" dirty="0">
                  <a:solidFill>
                    <a:srgbClr val="FF0000"/>
                  </a:solidFill>
                </a:endParaRPr>
              </a:p>
              <a:p>
                <a:pPr>
                  <a:lnSpc>
                    <a:spcPts val="2500"/>
                  </a:lnSpc>
                </a:pPr>
                <a:r>
                  <a:rPr lang="en-US" sz="2400" dirty="0" err="1" smtClean="0">
                    <a:solidFill>
                      <a:srgbClr val="FF0000"/>
                    </a:solidFill>
                  </a:rPr>
                  <a:t>V</a:t>
                </a:r>
                <a:r>
                  <a:rPr lang="en-US" sz="2400" baseline="-25000" dirty="0" err="1" smtClean="0">
                    <a:solidFill>
                      <a:srgbClr val="FF0000"/>
                    </a:solidFill>
                  </a:rPr>
                  <a:t>oc</a:t>
                </a:r>
                <a:endParaRPr lang="en-US" sz="2400" baseline="-25000" dirty="0" smtClean="0">
                  <a:solidFill>
                    <a:srgbClr val="FF0000"/>
                  </a:solidFill>
                </a:endParaRPr>
              </a:p>
              <a:p>
                <a:pPr>
                  <a:lnSpc>
                    <a:spcPts val="2500"/>
                  </a:lnSpc>
                </a:pPr>
                <a:endParaRPr lang="en-US" sz="2400" dirty="0">
                  <a:solidFill>
                    <a:srgbClr val="FF0000"/>
                  </a:solidFill>
                </a:endParaRPr>
              </a:p>
              <a:p>
                <a:pPr>
                  <a:lnSpc>
                    <a:spcPts val="2500"/>
                  </a:lnSpc>
                </a:pPr>
                <a:r>
                  <a:rPr lang="en-US" sz="2400" dirty="0" smtClean="0">
                    <a:solidFill>
                      <a:srgbClr val="FF0000"/>
                    </a:solidFill>
                  </a:rPr>
                  <a:t>-</a:t>
                </a:r>
                <a:endParaRPr lang="en-US" sz="2400" dirty="0">
                  <a:solidFill>
                    <a:srgbClr val="FF0000"/>
                  </a:solidFill>
                </a:endParaRPr>
              </a:p>
            </p:txBody>
          </p:sp>
        </p:grpSp>
        <p:sp>
          <p:nvSpPr>
            <p:cNvPr id="39" name="TextBox 38"/>
            <p:cNvSpPr txBox="1"/>
            <p:nvPr/>
          </p:nvSpPr>
          <p:spPr>
            <a:xfrm>
              <a:off x="1406541" y="2127356"/>
              <a:ext cx="1287917" cy="369332"/>
            </a:xfrm>
            <a:prstGeom prst="rect">
              <a:avLst/>
            </a:prstGeom>
            <a:noFill/>
          </p:spPr>
          <p:txBody>
            <a:bodyPr wrap="none" rtlCol="0">
              <a:spAutoFit/>
            </a:bodyPr>
            <a:lstStyle/>
            <a:p>
              <a:r>
                <a:rPr lang="en-US" dirty="0" smtClean="0">
                  <a:solidFill>
                    <a:srgbClr val="FF0000"/>
                  </a:solidFill>
                </a:rPr>
                <a:t>-   Z</a:t>
              </a:r>
              <a:r>
                <a:rPr lang="en-US" baseline="-25000" dirty="0" smtClean="0">
                  <a:solidFill>
                    <a:srgbClr val="FF0000"/>
                  </a:solidFill>
                </a:rPr>
                <a:t>1</a:t>
              </a:r>
              <a:r>
                <a:rPr lang="en-US" dirty="0" smtClean="0">
                  <a:solidFill>
                    <a:srgbClr val="FF0000"/>
                  </a:solidFill>
                </a:rPr>
                <a:t>GV</a:t>
              </a:r>
              <a:r>
                <a:rPr lang="en-US" baseline="-25000" dirty="0" smtClean="0">
                  <a:solidFill>
                    <a:srgbClr val="FF0000"/>
                  </a:solidFill>
                </a:rPr>
                <a:t>oc</a:t>
              </a:r>
              <a:r>
                <a:rPr lang="en-US" dirty="0" smtClean="0">
                  <a:solidFill>
                    <a:srgbClr val="FF0000"/>
                  </a:solidFill>
                </a:rPr>
                <a:t>   +</a:t>
              </a:r>
              <a:endParaRPr lang="en-US" dirty="0">
                <a:solidFill>
                  <a:srgbClr val="FF0000"/>
                </a:solidFill>
              </a:endParaRPr>
            </a:p>
          </p:txBody>
        </p:sp>
        <p:grpSp>
          <p:nvGrpSpPr>
            <p:cNvPr id="47" name="Group 46"/>
            <p:cNvGrpSpPr/>
            <p:nvPr/>
          </p:nvGrpSpPr>
          <p:grpSpPr>
            <a:xfrm>
              <a:off x="2684202" y="2555550"/>
              <a:ext cx="752108" cy="712195"/>
              <a:chOff x="2563323" y="2571221"/>
              <a:chExt cx="752108" cy="712195"/>
            </a:xfrm>
          </p:grpSpPr>
          <p:sp>
            <p:nvSpPr>
              <p:cNvPr id="40" name="Oval 39"/>
              <p:cNvSpPr/>
              <p:nvPr/>
            </p:nvSpPr>
            <p:spPr>
              <a:xfrm>
                <a:off x="2563323" y="2571221"/>
                <a:ext cx="752108" cy="712195"/>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Arrow Connector 41"/>
              <p:cNvCxnSpPr>
                <a:stCxn id="40" idx="6"/>
              </p:cNvCxnSpPr>
              <p:nvPr/>
            </p:nvCxnSpPr>
            <p:spPr>
              <a:xfrm>
                <a:off x="3315431" y="2927319"/>
                <a:ext cx="0" cy="171459"/>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2795911" y="2688296"/>
                <a:ext cx="261610" cy="461665"/>
              </a:xfrm>
              <a:prstGeom prst="rect">
                <a:avLst/>
              </a:prstGeom>
              <a:noFill/>
            </p:spPr>
            <p:txBody>
              <a:bodyPr wrap="none" rtlCol="0">
                <a:spAutoFit/>
              </a:bodyPr>
              <a:lstStyle/>
              <a:p>
                <a:r>
                  <a:rPr lang="en-US" sz="2400" dirty="0" smtClean="0">
                    <a:solidFill>
                      <a:srgbClr val="002060"/>
                    </a:solidFill>
                  </a:rPr>
                  <a:t>I</a:t>
                </a:r>
                <a:endParaRPr lang="en-US" sz="2400" dirty="0">
                  <a:solidFill>
                    <a:srgbClr val="002060"/>
                  </a:solidFill>
                </a:endParaRPr>
              </a:p>
            </p:txBody>
          </p:sp>
        </p:grpSp>
        <p:grpSp>
          <p:nvGrpSpPr>
            <p:cNvPr id="48" name="Group 47"/>
            <p:cNvGrpSpPr/>
            <p:nvPr/>
          </p:nvGrpSpPr>
          <p:grpSpPr>
            <a:xfrm>
              <a:off x="5217871" y="2476932"/>
              <a:ext cx="752108" cy="712195"/>
              <a:chOff x="2563323" y="2571221"/>
              <a:chExt cx="752108" cy="712195"/>
            </a:xfrm>
          </p:grpSpPr>
          <p:sp>
            <p:nvSpPr>
              <p:cNvPr id="49" name="Oval 48"/>
              <p:cNvSpPr/>
              <p:nvPr/>
            </p:nvSpPr>
            <p:spPr>
              <a:xfrm>
                <a:off x="2563323" y="2571221"/>
                <a:ext cx="752108" cy="712195"/>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Arrow Connector 49"/>
              <p:cNvCxnSpPr>
                <a:stCxn id="49" idx="6"/>
              </p:cNvCxnSpPr>
              <p:nvPr/>
            </p:nvCxnSpPr>
            <p:spPr>
              <a:xfrm>
                <a:off x="3315431" y="2927319"/>
                <a:ext cx="0" cy="171459"/>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2795911" y="2688296"/>
                <a:ext cx="338554" cy="461665"/>
              </a:xfrm>
              <a:prstGeom prst="rect">
                <a:avLst/>
              </a:prstGeom>
              <a:noFill/>
            </p:spPr>
            <p:txBody>
              <a:bodyPr wrap="none" rtlCol="0">
                <a:spAutoFit/>
              </a:bodyPr>
              <a:lstStyle/>
              <a:p>
                <a:r>
                  <a:rPr lang="en-US" sz="2400" dirty="0" smtClean="0">
                    <a:solidFill>
                      <a:srgbClr val="002060"/>
                    </a:solidFill>
                  </a:rPr>
                  <a:t>II</a:t>
                </a:r>
                <a:endParaRPr lang="en-US" sz="2400" dirty="0">
                  <a:solidFill>
                    <a:srgbClr val="002060"/>
                  </a:solidFill>
                </a:endParaRPr>
              </a:p>
            </p:txBody>
          </p:sp>
        </p:grpSp>
        <p:sp>
          <p:nvSpPr>
            <p:cNvPr id="52" name="TextBox 51"/>
            <p:cNvSpPr txBox="1"/>
            <p:nvPr/>
          </p:nvSpPr>
          <p:spPr>
            <a:xfrm>
              <a:off x="4791928" y="2171869"/>
              <a:ext cx="447558" cy="1374735"/>
            </a:xfrm>
            <a:prstGeom prst="rect">
              <a:avLst/>
            </a:prstGeom>
            <a:noFill/>
          </p:spPr>
          <p:txBody>
            <a:bodyPr wrap="none" rtlCol="0">
              <a:spAutoFit/>
            </a:bodyPr>
            <a:lstStyle/>
            <a:p>
              <a:pPr>
                <a:lnSpc>
                  <a:spcPts val="2500"/>
                </a:lnSpc>
              </a:pPr>
              <a:r>
                <a:rPr lang="en-US" sz="2400" dirty="0" smtClean="0">
                  <a:solidFill>
                    <a:srgbClr val="FF0000"/>
                  </a:solidFill>
                </a:rPr>
                <a:t>+</a:t>
              </a:r>
            </a:p>
            <a:p>
              <a:pPr>
                <a:lnSpc>
                  <a:spcPts val="2500"/>
                </a:lnSpc>
              </a:pPr>
              <a:r>
                <a:rPr lang="en-US" sz="2400" dirty="0" err="1" smtClean="0">
                  <a:solidFill>
                    <a:srgbClr val="FF0000"/>
                  </a:solidFill>
                </a:rPr>
                <a:t>V</a:t>
              </a:r>
              <a:r>
                <a:rPr lang="en-US" sz="2400" baseline="-25000" dirty="0" err="1" smtClean="0">
                  <a:solidFill>
                    <a:srgbClr val="FF0000"/>
                  </a:solidFill>
                </a:rPr>
                <a:t>x</a:t>
              </a:r>
              <a:endParaRPr lang="en-US" sz="2400" baseline="-25000" dirty="0" smtClean="0">
                <a:solidFill>
                  <a:srgbClr val="FF0000"/>
                </a:solidFill>
              </a:endParaRPr>
            </a:p>
            <a:p>
              <a:pPr>
                <a:lnSpc>
                  <a:spcPts val="2500"/>
                </a:lnSpc>
              </a:pPr>
              <a:endParaRPr lang="en-US" sz="2400" dirty="0">
                <a:solidFill>
                  <a:srgbClr val="FF0000"/>
                </a:solidFill>
              </a:endParaRPr>
            </a:p>
            <a:p>
              <a:pPr>
                <a:lnSpc>
                  <a:spcPts val="2500"/>
                </a:lnSpc>
              </a:pPr>
              <a:r>
                <a:rPr lang="en-US" sz="2400" dirty="0" smtClean="0">
                  <a:solidFill>
                    <a:srgbClr val="FF0000"/>
                  </a:solidFill>
                </a:rPr>
                <a:t>-</a:t>
              </a:r>
              <a:endParaRPr lang="en-US" sz="2400" dirty="0">
                <a:solidFill>
                  <a:srgbClr val="FF0000"/>
                </a:solidFill>
              </a:endParaRPr>
            </a:p>
          </p:txBody>
        </p:sp>
        <p:sp>
          <p:nvSpPr>
            <p:cNvPr id="53" name="Rectangle 52"/>
            <p:cNvSpPr/>
            <p:nvPr/>
          </p:nvSpPr>
          <p:spPr>
            <a:xfrm>
              <a:off x="5013878" y="2080332"/>
              <a:ext cx="989373" cy="369332"/>
            </a:xfrm>
            <a:prstGeom prst="rect">
              <a:avLst/>
            </a:prstGeom>
          </p:spPr>
          <p:txBody>
            <a:bodyPr wrap="none">
              <a:spAutoFit/>
            </a:bodyPr>
            <a:lstStyle/>
            <a:p>
              <a:r>
                <a:rPr lang="en-US" dirty="0">
                  <a:solidFill>
                    <a:srgbClr val="FF0000"/>
                  </a:solidFill>
                </a:rPr>
                <a:t>-   </a:t>
              </a:r>
              <a:r>
                <a:rPr lang="en-US" dirty="0" smtClean="0">
                  <a:solidFill>
                    <a:srgbClr val="FF0000"/>
                  </a:solidFill>
                </a:rPr>
                <a:t>0 V   </a:t>
              </a:r>
              <a:r>
                <a:rPr lang="en-US" dirty="0">
                  <a:solidFill>
                    <a:srgbClr val="FF0000"/>
                  </a:solidFill>
                </a:rPr>
                <a:t>+</a:t>
              </a:r>
            </a:p>
          </p:txBody>
        </p:sp>
      </p:grpSp>
      <mc:AlternateContent xmlns:mc="http://schemas.openxmlformats.org/markup-compatibility/2006" xmlns:a14="http://schemas.microsoft.com/office/drawing/2010/main">
        <mc:Choice Requires="a14">
          <p:sp>
            <p:nvSpPr>
              <p:cNvPr id="55" name="TextBox 54"/>
              <p:cNvSpPr txBox="1"/>
              <p:nvPr/>
            </p:nvSpPr>
            <p:spPr>
              <a:xfrm>
                <a:off x="448528" y="3343315"/>
                <a:ext cx="8305801" cy="3648371"/>
              </a:xfrm>
              <a:prstGeom prst="rect">
                <a:avLst/>
              </a:prstGeom>
              <a:noFill/>
            </p:spPr>
            <p:txBody>
              <a:bodyPr wrap="square" rtlCol="0">
                <a:spAutoFit/>
              </a:bodyPr>
              <a:lstStyle/>
              <a:p>
                <a:pPr>
                  <a:spcBef>
                    <a:spcPts val="600"/>
                  </a:spcBef>
                </a:pPr>
                <a:r>
                  <a:rPr lang="en-US" sz="2400" dirty="0" smtClean="0"/>
                  <a:t>Under open circuit conditions, there is no current through Z</a:t>
                </a:r>
                <a:r>
                  <a:rPr lang="en-US" sz="2400" baseline="-25000" dirty="0" smtClean="0"/>
                  <a:t>2</a:t>
                </a:r>
                <a:r>
                  <a:rPr lang="en-US" sz="2400" dirty="0" smtClean="0"/>
                  <a:t>, hence zero voltage across Z</a:t>
                </a:r>
                <a:r>
                  <a:rPr lang="en-US" sz="2400" baseline="-25000" dirty="0" smtClean="0"/>
                  <a:t>2</a:t>
                </a:r>
                <a:r>
                  <a:rPr lang="en-US" sz="2400" dirty="0" smtClean="0"/>
                  <a:t>.</a:t>
                </a:r>
              </a:p>
              <a:p>
                <a:pPr>
                  <a:spcBef>
                    <a:spcPts val="600"/>
                  </a:spcBef>
                </a:pPr>
                <a:r>
                  <a:rPr lang="en-US" sz="2400" dirty="0" smtClean="0"/>
                  <a:t>KVL around mesh II: </a:t>
                </a:r>
                <a14:m>
                  <m:oMath xmlns:m="http://schemas.openxmlformats.org/officeDocument/2006/math">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𝑉</m:t>
                        </m:r>
                      </m:e>
                      <m:sub>
                        <m:r>
                          <a:rPr lang="en-US" sz="2400" b="0" i="1" smtClean="0">
                            <a:latin typeface="Cambria Math" panose="02040503050406030204" pitchFamily="18" charset="0"/>
                          </a:rPr>
                          <m:t>𝑥</m:t>
                        </m:r>
                      </m:sub>
                    </m:sSub>
                    <m:r>
                      <a:rPr lang="en-US" sz="2400" b="0" i="1" smtClean="0">
                        <a:latin typeface="Cambria Math" panose="02040503050406030204" pitchFamily="18" charset="0"/>
                      </a:rPr>
                      <m:t>+0</m:t>
                    </m:r>
                    <m:r>
                      <a:rPr lang="en-US" sz="2400" b="0" i="1" smtClean="0">
                        <a:latin typeface="Cambria Math" panose="02040503050406030204" pitchFamily="18" charset="0"/>
                      </a:rPr>
                      <m:t>𝑉</m:t>
                    </m:r>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𝑉</m:t>
                        </m:r>
                      </m:e>
                      <m:sub>
                        <m:r>
                          <a:rPr lang="en-US" sz="2400" b="0" i="1" smtClean="0">
                            <a:latin typeface="Cambria Math" panose="02040503050406030204" pitchFamily="18" charset="0"/>
                          </a:rPr>
                          <m:t>𝑜𝑐</m:t>
                        </m:r>
                      </m:sub>
                    </m:sSub>
                    <m:r>
                      <a:rPr lang="en-US" sz="2400" b="0" i="1" smtClean="0">
                        <a:latin typeface="Cambria Math" panose="02040503050406030204" pitchFamily="18" charset="0"/>
                      </a:rPr>
                      <m:t>=0</m:t>
                    </m:r>
                  </m:oMath>
                </a14:m>
                <a:r>
                  <a:rPr lang="en-US" sz="2400" dirty="0" smtClean="0"/>
                  <a:t>   or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𝑥</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𝑜𝑐</m:t>
                        </m:r>
                      </m:sub>
                    </m:sSub>
                  </m:oMath>
                </a14:m>
                <a:endParaRPr lang="en-US" sz="2400" dirty="0" smtClean="0"/>
              </a:p>
              <a:p>
                <a:pPr>
                  <a:spcBef>
                    <a:spcPts val="600"/>
                  </a:spcBef>
                </a:pPr>
                <a:r>
                  <a:rPr lang="en-US" sz="2400" dirty="0" smtClean="0"/>
                  <a:t>KVL around mesh I:  </a:t>
                </a:r>
                <a14:m>
                  <m:oMath xmlns:m="http://schemas.openxmlformats.org/officeDocument/2006/math">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𝑉</m:t>
                        </m:r>
                      </m:e>
                      <m:sub>
                        <m:r>
                          <a:rPr lang="en-US" sz="2400" b="0" i="1" smtClean="0">
                            <a:latin typeface="Cambria Math" panose="02040503050406030204" pitchFamily="18" charset="0"/>
                          </a:rPr>
                          <m:t>𝑠</m:t>
                        </m:r>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𝑍</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𝐺</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𝑉</m:t>
                        </m:r>
                      </m:e>
                      <m:sub>
                        <m:r>
                          <a:rPr lang="en-US" sz="2400" b="0" i="1" smtClean="0">
                            <a:latin typeface="Cambria Math" panose="02040503050406030204" pitchFamily="18" charset="0"/>
                          </a:rPr>
                          <m:t>𝑜𝑐</m:t>
                        </m:r>
                      </m:sub>
                    </m:sSub>
                    <m:r>
                      <a:rPr lang="en-US" sz="2400" b="0" i="1" smtClean="0">
                        <a:latin typeface="Cambria Math" panose="02040503050406030204" pitchFamily="18" charset="0"/>
                      </a:rPr>
                      <m:t>+</m:t>
                    </m:r>
                    <m:r>
                      <a:rPr lang="en-US" sz="2400" b="0" i="1" smtClean="0">
                        <a:latin typeface="Cambria Math" panose="02040503050406030204" pitchFamily="18" charset="0"/>
                      </a:rPr>
                      <m:t>𝐴</m:t>
                    </m:r>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𝑜𝑐</m:t>
                        </m:r>
                      </m:sub>
                    </m:sSub>
                  </m:oMath>
                </a14:m>
                <a:r>
                  <a:rPr lang="en-US" sz="2400" dirty="0" smtClean="0"/>
                  <a:t>+</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𝑜𝑐</m:t>
                        </m:r>
                      </m:sub>
                    </m:sSub>
                  </m:oMath>
                </a14:m>
                <a:r>
                  <a:rPr lang="en-US" sz="2400" dirty="0" smtClean="0"/>
                  <a:t>=0</a:t>
                </a:r>
              </a:p>
              <a:p>
                <a:pPr>
                  <a:spcBef>
                    <a:spcPts val="600"/>
                  </a:spcBef>
                </a:pPr>
                <a:r>
                  <a:rPr lang="en-US" sz="2400" dirty="0" smtClean="0"/>
                  <a:t>Or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𝑠</m:t>
                        </m:r>
                        <m:r>
                          <a:rPr lang="en-US" sz="2400" i="1">
                            <a:latin typeface="Cambria Math" panose="02040503050406030204" pitchFamily="18" charset="0"/>
                          </a:rPr>
                          <m:t>1</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𝑜𝑐</m:t>
                        </m:r>
                      </m:sub>
                    </m:sSub>
                    <m:r>
                      <a:rPr lang="en-US" sz="2400" b="0" i="1" smtClean="0">
                        <a:latin typeface="Cambria Math" panose="02040503050406030204" pitchFamily="18" charset="0"/>
                      </a:rPr>
                      <m:t>(1+</m:t>
                    </m:r>
                    <m:r>
                      <a:rPr lang="en-US" sz="2400" b="0" i="1" smtClean="0">
                        <a:latin typeface="Cambria Math" panose="02040503050406030204" pitchFamily="18" charset="0"/>
                      </a:rPr>
                      <m:t>𝐴</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𝑍</m:t>
                        </m:r>
                      </m:e>
                      <m:sub>
                        <m:r>
                          <a:rPr lang="en-US" sz="2400" i="1">
                            <a:latin typeface="Cambria Math" panose="02040503050406030204" pitchFamily="18" charset="0"/>
                          </a:rPr>
                          <m:t>1</m:t>
                        </m:r>
                      </m:sub>
                    </m:sSub>
                    <m:r>
                      <a:rPr lang="en-US" sz="2400" i="1">
                        <a:latin typeface="Cambria Math" panose="02040503050406030204" pitchFamily="18" charset="0"/>
                      </a:rPr>
                      <m:t>𝐺</m:t>
                    </m:r>
                    <m:r>
                      <a:rPr lang="en-US" sz="2400" i="1" smtClean="0">
                        <a:latin typeface="Cambria Math" panose="02040503050406030204" pitchFamily="18" charset="0"/>
                      </a:rPr>
                      <m:t>)</m:t>
                    </m:r>
                  </m:oMath>
                </a14:m>
                <a:r>
                  <a:rPr lang="en-US" sz="2400" dirty="0" smtClean="0"/>
                  <a:t>   or </a:t>
                </a:r>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𝑉</m:t>
                        </m:r>
                      </m:e>
                      <m:sub>
                        <m:r>
                          <a:rPr lang="en-US" sz="2400" b="0" i="1" smtClean="0">
                            <a:solidFill>
                              <a:srgbClr val="FF0000"/>
                            </a:solidFill>
                            <a:latin typeface="Cambria Math" panose="02040503050406030204" pitchFamily="18" charset="0"/>
                          </a:rPr>
                          <m:t>𝑜𝑐</m:t>
                        </m:r>
                      </m:sub>
                    </m:sSub>
                    <m:r>
                      <a:rPr lang="en-US" sz="2400" i="1">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𝑉</m:t>
                        </m:r>
                      </m:e>
                      <m:sub>
                        <m:r>
                          <a:rPr lang="en-US" sz="2400" b="0" i="1" smtClean="0">
                            <a:solidFill>
                              <a:srgbClr val="FF0000"/>
                            </a:solidFill>
                            <a:latin typeface="Cambria Math" panose="02040503050406030204" pitchFamily="18" charset="0"/>
                          </a:rPr>
                          <m:t>𝑠</m:t>
                        </m:r>
                        <m:r>
                          <a:rPr lang="en-US" sz="2400" b="0" i="1" smtClean="0">
                            <a:solidFill>
                              <a:srgbClr val="FF0000"/>
                            </a:solidFill>
                            <a:latin typeface="Cambria Math" panose="02040503050406030204" pitchFamily="18" charset="0"/>
                          </a:rPr>
                          <m:t>1</m:t>
                        </m:r>
                      </m:sub>
                    </m:sSub>
                    <m:r>
                      <a:rPr lang="en-US" sz="2400" b="0" i="1" smtClean="0">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(1+</m:t>
                    </m:r>
                    <m:r>
                      <a:rPr lang="en-US" sz="2400" i="1">
                        <a:solidFill>
                          <a:srgbClr val="FF0000"/>
                        </a:solidFill>
                        <a:latin typeface="Cambria Math" panose="02040503050406030204" pitchFamily="18" charset="0"/>
                      </a:rPr>
                      <m:t>𝐴</m:t>
                    </m:r>
                    <m:r>
                      <a:rPr lang="en-US" sz="2400" i="1">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𝑍</m:t>
                        </m:r>
                      </m:e>
                      <m:sub>
                        <m:r>
                          <a:rPr lang="en-US" sz="2400" i="1">
                            <a:solidFill>
                              <a:srgbClr val="FF0000"/>
                            </a:solidFill>
                            <a:latin typeface="Cambria Math" panose="02040503050406030204" pitchFamily="18" charset="0"/>
                          </a:rPr>
                          <m:t>1</m:t>
                        </m:r>
                      </m:sub>
                    </m:sSub>
                    <m:r>
                      <a:rPr lang="en-US" sz="2400" i="1">
                        <a:solidFill>
                          <a:srgbClr val="FF0000"/>
                        </a:solidFill>
                        <a:latin typeface="Cambria Math" panose="02040503050406030204" pitchFamily="18" charset="0"/>
                      </a:rPr>
                      <m:t>𝐺</m:t>
                    </m:r>
                    <m:r>
                      <a:rPr lang="en-US" sz="2400" i="1">
                        <a:solidFill>
                          <a:srgbClr val="FF0000"/>
                        </a:solidFill>
                        <a:latin typeface="Cambria Math" panose="02040503050406030204" pitchFamily="18" charset="0"/>
                      </a:rPr>
                      <m:t>)</m:t>
                    </m:r>
                  </m:oMath>
                </a14:m>
                <a:r>
                  <a:rPr lang="en-US" sz="2400" dirty="0">
                    <a:solidFill>
                      <a:srgbClr val="FF0000"/>
                    </a:solidFill>
                  </a:rPr>
                  <a:t> </a:t>
                </a:r>
                <a:endParaRPr lang="en-US" sz="2400" dirty="0" smtClean="0">
                  <a:solidFill>
                    <a:srgbClr val="FF0000"/>
                  </a:solidFill>
                </a:endParaRPr>
              </a:p>
              <a:p>
                <a:pPr>
                  <a:spcBef>
                    <a:spcPts val="600"/>
                  </a:spcBef>
                </a:pPr>
                <a:r>
                  <a:rPr lang="en-US" sz="2400" dirty="0" smtClean="0"/>
                  <a:t>Finally, </a:t>
                </a:r>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𝑍</m:t>
                        </m:r>
                      </m:e>
                      <m:sub>
                        <m:r>
                          <a:rPr lang="en-US" sz="2400" b="0" i="1" smtClean="0">
                            <a:latin typeface="Cambria Math" panose="02040503050406030204" pitchFamily="18" charset="0"/>
                          </a:rPr>
                          <m:t>𝑖𝑛</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𝑜𝑐</m:t>
                        </m:r>
                      </m:sub>
                    </m:sSub>
                  </m:oMath>
                </a14:m>
                <a:r>
                  <a:rPr lang="en-US" sz="2400" dirty="0" smtClean="0"/>
                  <a:t>/</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𝑠𝑐</m:t>
                        </m:r>
                      </m:sub>
                    </m:sSub>
                    <m:r>
                      <a:rPr lang="en-US" sz="2400" b="0" i="1" smtClean="0">
                        <a:latin typeface="Cambria Math" panose="02040503050406030204" pitchFamily="18" charset="0"/>
                      </a:rPr>
                      <m:t>=</m:t>
                    </m:r>
                    <m:sSub>
                      <m:sSubPr>
                        <m:ctrlPr>
                          <a:rPr lang="en-US" sz="2400" i="1" smtClean="0">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𝑉</m:t>
                        </m:r>
                      </m:e>
                      <m:sub>
                        <m:r>
                          <a:rPr lang="en-US" sz="2400" i="1">
                            <a:solidFill>
                              <a:schemeClr val="tx1"/>
                            </a:solidFill>
                            <a:latin typeface="Cambria Math" panose="02040503050406030204" pitchFamily="18" charset="0"/>
                          </a:rPr>
                          <m:t>𝑠</m:t>
                        </m:r>
                        <m:r>
                          <a:rPr lang="en-US" sz="2400" i="1">
                            <a:solidFill>
                              <a:schemeClr val="tx1"/>
                            </a:solidFill>
                            <a:latin typeface="Cambria Math" panose="02040503050406030204" pitchFamily="18" charset="0"/>
                          </a:rPr>
                          <m:t>1</m:t>
                        </m:r>
                      </m:sub>
                    </m:sSub>
                    <m:r>
                      <a:rPr lang="en-US" sz="2400" i="1">
                        <a:solidFill>
                          <a:schemeClr val="tx1"/>
                        </a:solidFill>
                        <a:latin typeface="Cambria Math" panose="02040503050406030204" pitchFamily="18" charset="0"/>
                      </a:rPr>
                      <m:t>/(1+</m:t>
                    </m:r>
                    <m:r>
                      <a:rPr lang="en-US" sz="2400" i="1">
                        <a:solidFill>
                          <a:schemeClr val="tx1"/>
                        </a:solidFill>
                        <a:latin typeface="Cambria Math" panose="02040503050406030204" pitchFamily="18" charset="0"/>
                      </a:rPr>
                      <m:t>𝐴</m:t>
                    </m:r>
                    <m:r>
                      <a:rPr lang="en-US" sz="2400" i="1">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𝑍</m:t>
                        </m:r>
                      </m:e>
                      <m:sub>
                        <m:r>
                          <a:rPr lang="en-US" sz="2400" i="1">
                            <a:solidFill>
                              <a:schemeClr val="tx1"/>
                            </a:solidFill>
                            <a:latin typeface="Cambria Math" panose="02040503050406030204" pitchFamily="18" charset="0"/>
                          </a:rPr>
                          <m:t>1</m:t>
                        </m:r>
                      </m:sub>
                    </m:sSub>
                    <m:r>
                      <a:rPr lang="en-US" sz="2400" i="1">
                        <a:solidFill>
                          <a:schemeClr val="tx1"/>
                        </a:solidFill>
                        <a:latin typeface="Cambria Math" panose="02040503050406030204" pitchFamily="18" charset="0"/>
                      </a:rPr>
                      <m:t>𝐺</m:t>
                    </m:r>
                    <m:r>
                      <a:rPr lang="en-US" sz="2400" i="1">
                        <a:solidFill>
                          <a:schemeClr val="tx1"/>
                        </a:solidFill>
                        <a:latin typeface="Cambria Math" panose="02040503050406030204" pitchFamily="18" charset="0"/>
                      </a:rPr>
                      <m:t>)</m:t>
                    </m:r>
                    <m:r>
                      <a:rPr lang="en-US" sz="2400" b="0" i="0" smtClean="0">
                        <a:solidFill>
                          <a:schemeClr val="tx1"/>
                        </a:solidFill>
                        <a:latin typeface="Cambria Math" panose="02040503050406030204" pitchFamily="18" charset="0"/>
                      </a:rPr>
                      <m:t>/</m:t>
                    </m:r>
                    <m:d>
                      <m:dPr>
                        <m:begChr m:val="["/>
                        <m:endChr m:val="]"/>
                        <m:ctrlPr>
                          <a:rPr lang="en-US" sz="2400" b="0" i="1" smtClean="0">
                            <a:solidFill>
                              <a:schemeClr val="tx1"/>
                            </a:solidFill>
                            <a:latin typeface="Cambria Math" panose="02040503050406030204" pitchFamily="18" charset="0"/>
                          </a:rPr>
                        </m:ctrlPr>
                      </m:dPr>
                      <m:e>
                        <m:f>
                          <m:fPr>
                            <m:ctrlPr>
                              <a:rPr lang="en-US" sz="2400" i="1">
                                <a:solidFill>
                                  <a:schemeClr val="tx1"/>
                                </a:solidFill>
                                <a:latin typeface="Cambria Math" panose="02040503050406030204" pitchFamily="18" charset="0"/>
                              </a:rPr>
                            </m:ctrlPr>
                          </m:fPr>
                          <m:num>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𝑉</m:t>
                                </m:r>
                              </m:e>
                              <m:sub>
                                <m:r>
                                  <a:rPr lang="en-US" sz="2400" i="1">
                                    <a:solidFill>
                                      <a:schemeClr val="tx1"/>
                                    </a:solidFill>
                                    <a:latin typeface="Cambria Math" panose="02040503050406030204" pitchFamily="18" charset="0"/>
                                  </a:rPr>
                                  <m:t>𝑠</m:t>
                                </m:r>
                                <m:r>
                                  <a:rPr lang="en-US" sz="2400" i="1">
                                    <a:solidFill>
                                      <a:schemeClr val="tx1"/>
                                    </a:solidFill>
                                    <a:latin typeface="Cambria Math" panose="02040503050406030204" pitchFamily="18" charset="0"/>
                                  </a:rPr>
                                  <m:t>1</m:t>
                                </m:r>
                              </m:sub>
                            </m:sSub>
                          </m:num>
                          <m:den>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𝑍</m:t>
                                </m:r>
                              </m:e>
                              <m:sub>
                                <m:r>
                                  <a:rPr lang="en-US" sz="2400" i="1">
                                    <a:solidFill>
                                      <a:schemeClr val="tx1"/>
                                    </a:solidFill>
                                    <a:latin typeface="Cambria Math" panose="02040503050406030204" pitchFamily="18" charset="0"/>
                                  </a:rPr>
                                  <m:t>1</m:t>
                                </m:r>
                              </m:sub>
                            </m:sSub>
                            <m:r>
                              <a:rPr lang="en-US" sz="2400" i="1">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𝑍</m:t>
                                </m:r>
                              </m:e>
                              <m:sub>
                                <m:r>
                                  <a:rPr lang="en-US" sz="2400" i="1">
                                    <a:solidFill>
                                      <a:schemeClr val="tx1"/>
                                    </a:solidFill>
                                    <a:latin typeface="Cambria Math" panose="02040503050406030204" pitchFamily="18" charset="0"/>
                                  </a:rPr>
                                  <m:t>2</m:t>
                                </m:r>
                              </m:sub>
                            </m:sSub>
                          </m:den>
                        </m:f>
                        <m:r>
                          <m:rPr>
                            <m:nor/>
                          </m:rPr>
                          <a:rPr lang="en-US" sz="2400" dirty="0">
                            <a:solidFill>
                              <a:schemeClr val="tx1"/>
                            </a:solidFill>
                          </a:rPr>
                          <m:t> </m:t>
                        </m:r>
                      </m:e>
                    </m:d>
                  </m:oMath>
                </a14:m>
                <a:endParaRPr lang="en-US" sz="2400" dirty="0" smtClean="0"/>
              </a:p>
              <a:p>
                <a:pPr>
                  <a:spcBef>
                    <a:spcPts val="600"/>
                  </a:spcBef>
                </a:pPr>
                <a:r>
                  <a:rPr lang="en-US" sz="2400" dirty="0" smtClean="0">
                    <a:solidFill>
                      <a:srgbClr val="FF0000"/>
                    </a:solidFill>
                  </a:rPr>
                  <a:t>So  </a:t>
                </a:r>
                <a14:m>
                  <m:oMath xmlns:m="http://schemas.openxmlformats.org/officeDocument/2006/math">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𝑍</m:t>
                        </m:r>
                      </m:e>
                      <m:sub>
                        <m:r>
                          <a:rPr lang="en-US" sz="2400" i="1">
                            <a:solidFill>
                              <a:srgbClr val="FF0000"/>
                            </a:solidFill>
                            <a:latin typeface="Cambria Math" panose="02040503050406030204" pitchFamily="18" charset="0"/>
                          </a:rPr>
                          <m:t>𝑖𝑛</m:t>
                        </m:r>
                      </m:sub>
                    </m:sSub>
                    <m:r>
                      <a:rPr lang="en-US" sz="2400" i="1">
                        <a:solidFill>
                          <a:srgbClr val="FF0000"/>
                        </a:solidFill>
                        <a:latin typeface="Cambria Math" panose="02040503050406030204" pitchFamily="18" charset="0"/>
                      </a:rPr>
                      <m:t>=</m:t>
                    </m:r>
                    <m:r>
                      <a:rPr lang="en-US" sz="2400" b="0" i="1" smtClean="0">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𝑍</m:t>
                        </m:r>
                      </m:e>
                      <m:sub>
                        <m:r>
                          <a:rPr lang="en-US" sz="2400" i="1">
                            <a:solidFill>
                              <a:srgbClr val="FF0000"/>
                            </a:solidFill>
                            <a:latin typeface="Cambria Math" panose="02040503050406030204" pitchFamily="18" charset="0"/>
                          </a:rPr>
                          <m:t>1</m:t>
                        </m:r>
                      </m:sub>
                    </m:sSub>
                    <m:r>
                      <a:rPr lang="en-US" sz="2400" i="1">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𝑍</m:t>
                        </m:r>
                      </m:e>
                      <m:sub>
                        <m:r>
                          <a:rPr lang="en-US" sz="2400" i="1">
                            <a:solidFill>
                              <a:srgbClr val="FF0000"/>
                            </a:solidFill>
                            <a:latin typeface="Cambria Math" panose="02040503050406030204" pitchFamily="18" charset="0"/>
                          </a:rPr>
                          <m:t>2</m:t>
                        </m:r>
                      </m:sub>
                    </m:sSub>
                    <m:r>
                      <a:rPr lang="en-US" sz="2400" b="0" i="1" smtClean="0">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/(1+</m:t>
                    </m:r>
                    <m:r>
                      <a:rPr lang="en-US" sz="2400" i="1">
                        <a:solidFill>
                          <a:srgbClr val="FF0000"/>
                        </a:solidFill>
                        <a:latin typeface="Cambria Math" panose="02040503050406030204" pitchFamily="18" charset="0"/>
                      </a:rPr>
                      <m:t>𝐴</m:t>
                    </m:r>
                    <m:r>
                      <a:rPr lang="en-US" sz="2400" i="1">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𝑍</m:t>
                        </m:r>
                      </m:e>
                      <m:sub>
                        <m:r>
                          <a:rPr lang="en-US" sz="2400" i="1">
                            <a:solidFill>
                              <a:srgbClr val="FF0000"/>
                            </a:solidFill>
                            <a:latin typeface="Cambria Math" panose="02040503050406030204" pitchFamily="18" charset="0"/>
                          </a:rPr>
                          <m:t>1</m:t>
                        </m:r>
                      </m:sub>
                    </m:sSub>
                    <m:r>
                      <a:rPr lang="en-US" sz="2400" i="1">
                        <a:solidFill>
                          <a:srgbClr val="FF0000"/>
                        </a:solidFill>
                        <a:latin typeface="Cambria Math" panose="02040503050406030204" pitchFamily="18" charset="0"/>
                      </a:rPr>
                      <m:t>𝐺</m:t>
                    </m:r>
                    <m:r>
                      <a:rPr lang="en-US" sz="2400" i="1">
                        <a:solidFill>
                          <a:srgbClr val="FF0000"/>
                        </a:solidFill>
                        <a:latin typeface="Cambria Math" panose="02040503050406030204" pitchFamily="18" charset="0"/>
                      </a:rPr>
                      <m:t>)</m:t>
                    </m:r>
                  </m:oMath>
                </a14:m>
                <a:endParaRPr lang="en-US" sz="2400" dirty="0">
                  <a:solidFill>
                    <a:srgbClr val="FF0000"/>
                  </a:solidFill>
                </a:endParaRPr>
              </a:p>
              <a:p>
                <a:endParaRPr lang="en-US" sz="2400" dirty="0"/>
              </a:p>
            </p:txBody>
          </p:sp>
        </mc:Choice>
        <mc:Fallback xmlns="">
          <p:sp>
            <p:nvSpPr>
              <p:cNvPr id="55" name="TextBox 54"/>
              <p:cNvSpPr txBox="1">
                <a:spLocks noRot="1" noChangeAspect="1" noMove="1" noResize="1" noEditPoints="1" noAdjustHandles="1" noChangeArrowheads="1" noChangeShapeType="1" noTextEdit="1"/>
              </p:cNvSpPr>
              <p:nvPr/>
            </p:nvSpPr>
            <p:spPr>
              <a:xfrm>
                <a:off x="448528" y="3343315"/>
                <a:ext cx="8305801" cy="3648371"/>
              </a:xfrm>
              <a:prstGeom prst="rect">
                <a:avLst/>
              </a:prstGeom>
              <a:blipFill rotWithShape="0">
                <a:blip r:embed="rId2"/>
                <a:stretch>
                  <a:fillRect l="-1175" t="-1336"/>
                </a:stretch>
              </a:blipFill>
            </p:spPr>
            <p:txBody>
              <a:bodyPr/>
              <a:lstStyle/>
              <a:p>
                <a:r>
                  <a:rPr lang="en-US">
                    <a:noFill/>
                  </a:rPr>
                  <a:t> </a:t>
                </a:r>
              </a:p>
            </p:txBody>
          </p:sp>
        </mc:Fallback>
      </mc:AlternateContent>
      <p:sp>
        <p:nvSpPr>
          <p:cNvPr id="56" name="TextBox 55"/>
          <p:cNvSpPr txBox="1"/>
          <p:nvPr/>
        </p:nvSpPr>
        <p:spPr>
          <a:xfrm>
            <a:off x="6044033" y="1261818"/>
            <a:ext cx="362600" cy="461665"/>
          </a:xfrm>
          <a:prstGeom prst="rect">
            <a:avLst/>
          </a:prstGeom>
          <a:noFill/>
        </p:spPr>
        <p:txBody>
          <a:bodyPr wrap="none" rtlCol="0">
            <a:spAutoFit/>
          </a:bodyPr>
          <a:lstStyle/>
          <a:p>
            <a:r>
              <a:rPr lang="en-US" sz="2400" dirty="0" smtClean="0">
                <a:solidFill>
                  <a:srgbClr val="7030A0"/>
                </a:solidFill>
              </a:rPr>
              <a:t>A</a:t>
            </a:r>
            <a:endParaRPr lang="en-US" sz="2400" dirty="0">
              <a:solidFill>
                <a:srgbClr val="7030A0"/>
              </a:solidFill>
            </a:endParaRPr>
          </a:p>
        </p:txBody>
      </p:sp>
      <p:sp>
        <p:nvSpPr>
          <p:cNvPr id="57" name="TextBox 56"/>
          <p:cNvSpPr txBox="1"/>
          <p:nvPr/>
        </p:nvSpPr>
        <p:spPr>
          <a:xfrm>
            <a:off x="5978146" y="2843550"/>
            <a:ext cx="362600" cy="461665"/>
          </a:xfrm>
          <a:prstGeom prst="rect">
            <a:avLst/>
          </a:prstGeom>
          <a:noFill/>
        </p:spPr>
        <p:txBody>
          <a:bodyPr wrap="none" rtlCol="0">
            <a:spAutoFit/>
          </a:bodyPr>
          <a:lstStyle/>
          <a:p>
            <a:r>
              <a:rPr lang="en-US" sz="2400" dirty="0" smtClean="0">
                <a:solidFill>
                  <a:srgbClr val="7030A0"/>
                </a:solidFill>
              </a:rPr>
              <a:t>B</a:t>
            </a:r>
            <a:endParaRPr lang="en-US" sz="2400" dirty="0">
              <a:solidFill>
                <a:srgbClr val="7030A0"/>
              </a:solidFill>
            </a:endParaRPr>
          </a:p>
        </p:txBody>
      </p:sp>
    </p:spTree>
    <p:extLst>
      <p:ext uri="{BB962C8B-B14F-4D97-AF65-F5344CB8AC3E}">
        <p14:creationId xmlns:p14="http://schemas.microsoft.com/office/powerpoint/2010/main" val="2175392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28600"/>
            <a:ext cx="7520940" cy="838200"/>
          </a:xfrm>
        </p:spPr>
        <p:txBody>
          <a:bodyPr>
            <a:normAutofit fontScale="90000"/>
          </a:bodyPr>
          <a:lstStyle/>
          <a:p>
            <a:r>
              <a:rPr lang="en-US" dirty="0" smtClean="0"/>
              <a:t>Equivalent transformations of non-ideal sources</a:t>
            </a:r>
            <a:endParaRPr lang="en-US" dirty="0"/>
          </a:p>
        </p:txBody>
      </p:sp>
      <p:pic>
        <p:nvPicPr>
          <p:cNvPr id="2052" name="Picture 4"/>
          <p:cNvPicPr>
            <a:picLocks noGrp="1" noChangeAspect="1" noChangeArrowheads="1"/>
          </p:cNvPicPr>
          <p:nvPr>
            <p:ph idx="1"/>
          </p:nvPr>
        </p:nvPicPr>
        <p:blipFill>
          <a:blip r:embed="rId2" cstate="print"/>
          <a:srcRect/>
          <a:stretch>
            <a:fillRect/>
          </a:stretch>
        </p:blipFill>
        <p:spPr bwMode="auto">
          <a:xfrm>
            <a:off x="5216806" y="1416823"/>
            <a:ext cx="3127094" cy="2658847"/>
          </a:xfrm>
          <a:prstGeom prst="rect">
            <a:avLst/>
          </a:prstGeom>
          <a:noFill/>
          <a:ln w="9525">
            <a:noFill/>
            <a:miter lim="800000"/>
            <a:headEnd/>
            <a:tailEnd/>
          </a:ln>
          <a:effectLst/>
        </p:spPr>
      </p:pic>
      <p:sp>
        <p:nvSpPr>
          <p:cNvPr id="10" name="Content Placeholder 2"/>
          <p:cNvSpPr txBox="1">
            <a:spLocks/>
          </p:cNvSpPr>
          <p:nvPr/>
        </p:nvSpPr>
        <p:spPr>
          <a:xfrm>
            <a:off x="533400" y="1416823"/>
            <a:ext cx="4495800" cy="3002777"/>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ts val="600"/>
              </a:spcBef>
              <a:spcAft>
                <a:spcPts val="0"/>
              </a:spcAft>
              <a:buClrTx/>
              <a:buSzTx/>
              <a:buFont typeface="Arial" pitchFamily="34" charset="0"/>
              <a:buNone/>
              <a:tabLst/>
              <a:defRPr/>
            </a:pPr>
            <a:r>
              <a:rPr lang="en-US" sz="2400" dirty="0" smtClean="0"/>
              <a:t>A non-ideal voltage source can be converted into a non-ideal current source (and vice-versa) by applying the following three rules:</a:t>
            </a:r>
          </a:p>
          <a:p>
            <a:pPr marL="365760" marR="0" lvl="0" indent="-365760" algn="l" defTabSz="914400" rtl="0" eaLnBrk="1" fontAlgn="auto" latinLnBrk="0" hangingPunct="1">
              <a:lnSpc>
                <a:spcPct val="100000"/>
              </a:lnSpc>
              <a:spcBef>
                <a:spcPts val="800"/>
              </a:spcBef>
              <a:spcAft>
                <a:spcPts val="0"/>
              </a:spcAft>
              <a:buClrTx/>
              <a:buSzTx/>
              <a:buFont typeface="Arial" pitchFamily="34" charset="0"/>
              <a:buAutoNum type="arabicPlain"/>
              <a:tabLst/>
              <a:defRPr/>
            </a:pPr>
            <a:r>
              <a:rPr kumimoji="0" lang="en-US" sz="2400" i="0" u="none" strike="noStrike" kern="1200" cap="none" spc="0" normalizeH="0" baseline="0" noProof="0" dirty="0" err="1" smtClean="0">
                <a:ln>
                  <a:noFill/>
                </a:ln>
                <a:solidFill>
                  <a:schemeClr val="tx1"/>
                </a:solidFill>
                <a:effectLst/>
                <a:uLnTx/>
                <a:uFillTx/>
              </a:rPr>
              <a:t>Zin</a:t>
            </a:r>
            <a:r>
              <a:rPr kumimoji="0" lang="en-US" sz="2400" i="0" u="none" strike="noStrike" kern="1200" cap="none" spc="0" normalizeH="0" noProof="0" dirty="0" smtClean="0">
                <a:ln>
                  <a:noFill/>
                </a:ln>
                <a:solidFill>
                  <a:schemeClr val="tx1"/>
                </a:solidFill>
                <a:effectLst/>
                <a:uLnTx/>
                <a:uFillTx/>
              </a:rPr>
              <a:t> = 1/Yin </a:t>
            </a:r>
            <a:r>
              <a:rPr kumimoji="0" lang="en-US" sz="2400" i="1" u="none" strike="noStrike" kern="1200" cap="none" spc="0" normalizeH="0" noProof="0" dirty="0" smtClean="0">
                <a:ln>
                  <a:noFill/>
                </a:ln>
                <a:solidFill>
                  <a:schemeClr val="tx1"/>
                </a:solidFill>
                <a:effectLst/>
                <a:uLnTx/>
                <a:uFillTx/>
              </a:rPr>
              <a:t>(it is the same passive component)</a:t>
            </a:r>
          </a:p>
          <a:p>
            <a:pPr marL="365760" marR="0" lvl="0" indent="-365760" algn="l" defTabSz="914400" rtl="0" eaLnBrk="1" fontAlgn="auto" latinLnBrk="0" hangingPunct="1">
              <a:lnSpc>
                <a:spcPct val="100000"/>
              </a:lnSpc>
              <a:spcBef>
                <a:spcPts val="800"/>
              </a:spcBef>
              <a:spcAft>
                <a:spcPts val="0"/>
              </a:spcAft>
              <a:buClrTx/>
              <a:buSzTx/>
              <a:buFont typeface="Arial" pitchFamily="34" charset="0"/>
              <a:buAutoNum type="arabicPlain"/>
              <a:tabLst/>
              <a:defRPr/>
            </a:pPr>
            <a:r>
              <a:rPr lang="en-US" sz="2400" baseline="0" dirty="0" smtClean="0"/>
              <a:t>Vs / Is = Zin</a:t>
            </a:r>
          </a:p>
        </p:txBody>
      </p:sp>
      <p:sp>
        <p:nvSpPr>
          <p:cNvPr id="3" name="Rectangle 2"/>
          <p:cNvSpPr/>
          <p:nvPr/>
        </p:nvSpPr>
        <p:spPr>
          <a:xfrm>
            <a:off x="533400" y="4343400"/>
            <a:ext cx="8115300" cy="1569660"/>
          </a:xfrm>
          <a:prstGeom prst="rect">
            <a:avLst/>
          </a:prstGeom>
        </p:spPr>
        <p:txBody>
          <a:bodyPr wrap="square">
            <a:spAutoFit/>
          </a:bodyPr>
          <a:lstStyle/>
          <a:p>
            <a:pPr marL="365760" lvl="0" indent="-365760">
              <a:spcBef>
                <a:spcPts val="800"/>
              </a:spcBef>
              <a:buFont typeface="Wingdings" panose="05000000000000000000" pitchFamily="2" charset="2"/>
              <a:buAutoNum type="arabicPlain" startAt="3"/>
            </a:pPr>
            <a:r>
              <a:rPr lang="en-US" sz="2400" dirty="0"/>
              <a:t>The current direction for the current source points from the terminal with the negative voltage polarity to the terminal with the positive voltage polarity  for the equivalent non-ideal voltage source.</a:t>
            </a:r>
          </a:p>
        </p:txBody>
      </p:sp>
      <p:grpSp>
        <p:nvGrpSpPr>
          <p:cNvPr id="5" name="Group 4"/>
          <p:cNvGrpSpPr/>
          <p:nvPr/>
        </p:nvGrpSpPr>
        <p:grpSpPr>
          <a:xfrm>
            <a:off x="5867400" y="2593846"/>
            <a:ext cx="609600" cy="304800"/>
            <a:chOff x="5943600" y="762000"/>
            <a:chExt cx="609600" cy="304800"/>
          </a:xfrm>
        </p:grpSpPr>
        <p:sp>
          <p:nvSpPr>
            <p:cNvPr id="4" name="Right Arrow 3"/>
            <p:cNvSpPr/>
            <p:nvPr/>
          </p:nvSpPr>
          <p:spPr>
            <a:xfrm>
              <a:off x="6248400" y="762000"/>
              <a:ext cx="304800" cy="304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10800000">
              <a:off x="5943600" y="762000"/>
              <a:ext cx="304800" cy="304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spTree>
    <p:extLst>
      <p:ext uri="{BB962C8B-B14F-4D97-AF65-F5344CB8AC3E}">
        <p14:creationId xmlns:p14="http://schemas.microsoft.com/office/powerpoint/2010/main" val="403456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347" y="77666"/>
            <a:ext cx="8229600" cy="1079652"/>
          </a:xfrm>
        </p:spPr>
        <p:txBody>
          <a:bodyPr/>
          <a:lstStyle/>
          <a:p>
            <a:r>
              <a:rPr lang="en-US" dirty="0" smtClean="0"/>
              <a:t>Example transformations</a:t>
            </a:r>
            <a:endParaRPr lang="en-US" dirty="0"/>
          </a:p>
        </p:txBody>
      </p:sp>
      <p:grpSp>
        <p:nvGrpSpPr>
          <p:cNvPr id="119" name="Group 118"/>
          <p:cNvGrpSpPr/>
          <p:nvPr/>
        </p:nvGrpSpPr>
        <p:grpSpPr>
          <a:xfrm>
            <a:off x="415664" y="1480330"/>
            <a:ext cx="3711161" cy="3589961"/>
            <a:chOff x="415664" y="1480330"/>
            <a:chExt cx="3711161" cy="3589961"/>
          </a:xfrm>
        </p:grpSpPr>
        <p:grpSp>
          <p:nvGrpSpPr>
            <p:cNvPr id="19" name="Group 18"/>
            <p:cNvGrpSpPr/>
            <p:nvPr/>
          </p:nvGrpSpPr>
          <p:grpSpPr>
            <a:xfrm>
              <a:off x="2232711" y="2468673"/>
              <a:ext cx="533400" cy="1600200"/>
              <a:chOff x="6750909" y="1752600"/>
              <a:chExt cx="533400" cy="1600200"/>
            </a:xfrm>
          </p:grpSpPr>
          <p:grpSp>
            <p:nvGrpSpPr>
              <p:cNvPr id="9" name="Group 8"/>
              <p:cNvGrpSpPr/>
              <p:nvPr/>
            </p:nvGrpSpPr>
            <p:grpSpPr>
              <a:xfrm>
                <a:off x="6750909" y="1752600"/>
                <a:ext cx="533400" cy="1600200"/>
                <a:chOff x="7581900" y="1752600"/>
                <a:chExt cx="533400" cy="1600200"/>
              </a:xfrm>
            </p:grpSpPr>
            <p:cxnSp>
              <p:nvCxnSpPr>
                <p:cNvPr id="10" name="Straight Connector 9"/>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4" name="Straight Arrow Connector 13"/>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3" name="Group 32"/>
            <p:cNvGrpSpPr/>
            <p:nvPr/>
          </p:nvGrpSpPr>
          <p:grpSpPr>
            <a:xfrm>
              <a:off x="415664" y="3321158"/>
              <a:ext cx="533399" cy="1538287"/>
              <a:chOff x="5943601" y="1752600"/>
              <a:chExt cx="533399" cy="1538287"/>
            </a:xfrm>
          </p:grpSpPr>
          <p:cxnSp>
            <p:nvCxnSpPr>
              <p:cNvPr id="21" name="Straight Connector 20"/>
              <p:cNvCxnSpPr/>
              <p:nvPr/>
            </p:nvCxnSpPr>
            <p:spPr>
              <a:xfrm>
                <a:off x="6211589" y="1752600"/>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5943601" y="2438400"/>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6096000" y="2590800"/>
                <a:ext cx="22860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64" name="Group 63"/>
            <p:cNvGrpSpPr/>
            <p:nvPr/>
          </p:nvGrpSpPr>
          <p:grpSpPr>
            <a:xfrm>
              <a:off x="472237" y="1775729"/>
              <a:ext cx="420252" cy="1545428"/>
              <a:chOff x="5066148" y="1912143"/>
              <a:chExt cx="420252" cy="1545428"/>
            </a:xfrm>
          </p:grpSpPr>
          <p:cxnSp>
            <p:nvCxnSpPr>
              <p:cNvPr id="34" name="Straight Connector 3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70" name="Group 69"/>
            <p:cNvGrpSpPr/>
            <p:nvPr/>
          </p:nvGrpSpPr>
          <p:grpSpPr>
            <a:xfrm>
              <a:off x="3032811" y="2468673"/>
              <a:ext cx="420252" cy="1600200"/>
              <a:chOff x="5066148" y="1912143"/>
              <a:chExt cx="420252" cy="1545428"/>
            </a:xfrm>
          </p:grpSpPr>
          <p:cxnSp>
            <p:nvCxnSpPr>
              <p:cNvPr id="71" name="Straight Connector 7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82" name="Group 81"/>
            <p:cNvGrpSpPr/>
            <p:nvPr/>
          </p:nvGrpSpPr>
          <p:grpSpPr>
            <a:xfrm>
              <a:off x="951641" y="3126015"/>
              <a:ext cx="609600" cy="304800"/>
              <a:chOff x="5943600" y="762000"/>
              <a:chExt cx="609600" cy="304800"/>
            </a:xfrm>
          </p:grpSpPr>
          <p:sp>
            <p:nvSpPr>
              <p:cNvPr id="83" name="Right Arrow 82"/>
              <p:cNvSpPr/>
              <p:nvPr/>
            </p:nvSpPr>
            <p:spPr>
              <a:xfrm>
                <a:off x="6248400" y="762000"/>
                <a:ext cx="304800" cy="304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ight Arrow 83"/>
              <p:cNvSpPr/>
              <p:nvPr/>
            </p:nvSpPr>
            <p:spPr>
              <a:xfrm rot="10800000">
                <a:off x="5943600" y="762000"/>
                <a:ext cx="304800" cy="304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sp>
          <p:nvSpPr>
            <p:cNvPr id="85" name="TextBox 84"/>
            <p:cNvSpPr txBox="1"/>
            <p:nvPr/>
          </p:nvSpPr>
          <p:spPr>
            <a:xfrm>
              <a:off x="971483" y="2290225"/>
              <a:ext cx="644728" cy="461665"/>
            </a:xfrm>
            <a:prstGeom prst="rect">
              <a:avLst/>
            </a:prstGeom>
            <a:noFill/>
          </p:spPr>
          <p:txBody>
            <a:bodyPr wrap="none" rtlCol="0">
              <a:spAutoFit/>
            </a:bodyPr>
            <a:lstStyle/>
            <a:p>
              <a:r>
                <a:rPr lang="en-US" sz="2400" dirty="0" smtClean="0">
                  <a:solidFill>
                    <a:srgbClr val="FF0000"/>
                  </a:solidFill>
                </a:rPr>
                <a:t>9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86" name="TextBox 85"/>
            <p:cNvSpPr txBox="1"/>
            <p:nvPr/>
          </p:nvSpPr>
          <p:spPr>
            <a:xfrm>
              <a:off x="1008910" y="3846400"/>
              <a:ext cx="583814" cy="461665"/>
            </a:xfrm>
            <a:prstGeom prst="rect">
              <a:avLst/>
            </a:prstGeom>
            <a:noFill/>
          </p:spPr>
          <p:txBody>
            <a:bodyPr wrap="none" rtlCol="0">
              <a:spAutoFit/>
            </a:bodyPr>
            <a:lstStyle/>
            <a:p>
              <a:r>
                <a:rPr lang="en-US" sz="2400" dirty="0" smtClean="0">
                  <a:solidFill>
                    <a:srgbClr val="FF0000"/>
                  </a:solidFill>
                </a:rPr>
                <a:t>9 V</a:t>
              </a:r>
              <a:endParaRPr lang="en-US" sz="2400" dirty="0">
                <a:solidFill>
                  <a:srgbClr val="FF0000"/>
                </a:solidFill>
                <a:latin typeface="Symbol" panose="05050102010706020507" pitchFamily="18" charset="2"/>
              </a:endParaRPr>
            </a:p>
          </p:txBody>
        </p:sp>
        <p:sp>
          <p:nvSpPr>
            <p:cNvPr id="87" name="TextBox 86"/>
            <p:cNvSpPr txBox="1"/>
            <p:nvPr/>
          </p:nvSpPr>
          <p:spPr>
            <a:xfrm>
              <a:off x="3482097" y="3013581"/>
              <a:ext cx="644728" cy="461665"/>
            </a:xfrm>
            <a:prstGeom prst="rect">
              <a:avLst/>
            </a:prstGeom>
            <a:noFill/>
          </p:spPr>
          <p:txBody>
            <a:bodyPr wrap="none" rtlCol="0">
              <a:spAutoFit/>
            </a:bodyPr>
            <a:lstStyle/>
            <a:p>
              <a:r>
                <a:rPr lang="en-US" sz="2400" dirty="0" smtClean="0">
                  <a:solidFill>
                    <a:srgbClr val="FF0000"/>
                  </a:solidFill>
                </a:rPr>
                <a:t>9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88" name="TextBox 87"/>
            <p:cNvSpPr txBox="1"/>
            <p:nvPr/>
          </p:nvSpPr>
          <p:spPr>
            <a:xfrm>
              <a:off x="1669122" y="3029060"/>
              <a:ext cx="587020" cy="461665"/>
            </a:xfrm>
            <a:prstGeom prst="rect">
              <a:avLst/>
            </a:prstGeom>
            <a:noFill/>
          </p:spPr>
          <p:txBody>
            <a:bodyPr wrap="none" rtlCol="0">
              <a:spAutoFit/>
            </a:bodyPr>
            <a:lstStyle/>
            <a:p>
              <a:r>
                <a:rPr lang="en-US" sz="2400" dirty="0" smtClean="0">
                  <a:solidFill>
                    <a:srgbClr val="FF0000"/>
                  </a:solidFill>
                </a:rPr>
                <a:t>1 A</a:t>
              </a:r>
              <a:endParaRPr lang="en-US" sz="2400" dirty="0">
                <a:solidFill>
                  <a:srgbClr val="FF0000"/>
                </a:solidFill>
                <a:latin typeface="Symbol" panose="05050102010706020507" pitchFamily="18" charset="2"/>
              </a:endParaRPr>
            </a:p>
          </p:txBody>
        </p:sp>
        <p:cxnSp>
          <p:nvCxnSpPr>
            <p:cNvPr id="90" name="Straight Connector 89"/>
            <p:cNvCxnSpPr/>
            <p:nvPr/>
          </p:nvCxnSpPr>
          <p:spPr>
            <a:xfrm>
              <a:off x="2499411" y="2484548"/>
              <a:ext cx="1116653" cy="900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2499411" y="4072731"/>
              <a:ext cx="1116653" cy="900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844995" y="1480330"/>
              <a:ext cx="362600" cy="461665"/>
            </a:xfrm>
            <a:prstGeom prst="rect">
              <a:avLst/>
            </a:prstGeom>
            <a:noFill/>
          </p:spPr>
          <p:txBody>
            <a:bodyPr wrap="none" rtlCol="0">
              <a:spAutoFit/>
            </a:bodyPr>
            <a:lstStyle/>
            <a:p>
              <a:r>
                <a:rPr lang="en-US" sz="2400" dirty="0" smtClean="0">
                  <a:solidFill>
                    <a:srgbClr val="FF0000"/>
                  </a:solidFill>
                </a:rPr>
                <a:t>A</a:t>
              </a:r>
              <a:endParaRPr lang="en-US" sz="2400" dirty="0">
                <a:solidFill>
                  <a:srgbClr val="FF0000"/>
                </a:solidFill>
                <a:latin typeface="Symbol" panose="05050102010706020507" pitchFamily="18" charset="2"/>
              </a:endParaRPr>
            </a:p>
          </p:txBody>
        </p:sp>
        <p:sp>
          <p:nvSpPr>
            <p:cNvPr id="94" name="TextBox 93"/>
            <p:cNvSpPr txBox="1"/>
            <p:nvPr/>
          </p:nvSpPr>
          <p:spPr>
            <a:xfrm>
              <a:off x="818997" y="4608626"/>
              <a:ext cx="362600" cy="461665"/>
            </a:xfrm>
            <a:prstGeom prst="rect">
              <a:avLst/>
            </a:prstGeom>
            <a:noFill/>
          </p:spPr>
          <p:txBody>
            <a:bodyPr wrap="none" rtlCol="0">
              <a:spAutoFit/>
            </a:bodyPr>
            <a:lstStyle/>
            <a:p>
              <a:r>
                <a:rPr lang="en-US" sz="2400" dirty="0" smtClean="0">
                  <a:solidFill>
                    <a:srgbClr val="FF0000"/>
                  </a:solidFill>
                </a:rPr>
                <a:t>B</a:t>
              </a:r>
              <a:endParaRPr lang="en-US" sz="2400" dirty="0">
                <a:solidFill>
                  <a:srgbClr val="FF0000"/>
                </a:solidFill>
                <a:latin typeface="Symbol" panose="05050102010706020507" pitchFamily="18" charset="2"/>
              </a:endParaRPr>
            </a:p>
          </p:txBody>
        </p:sp>
        <p:sp>
          <p:nvSpPr>
            <p:cNvPr id="95" name="TextBox 94"/>
            <p:cNvSpPr txBox="1"/>
            <p:nvPr/>
          </p:nvSpPr>
          <p:spPr>
            <a:xfrm>
              <a:off x="3584855" y="3846400"/>
              <a:ext cx="362600" cy="461665"/>
            </a:xfrm>
            <a:prstGeom prst="rect">
              <a:avLst/>
            </a:prstGeom>
            <a:noFill/>
          </p:spPr>
          <p:txBody>
            <a:bodyPr wrap="none" rtlCol="0">
              <a:spAutoFit/>
            </a:bodyPr>
            <a:lstStyle/>
            <a:p>
              <a:r>
                <a:rPr lang="en-US" sz="2400" dirty="0" smtClean="0">
                  <a:solidFill>
                    <a:srgbClr val="FF0000"/>
                  </a:solidFill>
                </a:rPr>
                <a:t>B</a:t>
              </a:r>
              <a:endParaRPr lang="en-US" sz="2400" dirty="0">
                <a:solidFill>
                  <a:srgbClr val="FF0000"/>
                </a:solidFill>
                <a:latin typeface="Symbol" panose="05050102010706020507" pitchFamily="18" charset="2"/>
              </a:endParaRPr>
            </a:p>
          </p:txBody>
        </p:sp>
        <p:sp>
          <p:nvSpPr>
            <p:cNvPr id="96" name="TextBox 95"/>
            <p:cNvSpPr txBox="1"/>
            <p:nvPr/>
          </p:nvSpPr>
          <p:spPr>
            <a:xfrm>
              <a:off x="3616064" y="2246713"/>
              <a:ext cx="362600" cy="461665"/>
            </a:xfrm>
            <a:prstGeom prst="rect">
              <a:avLst/>
            </a:prstGeom>
            <a:noFill/>
          </p:spPr>
          <p:txBody>
            <a:bodyPr wrap="none" rtlCol="0">
              <a:spAutoFit/>
            </a:bodyPr>
            <a:lstStyle/>
            <a:p>
              <a:r>
                <a:rPr lang="en-US" sz="2400" dirty="0" smtClean="0">
                  <a:solidFill>
                    <a:srgbClr val="FF0000"/>
                  </a:solidFill>
                </a:rPr>
                <a:t>A</a:t>
              </a:r>
              <a:endParaRPr lang="en-US" sz="2400" dirty="0">
                <a:solidFill>
                  <a:srgbClr val="FF0000"/>
                </a:solidFill>
                <a:latin typeface="Symbol" panose="05050102010706020507" pitchFamily="18" charset="2"/>
              </a:endParaRPr>
            </a:p>
          </p:txBody>
        </p:sp>
      </p:grpSp>
      <p:grpSp>
        <p:nvGrpSpPr>
          <p:cNvPr id="120" name="Group 119"/>
          <p:cNvGrpSpPr/>
          <p:nvPr/>
        </p:nvGrpSpPr>
        <p:grpSpPr>
          <a:xfrm>
            <a:off x="4439685" y="1823056"/>
            <a:ext cx="4103212" cy="3246059"/>
            <a:chOff x="4439685" y="1823056"/>
            <a:chExt cx="4103212" cy="3246059"/>
          </a:xfrm>
        </p:grpSpPr>
        <p:grpSp>
          <p:nvGrpSpPr>
            <p:cNvPr id="8" name="Group 7"/>
            <p:cNvGrpSpPr/>
            <p:nvPr/>
          </p:nvGrpSpPr>
          <p:grpSpPr>
            <a:xfrm>
              <a:off x="8009497" y="3468915"/>
              <a:ext cx="533400" cy="1600200"/>
              <a:chOff x="7581900" y="1752600"/>
              <a:chExt cx="533400" cy="1600200"/>
            </a:xfrm>
          </p:grpSpPr>
          <p:cxnSp>
            <p:nvCxnSpPr>
              <p:cNvPr id="5" name="Straight Connector 4"/>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p:cNvGrpSpPr/>
            <p:nvPr/>
          </p:nvGrpSpPr>
          <p:grpSpPr>
            <a:xfrm>
              <a:off x="5920551" y="2378186"/>
              <a:ext cx="381000" cy="1795459"/>
              <a:chOff x="4343400" y="1792882"/>
              <a:chExt cx="381000" cy="1493045"/>
            </a:xfrm>
          </p:grpSpPr>
          <p:sp>
            <p:nvSpPr>
              <p:cNvPr id="65" name="Rectangle 64"/>
              <p:cNvSpPr/>
              <p:nvPr/>
            </p:nvSpPr>
            <p:spPr>
              <a:xfrm>
                <a:off x="4343400" y="2133600"/>
                <a:ext cx="381000" cy="8143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Connector 66"/>
              <p:cNvCxnSpPr>
                <a:stCxn id="65" idx="0"/>
              </p:cNvCxnSpPr>
              <p:nvPr/>
            </p:nvCxnSpPr>
            <p:spPr>
              <a:xfrm flipH="1" flipV="1">
                <a:off x="4525403" y="1792882"/>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flipV="1">
                <a:off x="4533900" y="2945209"/>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8" name="Group 97"/>
            <p:cNvGrpSpPr/>
            <p:nvPr/>
          </p:nvGrpSpPr>
          <p:grpSpPr>
            <a:xfrm>
              <a:off x="4964840" y="2375094"/>
              <a:ext cx="533400" cy="1758319"/>
              <a:chOff x="6750909" y="1752600"/>
              <a:chExt cx="533400" cy="1600200"/>
            </a:xfrm>
          </p:grpSpPr>
          <p:grpSp>
            <p:nvGrpSpPr>
              <p:cNvPr id="99" name="Group 98"/>
              <p:cNvGrpSpPr/>
              <p:nvPr/>
            </p:nvGrpSpPr>
            <p:grpSpPr>
              <a:xfrm>
                <a:off x="6750909" y="1752600"/>
                <a:ext cx="533400" cy="1600200"/>
                <a:chOff x="7581900" y="1752600"/>
                <a:chExt cx="533400" cy="1600200"/>
              </a:xfrm>
            </p:grpSpPr>
            <p:cxnSp>
              <p:nvCxnSpPr>
                <p:cNvPr id="101" name="Straight Connector 100"/>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00" name="Straight Arrow Connector 99"/>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04" name="Group 103"/>
            <p:cNvGrpSpPr/>
            <p:nvPr/>
          </p:nvGrpSpPr>
          <p:grpSpPr>
            <a:xfrm>
              <a:off x="8077200" y="1823056"/>
              <a:ext cx="381000" cy="1667669"/>
              <a:chOff x="4343400" y="1792882"/>
              <a:chExt cx="381000" cy="1493045"/>
            </a:xfrm>
          </p:grpSpPr>
          <p:sp>
            <p:nvSpPr>
              <p:cNvPr id="105" name="Rectangle 104"/>
              <p:cNvSpPr/>
              <p:nvPr/>
            </p:nvSpPr>
            <p:spPr>
              <a:xfrm>
                <a:off x="4343400" y="2133600"/>
                <a:ext cx="381000" cy="8143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p:cNvCxnSpPr>
                <a:stCxn id="105" idx="0"/>
              </p:cNvCxnSpPr>
              <p:nvPr/>
            </p:nvCxnSpPr>
            <p:spPr>
              <a:xfrm flipH="1" flipV="1">
                <a:off x="4525403" y="1792882"/>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flipH="1" flipV="1">
                <a:off x="4533900" y="2945209"/>
                <a:ext cx="8497" cy="3407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08" name="Straight Connector 107"/>
            <p:cNvCxnSpPr/>
            <p:nvPr/>
          </p:nvCxnSpPr>
          <p:spPr>
            <a:xfrm>
              <a:off x="5195986" y="2369181"/>
              <a:ext cx="1435063" cy="591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5203019" y="4133413"/>
              <a:ext cx="1435063" cy="591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11" name="TextBox 110"/>
            <p:cNvSpPr txBox="1"/>
            <p:nvPr/>
          </p:nvSpPr>
          <p:spPr>
            <a:xfrm rot="16200000">
              <a:off x="6047413" y="2998438"/>
              <a:ext cx="1058303" cy="461665"/>
            </a:xfrm>
            <a:prstGeom prst="rect">
              <a:avLst/>
            </a:prstGeom>
            <a:noFill/>
          </p:spPr>
          <p:txBody>
            <a:bodyPr wrap="none" rtlCol="0">
              <a:spAutoFit/>
            </a:bodyPr>
            <a:lstStyle/>
            <a:p>
              <a:r>
                <a:rPr lang="en-US" sz="2400" dirty="0" smtClean="0">
                  <a:solidFill>
                    <a:srgbClr val="FF0000"/>
                  </a:solidFill>
                </a:rPr>
                <a:t>(1+j)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sp>
          <p:nvSpPr>
            <p:cNvPr id="112" name="TextBox 111"/>
            <p:cNvSpPr txBox="1"/>
            <p:nvPr/>
          </p:nvSpPr>
          <p:spPr>
            <a:xfrm rot="16200000">
              <a:off x="7240259" y="2427609"/>
              <a:ext cx="1058303" cy="461665"/>
            </a:xfrm>
            <a:prstGeom prst="rect">
              <a:avLst/>
            </a:prstGeom>
            <a:noFill/>
          </p:spPr>
          <p:txBody>
            <a:bodyPr wrap="none" rtlCol="0">
              <a:spAutoFit/>
            </a:bodyPr>
            <a:lstStyle/>
            <a:p>
              <a:r>
                <a:rPr lang="en-US" sz="2400" dirty="0" smtClean="0">
                  <a:solidFill>
                    <a:srgbClr val="FF0000"/>
                  </a:solidFill>
                </a:rPr>
                <a:t>(1+j) </a:t>
              </a:r>
              <a:r>
                <a:rPr lang="en-US" sz="2400" dirty="0" smtClean="0">
                  <a:solidFill>
                    <a:srgbClr val="FF0000"/>
                  </a:solidFill>
                  <a:latin typeface="Symbol" panose="05050102010706020507" pitchFamily="18" charset="2"/>
                </a:rPr>
                <a:t>W</a:t>
              </a:r>
              <a:endParaRPr lang="en-US" sz="2400" dirty="0">
                <a:solidFill>
                  <a:srgbClr val="FF0000"/>
                </a:solidFill>
                <a:latin typeface="Symbol" panose="05050102010706020507" pitchFamily="18" charset="2"/>
              </a:endParaRPr>
            </a:p>
          </p:txBody>
        </p:sp>
        <p:grpSp>
          <p:nvGrpSpPr>
            <p:cNvPr id="113" name="Group 112"/>
            <p:cNvGrpSpPr/>
            <p:nvPr/>
          </p:nvGrpSpPr>
          <p:grpSpPr>
            <a:xfrm>
              <a:off x="6932197" y="3300441"/>
              <a:ext cx="609600" cy="304800"/>
              <a:chOff x="5943600" y="762000"/>
              <a:chExt cx="609600" cy="304800"/>
            </a:xfrm>
          </p:grpSpPr>
          <p:sp>
            <p:nvSpPr>
              <p:cNvPr id="114" name="Right Arrow 113"/>
              <p:cNvSpPr/>
              <p:nvPr/>
            </p:nvSpPr>
            <p:spPr>
              <a:xfrm>
                <a:off x="6248400" y="762000"/>
                <a:ext cx="304800" cy="304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ight Arrow 114"/>
              <p:cNvSpPr/>
              <p:nvPr/>
            </p:nvSpPr>
            <p:spPr>
              <a:xfrm rot="10800000">
                <a:off x="5943600" y="762000"/>
                <a:ext cx="304800" cy="3048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sp>
          <p:nvSpPr>
            <p:cNvPr id="116" name="TextBox 115"/>
            <p:cNvSpPr txBox="1"/>
            <p:nvPr/>
          </p:nvSpPr>
          <p:spPr>
            <a:xfrm rot="16200000">
              <a:off x="4122130" y="2928428"/>
              <a:ext cx="1096775" cy="461665"/>
            </a:xfrm>
            <a:prstGeom prst="rect">
              <a:avLst/>
            </a:prstGeom>
            <a:noFill/>
          </p:spPr>
          <p:txBody>
            <a:bodyPr wrap="none" rtlCol="0">
              <a:spAutoFit/>
            </a:bodyPr>
            <a:lstStyle/>
            <a:p>
              <a:r>
                <a:rPr lang="en-US" sz="2400" dirty="0" smtClean="0">
                  <a:solidFill>
                    <a:srgbClr val="FF0000"/>
                  </a:solidFill>
                </a:rPr>
                <a:t>(2-j2)A </a:t>
              </a:r>
              <a:endParaRPr lang="en-US" sz="2400" dirty="0">
                <a:solidFill>
                  <a:srgbClr val="FF0000"/>
                </a:solidFill>
              </a:endParaRPr>
            </a:p>
          </p:txBody>
        </p:sp>
        <p:sp>
          <p:nvSpPr>
            <p:cNvPr id="117" name="TextBox 116"/>
            <p:cNvSpPr txBox="1"/>
            <p:nvPr/>
          </p:nvSpPr>
          <p:spPr>
            <a:xfrm rot="16200000">
              <a:off x="7244132" y="4038182"/>
              <a:ext cx="1107996" cy="461665"/>
            </a:xfrm>
            <a:prstGeom prst="rect">
              <a:avLst/>
            </a:prstGeom>
            <a:noFill/>
          </p:spPr>
          <p:txBody>
            <a:bodyPr wrap="none" rtlCol="0">
              <a:spAutoFit/>
            </a:bodyPr>
            <a:lstStyle/>
            <a:p>
              <a:r>
                <a:rPr lang="en-US" sz="2400" dirty="0" smtClean="0">
                  <a:solidFill>
                    <a:srgbClr val="FF0000"/>
                  </a:solidFill>
                </a:rPr>
                <a:t>-  4 V  +</a:t>
              </a:r>
              <a:endParaRPr lang="en-US" sz="2400" dirty="0">
                <a:solidFill>
                  <a:srgbClr val="FF0000"/>
                </a:solidFill>
                <a:latin typeface="Symbol" panose="05050102010706020507" pitchFamily="18" charset="2"/>
              </a:endParaRPr>
            </a:p>
          </p:txBody>
        </p:sp>
      </p:grpSp>
    </p:spTree>
    <p:extLst>
      <p:ext uri="{BB962C8B-B14F-4D97-AF65-F5344CB8AC3E}">
        <p14:creationId xmlns:p14="http://schemas.microsoft.com/office/powerpoint/2010/main" val="3561952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30278" y="2514600"/>
            <a:ext cx="5842122" cy="1204306"/>
          </a:xfrm>
        </p:spPr>
        <p:txBody>
          <a:bodyPr>
            <a:normAutofit fontScale="90000"/>
          </a:bodyPr>
          <a:lstStyle/>
          <a:p>
            <a:r>
              <a:rPr lang="en-US" sz="4400" dirty="0" err="1"/>
              <a:t>Thevenin’s</a:t>
            </a:r>
            <a:r>
              <a:rPr lang="en-US" sz="4400" dirty="0"/>
              <a:t> </a:t>
            </a:r>
            <a:r>
              <a:rPr lang="en-US" sz="4400" dirty="0" smtClean="0"/>
              <a:t>Theorem</a:t>
            </a:r>
            <a:br>
              <a:rPr lang="en-US" sz="4400" dirty="0" smtClean="0"/>
            </a:br>
            <a:r>
              <a:rPr lang="en-US" dirty="0" smtClean="0"/>
              <a:t>Part 2: D-to-A Converter</a:t>
            </a:r>
            <a:endParaRPr lang="en-US" sz="3600" dirty="0"/>
          </a:p>
        </p:txBody>
      </p:sp>
      <p:sp>
        <p:nvSpPr>
          <p:cNvPr id="4" name="Subtitle 2"/>
          <p:cNvSpPr txBox="1">
            <a:spLocks/>
          </p:cNvSpPr>
          <p:nvPr/>
        </p:nvSpPr>
        <p:spPr>
          <a:xfrm>
            <a:off x="1295400" y="8382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279628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A 3-bit D-to-A converter (revisited)</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2133600" y="990600"/>
            <a:ext cx="5524920" cy="3962400"/>
          </a:xfrm>
          <a:prstGeom prst="rect">
            <a:avLst/>
          </a:prstGeom>
          <a:noFill/>
          <a:ln w="9525">
            <a:noFill/>
            <a:miter lim="800000"/>
            <a:headEnd/>
            <a:tailEnd/>
          </a:ln>
          <a:effectLst/>
        </p:spPr>
      </p:pic>
      <mc:AlternateContent xmlns:mc="http://schemas.openxmlformats.org/markup-compatibility/2006" xmlns:a14="http://schemas.microsoft.com/office/drawing/2010/main">
        <mc:Choice Requires="a14">
          <p:sp>
            <p:nvSpPr>
              <p:cNvPr id="3" name="Rectangle 2"/>
              <p:cNvSpPr/>
              <p:nvPr/>
            </p:nvSpPr>
            <p:spPr>
              <a:xfrm>
                <a:off x="838200" y="5638800"/>
                <a:ext cx="7924800" cy="614848"/>
              </a:xfrm>
              <a:prstGeom prst="rect">
                <a:avLst/>
              </a:prstGeom>
            </p:spPr>
            <p:txBody>
              <a:bodyPr wrap="square">
                <a:spAutoFit/>
              </a:bodyPr>
              <a:lstStyle/>
              <a:p>
                <a:r>
                  <a:rPr lang="en-US" sz="2400" dirty="0" smtClean="0">
                    <a:solidFill>
                      <a:srgbClr val="FF0000"/>
                    </a:solidFill>
                  </a:rPr>
                  <a:t>Recall in the last module we found:  </a:t>
                </a:r>
                <a14:m>
                  <m:oMath xmlns:m="http://schemas.openxmlformats.org/officeDocument/2006/math">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𝑜𝑢𝑡</m:t>
                        </m:r>
                      </m:sub>
                    </m:sSub>
                    <m:r>
                      <a:rPr lang="en-US" sz="2400" i="1">
                        <a:solidFill>
                          <a:srgbClr val="FF0000"/>
                        </a:solidFill>
                        <a:latin typeface="Cambria Math" panose="02040503050406030204" pitchFamily="18" charset="0"/>
                      </a:rPr>
                      <m:t>=</m:t>
                    </m:r>
                    <m:f>
                      <m:fPr>
                        <m:ctrlPr>
                          <a:rPr lang="en-US" sz="2400" i="1">
                            <a:solidFill>
                              <a:srgbClr val="FF0000"/>
                            </a:solidFill>
                            <a:latin typeface="Cambria Math" panose="02040503050406030204" pitchFamily="18" charset="0"/>
                          </a:rPr>
                        </m:ctrlPr>
                      </m:fPr>
                      <m:num>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4</m:t>
                            </m:r>
                            <m:r>
                              <a:rPr lang="en-US" sz="2400" i="1">
                                <a:solidFill>
                                  <a:srgbClr val="FF0000"/>
                                </a:solidFill>
                                <a:latin typeface="Cambria Math" panose="02040503050406030204" pitchFamily="18" charset="0"/>
                              </a:rPr>
                              <m:t>𝐵</m:t>
                            </m:r>
                          </m:e>
                          <m:sub>
                            <m:r>
                              <a:rPr lang="en-US" sz="2400" i="1">
                                <a:solidFill>
                                  <a:srgbClr val="FF0000"/>
                                </a:solidFill>
                                <a:latin typeface="Cambria Math" panose="02040503050406030204" pitchFamily="18" charset="0"/>
                              </a:rPr>
                              <m:t>2</m:t>
                            </m:r>
                          </m:sub>
                        </m:sSub>
                        <m:r>
                          <a:rPr lang="en-US" sz="2400" i="1">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2</m:t>
                            </m:r>
                            <m:r>
                              <a:rPr lang="en-US" sz="2400" i="1">
                                <a:solidFill>
                                  <a:srgbClr val="FF0000"/>
                                </a:solidFill>
                                <a:latin typeface="Cambria Math" panose="02040503050406030204" pitchFamily="18" charset="0"/>
                              </a:rPr>
                              <m:t>𝐵</m:t>
                            </m:r>
                          </m:e>
                          <m:sub>
                            <m:r>
                              <a:rPr lang="en-US" sz="2400" i="1">
                                <a:solidFill>
                                  <a:srgbClr val="FF0000"/>
                                </a:solidFill>
                                <a:latin typeface="Cambria Math" panose="02040503050406030204" pitchFamily="18" charset="0"/>
                              </a:rPr>
                              <m:t>1</m:t>
                            </m:r>
                          </m:sub>
                        </m:sSub>
                        <m:r>
                          <a:rPr lang="en-US" sz="2400" i="1">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𝐵</m:t>
                            </m:r>
                          </m:e>
                          <m:sub>
                            <m:r>
                              <a:rPr lang="en-US" sz="2400" i="1">
                                <a:solidFill>
                                  <a:srgbClr val="FF0000"/>
                                </a:solidFill>
                                <a:latin typeface="Cambria Math" panose="02040503050406030204" pitchFamily="18" charset="0"/>
                              </a:rPr>
                              <m:t>0</m:t>
                            </m:r>
                          </m:sub>
                        </m:sSub>
                      </m:num>
                      <m:den>
                        <m:r>
                          <a:rPr lang="en-US" sz="2400" i="1">
                            <a:solidFill>
                              <a:srgbClr val="FF0000"/>
                            </a:solidFill>
                            <a:latin typeface="Cambria Math" panose="02040503050406030204" pitchFamily="18" charset="0"/>
                          </a:rPr>
                          <m:t>24</m:t>
                        </m:r>
                        <m:r>
                          <a:rPr lang="en-US" sz="2400" i="1">
                            <a:solidFill>
                              <a:srgbClr val="FF0000"/>
                            </a:solidFill>
                            <a:latin typeface="Cambria Math" panose="02040503050406030204" pitchFamily="18" charset="0"/>
                          </a:rPr>
                          <m:t>𝑅</m:t>
                        </m:r>
                      </m:den>
                    </m:f>
                  </m:oMath>
                </a14:m>
                <a:endParaRPr lang="en-US" sz="2400" dirty="0"/>
              </a:p>
            </p:txBody>
          </p:sp>
        </mc:Choice>
        <mc:Fallback xmlns="">
          <p:sp>
            <p:nvSpPr>
              <p:cNvPr id="3" name="Rectangle 2"/>
              <p:cNvSpPr>
                <a:spLocks noRot="1" noChangeAspect="1" noMove="1" noResize="1" noEditPoints="1" noAdjustHandles="1" noChangeArrowheads="1" noChangeShapeType="1" noTextEdit="1"/>
              </p:cNvSpPr>
              <p:nvPr/>
            </p:nvSpPr>
            <p:spPr>
              <a:xfrm>
                <a:off x="838200" y="5638800"/>
                <a:ext cx="7924800" cy="614848"/>
              </a:xfrm>
              <a:prstGeom prst="rect">
                <a:avLst/>
              </a:prstGeom>
              <a:blipFill rotWithShape="0">
                <a:blip r:embed="rId3"/>
                <a:stretch>
                  <a:fillRect l="-1231" b="-9901"/>
                </a:stretch>
              </a:blipFill>
            </p:spPr>
            <p:txBody>
              <a:bodyPr/>
              <a:lstStyle/>
              <a:p>
                <a:r>
                  <a:rPr lang="en-US">
                    <a:noFill/>
                  </a:rPr>
                  <a:t> </a:t>
                </a:r>
              </a:p>
            </p:txBody>
          </p:sp>
        </mc:Fallback>
      </mc:AlternateContent>
      <p:sp>
        <p:nvSpPr>
          <p:cNvPr id="3072" name="Oval 3071"/>
          <p:cNvSpPr/>
          <p:nvPr/>
        </p:nvSpPr>
        <p:spPr>
          <a:xfrm>
            <a:off x="4925677" y="1219200"/>
            <a:ext cx="904043" cy="19050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5916277" y="3276600"/>
            <a:ext cx="1398923" cy="2057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75" name="Straight Arrow Connector 3074"/>
          <p:cNvCxnSpPr>
            <a:stCxn id="3072" idx="5"/>
          </p:cNvCxnSpPr>
          <p:nvPr/>
        </p:nvCxnSpPr>
        <p:spPr>
          <a:xfrm>
            <a:off x="5697326" y="2845219"/>
            <a:ext cx="526327" cy="659981"/>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3076" name="TextBox 3075"/>
          <p:cNvSpPr txBox="1"/>
          <p:nvPr/>
        </p:nvSpPr>
        <p:spPr>
          <a:xfrm>
            <a:off x="6248400" y="1147108"/>
            <a:ext cx="2438400" cy="1938992"/>
          </a:xfrm>
          <a:prstGeom prst="rect">
            <a:avLst/>
          </a:prstGeom>
          <a:noFill/>
        </p:spPr>
        <p:txBody>
          <a:bodyPr wrap="square" rtlCol="0">
            <a:spAutoFit/>
          </a:bodyPr>
          <a:lstStyle/>
          <a:p>
            <a:r>
              <a:rPr lang="en-US" sz="2400" dirty="0" smtClean="0"/>
              <a:t>Three conversions of non-ideal voltage sources to non-ideal current sources.</a:t>
            </a:r>
            <a:endParaRPr lang="en-US" sz="2400" dirty="0"/>
          </a:p>
        </p:txBody>
      </p:sp>
      <p:sp>
        <p:nvSpPr>
          <p:cNvPr id="180" name="Oval 179"/>
          <p:cNvSpPr/>
          <p:nvPr/>
        </p:nvSpPr>
        <p:spPr>
          <a:xfrm>
            <a:off x="3897397" y="1181100"/>
            <a:ext cx="903203" cy="1943100"/>
          </a:xfrm>
          <a:prstGeom prst="ellipse">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4229520" y="3276600"/>
            <a:ext cx="1447800" cy="2057400"/>
          </a:xfrm>
          <a:prstGeom prst="ellipse">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2" name="Straight Arrow Connector 181"/>
          <p:cNvCxnSpPr/>
          <p:nvPr/>
        </p:nvCxnSpPr>
        <p:spPr>
          <a:xfrm>
            <a:off x="4605779" y="2971800"/>
            <a:ext cx="200419" cy="381000"/>
          </a:xfrm>
          <a:prstGeom prst="straightConnector1">
            <a:avLst/>
          </a:prstGeom>
          <a:ln w="38100">
            <a:solidFill>
              <a:schemeClr val="accent6">
                <a:lumMod val="5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flipH="1">
            <a:off x="2869116" y="1181100"/>
            <a:ext cx="929207" cy="2019300"/>
          </a:xfrm>
          <a:prstGeom prst="ellipse">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2901986" y="3276600"/>
            <a:ext cx="1351779" cy="2057400"/>
          </a:xfrm>
          <a:prstGeom prst="ellipse">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6" name="Straight Arrow Connector 185"/>
          <p:cNvCxnSpPr/>
          <p:nvPr/>
        </p:nvCxnSpPr>
        <p:spPr>
          <a:xfrm>
            <a:off x="3658440" y="2971800"/>
            <a:ext cx="113880" cy="381000"/>
          </a:xfrm>
          <a:prstGeom prst="straightConnector1">
            <a:avLst/>
          </a:prstGeom>
          <a:ln w="38100">
            <a:solidFill>
              <a:srgbClr val="7030A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0263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97424"/>
          </a:xfrm>
        </p:spPr>
        <p:txBody>
          <a:bodyPr>
            <a:normAutofit/>
          </a:bodyPr>
          <a:lstStyle/>
          <a:p>
            <a:r>
              <a:rPr lang="en-US" sz="2400" dirty="0" smtClean="0"/>
              <a:t>Solution by alternating non-ideal voltage and current sources</a:t>
            </a:r>
            <a:endParaRPr lang="en-US" sz="2400" dirty="0"/>
          </a:p>
        </p:txBody>
      </p:sp>
      <p:sp>
        <p:nvSpPr>
          <p:cNvPr id="41" name="TextBox 40"/>
          <p:cNvSpPr txBox="1"/>
          <p:nvPr/>
        </p:nvSpPr>
        <p:spPr>
          <a:xfrm>
            <a:off x="1379798" y="649226"/>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96" name="TextBox 95"/>
          <p:cNvSpPr txBox="1"/>
          <p:nvPr/>
        </p:nvSpPr>
        <p:spPr>
          <a:xfrm>
            <a:off x="3428674" y="630774"/>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97" name="TextBox 96"/>
          <p:cNvSpPr txBox="1"/>
          <p:nvPr/>
        </p:nvSpPr>
        <p:spPr>
          <a:xfrm>
            <a:off x="5591338" y="656711"/>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grpSp>
        <p:nvGrpSpPr>
          <p:cNvPr id="271" name="Group 270"/>
          <p:cNvGrpSpPr/>
          <p:nvPr/>
        </p:nvGrpSpPr>
        <p:grpSpPr>
          <a:xfrm>
            <a:off x="428625" y="988453"/>
            <a:ext cx="8619618" cy="1919987"/>
            <a:chOff x="428625" y="988453"/>
            <a:chExt cx="8619618" cy="1919987"/>
          </a:xfrm>
        </p:grpSpPr>
        <p:grpSp>
          <p:nvGrpSpPr>
            <p:cNvPr id="3" name="Group 2"/>
            <p:cNvGrpSpPr/>
            <p:nvPr/>
          </p:nvGrpSpPr>
          <p:grpSpPr>
            <a:xfrm>
              <a:off x="428625" y="1324700"/>
              <a:ext cx="420252" cy="1583739"/>
              <a:chOff x="5066148" y="1912143"/>
              <a:chExt cx="420252" cy="1545428"/>
            </a:xfrm>
          </p:grpSpPr>
          <p:cxnSp>
            <p:nvCxnSpPr>
              <p:cNvPr id="4" name="Straight Connector 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rot="5232552">
              <a:off x="1244593" y="494829"/>
              <a:ext cx="420252" cy="1600200"/>
              <a:chOff x="5066148" y="1912143"/>
              <a:chExt cx="420252" cy="1545428"/>
            </a:xfrm>
          </p:grpSpPr>
          <p:cxnSp>
            <p:nvCxnSpPr>
              <p:cNvPr id="16" name="Straight Connector 1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7" name="TextBox 26"/>
            <p:cNvSpPr txBox="1"/>
            <p:nvPr/>
          </p:nvSpPr>
          <p:spPr>
            <a:xfrm>
              <a:off x="868948" y="1889345"/>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8" name="TextBox 27"/>
            <p:cNvSpPr txBox="1"/>
            <p:nvPr/>
          </p:nvSpPr>
          <p:spPr>
            <a:xfrm>
              <a:off x="2970457" y="1658549"/>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29" name="Group 28"/>
            <p:cNvGrpSpPr/>
            <p:nvPr/>
          </p:nvGrpSpPr>
          <p:grpSpPr>
            <a:xfrm>
              <a:off x="2027647" y="1270049"/>
              <a:ext cx="420252" cy="1638389"/>
              <a:chOff x="5066148" y="1912143"/>
              <a:chExt cx="420252" cy="1545428"/>
            </a:xfrm>
          </p:grpSpPr>
          <p:cxnSp>
            <p:nvCxnSpPr>
              <p:cNvPr id="30" name="Straight Connector 2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2" name="TextBox 41"/>
            <p:cNvSpPr txBox="1"/>
            <p:nvPr/>
          </p:nvSpPr>
          <p:spPr>
            <a:xfrm>
              <a:off x="1554624" y="1874981"/>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43" name="Group 42"/>
            <p:cNvGrpSpPr/>
            <p:nvPr/>
          </p:nvGrpSpPr>
          <p:grpSpPr>
            <a:xfrm>
              <a:off x="2513884" y="1258549"/>
              <a:ext cx="533400" cy="1600200"/>
              <a:chOff x="6750909" y="1752600"/>
              <a:chExt cx="533400" cy="1600200"/>
            </a:xfrm>
          </p:grpSpPr>
          <p:grpSp>
            <p:nvGrpSpPr>
              <p:cNvPr id="44" name="Group 43"/>
              <p:cNvGrpSpPr/>
              <p:nvPr/>
            </p:nvGrpSpPr>
            <p:grpSpPr>
              <a:xfrm>
                <a:off x="6750909" y="1752600"/>
                <a:ext cx="533400" cy="1600200"/>
                <a:chOff x="7581900" y="1752600"/>
                <a:chExt cx="533400" cy="1600200"/>
              </a:xfrm>
            </p:grpSpPr>
            <p:cxnSp>
              <p:nvCxnSpPr>
                <p:cNvPr id="46" name="Straight Connector 45"/>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8" name="Oval 47"/>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5" name="Straight Arrow Connector 44"/>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9" name="Group 48"/>
            <p:cNvGrpSpPr/>
            <p:nvPr/>
          </p:nvGrpSpPr>
          <p:grpSpPr>
            <a:xfrm rot="5232552">
              <a:off x="3346945" y="447134"/>
              <a:ext cx="420252" cy="1600200"/>
              <a:chOff x="5066148" y="1912143"/>
              <a:chExt cx="420252" cy="1545428"/>
            </a:xfrm>
          </p:grpSpPr>
          <p:cxnSp>
            <p:nvCxnSpPr>
              <p:cNvPr id="50" name="Straight Connector 4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61" name="Straight Connector 60"/>
            <p:cNvCxnSpPr/>
            <p:nvPr/>
          </p:nvCxnSpPr>
          <p:spPr>
            <a:xfrm>
              <a:off x="2255058" y="1283621"/>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V="1">
              <a:off x="599181" y="2770064"/>
              <a:ext cx="7807220" cy="138376"/>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5103301" y="1563797"/>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1</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64" name="Group 63"/>
            <p:cNvGrpSpPr/>
            <p:nvPr/>
          </p:nvGrpSpPr>
          <p:grpSpPr>
            <a:xfrm>
              <a:off x="4131478" y="1221395"/>
              <a:ext cx="420252" cy="1637354"/>
              <a:chOff x="5066148" y="1912143"/>
              <a:chExt cx="420252" cy="1545428"/>
            </a:xfrm>
          </p:grpSpPr>
          <p:cxnSp>
            <p:nvCxnSpPr>
              <p:cNvPr id="65" name="Straight Connector 6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76" name="TextBox 75"/>
            <p:cNvSpPr txBox="1"/>
            <p:nvPr/>
          </p:nvSpPr>
          <p:spPr>
            <a:xfrm>
              <a:off x="3677280" y="1931773"/>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77" name="Group 76"/>
            <p:cNvGrpSpPr/>
            <p:nvPr/>
          </p:nvGrpSpPr>
          <p:grpSpPr>
            <a:xfrm>
              <a:off x="4617715" y="1209894"/>
              <a:ext cx="533400" cy="1600200"/>
              <a:chOff x="6750909" y="1752600"/>
              <a:chExt cx="533400" cy="1600200"/>
            </a:xfrm>
          </p:grpSpPr>
          <p:grpSp>
            <p:nvGrpSpPr>
              <p:cNvPr id="78" name="Group 77"/>
              <p:cNvGrpSpPr/>
              <p:nvPr/>
            </p:nvGrpSpPr>
            <p:grpSpPr>
              <a:xfrm>
                <a:off x="6750909" y="1752600"/>
                <a:ext cx="533400" cy="1600200"/>
                <a:chOff x="7581900" y="1752600"/>
                <a:chExt cx="533400" cy="1600200"/>
              </a:xfrm>
            </p:grpSpPr>
            <p:cxnSp>
              <p:nvCxnSpPr>
                <p:cNvPr id="80" name="Straight Connector 79"/>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2" name="Oval 81"/>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79" name="Straight Arrow Connector 78"/>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83" name="Group 82"/>
            <p:cNvGrpSpPr/>
            <p:nvPr/>
          </p:nvGrpSpPr>
          <p:grpSpPr>
            <a:xfrm rot="5232552">
              <a:off x="5450776" y="398479"/>
              <a:ext cx="420252" cy="1600200"/>
              <a:chOff x="5066148" y="1912143"/>
              <a:chExt cx="420252" cy="1545428"/>
            </a:xfrm>
          </p:grpSpPr>
          <p:cxnSp>
            <p:nvCxnSpPr>
              <p:cNvPr id="84" name="Straight Connector 8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95" name="Straight Connector 94"/>
            <p:cNvCxnSpPr/>
            <p:nvPr/>
          </p:nvCxnSpPr>
          <p:spPr>
            <a:xfrm>
              <a:off x="4358889" y="1234966"/>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8" name="TextBox 97"/>
            <p:cNvSpPr txBox="1"/>
            <p:nvPr/>
          </p:nvSpPr>
          <p:spPr>
            <a:xfrm>
              <a:off x="7245658" y="1715758"/>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99" name="Group 98"/>
            <p:cNvGrpSpPr/>
            <p:nvPr/>
          </p:nvGrpSpPr>
          <p:grpSpPr>
            <a:xfrm>
              <a:off x="6207259" y="1174394"/>
              <a:ext cx="420252" cy="1635699"/>
              <a:chOff x="5066148" y="1912143"/>
              <a:chExt cx="420252" cy="1545428"/>
            </a:xfrm>
          </p:grpSpPr>
          <p:cxnSp>
            <p:nvCxnSpPr>
              <p:cNvPr id="100" name="Straight Connector 9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1" name="TextBox 110"/>
            <p:cNvSpPr txBox="1"/>
            <p:nvPr/>
          </p:nvSpPr>
          <p:spPr>
            <a:xfrm>
              <a:off x="5753061" y="1884773"/>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12" name="Group 111"/>
            <p:cNvGrpSpPr/>
            <p:nvPr/>
          </p:nvGrpSpPr>
          <p:grpSpPr>
            <a:xfrm>
              <a:off x="6693496" y="1162893"/>
              <a:ext cx="533400" cy="1606711"/>
              <a:chOff x="6750909" y="1752600"/>
              <a:chExt cx="533400" cy="1600200"/>
            </a:xfrm>
          </p:grpSpPr>
          <p:grpSp>
            <p:nvGrpSpPr>
              <p:cNvPr id="113" name="Group 112"/>
              <p:cNvGrpSpPr/>
              <p:nvPr/>
            </p:nvGrpSpPr>
            <p:grpSpPr>
              <a:xfrm>
                <a:off x="6750909" y="1752600"/>
                <a:ext cx="533400" cy="1600200"/>
                <a:chOff x="7581900" y="1752600"/>
                <a:chExt cx="533400" cy="1600200"/>
              </a:xfrm>
            </p:grpSpPr>
            <p:cxnSp>
              <p:nvCxnSpPr>
                <p:cNvPr id="115" name="Straight Connector 114"/>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17" name="Oval 116"/>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14" name="Straight Arrow Connector 113"/>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18" name="Straight Connector 117"/>
            <p:cNvCxnSpPr/>
            <p:nvPr/>
          </p:nvCxnSpPr>
          <p:spPr>
            <a:xfrm flipV="1">
              <a:off x="6434670" y="1174395"/>
              <a:ext cx="2014595" cy="1357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19" name="TextBox 118"/>
            <p:cNvSpPr txBox="1"/>
            <p:nvPr/>
          </p:nvSpPr>
          <p:spPr>
            <a:xfrm>
              <a:off x="8541373" y="1781223"/>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20" name="Group 119"/>
            <p:cNvGrpSpPr/>
            <p:nvPr/>
          </p:nvGrpSpPr>
          <p:grpSpPr>
            <a:xfrm rot="10800000">
              <a:off x="8211605" y="1141992"/>
              <a:ext cx="420252" cy="1600200"/>
              <a:chOff x="5066148" y="1912143"/>
              <a:chExt cx="420252" cy="1545428"/>
            </a:xfrm>
          </p:grpSpPr>
          <p:cxnSp>
            <p:nvCxnSpPr>
              <p:cNvPr id="121" name="Straight Connector 12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34" name="Straight Arrow Connector 133"/>
            <p:cNvCxnSpPr/>
            <p:nvPr/>
          </p:nvCxnSpPr>
          <p:spPr>
            <a:xfrm>
              <a:off x="766627" y="2908438"/>
              <a:ext cx="517414"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35" name="TextBox 134"/>
            <p:cNvSpPr txBox="1"/>
            <p:nvPr/>
          </p:nvSpPr>
          <p:spPr>
            <a:xfrm>
              <a:off x="879941" y="2237448"/>
              <a:ext cx="598241" cy="523220"/>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grpSp>
      <p:grpSp>
        <p:nvGrpSpPr>
          <p:cNvPr id="272" name="Group 271"/>
          <p:cNvGrpSpPr/>
          <p:nvPr/>
        </p:nvGrpSpPr>
        <p:grpSpPr>
          <a:xfrm>
            <a:off x="395314" y="3623002"/>
            <a:ext cx="8464126" cy="2277666"/>
            <a:chOff x="395314" y="3623002"/>
            <a:chExt cx="8464126" cy="2277666"/>
          </a:xfrm>
        </p:grpSpPr>
        <p:grpSp>
          <p:nvGrpSpPr>
            <p:cNvPr id="136" name="Group 135"/>
            <p:cNvGrpSpPr/>
            <p:nvPr/>
          </p:nvGrpSpPr>
          <p:grpSpPr>
            <a:xfrm>
              <a:off x="395314" y="4316928"/>
              <a:ext cx="420252" cy="1583739"/>
              <a:chOff x="5066148" y="1912143"/>
              <a:chExt cx="420252" cy="1545428"/>
            </a:xfrm>
          </p:grpSpPr>
          <p:cxnSp>
            <p:nvCxnSpPr>
              <p:cNvPr id="137" name="Straight Connector 136"/>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48" name="Group 147"/>
            <p:cNvGrpSpPr/>
            <p:nvPr/>
          </p:nvGrpSpPr>
          <p:grpSpPr>
            <a:xfrm rot="5232552">
              <a:off x="1211282" y="3487057"/>
              <a:ext cx="420252" cy="1600200"/>
              <a:chOff x="5066148" y="1912143"/>
              <a:chExt cx="420252" cy="1545428"/>
            </a:xfrm>
          </p:grpSpPr>
          <p:cxnSp>
            <p:nvCxnSpPr>
              <p:cNvPr id="149" name="Straight Connector 14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60" name="TextBox 159"/>
            <p:cNvSpPr txBox="1"/>
            <p:nvPr/>
          </p:nvSpPr>
          <p:spPr>
            <a:xfrm>
              <a:off x="835637" y="4881573"/>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61" name="TextBox 160"/>
            <p:cNvSpPr txBox="1"/>
            <p:nvPr/>
          </p:nvSpPr>
          <p:spPr>
            <a:xfrm>
              <a:off x="2937146" y="4650777"/>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162" name="Group 161"/>
            <p:cNvGrpSpPr/>
            <p:nvPr/>
          </p:nvGrpSpPr>
          <p:grpSpPr>
            <a:xfrm>
              <a:off x="1994336" y="4262277"/>
              <a:ext cx="420252" cy="1638389"/>
              <a:chOff x="5066148" y="1912143"/>
              <a:chExt cx="420252" cy="1545428"/>
            </a:xfrm>
          </p:grpSpPr>
          <p:cxnSp>
            <p:nvCxnSpPr>
              <p:cNvPr id="163" name="Straight Connector 16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74" name="TextBox 173"/>
            <p:cNvSpPr txBox="1"/>
            <p:nvPr/>
          </p:nvSpPr>
          <p:spPr>
            <a:xfrm>
              <a:off x="1346487" y="3641454"/>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75" name="TextBox 174"/>
            <p:cNvSpPr txBox="1"/>
            <p:nvPr/>
          </p:nvSpPr>
          <p:spPr>
            <a:xfrm>
              <a:off x="1521313" y="4867209"/>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76" name="Group 175"/>
            <p:cNvGrpSpPr/>
            <p:nvPr/>
          </p:nvGrpSpPr>
          <p:grpSpPr>
            <a:xfrm>
              <a:off x="2480573" y="4250777"/>
              <a:ext cx="533400" cy="1600200"/>
              <a:chOff x="6750909" y="1752600"/>
              <a:chExt cx="533400" cy="1600200"/>
            </a:xfrm>
          </p:grpSpPr>
          <p:grpSp>
            <p:nvGrpSpPr>
              <p:cNvPr id="177" name="Group 176"/>
              <p:cNvGrpSpPr/>
              <p:nvPr/>
            </p:nvGrpSpPr>
            <p:grpSpPr>
              <a:xfrm>
                <a:off x="6750909" y="1752600"/>
                <a:ext cx="533400" cy="1600200"/>
                <a:chOff x="7581900" y="1752600"/>
                <a:chExt cx="533400" cy="1600200"/>
              </a:xfrm>
            </p:grpSpPr>
            <p:cxnSp>
              <p:nvCxnSpPr>
                <p:cNvPr id="179" name="Straight Connector 178"/>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1" name="Oval 180"/>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78" name="Straight Arrow Connector 177"/>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82" name="Group 181"/>
            <p:cNvGrpSpPr/>
            <p:nvPr/>
          </p:nvGrpSpPr>
          <p:grpSpPr>
            <a:xfrm rot="5232552">
              <a:off x="3313634" y="3439362"/>
              <a:ext cx="420252" cy="1600200"/>
              <a:chOff x="5066148" y="1912143"/>
              <a:chExt cx="420252" cy="1545428"/>
            </a:xfrm>
          </p:grpSpPr>
          <p:cxnSp>
            <p:nvCxnSpPr>
              <p:cNvPr id="183" name="Straight Connector 18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94" name="Straight Connector 193"/>
            <p:cNvCxnSpPr/>
            <p:nvPr/>
          </p:nvCxnSpPr>
          <p:spPr>
            <a:xfrm>
              <a:off x="2221747" y="4275849"/>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flipV="1">
              <a:off x="565870" y="5762292"/>
              <a:ext cx="7807220" cy="138376"/>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96" name="TextBox 195"/>
            <p:cNvSpPr txBox="1"/>
            <p:nvPr/>
          </p:nvSpPr>
          <p:spPr>
            <a:xfrm>
              <a:off x="5069990" y="4556025"/>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1</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197" name="Group 196"/>
            <p:cNvGrpSpPr/>
            <p:nvPr/>
          </p:nvGrpSpPr>
          <p:grpSpPr>
            <a:xfrm>
              <a:off x="4098167" y="4213623"/>
              <a:ext cx="420252" cy="1637354"/>
              <a:chOff x="5066148" y="1912143"/>
              <a:chExt cx="420252" cy="1545428"/>
            </a:xfrm>
          </p:grpSpPr>
          <p:cxnSp>
            <p:nvCxnSpPr>
              <p:cNvPr id="198" name="Straight Connector 197"/>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09" name="TextBox 208"/>
            <p:cNvSpPr txBox="1"/>
            <p:nvPr/>
          </p:nvSpPr>
          <p:spPr>
            <a:xfrm>
              <a:off x="3643969" y="4924001"/>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210" name="Group 209"/>
            <p:cNvGrpSpPr/>
            <p:nvPr/>
          </p:nvGrpSpPr>
          <p:grpSpPr>
            <a:xfrm>
              <a:off x="4584404" y="4202122"/>
              <a:ext cx="533400" cy="1600200"/>
              <a:chOff x="6750909" y="1752600"/>
              <a:chExt cx="533400" cy="1600200"/>
            </a:xfrm>
          </p:grpSpPr>
          <p:grpSp>
            <p:nvGrpSpPr>
              <p:cNvPr id="211" name="Group 210"/>
              <p:cNvGrpSpPr/>
              <p:nvPr/>
            </p:nvGrpSpPr>
            <p:grpSpPr>
              <a:xfrm>
                <a:off x="6750909" y="1752600"/>
                <a:ext cx="533400" cy="1600200"/>
                <a:chOff x="7581900" y="1752600"/>
                <a:chExt cx="533400" cy="1600200"/>
              </a:xfrm>
            </p:grpSpPr>
            <p:cxnSp>
              <p:nvCxnSpPr>
                <p:cNvPr id="213" name="Straight Connector 212"/>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15" name="Oval 214"/>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12" name="Straight Arrow Connector 211"/>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16" name="Group 215"/>
            <p:cNvGrpSpPr/>
            <p:nvPr/>
          </p:nvGrpSpPr>
          <p:grpSpPr>
            <a:xfrm rot="5232552">
              <a:off x="5417465" y="3390707"/>
              <a:ext cx="420252" cy="1600200"/>
              <a:chOff x="5066148" y="1912143"/>
              <a:chExt cx="420252" cy="1545428"/>
            </a:xfrm>
          </p:grpSpPr>
          <p:cxnSp>
            <p:nvCxnSpPr>
              <p:cNvPr id="217" name="Straight Connector 216"/>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28" name="Straight Connector 227"/>
            <p:cNvCxnSpPr/>
            <p:nvPr/>
          </p:nvCxnSpPr>
          <p:spPr>
            <a:xfrm>
              <a:off x="4325578" y="4227194"/>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29" name="TextBox 228"/>
            <p:cNvSpPr txBox="1"/>
            <p:nvPr/>
          </p:nvSpPr>
          <p:spPr>
            <a:xfrm>
              <a:off x="3395363" y="3623002"/>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30" name="TextBox 229"/>
            <p:cNvSpPr txBox="1"/>
            <p:nvPr/>
          </p:nvSpPr>
          <p:spPr>
            <a:xfrm>
              <a:off x="5558027" y="3648939"/>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31" name="TextBox 230"/>
            <p:cNvSpPr txBox="1"/>
            <p:nvPr/>
          </p:nvSpPr>
          <p:spPr>
            <a:xfrm>
              <a:off x="7212347" y="4707986"/>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245" name="Group 244"/>
            <p:cNvGrpSpPr/>
            <p:nvPr/>
          </p:nvGrpSpPr>
          <p:grpSpPr>
            <a:xfrm>
              <a:off x="6660185" y="4155121"/>
              <a:ext cx="533400" cy="1606711"/>
              <a:chOff x="6750909" y="1752600"/>
              <a:chExt cx="533400" cy="1600200"/>
            </a:xfrm>
          </p:grpSpPr>
          <p:grpSp>
            <p:nvGrpSpPr>
              <p:cNvPr id="246" name="Group 245"/>
              <p:cNvGrpSpPr/>
              <p:nvPr/>
            </p:nvGrpSpPr>
            <p:grpSpPr>
              <a:xfrm>
                <a:off x="6750909" y="1752600"/>
                <a:ext cx="533400" cy="1600200"/>
                <a:chOff x="7581900" y="1752600"/>
                <a:chExt cx="533400" cy="1600200"/>
              </a:xfrm>
            </p:grpSpPr>
            <p:cxnSp>
              <p:nvCxnSpPr>
                <p:cNvPr id="248" name="Straight Connector 247"/>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50" name="Oval 249"/>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47" name="Straight Arrow Connector 246"/>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251" name="Straight Connector 250"/>
            <p:cNvCxnSpPr/>
            <p:nvPr/>
          </p:nvCxnSpPr>
          <p:spPr>
            <a:xfrm flipV="1">
              <a:off x="6401359" y="4166623"/>
              <a:ext cx="2014595" cy="1357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52" name="TextBox 251"/>
            <p:cNvSpPr txBox="1"/>
            <p:nvPr/>
          </p:nvSpPr>
          <p:spPr>
            <a:xfrm>
              <a:off x="8508062" y="4773451"/>
              <a:ext cx="35137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grpSp>
          <p:nvGrpSpPr>
            <p:cNvPr id="253" name="Group 252"/>
            <p:cNvGrpSpPr/>
            <p:nvPr/>
          </p:nvGrpSpPr>
          <p:grpSpPr>
            <a:xfrm rot="10800000">
              <a:off x="8178294" y="4134220"/>
              <a:ext cx="420252" cy="1600200"/>
              <a:chOff x="5066148" y="1912143"/>
              <a:chExt cx="420252" cy="1545428"/>
            </a:xfrm>
          </p:grpSpPr>
          <p:cxnSp>
            <p:nvCxnSpPr>
              <p:cNvPr id="254" name="Straight Connector 25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65" name="Straight Arrow Connector 264"/>
            <p:cNvCxnSpPr/>
            <p:nvPr/>
          </p:nvCxnSpPr>
          <p:spPr>
            <a:xfrm>
              <a:off x="733316" y="5900666"/>
              <a:ext cx="517414"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266" name="TextBox 265"/>
            <p:cNvSpPr txBox="1"/>
            <p:nvPr/>
          </p:nvSpPr>
          <p:spPr>
            <a:xfrm>
              <a:off x="846630" y="5229676"/>
              <a:ext cx="598241" cy="523220"/>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grpSp>
      <p:sp>
        <p:nvSpPr>
          <p:cNvPr id="267" name="TextBox 266"/>
          <p:cNvSpPr txBox="1"/>
          <p:nvPr/>
        </p:nvSpPr>
        <p:spPr>
          <a:xfrm>
            <a:off x="4620310" y="3096830"/>
            <a:ext cx="2815322" cy="461665"/>
          </a:xfrm>
          <a:prstGeom prst="rect">
            <a:avLst/>
          </a:prstGeom>
          <a:noFill/>
        </p:spPr>
        <p:txBody>
          <a:bodyPr wrap="none" rtlCol="0">
            <a:spAutoFit/>
          </a:bodyPr>
          <a:lstStyle/>
          <a:p>
            <a:r>
              <a:rPr lang="en-US" sz="2400" dirty="0" smtClean="0">
                <a:solidFill>
                  <a:srgbClr val="FF0000"/>
                </a:solidFill>
              </a:rPr>
              <a:t>2R in parallel with 2R</a:t>
            </a:r>
            <a:endParaRPr lang="en-US" sz="2400" dirty="0">
              <a:solidFill>
                <a:srgbClr val="FF0000"/>
              </a:solidFill>
            </a:endParaRPr>
          </a:p>
        </p:txBody>
      </p:sp>
      <p:grpSp>
        <p:nvGrpSpPr>
          <p:cNvPr id="270" name="Group 269"/>
          <p:cNvGrpSpPr/>
          <p:nvPr/>
        </p:nvGrpSpPr>
        <p:grpSpPr>
          <a:xfrm>
            <a:off x="7693857" y="2974642"/>
            <a:ext cx="414889" cy="663180"/>
            <a:chOff x="7693857" y="2974642"/>
            <a:chExt cx="414889" cy="663180"/>
          </a:xfrm>
        </p:grpSpPr>
        <p:sp>
          <p:nvSpPr>
            <p:cNvPr id="268" name="Down Arrow 267"/>
            <p:cNvSpPr/>
            <p:nvPr/>
          </p:nvSpPr>
          <p:spPr>
            <a:xfrm>
              <a:off x="7693857" y="3307914"/>
              <a:ext cx="414889" cy="329908"/>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Down Arrow 268"/>
            <p:cNvSpPr/>
            <p:nvPr/>
          </p:nvSpPr>
          <p:spPr>
            <a:xfrm rot="10800000">
              <a:off x="7693857" y="2974642"/>
              <a:ext cx="414889" cy="329908"/>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932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 219"/>
          <p:cNvGrpSpPr/>
          <p:nvPr/>
        </p:nvGrpSpPr>
        <p:grpSpPr>
          <a:xfrm>
            <a:off x="572981" y="-17681"/>
            <a:ext cx="8011151" cy="2003602"/>
            <a:chOff x="381000" y="-86585"/>
            <a:chExt cx="8464126" cy="2364251"/>
          </a:xfrm>
        </p:grpSpPr>
        <p:grpSp>
          <p:nvGrpSpPr>
            <p:cNvPr id="6" name="Group 5"/>
            <p:cNvGrpSpPr/>
            <p:nvPr/>
          </p:nvGrpSpPr>
          <p:grpSpPr>
            <a:xfrm>
              <a:off x="381000" y="693926"/>
              <a:ext cx="420252" cy="1583739"/>
              <a:chOff x="5066148" y="1912143"/>
              <a:chExt cx="420252" cy="1545428"/>
            </a:xfrm>
          </p:grpSpPr>
          <p:cxnSp>
            <p:nvCxnSpPr>
              <p:cNvPr id="113" name="Straight Connector 11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7" name="Group 6"/>
            <p:cNvGrpSpPr/>
            <p:nvPr/>
          </p:nvGrpSpPr>
          <p:grpSpPr>
            <a:xfrm rot="5232552">
              <a:off x="1196968" y="-135945"/>
              <a:ext cx="420252" cy="1600200"/>
              <a:chOff x="5066148" y="1912143"/>
              <a:chExt cx="420252" cy="1545428"/>
            </a:xfrm>
          </p:grpSpPr>
          <p:cxnSp>
            <p:nvCxnSpPr>
              <p:cNvPr id="102" name="Straight Connector 10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821323" y="1258571"/>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9" name="TextBox 8"/>
            <p:cNvSpPr txBox="1"/>
            <p:nvPr/>
          </p:nvSpPr>
          <p:spPr>
            <a:xfrm>
              <a:off x="2922832" y="1027775"/>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10" name="Group 9"/>
            <p:cNvGrpSpPr/>
            <p:nvPr/>
          </p:nvGrpSpPr>
          <p:grpSpPr>
            <a:xfrm>
              <a:off x="1980022" y="639275"/>
              <a:ext cx="420252" cy="1638389"/>
              <a:chOff x="5066148" y="1912143"/>
              <a:chExt cx="420252" cy="1545428"/>
            </a:xfrm>
          </p:grpSpPr>
          <p:cxnSp>
            <p:nvCxnSpPr>
              <p:cNvPr id="91" name="Straight Connector 9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1332173" y="18452"/>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2" name="TextBox 11"/>
            <p:cNvSpPr txBox="1"/>
            <p:nvPr/>
          </p:nvSpPr>
          <p:spPr>
            <a:xfrm>
              <a:off x="1506999" y="1244207"/>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3" name="Group 12"/>
            <p:cNvGrpSpPr/>
            <p:nvPr/>
          </p:nvGrpSpPr>
          <p:grpSpPr>
            <a:xfrm>
              <a:off x="2466259" y="627775"/>
              <a:ext cx="533400" cy="1600200"/>
              <a:chOff x="6750909" y="1752600"/>
              <a:chExt cx="533400" cy="1600200"/>
            </a:xfrm>
          </p:grpSpPr>
          <p:grpSp>
            <p:nvGrpSpPr>
              <p:cNvPr id="86" name="Group 85"/>
              <p:cNvGrpSpPr/>
              <p:nvPr/>
            </p:nvGrpSpPr>
            <p:grpSpPr>
              <a:xfrm>
                <a:off x="6750909" y="1752600"/>
                <a:ext cx="533400" cy="1600200"/>
                <a:chOff x="7581900" y="1752600"/>
                <a:chExt cx="533400" cy="1600200"/>
              </a:xfrm>
            </p:grpSpPr>
            <p:cxnSp>
              <p:nvCxnSpPr>
                <p:cNvPr id="88" name="Straight Connector 87"/>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0" name="Oval 89"/>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7" name="Straight Arrow Connector 86"/>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rot="5232552">
              <a:off x="3299320" y="-183640"/>
              <a:ext cx="420252" cy="1600200"/>
              <a:chOff x="5066148" y="1912143"/>
              <a:chExt cx="420252" cy="1545428"/>
            </a:xfrm>
          </p:grpSpPr>
          <p:cxnSp>
            <p:nvCxnSpPr>
              <p:cNvPr id="75" name="Straight Connector 7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5" name="Straight Connector 14"/>
            <p:cNvCxnSpPr/>
            <p:nvPr/>
          </p:nvCxnSpPr>
          <p:spPr>
            <a:xfrm>
              <a:off x="2207433" y="652847"/>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551556" y="2139290"/>
              <a:ext cx="7807220" cy="138376"/>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055676" y="933023"/>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1</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18" name="Group 17"/>
            <p:cNvGrpSpPr/>
            <p:nvPr/>
          </p:nvGrpSpPr>
          <p:grpSpPr>
            <a:xfrm>
              <a:off x="4083853" y="590621"/>
              <a:ext cx="420252" cy="1637354"/>
              <a:chOff x="5066148" y="1912143"/>
              <a:chExt cx="420252" cy="1545428"/>
            </a:xfrm>
          </p:grpSpPr>
          <p:cxnSp>
            <p:nvCxnSpPr>
              <p:cNvPr id="64" name="Straight Connector 6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629655" y="1300999"/>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20" name="Group 19"/>
            <p:cNvGrpSpPr/>
            <p:nvPr/>
          </p:nvGrpSpPr>
          <p:grpSpPr>
            <a:xfrm>
              <a:off x="4570090" y="579120"/>
              <a:ext cx="533400" cy="1600200"/>
              <a:chOff x="6750909" y="1752600"/>
              <a:chExt cx="533400" cy="1600200"/>
            </a:xfrm>
          </p:grpSpPr>
          <p:grpSp>
            <p:nvGrpSpPr>
              <p:cNvPr id="59" name="Group 58"/>
              <p:cNvGrpSpPr/>
              <p:nvPr/>
            </p:nvGrpSpPr>
            <p:grpSpPr>
              <a:xfrm>
                <a:off x="6750909" y="1752600"/>
                <a:ext cx="533400" cy="1600200"/>
                <a:chOff x="7581900" y="1752600"/>
                <a:chExt cx="533400" cy="1600200"/>
              </a:xfrm>
            </p:grpSpPr>
            <p:cxnSp>
              <p:nvCxnSpPr>
                <p:cNvPr id="61" name="Straight Connector 60"/>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3" name="Oval 62"/>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60" name="Straight Arrow Connector 59"/>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rot="5232552">
              <a:off x="5403151" y="-232295"/>
              <a:ext cx="420252" cy="1600200"/>
              <a:chOff x="5066148" y="1912143"/>
              <a:chExt cx="420252" cy="1545428"/>
            </a:xfrm>
          </p:grpSpPr>
          <p:cxnSp>
            <p:nvCxnSpPr>
              <p:cNvPr id="48" name="Straight Connector 47"/>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2" name="Straight Connector 21"/>
            <p:cNvCxnSpPr/>
            <p:nvPr/>
          </p:nvCxnSpPr>
          <p:spPr>
            <a:xfrm>
              <a:off x="4311264" y="604192"/>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381049" y="0"/>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4" name="TextBox 23"/>
            <p:cNvSpPr txBox="1"/>
            <p:nvPr/>
          </p:nvSpPr>
          <p:spPr>
            <a:xfrm>
              <a:off x="5546204" y="-86585"/>
              <a:ext cx="356188" cy="461664"/>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5" name="TextBox 24"/>
            <p:cNvSpPr txBox="1"/>
            <p:nvPr/>
          </p:nvSpPr>
          <p:spPr>
            <a:xfrm>
              <a:off x="7198033" y="1084984"/>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26" name="Group 25"/>
            <p:cNvGrpSpPr/>
            <p:nvPr/>
          </p:nvGrpSpPr>
          <p:grpSpPr>
            <a:xfrm>
              <a:off x="6645871" y="532119"/>
              <a:ext cx="533400" cy="1606711"/>
              <a:chOff x="6750909" y="1752600"/>
              <a:chExt cx="533400" cy="1600200"/>
            </a:xfrm>
          </p:grpSpPr>
          <p:grpSp>
            <p:nvGrpSpPr>
              <p:cNvPr id="43" name="Group 42"/>
              <p:cNvGrpSpPr/>
              <p:nvPr/>
            </p:nvGrpSpPr>
            <p:grpSpPr>
              <a:xfrm>
                <a:off x="6750909" y="1752600"/>
                <a:ext cx="533400" cy="1600200"/>
                <a:chOff x="7581900" y="1752600"/>
                <a:chExt cx="533400" cy="1600200"/>
              </a:xfrm>
            </p:grpSpPr>
            <p:cxnSp>
              <p:nvCxnSpPr>
                <p:cNvPr id="45" name="Straight Connector 44"/>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4" name="Straight Arrow Connector 43"/>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Connector 26"/>
            <p:cNvCxnSpPr/>
            <p:nvPr/>
          </p:nvCxnSpPr>
          <p:spPr>
            <a:xfrm flipV="1">
              <a:off x="6387045" y="543621"/>
              <a:ext cx="2014595" cy="1357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8493748" y="1150449"/>
              <a:ext cx="35137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grpSp>
          <p:nvGrpSpPr>
            <p:cNvPr id="29" name="Group 28"/>
            <p:cNvGrpSpPr/>
            <p:nvPr/>
          </p:nvGrpSpPr>
          <p:grpSpPr>
            <a:xfrm rot="10800000">
              <a:off x="8163980" y="511218"/>
              <a:ext cx="420252" cy="1600200"/>
              <a:chOff x="5066148" y="1912143"/>
              <a:chExt cx="420252" cy="1545428"/>
            </a:xfrm>
          </p:grpSpPr>
          <p:cxnSp>
            <p:nvCxnSpPr>
              <p:cNvPr id="32" name="Straight Connector 3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30" name="Straight Arrow Connector 29"/>
            <p:cNvCxnSpPr/>
            <p:nvPr/>
          </p:nvCxnSpPr>
          <p:spPr>
            <a:xfrm>
              <a:off x="719002" y="2277664"/>
              <a:ext cx="517414"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832316" y="1606674"/>
              <a:ext cx="598241" cy="523220"/>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grpSp>
      <p:grpSp>
        <p:nvGrpSpPr>
          <p:cNvPr id="241" name="Group 240"/>
          <p:cNvGrpSpPr/>
          <p:nvPr/>
        </p:nvGrpSpPr>
        <p:grpSpPr>
          <a:xfrm>
            <a:off x="625561" y="2130585"/>
            <a:ext cx="7564514" cy="2252797"/>
            <a:chOff x="458386" y="2395403"/>
            <a:chExt cx="7856274" cy="2375237"/>
          </a:xfrm>
        </p:grpSpPr>
        <p:grpSp>
          <p:nvGrpSpPr>
            <p:cNvPr id="124" name="Group 123"/>
            <p:cNvGrpSpPr/>
            <p:nvPr/>
          </p:nvGrpSpPr>
          <p:grpSpPr>
            <a:xfrm>
              <a:off x="458386" y="3186901"/>
              <a:ext cx="420252" cy="1583739"/>
              <a:chOff x="5066148" y="1912143"/>
              <a:chExt cx="420252" cy="1545428"/>
            </a:xfrm>
          </p:grpSpPr>
          <p:cxnSp>
            <p:nvCxnSpPr>
              <p:cNvPr id="125" name="Straight Connector 12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6" name="Group 135"/>
            <p:cNvGrpSpPr/>
            <p:nvPr/>
          </p:nvGrpSpPr>
          <p:grpSpPr>
            <a:xfrm rot="5232552">
              <a:off x="1274354" y="2357030"/>
              <a:ext cx="420252" cy="1600200"/>
              <a:chOff x="5066148" y="1912143"/>
              <a:chExt cx="420252" cy="1545428"/>
            </a:xfrm>
          </p:grpSpPr>
          <p:cxnSp>
            <p:nvCxnSpPr>
              <p:cNvPr id="137" name="Straight Connector 136"/>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48" name="TextBox 147"/>
            <p:cNvSpPr txBox="1"/>
            <p:nvPr/>
          </p:nvSpPr>
          <p:spPr>
            <a:xfrm>
              <a:off x="898709" y="3751546"/>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49" name="TextBox 148"/>
            <p:cNvSpPr txBox="1"/>
            <p:nvPr/>
          </p:nvSpPr>
          <p:spPr>
            <a:xfrm>
              <a:off x="3000218" y="3520750"/>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150" name="Group 149"/>
            <p:cNvGrpSpPr/>
            <p:nvPr/>
          </p:nvGrpSpPr>
          <p:grpSpPr>
            <a:xfrm>
              <a:off x="2057408" y="3132250"/>
              <a:ext cx="420252" cy="1638389"/>
              <a:chOff x="5066148" y="1912143"/>
              <a:chExt cx="420252" cy="1545428"/>
            </a:xfrm>
          </p:grpSpPr>
          <p:cxnSp>
            <p:nvCxnSpPr>
              <p:cNvPr id="151" name="Straight Connector 15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62" name="TextBox 161"/>
            <p:cNvSpPr txBox="1"/>
            <p:nvPr/>
          </p:nvSpPr>
          <p:spPr>
            <a:xfrm>
              <a:off x="1409559" y="2511427"/>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63" name="TextBox 162"/>
            <p:cNvSpPr txBox="1"/>
            <p:nvPr/>
          </p:nvSpPr>
          <p:spPr>
            <a:xfrm>
              <a:off x="1584385" y="3737182"/>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64" name="Group 163"/>
            <p:cNvGrpSpPr/>
            <p:nvPr/>
          </p:nvGrpSpPr>
          <p:grpSpPr>
            <a:xfrm>
              <a:off x="2543645" y="3120750"/>
              <a:ext cx="533400" cy="1600200"/>
              <a:chOff x="6750909" y="1752600"/>
              <a:chExt cx="533400" cy="1600200"/>
            </a:xfrm>
          </p:grpSpPr>
          <p:grpSp>
            <p:nvGrpSpPr>
              <p:cNvPr id="165" name="Group 164"/>
              <p:cNvGrpSpPr/>
              <p:nvPr/>
            </p:nvGrpSpPr>
            <p:grpSpPr>
              <a:xfrm>
                <a:off x="6750909" y="1752600"/>
                <a:ext cx="533400" cy="1600200"/>
                <a:chOff x="7581900" y="1752600"/>
                <a:chExt cx="533400" cy="1600200"/>
              </a:xfrm>
            </p:grpSpPr>
            <p:cxnSp>
              <p:nvCxnSpPr>
                <p:cNvPr id="167" name="Straight Connector 166"/>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9" name="Oval 168"/>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66" name="Straight Arrow Connector 165"/>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70" name="Group 169"/>
            <p:cNvGrpSpPr/>
            <p:nvPr/>
          </p:nvGrpSpPr>
          <p:grpSpPr>
            <a:xfrm rot="5232552">
              <a:off x="3376706" y="2309335"/>
              <a:ext cx="420252" cy="1600200"/>
              <a:chOff x="5066148" y="1912143"/>
              <a:chExt cx="420252" cy="1545428"/>
            </a:xfrm>
          </p:grpSpPr>
          <p:cxnSp>
            <p:nvCxnSpPr>
              <p:cNvPr id="171" name="Straight Connector 170"/>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82" name="Straight Connector 181"/>
            <p:cNvCxnSpPr/>
            <p:nvPr/>
          </p:nvCxnSpPr>
          <p:spPr>
            <a:xfrm>
              <a:off x="2284819" y="3145822"/>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3" name="TextBox 182"/>
            <p:cNvSpPr txBox="1"/>
            <p:nvPr/>
          </p:nvSpPr>
          <p:spPr>
            <a:xfrm>
              <a:off x="5133062" y="3425998"/>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1</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184" name="Group 183"/>
            <p:cNvGrpSpPr/>
            <p:nvPr/>
          </p:nvGrpSpPr>
          <p:grpSpPr>
            <a:xfrm>
              <a:off x="4161239" y="3083596"/>
              <a:ext cx="420252" cy="1637354"/>
              <a:chOff x="5066148" y="1912143"/>
              <a:chExt cx="420252" cy="1545428"/>
            </a:xfrm>
          </p:grpSpPr>
          <p:cxnSp>
            <p:nvCxnSpPr>
              <p:cNvPr id="185" name="Straight Connector 18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96" name="TextBox 195"/>
            <p:cNvSpPr txBox="1"/>
            <p:nvPr/>
          </p:nvSpPr>
          <p:spPr>
            <a:xfrm>
              <a:off x="3707041" y="3793974"/>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97" name="Group 196"/>
            <p:cNvGrpSpPr/>
            <p:nvPr/>
          </p:nvGrpSpPr>
          <p:grpSpPr>
            <a:xfrm>
              <a:off x="4647476" y="3072095"/>
              <a:ext cx="533400" cy="1600200"/>
              <a:chOff x="6750909" y="1752600"/>
              <a:chExt cx="533400" cy="1600200"/>
            </a:xfrm>
          </p:grpSpPr>
          <p:grpSp>
            <p:nvGrpSpPr>
              <p:cNvPr id="198" name="Group 197"/>
              <p:cNvGrpSpPr/>
              <p:nvPr/>
            </p:nvGrpSpPr>
            <p:grpSpPr>
              <a:xfrm>
                <a:off x="6750909" y="1752600"/>
                <a:ext cx="533400" cy="1600200"/>
                <a:chOff x="7581900" y="1752600"/>
                <a:chExt cx="533400" cy="1600200"/>
              </a:xfrm>
            </p:grpSpPr>
            <p:cxnSp>
              <p:nvCxnSpPr>
                <p:cNvPr id="200" name="Straight Connector 199"/>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02" name="Oval 201"/>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99" name="Straight Arrow Connector 198"/>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3" name="Group 202"/>
            <p:cNvGrpSpPr/>
            <p:nvPr/>
          </p:nvGrpSpPr>
          <p:grpSpPr>
            <a:xfrm rot="5232552">
              <a:off x="5480537" y="2260680"/>
              <a:ext cx="420252" cy="1600200"/>
              <a:chOff x="5066148" y="1912143"/>
              <a:chExt cx="420252" cy="1545428"/>
            </a:xfrm>
          </p:grpSpPr>
          <p:cxnSp>
            <p:nvCxnSpPr>
              <p:cNvPr id="204" name="Straight Connector 20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15" name="Straight Connector 214"/>
            <p:cNvCxnSpPr/>
            <p:nvPr/>
          </p:nvCxnSpPr>
          <p:spPr>
            <a:xfrm>
              <a:off x="4388650" y="3097167"/>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16" name="TextBox 215"/>
            <p:cNvSpPr txBox="1"/>
            <p:nvPr/>
          </p:nvSpPr>
          <p:spPr>
            <a:xfrm>
              <a:off x="3458435" y="2492975"/>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17" name="TextBox 216"/>
            <p:cNvSpPr txBox="1"/>
            <p:nvPr/>
          </p:nvSpPr>
          <p:spPr>
            <a:xfrm>
              <a:off x="5622332" y="2422711"/>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cxnSp>
          <p:nvCxnSpPr>
            <p:cNvPr id="218" name="Straight Arrow Connector 217"/>
            <p:cNvCxnSpPr/>
            <p:nvPr/>
          </p:nvCxnSpPr>
          <p:spPr>
            <a:xfrm>
              <a:off x="796388" y="4770639"/>
              <a:ext cx="517414"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219" name="TextBox 218"/>
            <p:cNvSpPr txBox="1"/>
            <p:nvPr/>
          </p:nvSpPr>
          <p:spPr>
            <a:xfrm>
              <a:off x="909702" y="4099649"/>
              <a:ext cx="598241" cy="523220"/>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221" name="Straight Connector 220"/>
            <p:cNvCxnSpPr/>
            <p:nvPr/>
          </p:nvCxnSpPr>
          <p:spPr>
            <a:xfrm flipV="1">
              <a:off x="661377" y="4649504"/>
              <a:ext cx="7389401" cy="1172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22" name="Group 221"/>
            <p:cNvGrpSpPr/>
            <p:nvPr/>
          </p:nvGrpSpPr>
          <p:grpSpPr>
            <a:xfrm rot="5232552">
              <a:off x="7063037" y="2204332"/>
              <a:ext cx="420252" cy="1600200"/>
              <a:chOff x="5066148" y="1912143"/>
              <a:chExt cx="420252" cy="1545428"/>
            </a:xfrm>
          </p:grpSpPr>
          <p:cxnSp>
            <p:nvCxnSpPr>
              <p:cNvPr id="223" name="Straight Connector 22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34" name="TextBox 233"/>
            <p:cNvSpPr txBox="1"/>
            <p:nvPr/>
          </p:nvSpPr>
          <p:spPr>
            <a:xfrm>
              <a:off x="7173603" y="2395403"/>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grpSp>
          <p:nvGrpSpPr>
            <p:cNvPr id="235" name="Group 234"/>
            <p:cNvGrpSpPr/>
            <p:nvPr/>
          </p:nvGrpSpPr>
          <p:grpSpPr>
            <a:xfrm>
              <a:off x="7781260" y="2982419"/>
              <a:ext cx="533400" cy="1699499"/>
              <a:chOff x="7581900" y="1752600"/>
              <a:chExt cx="533400" cy="1600200"/>
            </a:xfrm>
          </p:grpSpPr>
          <p:cxnSp>
            <p:nvCxnSpPr>
              <p:cNvPr id="236" name="Straight Connector 235"/>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8" name="Oval 237"/>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9" name="TextBox 238"/>
            <p:cNvSpPr txBox="1"/>
            <p:nvPr/>
          </p:nvSpPr>
          <p:spPr>
            <a:xfrm rot="16200000">
              <a:off x="6775342" y="3616299"/>
              <a:ext cx="1176754" cy="461665"/>
            </a:xfrm>
            <a:prstGeom prst="rect">
              <a:avLst/>
            </a:prstGeom>
            <a:noFill/>
          </p:spPr>
          <p:txBody>
            <a:bodyPr wrap="square" rtlCol="0">
              <a:spAutoFit/>
            </a:bodyPr>
            <a:lstStyle/>
            <a:p>
              <a:r>
                <a:rPr lang="en-US" sz="2400" dirty="0" smtClean="0">
                  <a:solidFill>
                    <a:srgbClr val="FF0000"/>
                  </a:solidFill>
                </a:rPr>
                <a:t>-  b</a:t>
              </a:r>
              <a:r>
                <a:rPr lang="en-US" sz="2400" baseline="-25000" dirty="0" smtClean="0">
                  <a:solidFill>
                    <a:srgbClr val="FF0000"/>
                  </a:solidFill>
                </a:rPr>
                <a:t>0</a:t>
              </a:r>
              <a:r>
                <a:rPr lang="en-US" sz="2400" dirty="0" smtClean="0">
                  <a:solidFill>
                    <a:srgbClr val="FF0000"/>
                  </a:solidFill>
                </a:rPr>
                <a:t>/2+</a:t>
              </a:r>
              <a:endParaRPr lang="en-US" sz="2400" dirty="0">
                <a:solidFill>
                  <a:srgbClr val="FF0000"/>
                </a:solidFill>
                <a:latin typeface="Symbol" panose="05050102010706020507" pitchFamily="18" charset="2"/>
              </a:endParaRPr>
            </a:p>
          </p:txBody>
        </p:sp>
      </p:grpSp>
      <p:grpSp>
        <p:nvGrpSpPr>
          <p:cNvPr id="358" name="Group 357"/>
          <p:cNvGrpSpPr/>
          <p:nvPr/>
        </p:nvGrpSpPr>
        <p:grpSpPr>
          <a:xfrm>
            <a:off x="770090" y="4534108"/>
            <a:ext cx="6648688" cy="2025466"/>
            <a:chOff x="480665" y="4482856"/>
            <a:chExt cx="7006745" cy="2277665"/>
          </a:xfrm>
        </p:grpSpPr>
        <p:grpSp>
          <p:nvGrpSpPr>
            <p:cNvPr id="242" name="Group 241"/>
            <p:cNvGrpSpPr/>
            <p:nvPr/>
          </p:nvGrpSpPr>
          <p:grpSpPr>
            <a:xfrm>
              <a:off x="480665" y="5176782"/>
              <a:ext cx="420252" cy="1583739"/>
              <a:chOff x="5066148" y="1912143"/>
              <a:chExt cx="420252" cy="1545428"/>
            </a:xfrm>
          </p:grpSpPr>
          <p:cxnSp>
            <p:nvCxnSpPr>
              <p:cNvPr id="243" name="Straight Connector 24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54" name="Group 253"/>
            <p:cNvGrpSpPr/>
            <p:nvPr/>
          </p:nvGrpSpPr>
          <p:grpSpPr>
            <a:xfrm rot="5232552">
              <a:off x="1296633" y="4346911"/>
              <a:ext cx="420252" cy="1600200"/>
              <a:chOff x="5066148" y="1912143"/>
              <a:chExt cx="420252" cy="1545428"/>
            </a:xfrm>
          </p:grpSpPr>
          <p:cxnSp>
            <p:nvCxnSpPr>
              <p:cNvPr id="255" name="Straight Connector 25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66" name="TextBox 265"/>
            <p:cNvSpPr txBox="1"/>
            <p:nvPr/>
          </p:nvSpPr>
          <p:spPr>
            <a:xfrm>
              <a:off x="920988" y="5741427"/>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67" name="TextBox 266"/>
            <p:cNvSpPr txBox="1"/>
            <p:nvPr/>
          </p:nvSpPr>
          <p:spPr>
            <a:xfrm>
              <a:off x="3022497" y="5510631"/>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268" name="Group 267"/>
            <p:cNvGrpSpPr/>
            <p:nvPr/>
          </p:nvGrpSpPr>
          <p:grpSpPr>
            <a:xfrm>
              <a:off x="2079687" y="5122131"/>
              <a:ext cx="420252" cy="1638389"/>
              <a:chOff x="5066148" y="1912143"/>
              <a:chExt cx="420252" cy="1545428"/>
            </a:xfrm>
          </p:grpSpPr>
          <p:cxnSp>
            <p:nvCxnSpPr>
              <p:cNvPr id="269" name="Straight Connector 26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80" name="TextBox 279"/>
            <p:cNvSpPr txBox="1"/>
            <p:nvPr/>
          </p:nvSpPr>
          <p:spPr>
            <a:xfrm>
              <a:off x="1431838" y="4501308"/>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81" name="TextBox 280"/>
            <p:cNvSpPr txBox="1"/>
            <p:nvPr/>
          </p:nvSpPr>
          <p:spPr>
            <a:xfrm>
              <a:off x="1606664" y="5727063"/>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282" name="Group 281"/>
            <p:cNvGrpSpPr/>
            <p:nvPr/>
          </p:nvGrpSpPr>
          <p:grpSpPr>
            <a:xfrm>
              <a:off x="2565924" y="5110631"/>
              <a:ext cx="533400" cy="1600200"/>
              <a:chOff x="6750909" y="1752600"/>
              <a:chExt cx="533400" cy="1600200"/>
            </a:xfrm>
          </p:grpSpPr>
          <p:grpSp>
            <p:nvGrpSpPr>
              <p:cNvPr id="283" name="Group 282"/>
              <p:cNvGrpSpPr/>
              <p:nvPr/>
            </p:nvGrpSpPr>
            <p:grpSpPr>
              <a:xfrm>
                <a:off x="6750909" y="1752600"/>
                <a:ext cx="533400" cy="1600200"/>
                <a:chOff x="7581900" y="1752600"/>
                <a:chExt cx="533400" cy="1600200"/>
              </a:xfrm>
            </p:grpSpPr>
            <p:cxnSp>
              <p:nvCxnSpPr>
                <p:cNvPr id="285" name="Straight Connector 284"/>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87" name="Oval 286"/>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84" name="Straight Arrow Connector 283"/>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88" name="Group 287"/>
            <p:cNvGrpSpPr/>
            <p:nvPr/>
          </p:nvGrpSpPr>
          <p:grpSpPr>
            <a:xfrm rot="5232552">
              <a:off x="3398985" y="4299216"/>
              <a:ext cx="420252" cy="1600200"/>
              <a:chOff x="5066148" y="1912143"/>
              <a:chExt cx="420252" cy="1545428"/>
            </a:xfrm>
          </p:grpSpPr>
          <p:cxnSp>
            <p:nvCxnSpPr>
              <p:cNvPr id="289" name="Straight Connector 28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300" name="Straight Connector 299"/>
            <p:cNvCxnSpPr/>
            <p:nvPr/>
          </p:nvCxnSpPr>
          <p:spPr>
            <a:xfrm>
              <a:off x="2307098" y="5135703"/>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01" name="TextBox 300"/>
            <p:cNvSpPr txBox="1"/>
            <p:nvPr/>
          </p:nvSpPr>
          <p:spPr>
            <a:xfrm>
              <a:off x="5155341" y="5415879"/>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1</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302" name="Group 301"/>
            <p:cNvGrpSpPr/>
            <p:nvPr/>
          </p:nvGrpSpPr>
          <p:grpSpPr>
            <a:xfrm>
              <a:off x="4183518" y="5073477"/>
              <a:ext cx="420252" cy="1637354"/>
              <a:chOff x="5066148" y="1912143"/>
              <a:chExt cx="420252" cy="1545428"/>
            </a:xfrm>
          </p:grpSpPr>
          <p:cxnSp>
            <p:nvCxnSpPr>
              <p:cNvPr id="303" name="Straight Connector 30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14" name="TextBox 313"/>
            <p:cNvSpPr txBox="1"/>
            <p:nvPr/>
          </p:nvSpPr>
          <p:spPr>
            <a:xfrm>
              <a:off x="3729320" y="5783855"/>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315" name="Group 314"/>
            <p:cNvGrpSpPr/>
            <p:nvPr/>
          </p:nvGrpSpPr>
          <p:grpSpPr>
            <a:xfrm>
              <a:off x="4669755" y="5061976"/>
              <a:ext cx="533400" cy="1600200"/>
              <a:chOff x="6750909" y="1752600"/>
              <a:chExt cx="533400" cy="1600200"/>
            </a:xfrm>
          </p:grpSpPr>
          <p:grpSp>
            <p:nvGrpSpPr>
              <p:cNvPr id="316" name="Group 315"/>
              <p:cNvGrpSpPr/>
              <p:nvPr/>
            </p:nvGrpSpPr>
            <p:grpSpPr>
              <a:xfrm>
                <a:off x="6750909" y="1752600"/>
                <a:ext cx="533400" cy="1600200"/>
                <a:chOff x="7581900" y="1752600"/>
                <a:chExt cx="533400" cy="1600200"/>
              </a:xfrm>
            </p:grpSpPr>
            <p:cxnSp>
              <p:nvCxnSpPr>
                <p:cNvPr id="318" name="Straight Connector 317"/>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9" name="Straight Connector 318"/>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20" name="Oval 319"/>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17" name="Straight Arrow Connector 316"/>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21" name="Group 320"/>
            <p:cNvGrpSpPr/>
            <p:nvPr/>
          </p:nvGrpSpPr>
          <p:grpSpPr>
            <a:xfrm rot="5232552">
              <a:off x="5584193" y="4165121"/>
              <a:ext cx="420252" cy="1763147"/>
              <a:chOff x="5066148" y="1912143"/>
              <a:chExt cx="420252" cy="1545428"/>
            </a:xfrm>
          </p:grpSpPr>
          <p:cxnSp>
            <p:nvCxnSpPr>
              <p:cNvPr id="322" name="Straight Connector 32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3" name="Straight Connector 32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4" name="Straight Connector 32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333" name="Straight Connector 332"/>
            <p:cNvCxnSpPr/>
            <p:nvPr/>
          </p:nvCxnSpPr>
          <p:spPr>
            <a:xfrm>
              <a:off x="4410929" y="5087048"/>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34" name="TextBox 333"/>
            <p:cNvSpPr txBox="1"/>
            <p:nvPr/>
          </p:nvSpPr>
          <p:spPr>
            <a:xfrm>
              <a:off x="3480714" y="4482856"/>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335" name="TextBox 334"/>
            <p:cNvSpPr txBox="1"/>
            <p:nvPr/>
          </p:nvSpPr>
          <p:spPr>
            <a:xfrm>
              <a:off x="5643378" y="4508793"/>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cxnSp>
          <p:nvCxnSpPr>
            <p:cNvPr id="336" name="Straight Arrow Connector 335"/>
            <p:cNvCxnSpPr/>
            <p:nvPr/>
          </p:nvCxnSpPr>
          <p:spPr>
            <a:xfrm>
              <a:off x="818667" y="6760520"/>
              <a:ext cx="517414"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337" name="TextBox 336"/>
            <p:cNvSpPr txBox="1"/>
            <p:nvPr/>
          </p:nvSpPr>
          <p:spPr>
            <a:xfrm>
              <a:off x="931981" y="6089530"/>
              <a:ext cx="598241" cy="523220"/>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338" name="Straight Connector 337"/>
            <p:cNvCxnSpPr/>
            <p:nvPr/>
          </p:nvCxnSpPr>
          <p:spPr>
            <a:xfrm flipV="1">
              <a:off x="683656" y="6664959"/>
              <a:ext cx="5990626" cy="9169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52" name="Group 351"/>
            <p:cNvGrpSpPr/>
            <p:nvPr/>
          </p:nvGrpSpPr>
          <p:grpSpPr>
            <a:xfrm>
              <a:off x="6372659" y="5040254"/>
              <a:ext cx="533400" cy="1621922"/>
              <a:chOff x="7581900" y="1752600"/>
              <a:chExt cx="533400" cy="1600200"/>
            </a:xfrm>
          </p:grpSpPr>
          <p:cxnSp>
            <p:nvCxnSpPr>
              <p:cNvPr id="353" name="Straight Connector 352"/>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4" name="Straight Connector 353"/>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55" name="Oval 354"/>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6" name="TextBox 355"/>
            <p:cNvSpPr txBox="1"/>
            <p:nvPr/>
          </p:nvSpPr>
          <p:spPr>
            <a:xfrm rot="16200000">
              <a:off x="6575727" y="5484333"/>
              <a:ext cx="1336839" cy="486527"/>
            </a:xfrm>
            <a:prstGeom prst="rect">
              <a:avLst/>
            </a:prstGeom>
            <a:noFill/>
          </p:spPr>
          <p:txBody>
            <a:bodyPr wrap="square" rtlCol="0">
              <a:spAutoFit/>
            </a:bodyPr>
            <a:lstStyle/>
            <a:p>
              <a:r>
                <a:rPr lang="en-US" sz="2400" dirty="0" smtClean="0">
                  <a:solidFill>
                    <a:srgbClr val="FF0000"/>
                  </a:solidFill>
                </a:rPr>
                <a:t>-  b</a:t>
              </a:r>
              <a:r>
                <a:rPr lang="en-US" sz="2400" baseline="-25000" dirty="0" smtClean="0">
                  <a:solidFill>
                    <a:srgbClr val="FF0000"/>
                  </a:solidFill>
                </a:rPr>
                <a:t>0</a:t>
              </a:r>
              <a:r>
                <a:rPr lang="en-US" sz="2400" dirty="0" smtClean="0">
                  <a:solidFill>
                    <a:srgbClr val="FF0000"/>
                  </a:solidFill>
                </a:rPr>
                <a:t>/2+</a:t>
              </a:r>
              <a:endParaRPr lang="en-US" sz="2400" dirty="0">
                <a:solidFill>
                  <a:srgbClr val="FF0000"/>
                </a:solidFill>
                <a:latin typeface="Symbol" panose="05050102010706020507" pitchFamily="18" charset="2"/>
              </a:endParaRPr>
            </a:p>
          </p:txBody>
        </p:sp>
      </p:grpSp>
      <p:sp>
        <p:nvSpPr>
          <p:cNvPr id="359" name="Oval 358"/>
          <p:cNvSpPr/>
          <p:nvPr/>
        </p:nvSpPr>
        <p:spPr>
          <a:xfrm>
            <a:off x="6061309" y="228600"/>
            <a:ext cx="2854092" cy="1901985"/>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Oval 359"/>
          <p:cNvSpPr/>
          <p:nvPr/>
        </p:nvSpPr>
        <p:spPr>
          <a:xfrm>
            <a:off x="6336121" y="2200164"/>
            <a:ext cx="2046320" cy="2365673"/>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2" name="Straight Arrow Connector 361"/>
          <p:cNvCxnSpPr>
            <a:stCxn id="359" idx="5"/>
          </p:cNvCxnSpPr>
          <p:nvPr/>
        </p:nvCxnSpPr>
        <p:spPr>
          <a:xfrm flipH="1">
            <a:off x="8230117" y="1852046"/>
            <a:ext cx="267312" cy="822806"/>
          </a:xfrm>
          <a:prstGeom prst="straightConnector1">
            <a:avLst/>
          </a:prstGeom>
          <a:ln w="38100">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sp>
        <p:nvSpPr>
          <p:cNvPr id="363" name="Oval 362"/>
          <p:cNvSpPr/>
          <p:nvPr/>
        </p:nvSpPr>
        <p:spPr>
          <a:xfrm>
            <a:off x="4974365" y="2136330"/>
            <a:ext cx="3339814" cy="970117"/>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Oval 363"/>
          <p:cNvSpPr/>
          <p:nvPr/>
        </p:nvSpPr>
        <p:spPr>
          <a:xfrm>
            <a:off x="5003559" y="4612265"/>
            <a:ext cx="1621456" cy="736157"/>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5" name="Straight Arrow Connector 364"/>
          <p:cNvCxnSpPr>
            <a:endCxn id="335" idx="0"/>
          </p:cNvCxnSpPr>
          <p:nvPr/>
        </p:nvCxnSpPr>
        <p:spPr>
          <a:xfrm flipH="1">
            <a:off x="5909463" y="3119644"/>
            <a:ext cx="187845" cy="1437529"/>
          </a:xfrm>
          <a:prstGeom prst="straightConnector1">
            <a:avLst/>
          </a:prstGeom>
          <a:ln w="381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2773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262839" y="-57017"/>
            <a:ext cx="6648688" cy="2025466"/>
            <a:chOff x="480665" y="4482856"/>
            <a:chExt cx="7006745" cy="2277665"/>
          </a:xfrm>
        </p:grpSpPr>
        <p:grpSp>
          <p:nvGrpSpPr>
            <p:cNvPr id="3" name="Group 2"/>
            <p:cNvGrpSpPr/>
            <p:nvPr/>
          </p:nvGrpSpPr>
          <p:grpSpPr>
            <a:xfrm>
              <a:off x="480665" y="5176782"/>
              <a:ext cx="420252" cy="1583739"/>
              <a:chOff x="5066148" y="1912143"/>
              <a:chExt cx="420252" cy="1545428"/>
            </a:xfrm>
          </p:grpSpPr>
          <p:cxnSp>
            <p:nvCxnSpPr>
              <p:cNvPr id="94" name="Straight Connector 93"/>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 name="Group 3"/>
            <p:cNvGrpSpPr/>
            <p:nvPr/>
          </p:nvGrpSpPr>
          <p:grpSpPr>
            <a:xfrm rot="5232552">
              <a:off x="1296633" y="4346911"/>
              <a:ext cx="420252" cy="1600200"/>
              <a:chOff x="5066148" y="1912143"/>
              <a:chExt cx="420252" cy="1545428"/>
            </a:xfrm>
          </p:grpSpPr>
          <p:cxnSp>
            <p:nvCxnSpPr>
              <p:cNvPr id="83" name="Straight Connector 82"/>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920988" y="5741427"/>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6" name="TextBox 5"/>
            <p:cNvSpPr txBox="1"/>
            <p:nvPr/>
          </p:nvSpPr>
          <p:spPr>
            <a:xfrm>
              <a:off x="3022497" y="5510631"/>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7" name="Group 6"/>
            <p:cNvGrpSpPr/>
            <p:nvPr/>
          </p:nvGrpSpPr>
          <p:grpSpPr>
            <a:xfrm>
              <a:off x="2079687" y="5122131"/>
              <a:ext cx="420252" cy="1638389"/>
              <a:chOff x="5066148" y="1912143"/>
              <a:chExt cx="420252" cy="1545428"/>
            </a:xfrm>
          </p:grpSpPr>
          <p:cxnSp>
            <p:nvCxnSpPr>
              <p:cNvPr id="72" name="Straight Connector 7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1431838" y="4501308"/>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9" name="TextBox 8"/>
            <p:cNvSpPr txBox="1"/>
            <p:nvPr/>
          </p:nvSpPr>
          <p:spPr>
            <a:xfrm>
              <a:off x="1606664" y="5727063"/>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0" name="Group 9"/>
            <p:cNvGrpSpPr/>
            <p:nvPr/>
          </p:nvGrpSpPr>
          <p:grpSpPr>
            <a:xfrm>
              <a:off x="2565924" y="5110631"/>
              <a:ext cx="533400" cy="1600200"/>
              <a:chOff x="6750909" y="1752600"/>
              <a:chExt cx="533400" cy="1600200"/>
            </a:xfrm>
          </p:grpSpPr>
          <p:grpSp>
            <p:nvGrpSpPr>
              <p:cNvPr id="67" name="Group 66"/>
              <p:cNvGrpSpPr/>
              <p:nvPr/>
            </p:nvGrpSpPr>
            <p:grpSpPr>
              <a:xfrm>
                <a:off x="6750909" y="1752600"/>
                <a:ext cx="533400" cy="1600200"/>
                <a:chOff x="7581900" y="1752600"/>
                <a:chExt cx="533400" cy="1600200"/>
              </a:xfrm>
            </p:grpSpPr>
            <p:cxnSp>
              <p:nvCxnSpPr>
                <p:cNvPr id="69" name="Straight Connector 68"/>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1" name="Oval 70"/>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68" name="Straight Arrow Connector 67"/>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rot="5232552">
              <a:off x="3398985" y="4299216"/>
              <a:ext cx="420252" cy="1600200"/>
              <a:chOff x="5066148" y="1912143"/>
              <a:chExt cx="420252" cy="1545428"/>
            </a:xfrm>
          </p:grpSpPr>
          <p:cxnSp>
            <p:nvCxnSpPr>
              <p:cNvPr id="56" name="Straight Connector 5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2307098" y="5135703"/>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155341" y="5415879"/>
              <a:ext cx="896399"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1</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14" name="Group 13"/>
            <p:cNvGrpSpPr/>
            <p:nvPr/>
          </p:nvGrpSpPr>
          <p:grpSpPr>
            <a:xfrm>
              <a:off x="4183518" y="5073477"/>
              <a:ext cx="420252" cy="1637354"/>
              <a:chOff x="5066148" y="1912143"/>
              <a:chExt cx="420252" cy="1545428"/>
            </a:xfrm>
          </p:grpSpPr>
          <p:cxnSp>
            <p:nvCxnSpPr>
              <p:cNvPr id="45" name="Straight Connector 4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5" name="TextBox 14"/>
            <p:cNvSpPr txBox="1"/>
            <p:nvPr/>
          </p:nvSpPr>
          <p:spPr>
            <a:xfrm>
              <a:off x="3729320" y="5783855"/>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6" name="Group 15"/>
            <p:cNvGrpSpPr/>
            <p:nvPr/>
          </p:nvGrpSpPr>
          <p:grpSpPr>
            <a:xfrm>
              <a:off x="4669755" y="5061976"/>
              <a:ext cx="533400" cy="1600200"/>
              <a:chOff x="6750909" y="1752600"/>
              <a:chExt cx="533400" cy="1600200"/>
            </a:xfrm>
          </p:grpSpPr>
          <p:grpSp>
            <p:nvGrpSpPr>
              <p:cNvPr id="40" name="Group 39"/>
              <p:cNvGrpSpPr/>
              <p:nvPr/>
            </p:nvGrpSpPr>
            <p:grpSpPr>
              <a:xfrm>
                <a:off x="6750909" y="1752600"/>
                <a:ext cx="533400" cy="1600200"/>
                <a:chOff x="7581900" y="1752600"/>
                <a:chExt cx="533400" cy="1600200"/>
              </a:xfrm>
            </p:grpSpPr>
            <p:cxnSp>
              <p:nvCxnSpPr>
                <p:cNvPr id="42" name="Straight Connector 41"/>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1" name="Straight Arrow Connector 40"/>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p:nvGrpSpPr>
          <p:grpSpPr>
            <a:xfrm rot="5232552">
              <a:off x="5584193" y="4165121"/>
              <a:ext cx="420252" cy="1763147"/>
              <a:chOff x="5066148" y="1912143"/>
              <a:chExt cx="420252" cy="1545428"/>
            </a:xfrm>
          </p:grpSpPr>
          <p:cxnSp>
            <p:nvCxnSpPr>
              <p:cNvPr id="29" name="Straight Connector 2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p:cNvCxnSpPr/>
            <p:nvPr/>
          </p:nvCxnSpPr>
          <p:spPr>
            <a:xfrm>
              <a:off x="4410929" y="5087048"/>
              <a:ext cx="5121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480714" y="4482856"/>
              <a:ext cx="35618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0" name="TextBox 19"/>
            <p:cNvSpPr txBox="1"/>
            <p:nvPr/>
          </p:nvSpPr>
          <p:spPr>
            <a:xfrm>
              <a:off x="5643378" y="4508793"/>
              <a:ext cx="506870" cy="461665"/>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cxnSp>
          <p:nvCxnSpPr>
            <p:cNvPr id="21" name="Straight Arrow Connector 20"/>
            <p:cNvCxnSpPr/>
            <p:nvPr/>
          </p:nvCxnSpPr>
          <p:spPr>
            <a:xfrm>
              <a:off x="818667" y="6760520"/>
              <a:ext cx="517414"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931981" y="6089530"/>
              <a:ext cx="598241" cy="523220"/>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23" name="Straight Connector 22"/>
            <p:cNvCxnSpPr/>
            <p:nvPr/>
          </p:nvCxnSpPr>
          <p:spPr>
            <a:xfrm flipV="1">
              <a:off x="683656" y="6664959"/>
              <a:ext cx="5990626" cy="9169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p:nvGrpSpPr>
          <p:grpSpPr>
            <a:xfrm>
              <a:off x="6372659" y="5040254"/>
              <a:ext cx="533400" cy="1621922"/>
              <a:chOff x="7581900" y="1752600"/>
              <a:chExt cx="533400" cy="1600200"/>
            </a:xfrm>
          </p:grpSpPr>
          <p:cxnSp>
            <p:nvCxnSpPr>
              <p:cNvPr id="26" name="Straight Connector 25"/>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extBox 24"/>
            <p:cNvSpPr txBox="1"/>
            <p:nvPr/>
          </p:nvSpPr>
          <p:spPr>
            <a:xfrm rot="16200000">
              <a:off x="6575727" y="5484333"/>
              <a:ext cx="1336839" cy="486527"/>
            </a:xfrm>
            <a:prstGeom prst="rect">
              <a:avLst/>
            </a:prstGeom>
            <a:noFill/>
          </p:spPr>
          <p:txBody>
            <a:bodyPr wrap="square" rtlCol="0">
              <a:spAutoFit/>
            </a:bodyPr>
            <a:lstStyle/>
            <a:p>
              <a:r>
                <a:rPr lang="en-US" sz="2400" dirty="0" smtClean="0">
                  <a:solidFill>
                    <a:srgbClr val="FF0000"/>
                  </a:solidFill>
                </a:rPr>
                <a:t>-  b</a:t>
              </a:r>
              <a:r>
                <a:rPr lang="en-US" sz="2400" baseline="-25000" dirty="0" smtClean="0">
                  <a:solidFill>
                    <a:srgbClr val="FF0000"/>
                  </a:solidFill>
                </a:rPr>
                <a:t>0</a:t>
              </a:r>
              <a:r>
                <a:rPr lang="en-US" sz="2400" dirty="0" smtClean="0">
                  <a:solidFill>
                    <a:srgbClr val="FF0000"/>
                  </a:solidFill>
                </a:rPr>
                <a:t>/2+</a:t>
              </a:r>
              <a:endParaRPr lang="en-US" sz="2400" dirty="0">
                <a:solidFill>
                  <a:srgbClr val="FF0000"/>
                </a:solidFill>
                <a:latin typeface="Symbol" panose="05050102010706020507" pitchFamily="18" charset="2"/>
              </a:endParaRPr>
            </a:p>
          </p:txBody>
        </p:sp>
      </p:grpSp>
      <p:grpSp>
        <p:nvGrpSpPr>
          <p:cNvPr id="333" name="Group 332"/>
          <p:cNvGrpSpPr/>
          <p:nvPr/>
        </p:nvGrpSpPr>
        <p:grpSpPr>
          <a:xfrm>
            <a:off x="801174" y="2037723"/>
            <a:ext cx="7232755" cy="2025466"/>
            <a:chOff x="801174" y="2037723"/>
            <a:chExt cx="7232755" cy="2025466"/>
          </a:xfrm>
        </p:grpSpPr>
        <p:grpSp>
          <p:nvGrpSpPr>
            <p:cNvPr id="106" name="Group 105"/>
            <p:cNvGrpSpPr/>
            <p:nvPr/>
          </p:nvGrpSpPr>
          <p:grpSpPr>
            <a:xfrm>
              <a:off x="801174" y="2654813"/>
              <a:ext cx="398776" cy="1408376"/>
              <a:chOff x="5066148" y="1912143"/>
              <a:chExt cx="420252" cy="1545428"/>
            </a:xfrm>
          </p:grpSpPr>
          <p:cxnSp>
            <p:nvCxnSpPr>
              <p:cNvPr id="197" name="Straight Connector 196"/>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7" name="Group 106"/>
            <p:cNvGrpSpPr/>
            <p:nvPr/>
          </p:nvGrpSpPr>
          <p:grpSpPr>
            <a:xfrm rot="5232552">
              <a:off x="1587973" y="1869125"/>
              <a:ext cx="373719" cy="1518427"/>
              <a:chOff x="5066148" y="1912143"/>
              <a:chExt cx="420252" cy="1545428"/>
            </a:xfrm>
          </p:grpSpPr>
          <p:cxnSp>
            <p:nvCxnSpPr>
              <p:cNvPr id="186" name="Straight Connector 18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08" name="TextBox 107"/>
            <p:cNvSpPr txBox="1"/>
            <p:nvPr/>
          </p:nvSpPr>
          <p:spPr>
            <a:xfrm>
              <a:off x="1218996" y="3156936"/>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09" name="TextBox 108"/>
            <p:cNvSpPr txBox="1"/>
            <p:nvPr/>
          </p:nvSpPr>
          <p:spPr>
            <a:xfrm>
              <a:off x="3213114" y="2951696"/>
              <a:ext cx="850591" cy="410546"/>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110" name="Group 109"/>
            <p:cNvGrpSpPr/>
            <p:nvPr/>
          </p:nvGrpSpPr>
          <p:grpSpPr>
            <a:xfrm>
              <a:off x="2318483" y="2606213"/>
              <a:ext cx="398776" cy="1456975"/>
              <a:chOff x="5066148" y="1912143"/>
              <a:chExt cx="420252" cy="1545428"/>
            </a:xfrm>
          </p:grpSpPr>
          <p:cxnSp>
            <p:nvCxnSpPr>
              <p:cNvPr id="175" name="Straight Connector 174"/>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1" name="TextBox 110"/>
            <p:cNvSpPr txBox="1"/>
            <p:nvPr/>
          </p:nvSpPr>
          <p:spPr>
            <a:xfrm>
              <a:off x="1703740" y="2054132"/>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12" name="TextBox 111"/>
            <p:cNvSpPr txBox="1"/>
            <p:nvPr/>
          </p:nvSpPr>
          <p:spPr>
            <a:xfrm>
              <a:off x="1869632" y="3144163"/>
              <a:ext cx="480968" cy="410546"/>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13" name="Group 112"/>
            <p:cNvGrpSpPr/>
            <p:nvPr/>
          </p:nvGrpSpPr>
          <p:grpSpPr>
            <a:xfrm>
              <a:off x="2779873" y="2595986"/>
              <a:ext cx="506142" cy="1423015"/>
              <a:chOff x="6750909" y="1752600"/>
              <a:chExt cx="533400" cy="1600200"/>
            </a:xfrm>
          </p:grpSpPr>
          <p:grpSp>
            <p:nvGrpSpPr>
              <p:cNvPr id="170" name="Group 169"/>
              <p:cNvGrpSpPr/>
              <p:nvPr/>
            </p:nvGrpSpPr>
            <p:grpSpPr>
              <a:xfrm>
                <a:off x="6750909" y="1752600"/>
                <a:ext cx="533400" cy="1600200"/>
                <a:chOff x="7581900" y="1752600"/>
                <a:chExt cx="533400" cy="1600200"/>
              </a:xfrm>
            </p:grpSpPr>
            <p:cxnSp>
              <p:nvCxnSpPr>
                <p:cNvPr id="172" name="Straight Connector 171"/>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4" name="Oval 173"/>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71" name="Straight Arrow Connector 170"/>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4" name="Group 113"/>
            <p:cNvGrpSpPr/>
            <p:nvPr/>
          </p:nvGrpSpPr>
          <p:grpSpPr>
            <a:xfrm rot="5232552">
              <a:off x="3582892" y="1826711"/>
              <a:ext cx="373719" cy="1518427"/>
              <a:chOff x="5066148" y="1912143"/>
              <a:chExt cx="420252" cy="1545428"/>
            </a:xfrm>
          </p:grpSpPr>
          <p:cxnSp>
            <p:nvCxnSpPr>
              <p:cNvPr id="159" name="Straight Connector 15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15" name="Straight Connector 114"/>
            <p:cNvCxnSpPr/>
            <p:nvPr/>
          </p:nvCxnSpPr>
          <p:spPr>
            <a:xfrm>
              <a:off x="2534273" y="2618282"/>
              <a:ext cx="48601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5065547" y="2600374"/>
              <a:ext cx="850591" cy="410546"/>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1</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117" name="Group 116"/>
            <p:cNvGrpSpPr/>
            <p:nvPr/>
          </p:nvGrpSpPr>
          <p:grpSpPr>
            <a:xfrm>
              <a:off x="4314805" y="2562946"/>
              <a:ext cx="398776" cy="1456055"/>
              <a:chOff x="5066148" y="1912143"/>
              <a:chExt cx="420252" cy="1545428"/>
            </a:xfrm>
          </p:grpSpPr>
          <p:cxnSp>
            <p:nvCxnSpPr>
              <p:cNvPr id="148" name="Straight Connector 147"/>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8" name="TextBox 117"/>
            <p:cNvSpPr txBox="1"/>
            <p:nvPr/>
          </p:nvSpPr>
          <p:spPr>
            <a:xfrm>
              <a:off x="3883817" y="3194666"/>
              <a:ext cx="480968" cy="410546"/>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119" name="Group 118"/>
            <p:cNvGrpSpPr/>
            <p:nvPr/>
          </p:nvGrpSpPr>
          <p:grpSpPr>
            <a:xfrm>
              <a:off x="4776194" y="2552719"/>
              <a:ext cx="506142" cy="1423015"/>
              <a:chOff x="6750909" y="1752600"/>
              <a:chExt cx="533400" cy="1600200"/>
            </a:xfrm>
          </p:grpSpPr>
          <p:grpSp>
            <p:nvGrpSpPr>
              <p:cNvPr id="143" name="Group 142"/>
              <p:cNvGrpSpPr/>
              <p:nvPr/>
            </p:nvGrpSpPr>
            <p:grpSpPr>
              <a:xfrm>
                <a:off x="6750909" y="1752600"/>
                <a:ext cx="533400" cy="1600200"/>
                <a:chOff x="7581900" y="1752600"/>
                <a:chExt cx="533400" cy="1600200"/>
              </a:xfrm>
            </p:grpSpPr>
            <p:cxnSp>
              <p:nvCxnSpPr>
                <p:cNvPr id="145" name="Straight Connector 144"/>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7" name="Oval 146"/>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44" name="Straight Arrow Connector 143"/>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21" name="Straight Connector 120"/>
            <p:cNvCxnSpPr/>
            <p:nvPr/>
          </p:nvCxnSpPr>
          <p:spPr>
            <a:xfrm flipV="1">
              <a:off x="4530595" y="2515097"/>
              <a:ext cx="2355392" cy="599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2" name="TextBox 121"/>
            <p:cNvSpPr txBox="1"/>
            <p:nvPr/>
          </p:nvSpPr>
          <p:spPr>
            <a:xfrm>
              <a:off x="3647915" y="2037723"/>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123" name="TextBox 122"/>
            <p:cNvSpPr txBox="1"/>
            <p:nvPr/>
          </p:nvSpPr>
          <p:spPr>
            <a:xfrm>
              <a:off x="5661213" y="3089816"/>
              <a:ext cx="480968" cy="410546"/>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cxnSp>
          <p:nvCxnSpPr>
            <p:cNvPr id="124" name="Straight Arrow Connector 123"/>
            <p:cNvCxnSpPr/>
            <p:nvPr/>
          </p:nvCxnSpPr>
          <p:spPr>
            <a:xfrm>
              <a:off x="1121904" y="4063188"/>
              <a:ext cx="490973"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a:off x="1229427" y="3466495"/>
              <a:ext cx="567670" cy="465285"/>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126" name="Straight Connector 125"/>
            <p:cNvCxnSpPr/>
            <p:nvPr/>
          </p:nvCxnSpPr>
          <p:spPr>
            <a:xfrm flipV="1">
              <a:off x="993792" y="3963175"/>
              <a:ext cx="5892195" cy="965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08" name="Group 207"/>
            <p:cNvGrpSpPr/>
            <p:nvPr/>
          </p:nvGrpSpPr>
          <p:grpSpPr>
            <a:xfrm>
              <a:off x="6171527" y="2515097"/>
              <a:ext cx="398776" cy="1456055"/>
              <a:chOff x="5066148" y="1912143"/>
              <a:chExt cx="420252" cy="1545428"/>
            </a:xfrm>
          </p:grpSpPr>
          <p:cxnSp>
            <p:nvCxnSpPr>
              <p:cNvPr id="209" name="Straight Connector 208"/>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20" name="Group 219"/>
            <p:cNvGrpSpPr/>
            <p:nvPr/>
          </p:nvGrpSpPr>
          <p:grpSpPr>
            <a:xfrm>
              <a:off x="6632916" y="2504870"/>
              <a:ext cx="506142" cy="1423015"/>
              <a:chOff x="6750909" y="1752600"/>
              <a:chExt cx="533400" cy="1600200"/>
            </a:xfrm>
          </p:grpSpPr>
          <p:grpSp>
            <p:nvGrpSpPr>
              <p:cNvPr id="221" name="Group 220"/>
              <p:cNvGrpSpPr/>
              <p:nvPr/>
            </p:nvGrpSpPr>
            <p:grpSpPr>
              <a:xfrm>
                <a:off x="6750909" y="1752600"/>
                <a:ext cx="533400" cy="1600200"/>
                <a:chOff x="7581900" y="1752600"/>
                <a:chExt cx="533400" cy="1600200"/>
              </a:xfrm>
            </p:grpSpPr>
            <p:cxnSp>
              <p:nvCxnSpPr>
                <p:cNvPr id="223" name="Straight Connector 222"/>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25" name="Oval 224"/>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22" name="Straight Arrow Connector 221"/>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28" name="TextBox 227"/>
            <p:cNvSpPr txBox="1"/>
            <p:nvPr/>
          </p:nvSpPr>
          <p:spPr>
            <a:xfrm>
              <a:off x="7142338" y="2933887"/>
              <a:ext cx="891591" cy="461665"/>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/4R</a:t>
              </a:r>
              <a:endParaRPr lang="en-US" sz="2400" dirty="0">
                <a:solidFill>
                  <a:srgbClr val="FF0000"/>
                </a:solidFill>
                <a:latin typeface="Symbol" panose="05050102010706020507" pitchFamily="18" charset="2"/>
              </a:endParaRPr>
            </a:p>
          </p:txBody>
        </p:sp>
      </p:grpSp>
      <p:grpSp>
        <p:nvGrpSpPr>
          <p:cNvPr id="342" name="Group 341"/>
          <p:cNvGrpSpPr/>
          <p:nvPr/>
        </p:nvGrpSpPr>
        <p:grpSpPr>
          <a:xfrm>
            <a:off x="632463" y="4362591"/>
            <a:ext cx="6153420" cy="2025466"/>
            <a:chOff x="632463" y="4362591"/>
            <a:chExt cx="6153420" cy="2025466"/>
          </a:xfrm>
        </p:grpSpPr>
        <p:grpSp>
          <p:nvGrpSpPr>
            <p:cNvPr id="229" name="Group 228"/>
            <p:cNvGrpSpPr/>
            <p:nvPr/>
          </p:nvGrpSpPr>
          <p:grpSpPr>
            <a:xfrm>
              <a:off x="632463" y="4979681"/>
              <a:ext cx="398776" cy="1408376"/>
              <a:chOff x="5066148" y="1912143"/>
              <a:chExt cx="420252" cy="1545428"/>
            </a:xfrm>
          </p:grpSpPr>
          <p:cxnSp>
            <p:nvCxnSpPr>
              <p:cNvPr id="230" name="Straight Connector 22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41" name="Group 240"/>
            <p:cNvGrpSpPr/>
            <p:nvPr/>
          </p:nvGrpSpPr>
          <p:grpSpPr>
            <a:xfrm rot="5232552">
              <a:off x="1419262" y="4193993"/>
              <a:ext cx="373719" cy="1518427"/>
              <a:chOff x="5066148" y="1912143"/>
              <a:chExt cx="420252" cy="1545428"/>
            </a:xfrm>
          </p:grpSpPr>
          <p:cxnSp>
            <p:nvCxnSpPr>
              <p:cNvPr id="242" name="Straight Connector 241"/>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53" name="TextBox 252"/>
            <p:cNvSpPr txBox="1"/>
            <p:nvPr/>
          </p:nvSpPr>
          <p:spPr>
            <a:xfrm>
              <a:off x="1050285" y="5481804"/>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54" name="TextBox 253"/>
            <p:cNvSpPr txBox="1"/>
            <p:nvPr/>
          </p:nvSpPr>
          <p:spPr>
            <a:xfrm>
              <a:off x="3044403" y="5276564"/>
              <a:ext cx="850591" cy="410546"/>
            </a:xfrm>
            <a:prstGeom prst="rect">
              <a:avLst/>
            </a:prstGeom>
            <a:noFill/>
          </p:spPr>
          <p:txBody>
            <a:bodyPr wrap="none" rtlCol="0">
              <a:spAutoFit/>
            </a:bodyPr>
            <a:lstStyle/>
            <a:p>
              <a:r>
                <a:rPr lang="en-US" sz="2400" dirty="0" smtClean="0">
                  <a:solidFill>
                    <a:srgbClr val="FF0000"/>
                  </a:solidFill>
                </a:rPr>
                <a:t>b</a:t>
              </a:r>
              <a:r>
                <a:rPr lang="en-US" sz="2400" baseline="-25000" dirty="0" smtClean="0">
                  <a:solidFill>
                    <a:srgbClr val="FF0000"/>
                  </a:solidFill>
                </a:rPr>
                <a:t>2</a:t>
              </a:r>
              <a:r>
                <a:rPr lang="en-US" sz="2400" dirty="0" smtClean="0">
                  <a:solidFill>
                    <a:srgbClr val="FF0000"/>
                  </a:solidFill>
                </a:rPr>
                <a:t>/2R</a:t>
              </a:r>
              <a:endParaRPr lang="en-US" sz="2400" dirty="0">
                <a:solidFill>
                  <a:srgbClr val="FF0000"/>
                </a:solidFill>
                <a:latin typeface="Symbol" panose="05050102010706020507" pitchFamily="18" charset="2"/>
              </a:endParaRPr>
            </a:p>
          </p:txBody>
        </p:sp>
        <p:grpSp>
          <p:nvGrpSpPr>
            <p:cNvPr id="255" name="Group 254"/>
            <p:cNvGrpSpPr/>
            <p:nvPr/>
          </p:nvGrpSpPr>
          <p:grpSpPr>
            <a:xfrm>
              <a:off x="2149772" y="4931081"/>
              <a:ext cx="398776" cy="1456975"/>
              <a:chOff x="5066148" y="1912143"/>
              <a:chExt cx="420252" cy="1545428"/>
            </a:xfrm>
          </p:grpSpPr>
          <p:cxnSp>
            <p:nvCxnSpPr>
              <p:cNvPr id="256" name="Straight Connector 25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67" name="TextBox 266"/>
            <p:cNvSpPr txBox="1"/>
            <p:nvPr/>
          </p:nvSpPr>
          <p:spPr>
            <a:xfrm>
              <a:off x="1535029" y="4379000"/>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sp>
          <p:nvSpPr>
            <p:cNvPr id="268" name="TextBox 267"/>
            <p:cNvSpPr txBox="1"/>
            <p:nvPr/>
          </p:nvSpPr>
          <p:spPr>
            <a:xfrm>
              <a:off x="1700921" y="5469031"/>
              <a:ext cx="480968" cy="410546"/>
            </a:xfrm>
            <a:prstGeom prst="rect">
              <a:avLst/>
            </a:prstGeom>
            <a:noFill/>
          </p:spPr>
          <p:txBody>
            <a:bodyPr wrap="none" rtlCol="0">
              <a:spAutoFit/>
            </a:bodyPr>
            <a:lstStyle/>
            <a:p>
              <a:r>
                <a:rPr lang="en-US" sz="2400" dirty="0" smtClean="0">
                  <a:solidFill>
                    <a:srgbClr val="FF0000"/>
                  </a:solidFill>
                </a:rPr>
                <a:t>2R</a:t>
              </a:r>
              <a:endParaRPr lang="en-US" sz="2400" dirty="0">
                <a:solidFill>
                  <a:srgbClr val="FF0000"/>
                </a:solidFill>
              </a:endParaRPr>
            </a:p>
          </p:txBody>
        </p:sp>
        <p:grpSp>
          <p:nvGrpSpPr>
            <p:cNvPr id="269" name="Group 268"/>
            <p:cNvGrpSpPr/>
            <p:nvPr/>
          </p:nvGrpSpPr>
          <p:grpSpPr>
            <a:xfrm>
              <a:off x="2611162" y="4920854"/>
              <a:ext cx="506142" cy="1423015"/>
              <a:chOff x="6750909" y="1752600"/>
              <a:chExt cx="533400" cy="1600200"/>
            </a:xfrm>
          </p:grpSpPr>
          <p:grpSp>
            <p:nvGrpSpPr>
              <p:cNvPr id="270" name="Group 269"/>
              <p:cNvGrpSpPr/>
              <p:nvPr/>
            </p:nvGrpSpPr>
            <p:grpSpPr>
              <a:xfrm>
                <a:off x="6750909" y="1752600"/>
                <a:ext cx="533400" cy="1600200"/>
                <a:chOff x="7581900" y="1752600"/>
                <a:chExt cx="533400" cy="1600200"/>
              </a:xfrm>
            </p:grpSpPr>
            <p:cxnSp>
              <p:nvCxnSpPr>
                <p:cNvPr id="272" name="Straight Connector 271"/>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74" name="Oval 273"/>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71" name="Straight Arrow Connector 270"/>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75" name="Group 274"/>
            <p:cNvGrpSpPr/>
            <p:nvPr/>
          </p:nvGrpSpPr>
          <p:grpSpPr>
            <a:xfrm rot="5232552">
              <a:off x="3414181" y="4151579"/>
              <a:ext cx="373719" cy="1518427"/>
              <a:chOff x="5066148" y="1912143"/>
              <a:chExt cx="420252" cy="1545428"/>
            </a:xfrm>
          </p:grpSpPr>
          <p:cxnSp>
            <p:nvCxnSpPr>
              <p:cNvPr id="276" name="Straight Connector 275"/>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87" name="Straight Connector 286"/>
            <p:cNvCxnSpPr/>
            <p:nvPr/>
          </p:nvCxnSpPr>
          <p:spPr>
            <a:xfrm>
              <a:off x="2365562" y="4943150"/>
              <a:ext cx="48601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89" name="Group 288"/>
            <p:cNvGrpSpPr/>
            <p:nvPr/>
          </p:nvGrpSpPr>
          <p:grpSpPr>
            <a:xfrm>
              <a:off x="4146094" y="4887814"/>
              <a:ext cx="398776" cy="1456055"/>
              <a:chOff x="5066148" y="1912143"/>
              <a:chExt cx="420252" cy="1545428"/>
            </a:xfrm>
          </p:grpSpPr>
          <p:cxnSp>
            <p:nvCxnSpPr>
              <p:cNvPr id="290" name="Straight Connector 289"/>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01" name="TextBox 300"/>
            <p:cNvSpPr txBox="1"/>
            <p:nvPr/>
          </p:nvSpPr>
          <p:spPr>
            <a:xfrm>
              <a:off x="3886191" y="5398020"/>
              <a:ext cx="351378" cy="461665"/>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grpSp>
          <p:nvGrpSpPr>
            <p:cNvPr id="302" name="Group 301"/>
            <p:cNvGrpSpPr/>
            <p:nvPr/>
          </p:nvGrpSpPr>
          <p:grpSpPr>
            <a:xfrm>
              <a:off x="4607483" y="4877587"/>
              <a:ext cx="506142" cy="1423015"/>
              <a:chOff x="6750909" y="1752600"/>
              <a:chExt cx="533400" cy="1600200"/>
            </a:xfrm>
          </p:grpSpPr>
          <p:grpSp>
            <p:nvGrpSpPr>
              <p:cNvPr id="303" name="Group 302"/>
              <p:cNvGrpSpPr/>
              <p:nvPr/>
            </p:nvGrpSpPr>
            <p:grpSpPr>
              <a:xfrm>
                <a:off x="6750909" y="1752600"/>
                <a:ext cx="533400" cy="1600200"/>
                <a:chOff x="7581900" y="1752600"/>
                <a:chExt cx="533400" cy="1600200"/>
              </a:xfrm>
            </p:grpSpPr>
            <p:cxnSp>
              <p:nvCxnSpPr>
                <p:cNvPr id="305" name="Straight Connector 304"/>
                <p:cNvCxnSpPr/>
                <p:nvPr/>
              </p:nvCxnSpPr>
              <p:spPr>
                <a:xfrm>
                  <a:off x="7848600" y="17526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p:cNvCxnSpPr/>
                <p:nvPr/>
              </p:nvCxnSpPr>
              <p:spPr>
                <a:xfrm>
                  <a:off x="7848600" y="2819400"/>
                  <a:ext cx="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07" name="Oval 306"/>
                <p:cNvSpPr/>
                <p:nvPr/>
              </p:nvSpPr>
              <p:spPr>
                <a:xfrm>
                  <a:off x="7581900" y="2286000"/>
                  <a:ext cx="5334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04" name="Straight Arrow Connector 303"/>
              <p:cNvCxnSpPr/>
              <p:nvPr/>
            </p:nvCxnSpPr>
            <p:spPr>
              <a:xfrm flipV="1">
                <a:off x="7017609" y="2362200"/>
                <a:ext cx="0" cy="381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308" name="Straight Connector 307"/>
            <p:cNvCxnSpPr/>
            <p:nvPr/>
          </p:nvCxnSpPr>
          <p:spPr>
            <a:xfrm flipV="1">
              <a:off x="4361884" y="4899291"/>
              <a:ext cx="498670" cy="59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09" name="TextBox 308"/>
            <p:cNvSpPr txBox="1"/>
            <p:nvPr/>
          </p:nvSpPr>
          <p:spPr>
            <a:xfrm>
              <a:off x="3479204" y="4362591"/>
              <a:ext cx="337986" cy="410546"/>
            </a:xfrm>
            <a:prstGeom prst="rect">
              <a:avLst/>
            </a:prstGeom>
            <a:noFill/>
          </p:spPr>
          <p:txBody>
            <a:bodyPr wrap="none" rtlCol="0">
              <a:spAutoFit/>
            </a:bodyPr>
            <a:lstStyle/>
            <a:p>
              <a:r>
                <a:rPr lang="en-US" sz="2400" dirty="0" smtClean="0">
                  <a:solidFill>
                    <a:srgbClr val="FF0000"/>
                  </a:solidFill>
                </a:rPr>
                <a:t>R</a:t>
              </a:r>
              <a:endParaRPr lang="en-US" sz="2400" dirty="0">
                <a:solidFill>
                  <a:srgbClr val="FF0000"/>
                </a:solidFill>
              </a:endParaRPr>
            </a:p>
          </p:txBody>
        </p:sp>
        <p:cxnSp>
          <p:nvCxnSpPr>
            <p:cNvPr id="311" name="Straight Arrow Connector 310"/>
            <p:cNvCxnSpPr/>
            <p:nvPr/>
          </p:nvCxnSpPr>
          <p:spPr>
            <a:xfrm>
              <a:off x="953193" y="6388056"/>
              <a:ext cx="490973" cy="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312" name="TextBox 311"/>
            <p:cNvSpPr txBox="1"/>
            <p:nvPr/>
          </p:nvSpPr>
          <p:spPr>
            <a:xfrm>
              <a:off x="1060716" y="5791363"/>
              <a:ext cx="567670" cy="465285"/>
            </a:xfrm>
            <a:prstGeom prst="rect">
              <a:avLst/>
            </a:prstGeom>
            <a:noFill/>
          </p:spPr>
          <p:txBody>
            <a:bodyPr wrap="none" rtlCol="0">
              <a:spAutoFit/>
            </a:bodyPr>
            <a:lstStyle/>
            <a:p>
              <a:r>
                <a:rPr lang="en-US" sz="2800" dirty="0" err="1" smtClean="0">
                  <a:solidFill>
                    <a:srgbClr val="FF0000"/>
                  </a:solidFill>
                </a:rPr>
                <a:t>i</a:t>
              </a:r>
              <a:r>
                <a:rPr lang="en-US" sz="2800" baseline="-25000" dirty="0" err="1" smtClean="0">
                  <a:solidFill>
                    <a:srgbClr val="FF0000"/>
                  </a:solidFill>
                </a:rPr>
                <a:t>out</a:t>
              </a:r>
              <a:endParaRPr lang="en-US" sz="2800" baseline="-25000" dirty="0">
                <a:solidFill>
                  <a:srgbClr val="FF0000"/>
                </a:solidFill>
              </a:endParaRPr>
            </a:p>
          </p:txBody>
        </p:sp>
        <p:cxnSp>
          <p:nvCxnSpPr>
            <p:cNvPr id="313" name="Straight Connector 312"/>
            <p:cNvCxnSpPr/>
            <p:nvPr/>
          </p:nvCxnSpPr>
          <p:spPr>
            <a:xfrm flipV="1">
              <a:off x="825081" y="6306651"/>
              <a:ext cx="4019173" cy="779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32" name="TextBox 331"/>
            <p:cNvSpPr txBox="1"/>
            <p:nvPr/>
          </p:nvSpPr>
          <p:spPr>
            <a:xfrm>
              <a:off x="5132866" y="5365808"/>
              <a:ext cx="1653017" cy="461665"/>
            </a:xfrm>
            <a:prstGeom prst="rect">
              <a:avLst/>
            </a:prstGeom>
            <a:noFill/>
          </p:spPr>
          <p:txBody>
            <a:bodyPr wrap="none" rtlCol="0">
              <a:spAutoFit/>
            </a:bodyPr>
            <a:lstStyle/>
            <a:p>
              <a:r>
                <a:rPr lang="en-US" sz="2400" dirty="0" smtClean="0">
                  <a:solidFill>
                    <a:srgbClr val="FF0000"/>
                  </a:solidFill>
                </a:rPr>
                <a:t>(2b</a:t>
              </a:r>
              <a:r>
                <a:rPr lang="en-US" sz="2400" baseline="-25000" dirty="0" smtClean="0">
                  <a:solidFill>
                    <a:srgbClr val="FF0000"/>
                  </a:solidFill>
                </a:rPr>
                <a:t>1</a:t>
              </a:r>
              <a:r>
                <a:rPr lang="en-US" sz="2400" dirty="0" smtClean="0">
                  <a:solidFill>
                    <a:srgbClr val="FF0000"/>
                  </a:solidFill>
                </a:rPr>
                <a:t>+b</a:t>
              </a:r>
              <a:r>
                <a:rPr lang="en-US" sz="2400" baseline="-25000" dirty="0" smtClean="0">
                  <a:solidFill>
                    <a:srgbClr val="FF0000"/>
                  </a:solidFill>
                </a:rPr>
                <a:t>0</a:t>
              </a:r>
              <a:r>
                <a:rPr lang="en-US" sz="2400" dirty="0" smtClean="0">
                  <a:solidFill>
                    <a:srgbClr val="FF0000"/>
                  </a:solidFill>
                </a:rPr>
                <a:t>)/4R</a:t>
              </a:r>
              <a:endParaRPr lang="en-US" sz="2400" dirty="0">
                <a:solidFill>
                  <a:srgbClr val="FF0000"/>
                </a:solidFill>
                <a:latin typeface="Symbol" panose="05050102010706020507" pitchFamily="18" charset="2"/>
              </a:endParaRPr>
            </a:p>
          </p:txBody>
        </p:sp>
      </p:grpSp>
      <p:sp>
        <p:nvSpPr>
          <p:cNvPr id="336" name="Oval 335"/>
          <p:cNvSpPr/>
          <p:nvPr/>
        </p:nvSpPr>
        <p:spPr>
          <a:xfrm rot="18213400">
            <a:off x="5722984" y="-113421"/>
            <a:ext cx="2130655" cy="2532666"/>
          </a:xfrm>
          <a:prstGeom prst="ellipse">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 name="Oval 336"/>
          <p:cNvSpPr/>
          <p:nvPr/>
        </p:nvSpPr>
        <p:spPr>
          <a:xfrm>
            <a:off x="5751170" y="2291719"/>
            <a:ext cx="2295207" cy="1998571"/>
          </a:xfrm>
          <a:prstGeom prst="ellipse">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8" name="TextBox 337"/>
          <p:cNvSpPr txBox="1"/>
          <p:nvPr/>
        </p:nvSpPr>
        <p:spPr>
          <a:xfrm>
            <a:off x="5343025" y="4431845"/>
            <a:ext cx="3674339" cy="830997"/>
          </a:xfrm>
          <a:prstGeom prst="rect">
            <a:avLst/>
          </a:prstGeom>
          <a:noFill/>
        </p:spPr>
        <p:txBody>
          <a:bodyPr wrap="none" rtlCol="0">
            <a:spAutoFit/>
          </a:bodyPr>
          <a:lstStyle/>
          <a:p>
            <a:r>
              <a:rPr lang="en-US" sz="2400" dirty="0" smtClean="0">
                <a:solidFill>
                  <a:srgbClr val="FF0000"/>
                </a:solidFill>
              </a:rPr>
              <a:t>2R in parallel with 2R</a:t>
            </a:r>
          </a:p>
          <a:p>
            <a:r>
              <a:rPr lang="en-US" sz="2400" dirty="0" smtClean="0">
                <a:solidFill>
                  <a:srgbClr val="FF0000"/>
                </a:solidFill>
              </a:rPr>
              <a:t>2 Current sources in parallel</a:t>
            </a:r>
            <a:endParaRPr lang="en-US" sz="2400" dirty="0">
              <a:solidFill>
                <a:srgbClr val="FF0000"/>
              </a:solidFill>
            </a:endParaRPr>
          </a:p>
        </p:txBody>
      </p:sp>
      <p:grpSp>
        <p:nvGrpSpPr>
          <p:cNvPr id="339" name="Group 338"/>
          <p:cNvGrpSpPr/>
          <p:nvPr/>
        </p:nvGrpSpPr>
        <p:grpSpPr>
          <a:xfrm>
            <a:off x="4913470" y="4164795"/>
            <a:ext cx="414889" cy="663180"/>
            <a:chOff x="7693857" y="2974642"/>
            <a:chExt cx="414889" cy="663180"/>
          </a:xfrm>
        </p:grpSpPr>
        <p:sp>
          <p:nvSpPr>
            <p:cNvPr id="340" name="Down Arrow 339"/>
            <p:cNvSpPr/>
            <p:nvPr/>
          </p:nvSpPr>
          <p:spPr>
            <a:xfrm>
              <a:off x="7693857" y="3307914"/>
              <a:ext cx="414889" cy="329908"/>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1" name="Down Arrow 340"/>
            <p:cNvSpPr/>
            <p:nvPr/>
          </p:nvSpPr>
          <p:spPr>
            <a:xfrm rot="10800000">
              <a:off x="7693857" y="2974642"/>
              <a:ext cx="414889" cy="329908"/>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175211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6999</TotalTime>
  <Words>1204</Words>
  <Application>Microsoft Office PowerPoint</Application>
  <PresentationFormat>On-screen Show (4:3)</PresentationFormat>
  <Paragraphs>393</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Cambria Math</vt:lpstr>
      <vt:lpstr>Symbol</vt:lpstr>
      <vt:lpstr>Wingdings</vt:lpstr>
      <vt:lpstr>Office Theme</vt:lpstr>
      <vt:lpstr>Thevenin’s Theorem Part 1: Non-ideal independent voltage and current sources</vt:lpstr>
      <vt:lpstr>Non-ideal sources</vt:lpstr>
      <vt:lpstr>Equivalent transformations of non-ideal sources</vt:lpstr>
      <vt:lpstr>Example transformations</vt:lpstr>
      <vt:lpstr>Thevenin’s Theorem Part 2: D-to-A Converter</vt:lpstr>
      <vt:lpstr>A 3-bit D-to-A converter (revisited)</vt:lpstr>
      <vt:lpstr>Solution by alternating non-ideal voltage and current sources</vt:lpstr>
      <vt:lpstr>PowerPoint Presentation</vt:lpstr>
      <vt:lpstr>PowerPoint Presentation</vt:lpstr>
      <vt:lpstr>PowerPoint Presentation</vt:lpstr>
      <vt:lpstr>PowerPoint Presentation</vt:lpstr>
      <vt:lpstr>Thevenin’s Theorem Part 3: Theorem proof and algorithm</vt:lpstr>
      <vt:lpstr>Proof of Thevenin’s Theorem</vt:lpstr>
      <vt:lpstr>Proof via superposition</vt:lpstr>
      <vt:lpstr>Thevenin AND NORTON algorithms</vt:lpstr>
      <vt:lpstr>Thevenin’s Theorem Part 4: Examples without dependent sources</vt:lpstr>
      <vt:lpstr>Example 1 – Find the Thevenin Equivalent NI Voltage Source at A-B</vt:lpstr>
      <vt:lpstr>Let’s use superposition to find Voc</vt:lpstr>
      <vt:lpstr>Second sub-problem</vt:lpstr>
      <vt:lpstr>Final steps</vt:lpstr>
      <vt:lpstr>Example 2 - Find the Norton Equivalent NI Current Source at A-B</vt:lpstr>
      <vt:lpstr>Find the short circuit current</vt:lpstr>
      <vt:lpstr>Thevenin’s Theorem Part 5: Example with dependent sources</vt:lpstr>
      <vt:lpstr>Thevenin and Norton example with dependent sources</vt:lpstr>
      <vt:lpstr>Find the Thevenin Equivalent Circuit</vt:lpstr>
      <vt:lpstr>Find short circuit current</vt:lpstr>
      <vt:lpstr>Find open circuit voltage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 Crash Course in C</dc:title>
  <dc:creator>Wes</dc:creator>
  <cp:lastModifiedBy>Fluffy LawsonMunoz</cp:lastModifiedBy>
  <cp:revision>371</cp:revision>
  <dcterms:created xsi:type="dcterms:W3CDTF">2014-03-05T01:50:33Z</dcterms:created>
  <dcterms:modified xsi:type="dcterms:W3CDTF">2020-05-25T21:48:52Z</dcterms:modified>
</cp:coreProperties>
</file>