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333" r:id="rId14"/>
    <p:sldId id="295" r:id="rId15"/>
    <p:sldId id="296" r:id="rId16"/>
    <p:sldId id="297" r:id="rId17"/>
    <p:sldId id="318" r:id="rId18"/>
    <p:sldId id="319" r:id="rId19"/>
    <p:sldId id="298" r:id="rId20"/>
    <p:sldId id="299" r:id="rId21"/>
    <p:sldId id="320" r:id="rId22"/>
    <p:sldId id="300" r:id="rId23"/>
    <p:sldId id="301" r:id="rId24"/>
    <p:sldId id="302" r:id="rId25"/>
    <p:sldId id="303" r:id="rId26"/>
    <p:sldId id="304" r:id="rId27"/>
    <p:sldId id="321" r:id="rId28"/>
    <p:sldId id="322" r:id="rId29"/>
    <p:sldId id="323" r:id="rId30"/>
    <p:sldId id="324" r:id="rId31"/>
    <p:sldId id="305" r:id="rId32"/>
    <p:sldId id="306" r:id="rId33"/>
    <p:sldId id="325" r:id="rId34"/>
    <p:sldId id="326" r:id="rId35"/>
    <p:sldId id="336" r:id="rId36"/>
    <p:sldId id="327" r:id="rId37"/>
    <p:sldId id="328" r:id="rId38"/>
    <p:sldId id="329" r:id="rId39"/>
    <p:sldId id="330" r:id="rId40"/>
    <p:sldId id="331" r:id="rId41"/>
    <p:sldId id="332" r:id="rId42"/>
    <p:sldId id="337" r:id="rId43"/>
    <p:sldId id="338" r:id="rId44"/>
    <p:sldId id="339" r:id="rId45"/>
    <p:sldId id="307" r:id="rId46"/>
    <p:sldId id="308" r:id="rId47"/>
    <p:sldId id="309" r:id="rId48"/>
    <p:sldId id="311" r:id="rId49"/>
    <p:sldId id="334" r:id="rId50"/>
    <p:sldId id="310" r:id="rId51"/>
    <p:sldId id="312" r:id="rId52"/>
    <p:sldId id="313" r:id="rId53"/>
    <p:sldId id="314" r:id="rId54"/>
    <p:sldId id="316" r:id="rId55"/>
    <p:sldId id="335" r:id="rId56"/>
    <p:sldId id="3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9EC"/>
    <a:srgbClr val="E0E9F4"/>
    <a:srgbClr val="B0C7E2"/>
    <a:srgbClr val="7FA3CF"/>
    <a:srgbClr val="B3FFF2"/>
    <a:srgbClr val="1C98EC"/>
    <a:srgbClr val="DCFEB2"/>
    <a:srgbClr val="87FD92"/>
    <a:srgbClr val="7EF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1" autoAdjust="0"/>
    <p:restoredTop sz="96374" autoAdjust="0"/>
  </p:normalViewPr>
  <p:slideViewPr>
    <p:cSldViewPr>
      <p:cViewPr varScale="1">
        <p:scale>
          <a:sx n="114" d="100"/>
          <a:sy n="114" d="100"/>
        </p:scale>
        <p:origin x="157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4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9C91-338E-42A1-A390-A4B2AA0F263C}" type="datetimeFigureOut">
              <a:rPr lang="en-US" smtClean="0"/>
              <a:t>2/17/2021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D54F4-0356-479D-8DCB-F1705B1AB3B5}" type="slidenum">
              <a:rPr lang="en-US" smtClean="0"/>
              <a:t>‹#›</a:t>
            </a:fld>
            <a:endParaRPr lang="en-US"/>
          </a:p>
        </p:txBody>
      </p:sp>
    </p:spTree>
    <p:extLst>
      <p:ext uri="{BB962C8B-B14F-4D97-AF65-F5344CB8AC3E}">
        <p14:creationId xmlns:p14="http://schemas.microsoft.com/office/powerpoint/2010/main" val="143312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6397F5E-071A-4E96-BA48-78543671D63C}"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90747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6467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49336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7F5E-071A-4E96-BA48-78543671D63C}"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14679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397F5E-071A-4E96-BA48-78543671D63C}"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09442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397F5E-071A-4E96-BA48-78543671D63C}"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29621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97F5E-071A-4E96-BA48-78543671D63C}"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23829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397F5E-071A-4E96-BA48-78543671D63C}"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19647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97F5E-071A-4E96-BA48-78543671D63C}"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7425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97F5E-071A-4E96-BA48-78543671D63C}"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96678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97F5E-071A-4E96-BA48-78543671D63C}"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54EF-2385-4CB8-8A51-D633A6DB0456}" type="slidenum">
              <a:rPr lang="en-US" smtClean="0"/>
              <a:t>‹#›</a:t>
            </a:fld>
            <a:endParaRPr lang="en-US"/>
          </a:p>
        </p:txBody>
      </p:sp>
    </p:spTree>
    <p:extLst>
      <p:ext uri="{BB962C8B-B14F-4D97-AF65-F5344CB8AC3E}">
        <p14:creationId xmlns:p14="http://schemas.microsoft.com/office/powerpoint/2010/main" val="34005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AD9EC"/>
            </a:gs>
            <a:gs pos="0">
              <a:srgbClr val="B3FFF2"/>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97F5E-071A-4E96-BA48-78543671D63C}" type="datetimeFigureOut">
              <a:rPr lang="en-US" smtClean="0"/>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754EF-2385-4CB8-8A51-D633A6DB0456}" type="slidenum">
              <a:rPr lang="en-US" smtClean="0"/>
              <a:t>‹#›</a:t>
            </a:fld>
            <a:endParaRPr lang="en-US"/>
          </a:p>
        </p:txBody>
      </p:sp>
    </p:spTree>
    <p:extLst>
      <p:ext uri="{BB962C8B-B14F-4D97-AF65-F5344CB8AC3E}">
        <p14:creationId xmlns:p14="http://schemas.microsoft.com/office/powerpoint/2010/main" val="259882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emf"/><Relationship Id="rId7" Type="http://schemas.openxmlformats.org/officeDocument/2006/relationships/image" Target="../media/image19.png"/><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wmf"/><Relationship Id="rId7" Type="http://schemas.openxmlformats.org/officeDocument/2006/relationships/image" Target="../media/image59.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984375"/>
          </a:xfrm>
        </p:spPr>
        <p:txBody>
          <a:bodyPr>
            <a:normAutofit fontScale="90000"/>
          </a:bodyPr>
          <a:lstStyle/>
          <a:p>
            <a:r>
              <a:rPr lang="en-US" sz="4400" b="1" dirty="0"/>
              <a:t>Sinusoidal steady state problems</a:t>
            </a:r>
            <a:br>
              <a:rPr lang="en-US" sz="4400" b="1" dirty="0"/>
            </a:br>
            <a:r>
              <a:rPr lang="en-US" dirty="0"/>
              <a:t>PART 1: The basic assumptions and consequences</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80841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t>Sinusoidal steady state</a:t>
            </a:r>
            <a:br>
              <a:rPr lang="en-US" dirty="0"/>
            </a:br>
            <a:r>
              <a:rPr lang="en-US" dirty="0"/>
              <a:t>Part 3: Phasors	</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287661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err="1"/>
              <a:t>Phasors</a:t>
            </a:r>
            <a:endParaRPr lang="en-US" dirty="0"/>
          </a:p>
        </p:txBody>
      </p:sp>
      <p:sp>
        <p:nvSpPr>
          <p:cNvPr id="3" name="Content Placeholder 2"/>
          <p:cNvSpPr>
            <a:spLocks noGrp="1"/>
          </p:cNvSpPr>
          <p:nvPr>
            <p:ph idx="1"/>
          </p:nvPr>
        </p:nvSpPr>
        <p:spPr>
          <a:xfrm>
            <a:off x="457200" y="895134"/>
            <a:ext cx="8153400" cy="5353265"/>
          </a:xfrm>
        </p:spPr>
        <p:txBody>
          <a:bodyPr>
            <a:normAutofit fontScale="55000" lnSpcReduction="20000"/>
          </a:bodyPr>
          <a:lstStyle/>
          <a:p>
            <a:pPr marL="0" indent="0">
              <a:lnSpc>
                <a:spcPct val="120000"/>
              </a:lnSpc>
              <a:buNone/>
            </a:pPr>
            <a:r>
              <a:rPr lang="en-US" sz="4400" dirty="0"/>
              <a:t>We will use Euler’s Equation to simplify Terminal Relationships under SSS conditions:</a:t>
            </a:r>
          </a:p>
          <a:p>
            <a:pPr marL="0" indent="0">
              <a:buNone/>
            </a:pPr>
            <a:r>
              <a:rPr lang="en-US" sz="4400" dirty="0"/>
              <a:t>Since any SSS voltage in a circuit can be written as:</a:t>
            </a:r>
          </a:p>
          <a:p>
            <a:pPr marL="0" indent="0">
              <a:buNone/>
            </a:pPr>
            <a:r>
              <a:rPr lang="en-US" sz="4400" dirty="0"/>
              <a:t>    V(t)	= </a:t>
            </a:r>
            <a:r>
              <a:rPr lang="en-US" sz="4400" dirty="0" err="1"/>
              <a:t>V</a:t>
            </a:r>
            <a:r>
              <a:rPr lang="en-US" sz="4400" baseline="-25000" dirty="0" err="1"/>
              <a:t>m</a:t>
            </a:r>
            <a:r>
              <a:rPr lang="en-US" sz="4400" dirty="0"/>
              <a:t> cos(</a:t>
            </a:r>
            <a:r>
              <a:rPr lang="en-US" sz="4400" dirty="0">
                <a:latin typeface="Symbol" pitchFamily="18" charset="2"/>
              </a:rPr>
              <a:t>w</a:t>
            </a:r>
            <a:r>
              <a:rPr lang="en-US" sz="4400" dirty="0"/>
              <a:t>t + </a:t>
            </a:r>
            <a:r>
              <a:rPr lang="en-US" sz="4400" dirty="0" err="1">
                <a:latin typeface="Symbol" pitchFamily="18" charset="2"/>
              </a:rPr>
              <a:t>f</a:t>
            </a:r>
            <a:r>
              <a:rPr lang="en-US" sz="4400" baseline="-25000" dirty="0" err="1">
                <a:latin typeface="Arial" panose="020B0604020202020204" pitchFamily="34" charset="0"/>
                <a:cs typeface="Arial" panose="020B0604020202020204" pitchFamily="34" charset="0"/>
              </a:rPr>
              <a:t>v</a:t>
            </a:r>
            <a:r>
              <a:rPr lang="en-US" sz="4400" dirty="0"/>
              <a:t>) </a:t>
            </a:r>
          </a:p>
          <a:p>
            <a:pPr marL="0" indent="0">
              <a:buNone/>
            </a:pPr>
            <a:r>
              <a:rPr lang="en-US" sz="4400" dirty="0"/>
              <a:t>	= </a:t>
            </a:r>
            <a:r>
              <a:rPr lang="en-US" sz="4400" dirty="0" err="1"/>
              <a:t>V</a:t>
            </a:r>
            <a:r>
              <a:rPr lang="en-US" sz="4400" baseline="-25000" dirty="0" err="1"/>
              <a:t>m</a:t>
            </a:r>
            <a:r>
              <a:rPr lang="en-US" sz="4400" dirty="0"/>
              <a:t> Re { exp[j(</a:t>
            </a:r>
            <a:r>
              <a:rPr lang="en-US" sz="4400" dirty="0">
                <a:latin typeface="Symbol" pitchFamily="18" charset="2"/>
              </a:rPr>
              <a:t>w</a:t>
            </a:r>
            <a:r>
              <a:rPr lang="en-US" sz="4400" dirty="0"/>
              <a:t>t + </a:t>
            </a:r>
            <a:r>
              <a:rPr lang="en-US" sz="4400" dirty="0" err="1">
                <a:latin typeface="Symbol" pitchFamily="18" charset="2"/>
              </a:rPr>
              <a:t>f</a:t>
            </a:r>
            <a:r>
              <a:rPr lang="en-US" sz="4400" baseline="-25000" dirty="0" err="1">
                <a:latin typeface="Arial" panose="020B0604020202020204" pitchFamily="34" charset="0"/>
                <a:cs typeface="Arial" panose="020B0604020202020204" pitchFamily="34" charset="0"/>
              </a:rPr>
              <a:t>v</a:t>
            </a:r>
            <a:r>
              <a:rPr lang="en-US" sz="4400" dirty="0"/>
              <a:t>)] }  </a:t>
            </a:r>
          </a:p>
          <a:p>
            <a:pPr marL="0" indent="0">
              <a:buNone/>
            </a:pPr>
            <a:r>
              <a:rPr lang="en-US" sz="4400" dirty="0"/>
              <a:t>	= Re {</a:t>
            </a:r>
            <a:r>
              <a:rPr lang="en-US" sz="4400" dirty="0" err="1"/>
              <a:t>V</a:t>
            </a:r>
            <a:r>
              <a:rPr lang="en-US" sz="4400" baseline="-25000" dirty="0" err="1"/>
              <a:t>m</a:t>
            </a:r>
            <a:r>
              <a:rPr lang="en-US" sz="4400" dirty="0"/>
              <a:t> exp[j(</a:t>
            </a:r>
            <a:r>
              <a:rPr lang="en-US" sz="4400" dirty="0">
                <a:latin typeface="Symbol" pitchFamily="18" charset="2"/>
              </a:rPr>
              <a:t>w</a:t>
            </a:r>
            <a:r>
              <a:rPr lang="en-US" sz="4400" dirty="0"/>
              <a:t>t + </a:t>
            </a:r>
            <a:r>
              <a:rPr lang="en-US" sz="4400" dirty="0" err="1">
                <a:latin typeface="Symbol" pitchFamily="18" charset="2"/>
              </a:rPr>
              <a:t>f</a:t>
            </a:r>
            <a:r>
              <a:rPr lang="en-US" sz="4400" baseline="-25000" dirty="0" err="1">
                <a:latin typeface="Arial" panose="020B0604020202020204" pitchFamily="34" charset="0"/>
                <a:cs typeface="Arial" panose="020B0604020202020204" pitchFamily="34" charset="0"/>
              </a:rPr>
              <a:t>v</a:t>
            </a:r>
            <a:r>
              <a:rPr lang="en-US" sz="4400" dirty="0"/>
              <a:t>)] }</a:t>
            </a:r>
          </a:p>
          <a:p>
            <a:pPr marL="0" indent="0">
              <a:buNone/>
            </a:pPr>
            <a:r>
              <a:rPr lang="en-US" sz="4400" dirty="0"/>
              <a:t>	= Re {</a:t>
            </a:r>
            <a:r>
              <a:rPr lang="en-US" sz="4400" dirty="0" err="1"/>
              <a:t>V</a:t>
            </a:r>
            <a:r>
              <a:rPr lang="en-US" sz="4400" baseline="-25000" dirty="0" err="1"/>
              <a:t>m</a:t>
            </a:r>
            <a:r>
              <a:rPr lang="en-US" sz="4400" dirty="0"/>
              <a:t> </a:t>
            </a:r>
            <a:r>
              <a:rPr lang="en-US" sz="4400" dirty="0" err="1"/>
              <a:t>exp</a:t>
            </a:r>
            <a:r>
              <a:rPr lang="en-US" sz="4400" dirty="0"/>
              <a:t>(</a:t>
            </a:r>
            <a:r>
              <a:rPr lang="en-US" sz="4400" dirty="0" err="1"/>
              <a:t>j</a:t>
            </a:r>
            <a:r>
              <a:rPr lang="en-US" sz="4400" dirty="0" err="1">
                <a:latin typeface="Symbol" pitchFamily="18" charset="2"/>
              </a:rPr>
              <a:t>f</a:t>
            </a:r>
            <a:r>
              <a:rPr lang="en-US" sz="4400" baseline="-25000" dirty="0" err="1">
                <a:latin typeface="Arial" panose="020B0604020202020204" pitchFamily="34" charset="0"/>
                <a:cs typeface="Arial" panose="020B0604020202020204" pitchFamily="34" charset="0"/>
              </a:rPr>
              <a:t>v</a:t>
            </a:r>
            <a:r>
              <a:rPr lang="en-US" sz="4400" dirty="0">
                <a:latin typeface="Symbol" pitchFamily="18" charset="2"/>
              </a:rPr>
              <a:t>)</a:t>
            </a:r>
            <a:r>
              <a:rPr lang="en-US" sz="4400" dirty="0"/>
              <a:t> </a:t>
            </a:r>
            <a:r>
              <a:rPr lang="en-US" sz="4400" dirty="0" err="1"/>
              <a:t>exp</a:t>
            </a:r>
            <a:r>
              <a:rPr lang="en-US" sz="4400" dirty="0"/>
              <a:t>(</a:t>
            </a:r>
            <a:r>
              <a:rPr lang="en-US" sz="4400" dirty="0" err="1"/>
              <a:t>j</a:t>
            </a:r>
            <a:r>
              <a:rPr lang="en-US" sz="4400" dirty="0" err="1">
                <a:latin typeface="Symbol" pitchFamily="18" charset="2"/>
              </a:rPr>
              <a:t>w</a:t>
            </a:r>
            <a:r>
              <a:rPr lang="en-US" sz="4400" dirty="0" err="1"/>
              <a:t>t</a:t>
            </a:r>
            <a:r>
              <a:rPr lang="en-US" sz="4400" dirty="0"/>
              <a:t>) }</a:t>
            </a:r>
          </a:p>
          <a:p>
            <a:pPr marL="0" indent="0">
              <a:lnSpc>
                <a:spcPct val="120000"/>
              </a:lnSpc>
              <a:buNone/>
            </a:pPr>
            <a:r>
              <a:rPr lang="en-US" sz="4400" dirty="0"/>
              <a:t>We define a PHASOR for any VOLTAGE or, likewise, any CURRENT in a circuit to be:</a:t>
            </a:r>
          </a:p>
          <a:p>
            <a:pPr marL="0" indent="0">
              <a:buNone/>
            </a:pPr>
            <a:endParaRPr lang="en-US" sz="4400" dirty="0"/>
          </a:p>
          <a:p>
            <a:pPr marL="0" indent="0">
              <a:lnSpc>
                <a:spcPct val="120000"/>
              </a:lnSpc>
              <a:buNone/>
            </a:pPr>
            <a:r>
              <a:rPr lang="en-US" sz="4400" dirty="0"/>
              <a:t>Given a phasor, we can find the corresponding time dependence by (the frequency is implicit):</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7384660"/>
              </p:ext>
            </p:extLst>
          </p:nvPr>
        </p:nvGraphicFramePr>
        <p:xfrm>
          <a:off x="2506345" y="4267200"/>
          <a:ext cx="3223260" cy="457200"/>
        </p:xfrm>
        <a:graphic>
          <a:graphicData uri="http://schemas.openxmlformats.org/presentationml/2006/ole">
            <mc:AlternateContent xmlns:mc="http://schemas.openxmlformats.org/markup-compatibility/2006">
              <mc:Choice xmlns:v="urn:schemas-microsoft-com:vml" Requires="v">
                <p:oleObj name="Equation" r:id="rId2" imgW="1790700" imgH="254000" progId="Equation.3">
                  <p:embed/>
                </p:oleObj>
              </mc:Choice>
              <mc:Fallback>
                <p:oleObj name="Equation" r:id="rId2" imgW="1790700" imgH="254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345" y="4267200"/>
                        <a:ext cx="322326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3704629266"/>
              </p:ext>
            </p:extLst>
          </p:nvPr>
        </p:nvGraphicFramePr>
        <p:xfrm>
          <a:off x="2209800" y="5638800"/>
          <a:ext cx="3816350" cy="457200"/>
        </p:xfrm>
        <a:graphic>
          <a:graphicData uri="http://schemas.openxmlformats.org/presentationml/2006/ole">
            <mc:AlternateContent xmlns:mc="http://schemas.openxmlformats.org/markup-compatibility/2006">
              <mc:Choice xmlns:v="urn:schemas-microsoft-com:vml" Requires="v">
                <p:oleObj name="Equation" r:id="rId4" imgW="2120900" imgH="254000" progId="Equation.3">
                  <p:embed/>
                </p:oleObj>
              </mc:Choice>
              <mc:Fallback>
                <p:oleObj name="Equation" r:id="rId4" imgW="21209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638800"/>
                        <a:ext cx="38163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715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a:solidFill>
                  <a:schemeClr val="bg1"/>
                </a:solidFill>
              </a:rPr>
              <a:t>Phasor 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762000"/>
                <a:ext cx="8382000" cy="5791200"/>
              </a:xfrm>
            </p:spPr>
            <p:txBody>
              <a:bodyPr>
                <a:normAutofit lnSpcReduction="10000"/>
              </a:bodyPr>
              <a:lstStyle/>
              <a:p>
                <a:pPr marL="0" indent="0">
                  <a:lnSpc>
                    <a:spcPct val="120000"/>
                  </a:lnSpc>
                  <a:buNone/>
                </a:pPr>
                <a:r>
                  <a:rPr lang="en-US" sz="2400" dirty="0"/>
                  <a:t>Let’s consider the usual outlet voltage in your house:</a:t>
                </a:r>
              </a:p>
              <a:p>
                <a:pPr marL="0" indent="0" algn="ctr">
                  <a:buNone/>
                </a:pPr>
                <a:r>
                  <a:rPr lang="en-US" sz="2400" dirty="0"/>
                  <a:t>V(t) = 120</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cos(</a:t>
                </a:r>
                <a:r>
                  <a:rPr lang="en-US" sz="2400" dirty="0">
                    <a:latin typeface="Symbol" pitchFamily="18" charset="2"/>
                  </a:rPr>
                  <a:t>377</a:t>
                </a:r>
                <a:r>
                  <a:rPr lang="en-US" sz="2400" dirty="0"/>
                  <a:t>t) V </a:t>
                </a:r>
              </a:p>
              <a:p>
                <a:pPr marL="0" indent="0">
                  <a:buNone/>
                </a:pPr>
                <a:r>
                  <a:rPr lang="en-US" sz="2400" dirty="0"/>
                  <a:t>Then the phasor voltage would be: </a:t>
                </a:r>
                <a:endParaRPr lang="en-US" sz="2400" i="1" dirty="0">
                  <a:latin typeface="Cambria Math" panose="02040503050406030204" pitchFamily="18" charset="0"/>
                </a:endParaRPr>
              </a:p>
              <a:p>
                <a:pPr marL="0" indent="0" algn="ctr">
                  <a:buNone/>
                </a:pP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r>
                      <a:rPr lang="en-US" sz="2400" b="0" i="1" smtClean="0">
                        <a:latin typeface="Cambria Math" panose="02040503050406030204" pitchFamily="18" charset="0"/>
                      </a:rPr>
                      <m:t>=120</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0</m:t>
                        </m:r>
                        <m:r>
                          <m:rPr>
                            <m:nor/>
                          </m:rPr>
                          <a:rPr lang="en-US" sz="2400" dirty="0"/>
                          <m:t>°</m:t>
                        </m:r>
                      </m:sup>
                    </m:sSup>
                    <m:r>
                      <a:rPr lang="en-US" sz="2400" b="0" i="1" smtClean="0">
                        <a:latin typeface="Cambria Math" panose="02040503050406030204" pitchFamily="18" charset="0"/>
                      </a:rPr>
                      <m:t>=120</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 V   </a:t>
                </a:r>
                <a:r>
                  <a:rPr lang="en-US" sz="2400" dirty="0">
                    <a:latin typeface="Arial" panose="020B0604020202020204" pitchFamily="34" charset="0"/>
                    <a:cs typeface="Arial" panose="020B0604020202020204" pitchFamily="34" charset="0"/>
                  </a:rPr>
                  <a:t>(f = 60 Hz)</a:t>
                </a:r>
              </a:p>
              <a:p>
                <a:pPr marL="0" indent="0">
                  <a:lnSpc>
                    <a:spcPct val="120000"/>
                  </a:lnSpc>
                  <a:buNone/>
                </a:pPr>
                <a:r>
                  <a:rPr lang="en-US" sz="2400" dirty="0"/>
                  <a:t>The voltage that is used by your clothes dryer might be:</a:t>
                </a:r>
              </a:p>
              <a:p>
                <a:pPr marL="0" indent="0" algn="ctr">
                  <a:lnSpc>
                    <a:spcPct val="120000"/>
                  </a:lnSpc>
                  <a:buNone/>
                </a:pPr>
                <a:r>
                  <a:rPr lang="en-US" sz="2400" dirty="0"/>
                  <a:t>V(t) = 2</a:t>
                </a:r>
                <a14:m>
                  <m:oMath xmlns:m="http://schemas.openxmlformats.org/officeDocument/2006/math">
                    <m:r>
                      <a:rPr lang="en-US" sz="2400" b="0" i="0" smtClean="0">
                        <a:latin typeface="Cambria Math" panose="02040503050406030204" pitchFamily="18" charset="0"/>
                      </a:rPr>
                      <m:t>08</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cos(</a:t>
                </a:r>
                <a:r>
                  <a:rPr lang="en-US" sz="2400" dirty="0">
                    <a:latin typeface="Symbol" pitchFamily="18" charset="2"/>
                  </a:rPr>
                  <a:t>377</a:t>
                </a:r>
                <a:r>
                  <a:rPr lang="en-US" sz="2400" dirty="0"/>
                  <a:t>t+120°) V </a:t>
                </a:r>
              </a:p>
              <a:p>
                <a:pPr marL="0" indent="0">
                  <a:buNone/>
                </a:pPr>
                <a:r>
                  <a:rPr lang="en-US" sz="2400" dirty="0"/>
                  <a:t>Then the phasor voltage would be:</a:t>
                </a:r>
              </a:p>
              <a:p>
                <a:pPr marL="0" indent="0" algn="ctr">
                  <a:buNone/>
                </a:pP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r>
                      <a:rPr lang="en-US" sz="2400" i="1">
                        <a:latin typeface="Cambria Math" panose="02040503050406030204" pitchFamily="18" charset="0"/>
                      </a:rPr>
                      <m:t>=</m:t>
                    </m:r>
                    <m:r>
                      <a:rPr lang="en-US" sz="2400" b="0" i="1" smtClean="0">
                        <a:latin typeface="Cambria Math" panose="02040503050406030204" pitchFamily="18" charset="0"/>
                      </a:rPr>
                      <m:t>208</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b="0" i="1" smtClean="0">
                            <a:latin typeface="Cambria Math" panose="02040503050406030204" pitchFamily="18" charset="0"/>
                          </a:rPr>
                          <m:t>120</m:t>
                        </m:r>
                        <m:r>
                          <m:rPr>
                            <m:nor/>
                          </m:rPr>
                          <a:rPr lang="en-US" sz="2400" dirty="0"/>
                          <m:t>°</m:t>
                        </m:r>
                      </m:sup>
                    </m:sSup>
                    <m:r>
                      <a:rPr lang="en-US" sz="2400" b="0" i="1" smtClean="0">
                        <a:latin typeface="Cambria Math" panose="02040503050406030204" pitchFamily="18" charset="0"/>
                      </a:rPr>
                      <m:t>𝑉</m:t>
                    </m:r>
                    <m:r>
                      <a:rPr lang="en-US" sz="2400" i="1">
                        <a:latin typeface="Cambria Math" panose="02040503050406030204" pitchFamily="18" charset="0"/>
                      </a:rPr>
                      <m:t>=</m:t>
                    </m:r>
                    <m:r>
                      <a:rPr lang="en-US" sz="2400" b="0" i="1" smtClean="0">
                        <a:latin typeface="Cambria Math" panose="02040503050406030204" pitchFamily="18" charset="0"/>
                      </a:rPr>
                      <m:t>−104</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104</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6</m:t>
                        </m:r>
                      </m:e>
                    </m:rad>
                  </m:oMath>
                </a14:m>
                <a:r>
                  <a:rPr lang="en-US" sz="2400" dirty="0"/>
                  <a:t> V </a:t>
                </a:r>
                <a:r>
                  <a:rPr lang="en-US" sz="2400" dirty="0">
                    <a:latin typeface="Arial" panose="020B0604020202020204" pitchFamily="34" charset="0"/>
                    <a:cs typeface="Arial" panose="020B0604020202020204" pitchFamily="34" charset="0"/>
                  </a:rPr>
                  <a:t>(f = 60 Hz)</a:t>
                </a:r>
                <a:endParaRPr lang="en-US" sz="2400" dirty="0"/>
              </a:p>
              <a:p>
                <a:pPr marL="0" indent="0">
                  <a:buNone/>
                </a:pPr>
                <a:r>
                  <a:rPr lang="en-US" sz="2400" dirty="0"/>
                  <a:t>If the current driving your stereo is </a:t>
                </a:r>
              </a:p>
              <a:p>
                <a:pPr marL="0" indent="0" algn="ctr">
                  <a:buNone/>
                </a:pPr>
                <a:r>
                  <a:rPr lang="en-US" sz="2400" dirty="0" err="1"/>
                  <a:t>i</a:t>
                </a:r>
                <a:r>
                  <a:rPr lang="en-US" sz="2400" dirty="0"/>
                  <a:t>(t) = 20cos(6283t+45°) mA</a:t>
                </a:r>
              </a:p>
              <a:p>
                <a:pPr marL="0" indent="0">
                  <a:buNone/>
                </a:pPr>
                <a:r>
                  <a:rPr lang="en-US" sz="2400" dirty="0"/>
                  <a:t>Then the phasor current would be:</a:t>
                </a:r>
              </a:p>
              <a:p>
                <a:pPr marL="0" indent="0" algn="ctr">
                  <a:buNone/>
                </a:pP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r>
                      <a:rPr lang="en-US" sz="2400" i="1">
                        <a:latin typeface="Cambria Math" panose="02040503050406030204" pitchFamily="18" charset="0"/>
                      </a:rPr>
                      <m:t>=20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b="0" i="1" smtClean="0">
                            <a:latin typeface="Cambria Math" panose="02040503050406030204" pitchFamily="18" charset="0"/>
                          </a:rPr>
                          <m:t>45</m:t>
                        </m:r>
                        <m:r>
                          <m:rPr>
                            <m:nor/>
                          </m:rPr>
                          <a:rPr lang="en-US" sz="2400" dirty="0"/>
                          <m:t>°</m:t>
                        </m:r>
                      </m:sup>
                    </m:sSup>
                    <m:r>
                      <a:rPr lang="en-US" sz="2400" b="0" i="1" smtClean="0">
                        <a:latin typeface="Cambria Math" panose="02040503050406030204" pitchFamily="18" charset="0"/>
                      </a:rPr>
                      <m:t>𝑚𝐴</m:t>
                    </m:r>
                    <m:r>
                      <a:rPr lang="en-US" sz="2400" i="1">
                        <a:latin typeface="Cambria Math" panose="02040503050406030204" pitchFamily="18" charset="0"/>
                      </a:rPr>
                      <m:t>=10</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10</m:t>
                    </m:r>
                    <m:rad>
                      <m:radPr>
                        <m:degHide m:val="on"/>
                        <m:ctrlPr>
                          <a:rPr lang="en-US" sz="2400" i="1">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mA </a:t>
                </a:r>
                <a:r>
                  <a:rPr lang="en-US" sz="2400" dirty="0">
                    <a:latin typeface="Arial" panose="020B0604020202020204" pitchFamily="34" charset="0"/>
                    <a:cs typeface="Arial" panose="020B0604020202020204" pitchFamily="34" charset="0"/>
                  </a:rPr>
                  <a:t>(f = 1 kHz)</a:t>
                </a:r>
              </a:p>
              <a:p>
                <a:pPr marL="0" indent="0" algn="ctr">
                  <a:buNone/>
                </a:pPr>
                <a:endParaRPr lang="en-US" sz="2400"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762000"/>
                <a:ext cx="8382000" cy="5791200"/>
              </a:xfrm>
              <a:blipFill rotWithShape="0">
                <a:blip r:embed="rId2"/>
                <a:stretch>
                  <a:fillRect l="-1091" t="-526"/>
                </a:stretch>
              </a:blipFill>
            </p:spPr>
            <p:txBody>
              <a:bodyPr/>
              <a:lstStyle/>
              <a:p>
                <a:r>
                  <a:rPr lang="en-US">
                    <a:noFill/>
                  </a:rPr>
                  <a:t> </a:t>
                </a:r>
              </a:p>
            </p:txBody>
          </p:sp>
        </mc:Fallback>
      </mc:AlternateContent>
    </p:spTree>
    <p:extLst>
      <p:ext uri="{BB962C8B-B14F-4D97-AF65-F5344CB8AC3E}">
        <p14:creationId xmlns:p14="http://schemas.microsoft.com/office/powerpoint/2010/main" val="56686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03" y="152400"/>
            <a:ext cx="8229600" cy="563562"/>
          </a:xfrm>
        </p:spPr>
        <p:txBody>
          <a:bodyPr>
            <a:normAutofit fontScale="90000"/>
          </a:bodyPr>
          <a:lstStyle/>
          <a:p>
            <a:r>
              <a:rPr lang="en-US" dirty="0"/>
              <a:t>More phasor practice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03" y="715962"/>
                <a:ext cx="8686800" cy="5867400"/>
              </a:xfrm>
            </p:spPr>
            <p:txBody>
              <a:bodyPr>
                <a:normAutofit/>
              </a:bodyPr>
              <a:lstStyle/>
              <a:p>
                <a:pPr marL="0" indent="0">
                  <a:buNone/>
                </a:pPr>
                <a:r>
                  <a:rPr lang="en-US" sz="2400" dirty="0"/>
                  <a:t>Say that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r>
                      <a:rPr lang="en-US" sz="2400" b="0" i="1" smtClean="0">
                        <a:latin typeface="Cambria Math" panose="02040503050406030204" pitchFamily="18" charset="0"/>
                      </a:rPr>
                      <m:t>=50</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/4</m:t>
                        </m:r>
                      </m:sup>
                    </m:sSup>
                  </m:oMath>
                </a14:m>
                <a:r>
                  <a:rPr lang="en-US" sz="2400" dirty="0"/>
                  <a:t>V and that </a:t>
                </a:r>
                <a:r>
                  <a:rPr lang="en-US" sz="2400" dirty="0">
                    <a:sym typeface="Symbol" panose="05050102010706020507" pitchFamily="18" charset="2"/>
                  </a:rPr>
                  <a:t>=377 Rad/s. Find v(t).</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𝑅𝑒</m:t>
                      </m:r>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𝑡</m:t>
                              </m:r>
                            </m:sup>
                          </m:sSup>
                        </m:e>
                      </m:d>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𝑅𝑒</m:t>
                      </m:r>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50</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ea typeface="Cambria Math" panose="02040503050406030204" pitchFamily="18" charset="0"/>
                                    </a:rPr>
                                    <m:t>4</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sup>
                          </m:sSup>
                        </m:e>
                      </m:d>
                    </m:oMath>
                  </m:oMathPara>
                </a14:m>
                <a:endParaRPr lang="en-US" sz="2400" dirty="0"/>
              </a:p>
              <a:p>
                <a:pPr marL="0" indent="0" algn="ctr">
                  <a:buNone/>
                </a:pPr>
                <a14:m>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rPr>
                      <m:t>50</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cos</a:t>
                </a:r>
                <a14:m>
                  <m:oMath xmlns:m="http://schemas.openxmlformats.org/officeDocument/2006/math">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ea typeface="Cambria Math" panose="02040503050406030204" pitchFamily="18" charset="0"/>
                              </a:rPr>
                              <m:t>4</m:t>
                            </m:r>
                          </m:den>
                        </m:f>
                      </m:e>
                    </m:d>
                    <m:r>
                      <a:rPr lang="en-US" sz="2400" b="0" i="1" smtClean="0">
                        <a:latin typeface="Cambria Math" panose="02040503050406030204" pitchFamily="18" charset="0"/>
                        <a:ea typeface="Cambria Math" panose="02040503050406030204" pitchFamily="18" charset="0"/>
                      </a:rPr>
                      <m:t>=50</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oMath>
                </a14:m>
                <a:r>
                  <a:rPr lang="en-US" sz="2400" dirty="0"/>
                  <a:t>)-50sin(</a:t>
                </a:r>
                <a14:m>
                  <m:oMath xmlns:m="http://schemas.openxmlformats.org/officeDocument/2006/math">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oMath>
                </a14:m>
                <a:r>
                  <a:rPr lang="en-US" sz="2400" dirty="0"/>
                  <a:t>) V</a:t>
                </a:r>
              </a:p>
              <a:p>
                <a:pPr marL="0" indent="0">
                  <a:spcBef>
                    <a:spcPts val="1200"/>
                  </a:spcBef>
                  <a:buNone/>
                </a:pPr>
                <a:r>
                  <a:rPr lang="en-US" sz="2400" dirty="0"/>
                  <a:t>Finally, what if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r>
                      <a:rPr lang="en-US" sz="2400" i="1">
                        <a:latin typeface="Cambria Math" panose="02040503050406030204" pitchFamily="18" charset="0"/>
                      </a:rPr>
                      <m:t>=</m:t>
                    </m:r>
                    <m:r>
                      <a:rPr lang="en-US" sz="2400" b="0" i="1" smtClean="0">
                        <a:latin typeface="Cambria Math" panose="02040503050406030204" pitchFamily="18" charset="0"/>
                      </a:rPr>
                      <m:t>4−3</m:t>
                    </m:r>
                    <m:r>
                      <a:rPr lang="en-US" sz="2400" b="0" i="1" smtClean="0">
                        <a:latin typeface="Cambria Math" panose="02040503050406030204" pitchFamily="18" charset="0"/>
                      </a:rPr>
                      <m:t>𝑗</m:t>
                    </m:r>
                    <m:r>
                      <a:rPr lang="en-US" sz="2400" b="0" i="1" smtClean="0">
                        <a:latin typeface="Cambria Math" panose="02040503050406030204" pitchFamily="18" charset="0"/>
                      </a:rPr>
                      <m:t> </m:t>
                    </m:r>
                    <m:r>
                      <a:rPr lang="en-US" sz="2400" b="0" i="1" smtClean="0">
                        <a:latin typeface="Cambria Math" panose="02040503050406030204" pitchFamily="18" charset="0"/>
                      </a:rPr>
                      <m:t>𝑚𝐴</m:t>
                    </m:r>
                  </m:oMath>
                </a14:m>
                <a:r>
                  <a:rPr lang="en-US" sz="2400" dirty="0"/>
                  <a:t>? (Still </a:t>
                </a:r>
                <a:r>
                  <a:rPr lang="en-US" sz="2400" dirty="0">
                    <a:sym typeface="Symbol" panose="05050102010706020507" pitchFamily="18" charset="2"/>
                  </a:rPr>
                  <a:t>=377 Rad/s). One approach is first to convert to exponential polar form and then use the above formula, but one can find the time variation without the conversion:</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sup>
                          </m:sSup>
                        </m:e>
                      </m:d>
                      <m:r>
                        <a:rPr lang="en-US" sz="2400" i="1">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d>
                            <m:dPr>
                              <m:begChr m:val="["/>
                              <m:endChr m:val="]"/>
                              <m:ctrlPr>
                                <a:rPr lang="en-US" sz="2400" i="1" smtClean="0">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e>
                              </m:fun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𝑗𝑠𝑖𝑛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e>
                          </m:d>
                        </m:e>
                      </m:d>
                    </m:oMath>
                  </m:oMathPara>
                </a14:m>
                <a:endParaRPr lang="en-US" sz="240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4−3</m:t>
                              </m:r>
                              <m:r>
                                <a:rPr lang="en-US" sz="2400" i="1">
                                  <a:latin typeface="Cambria Math" panose="02040503050406030204" pitchFamily="18" charset="0"/>
                                </a:rPr>
                                <m:t>𝑗</m:t>
                              </m:r>
                            </m:e>
                          </m:d>
                          <m:d>
                            <m:dPr>
                              <m:begChr m:val="["/>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e>
                              </m:fun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𝑗𝑠𝑖𝑛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e>
                          </m:d>
                        </m:e>
                      </m:d>
                    </m:oMath>
                  </m:oMathPara>
                </a14:m>
                <a:endParaRPr lang="en-US" sz="240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4</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e>
                              </m:func>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m:rPr>
                              <m:nor/>
                            </m:rPr>
                            <a:rPr lang="en-US" sz="2400" b="0" i="0" smtClean="0">
                              <a:solidFill>
                                <a:schemeClr val="accent6">
                                  <a:lumMod val="50000"/>
                                </a:schemeClr>
                              </a:solidFill>
                              <a:latin typeface="Cambria Math" panose="02040503050406030204" pitchFamily="18" charset="0"/>
                              <a:ea typeface="Cambria Math" panose="02040503050406030204" pitchFamily="18" charset="0"/>
                            </a:rPr>
                            <m:t>real</m:t>
                          </m:r>
                          <m:r>
                            <m:rPr>
                              <m:nor/>
                            </m:rPr>
                            <a:rPr lang="en-US" sz="2400" b="0" i="0" smtClean="0">
                              <a:solidFill>
                                <a:schemeClr val="accent6">
                                  <a:lumMod val="50000"/>
                                </a:schemeClr>
                              </a:solidFill>
                              <a:latin typeface="Cambria Math" panose="02040503050406030204" pitchFamily="18" charset="0"/>
                              <a:ea typeface="Cambria Math" panose="02040503050406030204" pitchFamily="18" charset="0"/>
                            </a:rPr>
                            <m:t> </m:t>
                          </m:r>
                          <m:r>
                            <m:rPr>
                              <m:nor/>
                            </m:rPr>
                            <a:rPr lang="en-US" sz="2400" b="0" i="0" smtClean="0">
                              <a:solidFill>
                                <a:schemeClr val="accent6">
                                  <a:lumMod val="50000"/>
                                </a:schemeClr>
                              </a:solidFill>
                              <a:latin typeface="Cambria Math" panose="02040503050406030204" pitchFamily="18" charset="0"/>
                              <a:ea typeface="Cambria Math" panose="02040503050406030204" pitchFamily="18" charset="0"/>
                            </a:rPr>
                            <m:t>stuff</m:t>
                          </m:r>
                          <m:r>
                            <a:rPr lang="en-US" sz="2400" b="0" i="1" smtClean="0">
                              <a:latin typeface="Cambria Math" panose="02040503050406030204" pitchFamily="18" charset="0"/>
                              <a:ea typeface="Cambria Math" panose="02040503050406030204" pitchFamily="18" charset="0"/>
                            </a:rPr>
                            <m:t>)</m:t>
                          </m:r>
                        </m:e>
                      </m:d>
                    </m:oMath>
                  </m:oMathPara>
                </a14:m>
                <a:endParaRPr lang="en-US" sz="240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i="1">
                          <a:latin typeface="Cambria Math" panose="02040503050406030204" pitchFamily="18" charset="0"/>
                        </a:rPr>
                        <m:t>4</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e>
                      </m:func>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𝑠𝑖𝑛</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𝑚𝐴</m:t>
                      </m:r>
                    </m:oMath>
                  </m:oMathPara>
                </a14:m>
                <a:endParaRPr lang="en-US" sz="2400" dirty="0">
                  <a:ea typeface="Cambria Math" panose="02040503050406030204" pitchFamily="18" charset="0"/>
                </a:endParaRPr>
              </a:p>
              <a:p>
                <a:pPr marL="0" indent="0">
                  <a:buNone/>
                </a:pPr>
                <a:r>
                  <a:rPr lang="en-US" sz="2400" dirty="0">
                    <a:ea typeface="Cambria Math" panose="02040503050406030204" pitchFamily="18" charset="0"/>
                  </a:rPr>
                  <a:t>So, when the phasor is in Cartesian form, upon conversion, the real part multiplies cos(</a:t>
                </a:r>
                <a:r>
                  <a:rPr lang="en-US" sz="2400" dirty="0">
                    <a:ea typeface="Cambria Math" panose="02040503050406030204" pitchFamily="18" charset="0"/>
                    <a:sym typeface="Symbol" panose="05050102010706020507" pitchFamily="18" charset="2"/>
                  </a:rPr>
                  <a:t>t) and the imaginary part multiplies –sin(t).</a:t>
                </a:r>
                <a:endParaRPr lang="en-US" sz="2400" dirty="0">
                  <a:ea typeface="Cambria Math" panose="02040503050406030204" pitchFamily="18" charset="0"/>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03" y="715962"/>
                <a:ext cx="8686800" cy="5867400"/>
              </a:xfrm>
              <a:blipFill rotWithShape="0">
                <a:blip r:embed="rId2"/>
                <a:stretch>
                  <a:fillRect l="-1123" t="-415" r="-70"/>
                </a:stretch>
              </a:blipFill>
            </p:spPr>
            <p:txBody>
              <a:bodyPr/>
              <a:lstStyle/>
              <a:p>
                <a:r>
                  <a:rPr lang="en-US">
                    <a:noFill/>
                  </a:rPr>
                  <a:t> </a:t>
                </a:r>
              </a:p>
            </p:txBody>
          </p:sp>
        </mc:Fallback>
      </mc:AlternateContent>
    </p:spTree>
    <p:extLst>
      <p:ext uri="{BB962C8B-B14F-4D97-AF65-F5344CB8AC3E}">
        <p14:creationId xmlns:p14="http://schemas.microsoft.com/office/powerpoint/2010/main" val="388258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a:t>Sinusoidal steady state</a:t>
            </a:r>
            <a:br>
              <a:rPr lang="en-US" sz="4400" b="1" dirty="0"/>
            </a:br>
            <a:r>
              <a:rPr lang="en-US" dirty="0"/>
              <a:t>Part 4: Impedance and Admittance</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222286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73"/>
            <a:ext cx="8229600" cy="715962"/>
          </a:xfrm>
        </p:spPr>
        <p:txBody>
          <a:bodyPr>
            <a:normAutofit fontScale="90000"/>
          </a:bodyPr>
          <a:lstStyle/>
          <a:p>
            <a:r>
              <a:rPr lang="en-US" dirty="0">
                <a:solidFill>
                  <a:schemeClr val="bg1"/>
                </a:solidFill>
              </a:rPr>
              <a:t>Impedance and Admittance</a:t>
            </a:r>
          </a:p>
        </p:txBody>
      </p:sp>
      <p:sp>
        <p:nvSpPr>
          <p:cNvPr id="7" name="Content Placeholder 2"/>
          <p:cNvSpPr>
            <a:spLocks noGrp="1"/>
          </p:cNvSpPr>
          <p:nvPr>
            <p:ph idx="1"/>
          </p:nvPr>
        </p:nvSpPr>
        <p:spPr>
          <a:xfrm>
            <a:off x="2438400" y="821635"/>
            <a:ext cx="6248400" cy="4267200"/>
          </a:xfrm>
        </p:spPr>
        <p:txBody>
          <a:bodyPr>
            <a:normAutofit fontScale="70000" lnSpcReduction="20000"/>
          </a:bodyPr>
          <a:lstStyle/>
          <a:p>
            <a:pPr marL="0" indent="0">
              <a:buNone/>
            </a:pPr>
            <a:r>
              <a:rPr lang="en-US" sz="3100" dirty="0"/>
              <a:t>The </a:t>
            </a:r>
            <a:r>
              <a:rPr lang="en-US" sz="3100" i="1" dirty="0">
                <a:solidFill>
                  <a:srgbClr val="FF0000"/>
                </a:solidFill>
              </a:rPr>
              <a:t>IMPEDANCE</a:t>
            </a:r>
            <a:r>
              <a:rPr lang="en-US" sz="3100" dirty="0">
                <a:solidFill>
                  <a:srgbClr val="FF0000"/>
                </a:solidFill>
              </a:rPr>
              <a:t> </a:t>
            </a:r>
            <a:r>
              <a:rPr lang="en-US" sz="3100" dirty="0"/>
              <a:t>of any passive component is the ratio of the phasor voltage across the passive component to the phasor current entering the component (under SSS conditions, using the passive sign convention). The units are Ohms.</a:t>
            </a:r>
            <a:r>
              <a:rPr lang="en-US" sz="3100" dirty="0">
                <a:solidFill>
                  <a:schemeClr val="bg1"/>
                </a:solidFill>
              </a:rPr>
              <a:t>	</a:t>
            </a:r>
          </a:p>
          <a:p>
            <a:pPr marL="0" indent="0">
              <a:buNone/>
            </a:pPr>
            <a:endParaRPr lang="en-US" sz="3100" dirty="0"/>
          </a:p>
          <a:p>
            <a:pPr marL="0" indent="0">
              <a:buNone/>
            </a:pPr>
            <a:r>
              <a:rPr lang="en-US" sz="3100" dirty="0"/>
              <a:t>The </a:t>
            </a:r>
            <a:r>
              <a:rPr lang="en-US" sz="3100" i="1" dirty="0">
                <a:solidFill>
                  <a:srgbClr val="FF0000"/>
                </a:solidFill>
              </a:rPr>
              <a:t>ADMITTANCE</a:t>
            </a:r>
            <a:r>
              <a:rPr lang="en-US" sz="3100" dirty="0">
                <a:solidFill>
                  <a:srgbClr val="FF0000"/>
                </a:solidFill>
              </a:rPr>
              <a:t> </a:t>
            </a:r>
            <a:r>
              <a:rPr lang="en-US" sz="3100" dirty="0"/>
              <a:t>of any passive component is the ratio of the phasor current entering the component to the phasor voltage across the passive component. So Y = 1/Z and the units are Mhos.</a:t>
            </a:r>
          </a:p>
          <a:p>
            <a:pPr marL="0" indent="0">
              <a:buNone/>
            </a:pPr>
            <a:endParaRPr lang="en-US" sz="3100" dirty="0"/>
          </a:p>
          <a:p>
            <a:pPr marL="0" indent="0">
              <a:buNone/>
            </a:pPr>
            <a:r>
              <a:rPr lang="en-US" sz="3100" dirty="0"/>
              <a:t>These quantities essentially represent the Sinusoidal Steady State equivalent of the terminal relationships.</a:t>
            </a:r>
          </a:p>
          <a:p>
            <a:pPr marL="0" indent="0">
              <a:buNone/>
            </a:pPr>
            <a:endParaRPr lang="en-US" dirty="0">
              <a:solidFill>
                <a:schemeClr val="bg1"/>
              </a:solidFill>
            </a:endParaRPr>
          </a:p>
        </p:txBody>
      </p:sp>
      <p:pic>
        <p:nvPicPr>
          <p:cNvPr id="194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46" y="5088835"/>
            <a:ext cx="4366054" cy="1378754"/>
          </a:xfrm>
          <a:prstGeom prst="rect">
            <a:avLst/>
          </a:prstGeom>
          <a:solidFill>
            <a:schemeClr val="bg1"/>
          </a:solidFill>
          <a:ln>
            <a:noFill/>
          </a:ln>
          <a:scene3d>
            <a:camera prst="isometricOffAxis1Right"/>
            <a:lightRig rig="threePt" dir="t"/>
          </a:scene3d>
        </p:spPr>
      </p:pic>
      <p:pic>
        <p:nvPicPr>
          <p:cNvPr id="194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15186"/>
            <a:ext cx="1644650" cy="33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96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fontScale="90000"/>
          </a:bodyPr>
          <a:lstStyle/>
          <a:p>
            <a:r>
              <a:rPr lang="en-US" dirty="0">
                <a:solidFill>
                  <a:schemeClr val="bg1"/>
                </a:solidFill>
              </a:rPr>
              <a:t>Impedance and admittance for Resistors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457200" y="1066800"/>
                <a:ext cx="6629400" cy="5152885"/>
              </a:xfrm>
              <a:prstGeom prst="rect">
                <a:avLst/>
              </a:prstGeom>
            </p:spPr>
            <p:txBody>
              <a:bodyPr wrap="square">
                <a:spAutoFit/>
              </a:bodyPr>
              <a:lstStyle/>
              <a:p>
                <a:pPr lvl="0" eaLnBrk="0" fontAlgn="base" hangingPunct="0">
                  <a:spcBef>
                    <a:spcPts val="600"/>
                  </a:spcBef>
                  <a:spcAft>
                    <a:spcPct val="0"/>
                  </a:spcAft>
                </a:pPr>
                <a:r>
                  <a:rPr lang="fr-FR" sz="2400" dirty="0">
                    <a:latin typeface="Calibri" pitchFamily="34" charset="0"/>
                    <a:cs typeface="Times New Roman" pitchFamily="18" charset="0"/>
                  </a:rPr>
                  <a:t>Ohms Law </a:t>
                </a:r>
                <a:r>
                  <a:rPr lang="fr-FR" sz="2400" dirty="0" err="1">
                    <a:latin typeface="Calibri" pitchFamily="34" charset="0"/>
                    <a:cs typeface="Times New Roman" pitchFamily="18" charset="0"/>
                  </a:rPr>
                  <a:t>then</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v</a:t>
                </a:r>
                <a:r>
                  <a:rPr lang="fr-FR" sz="2400" baseline="-25000" dirty="0" err="1">
                    <a:latin typeface="Calibri" pitchFamily="34" charset="0"/>
                    <a:ea typeface="Calibri" pitchFamily="34" charset="0"/>
                    <a:cs typeface="Times New Roman" pitchFamily="18" charset="0"/>
                  </a:rPr>
                  <a:t>R</a:t>
                </a:r>
                <a:r>
                  <a:rPr lang="fr-FR" sz="2400" dirty="0">
                    <a:latin typeface="Calibri" pitchFamily="34" charset="0"/>
                    <a:ea typeface="Calibri" pitchFamily="34" charset="0"/>
                    <a:cs typeface="Times New Roman" pitchFamily="18" charset="0"/>
                  </a:rPr>
                  <a:t>(t)=</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Ri</a:t>
                </a:r>
                <a:r>
                  <a:rPr lang="fr-FR" sz="2400" baseline="-25000" dirty="0" err="1">
                    <a:latin typeface="Calibri" pitchFamily="34" charset="0"/>
                    <a:ea typeface="Calibri" pitchFamily="34" charset="0"/>
                    <a:cs typeface="Times New Roman" pitchFamily="18" charset="0"/>
                  </a:rPr>
                  <a:t>R</a:t>
                </a:r>
                <a:r>
                  <a:rPr lang="fr-FR" sz="2400" dirty="0">
                    <a:latin typeface="Calibri" pitchFamily="34" charset="0"/>
                    <a:ea typeface="Calibri" pitchFamily="34" charset="0"/>
                    <a:cs typeface="Times New Roman" pitchFamily="18" charset="0"/>
                  </a:rPr>
                  <a:t>(t)=</a:t>
                </a:r>
                <a:r>
                  <a:rPr lang="fr-FR" sz="2400" dirty="0" err="1">
                    <a:latin typeface="Calibri" pitchFamily="34" charset="0"/>
                    <a:ea typeface="Calibri" pitchFamily="34" charset="0"/>
                    <a:cs typeface="Times New Roman" pitchFamily="18" charset="0"/>
                  </a:rPr>
                  <a:t>RI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a:t>
                </a:r>
                <a:r>
                  <a:rPr lang="fr-FR" sz="2400" dirty="0" err="1">
                    <a:latin typeface="Calibri" pitchFamily="34" charset="0"/>
                    <a:ea typeface="Calibri" pitchFamily="34" charset="0"/>
                    <a:cs typeface="Times New Roman" pitchFamily="18" charset="0"/>
                  </a:rPr>
                  <a:t>is</a:t>
                </a:r>
                <a:r>
                  <a:rPr lang="fr-FR" sz="2400" dirty="0">
                    <a:latin typeface="Calibri" pitchFamily="34" charset="0"/>
                    <a:ea typeface="Calibri" pitchFamily="34" charset="0"/>
                    <a:cs typeface="Times New Roman" pitchFamily="18" charset="0"/>
                  </a:rPr>
                  <a:t> if </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RI</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/I</a:t>
                </a:r>
                <a:r>
                  <a:rPr lang="fr-FR" sz="2400" baseline="-30000" dirty="0">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 =R   and   </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 = </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i</a:t>
                </a:r>
              </a:p>
              <a:p>
                <a:pPr eaLnBrk="0" fontAlgn="base" hangingPunct="0">
                  <a:spcBef>
                    <a:spcPts val="600"/>
                  </a:spcBef>
                  <a:spcAft>
                    <a:spcPct val="0"/>
                  </a:spcAft>
                </a:pPr>
                <a:r>
                  <a:rPr lang="en-US" sz="2400" dirty="0">
                    <a:solidFill>
                      <a:schemeClr val="tx1"/>
                    </a:solidFill>
                    <a:latin typeface="Calibri" pitchFamily="34" charset="0"/>
                    <a:ea typeface="Calibri" pitchFamily="34" charset="0"/>
                    <a:cs typeface="Times New Roman" pitchFamily="18" charset="0"/>
                  </a:rPr>
                  <a:t>So, the voltage phasor and current phasor are:</a:t>
                </a:r>
              </a:p>
              <a:p>
                <a:pPr algn="ctr" eaLnBrk="0" fontAlgn="base" hangingPunct="0">
                  <a:spcBef>
                    <a:spcPts val="600"/>
                  </a:spcBef>
                  <a:spcAft>
                    <a:spcPct val="0"/>
                  </a:spcAft>
                </a:pPr>
                <a14:m>
                  <m:oMath xmlns:m="http://schemas.openxmlformats.org/officeDocument/2006/math">
                    <m:acc>
                      <m:accPr>
                        <m:chr m:val="̂"/>
                        <m:ctrlPr>
                          <a:rPr lang="en-US" sz="240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r>
                      <a:rPr lang="en-US" sz="2400" b="0" i="1" smtClean="0">
                        <a:solidFill>
                          <a:srgbClr val="FF0000"/>
                        </a:solidFill>
                        <a:latin typeface="Cambria Math" panose="02040503050406030204" pitchFamily="18" charset="0"/>
                        <a:cs typeface="Times New Roman" pitchFamily="18" charset="0"/>
                      </a:rPr>
                      <m:t>=</m:t>
                    </m:r>
                    <m:sSub>
                      <m:sSubPr>
                        <m:ctrlPr>
                          <a:rPr lang="en-US" sz="2400" b="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𝑉</m:t>
                        </m:r>
                      </m:e>
                      <m:sub>
                        <m:r>
                          <a:rPr lang="en-US" sz="2400" b="0" i="1" smtClean="0">
                            <a:solidFill>
                              <a:srgbClr val="FF0000"/>
                            </a:solidFill>
                            <a:latin typeface="Cambria Math" panose="02040503050406030204" pitchFamily="18" charset="0"/>
                            <a:cs typeface="Times New Roman" pitchFamily="18" charset="0"/>
                          </a:rPr>
                          <m:t>𝑚</m:t>
                        </m:r>
                      </m:sub>
                    </m:sSub>
                    <m:sSup>
                      <m:sSupPr>
                        <m:ctrlPr>
                          <a:rPr lang="en-US" sz="2400" b="0" i="1" smtClean="0">
                            <a:solidFill>
                              <a:srgbClr val="FF0000"/>
                            </a:solidFill>
                            <a:latin typeface="Cambria Math" panose="02040503050406030204" pitchFamily="18" charset="0"/>
                            <a:cs typeface="Times New Roman" pitchFamily="18" charset="0"/>
                          </a:rPr>
                        </m:ctrlPr>
                      </m:sSupPr>
                      <m:e>
                        <m:r>
                          <a:rPr lang="en-US" sz="2400" b="0" i="1" smtClean="0">
                            <a:solidFill>
                              <a:srgbClr val="FF0000"/>
                            </a:solidFill>
                            <a:latin typeface="Cambria Math" panose="02040503050406030204" pitchFamily="18" charset="0"/>
                            <a:cs typeface="Times New Roman" pitchFamily="18" charset="0"/>
                          </a:rPr>
                          <m:t>𝑒</m:t>
                        </m:r>
                      </m:e>
                      <m:sup>
                        <m:r>
                          <a:rPr lang="en-US" sz="2400" b="0" i="1" smtClean="0">
                            <a:solidFill>
                              <a:srgbClr val="FF0000"/>
                            </a:solidFill>
                            <a:latin typeface="Cambria Math" panose="02040503050406030204" pitchFamily="18" charset="0"/>
                            <a:cs typeface="Times New Roman" pitchFamily="18" charset="0"/>
                          </a:rPr>
                          <m:t>𝑗</m:t>
                        </m:r>
                        <m:sSub>
                          <m:sSubPr>
                            <m:ctrlPr>
                              <a:rPr lang="en-US" sz="2400" b="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b="0" i="1" smtClean="0">
                                <a:solidFill>
                                  <a:srgbClr val="FF0000"/>
                                </a:solidFill>
                                <a:latin typeface="Cambria Math" panose="02040503050406030204" pitchFamily="18" charset="0"/>
                                <a:cs typeface="Times New Roman" pitchFamily="18" charset="0"/>
                              </a:rPr>
                              <m:t>𝑣</m:t>
                            </m:r>
                          </m:sub>
                        </m:sSub>
                      </m:sup>
                    </m:sSup>
                  </m:oMath>
                </a14:m>
                <a:r>
                  <a:rPr lang="en-US" sz="2400" dirty="0">
                    <a:solidFill>
                      <a:schemeClr val="tx1"/>
                    </a:solidFill>
                    <a:latin typeface="Calibri" pitchFamily="34" charset="0"/>
                    <a:ea typeface="Calibri" pitchFamily="34" charset="0"/>
                    <a:cs typeface="Times New Roman" pitchFamily="18" charset="0"/>
                  </a:rPr>
                  <a:t>    and    </a:t>
                </a:r>
                <a14:m>
                  <m:oMath xmlns:m="http://schemas.openxmlformats.org/officeDocument/2006/math">
                    <m:acc>
                      <m:accPr>
                        <m:chr m:val="̂"/>
                        <m:ctrlPr>
                          <a:rPr lang="en-US" sz="240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r>
                      <a:rPr lang="en-US" sz="2400" i="1">
                        <a:solidFill>
                          <a:srgbClr val="FF0000"/>
                        </a:solidFill>
                        <a:latin typeface="Cambria Math" panose="02040503050406030204" pitchFamily="18" charset="0"/>
                        <a:cs typeface="Times New Roman" pitchFamily="18" charset="0"/>
                      </a:rPr>
                      <m:t>=</m:t>
                    </m:r>
                    <m:f>
                      <m:fPr>
                        <m:ctrlPr>
                          <a:rPr lang="en-US" sz="2400" i="1" smtClean="0">
                            <a:solidFill>
                              <a:srgbClr val="FF0000"/>
                            </a:solidFill>
                            <a:latin typeface="Cambria Math" panose="02040503050406030204" pitchFamily="18" charset="0"/>
                            <a:cs typeface="Times New Roman" pitchFamily="18" charset="0"/>
                          </a:rPr>
                        </m:ctrlPr>
                      </m:fPr>
                      <m:num>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𝑉</m:t>
                            </m:r>
                          </m:e>
                          <m:sub>
                            <m:r>
                              <a:rPr lang="en-US" sz="2400" i="1">
                                <a:solidFill>
                                  <a:srgbClr val="FF0000"/>
                                </a:solidFill>
                                <a:latin typeface="Cambria Math" panose="02040503050406030204" pitchFamily="18" charset="0"/>
                                <a:cs typeface="Times New Roman" pitchFamily="18" charset="0"/>
                              </a:rPr>
                              <m:t>𝑚</m:t>
                            </m:r>
                          </m:sub>
                        </m:sSub>
                      </m:num>
                      <m:den>
                        <m:r>
                          <a:rPr lang="en-US" sz="2400" b="0" i="1" smtClean="0">
                            <a:solidFill>
                              <a:srgbClr val="FF0000"/>
                            </a:solidFill>
                            <a:latin typeface="Cambria Math" panose="02040503050406030204" pitchFamily="18" charset="0"/>
                            <a:cs typeface="Times New Roman" pitchFamily="18" charset="0"/>
                          </a:rPr>
                          <m:t>𝑅</m:t>
                        </m:r>
                      </m:den>
                    </m:f>
                    <m:sSup>
                      <m:sSupPr>
                        <m:ctrlPr>
                          <a:rPr lang="en-US" sz="2400" i="1">
                            <a:solidFill>
                              <a:srgbClr val="FF0000"/>
                            </a:solidFill>
                            <a:latin typeface="Cambria Math" panose="02040503050406030204" pitchFamily="18" charset="0"/>
                            <a:cs typeface="Times New Roman" pitchFamily="18" charset="0"/>
                          </a:rPr>
                        </m:ctrlPr>
                      </m:sSupPr>
                      <m:e>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i="1">
                                <a:solidFill>
                                  <a:srgbClr val="FF0000"/>
                                </a:solidFill>
                                <a:latin typeface="Cambria Math" panose="02040503050406030204" pitchFamily="18" charset="0"/>
                                <a:cs typeface="Times New Roman" pitchFamily="18" charset="0"/>
                              </a:rPr>
                              <m:t>𝑣</m:t>
                            </m:r>
                          </m:sub>
                        </m:sSub>
                      </m:sup>
                    </m:sSup>
                  </m:oMath>
                </a14:m>
                <a:endParaRPr lang="en-US" sz="2400" dirty="0">
                  <a:solidFill>
                    <a:schemeClr val="accent6">
                      <a:lumMod val="50000"/>
                    </a:schemeClr>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And</a:t>
                </a:r>
              </a:p>
              <a:p>
                <a:pPr algn="ctr" eaLnBrk="0" fontAlgn="base" hangingPunct="0">
                  <a:spcBef>
                    <a:spcPts val="600"/>
                  </a:spcBef>
                  <a:spcAft>
                    <a:spcPct val="0"/>
                  </a:spcAft>
                </a:pPr>
                <a14:m>
                  <m:oMath xmlns:m="http://schemas.openxmlformats.org/officeDocument/2006/math">
                    <m:r>
                      <a:rPr lang="en-US" sz="2400" b="0" i="1" smtClean="0">
                        <a:solidFill>
                          <a:srgbClr val="FF0000"/>
                        </a:solidFill>
                        <a:latin typeface="Cambria Math" panose="02040503050406030204" pitchFamily="18" charset="0"/>
                        <a:cs typeface="Times New Roman" pitchFamily="18" charset="0"/>
                      </a:rPr>
                      <m:t>𝑍</m:t>
                    </m:r>
                    <m:r>
                      <a:rPr lang="en-US" sz="2400" b="0" i="1" smtClean="0">
                        <a:solidFill>
                          <a:srgbClr val="FF0000"/>
                        </a:solidFill>
                        <a:latin typeface="Cambria Math" panose="02040503050406030204" pitchFamily="18" charset="0"/>
                        <a:cs typeface="Times New Roman" pitchFamily="18" charset="0"/>
                      </a:rPr>
                      <m:t>=</m:t>
                    </m:r>
                    <m:f>
                      <m:fPr>
                        <m:type m:val="lin"/>
                        <m:ctrlPr>
                          <a:rPr lang="en-US" sz="2400" b="0" i="1" smtClean="0">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den>
                    </m:f>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𝑅</m:t>
                    </m:r>
                  </m:oMath>
                </a14:m>
                <a:r>
                  <a:rPr lang="en-US" sz="2400" dirty="0">
                    <a:solidFill>
                      <a:srgbClr val="FF0000"/>
                    </a:solidFill>
                    <a:latin typeface="Calibri" pitchFamily="34" charset="0"/>
                    <a:ea typeface="Calibri" pitchFamily="34" charset="0"/>
                    <a:cs typeface="Times New Roman" pitchFamily="18" charset="0"/>
                  </a:rPr>
                  <a:t>   </a:t>
                </a:r>
                <a:r>
                  <a:rPr lang="en-US" sz="2400" dirty="0">
                    <a:latin typeface="Calibri" pitchFamily="34" charset="0"/>
                    <a:ea typeface="Calibri" pitchFamily="34" charset="0"/>
                    <a:cs typeface="Times New Roman" pitchFamily="18" charset="0"/>
                  </a:rPr>
                  <a:t>or</a:t>
                </a:r>
                <a:r>
                  <a:rPr lang="en-US" sz="2400" dirty="0">
                    <a:solidFill>
                      <a:srgbClr val="FF0000"/>
                    </a:solidFill>
                    <a:latin typeface="Calibri" pitchFamily="34" charset="0"/>
                    <a:ea typeface="Calibri" pitchFamily="34" charset="0"/>
                    <a:cs typeface="Times New Roman" pitchFamily="18" charset="0"/>
                  </a:rPr>
                  <a:t>   </a:t>
                </a:r>
                <a14:m>
                  <m:oMath xmlns:m="http://schemas.openxmlformats.org/officeDocument/2006/math">
                    <m:r>
                      <a:rPr lang="en-US" sz="2400" b="0" i="1" smtClean="0">
                        <a:solidFill>
                          <a:srgbClr val="FF0000"/>
                        </a:solidFill>
                        <a:latin typeface="Cambria Math" panose="02040503050406030204" pitchFamily="18" charset="0"/>
                        <a:cs typeface="Times New Roman" pitchFamily="18" charset="0"/>
                      </a:rPr>
                      <m:t>𝑌</m:t>
                    </m:r>
                    <m:r>
                      <a:rPr lang="en-US" sz="2400" i="1">
                        <a:solidFill>
                          <a:srgbClr val="FF0000"/>
                        </a:solidFill>
                        <a:latin typeface="Cambria Math" panose="02040503050406030204" pitchFamily="18" charset="0"/>
                        <a:cs typeface="Times New Roman" pitchFamily="18" charset="0"/>
                      </a:rPr>
                      <m:t>=</m:t>
                    </m:r>
                    <m:f>
                      <m:fPr>
                        <m:type m:val="lin"/>
                        <m:ctrlPr>
                          <a:rPr lang="en-US" sz="2400" i="1">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den>
                    </m:f>
                    <m:r>
                      <a:rPr lang="en-US" sz="2400" i="1">
                        <a:solidFill>
                          <a:srgbClr val="FF0000"/>
                        </a:solidFill>
                        <a:latin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cs typeface="Times New Roman" pitchFamily="18" charset="0"/>
                          </a:rPr>
                          <m:t>1</m:t>
                        </m:r>
                      </m:num>
                      <m:den>
                        <m:r>
                          <a:rPr lang="en-US" sz="2400" i="1">
                            <a:solidFill>
                              <a:srgbClr val="FF0000"/>
                            </a:solidFill>
                            <a:latin typeface="Cambria Math" panose="02040503050406030204" pitchFamily="18" charset="0"/>
                            <a:cs typeface="Times New Roman" pitchFamily="18" charset="0"/>
                          </a:rPr>
                          <m:t>𝑅</m:t>
                        </m:r>
                      </m:den>
                    </m:f>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𝐺</m:t>
                    </m:r>
                  </m:oMath>
                </a14:m>
                <a:r>
                  <a:rPr lang="en-US" sz="2400" dirty="0">
                    <a:solidFill>
                      <a:srgbClr val="FF0000"/>
                    </a:solidFill>
                    <a:latin typeface="Calibri" pitchFamily="34" charset="0"/>
                    <a:ea typeface="Calibri" pitchFamily="34" charset="0"/>
                    <a:cs typeface="Times New Roman" pitchFamily="18" charset="0"/>
                  </a:rPr>
                  <a:t> </a:t>
                </a:r>
              </a:p>
              <a:p>
                <a:pPr algn="ctr" eaLnBrk="0" fontAlgn="base" hangingPunct="0">
                  <a:spcBef>
                    <a:spcPts val="600"/>
                  </a:spcBef>
                  <a:spcAft>
                    <a:spcPct val="0"/>
                  </a:spcAft>
                </a:pPr>
                <a:endParaRPr lang="en-US" sz="2400" dirty="0">
                  <a:latin typeface="Calibri" pitchFamily="34" charset="0"/>
                  <a:ea typeface="Calibri" pitchFamily="34" charset="0"/>
                  <a:cs typeface="Times New Roman" pitchFamily="18" charset="0"/>
                </a:endParaRPr>
              </a:p>
              <a:p>
                <a:pPr algn="ctr" eaLnBrk="0" fontAlgn="base" hangingPunct="0">
                  <a:spcBef>
                    <a:spcPts val="600"/>
                  </a:spcBef>
                  <a:spcAft>
                    <a:spcPct val="0"/>
                  </a:spcAft>
                </a:pPr>
                <a:r>
                  <a:rPr lang="en-US" sz="2400" dirty="0">
                    <a:solidFill>
                      <a:srgbClr val="7030A0"/>
                    </a:solidFill>
                    <a:latin typeface="Calibri" pitchFamily="34" charset="0"/>
                    <a:ea typeface="Calibri" pitchFamily="34" charset="0"/>
                    <a:cs typeface="Times New Roman" pitchFamily="18" charset="0"/>
                  </a:rPr>
                  <a:t>So, for resistors, the impedance is just the resistance and G is called the conductance!</a:t>
                </a:r>
              </a:p>
            </p:txBody>
          </p:sp>
        </mc:Choice>
        <mc:Fallback xmlns="">
          <p:sp>
            <p:nvSpPr>
              <p:cNvPr id="3" name="Rectangle 2"/>
              <p:cNvSpPr>
                <a:spLocks noRot="1" noChangeAspect="1" noMove="1" noResize="1" noEditPoints="1" noAdjustHandles="1" noChangeArrowheads="1" noChangeShapeType="1" noTextEdit="1"/>
              </p:cNvSpPr>
              <p:nvPr/>
            </p:nvSpPr>
            <p:spPr>
              <a:xfrm>
                <a:off x="457200" y="1066800"/>
                <a:ext cx="6629400" cy="5152885"/>
              </a:xfrm>
              <a:prstGeom prst="rect">
                <a:avLst/>
              </a:prstGeom>
              <a:blipFill rotWithShape="0">
                <a:blip r:embed="rId2"/>
                <a:stretch>
                  <a:fillRect l="-1379" t="-947" b="-1775"/>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3" cstate="print"/>
          <a:srcRect/>
          <a:stretch>
            <a:fillRect/>
          </a:stretch>
        </p:blipFill>
        <p:spPr bwMode="auto">
          <a:xfrm>
            <a:off x="6553200" y="2133600"/>
            <a:ext cx="2216345" cy="3096985"/>
          </a:xfrm>
          <a:prstGeom prst="rect">
            <a:avLst/>
          </a:prstGeom>
          <a:noFill/>
          <a:ln w="9525">
            <a:noFill/>
            <a:miter lim="800000"/>
            <a:headEnd/>
            <a:tailEnd/>
          </a:ln>
          <a:effectLst/>
        </p:spPr>
      </p:pic>
    </p:spTree>
    <p:extLst>
      <p:ext uri="{BB962C8B-B14F-4D97-AF65-F5344CB8AC3E}">
        <p14:creationId xmlns:p14="http://schemas.microsoft.com/office/powerpoint/2010/main" val="170366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639762"/>
          </a:xfrm>
        </p:spPr>
        <p:txBody>
          <a:bodyPr>
            <a:normAutofit fontScale="90000"/>
          </a:bodyPr>
          <a:lstStyle/>
          <a:p>
            <a:r>
              <a:rPr lang="en-US" dirty="0">
                <a:solidFill>
                  <a:schemeClr val="bg1"/>
                </a:solidFill>
              </a:rPr>
              <a:t>Impedance and admittance for Capacitors</a:t>
            </a:r>
            <a:endParaRPr lang="en-US" dirty="0"/>
          </a:p>
        </p:txBody>
      </p:sp>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762000" y="1028431"/>
                <a:ext cx="6324600" cy="5245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ts val="600"/>
                  </a:spcBef>
                  <a:spcAft>
                    <a:spcPct val="0"/>
                  </a:spcAft>
                </a:pPr>
                <a:r>
                  <a:rPr lang="fr-FR" sz="2400" dirty="0">
                    <a:latin typeface="Calibri" pitchFamily="34" charset="0"/>
                    <a:cs typeface="Times New Roman" pitchFamily="18" charset="0"/>
                  </a:rPr>
                  <a:t>The terminal relation for a </a:t>
                </a:r>
                <a:r>
                  <a:rPr lang="fr-FR" sz="2400" dirty="0" err="1">
                    <a:latin typeface="Calibri" pitchFamily="34" charset="0"/>
                    <a:cs typeface="Times New Roman" pitchFamily="18" charset="0"/>
                  </a:rPr>
                  <a:t>capacitor</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i</a:t>
                </a:r>
                <a:r>
                  <a:rPr lang="fr-FR" sz="2400" baseline="-25000" dirty="0" err="1">
                    <a:latin typeface="Calibri" pitchFamily="34" charset="0"/>
                    <a:ea typeface="Calibri" pitchFamily="34" charset="0"/>
                    <a:cs typeface="Times New Roman" pitchFamily="18" charset="0"/>
                  </a:rPr>
                  <a:t>c</a:t>
                </a:r>
                <a:r>
                  <a:rPr lang="fr-FR" sz="2400" dirty="0">
                    <a:latin typeface="Calibri" pitchFamily="34" charset="0"/>
                    <a:ea typeface="Calibri" pitchFamily="34" charset="0"/>
                    <a:cs typeface="Times New Roman" pitchFamily="18" charset="0"/>
                  </a:rPr>
                  <a:t>(t)= </a:t>
                </a:r>
                <a:r>
                  <a:rPr lang="fr-FR" sz="2400" dirty="0" err="1">
                    <a:latin typeface="Calibri" pitchFamily="34" charset="0"/>
                    <a:ea typeface="Calibri" pitchFamily="34" charset="0"/>
                    <a:cs typeface="Times New Roman" pitchFamily="18" charset="0"/>
                  </a:rPr>
                  <a:t>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Cdv</a:t>
                </a:r>
                <a:r>
                  <a:rPr lang="fr-FR" sz="2400" baseline="-25000" dirty="0" err="1">
                    <a:latin typeface="Calibri" pitchFamily="34" charset="0"/>
                    <a:ea typeface="Calibri" pitchFamily="34" charset="0"/>
                    <a:cs typeface="Times New Roman" pitchFamily="18" charset="0"/>
                  </a:rPr>
                  <a:t>c</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dt</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sin</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Or    </a:t>
                </a:r>
                <a:r>
                  <a:rPr lang="fr-FR" sz="2400" dirty="0" err="1">
                    <a:latin typeface="Calibri" pitchFamily="34" charset="0"/>
                    <a:ea typeface="Calibri" pitchFamily="34" charset="0"/>
                    <a:cs typeface="Times New Roman" pitchFamily="18" charset="0"/>
                  </a:rPr>
                  <a:t>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a:latin typeface="Symbol" pitchFamily="18" charset="2"/>
                    <a:ea typeface="Calibri" pitchFamily="34" charset="0"/>
                    <a:cs typeface="Times New Roman" pitchFamily="18" charset="0"/>
                  </a:rPr>
                  <a:t>w</a:t>
                </a:r>
                <a:r>
                  <a:rPr lang="fr-FR" sz="2400" dirty="0">
                    <a:latin typeface="Calibri" pitchFamily="34" charset="0"/>
                    <a:ea typeface="Calibri" pitchFamily="34" charset="0"/>
                    <a:cs typeface="Times New Roman" pitchFamily="18" charset="0"/>
                  </a:rPr>
                  <a:t>t+</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+90°)</a:t>
                </a:r>
                <a:r>
                  <a:rPr lang="fr-FR" sz="2400" baseline="30000" dirty="0">
                    <a:solidFill>
                      <a:srgbClr val="FFFF00"/>
                    </a:solidFill>
                    <a:latin typeface="Calibri" pitchFamily="34" charset="0"/>
                    <a:ea typeface="Calibri" pitchFamily="34" charset="0"/>
                    <a:cs typeface="Times New Roman" pitchFamily="18" charset="0"/>
                  </a:rPr>
                  <a:t>*</a:t>
                </a:r>
                <a:endParaRPr lang="fr-FR" sz="2400" dirty="0">
                  <a:solidFill>
                    <a:srgbClr val="FFFF00"/>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is if </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I</a:t>
                </a:r>
                <a:r>
                  <a:rPr lang="fr-FR" sz="2400" baseline="-30000" dirty="0">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CV</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/I</a:t>
                </a:r>
                <a:r>
                  <a:rPr lang="fr-FR" sz="2400" baseline="-30000" dirty="0">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 = 1/</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a:t>
                </a:r>
                <a:r>
                  <a:rPr lang="fr-FR" sz="2400" dirty="0">
                    <a:latin typeface="Calibri" pitchFamily="34" charset="0"/>
                    <a:ea typeface="Calibri" pitchFamily="34" charset="0"/>
                    <a:cs typeface="Times New Roman" pitchFamily="18" charset="0"/>
                  </a:rPr>
                  <a:t>   and   </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 = </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+90°</a:t>
                </a: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So, the voltage phasor and current phasor are:</a:t>
                </a:r>
              </a:p>
              <a:p>
                <a:pPr algn="ctr" eaLnBrk="0" fontAlgn="base" hangingPunct="0">
                  <a:spcBef>
                    <a:spcPts val="600"/>
                  </a:spcBef>
                  <a:spcAft>
                    <a:spcPct val="0"/>
                  </a:spcAft>
                </a:pPr>
                <a14:m>
                  <m:oMath xmlns:m="http://schemas.openxmlformats.org/officeDocument/2006/math">
                    <m:acc>
                      <m:accPr>
                        <m:chr m:val="̂"/>
                        <m:ctrlPr>
                          <a:rPr lang="en-US" sz="2400" i="1" smtClean="0">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𝑉</m:t>
                        </m:r>
                      </m:e>
                      <m:sub>
                        <m:r>
                          <a:rPr lang="en-US" sz="2400" i="1">
                            <a:solidFill>
                              <a:srgbClr val="FF0000"/>
                            </a:solidFill>
                            <a:latin typeface="Cambria Math" panose="02040503050406030204" pitchFamily="18" charset="0"/>
                            <a:cs typeface="Times New Roman" pitchFamily="18" charset="0"/>
                          </a:rPr>
                          <m:t>𝑚</m:t>
                        </m:r>
                      </m:sub>
                    </m:sSub>
                    <m:sSup>
                      <m:sSupPr>
                        <m:ctrlPr>
                          <a:rPr lang="en-US" sz="2400" i="1">
                            <a:solidFill>
                              <a:srgbClr val="FF0000"/>
                            </a:solidFill>
                            <a:latin typeface="Cambria Math" panose="02040503050406030204" pitchFamily="18" charset="0"/>
                            <a:cs typeface="Times New Roman" pitchFamily="18" charset="0"/>
                          </a:rPr>
                        </m:ctrlPr>
                      </m:sSupPr>
                      <m:e>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i="1">
                                <a:solidFill>
                                  <a:srgbClr val="FF0000"/>
                                </a:solidFill>
                                <a:latin typeface="Cambria Math" panose="02040503050406030204" pitchFamily="18" charset="0"/>
                                <a:cs typeface="Times New Roman" pitchFamily="18" charset="0"/>
                              </a:rPr>
                              <m:t>𝑣</m:t>
                            </m:r>
                          </m:sub>
                        </m:sSub>
                      </m:sup>
                    </m:sSup>
                  </m:oMath>
                </a14:m>
                <a:r>
                  <a:rPr lang="en-US" sz="2400" dirty="0">
                    <a:solidFill>
                      <a:srgbClr val="FF0000"/>
                    </a:solidFill>
                    <a:latin typeface="Calibri" pitchFamily="34" charset="0"/>
                    <a:ea typeface="Calibri" pitchFamily="34" charset="0"/>
                    <a:cs typeface="Times New Roman" pitchFamily="18" charset="0"/>
                  </a:rPr>
                  <a:t>    </a:t>
                </a:r>
                <a:r>
                  <a:rPr lang="en-US" sz="2400" dirty="0">
                    <a:latin typeface="Calibri" pitchFamily="34" charset="0"/>
                    <a:ea typeface="Calibri" pitchFamily="34" charset="0"/>
                    <a:cs typeface="Times New Roman" pitchFamily="18" charset="0"/>
                  </a:rPr>
                  <a:t>and</a:t>
                </a:r>
                <a:r>
                  <a:rPr lang="en-US" sz="2400" dirty="0">
                    <a:solidFill>
                      <a:srgbClr val="FF0000"/>
                    </a:solidFill>
                    <a:latin typeface="Calibri" pitchFamily="34" charset="0"/>
                    <a:ea typeface="Calibri" pitchFamily="34" charset="0"/>
                    <a:cs typeface="Times New Roman" pitchFamily="18" charset="0"/>
                  </a:rPr>
                  <a:t>    </a:t>
                </a: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m:rPr>
                            <m:nor/>
                          </m:rPr>
                          <a:rPr lang="fr-FR" sz="2400" dirty="0">
                            <a:solidFill>
                              <a:srgbClr val="FF0000"/>
                            </a:solidFill>
                            <a:latin typeface="Symbol" pitchFamily="18" charset="2"/>
                            <a:ea typeface="Calibri" pitchFamily="34" charset="0"/>
                            <a:cs typeface="Times New Roman" pitchFamily="18" charset="0"/>
                          </a:rPr>
                          <m:t>w</m:t>
                        </m:r>
                        <m:r>
                          <m:rPr>
                            <m:nor/>
                          </m:rPr>
                          <a:rPr lang="fr-FR" sz="2400" dirty="0">
                            <a:solidFill>
                              <a:srgbClr val="FF0000"/>
                            </a:solidFill>
                            <a:latin typeface="Calibri" pitchFamily="34" charset="0"/>
                            <a:ea typeface="Calibri" pitchFamily="34" charset="0"/>
                            <a:cs typeface="Times New Roman" pitchFamily="18" charset="0"/>
                          </a:rPr>
                          <m:t>C</m:t>
                        </m:r>
                        <m:r>
                          <a:rPr lang="en-US" sz="2400" i="1">
                            <a:solidFill>
                              <a:srgbClr val="FF0000"/>
                            </a:solidFill>
                            <a:latin typeface="Cambria Math" panose="02040503050406030204" pitchFamily="18" charset="0"/>
                            <a:cs typeface="Times New Roman" pitchFamily="18" charset="0"/>
                          </a:rPr>
                          <m:t>𝑉</m:t>
                        </m:r>
                      </m:e>
                      <m:sub>
                        <m:r>
                          <a:rPr lang="en-US" sz="2400" i="1">
                            <a:solidFill>
                              <a:srgbClr val="FF0000"/>
                            </a:solidFill>
                            <a:latin typeface="Cambria Math" panose="02040503050406030204" pitchFamily="18" charset="0"/>
                            <a:cs typeface="Times New Roman" pitchFamily="18" charset="0"/>
                          </a:rPr>
                          <m:t>𝑚</m:t>
                        </m:r>
                      </m:sub>
                    </m:sSub>
                    <m:sSup>
                      <m:sSupPr>
                        <m:ctrlPr>
                          <a:rPr lang="en-US" sz="2400" i="1">
                            <a:solidFill>
                              <a:srgbClr val="FF0000"/>
                            </a:solidFill>
                            <a:latin typeface="Cambria Math" panose="02040503050406030204" pitchFamily="18" charset="0"/>
                            <a:cs typeface="Times New Roman" pitchFamily="18" charset="0"/>
                          </a:rPr>
                        </m:ctrlPr>
                      </m:sSupPr>
                      <m:e>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sSub>
                          <m:sSubPr>
                            <m:ctrlPr>
                              <a:rPr lang="en-US" sz="2400" i="1">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i="1">
                                <a:solidFill>
                                  <a:srgbClr val="FF0000"/>
                                </a:solidFill>
                                <a:latin typeface="Cambria Math" panose="02040503050406030204" pitchFamily="18" charset="0"/>
                                <a:cs typeface="Times New Roman" pitchFamily="18" charset="0"/>
                              </a:rPr>
                              <m:t>𝑣</m:t>
                            </m:r>
                          </m:sub>
                        </m:sSub>
                        <m:r>
                          <a:rPr lang="en-US" sz="2400" b="0" i="1" smtClean="0">
                            <a:solidFill>
                              <a:srgbClr val="FF0000"/>
                            </a:solidFill>
                            <a:latin typeface="Cambria Math" panose="02040503050406030204" pitchFamily="18" charset="0"/>
                            <a:cs typeface="Times New Roman" pitchFamily="18" charset="0"/>
                          </a:rPr>
                          <m:t>+90°)</m:t>
                        </m:r>
                      </m:sup>
                    </m:sSup>
                  </m:oMath>
                </a14:m>
                <a:endParaRPr lang="en-US" sz="2400" dirty="0">
                  <a:solidFill>
                    <a:schemeClr val="accent6">
                      <a:lumMod val="50000"/>
                    </a:schemeClr>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And</a:t>
                </a:r>
              </a:p>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Times New Roman" pitchFamily="18" charset="0"/>
                        </a:rPr>
                        <m:t>𝑍</m:t>
                      </m:r>
                      <m:r>
                        <a:rPr lang="en-US" sz="2400" i="1">
                          <a:solidFill>
                            <a:srgbClr val="FF0000"/>
                          </a:solidFill>
                          <a:latin typeface="Cambria Math" panose="02040503050406030204" pitchFamily="18" charset="0"/>
                          <a:cs typeface="Times New Roman" pitchFamily="18" charset="0"/>
                        </a:rPr>
                        <m:t>=</m:t>
                      </m:r>
                      <m:f>
                        <m:fPr>
                          <m:type m:val="lin"/>
                          <m:ctrlPr>
                            <a:rPr lang="en-US" sz="2400" i="1">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den>
                      </m:f>
                      <m:r>
                        <a:rPr lang="en-US" sz="2400" i="1">
                          <a:solidFill>
                            <a:srgbClr val="FF0000"/>
                          </a:solidFill>
                          <a:latin typeface="Cambria Math" panose="02040503050406030204" pitchFamily="18" charset="0"/>
                          <a:cs typeface="Times New Roman" pitchFamily="18" charset="0"/>
                        </a:rPr>
                        <m:t>=</m:t>
                      </m:r>
                      <m:f>
                        <m:fPr>
                          <m:ctrlPr>
                            <a:rPr lang="en-US" sz="2400" i="1" smtClean="0">
                              <a:solidFill>
                                <a:srgbClr val="FF0000"/>
                              </a:solidFill>
                              <a:latin typeface="Cambria Math" panose="02040503050406030204" pitchFamily="18" charset="0"/>
                              <a:cs typeface="Times New Roman" pitchFamily="18" charset="0"/>
                            </a:rPr>
                          </m:ctrlPr>
                        </m:fPr>
                        <m:num>
                          <m:sSup>
                            <m:sSupPr>
                              <m:ctrlPr>
                                <a:rPr lang="en-US" sz="2400" i="1" smtClean="0">
                                  <a:solidFill>
                                    <a:srgbClr val="FF0000"/>
                                  </a:solidFill>
                                  <a:latin typeface="Cambria Math" panose="02040503050406030204" pitchFamily="18" charset="0"/>
                                  <a:cs typeface="Times New Roman" pitchFamily="18" charset="0"/>
                                </a:rPr>
                              </m:ctrlPr>
                            </m:sSupPr>
                            <m:e>
                              <m:r>
                                <a:rPr lang="en-US" sz="2400" b="0" i="1" smtClean="0">
                                  <a:solidFill>
                                    <a:srgbClr val="FF0000"/>
                                  </a:solidFill>
                                  <a:latin typeface="Cambria Math" panose="02040503050406030204" pitchFamily="18" charset="0"/>
                                  <a:cs typeface="Times New Roman" pitchFamily="18" charset="0"/>
                                </a:rPr>
                                <m:t>𝑒</m:t>
                              </m:r>
                            </m:e>
                            <m:sup>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cs typeface="Times New Roman" pitchFamily="18" charset="0"/>
                                </a:rPr>
                                <m:t>90°</m:t>
                              </m:r>
                            </m:sup>
                          </m:sSup>
                        </m:num>
                        <m:den>
                          <m:r>
                            <m:rPr>
                              <m:nor/>
                            </m:rPr>
                            <a:rPr lang="fr-FR" sz="2400" dirty="0">
                              <a:solidFill>
                                <a:srgbClr val="FF0000"/>
                              </a:solidFill>
                              <a:latin typeface="Symbol" pitchFamily="18" charset="2"/>
                              <a:ea typeface="Calibri" pitchFamily="34" charset="0"/>
                              <a:cs typeface="Times New Roman" pitchFamily="18" charset="0"/>
                            </a:rPr>
                            <m:t>w</m:t>
                          </m:r>
                          <m:r>
                            <m:rPr>
                              <m:nor/>
                            </m:rPr>
                            <a:rPr lang="fr-FR" sz="2400" dirty="0">
                              <a:solidFill>
                                <a:srgbClr val="FF0000"/>
                              </a:solidFill>
                              <a:latin typeface="Calibri" pitchFamily="34" charset="0"/>
                              <a:ea typeface="Calibri" pitchFamily="34" charset="0"/>
                              <a:cs typeface="Times New Roman" pitchFamily="18" charset="0"/>
                            </a:rPr>
                            <m:t>C</m:t>
                          </m:r>
                        </m:den>
                      </m:f>
                      <m:r>
                        <a:rPr lang="en-US" sz="2400" b="0" i="1" smtClean="0">
                          <a:solidFill>
                            <a:srgbClr val="FF0000"/>
                          </a:solidFill>
                          <a:latin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𝑗</m:t>
                          </m:r>
                        </m:num>
                        <m:den>
                          <m:r>
                            <m:rPr>
                              <m:nor/>
                            </m:rPr>
                            <a:rPr lang="fr-FR" sz="2400" dirty="0">
                              <a:solidFill>
                                <a:srgbClr val="FF0000"/>
                              </a:solidFill>
                              <a:latin typeface="Symbol" pitchFamily="18" charset="2"/>
                              <a:ea typeface="Calibri" pitchFamily="34" charset="0"/>
                              <a:cs typeface="Times New Roman" pitchFamily="18" charset="0"/>
                            </a:rPr>
                            <m:t>w</m:t>
                          </m:r>
                          <m:r>
                            <m:rPr>
                              <m:nor/>
                            </m:rPr>
                            <a:rPr lang="fr-FR" sz="2400" dirty="0">
                              <a:solidFill>
                                <a:srgbClr val="FF0000"/>
                              </a:solidFill>
                              <a:latin typeface="Calibri" pitchFamily="34" charset="0"/>
                              <a:ea typeface="Calibri" pitchFamily="34" charset="0"/>
                              <a:cs typeface="Times New Roman" pitchFamily="18" charset="0"/>
                            </a:rPr>
                            <m:t>C</m:t>
                          </m:r>
                        </m:den>
                      </m:f>
                      <m:r>
                        <a:rPr lang="en-US" sz="2400" b="0" i="1" smtClean="0">
                          <a:solidFill>
                            <a:srgbClr val="FF0000"/>
                          </a:solidFill>
                          <a:latin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cs typeface="Times New Roman" pitchFamily="18" charset="0"/>
                            </a:rPr>
                            <m:t>1</m:t>
                          </m:r>
                        </m:num>
                        <m:den>
                          <m:r>
                            <a:rPr lang="en-US" sz="2400" i="1">
                              <a:solidFill>
                                <a:srgbClr val="FF0000"/>
                              </a:solidFill>
                              <a:latin typeface="Cambria Math" panose="02040503050406030204" pitchFamily="18" charset="0"/>
                              <a:cs typeface="Times New Roman" pitchFamily="18" charset="0"/>
                            </a:rPr>
                            <m:t>𝑗</m:t>
                          </m:r>
                          <m:r>
                            <m:rPr>
                              <m:nor/>
                            </m:rPr>
                            <a:rPr lang="fr-FR" sz="2400" dirty="0">
                              <a:solidFill>
                                <a:srgbClr val="FF0000"/>
                              </a:solidFill>
                              <a:latin typeface="Symbol" pitchFamily="18" charset="2"/>
                              <a:ea typeface="Calibri" pitchFamily="34" charset="0"/>
                              <a:cs typeface="Times New Roman" pitchFamily="18" charset="0"/>
                            </a:rPr>
                            <m:t>w</m:t>
                          </m:r>
                          <m:r>
                            <m:rPr>
                              <m:nor/>
                            </m:rPr>
                            <a:rPr lang="fr-FR" sz="2400" dirty="0">
                              <a:solidFill>
                                <a:srgbClr val="FF0000"/>
                              </a:solidFill>
                              <a:latin typeface="Calibri" pitchFamily="34" charset="0"/>
                              <a:ea typeface="Calibri" pitchFamily="34" charset="0"/>
                              <a:cs typeface="Times New Roman" pitchFamily="18" charset="0"/>
                            </a:rPr>
                            <m:t>C</m:t>
                          </m:r>
                          <m:r>
                            <m:rPr>
                              <m:nor/>
                            </m:rPr>
                            <a:rPr lang="en-US" sz="2400" dirty="0">
                              <a:solidFill>
                                <a:srgbClr val="FF0000"/>
                              </a:solidFill>
                              <a:latin typeface="Calibri" pitchFamily="34" charset="0"/>
                              <a:ea typeface="Calibri" pitchFamily="34" charset="0"/>
                              <a:cs typeface="Times New Roman" pitchFamily="18" charset="0"/>
                            </a:rPr>
                            <m:t> </m:t>
                          </m:r>
                        </m:den>
                      </m:f>
                    </m:oMath>
                  </m:oMathPara>
                </a14:m>
                <a:endParaRPr lang="en-US" sz="2400" dirty="0">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and</a:t>
                </a:r>
                <a:r>
                  <a:rPr lang="en-US" sz="2400" dirty="0">
                    <a:solidFill>
                      <a:srgbClr val="FF0000"/>
                    </a:solidFill>
                    <a:latin typeface="Calibri" pitchFamily="34" charset="0"/>
                    <a:ea typeface="Calibri" pitchFamily="34" charset="0"/>
                    <a:cs typeface="Times New Roman" pitchFamily="18" charset="0"/>
                  </a:rPr>
                  <a:t>   </a:t>
                </a:r>
                <a:endParaRPr lang="en-US" sz="2400" i="1" dirty="0">
                  <a:solidFill>
                    <a:srgbClr val="FF0000"/>
                  </a:solidFill>
                  <a:latin typeface="Cambria Math" panose="02040503050406030204" pitchFamily="18" charset="0"/>
                  <a:cs typeface="Times New Roman" pitchFamily="18" charset="0"/>
                </a:endParaRPr>
              </a:p>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Times New Roman" pitchFamily="18" charset="0"/>
                        </a:rPr>
                        <m:t>𝑌</m:t>
                      </m:r>
                      <m:r>
                        <a:rPr lang="en-US" sz="2400" i="1">
                          <a:solidFill>
                            <a:srgbClr val="FF0000"/>
                          </a:solidFill>
                          <a:latin typeface="Cambria Math" panose="02040503050406030204" pitchFamily="18" charset="0"/>
                          <a:cs typeface="Times New Roman" pitchFamily="18" charset="0"/>
                        </a:rPr>
                        <m:t>=</m:t>
                      </m:r>
                      <m:f>
                        <m:fPr>
                          <m:type m:val="lin"/>
                          <m:ctrlPr>
                            <a:rPr lang="en-US" sz="2400" i="1">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den>
                      </m:f>
                      <m:r>
                        <a:rPr lang="en-US" sz="2400" i="1">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𝑗</m:t>
                      </m:r>
                      <m:r>
                        <m:rPr>
                          <m:nor/>
                        </m:rPr>
                        <a:rPr lang="fr-FR" sz="2400" dirty="0">
                          <a:solidFill>
                            <a:srgbClr val="FF0000"/>
                          </a:solidFill>
                          <a:latin typeface="Symbol" pitchFamily="18" charset="2"/>
                          <a:ea typeface="Calibri" pitchFamily="34" charset="0"/>
                          <a:cs typeface="Times New Roman" pitchFamily="18" charset="0"/>
                        </a:rPr>
                        <m:t>w</m:t>
                      </m:r>
                      <m:r>
                        <m:rPr>
                          <m:nor/>
                        </m:rPr>
                        <a:rPr lang="fr-FR" sz="2400" dirty="0">
                          <a:solidFill>
                            <a:srgbClr val="FF0000"/>
                          </a:solidFill>
                          <a:latin typeface="Calibri" pitchFamily="34" charset="0"/>
                          <a:ea typeface="Calibri" pitchFamily="34" charset="0"/>
                          <a:cs typeface="Times New Roman" pitchFamily="18" charset="0"/>
                        </a:rPr>
                        <m:t>C</m:t>
                      </m:r>
                    </m:oMath>
                  </m:oMathPara>
                </a14:m>
                <a:endParaRPr lang="en-US" sz="2400" dirty="0">
                  <a:solidFill>
                    <a:srgbClr val="FF0000"/>
                  </a:solidFill>
                  <a:latin typeface="Calibri" pitchFamily="34" charset="0"/>
                  <a:ea typeface="Calibri"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762000" y="1028431"/>
                <a:ext cx="6324600" cy="5245539"/>
              </a:xfrm>
              <a:prstGeom prst="rect">
                <a:avLst/>
              </a:prstGeom>
              <a:blipFill rotWithShape="0">
                <a:blip r:embed="rId2"/>
                <a:stretch>
                  <a:fillRect l="-1445" t="-465" b="-16512"/>
                </a:stretch>
              </a:blipFill>
              <a:ln w="9525">
                <a:noFill/>
                <a:miter lim="800000"/>
                <a:headEnd/>
                <a:tailEnd/>
              </a:ln>
              <a:effectLst/>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srcRect/>
          <a:stretch>
            <a:fillRect/>
          </a:stretch>
        </p:blipFill>
        <p:spPr bwMode="auto">
          <a:xfrm>
            <a:off x="7010400" y="2133600"/>
            <a:ext cx="1981200" cy="2910749"/>
          </a:xfrm>
          <a:prstGeom prst="rect">
            <a:avLst/>
          </a:prstGeom>
          <a:noFill/>
          <a:ln w="9525">
            <a:noFill/>
            <a:miter lim="800000"/>
            <a:headEnd/>
            <a:tailEnd/>
          </a:ln>
          <a:effectLst/>
        </p:spPr>
      </p:pic>
    </p:spTree>
    <p:extLst>
      <p:ext uri="{BB962C8B-B14F-4D97-AF65-F5344CB8AC3E}">
        <p14:creationId xmlns:p14="http://schemas.microsoft.com/office/powerpoint/2010/main" val="348385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792162"/>
          </a:xfrm>
        </p:spPr>
        <p:txBody>
          <a:bodyPr>
            <a:normAutofit fontScale="90000"/>
          </a:bodyPr>
          <a:lstStyle/>
          <a:p>
            <a:r>
              <a:rPr lang="en-US" dirty="0">
                <a:solidFill>
                  <a:schemeClr val="bg1"/>
                </a:solidFill>
              </a:rPr>
              <a:t>Impedance and admittance for Inductors</a:t>
            </a:r>
            <a:endParaRPr lang="en-US" dirty="0"/>
          </a:p>
        </p:txBody>
      </p:sp>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661086" y="1018570"/>
                <a:ext cx="6324600" cy="48847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ts val="600"/>
                  </a:spcBef>
                  <a:spcAft>
                    <a:spcPct val="0"/>
                  </a:spcAft>
                </a:pPr>
                <a:r>
                  <a:rPr lang="fr-FR" sz="2400" dirty="0">
                    <a:latin typeface="Calibri" pitchFamily="34" charset="0"/>
                    <a:cs typeface="Times New Roman" pitchFamily="18" charset="0"/>
                  </a:rPr>
                  <a:t>The terminal relation for an </a:t>
                </a:r>
                <a:r>
                  <a:rPr lang="fr-FR" sz="2400" dirty="0" err="1">
                    <a:latin typeface="Calibri" pitchFamily="34" charset="0"/>
                    <a:cs typeface="Times New Roman" pitchFamily="18" charset="0"/>
                  </a:rPr>
                  <a:t>inductor</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v</a:t>
                </a:r>
                <a:r>
                  <a:rPr lang="fr-FR" sz="2400" baseline="-25000" dirty="0" err="1">
                    <a:latin typeface="Calibri" pitchFamily="34" charset="0"/>
                    <a:ea typeface="Calibri" pitchFamily="34" charset="0"/>
                    <a:cs typeface="Times New Roman" pitchFamily="18" charset="0"/>
                  </a:rPr>
                  <a:t>L</a:t>
                </a:r>
                <a:r>
                  <a:rPr lang="fr-FR" sz="2400" dirty="0">
                    <a:latin typeface="Calibri" pitchFamily="34" charset="0"/>
                    <a:ea typeface="Calibri" pitchFamily="34" charset="0"/>
                    <a:cs typeface="Times New Roman" pitchFamily="18" charset="0"/>
                  </a:rPr>
                  <a:t>(t)=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Ldi</a:t>
                </a:r>
                <a:r>
                  <a:rPr lang="fr-FR" sz="2400" baseline="-25000" dirty="0" err="1">
                    <a:latin typeface="Calibri" pitchFamily="34" charset="0"/>
                    <a:ea typeface="Calibri" pitchFamily="34" charset="0"/>
                    <a:cs typeface="Times New Roman" pitchFamily="18" charset="0"/>
                  </a:rPr>
                  <a:t>L</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dt</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sin</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Or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a:latin typeface="Symbol" pitchFamily="18" charset="2"/>
                    <a:ea typeface="Calibri" pitchFamily="34" charset="0"/>
                    <a:cs typeface="Times New Roman" pitchFamily="18" charset="0"/>
                  </a:rPr>
                  <a:t>w</a:t>
                </a:r>
                <a:r>
                  <a:rPr lang="fr-FR" sz="2400" dirty="0">
                    <a:latin typeface="Calibri" pitchFamily="34" charset="0"/>
                    <a:ea typeface="Calibri" pitchFamily="34" charset="0"/>
                    <a:cs typeface="Times New Roman" pitchFamily="18" charset="0"/>
                  </a:rPr>
                  <a:t>t+</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+90°)</a:t>
                </a:r>
                <a:r>
                  <a:rPr lang="fr-FR" sz="2400" baseline="30000" dirty="0">
                    <a:solidFill>
                      <a:srgbClr val="FFFF00"/>
                    </a:solidFill>
                    <a:latin typeface="Calibri" pitchFamily="34" charset="0"/>
                    <a:ea typeface="Calibri" pitchFamily="34" charset="0"/>
                    <a:cs typeface="Times New Roman" pitchFamily="18" charset="0"/>
                  </a:rPr>
                  <a:t>*</a:t>
                </a:r>
                <a:endParaRPr lang="fr-FR" sz="2400" dirty="0">
                  <a:solidFill>
                    <a:srgbClr val="FFFF00"/>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is if </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LI</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/I</a:t>
                </a:r>
                <a:r>
                  <a:rPr lang="fr-FR" sz="2400" baseline="-30000" dirty="0">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 = </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a:t>
                </a:r>
                <a:r>
                  <a:rPr lang="fr-FR" sz="2400" dirty="0">
                    <a:latin typeface="Calibri" pitchFamily="34" charset="0"/>
                    <a:ea typeface="Calibri" pitchFamily="34" charset="0"/>
                    <a:cs typeface="Times New Roman" pitchFamily="18" charset="0"/>
                  </a:rPr>
                  <a:t>   and   </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 = </a:t>
                </a:r>
                <a:r>
                  <a:rPr lang="fr-FR" sz="2400" dirty="0">
                    <a:latin typeface="Symbol" pitchFamily="18" charset="2"/>
                    <a:ea typeface="Calibri" pitchFamily="34" charset="0"/>
                    <a:cs typeface="Times New Roman" pitchFamily="18" charset="0"/>
                  </a:rPr>
                  <a:t>f</a:t>
                </a:r>
                <a:r>
                  <a:rPr lang="fr-FR" sz="2400" baseline="-30000" dirty="0">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+90°</a:t>
                </a: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So, the voltage phasor and current phasor are:</a:t>
                </a:r>
              </a:p>
              <a:p>
                <a:pPr algn="ctr" eaLnBrk="0" fontAlgn="base" hangingPunct="0">
                  <a:spcBef>
                    <a:spcPts val="600"/>
                  </a:spcBef>
                  <a:spcAft>
                    <a:spcPct val="0"/>
                  </a:spcAft>
                </a:pP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𝑉</m:t>
                        </m:r>
                      </m:e>
                      <m:sub>
                        <m:r>
                          <a:rPr lang="en-US" sz="2400" i="1">
                            <a:solidFill>
                              <a:srgbClr val="FF0000"/>
                            </a:solidFill>
                            <a:latin typeface="Cambria Math" panose="02040503050406030204" pitchFamily="18" charset="0"/>
                            <a:cs typeface="Times New Roman" pitchFamily="18" charset="0"/>
                          </a:rPr>
                          <m:t>𝑚</m:t>
                        </m:r>
                      </m:sub>
                    </m:sSub>
                    <m:sSup>
                      <m:sSupPr>
                        <m:ctrlPr>
                          <a:rPr lang="en-US" sz="2400" i="1">
                            <a:solidFill>
                              <a:srgbClr val="FF0000"/>
                            </a:solidFill>
                            <a:latin typeface="Cambria Math" panose="02040503050406030204" pitchFamily="18" charset="0"/>
                            <a:cs typeface="Times New Roman" pitchFamily="18" charset="0"/>
                          </a:rPr>
                        </m:ctrlPr>
                      </m:sSupPr>
                      <m:e>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i="1">
                                <a:solidFill>
                                  <a:srgbClr val="FF0000"/>
                                </a:solidFill>
                                <a:latin typeface="Cambria Math" panose="02040503050406030204" pitchFamily="18" charset="0"/>
                                <a:cs typeface="Times New Roman" pitchFamily="18" charset="0"/>
                              </a:rPr>
                              <m:t>𝑣</m:t>
                            </m:r>
                          </m:sub>
                        </m:sSub>
                      </m:sup>
                    </m:sSup>
                  </m:oMath>
                </a14:m>
                <a:r>
                  <a:rPr lang="en-US" sz="2400" dirty="0">
                    <a:solidFill>
                      <a:srgbClr val="FF0000"/>
                    </a:solidFill>
                    <a:latin typeface="Calibri" pitchFamily="34" charset="0"/>
                    <a:ea typeface="Calibri" pitchFamily="34" charset="0"/>
                    <a:cs typeface="Times New Roman" pitchFamily="18" charset="0"/>
                  </a:rPr>
                  <a:t>    </a:t>
                </a:r>
                <a:r>
                  <a:rPr lang="en-US" sz="2400" dirty="0">
                    <a:latin typeface="Calibri" pitchFamily="34" charset="0"/>
                    <a:ea typeface="Calibri" pitchFamily="34" charset="0"/>
                    <a:cs typeface="Times New Roman" pitchFamily="18" charset="0"/>
                  </a:rPr>
                  <a:t>and</a:t>
                </a:r>
                <a:r>
                  <a:rPr lang="en-US" sz="2400" dirty="0">
                    <a:solidFill>
                      <a:srgbClr val="FF0000"/>
                    </a:solidFill>
                    <a:latin typeface="Calibri" pitchFamily="34" charset="0"/>
                    <a:ea typeface="Calibri" pitchFamily="34" charset="0"/>
                    <a:cs typeface="Times New Roman" pitchFamily="18" charset="0"/>
                  </a:rPr>
                  <a:t>    </a:t>
                </a:r>
                <a14:m>
                  <m:oMath xmlns:m="http://schemas.openxmlformats.org/officeDocument/2006/math">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r>
                      <a:rPr lang="en-US" sz="2400" i="1">
                        <a:solidFill>
                          <a:srgbClr val="FF0000"/>
                        </a:solidFill>
                        <a:latin typeface="Cambria Math" panose="02040503050406030204" pitchFamily="18" charset="0"/>
                        <a:cs typeface="Times New Roman" pitchFamily="18" charset="0"/>
                      </a:rPr>
                      <m:t>=</m:t>
                    </m:r>
                    <m:sSup>
                      <m:sSupPr>
                        <m:ctrlPr>
                          <a:rPr lang="en-US" sz="2400" i="1">
                            <a:solidFill>
                              <a:srgbClr val="FF0000"/>
                            </a:solidFill>
                            <a:latin typeface="Cambria Math" panose="02040503050406030204" pitchFamily="18" charset="0"/>
                            <a:cs typeface="Times New Roman" pitchFamily="18" charset="0"/>
                          </a:rPr>
                        </m:ctrlPr>
                      </m:sSupPr>
                      <m:e>
                        <m:f>
                          <m:fPr>
                            <m:type m:val="lin"/>
                            <m:ctrlPr>
                              <a:rPr lang="en-US" sz="2400" i="1">
                                <a:solidFill>
                                  <a:srgbClr val="FF0000"/>
                                </a:solidFill>
                                <a:latin typeface="Cambria Math" panose="02040503050406030204" pitchFamily="18" charset="0"/>
                                <a:cs typeface="Times New Roman" pitchFamily="18" charset="0"/>
                              </a:rPr>
                            </m:ctrlPr>
                          </m:fPr>
                          <m:num>
                            <m:sSub>
                              <m:sSubPr>
                                <m:ctrlPr>
                                  <a:rPr lang="en-US" sz="2400" i="1">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𝑉</m:t>
                                </m:r>
                              </m:e>
                              <m:sub>
                                <m:r>
                                  <a:rPr lang="en-US" sz="2400" i="1">
                                    <a:solidFill>
                                      <a:srgbClr val="FF0000"/>
                                    </a:solidFill>
                                    <a:latin typeface="Cambria Math" panose="02040503050406030204" pitchFamily="18" charset="0"/>
                                    <a:cs typeface="Times New Roman" pitchFamily="18" charset="0"/>
                                  </a:rPr>
                                  <m:t>𝑚</m:t>
                                </m:r>
                              </m:sub>
                            </m:sSub>
                          </m:num>
                          <m:den>
                            <m:r>
                              <m:rPr>
                                <m:nor/>
                              </m:rPr>
                              <a:rPr lang="fr-FR" sz="2400" dirty="0">
                                <a:solidFill>
                                  <a:srgbClr val="FF0000"/>
                                </a:solidFill>
                                <a:latin typeface="Symbol" pitchFamily="18" charset="2"/>
                                <a:ea typeface="Calibri" pitchFamily="34" charset="0"/>
                                <a:cs typeface="Times New Roman" pitchFamily="18" charset="0"/>
                              </a:rPr>
                              <m:t>w</m:t>
                            </m:r>
                            <m:r>
                              <a:rPr lang="en-US" sz="2400" i="1" dirty="0">
                                <a:solidFill>
                                  <a:srgbClr val="FF0000"/>
                                </a:solidFill>
                                <a:latin typeface="Cambria Math" panose="02040503050406030204" pitchFamily="18" charset="0"/>
                                <a:ea typeface="Calibri" pitchFamily="34" charset="0"/>
                                <a:cs typeface="Times New Roman" pitchFamily="18" charset="0"/>
                              </a:rPr>
                              <m:t>𝐿</m:t>
                            </m:r>
                            <m:r>
                              <a:rPr lang="en-US" sz="2400" b="0" i="1" dirty="0" smtClean="0">
                                <a:solidFill>
                                  <a:srgbClr val="FF0000"/>
                                </a:solidFill>
                                <a:latin typeface="Cambria Math" panose="02040503050406030204" pitchFamily="18" charset="0"/>
                                <a:ea typeface="Calibri" pitchFamily="34" charset="0"/>
                                <a:cs typeface="Times New Roman" pitchFamily="18" charset="0"/>
                              </a:rPr>
                              <m:t>)</m:t>
                            </m:r>
                          </m:den>
                        </m:f>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𝜙</m:t>
                            </m:r>
                          </m:e>
                          <m:sub>
                            <m:r>
                              <a:rPr lang="en-US" sz="2400" i="1">
                                <a:solidFill>
                                  <a:srgbClr val="FF0000"/>
                                </a:solidFill>
                                <a:latin typeface="Cambria Math" panose="02040503050406030204" pitchFamily="18" charset="0"/>
                                <a:cs typeface="Times New Roman" pitchFamily="18" charset="0"/>
                              </a:rPr>
                              <m:t>𝑣</m:t>
                            </m:r>
                          </m:sub>
                        </m:sSub>
                        <m:r>
                          <a:rPr lang="en-US" sz="2400" b="0" i="1"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90°)</m:t>
                        </m:r>
                      </m:sup>
                    </m:sSup>
                  </m:oMath>
                </a14:m>
                <a:endParaRPr lang="en-US" sz="2400" dirty="0">
                  <a:solidFill>
                    <a:schemeClr val="accent6">
                      <a:lumMod val="50000"/>
                    </a:schemeClr>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And</a:t>
                </a:r>
              </a:p>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Times New Roman" pitchFamily="18" charset="0"/>
                        </a:rPr>
                        <m:t>𝑍</m:t>
                      </m:r>
                      <m:r>
                        <a:rPr lang="en-US" sz="2400" i="1">
                          <a:solidFill>
                            <a:srgbClr val="FF0000"/>
                          </a:solidFill>
                          <a:latin typeface="Cambria Math" panose="02040503050406030204" pitchFamily="18" charset="0"/>
                          <a:cs typeface="Times New Roman" pitchFamily="18" charset="0"/>
                        </a:rPr>
                        <m:t>=</m:t>
                      </m:r>
                      <m:f>
                        <m:fPr>
                          <m:type m:val="lin"/>
                          <m:ctrlPr>
                            <a:rPr lang="en-US" sz="2400" i="1">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den>
                      </m:f>
                      <m:r>
                        <a:rPr lang="en-US" sz="2400" i="1">
                          <a:solidFill>
                            <a:srgbClr val="FF0000"/>
                          </a:solidFill>
                          <a:latin typeface="Cambria Math" panose="02040503050406030204" pitchFamily="18" charset="0"/>
                          <a:cs typeface="Times New Roman" pitchFamily="18" charset="0"/>
                        </a:rPr>
                        <m:t>=</m:t>
                      </m:r>
                      <m:r>
                        <m:rPr>
                          <m:nor/>
                        </m:rPr>
                        <a:rPr lang="fr-FR" sz="2400" dirty="0">
                          <a:solidFill>
                            <a:srgbClr val="FF0000"/>
                          </a:solidFill>
                          <a:latin typeface="Symbol" pitchFamily="18" charset="2"/>
                          <a:ea typeface="Calibri" pitchFamily="34" charset="0"/>
                          <a:cs typeface="Times New Roman" pitchFamily="18" charset="0"/>
                        </a:rPr>
                        <m:t>w</m:t>
                      </m:r>
                      <m:r>
                        <a:rPr lang="en-US" sz="2400" i="1" dirty="0">
                          <a:solidFill>
                            <a:srgbClr val="FF0000"/>
                          </a:solidFill>
                          <a:latin typeface="Cambria Math" panose="02040503050406030204" pitchFamily="18" charset="0"/>
                          <a:ea typeface="Calibri" pitchFamily="34" charset="0"/>
                          <a:cs typeface="Times New Roman" pitchFamily="18" charset="0"/>
                        </a:rPr>
                        <m:t>𝐿</m:t>
                      </m:r>
                      <m:sSup>
                        <m:sSupPr>
                          <m:ctrlPr>
                            <a:rPr lang="en-US" sz="2400" i="1">
                              <a:solidFill>
                                <a:srgbClr val="FF0000"/>
                              </a:solidFill>
                              <a:latin typeface="Cambria Math" panose="02040503050406030204" pitchFamily="18" charset="0"/>
                              <a:cs typeface="Times New Roman" pitchFamily="18" charset="0"/>
                            </a:rPr>
                          </m:ctrlPr>
                        </m:sSupPr>
                        <m:e>
                          <m:r>
                            <a:rPr lang="en-US" sz="2400" i="1">
                              <a:solidFill>
                                <a:srgbClr val="FF0000"/>
                              </a:solidFill>
                              <a:latin typeface="Cambria Math" panose="02040503050406030204" pitchFamily="18" charset="0"/>
                              <a:cs typeface="Times New Roman" pitchFamily="18" charset="0"/>
                            </a:rPr>
                            <m:t>𝑒</m:t>
                          </m:r>
                        </m:e>
                        <m:sup>
                          <m:r>
                            <a:rPr lang="en-US" sz="2400" i="1">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cs typeface="Times New Roman" pitchFamily="18" charset="0"/>
                            </a:rPr>
                            <m:t>90°</m:t>
                          </m:r>
                        </m:sup>
                      </m:sSup>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𝑗</m:t>
                      </m:r>
                      <m:r>
                        <m:rPr>
                          <m:nor/>
                        </m:rPr>
                        <a:rPr lang="fr-FR" sz="2400" dirty="0">
                          <a:solidFill>
                            <a:srgbClr val="FF0000"/>
                          </a:solidFill>
                          <a:latin typeface="Symbol" pitchFamily="18" charset="2"/>
                          <a:ea typeface="Calibri" pitchFamily="34" charset="0"/>
                          <a:cs typeface="Times New Roman" pitchFamily="18" charset="0"/>
                        </a:rPr>
                        <m:t>w</m:t>
                      </m:r>
                      <m:r>
                        <a:rPr lang="en-US" sz="2400" i="1" dirty="0">
                          <a:solidFill>
                            <a:srgbClr val="FF0000"/>
                          </a:solidFill>
                          <a:latin typeface="Cambria Math" panose="02040503050406030204" pitchFamily="18" charset="0"/>
                          <a:ea typeface="Calibri" pitchFamily="34" charset="0"/>
                          <a:cs typeface="Times New Roman" pitchFamily="18" charset="0"/>
                        </a:rPr>
                        <m:t>𝐿</m:t>
                      </m:r>
                    </m:oMath>
                  </m:oMathPara>
                </a14:m>
                <a:endParaRPr lang="en-US" sz="2400" dirty="0">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and</a:t>
                </a:r>
                <a:r>
                  <a:rPr lang="en-US" sz="2400" dirty="0">
                    <a:solidFill>
                      <a:srgbClr val="FF0000"/>
                    </a:solidFill>
                    <a:latin typeface="Calibri" pitchFamily="34" charset="0"/>
                    <a:ea typeface="Calibri" pitchFamily="34" charset="0"/>
                    <a:cs typeface="Times New Roman" pitchFamily="18" charset="0"/>
                  </a:rPr>
                  <a:t>   </a:t>
                </a:r>
                <a:endParaRPr lang="en-US" sz="2400" i="1" dirty="0">
                  <a:solidFill>
                    <a:srgbClr val="FF0000"/>
                  </a:solidFill>
                  <a:latin typeface="Cambria Math" panose="02040503050406030204" pitchFamily="18" charset="0"/>
                  <a:cs typeface="Times New Roman" pitchFamily="18" charset="0"/>
                </a:endParaRPr>
              </a:p>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Times New Roman" pitchFamily="18" charset="0"/>
                        </a:rPr>
                        <m:t>𝑌</m:t>
                      </m:r>
                      <m:r>
                        <a:rPr lang="en-US" sz="2400" i="1">
                          <a:solidFill>
                            <a:srgbClr val="FF0000"/>
                          </a:solidFill>
                          <a:latin typeface="Cambria Math" panose="02040503050406030204" pitchFamily="18" charset="0"/>
                          <a:cs typeface="Times New Roman" pitchFamily="18" charset="0"/>
                        </a:rPr>
                        <m:t>=</m:t>
                      </m:r>
                      <m:f>
                        <m:fPr>
                          <m:type m:val="lin"/>
                          <m:ctrlPr>
                            <a:rPr lang="en-US" sz="2400" i="1">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den>
                      </m:f>
                      <m:r>
                        <a:rPr lang="en-US" sz="2400" i="1">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1/</m:t>
                      </m:r>
                      <m:r>
                        <a:rPr lang="en-US" sz="2400" i="1">
                          <a:solidFill>
                            <a:srgbClr val="FF0000"/>
                          </a:solidFill>
                          <a:latin typeface="Cambria Math" panose="02040503050406030204" pitchFamily="18" charset="0"/>
                          <a:cs typeface="Times New Roman" pitchFamily="18" charset="0"/>
                        </a:rPr>
                        <m:t>𝑗</m:t>
                      </m:r>
                      <m:r>
                        <m:rPr>
                          <m:nor/>
                        </m:rPr>
                        <a:rPr lang="fr-FR" sz="2400" dirty="0">
                          <a:solidFill>
                            <a:srgbClr val="FF0000"/>
                          </a:solidFill>
                          <a:latin typeface="Symbol" pitchFamily="18" charset="2"/>
                          <a:ea typeface="Calibri" pitchFamily="34" charset="0"/>
                          <a:cs typeface="Times New Roman" pitchFamily="18" charset="0"/>
                        </a:rPr>
                        <m:t>w</m:t>
                      </m:r>
                      <m:r>
                        <a:rPr lang="en-US" sz="2400" b="0" i="1" dirty="0" smtClean="0">
                          <a:solidFill>
                            <a:srgbClr val="FF0000"/>
                          </a:solidFill>
                          <a:latin typeface="Cambria Math" panose="02040503050406030204" pitchFamily="18" charset="0"/>
                          <a:ea typeface="Calibri" pitchFamily="34" charset="0"/>
                          <a:cs typeface="Times New Roman" pitchFamily="18" charset="0"/>
                        </a:rPr>
                        <m:t>𝐿</m:t>
                      </m:r>
                    </m:oMath>
                  </m:oMathPara>
                </a14:m>
                <a:endParaRPr lang="en-US" sz="2400" dirty="0">
                  <a:solidFill>
                    <a:srgbClr val="FF0000"/>
                  </a:solidFill>
                  <a:latin typeface="Calibri" pitchFamily="34" charset="0"/>
                  <a:ea typeface="Calibri"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661086" y="1018570"/>
                <a:ext cx="6324600" cy="4884799"/>
              </a:xfrm>
              <a:prstGeom prst="rect">
                <a:avLst/>
              </a:prstGeom>
              <a:blipFill rotWithShape="0">
                <a:blip r:embed="rId2"/>
                <a:stretch>
                  <a:fillRect l="-1445" r="-867" b="-16979"/>
                </a:stretch>
              </a:blipFill>
              <a:ln w="9525">
                <a:noFill/>
                <a:miter lim="800000"/>
                <a:headEnd/>
                <a:tailEnd/>
              </a:ln>
              <a:effectLst/>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srcRect/>
          <a:stretch>
            <a:fillRect/>
          </a:stretch>
        </p:blipFill>
        <p:spPr bwMode="auto">
          <a:xfrm>
            <a:off x="6985686" y="2057400"/>
            <a:ext cx="2032985" cy="3253674"/>
          </a:xfrm>
          <a:prstGeom prst="rect">
            <a:avLst/>
          </a:prstGeom>
          <a:noFill/>
          <a:ln w="9525">
            <a:noFill/>
            <a:miter lim="800000"/>
            <a:headEnd/>
            <a:tailEnd/>
          </a:ln>
          <a:effectLst/>
        </p:spPr>
      </p:pic>
    </p:spTree>
    <p:extLst>
      <p:ext uri="{BB962C8B-B14F-4D97-AF65-F5344CB8AC3E}">
        <p14:creationId xmlns:p14="http://schemas.microsoft.com/office/powerpoint/2010/main" val="290270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t>Summary of impedances and admittances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49920928"/>
              </p:ext>
            </p:extLst>
          </p:nvPr>
        </p:nvGraphicFramePr>
        <p:xfrm>
          <a:off x="381000" y="1905000"/>
          <a:ext cx="8382000" cy="2633664"/>
        </p:xfrm>
        <a:graphic>
          <a:graphicData uri="http://schemas.openxmlformats.org/drawingml/2006/table">
            <a:tbl>
              <a:tblPr firstRow="1" bandRow="1">
                <a:tableStyleId>{5C22544A-7EE6-4342-B048-85BDC9FD1C3A}</a:tableStyleId>
              </a:tblPr>
              <a:tblGrid>
                <a:gridCol w="1387477">
                  <a:extLst>
                    <a:ext uri="{9D8B030D-6E8A-4147-A177-3AD203B41FA5}">
                      <a16:colId xmlns:a16="http://schemas.microsoft.com/office/drawing/2014/main" val="20000"/>
                    </a:ext>
                  </a:extLst>
                </a:gridCol>
                <a:gridCol w="1508123">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658416">
                <a:tc>
                  <a:txBody>
                    <a:bodyPr/>
                    <a:lstStyle/>
                    <a:p>
                      <a:r>
                        <a:rPr lang="en-US" dirty="0"/>
                        <a:t>Component</a:t>
                      </a:r>
                    </a:p>
                  </a:txBody>
                  <a:tcPr/>
                </a:tc>
                <a:tc>
                  <a:txBody>
                    <a:bodyPr/>
                    <a:lstStyle/>
                    <a:p>
                      <a:pPr algn="ctr"/>
                      <a:r>
                        <a:rPr lang="en-US" dirty="0" err="1"/>
                        <a:t>Vmax</a:t>
                      </a:r>
                      <a:r>
                        <a:rPr lang="en-US" dirty="0"/>
                        <a:t> / Imax (</a:t>
                      </a:r>
                      <a:r>
                        <a:rPr lang="en-US" dirty="0" err="1"/>
                        <a:t>Vm</a:t>
                      </a:r>
                      <a:r>
                        <a:rPr lang="en-US" dirty="0"/>
                        <a:t>/</a:t>
                      </a:r>
                      <a:r>
                        <a:rPr lang="en-US" dirty="0" err="1"/>
                        <a:t>Im</a:t>
                      </a:r>
                      <a:r>
                        <a:rPr lang="en-US" dirty="0"/>
                        <a:t>)</a:t>
                      </a:r>
                    </a:p>
                  </a:txBody>
                  <a:tcPr/>
                </a:tc>
                <a:tc>
                  <a:txBody>
                    <a:bodyPr/>
                    <a:lstStyle/>
                    <a:p>
                      <a:pPr algn="ctr"/>
                      <a:r>
                        <a:rPr lang="en-US" dirty="0" err="1"/>
                        <a:t>Vphase</a:t>
                      </a:r>
                      <a:r>
                        <a:rPr lang="en-US" dirty="0"/>
                        <a:t> – </a:t>
                      </a:r>
                      <a:r>
                        <a:rPr lang="en-US" dirty="0" err="1"/>
                        <a:t>Iphase</a:t>
                      </a:r>
                      <a:r>
                        <a:rPr lang="en-US" dirty="0"/>
                        <a:t> (</a:t>
                      </a:r>
                      <a:r>
                        <a:rPr lang="en-US" dirty="0" err="1">
                          <a:latin typeface="Symbol" pitchFamily="18" charset="2"/>
                        </a:rPr>
                        <a:t>f</a:t>
                      </a:r>
                      <a:r>
                        <a:rPr lang="en-US" baseline="-25000" dirty="0" err="1"/>
                        <a:t>V</a:t>
                      </a:r>
                      <a:r>
                        <a:rPr lang="en-US" dirty="0" err="1"/>
                        <a:t>-</a:t>
                      </a:r>
                      <a:r>
                        <a:rPr lang="en-US" sz="1800" b="1" kern="1200" dirty="0" err="1">
                          <a:solidFill>
                            <a:schemeClr val="lt1"/>
                          </a:solidFill>
                          <a:latin typeface="Symbol" pitchFamily="18" charset="2"/>
                          <a:ea typeface="+mn-ea"/>
                          <a:cs typeface="+mn-cs"/>
                        </a:rPr>
                        <a:t>f</a:t>
                      </a:r>
                      <a:r>
                        <a:rPr lang="en-US" baseline="-25000" dirty="0" err="1"/>
                        <a:t>I</a:t>
                      </a:r>
                      <a:r>
                        <a:rPr lang="en-US" dirty="0"/>
                        <a:t>)</a:t>
                      </a:r>
                    </a:p>
                  </a:txBody>
                  <a:tcPr/>
                </a:tc>
                <a:tc>
                  <a:txBody>
                    <a:bodyPr/>
                    <a:lstStyle/>
                    <a:p>
                      <a:pPr algn="ctr"/>
                      <a:r>
                        <a:rPr lang="en-US" dirty="0"/>
                        <a:t>Impedance (</a:t>
                      </a:r>
                      <a:r>
                        <a:rPr lang="en-US" dirty="0">
                          <a:latin typeface="Symbol" pitchFamily="18" charset="2"/>
                        </a:rPr>
                        <a:t>W</a:t>
                      </a:r>
                      <a:r>
                        <a:rPr lang="en-US" dirty="0"/>
                        <a:t>)</a:t>
                      </a:r>
                    </a:p>
                  </a:txBody>
                  <a:tcPr/>
                </a:tc>
                <a:tc>
                  <a:txBody>
                    <a:bodyPr/>
                    <a:lstStyle/>
                    <a:p>
                      <a:pPr algn="ctr"/>
                      <a:r>
                        <a:rPr lang="en-US" dirty="0"/>
                        <a:t>Admittance (1/</a:t>
                      </a:r>
                      <a:r>
                        <a:rPr lang="en-US" dirty="0">
                          <a:latin typeface="Symbol" pitchFamily="18" charset="2"/>
                        </a:rPr>
                        <a:t>W</a:t>
                      </a:r>
                      <a:r>
                        <a:rPr lang="en-US" dirty="0"/>
                        <a:t>)</a:t>
                      </a:r>
                    </a:p>
                  </a:txBody>
                  <a:tcPr/>
                </a:tc>
                <a:extLst>
                  <a:ext uri="{0D108BD9-81ED-4DB2-BD59-A6C34878D82A}">
                    <a16:rowId xmlns:a16="http://schemas.microsoft.com/office/drawing/2014/main" val="10000"/>
                  </a:ext>
                </a:extLst>
              </a:tr>
              <a:tr h="658416">
                <a:tc>
                  <a:txBody>
                    <a:bodyPr/>
                    <a:lstStyle/>
                    <a:p>
                      <a:r>
                        <a:rPr lang="en-US" dirty="0"/>
                        <a:t>Resistor</a:t>
                      </a:r>
                    </a:p>
                  </a:txBody>
                  <a:tcPr/>
                </a:tc>
                <a:tc>
                  <a:txBody>
                    <a:bodyPr/>
                    <a:lstStyle/>
                    <a:p>
                      <a:pPr algn="ctr"/>
                      <a:r>
                        <a:rPr lang="en-US" dirty="0"/>
                        <a:t>R</a:t>
                      </a:r>
                    </a:p>
                  </a:txBody>
                  <a:tcPr/>
                </a:tc>
                <a:tc>
                  <a:txBody>
                    <a:bodyPr/>
                    <a:lstStyle/>
                    <a:p>
                      <a:pPr algn="ctr"/>
                      <a:r>
                        <a:rPr lang="en-US" dirty="0"/>
                        <a:t>0</a:t>
                      </a:r>
                    </a:p>
                  </a:txBody>
                  <a:tcPr/>
                </a:tc>
                <a:tc>
                  <a:txBody>
                    <a:bodyPr/>
                    <a:lstStyle/>
                    <a:p>
                      <a:pPr algn="ctr"/>
                      <a:r>
                        <a:rPr lang="en-US" dirty="0"/>
                        <a:t>R = R e </a:t>
                      </a:r>
                      <a:r>
                        <a:rPr lang="en-US" baseline="30000" dirty="0"/>
                        <a:t>j0</a:t>
                      </a:r>
                      <a:r>
                        <a:rPr lang="en-US" baseline="0" dirty="0"/>
                        <a:t> </a:t>
                      </a:r>
                      <a:endParaRPr lang="en-US" dirty="0"/>
                    </a:p>
                  </a:txBody>
                  <a:tcPr/>
                </a:tc>
                <a:tc>
                  <a:txBody>
                    <a:bodyPr/>
                    <a:lstStyle/>
                    <a:p>
                      <a:pPr algn="ctr"/>
                      <a:r>
                        <a:rPr lang="en-US" dirty="0"/>
                        <a:t>G = 1/R</a:t>
                      </a:r>
                    </a:p>
                  </a:txBody>
                  <a:tcPr/>
                </a:tc>
                <a:extLst>
                  <a:ext uri="{0D108BD9-81ED-4DB2-BD59-A6C34878D82A}">
                    <a16:rowId xmlns:a16="http://schemas.microsoft.com/office/drawing/2014/main" val="10001"/>
                  </a:ext>
                </a:extLst>
              </a:tr>
              <a:tr h="658416">
                <a:tc>
                  <a:txBody>
                    <a:bodyPr/>
                    <a:lstStyle/>
                    <a:p>
                      <a:r>
                        <a:rPr lang="en-US" dirty="0"/>
                        <a:t>Capacitor </a:t>
                      </a:r>
                    </a:p>
                  </a:txBody>
                  <a:tcPr/>
                </a:tc>
                <a:tc>
                  <a:txBody>
                    <a:bodyPr/>
                    <a:lstStyle/>
                    <a:p>
                      <a:pPr algn="ctr"/>
                      <a:r>
                        <a:rPr lang="en-US" dirty="0"/>
                        <a:t>1/(</a:t>
                      </a:r>
                      <a:r>
                        <a:rPr lang="en-US" dirty="0" err="1">
                          <a:latin typeface="Symbol" pitchFamily="18" charset="2"/>
                        </a:rPr>
                        <a:t>w</a:t>
                      </a:r>
                      <a:r>
                        <a:rPr lang="en-US" dirty="0" err="1"/>
                        <a:t>C</a:t>
                      </a:r>
                      <a:r>
                        <a:rPr lang="en-US" dirty="0"/>
                        <a:t>)</a:t>
                      </a:r>
                    </a:p>
                  </a:txBody>
                  <a:tcPr/>
                </a:tc>
                <a:tc>
                  <a:txBody>
                    <a:bodyPr/>
                    <a:lstStyle/>
                    <a:p>
                      <a:pPr algn="ctr"/>
                      <a:r>
                        <a:rPr lang="en-US" dirty="0"/>
                        <a:t>-90°</a:t>
                      </a:r>
                    </a:p>
                  </a:txBody>
                  <a:tcPr/>
                </a:tc>
                <a:tc>
                  <a:txBody>
                    <a:bodyPr/>
                    <a:lstStyle/>
                    <a:p>
                      <a:pPr algn="ctr"/>
                      <a:r>
                        <a:rPr lang="en-US" dirty="0"/>
                        <a:t>1/(</a:t>
                      </a:r>
                      <a:r>
                        <a:rPr lang="en-US" dirty="0" err="1"/>
                        <a:t>j</a:t>
                      </a:r>
                      <a:r>
                        <a:rPr lang="en-US" dirty="0" err="1">
                          <a:latin typeface="Symbol" pitchFamily="18" charset="2"/>
                        </a:rPr>
                        <a:t>w</a:t>
                      </a:r>
                      <a:r>
                        <a:rPr lang="en-US" dirty="0" err="1"/>
                        <a:t>C</a:t>
                      </a:r>
                      <a:r>
                        <a:rPr lang="en-US" dirty="0"/>
                        <a:t>) = e </a:t>
                      </a:r>
                      <a:r>
                        <a:rPr lang="en-US" baseline="30000" dirty="0"/>
                        <a:t>-j90°</a:t>
                      </a:r>
                      <a:r>
                        <a:rPr lang="en-US" baseline="0" dirty="0"/>
                        <a:t>/(</a:t>
                      </a:r>
                      <a:r>
                        <a:rPr lang="en-US" dirty="0" err="1">
                          <a:latin typeface="Symbol" pitchFamily="18" charset="2"/>
                        </a:rPr>
                        <a:t>w</a:t>
                      </a:r>
                      <a:r>
                        <a:rPr lang="en-US" dirty="0" err="1"/>
                        <a:t>C</a:t>
                      </a:r>
                      <a:r>
                        <a:rPr lang="en-US" baseline="0" dirty="0"/>
                        <a:t>)</a:t>
                      </a:r>
                      <a:endParaRPr lang="en-US" baseline="30000" dirty="0"/>
                    </a:p>
                  </a:txBody>
                  <a:tcPr/>
                </a:tc>
                <a:tc>
                  <a:txBody>
                    <a:bodyPr/>
                    <a:lstStyle/>
                    <a:p>
                      <a:pPr algn="ctr"/>
                      <a:r>
                        <a:rPr lang="en-US" dirty="0" err="1"/>
                        <a:t>j</a:t>
                      </a:r>
                      <a:r>
                        <a:rPr lang="en-US" dirty="0" err="1">
                          <a:latin typeface="Symbol" pitchFamily="18" charset="2"/>
                        </a:rPr>
                        <a:t>w</a:t>
                      </a:r>
                      <a:r>
                        <a:rPr lang="en-US" dirty="0" err="1"/>
                        <a:t>C</a:t>
                      </a:r>
                      <a:endParaRPr lang="en-US" baseline="30000" dirty="0"/>
                    </a:p>
                  </a:txBody>
                  <a:tcPr/>
                </a:tc>
                <a:extLst>
                  <a:ext uri="{0D108BD9-81ED-4DB2-BD59-A6C34878D82A}">
                    <a16:rowId xmlns:a16="http://schemas.microsoft.com/office/drawing/2014/main" val="10002"/>
                  </a:ext>
                </a:extLst>
              </a:tr>
              <a:tr h="658416">
                <a:tc>
                  <a:txBody>
                    <a:bodyPr/>
                    <a:lstStyle/>
                    <a:p>
                      <a:r>
                        <a:rPr lang="en-US" dirty="0"/>
                        <a:t>Inductor</a:t>
                      </a:r>
                    </a:p>
                  </a:txBody>
                  <a:tcPr/>
                </a:tc>
                <a:tc>
                  <a:txBody>
                    <a:bodyPr/>
                    <a:lstStyle/>
                    <a:p>
                      <a:pPr algn="ctr"/>
                      <a:r>
                        <a:rPr lang="en-US" dirty="0" err="1">
                          <a:latin typeface="Symbol" pitchFamily="18" charset="2"/>
                        </a:rPr>
                        <a:t>w</a:t>
                      </a:r>
                      <a:r>
                        <a:rPr lang="en-US" dirty="0" err="1"/>
                        <a:t>L</a:t>
                      </a:r>
                      <a:endParaRPr lang="en-US" dirty="0"/>
                    </a:p>
                  </a:txBody>
                  <a:tcPr/>
                </a:tc>
                <a:tc>
                  <a:txBody>
                    <a:bodyPr/>
                    <a:lstStyle/>
                    <a:p>
                      <a:pPr algn="ctr"/>
                      <a:r>
                        <a:rPr lang="en-US" dirty="0"/>
                        <a:t>90°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j</a:t>
                      </a:r>
                      <a:r>
                        <a:rPr lang="en-US" dirty="0" err="1">
                          <a:latin typeface="Symbol" pitchFamily="18" charset="2"/>
                        </a:rPr>
                        <a:t>w</a:t>
                      </a:r>
                      <a:r>
                        <a:rPr lang="en-US" dirty="0" err="1">
                          <a:latin typeface="+mn-lt"/>
                        </a:rPr>
                        <a:t>L</a:t>
                      </a:r>
                      <a:r>
                        <a:rPr lang="en-US" dirty="0">
                          <a:latin typeface="Symbol" pitchFamily="18" charset="2"/>
                        </a:rPr>
                        <a:t> </a:t>
                      </a:r>
                      <a:r>
                        <a:rPr lang="en-US" dirty="0"/>
                        <a:t>= e </a:t>
                      </a:r>
                      <a:r>
                        <a:rPr lang="en-US" baseline="30000" dirty="0"/>
                        <a:t>j90°</a:t>
                      </a:r>
                      <a:r>
                        <a:rPr lang="en-US" baseline="0" dirty="0"/>
                        <a:t> </a:t>
                      </a:r>
                      <a:r>
                        <a:rPr lang="en-US" dirty="0" err="1">
                          <a:latin typeface="Symbol" pitchFamily="18" charset="2"/>
                        </a:rPr>
                        <a:t>w</a:t>
                      </a:r>
                      <a:r>
                        <a:rPr lang="en-US" baseline="0" dirty="0" err="1"/>
                        <a:t>L</a:t>
                      </a:r>
                      <a:endParaRPr lang="en-US" dirty="0"/>
                    </a:p>
                  </a:txBody>
                  <a:tcPr/>
                </a:tc>
                <a:tc>
                  <a:txBody>
                    <a:bodyPr/>
                    <a:lstStyle/>
                    <a:p>
                      <a:pPr algn="ctr"/>
                      <a:r>
                        <a:rPr lang="en-US" dirty="0"/>
                        <a:t>1/(</a:t>
                      </a:r>
                      <a:r>
                        <a:rPr lang="en-US" dirty="0" err="1"/>
                        <a:t>j</a:t>
                      </a:r>
                      <a:r>
                        <a:rPr lang="en-US" dirty="0" err="1">
                          <a:latin typeface="Symbol" pitchFamily="18" charset="2"/>
                        </a:rPr>
                        <a:t>w</a:t>
                      </a:r>
                      <a:r>
                        <a:rPr lang="en-US" dirty="0" err="1">
                          <a:latin typeface="+mn-lt"/>
                        </a:rPr>
                        <a:t>L</a:t>
                      </a:r>
                      <a:r>
                        <a:rPr lang="en-US" dirty="0">
                          <a:latin typeface="+mn-lt"/>
                        </a:rPr>
                        <a:t>)</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619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838200"/>
          </a:xfrm>
        </p:spPr>
        <p:txBody>
          <a:bodyPr>
            <a:noAutofit/>
          </a:bodyPr>
          <a:lstStyle/>
          <a:p>
            <a:r>
              <a:rPr lang="en-US" sz="3600" dirty="0"/>
              <a:t>Sinusoidal Steady State (SSS) assumptions and consequences</a:t>
            </a:r>
          </a:p>
        </p:txBody>
      </p:sp>
      <p:sp>
        <p:nvSpPr>
          <p:cNvPr id="3" name="Content Placeholder 2"/>
          <p:cNvSpPr>
            <a:spLocks noGrp="1"/>
          </p:cNvSpPr>
          <p:nvPr>
            <p:ph idx="1"/>
          </p:nvPr>
        </p:nvSpPr>
        <p:spPr>
          <a:xfrm>
            <a:off x="821930" y="1219200"/>
            <a:ext cx="7520940" cy="3928572"/>
          </a:xfrm>
        </p:spPr>
        <p:txBody>
          <a:bodyPr>
            <a:noAutofit/>
          </a:bodyPr>
          <a:lstStyle/>
          <a:p>
            <a:pPr marL="0" indent="0">
              <a:buNone/>
            </a:pPr>
            <a:r>
              <a:rPr lang="en-US" sz="2400" dirty="0">
                <a:solidFill>
                  <a:srgbClr val="FF0000"/>
                </a:solidFill>
              </a:rPr>
              <a:t>SINUSOIDAL ASSUMPTIONS</a:t>
            </a:r>
          </a:p>
          <a:p>
            <a:pPr marL="0" indent="0">
              <a:buNone/>
            </a:pPr>
            <a:r>
              <a:rPr lang="en-US" sz="2400" dirty="0"/>
              <a:t>Any and all voltage sources and current sources in a circuit have a sinusoidal time dependence, i.e. they have the form:   v(t) = </a:t>
            </a:r>
            <a:r>
              <a:rPr lang="en-US" sz="2400" dirty="0" err="1"/>
              <a:t>V</a:t>
            </a:r>
            <a:r>
              <a:rPr lang="en-US" sz="2400" baseline="-25000" dirty="0" err="1"/>
              <a:t>o</a:t>
            </a:r>
            <a:r>
              <a:rPr lang="en-US" sz="2400" dirty="0" err="1"/>
              <a:t>cos</a:t>
            </a:r>
            <a:r>
              <a:rPr lang="en-US" sz="2400" dirty="0"/>
              <a:t> (</a:t>
            </a:r>
            <a:r>
              <a:rPr lang="en-US" sz="2400" dirty="0" err="1">
                <a:latin typeface="Symbol" pitchFamily="18" charset="2"/>
              </a:rPr>
              <a:t>w</a:t>
            </a:r>
            <a:r>
              <a:rPr lang="en-US" sz="2400" dirty="0" err="1"/>
              <a:t>t+</a:t>
            </a:r>
            <a:r>
              <a:rPr lang="en-US" sz="2400" dirty="0" err="1">
                <a:latin typeface="Symbol" pitchFamily="18" charset="2"/>
              </a:rPr>
              <a:t>f</a:t>
            </a:r>
            <a:r>
              <a:rPr lang="en-US" sz="2400" baseline="-25000" dirty="0" err="1"/>
              <a:t>v</a:t>
            </a:r>
            <a:r>
              <a:rPr lang="en-US" sz="2400" dirty="0"/>
              <a:t>)     or     </a:t>
            </a:r>
            <a:r>
              <a:rPr lang="en-US" sz="2400" dirty="0" err="1"/>
              <a:t>i</a:t>
            </a:r>
            <a:r>
              <a:rPr lang="en-US" sz="2400" dirty="0"/>
              <a:t>(t) = </a:t>
            </a:r>
            <a:r>
              <a:rPr lang="en-US" sz="2400" dirty="0" err="1"/>
              <a:t>I</a:t>
            </a:r>
            <a:r>
              <a:rPr lang="en-US" sz="2400" baseline="-25000" dirty="0" err="1"/>
              <a:t>o</a:t>
            </a:r>
            <a:r>
              <a:rPr lang="en-US" sz="2400" dirty="0" err="1"/>
              <a:t>cos</a:t>
            </a:r>
            <a:r>
              <a:rPr lang="en-US" sz="2400" dirty="0"/>
              <a:t>(</a:t>
            </a:r>
            <a:r>
              <a:rPr lang="en-US" sz="2400" dirty="0" err="1">
                <a:latin typeface="Symbol" pitchFamily="18" charset="2"/>
              </a:rPr>
              <a:t>w</a:t>
            </a:r>
            <a:r>
              <a:rPr lang="en-US" sz="2400" dirty="0" err="1"/>
              <a:t>t+</a:t>
            </a:r>
            <a:r>
              <a:rPr lang="en-US" sz="2400" dirty="0" err="1">
                <a:latin typeface="Symbol" pitchFamily="18" charset="2"/>
              </a:rPr>
              <a:t>f</a:t>
            </a:r>
            <a:r>
              <a:rPr lang="en-US" sz="2400" baseline="-25000" dirty="0" err="1"/>
              <a:t>I</a:t>
            </a:r>
            <a:r>
              <a:rPr lang="en-US" sz="2400" dirty="0"/>
              <a:t>)</a:t>
            </a:r>
          </a:p>
          <a:p>
            <a:pPr marL="0" indent="0">
              <a:buNone/>
            </a:pPr>
            <a:r>
              <a:rPr lang="en-US" sz="2400" dirty="0"/>
              <a:t>If there is more than one source, they all have the same angular frequency </a:t>
            </a:r>
            <a:r>
              <a:rPr lang="en-US" sz="2400" dirty="0">
                <a:latin typeface="Symbol" pitchFamily="18" charset="2"/>
              </a:rPr>
              <a:t>w</a:t>
            </a:r>
            <a:r>
              <a:rPr lang="en-US" sz="2400" dirty="0"/>
              <a:t>.</a:t>
            </a:r>
          </a:p>
          <a:p>
            <a:pPr marL="0" indent="0">
              <a:buNone/>
            </a:pPr>
            <a:r>
              <a:rPr lang="en-US" sz="2400" dirty="0">
                <a:solidFill>
                  <a:srgbClr val="FF0000"/>
                </a:solidFill>
              </a:rPr>
              <a:t>STEADY STATE ASSUMPTION</a:t>
            </a:r>
          </a:p>
          <a:p>
            <a:pPr marL="0" indent="0">
              <a:buNone/>
            </a:pPr>
            <a:r>
              <a:rPr lang="en-US" sz="2400" dirty="0"/>
              <a:t>The circuit was assembled so far in the past that all transient effects – driven by initial conditions - have “died out” exponentially. (We will revisit this later.)</a:t>
            </a:r>
          </a:p>
          <a:p>
            <a:pPr marL="0" indent="0">
              <a:buNone/>
            </a:pPr>
            <a:r>
              <a:rPr lang="en-US" sz="2400" dirty="0">
                <a:solidFill>
                  <a:srgbClr val="FF0000"/>
                </a:solidFill>
              </a:rPr>
              <a:t>SSS CONSEQUENCES</a:t>
            </a:r>
          </a:p>
          <a:p>
            <a:pPr marL="0" indent="0">
              <a:buNone/>
            </a:pPr>
            <a:r>
              <a:rPr lang="en-US" sz="2400" dirty="0"/>
              <a:t>Under SSS conditions, </a:t>
            </a:r>
            <a:r>
              <a:rPr lang="en-US" sz="2400" b="1" i="1" dirty="0"/>
              <a:t>All</a:t>
            </a:r>
            <a:r>
              <a:rPr lang="en-US" sz="2400" dirty="0"/>
              <a:t> voltages and currents in a circuit have a sinusoidal time dependence!</a:t>
            </a:r>
          </a:p>
        </p:txBody>
      </p:sp>
    </p:spTree>
    <p:extLst>
      <p:ext uri="{BB962C8B-B14F-4D97-AF65-F5344CB8AC3E}">
        <p14:creationId xmlns:p14="http://schemas.microsoft.com/office/powerpoint/2010/main" val="544415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981200"/>
            <a:ext cx="8001000" cy="3429000"/>
          </a:xfrm>
        </p:spPr>
        <p:txBody>
          <a:bodyPr>
            <a:normAutofit fontScale="90000"/>
          </a:bodyPr>
          <a:lstStyle/>
          <a:p>
            <a:r>
              <a:rPr lang="en-US" sz="4400" b="1" dirty="0"/>
              <a:t>Sinusoidal steady state</a:t>
            </a:r>
            <a:br>
              <a:rPr lang="en-US" dirty="0"/>
            </a:br>
            <a:r>
              <a:rPr lang="en-US" dirty="0"/>
              <a:t>Part 5: Simplifying circuits – combining passive components connected by trivial nodes or meshes</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115488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a:t>Simplifying passive circuits</a:t>
            </a:r>
          </a:p>
        </p:txBody>
      </p:sp>
      <p:sp>
        <p:nvSpPr>
          <p:cNvPr id="3" name="Content Placeholder 2"/>
          <p:cNvSpPr>
            <a:spLocks noGrp="1"/>
          </p:cNvSpPr>
          <p:nvPr>
            <p:ph idx="1"/>
          </p:nvPr>
        </p:nvSpPr>
        <p:spPr>
          <a:xfrm>
            <a:off x="457200" y="877243"/>
            <a:ext cx="8229600" cy="3975487"/>
          </a:xfrm>
        </p:spPr>
        <p:txBody>
          <a:bodyPr>
            <a:normAutofit/>
          </a:bodyPr>
          <a:lstStyle/>
          <a:p>
            <a:pPr marL="0" indent="0">
              <a:buNone/>
            </a:pPr>
            <a:r>
              <a:rPr lang="en-US" sz="2400" dirty="0">
                <a:latin typeface="Cambria Math" panose="02040503050406030204" pitchFamily="18" charset="0"/>
                <a:cs typeface="Times New Roman" pitchFamily="18" charset="0"/>
              </a:rPr>
              <a:t>Whenever one has some passive network that connects to the rest of the circuit via two terminals, a generalized definition of impedance can be used to replace the passive network with a single passive branch.</a:t>
            </a:r>
          </a:p>
          <a:p>
            <a:pPr marL="0" indent="0">
              <a:buNone/>
            </a:pPr>
            <a:r>
              <a:rPr lang="en-US" sz="2400" dirty="0">
                <a:latin typeface="Cambria Math" panose="02040503050406030204" pitchFamily="18" charset="0"/>
                <a:cs typeface="Times New Roman" pitchFamily="18" charset="0"/>
              </a:rPr>
              <a:t>The impedance is defined to be the phasor voltage across those two terminals divided by the phasor current entering the terminal denoted the positive reference for voltage.</a:t>
            </a:r>
          </a:p>
          <a:p>
            <a:pPr marL="0" indent="0">
              <a:buNone/>
            </a:pPr>
            <a:r>
              <a:rPr lang="en-US" sz="2400" dirty="0">
                <a:latin typeface="Cambria Math" panose="02040503050406030204" pitchFamily="18" charset="0"/>
                <a:cs typeface="Times New Roman" pitchFamily="18" charset="0"/>
              </a:rPr>
              <a:t>General techniques for simplifying passive circuits is the subject of the next module; on the following slides we will look only at two simple, but very useful, configurations.</a:t>
            </a:r>
          </a:p>
          <a:p>
            <a:pPr marL="0" indent="0">
              <a:buNone/>
            </a:pPr>
            <a:endParaRPr lang="en-US" dirty="0"/>
          </a:p>
        </p:txBody>
      </p:sp>
      <p:pic>
        <p:nvPicPr>
          <p:cNvPr id="14" name="Picture 13"/>
          <p:cNvPicPr>
            <a:picLocks noChangeAspect="1"/>
          </p:cNvPicPr>
          <p:nvPr/>
        </p:nvPicPr>
        <p:blipFill>
          <a:blip r:embed="rId2"/>
          <a:stretch>
            <a:fillRect/>
          </a:stretch>
        </p:blipFill>
        <p:spPr>
          <a:xfrm>
            <a:off x="1651557" y="5017615"/>
            <a:ext cx="2867025" cy="1657350"/>
          </a:xfrm>
          <a:prstGeom prst="rect">
            <a:avLst/>
          </a:prstGeom>
        </p:spPr>
      </p:pic>
      <p:pic>
        <p:nvPicPr>
          <p:cNvPr id="15" name="Picture 14"/>
          <p:cNvPicPr>
            <a:picLocks noChangeAspect="1"/>
          </p:cNvPicPr>
          <p:nvPr/>
        </p:nvPicPr>
        <p:blipFill>
          <a:blip r:embed="rId3"/>
          <a:stretch>
            <a:fillRect/>
          </a:stretch>
        </p:blipFill>
        <p:spPr>
          <a:xfrm>
            <a:off x="5715000" y="4901513"/>
            <a:ext cx="1074420" cy="1790700"/>
          </a:xfrm>
          <a:prstGeom prst="rect">
            <a:avLst/>
          </a:prstGeom>
        </p:spPr>
      </p:pic>
    </p:spTree>
    <p:extLst>
      <p:ext uri="{BB962C8B-B14F-4D97-AF65-F5344CB8AC3E}">
        <p14:creationId xmlns:p14="http://schemas.microsoft.com/office/powerpoint/2010/main" val="348140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7" y="108360"/>
            <a:ext cx="8229600" cy="868362"/>
          </a:xfrm>
        </p:spPr>
        <p:txBody>
          <a:bodyPr/>
          <a:lstStyle/>
          <a:p>
            <a:r>
              <a:rPr lang="en-US" dirty="0">
                <a:solidFill>
                  <a:schemeClr val="bg1"/>
                </a:solidFill>
              </a:rPr>
              <a:t>Series RLC branch impedance</a:t>
            </a:r>
          </a:p>
        </p:txBody>
      </p:sp>
      <p:grpSp>
        <p:nvGrpSpPr>
          <p:cNvPr id="9" name="Group 8"/>
          <p:cNvGrpSpPr/>
          <p:nvPr/>
        </p:nvGrpSpPr>
        <p:grpSpPr>
          <a:xfrm>
            <a:off x="483972" y="976722"/>
            <a:ext cx="3413125" cy="4056791"/>
            <a:chOff x="609600" y="1447800"/>
            <a:chExt cx="3413125" cy="4056791"/>
          </a:xfrm>
        </p:grpSpPr>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3413125" cy="405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20763" y="1981200"/>
              <a:ext cx="1140056" cy="369332"/>
            </a:xfrm>
            <a:prstGeom prst="rect">
              <a:avLst/>
            </a:prstGeom>
            <a:noFill/>
          </p:spPr>
          <p:txBody>
            <a:bodyPr wrap="none" rtlCol="0">
              <a:spAutoFit/>
            </a:bodyPr>
            <a:lstStyle/>
            <a:p>
              <a:r>
                <a:rPr lang="en-US" dirty="0"/>
                <a:t>+      </a:t>
              </a:r>
              <a:r>
                <a:rPr lang="en-US" dirty="0" err="1"/>
                <a:t>v</a:t>
              </a:r>
              <a:r>
                <a:rPr lang="en-US" baseline="-25000" dirty="0" err="1"/>
                <a:t>R</a:t>
              </a:r>
              <a:r>
                <a:rPr lang="en-US" dirty="0"/>
                <a:t>     -</a:t>
              </a:r>
            </a:p>
          </p:txBody>
        </p:sp>
        <p:sp>
          <p:nvSpPr>
            <p:cNvPr id="5" name="TextBox 4"/>
            <p:cNvSpPr txBox="1"/>
            <p:nvPr/>
          </p:nvSpPr>
          <p:spPr>
            <a:xfrm>
              <a:off x="2001954" y="1905000"/>
              <a:ext cx="1140056" cy="369332"/>
            </a:xfrm>
            <a:prstGeom prst="rect">
              <a:avLst/>
            </a:prstGeom>
            <a:noFill/>
          </p:spPr>
          <p:txBody>
            <a:bodyPr wrap="none" rtlCol="0">
              <a:spAutoFit/>
            </a:bodyPr>
            <a:lstStyle/>
            <a:p>
              <a:r>
                <a:rPr lang="en-US" dirty="0"/>
                <a:t>+      </a:t>
              </a:r>
              <a:r>
                <a:rPr lang="en-US" dirty="0" err="1"/>
                <a:t>v</a:t>
              </a:r>
              <a:r>
                <a:rPr lang="en-US" baseline="-25000" dirty="0" err="1"/>
                <a:t>L</a:t>
              </a:r>
              <a:r>
                <a:rPr lang="en-US" dirty="0"/>
                <a:t>     -</a:t>
              </a:r>
            </a:p>
          </p:txBody>
        </p:sp>
        <p:sp>
          <p:nvSpPr>
            <p:cNvPr id="6" name="TextBox 5"/>
            <p:cNvSpPr txBox="1"/>
            <p:nvPr/>
          </p:nvSpPr>
          <p:spPr>
            <a:xfrm>
              <a:off x="2728114" y="2129135"/>
              <a:ext cx="413896" cy="923330"/>
            </a:xfrm>
            <a:prstGeom prst="rect">
              <a:avLst/>
            </a:prstGeom>
            <a:noFill/>
          </p:spPr>
          <p:txBody>
            <a:bodyPr wrap="none" rtlCol="0">
              <a:spAutoFit/>
            </a:bodyPr>
            <a:lstStyle/>
            <a:p>
              <a:r>
                <a:rPr lang="en-US" dirty="0"/>
                <a:t>  +</a:t>
              </a:r>
            </a:p>
            <a:p>
              <a:r>
                <a:rPr lang="en-US" dirty="0" err="1"/>
                <a:t>v</a:t>
              </a:r>
              <a:r>
                <a:rPr lang="en-US" baseline="-25000" dirty="0" err="1"/>
                <a:t>C</a:t>
              </a:r>
              <a:endParaRPr lang="en-US" dirty="0"/>
            </a:p>
            <a:p>
              <a:r>
                <a:rPr lang="en-US" dirty="0"/>
                <a:t>   -</a:t>
              </a:r>
            </a:p>
          </p:txBody>
        </p:sp>
      </p:grpSp>
      <mc:AlternateContent xmlns:mc="http://schemas.openxmlformats.org/markup-compatibility/2006" xmlns:a14="http://schemas.microsoft.com/office/drawing/2010/main">
        <mc:Choice Requires="a14">
          <p:sp>
            <p:nvSpPr>
              <p:cNvPr id="8" name="Rectangle 7"/>
              <p:cNvSpPr/>
              <p:nvPr/>
            </p:nvSpPr>
            <p:spPr>
              <a:xfrm>
                <a:off x="3427546" y="836522"/>
                <a:ext cx="5391059" cy="2831544"/>
              </a:xfrm>
              <a:prstGeom prst="rect">
                <a:avLst/>
              </a:prstGeom>
            </p:spPr>
            <p:txBody>
              <a:bodyPr wrap="square">
                <a:spAutoFit/>
              </a:bodyPr>
              <a:lstStyle/>
              <a:p>
                <a:pPr eaLnBrk="0" fontAlgn="base" hangingPunct="0">
                  <a:spcBef>
                    <a:spcPts val="600"/>
                  </a:spcBef>
                  <a:spcAft>
                    <a:spcPct val="0"/>
                  </a:spcAft>
                </a:pPr>
                <a:r>
                  <a:rPr lang="en-US" sz="2400" dirty="0">
                    <a:latin typeface="Cambria Math" panose="02040503050406030204" pitchFamily="18" charset="0"/>
                    <a:cs typeface="Times New Roman" pitchFamily="18" charset="0"/>
                  </a:rPr>
                  <a:t>KVL for the RLC network connected by trivial nodes (in the time domain):</a:t>
                </a:r>
              </a:p>
              <a:p>
                <a:pPr algn="ctr" eaLnBrk="0" fontAlgn="base" hangingPunct="0">
                  <a:spcBef>
                    <a:spcPts val="600"/>
                  </a:spcBef>
                  <a:spcAft>
                    <a:spcPct val="0"/>
                  </a:spcAft>
                </a:pPr>
                <a14:m>
                  <m:oMath xmlns:m="http://schemas.openxmlformats.org/officeDocument/2006/math">
                    <m:r>
                      <a:rPr lang="en-US" sz="240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𝑣</m:t>
                    </m:r>
                    <m:d>
                      <m:dPr>
                        <m:ctrlPr>
                          <a:rPr lang="en-US" sz="2400" b="0" i="1" smtClean="0">
                            <a:solidFill>
                              <a:srgbClr val="FF0000"/>
                            </a:solidFill>
                            <a:latin typeface="Cambria Math" panose="02040503050406030204" pitchFamily="18" charset="0"/>
                            <a:cs typeface="Times New Roman" pitchFamily="18" charset="0"/>
                          </a:rPr>
                        </m:ctrlPr>
                      </m:dPr>
                      <m:e>
                        <m:r>
                          <a:rPr lang="en-US" sz="2400" b="0" i="1" smtClean="0">
                            <a:solidFill>
                              <a:srgbClr val="FF0000"/>
                            </a:solidFill>
                            <a:latin typeface="Cambria Math" panose="02040503050406030204" pitchFamily="18" charset="0"/>
                            <a:cs typeface="Times New Roman" pitchFamily="18" charset="0"/>
                          </a:rPr>
                          <m:t>𝑡</m:t>
                        </m:r>
                      </m:e>
                    </m:d>
                    <m:r>
                      <a:rPr lang="en-US" sz="2400" b="0" i="1" smtClean="0">
                        <a:solidFill>
                          <a:srgbClr val="FF0000"/>
                        </a:solidFill>
                        <a:latin typeface="Cambria Math" panose="02040503050406030204" pitchFamily="18" charset="0"/>
                        <a:cs typeface="Times New Roman" pitchFamily="18" charset="0"/>
                      </a:rPr>
                      <m:t>+</m:t>
                    </m:r>
                    <m:sSub>
                      <m:sSubPr>
                        <m:ctrlPr>
                          <a:rPr lang="en-US" sz="2400" b="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𝑣</m:t>
                        </m:r>
                      </m:e>
                      <m:sub>
                        <m:r>
                          <a:rPr lang="en-US" sz="2400" b="0" i="1" smtClean="0">
                            <a:solidFill>
                              <a:srgbClr val="FF0000"/>
                            </a:solidFill>
                            <a:latin typeface="Cambria Math" panose="02040503050406030204" pitchFamily="18" charset="0"/>
                            <a:cs typeface="Times New Roman" pitchFamily="18" charset="0"/>
                          </a:rPr>
                          <m:t>𝑅</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𝑣</m:t>
                        </m:r>
                      </m:e>
                      <m:sub>
                        <m:r>
                          <a:rPr lang="en-US" sz="2400" b="0" i="1" smtClean="0">
                            <a:solidFill>
                              <a:srgbClr val="FF0000"/>
                            </a:solidFill>
                            <a:latin typeface="Cambria Math" panose="02040503050406030204" pitchFamily="18" charset="0"/>
                            <a:cs typeface="Times New Roman" pitchFamily="18" charset="0"/>
                          </a:rPr>
                          <m:t>𝐿</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𝑣</m:t>
                        </m:r>
                      </m:e>
                      <m:sub>
                        <m:r>
                          <a:rPr lang="en-US" sz="2400" b="0" i="1" smtClean="0">
                            <a:solidFill>
                              <a:srgbClr val="FF0000"/>
                            </a:solidFill>
                            <a:latin typeface="Cambria Math" panose="02040503050406030204" pitchFamily="18" charset="0"/>
                            <a:cs typeface="Times New Roman" pitchFamily="18" charset="0"/>
                          </a:rPr>
                          <m:t>𝐶</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oMath>
                </a14:m>
                <a:r>
                  <a:rPr lang="en-US" sz="2400" dirty="0">
                    <a:solidFill>
                      <a:srgbClr val="FF0000"/>
                    </a:solidFill>
                    <a:latin typeface="Calibri" pitchFamily="34" charset="0"/>
                    <a:ea typeface="Calibri" pitchFamily="34" charset="0"/>
                    <a:cs typeface="Times New Roman" pitchFamily="18" charset="0"/>
                  </a:rPr>
                  <a:t>=0</a:t>
                </a: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It turns out that the KVL equation is the same in the phasor domain, if we replace time-dependent voltages with their phasor counterparts:</a:t>
                </a:r>
              </a:p>
            </p:txBody>
          </p:sp>
        </mc:Choice>
        <mc:Fallback xmlns="">
          <p:sp>
            <p:nvSpPr>
              <p:cNvPr id="8" name="Rectangle 7"/>
              <p:cNvSpPr>
                <a:spLocks noRot="1" noChangeAspect="1" noMove="1" noResize="1" noEditPoints="1" noAdjustHandles="1" noChangeArrowheads="1" noChangeShapeType="1" noTextEdit="1"/>
              </p:cNvSpPr>
              <p:nvPr/>
            </p:nvSpPr>
            <p:spPr>
              <a:xfrm>
                <a:off x="3427546" y="836522"/>
                <a:ext cx="5391059" cy="2831544"/>
              </a:xfrm>
              <a:prstGeom prst="rect">
                <a:avLst/>
              </a:prstGeom>
              <a:blipFill rotWithShape="0">
                <a:blip r:embed="rId3"/>
                <a:stretch>
                  <a:fillRect l="-1695" t="-1720" r="-904" b="-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421002" y="3711560"/>
                <a:ext cx="4543291" cy="471539"/>
              </a:xfrm>
              <a:prstGeom prst="rect">
                <a:avLst/>
              </a:prstGeom>
            </p:spPr>
            <p:txBody>
              <a:bodyPr wrap="square">
                <a:spAutoFit/>
              </a:bodyPr>
              <a:lstStyle/>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cs typeface="Times New Roman" pitchFamily="18" charset="0"/>
                            </a:rPr>
                          </m:ctrlPr>
                        </m:sSubPr>
                        <m:e>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e>
                        <m:sub>
                          <m:r>
                            <a:rPr lang="en-US" sz="2400" b="0" i="1" smtClean="0">
                              <a:solidFill>
                                <a:srgbClr val="FF0000"/>
                              </a:solidFill>
                              <a:latin typeface="Cambria Math" panose="02040503050406030204" pitchFamily="18" charset="0"/>
                              <a:cs typeface="Times New Roman" pitchFamily="18" charset="0"/>
                            </a:rPr>
                            <m:t>𝑅</m:t>
                          </m:r>
                        </m:sub>
                      </m:sSub>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e>
                        <m:sub>
                          <m:r>
                            <a:rPr lang="en-US" sz="2400" b="0" i="1" smtClean="0">
                              <a:solidFill>
                                <a:srgbClr val="FF0000"/>
                              </a:solidFill>
                              <a:latin typeface="Cambria Math" panose="02040503050406030204" pitchFamily="18" charset="0"/>
                              <a:cs typeface="Times New Roman" pitchFamily="18" charset="0"/>
                            </a:rPr>
                            <m:t>𝐿</m:t>
                          </m:r>
                        </m:sub>
                      </m:sSub>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e>
                        <m:sub>
                          <m:r>
                            <a:rPr lang="en-US" sz="2400" b="0" i="1" smtClean="0">
                              <a:solidFill>
                                <a:srgbClr val="FF0000"/>
                              </a:solidFill>
                              <a:latin typeface="Cambria Math" panose="02040503050406030204" pitchFamily="18" charset="0"/>
                              <a:cs typeface="Times New Roman" pitchFamily="18" charset="0"/>
                            </a:rPr>
                            <m:t>𝐶</m:t>
                          </m:r>
                        </m:sub>
                      </m:sSub>
                      <m:r>
                        <a:rPr lang="en-US" sz="2400" b="0" i="0" smtClean="0">
                          <a:solidFill>
                            <a:srgbClr val="FF0000"/>
                          </a:solidFill>
                          <a:latin typeface="Cambria Math" panose="02040503050406030204" pitchFamily="18" charset="0"/>
                          <a:cs typeface="Times New Roman" pitchFamily="18" charset="0"/>
                        </a:rPr>
                        <m:t>=</m:t>
                      </m:r>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oMath>
                  </m:oMathPara>
                </a14:m>
                <a:endParaRPr lang="en-US" sz="2400" dirty="0">
                  <a:solidFill>
                    <a:srgbClr val="FF0000"/>
                  </a:solidFill>
                  <a:latin typeface="Calibri" pitchFamily="34" charset="0"/>
                  <a:ea typeface="Calibri" pitchFamily="34"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421002" y="3711560"/>
                <a:ext cx="4543291" cy="471539"/>
              </a:xfrm>
              <a:prstGeom prst="rect">
                <a:avLst/>
              </a:prstGeom>
              <a:blipFill rotWithShape="0">
                <a:blip r:embed="rId4"/>
                <a:stretch>
                  <a:fillRect t="-5195"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190535" y="4226593"/>
                <a:ext cx="6628070" cy="2405402"/>
              </a:xfrm>
              <a:prstGeom prst="rect">
                <a:avLst/>
              </a:prstGeom>
            </p:spPr>
            <p:txBody>
              <a:bodyPr wrap="square">
                <a:spAutoFit/>
              </a:bodyPr>
              <a:lstStyle/>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Now we can plug in impedances, noting that the trivial nodes mean that all components have the same current flowing through them:</a:t>
                </a:r>
              </a:p>
              <a:p>
                <a:pP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cs typeface="Times New Roman" pitchFamily="18" charset="0"/>
                        </a:rPr>
                        <m:t>𝑅</m:t>
                      </m:r>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r>
                        <a:rPr lang="en-US" sz="2400" i="1">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𝑗</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𝐿</m:t>
                      </m:r>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r>
                        <a:rPr lang="en-US" sz="2400" i="1">
                          <a:solidFill>
                            <a:srgbClr val="FF0000"/>
                          </a:solidFill>
                          <a:latin typeface="Cambria Math" panose="02040503050406030204" pitchFamily="18" charset="0"/>
                          <a:cs typeface="Times New Roman" pitchFamily="18" charset="0"/>
                        </a:rPr>
                        <m:t>+</m:t>
                      </m:r>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r>
                        <a:rPr lang="en-US" sz="2400" b="0" i="0"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𝐶</m:t>
                      </m:r>
                      <m:r>
                        <a:rPr lang="en-US" sz="2400">
                          <a:solidFill>
                            <a:srgbClr val="FF0000"/>
                          </a:solidFill>
                          <a:latin typeface="Cambria Math" panose="02040503050406030204" pitchFamily="18" charset="0"/>
                          <a:cs typeface="Times New Roman" pitchFamily="18" charset="0"/>
                        </a:rPr>
                        <m:t>=</m:t>
                      </m:r>
                      <m:acc>
                        <m:accPr>
                          <m:chr m:val="̂"/>
                          <m:ctrlPr>
                            <a:rPr lang="en-US" sz="2400" i="1">
                              <a:solidFill>
                                <a:srgbClr val="FF0000"/>
                              </a:solidFill>
                              <a:latin typeface="Cambria Math" panose="02040503050406030204" pitchFamily="18" charset="0"/>
                              <a:cs typeface="Times New Roman" pitchFamily="18" charset="0"/>
                            </a:rPr>
                          </m:ctrlPr>
                        </m:accPr>
                        <m:e>
                          <m:r>
                            <a:rPr lang="en-US" sz="2400" i="1" smtClean="0">
                              <a:solidFill>
                                <a:srgbClr val="FF0000"/>
                              </a:solidFill>
                              <a:latin typeface="Cambria Math" panose="02040503050406030204" pitchFamily="18" charset="0"/>
                              <a:cs typeface="Times New Roman" pitchFamily="18" charset="0"/>
                            </a:rPr>
                            <m:t>𝑉</m:t>
                          </m:r>
                        </m:e>
                      </m:acc>
                    </m:oMath>
                  </m:oMathPara>
                </a14:m>
                <a:endParaRPr lang="en-US" sz="2400" dirty="0">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or</a:t>
                </a:r>
              </a:p>
              <a:p>
                <a:pP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ea typeface="Calibri" pitchFamily="34" charset="0"/>
                          <a:cs typeface="Times New Roman" pitchFamily="18" charset="0"/>
                        </a:rPr>
                        <m:t>𝑍</m:t>
                      </m:r>
                      <m:r>
                        <a:rPr lang="en-US" sz="2400" b="0" i="1" smtClean="0">
                          <a:solidFill>
                            <a:srgbClr val="FF0000"/>
                          </a:solidFill>
                          <a:latin typeface="Cambria Math" panose="02040503050406030204" pitchFamily="18" charset="0"/>
                          <a:ea typeface="Calibri" pitchFamily="34" charset="0"/>
                          <a:cs typeface="Times New Roman" pitchFamily="18" charset="0"/>
                        </a:rPr>
                        <m:t>=</m:t>
                      </m:r>
                      <m:f>
                        <m:fPr>
                          <m:type m:val="lin"/>
                          <m:ctrlPr>
                            <a:rPr lang="en-US" sz="2400" b="0" i="1" smtClean="0">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𝐼</m:t>
                              </m:r>
                            </m:e>
                          </m:acc>
                          <m:r>
                            <a:rPr lang="en-US" sz="2400" b="0" i="1" smtClean="0">
                              <a:solidFill>
                                <a:srgbClr val="FF0000"/>
                              </a:solidFill>
                              <a:latin typeface="Cambria Math" panose="02040503050406030204" pitchFamily="18" charset="0"/>
                              <a:cs typeface="Times New Roman" pitchFamily="18" charset="0"/>
                            </a:rPr>
                            <m:t>=</m:t>
                          </m:r>
                        </m:den>
                      </m:f>
                      <m:r>
                        <a:rPr lang="en-US" sz="2400" i="1">
                          <a:solidFill>
                            <a:srgbClr val="FF0000"/>
                          </a:solidFill>
                          <a:latin typeface="Cambria Math" panose="02040503050406030204" pitchFamily="18" charset="0"/>
                          <a:cs typeface="Times New Roman" pitchFamily="18" charset="0"/>
                        </a:rPr>
                        <m:t>𝑅</m:t>
                      </m:r>
                      <m:r>
                        <a:rPr lang="en-US" sz="2400" b="0" i="1"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𝐿</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𝑗</m:t>
                      </m:r>
                      <m:r>
                        <a:rPr lang="en-US" sz="240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𝐶</m:t>
                      </m:r>
                    </m:oMath>
                  </m:oMathPara>
                </a14:m>
                <a:endParaRPr lang="en-US" sz="2400" dirty="0">
                  <a:latin typeface="Calibri" pitchFamily="34" charset="0"/>
                  <a:ea typeface="Calibri" pitchFamily="34"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90535" y="4226593"/>
                <a:ext cx="6628070" cy="2405402"/>
              </a:xfrm>
              <a:prstGeom prst="rect">
                <a:avLst/>
              </a:prstGeom>
              <a:blipFill rotWithShape="0">
                <a:blip r:embed="rId5"/>
                <a:stretch>
                  <a:fillRect l="-1379" t="-2025" b="-35949"/>
                </a:stretch>
              </a:blipFill>
            </p:spPr>
            <p:txBody>
              <a:bodyPr/>
              <a:lstStyle/>
              <a:p>
                <a:r>
                  <a:rPr lang="en-US">
                    <a:noFill/>
                  </a:rPr>
                  <a:t> </a:t>
                </a:r>
              </a:p>
            </p:txBody>
          </p:sp>
        </mc:Fallback>
      </mc:AlternateContent>
    </p:spTree>
    <p:extLst>
      <p:ext uri="{BB962C8B-B14F-4D97-AF65-F5344CB8AC3E}">
        <p14:creationId xmlns:p14="http://schemas.microsoft.com/office/powerpoint/2010/main" val="186124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a:solidFill>
                  <a:schemeClr val="bg1"/>
                </a:solidFill>
              </a:rPr>
              <a:t>parallel RLC branch admittance</a:t>
            </a:r>
            <a:endParaRPr lang="en-US" dirty="0"/>
          </a:p>
        </p:txBody>
      </p:sp>
      <p:grpSp>
        <p:nvGrpSpPr>
          <p:cNvPr id="9" name="Group 8"/>
          <p:cNvGrpSpPr/>
          <p:nvPr/>
        </p:nvGrpSpPr>
        <p:grpSpPr>
          <a:xfrm>
            <a:off x="304800" y="914400"/>
            <a:ext cx="3733800" cy="4191000"/>
            <a:chOff x="304800" y="914400"/>
            <a:chExt cx="4191000" cy="434340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419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3200400" y="2438400"/>
              <a:ext cx="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38400" y="2438400"/>
              <a:ext cx="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2438400"/>
              <a:ext cx="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55479" y="2145268"/>
              <a:ext cx="367408" cy="461665"/>
            </a:xfrm>
            <a:prstGeom prst="rect">
              <a:avLst/>
            </a:prstGeom>
            <a:noFill/>
          </p:spPr>
          <p:txBody>
            <a:bodyPr wrap="none" rtlCol="0">
              <a:spAutoFit/>
            </a:bodyPr>
            <a:lstStyle/>
            <a:p>
              <a:r>
                <a:rPr lang="en-US" sz="2400" dirty="0" err="1">
                  <a:solidFill>
                    <a:srgbClr val="FF0000"/>
                  </a:solidFill>
                </a:rPr>
                <a:t>i</a:t>
              </a:r>
              <a:r>
                <a:rPr lang="en-US" sz="2400" baseline="-25000" dirty="0" err="1">
                  <a:solidFill>
                    <a:srgbClr val="FF0000"/>
                  </a:solidFill>
                </a:rPr>
                <a:t>R</a:t>
              </a:r>
              <a:endParaRPr lang="en-US" sz="2400" baseline="-25000" dirty="0">
                <a:solidFill>
                  <a:srgbClr val="FF0000"/>
                </a:solidFill>
              </a:endParaRPr>
            </a:p>
          </p:txBody>
        </p:sp>
        <p:sp>
          <p:nvSpPr>
            <p:cNvPr id="8" name="Rectangle 7"/>
            <p:cNvSpPr/>
            <p:nvPr/>
          </p:nvSpPr>
          <p:spPr>
            <a:xfrm>
              <a:off x="2086546" y="2129135"/>
              <a:ext cx="341760" cy="461665"/>
            </a:xfrm>
            <a:prstGeom prst="rect">
              <a:avLst/>
            </a:prstGeom>
          </p:spPr>
          <p:txBody>
            <a:bodyPr wrap="none">
              <a:spAutoFit/>
            </a:bodyPr>
            <a:lstStyle/>
            <a:p>
              <a:r>
                <a:rPr lang="en-US" sz="2400" dirty="0" err="1">
                  <a:solidFill>
                    <a:srgbClr val="FF0000"/>
                  </a:solidFill>
                </a:rPr>
                <a:t>i</a:t>
              </a:r>
              <a:r>
                <a:rPr lang="en-US" sz="2400" baseline="-25000" dirty="0" err="1">
                  <a:solidFill>
                    <a:srgbClr val="FF0000"/>
                  </a:solidFill>
                </a:rPr>
                <a:t>L</a:t>
              </a:r>
              <a:endParaRPr lang="en-US" sz="2400" baseline="-25000" dirty="0">
                <a:solidFill>
                  <a:srgbClr val="FF0000"/>
                </a:solidFill>
              </a:endParaRPr>
            </a:p>
          </p:txBody>
        </p:sp>
        <p:sp>
          <p:nvSpPr>
            <p:cNvPr id="10" name="Rectangle 9"/>
            <p:cNvSpPr/>
            <p:nvPr/>
          </p:nvSpPr>
          <p:spPr>
            <a:xfrm>
              <a:off x="2848545" y="2089448"/>
              <a:ext cx="364202" cy="461665"/>
            </a:xfrm>
            <a:prstGeom prst="rect">
              <a:avLst/>
            </a:prstGeom>
          </p:spPr>
          <p:txBody>
            <a:bodyPr wrap="none">
              <a:spAutoFit/>
            </a:bodyPr>
            <a:lstStyle/>
            <a:p>
              <a:r>
                <a:rPr lang="en-US" sz="2400" dirty="0" err="1">
                  <a:solidFill>
                    <a:srgbClr val="FF0000"/>
                  </a:solidFill>
                </a:rPr>
                <a:t>i</a:t>
              </a:r>
              <a:r>
                <a:rPr lang="en-US" sz="2400" baseline="-25000" dirty="0" err="1">
                  <a:solidFill>
                    <a:srgbClr val="FF0000"/>
                  </a:solidFill>
                </a:rPr>
                <a:t>C</a:t>
              </a:r>
              <a:endParaRPr lang="en-US" sz="2400" baseline="-25000" dirty="0">
                <a:solidFill>
                  <a:srgbClr val="FF0000"/>
                </a:solidFill>
              </a:endParaRPr>
            </a:p>
          </p:txBody>
        </p:sp>
      </p:grpSp>
      <mc:AlternateContent xmlns:mc="http://schemas.openxmlformats.org/markup-compatibility/2006" xmlns:a14="http://schemas.microsoft.com/office/drawing/2010/main">
        <mc:Choice Requires="a14">
          <p:sp>
            <p:nvSpPr>
              <p:cNvPr id="12" name="Rectangle 11"/>
              <p:cNvSpPr/>
              <p:nvPr/>
            </p:nvSpPr>
            <p:spPr>
              <a:xfrm>
                <a:off x="3427546" y="836522"/>
                <a:ext cx="5391059" cy="2831544"/>
              </a:xfrm>
              <a:prstGeom prst="rect">
                <a:avLst/>
              </a:prstGeom>
            </p:spPr>
            <p:txBody>
              <a:bodyPr wrap="square">
                <a:spAutoFit/>
              </a:bodyPr>
              <a:lstStyle/>
              <a:p>
                <a:pPr eaLnBrk="0" fontAlgn="base" hangingPunct="0">
                  <a:spcBef>
                    <a:spcPts val="600"/>
                  </a:spcBef>
                  <a:spcAft>
                    <a:spcPct val="0"/>
                  </a:spcAft>
                </a:pPr>
                <a:r>
                  <a:rPr lang="en-US" sz="2400" dirty="0">
                    <a:latin typeface="Cambria Math" panose="02040503050406030204" pitchFamily="18" charset="0"/>
                    <a:cs typeface="Times New Roman" pitchFamily="18" charset="0"/>
                  </a:rPr>
                  <a:t>KCL for the RLC network connected by trivial meshes(for lower node):</a:t>
                </a:r>
              </a:p>
              <a:p>
                <a:pPr algn="ctr" eaLnBrk="0" fontAlgn="base" hangingPunct="0">
                  <a:spcBef>
                    <a:spcPts val="600"/>
                  </a:spcBef>
                  <a:spcAft>
                    <a:spcPct val="0"/>
                  </a:spcAft>
                </a:pPr>
                <a14:m>
                  <m:oMath xmlns:m="http://schemas.openxmlformats.org/officeDocument/2006/math">
                    <m:r>
                      <a:rPr lang="en-US" sz="240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𝑖</m:t>
                    </m:r>
                    <m:d>
                      <m:dPr>
                        <m:ctrlPr>
                          <a:rPr lang="en-US" sz="2400" b="0" i="1" smtClean="0">
                            <a:solidFill>
                              <a:srgbClr val="FF0000"/>
                            </a:solidFill>
                            <a:latin typeface="Cambria Math" panose="02040503050406030204" pitchFamily="18" charset="0"/>
                            <a:cs typeface="Times New Roman" pitchFamily="18" charset="0"/>
                          </a:rPr>
                        </m:ctrlPr>
                      </m:dPr>
                      <m:e>
                        <m:r>
                          <a:rPr lang="en-US" sz="2400" b="0" i="1" smtClean="0">
                            <a:solidFill>
                              <a:srgbClr val="FF0000"/>
                            </a:solidFill>
                            <a:latin typeface="Cambria Math" panose="02040503050406030204" pitchFamily="18" charset="0"/>
                            <a:cs typeface="Times New Roman" pitchFamily="18" charset="0"/>
                          </a:rPr>
                          <m:t>𝑡</m:t>
                        </m:r>
                      </m:e>
                    </m:d>
                    <m:r>
                      <a:rPr lang="en-US" sz="2400" b="0" i="1" smtClean="0">
                        <a:solidFill>
                          <a:srgbClr val="FF0000"/>
                        </a:solidFill>
                        <a:latin typeface="Cambria Math" panose="02040503050406030204" pitchFamily="18" charset="0"/>
                        <a:cs typeface="Times New Roman" pitchFamily="18" charset="0"/>
                      </a:rPr>
                      <m:t>+</m:t>
                    </m:r>
                    <m:sSub>
                      <m:sSubPr>
                        <m:ctrlPr>
                          <a:rPr lang="en-US" sz="2400" b="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𝑖</m:t>
                        </m:r>
                      </m:e>
                      <m:sub>
                        <m:r>
                          <a:rPr lang="en-US" sz="2400" b="0" i="1" smtClean="0">
                            <a:solidFill>
                              <a:srgbClr val="FF0000"/>
                            </a:solidFill>
                            <a:latin typeface="Cambria Math" panose="02040503050406030204" pitchFamily="18" charset="0"/>
                            <a:cs typeface="Times New Roman" pitchFamily="18" charset="0"/>
                          </a:rPr>
                          <m:t>𝑅</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𝑖</m:t>
                        </m:r>
                      </m:e>
                      <m:sub>
                        <m:r>
                          <a:rPr lang="en-US" sz="2400" b="0" i="1" smtClean="0">
                            <a:solidFill>
                              <a:srgbClr val="FF0000"/>
                            </a:solidFill>
                            <a:latin typeface="Cambria Math" panose="02040503050406030204" pitchFamily="18" charset="0"/>
                            <a:cs typeface="Times New Roman" pitchFamily="18" charset="0"/>
                          </a:rPr>
                          <m:t>𝐿</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𝑖</m:t>
                        </m:r>
                      </m:e>
                      <m:sub>
                        <m:r>
                          <a:rPr lang="en-US" sz="2400" b="0" i="1" smtClean="0">
                            <a:solidFill>
                              <a:srgbClr val="FF0000"/>
                            </a:solidFill>
                            <a:latin typeface="Cambria Math" panose="02040503050406030204" pitchFamily="18" charset="0"/>
                            <a:cs typeface="Times New Roman" pitchFamily="18" charset="0"/>
                          </a:rPr>
                          <m:t>𝐶</m:t>
                        </m:r>
                      </m:sub>
                    </m:sSub>
                    <m:d>
                      <m:dPr>
                        <m:ctrlPr>
                          <a:rPr lang="en-US" sz="2400" i="1">
                            <a:solidFill>
                              <a:srgbClr val="FF0000"/>
                            </a:solidFill>
                            <a:latin typeface="Cambria Math" panose="02040503050406030204" pitchFamily="18" charset="0"/>
                            <a:cs typeface="Times New Roman" pitchFamily="18" charset="0"/>
                          </a:rPr>
                        </m:ctrlPr>
                      </m:dPr>
                      <m:e>
                        <m:r>
                          <a:rPr lang="en-US" sz="2400" i="1">
                            <a:solidFill>
                              <a:srgbClr val="FF0000"/>
                            </a:solidFill>
                            <a:latin typeface="Cambria Math" panose="02040503050406030204" pitchFamily="18" charset="0"/>
                            <a:cs typeface="Times New Roman" pitchFamily="18" charset="0"/>
                          </a:rPr>
                          <m:t>𝑡</m:t>
                        </m:r>
                      </m:e>
                    </m:d>
                  </m:oMath>
                </a14:m>
                <a:r>
                  <a:rPr lang="en-US" sz="2400" dirty="0">
                    <a:solidFill>
                      <a:srgbClr val="FF0000"/>
                    </a:solidFill>
                    <a:latin typeface="Calibri" pitchFamily="34" charset="0"/>
                    <a:ea typeface="Calibri" pitchFamily="34" charset="0"/>
                    <a:cs typeface="Times New Roman" pitchFamily="18" charset="0"/>
                  </a:rPr>
                  <a:t>=0</a:t>
                </a: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It turns out that the KCL equation is the same in the phasor domain, if we replace time-dependent currents with their phasor counterparts:</a:t>
                </a:r>
              </a:p>
            </p:txBody>
          </p:sp>
        </mc:Choice>
        <mc:Fallback xmlns="">
          <p:sp>
            <p:nvSpPr>
              <p:cNvPr id="12" name="Rectangle 11"/>
              <p:cNvSpPr>
                <a:spLocks noRot="1" noChangeAspect="1" noMove="1" noResize="1" noEditPoints="1" noAdjustHandles="1" noChangeArrowheads="1" noChangeShapeType="1" noTextEdit="1"/>
              </p:cNvSpPr>
              <p:nvPr/>
            </p:nvSpPr>
            <p:spPr>
              <a:xfrm>
                <a:off x="3427546" y="836522"/>
                <a:ext cx="5391059" cy="2831544"/>
              </a:xfrm>
              <a:prstGeom prst="rect">
                <a:avLst/>
              </a:prstGeom>
              <a:blipFill rotWithShape="0">
                <a:blip r:embed="rId3"/>
                <a:stretch>
                  <a:fillRect l="-1695" t="-1720" r="-904" b="-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421002" y="3711560"/>
                <a:ext cx="4543291" cy="471539"/>
              </a:xfrm>
              <a:prstGeom prst="rect">
                <a:avLst/>
              </a:prstGeom>
            </p:spPr>
            <p:txBody>
              <a:bodyPr wrap="square">
                <a:spAutoFit/>
              </a:bodyPr>
              <a:lstStyle/>
              <a:p>
                <a:pPr algn="ct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cs typeface="Times New Roman" pitchFamily="18" charset="0"/>
                            </a:rPr>
                          </m:ctrlPr>
                        </m:sSubPr>
                        <m:e>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e>
                        <m:sub>
                          <m:r>
                            <a:rPr lang="en-US" sz="2400" b="0" i="1" smtClean="0">
                              <a:solidFill>
                                <a:srgbClr val="FF0000"/>
                              </a:solidFill>
                              <a:latin typeface="Cambria Math" panose="02040503050406030204" pitchFamily="18" charset="0"/>
                              <a:cs typeface="Times New Roman" pitchFamily="18" charset="0"/>
                            </a:rPr>
                            <m:t>𝑅</m:t>
                          </m:r>
                        </m:sub>
                      </m:sSub>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e>
                        <m:sub>
                          <m:r>
                            <a:rPr lang="en-US" sz="2400" b="0" i="1" smtClean="0">
                              <a:solidFill>
                                <a:srgbClr val="FF0000"/>
                              </a:solidFill>
                              <a:latin typeface="Cambria Math" panose="02040503050406030204" pitchFamily="18" charset="0"/>
                              <a:cs typeface="Times New Roman" pitchFamily="18" charset="0"/>
                            </a:rPr>
                            <m:t>𝐿</m:t>
                          </m:r>
                        </m:sub>
                      </m:sSub>
                      <m:r>
                        <a:rPr lang="en-US" sz="2400" i="1">
                          <a:solidFill>
                            <a:srgbClr val="FF0000"/>
                          </a:solidFill>
                          <a:latin typeface="Cambria Math" panose="02040503050406030204" pitchFamily="18" charset="0"/>
                          <a:cs typeface="Times New Roman" pitchFamily="18" charset="0"/>
                        </a:rPr>
                        <m:t>+</m:t>
                      </m:r>
                      <m:sSub>
                        <m:sSubPr>
                          <m:ctrlPr>
                            <a:rPr lang="en-US" sz="2400" i="1">
                              <a:solidFill>
                                <a:srgbClr val="FF0000"/>
                              </a:solidFill>
                              <a:latin typeface="Cambria Math" panose="02040503050406030204" pitchFamily="18" charset="0"/>
                              <a:cs typeface="Times New Roman" pitchFamily="18" charset="0"/>
                            </a:rPr>
                          </m:ctrlPr>
                        </m:sSubPr>
                        <m:e>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e>
                        <m:sub>
                          <m:r>
                            <a:rPr lang="en-US" sz="2400" b="0" i="1" smtClean="0">
                              <a:solidFill>
                                <a:srgbClr val="FF0000"/>
                              </a:solidFill>
                              <a:latin typeface="Cambria Math" panose="02040503050406030204" pitchFamily="18" charset="0"/>
                              <a:cs typeface="Times New Roman" pitchFamily="18" charset="0"/>
                            </a:rPr>
                            <m:t>𝐶</m:t>
                          </m:r>
                        </m:sub>
                      </m:sSub>
                      <m:r>
                        <a:rPr lang="en-US" sz="2400" b="0" i="0" smtClean="0">
                          <a:solidFill>
                            <a:srgbClr val="FF0000"/>
                          </a:solidFill>
                          <a:latin typeface="Cambria Math" panose="02040503050406030204" pitchFamily="18" charset="0"/>
                          <a:cs typeface="Times New Roman" pitchFamily="18" charset="0"/>
                        </a:rPr>
                        <m:t>=</m:t>
                      </m:r>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oMath>
                  </m:oMathPara>
                </a14:m>
                <a:endParaRPr lang="en-US" sz="2400" dirty="0">
                  <a:solidFill>
                    <a:srgbClr val="FF0000"/>
                  </a:solidFill>
                  <a:latin typeface="Calibri" pitchFamily="34" charset="0"/>
                  <a:ea typeface="Calibri" pitchFamily="34"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421002" y="3711560"/>
                <a:ext cx="4543291" cy="471539"/>
              </a:xfrm>
              <a:prstGeom prst="rect">
                <a:avLst/>
              </a:prstGeom>
              <a:blipFill rotWithShape="0">
                <a:blip r:embed="rId4"/>
                <a:stretch>
                  <a:fillRect t="-10390"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90535" y="4226593"/>
                <a:ext cx="6628070" cy="2405402"/>
              </a:xfrm>
              <a:prstGeom prst="rect">
                <a:avLst/>
              </a:prstGeom>
            </p:spPr>
            <p:txBody>
              <a:bodyPr wrap="square">
                <a:spAutoFit/>
              </a:bodyPr>
              <a:lstStyle/>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Now we can plug in admittances, noting that the trivial meshes mean that all components have the same voltage across them:</a:t>
                </a:r>
              </a:p>
              <a:p>
                <a:pP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cs typeface="Times New Roman" pitchFamily="18" charset="0"/>
                        </a:rPr>
                        <m:t>𝐺</m:t>
                      </m:r>
                      <m:acc>
                        <m:accPr>
                          <m:chr m:val="̂"/>
                          <m:ctrlPr>
                            <a:rPr lang="en-US" sz="2400" b="0" i="1" smtClean="0">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r>
                        <a:rPr lang="en-US" sz="2400" i="1">
                          <a:solidFill>
                            <a:srgbClr val="FF0000"/>
                          </a:solidFill>
                          <a:latin typeface="Cambria Math" panose="02040503050406030204" pitchFamily="18" charset="0"/>
                          <a:cs typeface="Times New Roman" pitchFamily="18" charset="0"/>
                        </a:rPr>
                        <m:t>+</m:t>
                      </m:r>
                      <m:acc>
                        <m:accPr>
                          <m:chr m:val="̂"/>
                          <m:ctrlPr>
                            <a:rPr lang="en-US" sz="2400" i="1">
                              <a:solidFill>
                                <a:srgbClr val="FF0000"/>
                              </a:solidFill>
                              <a:latin typeface="Cambria Math" panose="02040503050406030204" pitchFamily="18" charset="0"/>
                              <a:cs typeface="Times New Roman" pitchFamily="18" charset="0"/>
                            </a:rPr>
                          </m:ctrlPr>
                        </m:accPr>
                        <m:e>
                          <m:r>
                            <a:rPr lang="en-US" sz="2400" i="1">
                              <a:solidFill>
                                <a:srgbClr val="FF0000"/>
                              </a:solidFill>
                              <a:latin typeface="Cambria Math" panose="02040503050406030204" pitchFamily="18" charset="0"/>
                              <a:cs typeface="Times New Roman" pitchFamily="18" charset="0"/>
                            </a:rPr>
                            <m:t>𝑉</m:t>
                          </m:r>
                        </m:e>
                      </m:acc>
                      <m:r>
                        <a:rPr lang="en-US" sz="240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𝐿</m:t>
                      </m:r>
                      <m:r>
                        <a:rPr lang="en-US" sz="2400" i="1">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𝑗</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𝐶</m:t>
                      </m:r>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r>
                        <a:rPr lang="en-US" sz="2400">
                          <a:solidFill>
                            <a:srgbClr val="FF0000"/>
                          </a:solidFill>
                          <a:latin typeface="Cambria Math" panose="02040503050406030204" pitchFamily="18" charset="0"/>
                          <a:cs typeface="Times New Roman" pitchFamily="18" charset="0"/>
                        </a:rPr>
                        <m:t>=</m:t>
                      </m:r>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oMath>
                  </m:oMathPara>
                </a14:m>
                <a:endParaRPr lang="en-US" sz="2400" dirty="0">
                  <a:latin typeface="Calibri" pitchFamily="34" charset="0"/>
                  <a:ea typeface="Calibri" pitchFamily="34" charset="0"/>
                  <a:cs typeface="Times New Roman" pitchFamily="18" charset="0"/>
                </a:endParaRPr>
              </a:p>
              <a:p>
                <a:pPr eaLnBrk="0" fontAlgn="base" hangingPunct="0">
                  <a:spcBef>
                    <a:spcPts val="600"/>
                  </a:spcBef>
                  <a:spcAft>
                    <a:spcPct val="0"/>
                  </a:spcAft>
                </a:pPr>
                <a:r>
                  <a:rPr lang="en-US" sz="2400" dirty="0">
                    <a:latin typeface="Calibri" pitchFamily="34" charset="0"/>
                    <a:ea typeface="Calibri" pitchFamily="34" charset="0"/>
                    <a:cs typeface="Times New Roman" pitchFamily="18" charset="0"/>
                  </a:rPr>
                  <a:t>or</a:t>
                </a:r>
              </a:p>
              <a:p>
                <a:pPr eaLnBrk="0" fontAlgn="base" hangingPunct="0">
                  <a:spcBef>
                    <a:spcPts val="600"/>
                  </a:spcBef>
                  <a:spcAft>
                    <a:spcPct val="0"/>
                  </a:spcAft>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ea typeface="Calibri" pitchFamily="34" charset="0"/>
                          <a:cs typeface="Times New Roman" pitchFamily="18" charset="0"/>
                        </a:rPr>
                        <m:t>𝑌</m:t>
                      </m:r>
                      <m:r>
                        <a:rPr lang="en-US" sz="2400" b="0" i="1" smtClean="0">
                          <a:solidFill>
                            <a:srgbClr val="FF0000"/>
                          </a:solidFill>
                          <a:latin typeface="Cambria Math" panose="02040503050406030204" pitchFamily="18" charset="0"/>
                          <a:ea typeface="Calibri" pitchFamily="34" charset="0"/>
                          <a:cs typeface="Times New Roman" pitchFamily="18" charset="0"/>
                        </a:rPr>
                        <m:t>=</m:t>
                      </m:r>
                      <m:f>
                        <m:fPr>
                          <m:type m:val="lin"/>
                          <m:ctrlPr>
                            <a:rPr lang="en-US" sz="2400" b="0" i="1" smtClean="0">
                              <a:solidFill>
                                <a:srgbClr val="FF0000"/>
                              </a:solidFill>
                              <a:latin typeface="Cambria Math" panose="02040503050406030204" pitchFamily="18" charset="0"/>
                              <a:cs typeface="Times New Roman" pitchFamily="18" charset="0"/>
                            </a:rPr>
                          </m:ctrlPr>
                        </m:fPr>
                        <m:num>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𝐼</m:t>
                              </m:r>
                            </m:e>
                          </m:acc>
                        </m:num>
                        <m:den>
                          <m:acc>
                            <m:accPr>
                              <m:chr m:val="̂"/>
                              <m:ctrlPr>
                                <a:rPr lang="en-US" sz="2400" i="1">
                                  <a:solidFill>
                                    <a:srgbClr val="FF0000"/>
                                  </a:solidFill>
                                  <a:latin typeface="Cambria Math" panose="02040503050406030204" pitchFamily="18" charset="0"/>
                                  <a:cs typeface="Times New Roman" pitchFamily="18" charset="0"/>
                                </a:rPr>
                              </m:ctrlPr>
                            </m:accPr>
                            <m:e>
                              <m:r>
                                <a:rPr lang="en-US" sz="2400" b="0" i="1" smtClean="0">
                                  <a:solidFill>
                                    <a:srgbClr val="FF0000"/>
                                  </a:solidFill>
                                  <a:latin typeface="Cambria Math" panose="02040503050406030204" pitchFamily="18" charset="0"/>
                                  <a:cs typeface="Times New Roman" pitchFamily="18" charset="0"/>
                                </a:rPr>
                                <m:t>𝑉</m:t>
                              </m:r>
                            </m:e>
                          </m:acc>
                          <m:r>
                            <a:rPr lang="en-US" sz="2400" b="0" i="1" smtClean="0">
                              <a:solidFill>
                                <a:srgbClr val="FF0000"/>
                              </a:solidFill>
                              <a:latin typeface="Cambria Math" panose="02040503050406030204" pitchFamily="18" charset="0"/>
                              <a:cs typeface="Times New Roman" pitchFamily="18" charset="0"/>
                            </a:rPr>
                            <m:t>=</m:t>
                          </m:r>
                        </m:den>
                      </m:f>
                      <m:r>
                        <a:rPr lang="en-US" sz="2400" b="0" i="1" smtClean="0">
                          <a:solidFill>
                            <a:srgbClr val="FF0000"/>
                          </a:solidFill>
                          <a:latin typeface="Cambria Math" panose="02040503050406030204" pitchFamily="18" charset="0"/>
                          <a:cs typeface="Times New Roman" pitchFamily="18" charset="0"/>
                        </a:rPr>
                        <m:t>1/</m:t>
                      </m:r>
                      <m:r>
                        <a:rPr lang="en-US" sz="2400" i="1">
                          <a:solidFill>
                            <a:srgbClr val="FF0000"/>
                          </a:solidFill>
                          <a:latin typeface="Cambria Math" panose="02040503050406030204" pitchFamily="18" charset="0"/>
                          <a:cs typeface="Times New Roman" pitchFamily="18" charset="0"/>
                        </a:rPr>
                        <m:t>𝑅</m:t>
                      </m:r>
                      <m:r>
                        <a:rPr lang="en-US" sz="2400" b="0" i="1" smtClean="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cs typeface="Times New Roman" pitchFamily="18" charset="0"/>
                        </a:rPr>
                        <m:t>𝑗</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𝐶</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𝑗</m:t>
                      </m:r>
                      <m:r>
                        <a:rPr lang="en-US" sz="2400">
                          <a:solidFill>
                            <a:srgbClr val="FF0000"/>
                          </a:solidFill>
                          <a:latin typeface="Cambria Math" panose="02040503050406030204" pitchFamily="18" charset="0"/>
                          <a:cs typeface="Times New Roman" pitchFamily="18" charset="0"/>
                        </a:rPr>
                        <m:t>/</m:t>
                      </m:r>
                      <m:r>
                        <a:rPr lang="en-US" sz="2400"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𝐿</m:t>
                      </m:r>
                    </m:oMath>
                  </m:oMathPara>
                </a14:m>
                <a:endParaRPr lang="en-US" sz="2400" dirty="0">
                  <a:latin typeface="Calibri" pitchFamily="34" charset="0"/>
                  <a:ea typeface="Calibri" pitchFamily="34"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190535" y="4226593"/>
                <a:ext cx="6628070" cy="2405402"/>
              </a:xfrm>
              <a:prstGeom prst="rect">
                <a:avLst/>
              </a:prstGeom>
              <a:blipFill rotWithShape="0">
                <a:blip r:embed="rId5"/>
                <a:stretch>
                  <a:fillRect l="-1379" t="-2025" b="-35949"/>
                </a:stretch>
              </a:blipFill>
            </p:spPr>
            <p:txBody>
              <a:bodyPr/>
              <a:lstStyle/>
              <a:p>
                <a:r>
                  <a:rPr lang="en-US">
                    <a:noFill/>
                  </a:rPr>
                  <a:t> </a:t>
                </a:r>
              </a:p>
            </p:txBody>
          </p:sp>
        </mc:Fallback>
      </mc:AlternateContent>
    </p:spTree>
    <p:extLst>
      <p:ext uri="{BB962C8B-B14F-4D97-AF65-F5344CB8AC3E}">
        <p14:creationId xmlns:p14="http://schemas.microsoft.com/office/powerpoint/2010/main" val="407105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a:t>Sinusoidal steady state</a:t>
            </a:r>
            <a:br>
              <a:rPr lang="en-US" sz="4400" b="1" dirty="0"/>
            </a:br>
            <a:r>
              <a:rPr lang="en-US" dirty="0"/>
              <a:t>Part 6: What’s in the box problems</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298634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22" y="152400"/>
            <a:ext cx="8229600" cy="715962"/>
          </a:xfrm>
        </p:spPr>
        <p:txBody>
          <a:bodyPr>
            <a:normAutofit fontScale="90000"/>
          </a:bodyPr>
          <a:lstStyle/>
          <a:p>
            <a:r>
              <a:rPr lang="en-US" dirty="0"/>
              <a:t>Definitions</a:t>
            </a:r>
          </a:p>
        </p:txBody>
      </p:sp>
      <p:sp>
        <p:nvSpPr>
          <p:cNvPr id="3" name="Content Placeholder 2"/>
          <p:cNvSpPr>
            <a:spLocks noGrp="1"/>
          </p:cNvSpPr>
          <p:nvPr>
            <p:ph idx="1"/>
          </p:nvPr>
        </p:nvSpPr>
        <p:spPr>
          <a:xfrm>
            <a:off x="609600" y="868362"/>
            <a:ext cx="8229600" cy="5456238"/>
          </a:xfrm>
        </p:spPr>
        <p:txBody>
          <a:bodyPr>
            <a:normAutofit lnSpcReduction="10000"/>
          </a:bodyPr>
          <a:lstStyle/>
          <a:p>
            <a:pPr marL="0" indent="0">
              <a:buNone/>
            </a:pPr>
            <a:r>
              <a:rPr lang="en-US" sz="2800" dirty="0"/>
              <a:t>Z=</a:t>
            </a:r>
            <a:r>
              <a:rPr lang="en-US" sz="2800" dirty="0" err="1"/>
              <a:t>R+jX</a:t>
            </a:r>
            <a:r>
              <a:rPr lang="en-US" sz="2800" dirty="0"/>
              <a:t>;	R=resistance		X=reactance</a:t>
            </a:r>
          </a:p>
          <a:p>
            <a:pPr marL="0" indent="0">
              <a:buNone/>
            </a:pPr>
            <a:r>
              <a:rPr lang="en-US" sz="2800" dirty="0"/>
              <a:t>Y=</a:t>
            </a:r>
            <a:r>
              <a:rPr lang="en-US" sz="2800" dirty="0" err="1"/>
              <a:t>G+jB</a:t>
            </a:r>
            <a:r>
              <a:rPr lang="en-US" sz="2800" dirty="0"/>
              <a:t>;	G=conductance	B=</a:t>
            </a:r>
            <a:r>
              <a:rPr lang="en-US" sz="2800" dirty="0" err="1"/>
              <a:t>susceptance</a:t>
            </a:r>
            <a:endParaRPr lang="en-US" sz="2800" dirty="0"/>
          </a:p>
          <a:p>
            <a:pPr marL="0" indent="0">
              <a:buNone/>
            </a:pPr>
            <a:endParaRPr lang="en-US" sz="2800" dirty="0"/>
          </a:p>
          <a:p>
            <a:pPr marL="0" indent="0" algn="ctr">
              <a:buNone/>
            </a:pPr>
            <a:r>
              <a:rPr lang="en-US" dirty="0"/>
              <a:t>Z=1/Y=</a:t>
            </a:r>
            <a:r>
              <a:rPr lang="en-US" dirty="0" err="1"/>
              <a:t>R+jX</a:t>
            </a:r>
            <a:r>
              <a:rPr lang="en-US" dirty="0"/>
              <a:t>=1/(</a:t>
            </a:r>
            <a:r>
              <a:rPr lang="en-US" dirty="0" err="1"/>
              <a:t>G+jB</a:t>
            </a:r>
            <a:r>
              <a:rPr lang="en-US" dirty="0"/>
              <a:t>)=(G-</a:t>
            </a:r>
            <a:r>
              <a:rPr lang="en-US" dirty="0" err="1"/>
              <a:t>jB</a:t>
            </a:r>
            <a:r>
              <a:rPr lang="en-US" dirty="0"/>
              <a:t>)/(G</a:t>
            </a:r>
            <a:r>
              <a:rPr lang="en-US" baseline="30000" dirty="0"/>
              <a:t>2</a:t>
            </a:r>
            <a:r>
              <a:rPr lang="en-US" dirty="0"/>
              <a:t>+B</a:t>
            </a:r>
            <a:r>
              <a:rPr lang="en-US" baseline="30000" dirty="0"/>
              <a:t>2</a:t>
            </a:r>
            <a:r>
              <a:rPr lang="en-US" dirty="0"/>
              <a:t>)</a:t>
            </a:r>
          </a:p>
          <a:p>
            <a:pPr marL="0" indent="0">
              <a:buNone/>
            </a:pPr>
            <a:r>
              <a:rPr lang="en-US" dirty="0"/>
              <a:t>So:</a:t>
            </a:r>
          </a:p>
          <a:p>
            <a:pPr marL="0" indent="0">
              <a:buNone/>
            </a:pPr>
            <a:r>
              <a:rPr lang="en-US" dirty="0"/>
              <a:t>		R = G/(G</a:t>
            </a:r>
            <a:r>
              <a:rPr lang="en-US" baseline="30000" dirty="0"/>
              <a:t>2</a:t>
            </a:r>
            <a:r>
              <a:rPr lang="en-US" dirty="0"/>
              <a:t>+B</a:t>
            </a:r>
            <a:r>
              <a:rPr lang="en-US" baseline="30000" dirty="0"/>
              <a:t>2</a:t>
            </a:r>
            <a:r>
              <a:rPr lang="en-US" dirty="0"/>
              <a:t>)  and X = -B/(G</a:t>
            </a:r>
            <a:r>
              <a:rPr lang="en-US" baseline="30000" dirty="0"/>
              <a:t>2</a:t>
            </a:r>
            <a:r>
              <a:rPr lang="en-US" dirty="0"/>
              <a:t>+B</a:t>
            </a:r>
            <a:r>
              <a:rPr lang="en-US" baseline="30000" dirty="0"/>
              <a:t>2</a:t>
            </a:r>
            <a:r>
              <a:rPr lang="en-US" dirty="0"/>
              <a:t>)</a:t>
            </a:r>
          </a:p>
          <a:p>
            <a:pPr marL="0" indent="0">
              <a:buNone/>
            </a:pPr>
            <a:r>
              <a:rPr lang="en-US" dirty="0"/>
              <a:t>Or</a:t>
            </a:r>
          </a:p>
          <a:p>
            <a:pPr marL="0" indent="0" algn="ctr">
              <a:buNone/>
            </a:pPr>
            <a:r>
              <a:rPr lang="en-US" dirty="0"/>
              <a:t>Y=1/Z=</a:t>
            </a:r>
            <a:r>
              <a:rPr lang="en-US" dirty="0" err="1"/>
              <a:t>G+jB</a:t>
            </a:r>
            <a:r>
              <a:rPr lang="en-US" dirty="0"/>
              <a:t>=1/(</a:t>
            </a:r>
            <a:r>
              <a:rPr lang="en-US" dirty="0" err="1"/>
              <a:t>R+jX</a:t>
            </a:r>
            <a:r>
              <a:rPr lang="en-US" dirty="0"/>
              <a:t>)=(R-</a:t>
            </a:r>
            <a:r>
              <a:rPr lang="en-US" dirty="0" err="1"/>
              <a:t>jX</a:t>
            </a:r>
            <a:r>
              <a:rPr lang="en-US" dirty="0"/>
              <a:t>)/(R</a:t>
            </a:r>
            <a:r>
              <a:rPr lang="en-US" baseline="30000" dirty="0"/>
              <a:t>2</a:t>
            </a:r>
            <a:r>
              <a:rPr lang="en-US" dirty="0"/>
              <a:t>+X</a:t>
            </a:r>
            <a:r>
              <a:rPr lang="en-US" baseline="30000" dirty="0"/>
              <a:t>2</a:t>
            </a:r>
            <a:r>
              <a:rPr lang="en-US" dirty="0"/>
              <a:t>)</a:t>
            </a:r>
          </a:p>
          <a:p>
            <a:pPr marL="0" indent="0">
              <a:buNone/>
            </a:pPr>
            <a:r>
              <a:rPr lang="en-US" dirty="0"/>
              <a:t>So</a:t>
            </a:r>
          </a:p>
          <a:p>
            <a:pPr marL="0" indent="0" algn="ctr">
              <a:buNone/>
            </a:pPr>
            <a:r>
              <a:rPr lang="en-US" dirty="0"/>
              <a:t>G = R/(R</a:t>
            </a:r>
            <a:r>
              <a:rPr lang="en-US" baseline="30000" dirty="0"/>
              <a:t>2</a:t>
            </a:r>
            <a:r>
              <a:rPr lang="en-US" dirty="0"/>
              <a:t>+X</a:t>
            </a:r>
            <a:r>
              <a:rPr lang="en-US" baseline="30000" dirty="0"/>
              <a:t>2</a:t>
            </a:r>
            <a:r>
              <a:rPr lang="en-US" dirty="0"/>
              <a:t>)  and B = -X/(R</a:t>
            </a:r>
            <a:r>
              <a:rPr lang="en-US" baseline="30000" dirty="0"/>
              <a:t>2</a:t>
            </a:r>
            <a:r>
              <a:rPr lang="en-US" dirty="0"/>
              <a:t>+X</a:t>
            </a:r>
            <a:r>
              <a:rPr lang="en-US" baseline="30000" dirty="0"/>
              <a:t>2</a:t>
            </a:r>
            <a:r>
              <a:rPr lang="en-US" dirty="0"/>
              <a:t>)</a:t>
            </a:r>
          </a:p>
        </p:txBody>
      </p:sp>
    </p:spTree>
    <p:extLst>
      <p:ext uri="{BB962C8B-B14F-4D97-AF65-F5344CB8AC3E}">
        <p14:creationId xmlns:p14="http://schemas.microsoft.com/office/powerpoint/2010/main" val="249222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45"/>
            <a:ext cx="8229600" cy="715962"/>
          </a:xfrm>
        </p:spPr>
        <p:txBody>
          <a:bodyPr>
            <a:normAutofit fontScale="90000"/>
          </a:bodyPr>
          <a:lstStyle/>
          <a:p>
            <a:r>
              <a:rPr lang="en-US" dirty="0"/>
              <a:t>What’s in the box?</a:t>
            </a:r>
          </a:p>
        </p:txBody>
      </p:sp>
      <p:sp>
        <p:nvSpPr>
          <p:cNvPr id="3" name="Content Placeholder 2"/>
          <p:cNvSpPr>
            <a:spLocks noGrp="1"/>
          </p:cNvSpPr>
          <p:nvPr>
            <p:ph idx="1"/>
          </p:nvPr>
        </p:nvSpPr>
        <p:spPr>
          <a:xfrm>
            <a:off x="822960" y="1100628"/>
            <a:ext cx="5654040" cy="4614371"/>
          </a:xfrm>
        </p:spPr>
        <p:txBody>
          <a:bodyPr>
            <a:noAutofit/>
          </a:bodyPr>
          <a:lstStyle/>
          <a:p>
            <a:pPr marL="0" indent="0">
              <a:buNone/>
            </a:pPr>
            <a:r>
              <a:rPr lang="en-US" sz="2400" dirty="0"/>
              <a:t>When a voltage source: </a:t>
            </a:r>
          </a:p>
          <a:p>
            <a:pPr marL="0" indent="0">
              <a:buNone/>
            </a:pPr>
            <a:r>
              <a:rPr lang="en-US" sz="2400" dirty="0"/>
              <a:t>	v(t) =10  cos(1,000,000t) V </a:t>
            </a:r>
          </a:p>
          <a:p>
            <a:pPr marL="0" indent="0">
              <a:buNone/>
            </a:pPr>
            <a:r>
              <a:rPr lang="en-US" sz="2400" dirty="0"/>
              <a:t>is connected to mystery the box shown on the right, the current flowing into the box is measured to be:  </a:t>
            </a:r>
          </a:p>
          <a:p>
            <a:pPr marL="0" indent="0">
              <a:buNone/>
            </a:pPr>
            <a:r>
              <a:rPr lang="en-US" sz="2400" dirty="0"/>
              <a:t>	</a:t>
            </a:r>
            <a:r>
              <a:rPr lang="en-US" sz="2400" dirty="0" err="1"/>
              <a:t>i</a:t>
            </a:r>
            <a:r>
              <a:rPr lang="en-US" sz="2400" dirty="0"/>
              <a:t>(t) = 200 </a:t>
            </a:r>
            <a:r>
              <a:rPr lang="en-US" sz="2400" dirty="0" err="1"/>
              <a:t>cos</a:t>
            </a:r>
            <a:r>
              <a:rPr lang="en-US" sz="2400" dirty="0"/>
              <a:t>(1,000,000t-20°) mA. </a:t>
            </a:r>
          </a:p>
          <a:p>
            <a:pPr marL="0" indent="0">
              <a:buNone/>
            </a:pPr>
            <a:r>
              <a:rPr lang="en-US" sz="2400" dirty="0"/>
              <a:t> If the box contains a </a:t>
            </a:r>
            <a:r>
              <a:rPr lang="en-US" sz="2400" i="1" dirty="0"/>
              <a:t>series</a:t>
            </a:r>
            <a:r>
              <a:rPr lang="en-US" sz="2400" dirty="0"/>
              <a:t> combination of two passive components, what are the values of the components in the box? DRAW a picture of the circuit and label the component values clearly! </a:t>
            </a:r>
          </a:p>
        </p:txBody>
      </p:sp>
      <p:graphicFrame>
        <p:nvGraphicFramePr>
          <p:cNvPr id="5" name="Object 4"/>
          <p:cNvGraphicFramePr>
            <a:graphicFrameLocks noChangeAspect="1"/>
          </p:cNvGraphicFramePr>
          <p:nvPr>
            <p:extLst>
              <p:ext uri="{D42A27DB-BD31-4B8C-83A1-F6EECF244321}">
                <p14:modId xmlns:p14="http://schemas.microsoft.com/office/powerpoint/2010/main" val="3076452558"/>
              </p:ext>
            </p:extLst>
          </p:nvPr>
        </p:nvGraphicFramePr>
        <p:xfrm>
          <a:off x="6477000" y="1752600"/>
          <a:ext cx="2376995" cy="2490787"/>
        </p:xfrm>
        <a:graphic>
          <a:graphicData uri="http://schemas.openxmlformats.org/presentationml/2006/ole">
            <mc:AlternateContent xmlns:mc="http://schemas.openxmlformats.org/markup-compatibility/2006">
              <mc:Choice xmlns:v="urn:schemas-microsoft-com:vml" Requires="v">
                <p:oleObj name="Visio" r:id="rId2" imgW="1789903" imgH="1875640" progId="Visio.Drawing.11">
                  <p:embed/>
                </p:oleObj>
              </mc:Choice>
              <mc:Fallback>
                <p:oleObj name="Visio" r:id="rId2" imgW="1789903" imgH="1875640"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52600"/>
                        <a:ext cx="2376995" cy="2490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2091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152400"/>
            <a:ext cx="8229600" cy="868362"/>
          </a:xfrm>
        </p:spPr>
        <p:txBody>
          <a:bodyPr/>
          <a:lstStyle/>
          <a:p>
            <a:r>
              <a:rPr lang="en-US" dirty="0"/>
              <a:t>Series RL and RC circuits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6724" y="1049337"/>
                <a:ext cx="8372475" cy="5334000"/>
              </a:xfrm>
            </p:spPr>
            <p:txBody>
              <a:bodyPr>
                <a:normAutofit/>
              </a:bodyPr>
              <a:lstStyle/>
              <a:p>
                <a:pPr marL="0" indent="0">
                  <a:buNone/>
                </a:pPr>
                <a:r>
                  <a:rPr lang="en-US" dirty="0"/>
                  <a:t>A series network is a collection of components all connected by trivial nodes.</a:t>
                </a:r>
              </a:p>
              <a:p>
                <a:pPr marL="0" indent="0">
                  <a:buNone/>
                </a:pPr>
                <a:r>
                  <a:rPr lang="en-US" dirty="0"/>
                  <a:t>We saw that a series RLC circuit had the equivalent impedance: </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ea typeface="Calibri" pitchFamily="34" charset="0"/>
                          <a:cs typeface="Times New Roman" pitchFamily="18" charset="0"/>
                        </a:rPr>
                        <m:t>𝑍</m:t>
                      </m:r>
                      <m:r>
                        <a:rPr lang="en-US" i="1">
                          <a:solidFill>
                            <a:srgbClr val="FF0000"/>
                          </a:solidFill>
                          <a:latin typeface="Cambria Math" panose="02040503050406030204" pitchFamily="18" charset="0"/>
                          <a:ea typeface="Calibri" pitchFamily="34" charset="0"/>
                          <a:cs typeface="Times New Roman" pitchFamily="18" charset="0"/>
                        </a:rPr>
                        <m:t>=</m:t>
                      </m:r>
                      <m:r>
                        <a:rPr lang="en-US" i="1">
                          <a:solidFill>
                            <a:srgbClr val="FF0000"/>
                          </a:solidFill>
                          <a:latin typeface="Cambria Math" panose="02040503050406030204" pitchFamily="18" charset="0"/>
                          <a:cs typeface="Times New Roman" pitchFamily="18" charset="0"/>
                        </a:rPr>
                        <m:t>𝑅</m:t>
                      </m:r>
                      <m:r>
                        <a:rPr lang="en-US" i="1">
                          <a:solidFill>
                            <a:srgbClr val="FF0000"/>
                          </a:solidFill>
                          <a:latin typeface="Cambria Math" panose="02040503050406030204" pitchFamily="18" charset="0"/>
                          <a:cs typeface="Times New Roman" pitchFamily="18" charset="0"/>
                        </a:rPr>
                        <m:t>+</m:t>
                      </m:r>
                      <m:r>
                        <a:rPr lang="en-US" i="1">
                          <a:solidFill>
                            <a:srgbClr val="FF0000"/>
                          </a:solidFill>
                          <a:latin typeface="Cambria Math" panose="02040503050406030204" pitchFamily="18" charset="0"/>
                          <a:cs typeface="Times New Roman" pitchFamily="18" charset="0"/>
                        </a:rPr>
                        <m:t>𝑗</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𝐿</m:t>
                      </m:r>
                      <m:r>
                        <a:rPr lang="en-US" i="1">
                          <a:solidFill>
                            <a:srgbClr val="FF0000"/>
                          </a:solidFill>
                          <a:latin typeface="Cambria Math" panose="02040503050406030204" pitchFamily="18" charset="0"/>
                          <a:ea typeface="Cambria Math" panose="02040503050406030204" pitchFamily="18" charset="0"/>
                          <a:cs typeface="Times New Roman" pitchFamily="18" charset="0"/>
                        </a:rPr>
                        <m:t>−</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𝑗</m:t>
                      </m:r>
                      <m:r>
                        <a:rPr lang="en-US">
                          <a:solidFill>
                            <a:srgbClr val="FF0000"/>
                          </a:solidFill>
                          <a:latin typeface="Cambria Math" panose="02040503050406030204" pitchFamily="18" charset="0"/>
                          <a:cs typeface="Times New Roman" pitchFamily="18" charset="0"/>
                        </a:rPr>
                        <m:t>/</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𝐶</m:t>
                      </m:r>
                    </m:oMath>
                  </m:oMathPara>
                </a14:m>
                <a:endParaRPr lang="en-US" dirty="0">
                  <a:latin typeface="Calibri" pitchFamily="34" charset="0"/>
                  <a:ea typeface="Calibri" pitchFamily="34" charset="0"/>
                  <a:cs typeface="Times New Roman" pitchFamily="18" charset="0"/>
                </a:endParaRPr>
              </a:p>
              <a:p>
                <a:pPr marL="0" indent="0">
                  <a:buNone/>
                </a:pPr>
                <a:r>
                  <a:rPr lang="en-US" dirty="0">
                    <a:latin typeface="Calibri" pitchFamily="34" charset="0"/>
                    <a:ea typeface="Calibri" pitchFamily="34" charset="0"/>
                    <a:cs typeface="Times New Roman" pitchFamily="18" charset="0"/>
                  </a:rPr>
                  <a:t>So, a series RL branch (no capacitor) would have:</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ea typeface="Calibri" pitchFamily="34" charset="0"/>
                          <a:cs typeface="Times New Roman" pitchFamily="18" charset="0"/>
                        </a:rPr>
                        <m:t>𝑍</m:t>
                      </m:r>
                      <m:r>
                        <a:rPr lang="en-US" i="1">
                          <a:solidFill>
                            <a:srgbClr val="FF0000"/>
                          </a:solidFill>
                          <a:latin typeface="Cambria Math" panose="02040503050406030204" pitchFamily="18" charset="0"/>
                          <a:ea typeface="Calibri" pitchFamily="34" charset="0"/>
                          <a:cs typeface="Times New Roman" pitchFamily="18" charset="0"/>
                        </a:rPr>
                        <m:t>=</m:t>
                      </m:r>
                      <m:r>
                        <a:rPr lang="en-US" i="1">
                          <a:solidFill>
                            <a:srgbClr val="FF0000"/>
                          </a:solidFill>
                          <a:latin typeface="Cambria Math" panose="02040503050406030204" pitchFamily="18" charset="0"/>
                          <a:cs typeface="Times New Roman" pitchFamily="18" charset="0"/>
                        </a:rPr>
                        <m:t>𝑅</m:t>
                      </m:r>
                      <m:r>
                        <a:rPr lang="en-US" i="1">
                          <a:solidFill>
                            <a:srgbClr val="FF0000"/>
                          </a:solidFill>
                          <a:latin typeface="Cambria Math" panose="02040503050406030204" pitchFamily="18" charset="0"/>
                          <a:cs typeface="Times New Roman" pitchFamily="18" charset="0"/>
                        </a:rPr>
                        <m:t>+</m:t>
                      </m:r>
                      <m:r>
                        <a:rPr lang="en-US" i="1">
                          <a:solidFill>
                            <a:srgbClr val="FF0000"/>
                          </a:solidFill>
                          <a:latin typeface="Cambria Math" panose="02040503050406030204" pitchFamily="18" charset="0"/>
                          <a:cs typeface="Times New Roman" pitchFamily="18" charset="0"/>
                        </a:rPr>
                        <m:t>𝑗</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𝐿</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𝑅</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𝑗𝑋</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 </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𝑤h𝑒𝑟𝑒</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 </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𝑋</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&gt;0</m:t>
                      </m:r>
                    </m:oMath>
                  </m:oMathPara>
                </a14:m>
                <a:endParaRPr lang="en-US" b="0" dirty="0">
                  <a:solidFill>
                    <a:srgbClr val="FF0000"/>
                  </a:solidFill>
                  <a:latin typeface="Calibri" pitchFamily="34" charset="0"/>
                  <a:ea typeface="Cambria Math" panose="02040503050406030204" pitchFamily="18" charset="0"/>
                  <a:cs typeface="Times New Roman" pitchFamily="18" charset="0"/>
                </a:endParaRPr>
              </a:p>
              <a:p>
                <a:pPr marL="0" indent="0">
                  <a:buNone/>
                </a:pPr>
                <a:r>
                  <a:rPr lang="en-US" dirty="0">
                    <a:latin typeface="Calibri" pitchFamily="34" charset="0"/>
                    <a:ea typeface="Calibri" pitchFamily="34" charset="0"/>
                    <a:cs typeface="Times New Roman" pitchFamily="18" charset="0"/>
                  </a:rPr>
                  <a:t>and, a series RC branch (no inductor) would have:</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ea typeface="Calibri" pitchFamily="34" charset="0"/>
                          <a:cs typeface="Times New Roman" pitchFamily="18" charset="0"/>
                        </a:rPr>
                        <m:t>𝑍</m:t>
                      </m:r>
                      <m:r>
                        <a:rPr lang="en-US" i="1">
                          <a:solidFill>
                            <a:srgbClr val="FF0000"/>
                          </a:solidFill>
                          <a:latin typeface="Cambria Math" panose="02040503050406030204" pitchFamily="18" charset="0"/>
                          <a:ea typeface="Calibri" pitchFamily="34" charset="0"/>
                          <a:cs typeface="Times New Roman" pitchFamily="18" charset="0"/>
                        </a:rPr>
                        <m:t>=</m:t>
                      </m:r>
                      <m:r>
                        <a:rPr lang="en-US" i="1">
                          <a:solidFill>
                            <a:srgbClr val="FF0000"/>
                          </a:solidFill>
                          <a:latin typeface="Cambria Math" panose="02040503050406030204" pitchFamily="18" charset="0"/>
                          <a:cs typeface="Times New Roman" pitchFamily="18" charset="0"/>
                        </a:rPr>
                        <m:t>𝑅</m:t>
                      </m:r>
                      <m:r>
                        <a:rPr lang="en-US" b="0" i="1" smtClean="0">
                          <a:solidFill>
                            <a:srgbClr val="FF0000"/>
                          </a:solidFill>
                          <a:latin typeface="Cambria Math" panose="02040503050406030204" pitchFamily="18" charset="0"/>
                          <a:cs typeface="Times New Roman" pitchFamily="18" charset="0"/>
                        </a:rPr>
                        <m:t>−</m:t>
                      </m:r>
                      <m:f>
                        <m:fPr>
                          <m:ctrlPr>
                            <a:rPr lang="en-US" b="0" i="1" smtClean="0">
                              <a:solidFill>
                                <a:srgbClr val="FF0000"/>
                              </a:solidFill>
                              <a:latin typeface="Cambria Math" panose="02040503050406030204" pitchFamily="18" charset="0"/>
                              <a:cs typeface="Times New Roman" pitchFamily="18" charset="0"/>
                            </a:rPr>
                          </m:ctrlPr>
                        </m:fPr>
                        <m:num>
                          <m:r>
                            <a:rPr lang="en-US" i="1">
                              <a:solidFill>
                                <a:srgbClr val="FF0000"/>
                              </a:solidFill>
                              <a:latin typeface="Cambria Math" panose="02040503050406030204" pitchFamily="18" charset="0"/>
                              <a:cs typeface="Times New Roman" pitchFamily="18" charset="0"/>
                            </a:rPr>
                            <m:t>𝑗</m:t>
                          </m:r>
                        </m:num>
                        <m:den>
                          <m:r>
                            <a:rPr lang="en-US" i="1">
                              <a:solidFill>
                                <a:srgbClr val="FF0000"/>
                              </a:solidFill>
                              <a:latin typeface="Cambria Math" panose="02040503050406030204" pitchFamily="18" charset="0"/>
                              <a:ea typeface="Cambria Math" panose="02040503050406030204" pitchFamily="18" charset="0"/>
                              <a:cs typeface="Times New Roman" pitchFamily="18" charset="0"/>
                            </a:rPr>
                            <m:t>𝜔</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𝐶</m:t>
                          </m:r>
                        </m:den>
                      </m:f>
                      <m:r>
                        <a:rPr lang="en-US" i="1">
                          <a:solidFill>
                            <a:srgbClr val="FF0000"/>
                          </a:solidFill>
                          <a:latin typeface="Cambria Math" panose="02040503050406030204" pitchFamily="18" charset="0"/>
                          <a:ea typeface="Cambria Math" panose="02040503050406030204" pitchFamily="18" charset="0"/>
                          <a:cs typeface="Times New Roman" pitchFamily="18" charset="0"/>
                        </a:rPr>
                        <m:t>=</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𝑅</m:t>
                      </m:r>
                      <m:r>
                        <a:rPr lang="en-US" i="1">
                          <a:solidFill>
                            <a:srgbClr val="FF0000"/>
                          </a:solidFill>
                          <a:latin typeface="Cambria Math" panose="02040503050406030204" pitchFamily="18" charset="0"/>
                          <a:ea typeface="Cambria Math" panose="02040503050406030204" pitchFamily="18" charset="0"/>
                          <a:cs typeface="Times New Roman" pitchFamily="18" charset="0"/>
                        </a:rPr>
                        <m:t>+</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𝑗𝑋</m:t>
                      </m:r>
                      <m:r>
                        <a:rPr lang="en-US" i="1">
                          <a:solidFill>
                            <a:srgbClr val="FF0000"/>
                          </a:solidFill>
                          <a:latin typeface="Cambria Math" panose="02040503050406030204" pitchFamily="18" charset="0"/>
                          <a:ea typeface="Cambria Math" panose="02040503050406030204" pitchFamily="18" charset="0"/>
                          <a:cs typeface="Times New Roman" pitchFamily="18" charset="0"/>
                        </a:rPr>
                        <m:t>, </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𝑤h𝑒𝑟𝑒</m:t>
                      </m:r>
                      <m:r>
                        <a:rPr lang="en-US" i="1">
                          <a:solidFill>
                            <a:srgbClr val="FF0000"/>
                          </a:solidFill>
                          <a:latin typeface="Cambria Math" panose="02040503050406030204" pitchFamily="18" charset="0"/>
                          <a:ea typeface="Cambria Math" panose="02040503050406030204" pitchFamily="18" charset="0"/>
                          <a:cs typeface="Times New Roman" pitchFamily="18" charset="0"/>
                        </a:rPr>
                        <m:t> </m:t>
                      </m:r>
                      <m:r>
                        <a:rPr lang="en-US" i="1">
                          <a:solidFill>
                            <a:srgbClr val="FF0000"/>
                          </a:solidFill>
                          <a:latin typeface="Cambria Math" panose="02040503050406030204" pitchFamily="18" charset="0"/>
                          <a:ea typeface="Cambria Math" panose="02040503050406030204" pitchFamily="18" charset="0"/>
                          <a:cs typeface="Times New Roman" pitchFamily="18" charset="0"/>
                        </a:rPr>
                        <m:t>𝑋</m:t>
                      </m:r>
                      <m:r>
                        <a:rPr lang="en-US" b="0" i="1" smtClean="0">
                          <a:solidFill>
                            <a:srgbClr val="FF0000"/>
                          </a:solidFill>
                          <a:latin typeface="Cambria Math" panose="02040503050406030204" pitchFamily="18" charset="0"/>
                          <a:ea typeface="Cambria Math" panose="02040503050406030204" pitchFamily="18" charset="0"/>
                          <a:cs typeface="Times New Roman" pitchFamily="18" charset="0"/>
                        </a:rPr>
                        <m:t>&lt;</m:t>
                      </m:r>
                      <m:r>
                        <a:rPr lang="en-US" i="1">
                          <a:solidFill>
                            <a:srgbClr val="FF0000"/>
                          </a:solidFill>
                          <a:latin typeface="Cambria Math" panose="02040503050406030204" pitchFamily="18" charset="0"/>
                          <a:ea typeface="Cambria Math" panose="02040503050406030204" pitchFamily="18" charset="0"/>
                          <a:cs typeface="Times New Roman" pitchFamily="18" charset="0"/>
                        </a:rPr>
                        <m:t>0</m:t>
                      </m:r>
                    </m:oMath>
                  </m:oMathPara>
                </a14:m>
                <a:endParaRPr lang="en-US" dirty="0">
                  <a:solidFill>
                    <a:srgbClr val="FF0000"/>
                  </a:solidFill>
                  <a:latin typeface="Calibri" pitchFamily="34" charset="0"/>
                  <a:ea typeface="Cambria Math" panose="02040503050406030204" pitchFamily="18" charset="0"/>
                  <a:cs typeface="Times New Roman" pitchFamily="18" charset="0"/>
                </a:endParaRPr>
              </a:p>
              <a:p>
                <a:pPr marL="0" indent="0">
                  <a:buNone/>
                </a:pPr>
                <a:endParaRPr lang="en-US" dirty="0">
                  <a:latin typeface="Calibri" pitchFamily="34" charset="0"/>
                  <a:ea typeface="Calibri" pitchFamily="34" charset="0"/>
                  <a:cs typeface="Times New Roman" pitchFamily="18" charset="0"/>
                </a:endParaRPr>
              </a:p>
              <a:p>
                <a:pPr marL="0" indent="0">
                  <a:buNone/>
                </a:pPr>
                <a:endParaRPr lang="en-US" dirty="0">
                  <a:latin typeface="Calibri" pitchFamily="34" charset="0"/>
                  <a:ea typeface="Calibri" pitchFamily="34" charset="0"/>
                  <a:cs typeface="Times New Roman" pitchFamily="18" charset="0"/>
                </a:endParaRPr>
              </a:p>
              <a:p>
                <a:pPr marL="0" indent="0">
                  <a:buNone/>
                </a:pPr>
                <a:endParaRPr lang="en-US" dirty="0">
                  <a:latin typeface="Calibri" pitchFamily="34" charset="0"/>
                  <a:ea typeface="Calibri" pitchFamily="34" charset="0"/>
                  <a:cs typeface="Times New Roman"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6724" y="1049337"/>
                <a:ext cx="8372475" cy="5334000"/>
              </a:xfrm>
              <a:blipFill rotWithShape="0">
                <a:blip r:embed="rId2"/>
                <a:stretch>
                  <a:fillRect l="-1894" t="-1486" r="-2258"/>
                </a:stretch>
              </a:blipFill>
            </p:spPr>
            <p:txBody>
              <a:bodyPr/>
              <a:lstStyle/>
              <a:p>
                <a:r>
                  <a:rPr lang="en-US">
                    <a:noFill/>
                  </a:rPr>
                  <a:t> </a:t>
                </a:r>
              </a:p>
            </p:txBody>
          </p:sp>
        </mc:Fallback>
      </mc:AlternateContent>
    </p:spTree>
    <p:extLst>
      <p:ext uri="{BB962C8B-B14F-4D97-AF65-F5344CB8AC3E}">
        <p14:creationId xmlns:p14="http://schemas.microsoft.com/office/powerpoint/2010/main" val="295513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1" y="178304"/>
            <a:ext cx="8229600" cy="869391"/>
          </a:xfrm>
        </p:spPr>
        <p:txBody>
          <a:bodyPr>
            <a:normAutofit fontScale="90000"/>
          </a:bodyPr>
          <a:lstStyle/>
          <a:p>
            <a:r>
              <a:rPr lang="en-US" dirty="0"/>
              <a:t>Solving “What’s in the box problems”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53761659"/>
              </p:ext>
            </p:extLst>
          </p:nvPr>
        </p:nvGraphicFramePr>
        <p:xfrm>
          <a:off x="6248400" y="1600200"/>
          <a:ext cx="2093913" cy="2196100"/>
        </p:xfrm>
        <a:graphic>
          <a:graphicData uri="http://schemas.openxmlformats.org/presentationml/2006/ole">
            <mc:AlternateContent xmlns:mc="http://schemas.openxmlformats.org/markup-compatibility/2006">
              <mc:Choice xmlns:v="urn:schemas-microsoft-com:vml" Requires="v">
                <p:oleObj name="Visio" r:id="rId2" imgW="1789903" imgH="1875640" progId="Visio.Drawing.11">
                  <p:embed/>
                </p:oleObj>
              </mc:Choice>
              <mc:Fallback>
                <p:oleObj name="Visio" r:id="rId2" imgW="1789903" imgH="1875640"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093913" cy="21961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527694" y="1691604"/>
                <a:ext cx="380361" cy="471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527694" y="1691604"/>
                <a:ext cx="380361" cy="471732"/>
              </a:xfrm>
              <a:prstGeom prst="rect">
                <a:avLst/>
              </a:prstGeom>
              <a:blipFill rotWithShape="0">
                <a:blip r:embed="rId5"/>
                <a:stretch>
                  <a:fillRect t="-10256" r="-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74227" y="2110032"/>
                <a:ext cx="506934" cy="1210203"/>
              </a:xfrm>
              <a:prstGeom prst="rect">
                <a:avLst/>
              </a:prstGeom>
              <a:noFill/>
            </p:spPr>
            <p:txBody>
              <a:bodyPr wrap="none" rtlCol="0">
                <a:spAutoFit/>
              </a:bodyPr>
              <a:lstStyle/>
              <a:p>
                <a:r>
                  <a:rPr lang="en-US" sz="2400" dirty="0"/>
                  <a:t>  +</a:t>
                </a:r>
              </a:p>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oMath>
                  </m:oMathPara>
                </a14:m>
                <a:endParaRPr lang="en-US" sz="2400" dirty="0"/>
              </a:p>
              <a:p>
                <a:r>
                  <a:rPr lang="en-US" sz="240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6274227" y="2110032"/>
                <a:ext cx="506934" cy="1210203"/>
              </a:xfrm>
              <a:prstGeom prst="rect">
                <a:avLst/>
              </a:prstGeom>
              <a:blipFill rotWithShape="0">
                <a:blip r:embed="rId6"/>
                <a:stretch>
                  <a:fillRect t="-4020" r="-21687" b="-10050"/>
                </a:stretch>
              </a:blipFill>
            </p:spPr>
            <p:txBody>
              <a:bodyPr/>
              <a:lstStyle/>
              <a:p>
                <a:r>
                  <a:rPr lang="en-US">
                    <a:noFill/>
                  </a:rPr>
                  <a:t> </a:t>
                </a:r>
              </a:p>
            </p:txBody>
          </p:sp>
        </mc:Fallback>
      </mc:AlternateContent>
      <p:cxnSp>
        <p:nvCxnSpPr>
          <p:cNvPr id="8" name="Straight Arrow Connector 7"/>
          <p:cNvCxnSpPr/>
          <p:nvPr/>
        </p:nvCxnSpPr>
        <p:spPr>
          <a:xfrm>
            <a:off x="6527694" y="2139096"/>
            <a:ext cx="40650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53081" y="1047695"/>
                <a:ext cx="5562282" cy="3142207"/>
              </a:xfrm>
              <a:prstGeom prst="rect">
                <a:avLst/>
              </a:prstGeom>
              <a:noFill/>
            </p:spPr>
            <p:txBody>
              <a:bodyPr wrap="square" rtlCol="0">
                <a:spAutoFit/>
              </a:bodyPr>
              <a:lstStyle/>
              <a:p>
                <a:r>
                  <a:rPr lang="en-US" sz="2400" dirty="0"/>
                  <a:t>To solve these problems we need to use the definition of impedance:</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f>
                        <m:fPr>
                          <m:type m:val="lin"/>
                          <m:ctrlPr>
                            <a:rPr lang="en-US" sz="2400" b="0" i="1" smtClean="0">
                              <a:latin typeface="Cambria Math" panose="02040503050406030204" pitchFamily="18" charset="0"/>
                            </a:rPr>
                          </m:ctrlPr>
                        </m:fPr>
                        <m:num>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num>
                        <m:den>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den>
                      </m:f>
                    </m:oMath>
                  </m:oMathPara>
                </a14:m>
                <a:endParaRPr lang="en-US" sz="2400" dirty="0"/>
              </a:p>
              <a:p>
                <a:r>
                  <a:rPr lang="en-US" sz="2400" dirty="0"/>
                  <a:t>We need to convert v(t) and </a:t>
                </a:r>
                <a:r>
                  <a:rPr lang="en-US" sz="2400" dirty="0" err="1"/>
                  <a:t>i</a:t>
                </a:r>
                <a:r>
                  <a:rPr lang="en-US" sz="2400" dirty="0"/>
                  <a:t>(t) into phasors, and then write the ratio in Cartesian form:</a:t>
                </a:r>
              </a:p>
              <a:p>
                <a:pPr algn="ctr"/>
                <a14:m>
                  <m:oMathPara xmlns:m="http://schemas.openxmlformats.org/officeDocument/2006/math">
                    <m:oMathParaPr>
                      <m:jc m:val="centerGroup"/>
                    </m:oMathParaPr>
                    <m:oMath xmlns:m="http://schemas.openxmlformats.org/officeDocument/2006/math">
                      <m:f>
                        <m:fPr>
                          <m:type m:val="lin"/>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num>
                        <m:den>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jB</m:t>
                      </m:r>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0" i="1" smtClean="0">
                                    <a:latin typeface="Cambria Math" panose="02040503050406030204" pitchFamily="18" charset="0"/>
                                  </a:rPr>
                                  <m:t>𝐵</m:t>
                                </m:r>
                                <m:r>
                                  <a:rPr lang="en-US" sz="2400" b="0" i="1" smtClean="0">
                                    <a:latin typeface="Cambria Math" panose="02040503050406030204" pitchFamily="18" charset="0"/>
                                  </a:rPr>
                                  <m:t>&gt;0</m:t>
                                </m:r>
                              </m:e>
                            </m:mr>
                            <m:mr>
                              <m:e>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𝐶</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0" i="1" smtClean="0">
                                    <a:latin typeface="Cambria Math" panose="02040503050406030204" pitchFamily="18" charset="0"/>
                                  </a:rPr>
                                  <m:t>𝐵</m:t>
                                </m:r>
                                <m:r>
                                  <a:rPr lang="en-US" sz="2400" b="0" i="1" smtClean="0">
                                    <a:latin typeface="Cambria Math" panose="02040503050406030204" pitchFamily="18" charset="0"/>
                                  </a:rPr>
                                  <m:t>&lt;0</m:t>
                                </m:r>
                              </m:e>
                            </m:mr>
                          </m:m>
                        </m:e>
                      </m:d>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53081" y="1047695"/>
                <a:ext cx="5562282" cy="3142207"/>
              </a:xfrm>
              <a:prstGeom prst="rect">
                <a:avLst/>
              </a:prstGeom>
              <a:blipFill rotWithShape="0">
                <a:blip r:embed="rId7"/>
                <a:stretch>
                  <a:fillRect l="-1643" t="-1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3081" y="4114800"/>
                <a:ext cx="8077200" cy="1949060"/>
              </a:xfrm>
              <a:prstGeom prst="rect">
                <a:avLst/>
              </a:prstGeom>
            </p:spPr>
            <p:txBody>
              <a:bodyPr wrap="square">
                <a:spAutoFit/>
              </a:bodyPr>
              <a:lstStyle/>
              <a:p>
                <a:r>
                  <a:rPr lang="en-US" sz="2400" dirty="0"/>
                  <a:t>So, irrespective of the sign of B. the real part of </a:t>
                </a:r>
                <a14:m>
                  <m:oMath xmlns:m="http://schemas.openxmlformats.org/officeDocument/2006/math">
                    <m:f>
                      <m:fPr>
                        <m:type m:val="lin"/>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num>
                      <m:den>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den>
                    </m:f>
                  </m:oMath>
                </a14:m>
                <a:r>
                  <a:rPr lang="en-US" sz="2400" dirty="0"/>
                  <a:t>, A, is equal to the resistance in the box. If B&gt;0, then, by equating imaginary parts, the other component is an inductor and L = B/</a:t>
                </a:r>
                <a:r>
                  <a:rPr lang="en-US" sz="2400" dirty="0">
                    <a:sym typeface="Symbol" panose="05050102010706020507" pitchFamily="18" charset="2"/>
                  </a:rPr>
                  <a:t>. However, if B&lt;0, then the other component is a capacitor, and </a:t>
                </a:r>
              </a:p>
              <a:p>
                <a:r>
                  <a:rPr lang="en-US" sz="2400" dirty="0">
                    <a:sym typeface="Symbol" panose="05050102010706020507" pitchFamily="18" charset="2"/>
                  </a:rPr>
                  <a:t>C = -1/(B)</a:t>
                </a:r>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53081" y="4114800"/>
                <a:ext cx="8077200" cy="1949060"/>
              </a:xfrm>
              <a:prstGeom prst="rect">
                <a:avLst/>
              </a:prstGeom>
              <a:blipFill rotWithShape="0">
                <a:blip r:embed="rId8"/>
                <a:stretch>
                  <a:fillRect l="-1132" t="-29063" r="-1057" b="-6250"/>
                </a:stretch>
              </a:blipFill>
            </p:spPr>
            <p:txBody>
              <a:bodyPr/>
              <a:lstStyle/>
              <a:p>
                <a:r>
                  <a:rPr lang="en-US">
                    <a:noFill/>
                  </a:rPr>
                  <a:t> </a:t>
                </a:r>
              </a:p>
            </p:txBody>
          </p:sp>
        </mc:Fallback>
      </mc:AlternateContent>
    </p:spTree>
    <p:extLst>
      <p:ext uri="{BB962C8B-B14F-4D97-AF65-F5344CB8AC3E}">
        <p14:creationId xmlns:p14="http://schemas.microsoft.com/office/powerpoint/2010/main" val="165038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600" dirty="0"/>
              <a:t>Solving our “What’s in the box problem”</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685800" y="1143000"/>
                <a:ext cx="8229600" cy="5181600"/>
              </a:xfrm>
            </p:spPr>
            <p:txBody>
              <a:bodyPr>
                <a:noAutofit/>
              </a:bodyPr>
              <a:lstStyle/>
              <a:p>
                <a:pPr marL="0" indent="0">
                  <a:buNone/>
                </a:pPr>
                <a:r>
                  <a:rPr lang="en-US" sz="2400" dirty="0"/>
                  <a:t>The parameters for the problem are:</a:t>
                </a:r>
              </a:p>
              <a:p>
                <a:pPr marL="0" indent="0" algn="ctr">
                  <a:buNone/>
                </a:pPr>
                <a:r>
                  <a:rPr lang="en-US" sz="2400" dirty="0"/>
                  <a:t>v(t) =10  cos(1,000,000t) V </a:t>
                </a:r>
              </a:p>
              <a:p>
                <a:pPr marL="0" indent="0" algn="ctr">
                  <a:buNone/>
                </a:pPr>
                <a:r>
                  <a:rPr lang="en-US" sz="2400" dirty="0" err="1"/>
                  <a:t>i</a:t>
                </a:r>
                <a:r>
                  <a:rPr lang="en-US" sz="2400" dirty="0"/>
                  <a:t>(t) = 200 cos(1,000,000t-20°) mA. </a:t>
                </a:r>
              </a:p>
              <a:p>
                <a:pPr marL="0" indent="0">
                  <a:buNone/>
                </a:pPr>
                <a:r>
                  <a:rPr lang="en-US" sz="2400" dirty="0"/>
                  <a:t>So, </a:t>
                </a:r>
                <a:r>
                  <a:rPr lang="en-US" sz="2400" dirty="0">
                    <a:sym typeface="Symbol" panose="05050102010706020507" pitchFamily="18" charset="2"/>
                  </a:rPr>
                  <a:t>=10</a:t>
                </a:r>
                <a:r>
                  <a:rPr lang="en-US" sz="2400" baseline="30000" dirty="0">
                    <a:sym typeface="Symbol" panose="05050102010706020507" pitchFamily="18" charset="2"/>
                  </a:rPr>
                  <a:t>6 </a:t>
                </a:r>
                <a:r>
                  <a:rPr lang="en-US" sz="2400" dirty="0">
                    <a:sym typeface="Symbol" panose="05050102010706020507" pitchFamily="18" charset="2"/>
                  </a:rPr>
                  <a:t>Rad/s, </a:t>
                </a:r>
                <a14:m>
                  <m:oMath xmlns:m="http://schemas.openxmlformats.org/officeDocument/2006/math">
                    <m:acc>
                      <m:accPr>
                        <m:chr m:val="̂"/>
                        <m:ctrlPr>
                          <a:rPr lang="en-US" sz="2400" i="1" smtClean="0">
                            <a:latin typeface="Cambria Math" panose="02040503050406030204" pitchFamily="18" charset="0"/>
                            <a:sym typeface="Symbol" panose="05050102010706020507" pitchFamily="18" charset="2"/>
                          </a:rPr>
                        </m:ctrlPr>
                      </m:accPr>
                      <m:e>
                        <m:r>
                          <a:rPr lang="en-US" sz="2400" b="0" i="1" smtClean="0">
                            <a:latin typeface="Cambria Math" panose="02040503050406030204" pitchFamily="18" charset="0"/>
                            <a:sym typeface="Symbol" panose="05050102010706020507" pitchFamily="18" charset="2"/>
                          </a:rPr>
                          <m:t>𝑉</m:t>
                        </m:r>
                      </m:e>
                    </m:acc>
                    <m:r>
                      <a:rPr lang="en-US" sz="2400" b="0" i="1" smtClean="0">
                        <a:latin typeface="Cambria Math" panose="02040503050406030204" pitchFamily="18" charset="0"/>
                        <a:sym typeface="Symbol" panose="05050102010706020507" pitchFamily="18" charset="2"/>
                      </a:rPr>
                      <m:t>=10</m:t>
                    </m:r>
                    <m:r>
                      <a:rPr lang="en-US" sz="2400" b="0" i="1" smtClean="0">
                        <a:latin typeface="Cambria Math" panose="02040503050406030204" pitchFamily="18" charset="0"/>
                        <a:sym typeface="Symbol" panose="05050102010706020507" pitchFamily="18" charset="2"/>
                      </a:rPr>
                      <m:t>𝑉</m:t>
                    </m:r>
                  </m:oMath>
                </a14:m>
                <a:r>
                  <a:rPr lang="en-US" sz="2400" dirty="0"/>
                  <a:t> and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r>
                      <a:rPr lang="en-US" sz="2400" b="0" i="1" smtClean="0">
                        <a:latin typeface="Cambria Math" panose="02040503050406030204" pitchFamily="18" charset="0"/>
                      </a:rPr>
                      <m:t>=0.2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20°</m:t>
                        </m:r>
                      </m:sup>
                    </m:sSup>
                  </m:oMath>
                </a14:m>
                <a:r>
                  <a:rPr lang="en-US" sz="2400" dirty="0"/>
                  <a:t>A,</a:t>
                </a:r>
              </a:p>
              <a:p>
                <a:pPr marL="0" indent="0">
                  <a:buNone/>
                </a:pPr>
                <a:r>
                  <a:rPr lang="en-US" sz="2400" dirty="0"/>
                  <a:t>Thus, </a:t>
                </a:r>
                <a14:m>
                  <m:oMath xmlns:m="http://schemas.openxmlformats.org/officeDocument/2006/math">
                    <m:f>
                      <m:fPr>
                        <m:ctrlPr>
                          <a:rPr lang="en-US" sz="2400" i="1" smtClean="0">
                            <a:latin typeface="Cambria Math" panose="02040503050406030204" pitchFamily="18" charset="0"/>
                          </a:rPr>
                        </m:ctrlPr>
                      </m:fPr>
                      <m:num>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num>
                      <m:den>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den>
                    </m:f>
                    <m:r>
                      <a:rPr lang="en-US" sz="2400" b="0" i="1" smtClean="0">
                        <a:latin typeface="Cambria Math" panose="02040503050406030204" pitchFamily="18" charset="0"/>
                      </a:rPr>
                      <m:t>=50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i="1">
                            <a:latin typeface="Cambria Math" panose="02040503050406030204" pitchFamily="18" charset="0"/>
                          </a:rPr>
                          <m:t>20°</m:t>
                        </m:r>
                      </m:sup>
                    </m:sSup>
                    <m:r>
                      <a:rPr lang="en-US" sz="2400" b="0" i="1" smtClean="0">
                        <a:latin typeface="Cambria Math" panose="02040503050406030204" pitchFamily="18" charset="0"/>
                      </a:rPr>
                      <m:t>=50</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20°</m:t>
                            </m:r>
                          </m:e>
                        </m:d>
                      </m:e>
                    </m:func>
                    <m:r>
                      <a:rPr lang="en-US" sz="2400" b="0" i="1" smtClean="0">
                        <a:latin typeface="Cambria Math" panose="02040503050406030204" pitchFamily="18" charset="0"/>
                      </a:rPr>
                      <m:t>+50</m:t>
                    </m:r>
                    <m:r>
                      <a:rPr lang="en-US" sz="2400" b="0" i="1" smtClean="0">
                        <a:latin typeface="Cambria Math" panose="02040503050406030204" pitchFamily="18" charset="0"/>
                      </a:rPr>
                      <m:t>𝑗</m:t>
                    </m:r>
                    <m:r>
                      <m:rPr>
                        <m:nor/>
                      </m:rPr>
                      <a:rPr lang="en-US" sz="2400" b="0" i="0" smtClean="0">
                        <a:latin typeface="Cambria Math" panose="02040503050406030204" pitchFamily="18" charset="0"/>
                      </a:rPr>
                      <m:t>sin</m:t>
                    </m:r>
                    <m:d>
                      <m:dPr>
                        <m:ctrlPr>
                          <a:rPr lang="en-US" sz="2400" i="1">
                            <a:latin typeface="Cambria Math" panose="02040503050406030204" pitchFamily="18" charset="0"/>
                          </a:rPr>
                        </m:ctrlPr>
                      </m:dPr>
                      <m:e>
                        <m:r>
                          <a:rPr lang="en-US" sz="2400" i="1">
                            <a:latin typeface="Cambria Math" panose="02040503050406030204" pitchFamily="18" charset="0"/>
                          </a:rPr>
                          <m:t>20°</m:t>
                        </m:r>
                      </m:e>
                    </m:d>
                    <m:r>
                      <a:rPr lang="en-US" sz="2400" b="0" i="1" smtClean="0">
                        <a:latin typeface="Cambria Math" panose="02040503050406030204" pitchFamily="18" charset="0"/>
                      </a:rPr>
                      <m:t>=47+</m:t>
                    </m:r>
                    <m:r>
                      <a:rPr lang="en-US" sz="2400" b="0" i="1" smtClean="0">
                        <a:latin typeface="Cambria Math" panose="02040503050406030204" pitchFamily="18" charset="0"/>
                      </a:rPr>
                      <m:t>𝑗</m:t>
                    </m:r>
                    <m:r>
                      <a:rPr lang="en-US" sz="2400" b="0" i="1" smtClean="0">
                        <a:latin typeface="Cambria Math" panose="02040503050406030204" pitchFamily="18" charset="0"/>
                      </a:rPr>
                      <m:t>17.1</m:t>
                    </m:r>
                  </m:oMath>
                </a14:m>
                <a:endParaRPr lang="en-US" sz="2400" dirty="0"/>
              </a:p>
              <a:p>
                <a:pPr marL="0" indent="0">
                  <a:buNone/>
                </a:pPr>
                <a:r>
                  <a:rPr lang="en-US" sz="2400" dirty="0"/>
                  <a:t>Hence, there is a series RL in the box, and</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𝑗</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6</m:t>
                          </m:r>
                        </m:sup>
                      </m:sSup>
                      <m:r>
                        <a:rPr lang="en-US" sz="2400" i="1">
                          <a:latin typeface="Cambria Math" panose="02040503050406030204" pitchFamily="18" charset="0"/>
                          <a:ea typeface="Cambria Math" panose="02040503050406030204" pitchFamily="18" charset="0"/>
                        </a:rPr>
                        <m:t>𝐿</m:t>
                      </m:r>
                      <m:r>
                        <a:rPr lang="en-US" sz="2400" i="1">
                          <a:latin typeface="Cambria Math" panose="02040503050406030204" pitchFamily="18" charset="0"/>
                          <a:ea typeface="Cambria Math" panose="02040503050406030204" pitchFamily="18" charset="0"/>
                        </a:rPr>
                        <m:t>=47+</m:t>
                      </m:r>
                      <m:r>
                        <a:rPr lang="en-US" sz="2400" i="1">
                          <a:latin typeface="Cambria Math" panose="02040503050406030204" pitchFamily="18" charset="0"/>
                        </a:rPr>
                        <m:t>𝑗</m:t>
                      </m:r>
                      <m:r>
                        <a:rPr lang="en-US" sz="2400" i="1">
                          <a:latin typeface="Cambria Math" panose="02040503050406030204" pitchFamily="18" charset="0"/>
                        </a:rPr>
                        <m:t>17.1 </m:t>
                      </m:r>
                      <m:r>
                        <m:rPr>
                          <m:sty m:val="p"/>
                        </m:rPr>
                        <a:rPr lang="el-GR" sz="2400" b="0" i="1" smtClean="0">
                          <a:latin typeface="Cambria Math" panose="02040503050406030204" pitchFamily="18" charset="0"/>
                          <a:ea typeface="Cambria Math" panose="02040503050406030204" pitchFamily="18" charset="0"/>
                        </a:rPr>
                        <m:t>Ω</m:t>
                      </m:r>
                    </m:oMath>
                  </m:oMathPara>
                </a14:m>
                <a:endParaRPr lang="en-US" sz="2400" dirty="0"/>
              </a:p>
              <a:p>
                <a:pPr marL="0" indent="0">
                  <a:buNone/>
                </a:pPr>
                <a:r>
                  <a:rPr lang="en-US" sz="2400" dirty="0"/>
                  <a:t>So, </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=47</m:t>
                      </m:r>
                      <m:r>
                        <a:rPr lang="en-US" sz="2400" b="0" i="1" smtClean="0">
                          <a:latin typeface="Cambria Math" panose="02040503050406030204" pitchFamily="18" charset="0"/>
                          <a:ea typeface="Cambria Math" panose="02040503050406030204" pitchFamily="18" charset="0"/>
                        </a:rPr>
                        <m:t> </m:t>
                      </m:r>
                      <m:r>
                        <m:rPr>
                          <m:sty m:val="p"/>
                        </m:rPr>
                        <a:rPr lang="el-GR" sz="2400" i="1">
                          <a:latin typeface="Cambria Math" panose="02040503050406030204" pitchFamily="18" charset="0"/>
                          <a:ea typeface="Cambria Math" panose="02040503050406030204" pitchFamily="18" charset="0"/>
                        </a:rPr>
                        <m:t>Ω</m:t>
                      </m:r>
                    </m:oMath>
                  </m:oMathPara>
                </a14:m>
                <a:endParaRPr lang="en-US" sz="2400" dirty="0"/>
              </a:p>
              <a:p>
                <a:pPr marL="0" indent="0">
                  <a:buNone/>
                </a:pPr>
                <a:r>
                  <a:rPr lang="en-US" sz="2400" dirty="0"/>
                  <a:t>And</a:t>
                </a:r>
              </a:p>
              <a:p>
                <a:pPr marL="0" indent="0" algn="ctr">
                  <a:buNone/>
                </a:pP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𝑗</m:t>
                        </m:r>
                        <m:r>
                          <a:rPr lang="en-US" sz="2400" i="1">
                            <a:latin typeface="Cambria Math" panose="02040503050406030204" pitchFamily="18" charset="0"/>
                          </a:rPr>
                          <m:t>10</m:t>
                        </m:r>
                      </m:e>
                      <m:sup>
                        <m:r>
                          <a:rPr lang="en-US" sz="2400" i="1">
                            <a:latin typeface="Cambria Math" panose="02040503050406030204" pitchFamily="18" charset="0"/>
                          </a:rPr>
                          <m:t>6</m:t>
                        </m:r>
                      </m:sup>
                    </m:sSup>
                    <m:r>
                      <a:rPr lang="en-US" sz="2400" i="1">
                        <a:latin typeface="Cambria Math" panose="02040503050406030204" pitchFamily="18" charset="0"/>
                        <a:ea typeface="Cambria Math" panose="02040503050406030204" pitchFamily="18" charset="0"/>
                      </a:rPr>
                      <m:t>𝐿</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17.1 </m:t>
                    </m:r>
                  </m:oMath>
                </a14:m>
                <a:r>
                  <a:rPr lang="en-US" sz="2400" dirty="0"/>
                  <a:t>  so   L=17.1 </a:t>
                </a:r>
                <a:r>
                  <a:rPr lang="en-US" sz="2400" dirty="0" err="1">
                    <a:latin typeface="Symbol" panose="05050102010706020507" pitchFamily="18" charset="2"/>
                  </a:rPr>
                  <a:t>m</a:t>
                </a:r>
                <a:r>
                  <a:rPr lang="en-US" sz="2400" dirty="0" err="1"/>
                  <a:t>H</a:t>
                </a:r>
                <a:endParaRPr lang="en-US" sz="2400" dirty="0"/>
              </a:p>
              <a:p>
                <a:pPr marL="0" indent="0">
                  <a:buNone/>
                </a:pPr>
                <a:endParaRPr lang="en-US" sz="2400" dirty="0"/>
              </a:p>
              <a:p>
                <a:pPr marL="0" indent="0">
                  <a:buNone/>
                </a:pPr>
                <a:endParaRPr lang="en-US" sz="2400"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685800" y="1143000"/>
                <a:ext cx="8229600" cy="5181600"/>
              </a:xfrm>
              <a:blipFill rotWithShape="0">
                <a:blip r:embed="rId2"/>
                <a:stretch>
                  <a:fillRect l="-1185" t="-941"/>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7620000" y="3581400"/>
            <a:ext cx="1295400" cy="3054416"/>
          </a:xfrm>
          <a:prstGeom prst="rect">
            <a:avLst/>
          </a:prstGeom>
        </p:spPr>
      </p:pic>
    </p:spTree>
    <p:extLst>
      <p:ext uri="{BB962C8B-B14F-4D97-AF65-F5344CB8AC3E}">
        <p14:creationId xmlns:p14="http://schemas.microsoft.com/office/powerpoint/2010/main" val="398732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53440"/>
          </a:xfrm>
        </p:spPr>
        <p:txBody>
          <a:bodyPr>
            <a:noAutofit/>
          </a:bodyPr>
          <a:lstStyle/>
          <a:p>
            <a:r>
              <a:rPr lang="en-US" sz="3600" dirty="0">
                <a:solidFill>
                  <a:schemeClr val="bg1"/>
                </a:solidFill>
              </a:rPr>
              <a:t>SSS Phase/amplitude relations for RESISTORS</a:t>
            </a:r>
          </a:p>
        </p:txBody>
      </p:sp>
      <p:pic>
        <p:nvPicPr>
          <p:cNvPr id="1027" name="Picture 3"/>
          <p:cNvPicPr>
            <a:picLocks noChangeAspect="1" noChangeArrowheads="1"/>
          </p:cNvPicPr>
          <p:nvPr/>
        </p:nvPicPr>
        <p:blipFill>
          <a:blip r:embed="rId2" cstate="print"/>
          <a:srcRect/>
          <a:stretch>
            <a:fillRect/>
          </a:stretch>
        </p:blipFill>
        <p:spPr bwMode="auto">
          <a:xfrm>
            <a:off x="7155247" y="2209800"/>
            <a:ext cx="1290596" cy="1803400"/>
          </a:xfrm>
          <a:prstGeom prst="rect">
            <a:avLst/>
          </a:prstGeom>
          <a:noFill/>
          <a:ln w="9525">
            <a:noFill/>
            <a:miter lim="800000"/>
            <a:headEnd/>
            <a:tailEnd/>
          </a:ln>
          <a:effectLst/>
        </p:spPr>
      </p:pic>
      <p:sp>
        <p:nvSpPr>
          <p:cNvPr id="1029" name="Rectangle 5"/>
          <p:cNvSpPr>
            <a:spLocks noChangeArrowheads="1"/>
          </p:cNvSpPr>
          <p:nvPr/>
        </p:nvSpPr>
        <p:spPr bwMode="auto">
          <a:xfrm>
            <a:off x="685800" y="1219200"/>
            <a:ext cx="61722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ts val="600"/>
              </a:spcBef>
              <a:spcAft>
                <a:spcPct val="0"/>
              </a:spcAft>
              <a:buClrTx/>
              <a:buSzTx/>
              <a:buFontTx/>
              <a:buNone/>
              <a:tabLst/>
            </a:pPr>
            <a:r>
              <a:rPr lang="fr-FR" sz="2400" dirty="0">
                <a:latin typeface="Calibri" pitchFamily="34" charset="0"/>
                <a:ea typeface="Calibri" pitchFamily="34" charset="0"/>
                <a:cs typeface="Times New Roman" pitchFamily="18" charset="0"/>
              </a:rPr>
              <a:t>Due to SSS conditions, </a:t>
            </a:r>
            <a:r>
              <a:rPr lang="fr-FR" sz="2400" dirty="0" err="1">
                <a:latin typeface="Calibri" pitchFamily="34" charset="0"/>
                <a:ea typeface="Calibri" pitchFamily="34" charset="0"/>
                <a:cs typeface="Times New Roman" pitchFamily="18" charset="0"/>
              </a:rPr>
              <a:t>we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assume </a:t>
            </a:r>
            <a:r>
              <a:rPr lang="fr-FR" sz="2400" dirty="0" err="1">
                <a:latin typeface="Calibri" pitchFamily="34" charset="0"/>
                <a:ea typeface="Calibri" pitchFamily="34" charset="0"/>
                <a:cs typeface="Times New Roman" pitchFamily="18" charset="0"/>
              </a:rPr>
              <a:t>that</a:t>
            </a:r>
            <a:r>
              <a:rPr lang="fr-FR" sz="2400" dirty="0">
                <a:latin typeface="Calibri" pitchFamily="34" charset="0"/>
                <a:ea typeface="Calibri" pitchFamily="34" charset="0"/>
                <a:cs typeface="Times New Roman" pitchFamily="18" charset="0"/>
              </a:rPr>
              <a:t>: </a:t>
            </a:r>
          </a:p>
          <a:p>
            <a:pPr marL="0" marR="0" lvl="0" indent="0" algn="l" defTabSz="914400" rtl="0" eaLnBrk="1" fontAlgn="base" latinLnBrk="0" hangingPunct="1">
              <a:spcBef>
                <a:spcPts val="600"/>
              </a:spcBef>
              <a:spcAft>
                <a:spcPct val="0"/>
              </a:spcAft>
              <a:buClrTx/>
              <a:buSzTx/>
              <a:buFontTx/>
              <a:buNone/>
              <a:tabLs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25000" dirty="0" err="1">
                <a:ln>
                  <a:noFill/>
                </a:ln>
                <a:effectLst/>
                <a:latin typeface="Calibri" pitchFamily="34" charset="0"/>
                <a:ea typeface="Calibri" pitchFamily="34" charset="0"/>
                <a:cs typeface="Times New Roman" pitchFamily="18" charset="0"/>
              </a:rPr>
              <a:t>R</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endParaRPr kumimoji="0" lang="en-US" sz="2400" b="0" i="0" u="none" strike="noStrike" cap="none" normalizeH="0" baseline="0" dirty="0">
              <a:ln>
                <a:noFill/>
              </a:ln>
              <a:effectLst/>
              <a:latin typeface="Arial" pitchFamily="34" charset="0"/>
              <a:cs typeface="Arial" pitchFamily="34" charset="0"/>
            </a:endParaRPr>
          </a:p>
          <a:p>
            <a:pPr lvl="0" eaLnBrk="0" fontAlgn="base" hangingPunct="0">
              <a:spcBef>
                <a:spcPts val="600"/>
              </a:spcBef>
              <a:spcAft>
                <a:spcPct val="0"/>
              </a:spcAf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lang="fr-FR" sz="2400" baseline="-25000" dirty="0" err="1">
                <a:latin typeface="Calibri" pitchFamily="34" charset="0"/>
                <a:ea typeface="Calibri" pitchFamily="34" charset="0"/>
                <a:cs typeface="Times New Roman" pitchFamily="18" charset="0"/>
              </a:rPr>
              <a:t>R</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p>
          <a:p>
            <a:pPr lvl="0" eaLnBrk="0" fontAlgn="base" hangingPunct="0">
              <a:spcBef>
                <a:spcPts val="600"/>
              </a:spcBef>
              <a:spcAft>
                <a:spcPct val="0"/>
              </a:spcAft>
            </a:pPr>
            <a:r>
              <a:rPr lang="fr-FR" sz="2400" dirty="0">
                <a:latin typeface="Calibri" pitchFamily="34" charset="0"/>
                <a:cs typeface="Times New Roman" pitchFamily="18" charset="0"/>
              </a:rPr>
              <a:t>Ohms Law </a:t>
            </a:r>
            <a:r>
              <a:rPr lang="fr-FR" sz="2400" dirty="0" err="1">
                <a:latin typeface="Calibri" pitchFamily="34" charset="0"/>
                <a:cs typeface="Times New Roman" pitchFamily="18" charset="0"/>
              </a:rPr>
              <a:t>then</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	</a:t>
            </a:r>
            <a:r>
              <a:rPr lang="fr-FR" sz="2400" dirty="0" err="1">
                <a:solidFill>
                  <a:srgbClr val="FF0000"/>
                </a:solidFill>
                <a:latin typeface="Calibri" pitchFamily="34" charset="0"/>
                <a:ea typeface="Calibri" pitchFamily="34" charset="0"/>
                <a:cs typeface="Times New Roman" pitchFamily="18" charset="0"/>
              </a:rPr>
              <a:t>v</a:t>
            </a:r>
            <a:r>
              <a:rPr lang="fr-FR" sz="2400" baseline="-25000" dirty="0" err="1">
                <a:solidFill>
                  <a:srgbClr val="FF0000"/>
                </a:solidFill>
                <a:latin typeface="Calibri" pitchFamily="34" charset="0"/>
                <a:ea typeface="Calibri" pitchFamily="34" charset="0"/>
                <a:cs typeface="Times New Roman" pitchFamily="18" charset="0"/>
              </a:rPr>
              <a:t>R</a:t>
            </a:r>
            <a:r>
              <a:rPr lang="fr-FR" sz="2400" dirty="0">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Calibri" pitchFamily="34" charset="0"/>
                <a:ea typeface="Calibri" pitchFamily="34" charset="0"/>
                <a:cs typeface="Times New Roman" pitchFamily="18" charset="0"/>
              </a:rPr>
              <a:t>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Calibri" pitchFamily="34" charset="0"/>
                <a:ea typeface="Calibri" pitchFamily="34" charset="0"/>
                <a:cs typeface="Times New Roman" pitchFamily="18" charset="0"/>
              </a:rPr>
              <a:t>Ri</a:t>
            </a:r>
            <a:r>
              <a:rPr lang="fr-FR" sz="2400" baseline="-25000" dirty="0" err="1">
                <a:solidFill>
                  <a:srgbClr val="FF0000"/>
                </a:solidFill>
                <a:latin typeface="Calibri" pitchFamily="34" charset="0"/>
                <a:ea typeface="Calibri" pitchFamily="34" charset="0"/>
                <a:cs typeface="Times New Roman" pitchFamily="18" charset="0"/>
              </a:rPr>
              <a:t>R</a:t>
            </a:r>
            <a:r>
              <a:rPr lang="fr-FR" sz="2400" dirty="0">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Calibri" pitchFamily="34" charset="0"/>
                <a:ea typeface="Calibri" pitchFamily="34" charset="0"/>
                <a:cs typeface="Times New Roman" pitchFamily="18" charset="0"/>
              </a:rPr>
              <a:t>RI</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i</a:t>
            </a:r>
            <a:r>
              <a:rPr lang="fr-FR" sz="2400" dirty="0">
                <a:solidFill>
                  <a:srgbClr val="FF0000"/>
                </a:solidFill>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is if </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RI</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solidFill>
                  <a:srgbClr val="FF0000"/>
                </a:solidFill>
                <a:latin typeface="Calibri" pitchFamily="34" charset="0"/>
                <a:ea typeface="Calibri" pitchFamily="34" charset="0"/>
                <a:cs typeface="Times New Roman" pitchFamily="18" charset="0"/>
              </a:rPr>
              <a:t>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/I</a:t>
            </a:r>
            <a:r>
              <a:rPr lang="fr-FR" sz="2400" baseline="-30000" dirty="0">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 =R</a:t>
            </a:r>
            <a:r>
              <a:rPr lang="fr-FR" sz="2400" dirty="0">
                <a:latin typeface="Calibri" pitchFamily="34" charset="0"/>
                <a:ea typeface="Calibri" pitchFamily="34" charset="0"/>
                <a:cs typeface="Times New Roman" pitchFamily="18" charset="0"/>
              </a:rPr>
              <a:t>   and   </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 = </a:t>
            </a:r>
            <a:r>
              <a:rPr lang="fr-FR" sz="2400" dirty="0">
                <a:solidFill>
                  <a:srgbClr val="FF0000"/>
                </a:solidFill>
                <a:latin typeface="Symbol" pitchFamily="18" charset="2"/>
                <a:ea typeface="Calibri" pitchFamily="34" charset="0"/>
                <a:cs typeface="Times New Roman" pitchFamily="18" charset="0"/>
              </a:rPr>
              <a:t>f</a:t>
            </a:r>
            <a:r>
              <a:rPr lang="fr-FR" sz="2400" baseline="-30000" dirty="0">
                <a:solidFill>
                  <a:srgbClr val="FF0000"/>
                </a:solidFill>
                <a:latin typeface="Calibri" pitchFamily="34" charset="0"/>
                <a:ea typeface="Calibri" pitchFamily="34" charset="0"/>
                <a:cs typeface="Times New Roman" pitchFamily="18" charset="0"/>
              </a:rPr>
              <a:t>i</a:t>
            </a:r>
          </a:p>
          <a:p>
            <a:pPr eaLnBrk="0" fontAlgn="base" hangingPunct="0">
              <a:spcBef>
                <a:spcPts val="600"/>
              </a:spcBef>
              <a:spcAft>
                <a:spcPct val="0"/>
              </a:spcAft>
            </a:pPr>
            <a:r>
              <a:rPr lang="en-US" sz="2400" dirty="0">
                <a:solidFill>
                  <a:schemeClr val="accent6">
                    <a:lumMod val="50000"/>
                  </a:schemeClr>
                </a:solidFill>
                <a:latin typeface="Calibri" pitchFamily="34" charset="0"/>
                <a:ea typeface="Calibri" pitchFamily="34" charset="0"/>
                <a:cs typeface="Times New Roman" pitchFamily="18" charset="0"/>
              </a:rPr>
              <a:t>So, the voltage and current are in phase and the ratio of the voltage magnitude to the current magnitude is the resistance R.</a:t>
            </a:r>
          </a:p>
        </p:txBody>
      </p:sp>
    </p:spTree>
    <p:extLst>
      <p:ext uri="{BB962C8B-B14F-4D97-AF65-F5344CB8AC3E}">
        <p14:creationId xmlns:p14="http://schemas.microsoft.com/office/powerpoint/2010/main" val="238316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600" dirty="0"/>
              <a:t>Solving a different “What’s in the box?”</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685800" y="1143000"/>
                <a:ext cx="8229600" cy="5181600"/>
              </a:xfrm>
            </p:spPr>
            <p:txBody>
              <a:bodyPr>
                <a:noAutofit/>
              </a:bodyPr>
              <a:lstStyle/>
              <a:p>
                <a:pPr marL="0" indent="0">
                  <a:buNone/>
                </a:pPr>
                <a:r>
                  <a:rPr lang="en-US" sz="2400" dirty="0"/>
                  <a:t>What if the parameters for the problem were:</a:t>
                </a:r>
              </a:p>
              <a:p>
                <a:pPr marL="0" indent="0" algn="ctr">
                  <a:buNone/>
                </a:pPr>
                <a:r>
                  <a:rPr lang="en-US" sz="2400" dirty="0"/>
                  <a:t>v(t) =10  cos(1,000,000t) V </a:t>
                </a:r>
              </a:p>
              <a:p>
                <a:pPr marL="0" indent="0" algn="ctr">
                  <a:buNone/>
                </a:pPr>
                <a:r>
                  <a:rPr lang="en-US" sz="2400" dirty="0" err="1"/>
                  <a:t>i</a:t>
                </a:r>
                <a:r>
                  <a:rPr lang="en-US" sz="2400" dirty="0"/>
                  <a:t>(t) = 200 cos(1,000,000t</a:t>
                </a:r>
                <a:r>
                  <a:rPr lang="en-US" sz="2400" dirty="0">
                    <a:solidFill>
                      <a:srgbClr val="FF0000"/>
                    </a:solidFill>
                  </a:rPr>
                  <a:t>+</a:t>
                </a:r>
                <a:r>
                  <a:rPr lang="en-US" sz="2400" dirty="0"/>
                  <a:t>20°) mA. </a:t>
                </a:r>
              </a:p>
              <a:p>
                <a:pPr marL="0" indent="0">
                  <a:buNone/>
                </a:pPr>
                <a:r>
                  <a:rPr lang="en-US" sz="2400" dirty="0"/>
                  <a:t>Then, </a:t>
                </a:r>
                <a:r>
                  <a:rPr lang="en-US" sz="2400" dirty="0">
                    <a:sym typeface="Symbol" panose="05050102010706020507" pitchFamily="18" charset="2"/>
                  </a:rPr>
                  <a:t>=10</a:t>
                </a:r>
                <a:r>
                  <a:rPr lang="en-US" sz="2400" baseline="30000" dirty="0">
                    <a:sym typeface="Symbol" panose="05050102010706020507" pitchFamily="18" charset="2"/>
                  </a:rPr>
                  <a:t>6</a:t>
                </a:r>
                <a:r>
                  <a:rPr lang="en-US" sz="2400" dirty="0">
                    <a:sym typeface="Symbol" panose="05050102010706020507" pitchFamily="18" charset="2"/>
                  </a:rPr>
                  <a:t>Rad/s, </a:t>
                </a:r>
                <a14:m>
                  <m:oMath xmlns:m="http://schemas.openxmlformats.org/officeDocument/2006/math">
                    <m:acc>
                      <m:accPr>
                        <m:chr m:val="̂"/>
                        <m:ctrlPr>
                          <a:rPr lang="en-US" sz="2400" i="1" smtClean="0">
                            <a:latin typeface="Cambria Math" panose="02040503050406030204" pitchFamily="18" charset="0"/>
                            <a:sym typeface="Symbol" panose="05050102010706020507" pitchFamily="18" charset="2"/>
                          </a:rPr>
                        </m:ctrlPr>
                      </m:accPr>
                      <m:e>
                        <m:r>
                          <a:rPr lang="en-US" sz="2400" b="0" i="1" smtClean="0">
                            <a:latin typeface="Cambria Math" panose="02040503050406030204" pitchFamily="18" charset="0"/>
                            <a:sym typeface="Symbol" panose="05050102010706020507" pitchFamily="18" charset="2"/>
                          </a:rPr>
                          <m:t>𝑉</m:t>
                        </m:r>
                      </m:e>
                    </m:acc>
                    <m:r>
                      <a:rPr lang="en-US" sz="2400" b="0" i="1" smtClean="0">
                        <a:latin typeface="Cambria Math" panose="02040503050406030204" pitchFamily="18" charset="0"/>
                        <a:sym typeface="Symbol" panose="05050102010706020507" pitchFamily="18" charset="2"/>
                      </a:rPr>
                      <m:t>=10</m:t>
                    </m:r>
                    <m:r>
                      <a:rPr lang="en-US" sz="2400" b="0" i="1" smtClean="0">
                        <a:latin typeface="Cambria Math" panose="02040503050406030204" pitchFamily="18" charset="0"/>
                        <a:sym typeface="Symbol" panose="05050102010706020507" pitchFamily="18" charset="2"/>
                      </a:rPr>
                      <m:t>𝑉</m:t>
                    </m:r>
                  </m:oMath>
                </a14:m>
                <a:r>
                  <a:rPr lang="en-US" sz="2400" dirty="0"/>
                  <a:t> and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r>
                      <a:rPr lang="en-US" sz="2400" b="0" i="1" smtClean="0">
                        <a:latin typeface="Cambria Math" panose="02040503050406030204" pitchFamily="18" charset="0"/>
                      </a:rPr>
                      <m:t>=0.2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solidFill>
                              <a:srgbClr val="FF0000"/>
                            </a:solidFill>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20°</m:t>
                        </m:r>
                      </m:sup>
                    </m:sSup>
                  </m:oMath>
                </a14:m>
                <a:r>
                  <a:rPr lang="en-US" sz="2400" dirty="0"/>
                  <a:t>A,</a:t>
                </a:r>
              </a:p>
              <a:p>
                <a:pPr marL="0" indent="0">
                  <a:buNone/>
                </a:pPr>
                <a:r>
                  <a:rPr lang="en-US" sz="2400" dirty="0"/>
                  <a:t>Thus, </a:t>
                </a:r>
                <a14:m>
                  <m:oMath xmlns:m="http://schemas.openxmlformats.org/officeDocument/2006/math">
                    <m:f>
                      <m:fPr>
                        <m:ctrlPr>
                          <a:rPr lang="en-US" sz="2400" i="1" smtClean="0">
                            <a:latin typeface="Cambria Math" panose="02040503050406030204" pitchFamily="18" charset="0"/>
                          </a:rPr>
                        </m:ctrlPr>
                      </m:fPr>
                      <m:num>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num>
                      <m:den>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den>
                    </m:f>
                    <m:r>
                      <a:rPr lang="en-US" sz="2400" b="0" i="1" smtClean="0">
                        <a:latin typeface="Cambria Math" panose="02040503050406030204" pitchFamily="18" charset="0"/>
                      </a:rPr>
                      <m:t>=50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solidFill>
                              <a:srgbClr val="FF0000"/>
                            </a:solidFill>
                            <a:latin typeface="Cambria Math" panose="02040503050406030204" pitchFamily="18" charset="0"/>
                          </a:rPr>
                          <m:t>−</m:t>
                        </m:r>
                        <m:r>
                          <a:rPr lang="en-US" sz="2400" b="0" i="1" smtClean="0">
                            <a:latin typeface="Cambria Math" panose="02040503050406030204" pitchFamily="18" charset="0"/>
                          </a:rPr>
                          <m:t>𝑗</m:t>
                        </m:r>
                        <m:r>
                          <a:rPr lang="en-US" sz="2400" i="1">
                            <a:latin typeface="Cambria Math" panose="02040503050406030204" pitchFamily="18" charset="0"/>
                          </a:rPr>
                          <m:t>20°</m:t>
                        </m:r>
                      </m:sup>
                    </m:sSup>
                    <m:r>
                      <a:rPr lang="en-US" sz="2400" b="0" i="1" smtClean="0">
                        <a:latin typeface="Cambria Math" panose="02040503050406030204" pitchFamily="18" charset="0"/>
                      </a:rPr>
                      <m:t>=50</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20°</m:t>
                            </m:r>
                          </m:e>
                        </m:d>
                      </m:e>
                    </m:func>
                    <m:r>
                      <a:rPr lang="en-US" sz="2400" b="0" i="1" smtClean="0">
                        <a:solidFill>
                          <a:srgbClr val="FF0000"/>
                        </a:solidFill>
                        <a:latin typeface="Cambria Math" panose="02040503050406030204" pitchFamily="18" charset="0"/>
                      </a:rPr>
                      <m:t>−</m:t>
                    </m:r>
                    <m:r>
                      <a:rPr lang="en-US" sz="2400" b="0" i="1" smtClean="0">
                        <a:latin typeface="Cambria Math" panose="02040503050406030204" pitchFamily="18" charset="0"/>
                      </a:rPr>
                      <m:t>50</m:t>
                    </m:r>
                    <m:r>
                      <a:rPr lang="en-US" sz="2400" b="0" i="1" smtClean="0">
                        <a:latin typeface="Cambria Math" panose="02040503050406030204" pitchFamily="18" charset="0"/>
                      </a:rPr>
                      <m:t>𝑗</m:t>
                    </m:r>
                    <m:r>
                      <m:rPr>
                        <m:nor/>
                      </m:rPr>
                      <a:rPr lang="en-US" sz="2400" b="0" i="0" smtClean="0">
                        <a:latin typeface="Cambria Math" panose="02040503050406030204" pitchFamily="18" charset="0"/>
                      </a:rPr>
                      <m:t>sin</m:t>
                    </m:r>
                    <m:d>
                      <m:dPr>
                        <m:ctrlPr>
                          <a:rPr lang="en-US" sz="2400" i="1">
                            <a:latin typeface="Cambria Math" panose="02040503050406030204" pitchFamily="18" charset="0"/>
                          </a:rPr>
                        </m:ctrlPr>
                      </m:dPr>
                      <m:e>
                        <m:r>
                          <a:rPr lang="en-US" sz="2400" i="1">
                            <a:latin typeface="Cambria Math" panose="02040503050406030204" pitchFamily="18" charset="0"/>
                          </a:rPr>
                          <m:t>20°</m:t>
                        </m:r>
                      </m:e>
                    </m:d>
                    <m:r>
                      <a:rPr lang="en-US" sz="2400" b="0" i="1" smtClean="0">
                        <a:latin typeface="Cambria Math" panose="02040503050406030204" pitchFamily="18" charset="0"/>
                      </a:rPr>
                      <m:t>=47</m:t>
                    </m:r>
                    <m:r>
                      <a:rPr lang="en-US" sz="2400" b="0" i="1" smtClean="0">
                        <a:solidFill>
                          <a:srgbClr val="FF0000"/>
                        </a:solidFill>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17.1</m:t>
                    </m:r>
                  </m:oMath>
                </a14:m>
                <a:endParaRPr lang="en-US" sz="2400" dirty="0"/>
              </a:p>
              <a:p>
                <a:pPr marL="0" indent="0">
                  <a:buNone/>
                </a:pPr>
                <a:r>
                  <a:rPr lang="en-US" sz="2400" dirty="0"/>
                  <a:t>Then it would be a series RC in the box, and</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𝑗</m:t>
                          </m:r>
                        </m:num>
                        <m:den>
                          <m:r>
                            <a:rPr lang="en-US" sz="2400" b="0" i="1" smtClean="0">
                              <a:solidFill>
                                <a:srgbClr val="FF0000"/>
                              </a:solidFill>
                              <a:latin typeface="Cambria Math" panose="02040503050406030204" pitchFamily="18" charset="0"/>
                              <a:ea typeface="Cambria Math" panose="02040503050406030204" pitchFamily="18" charset="0"/>
                            </a:rPr>
                            <m:t>𝜔</m:t>
                          </m:r>
                          <m:r>
                            <a:rPr lang="en-US" sz="2400" b="0" i="1" smtClean="0">
                              <a:solidFill>
                                <a:srgbClr val="FF0000"/>
                              </a:solidFill>
                              <a:latin typeface="Cambria Math" panose="02040503050406030204" pitchFamily="18" charset="0"/>
                              <a:ea typeface="Cambria Math" panose="02040503050406030204" pitchFamily="18" charset="0"/>
                            </a:rPr>
                            <m:t>𝐶</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𝑅</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𝑗</m:t>
                          </m:r>
                        </m:num>
                        <m:den>
                          <m:sSup>
                            <m:sSupPr>
                              <m:ctrlPr>
                                <a:rPr lang="en-US" sz="240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10</m:t>
                              </m:r>
                            </m:e>
                            <m:sup>
                              <m:r>
                                <a:rPr lang="en-US" sz="2400" b="0" i="1" smtClean="0">
                                  <a:solidFill>
                                    <a:srgbClr val="FF0000"/>
                                  </a:solidFill>
                                  <a:latin typeface="Cambria Math" panose="02040503050406030204" pitchFamily="18" charset="0"/>
                                </a:rPr>
                                <m:t>6</m:t>
                              </m:r>
                            </m:sup>
                          </m:sSup>
                          <m:r>
                            <a:rPr lang="en-US" sz="2400" b="0" i="1" smtClean="0">
                              <a:solidFill>
                                <a:srgbClr val="FF0000"/>
                              </a:solidFill>
                              <a:latin typeface="Cambria Math" panose="02040503050406030204" pitchFamily="18" charset="0"/>
                              <a:ea typeface="Cambria Math" panose="02040503050406030204" pitchFamily="18" charset="0"/>
                            </a:rPr>
                            <m:t>𝐶</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47</m:t>
                      </m:r>
                      <m:r>
                        <a:rPr lang="en-US" sz="2400" b="0" i="1" smtClean="0">
                          <a:solidFill>
                            <a:srgbClr val="FF0000"/>
                          </a:solidFill>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17.1 </m:t>
                      </m:r>
                      <m:r>
                        <m:rPr>
                          <m:sty m:val="p"/>
                        </m:rPr>
                        <a:rPr lang="el-GR" sz="2400" b="0" i="1" smtClean="0">
                          <a:latin typeface="Cambria Math" panose="02040503050406030204" pitchFamily="18" charset="0"/>
                          <a:ea typeface="Cambria Math" panose="02040503050406030204" pitchFamily="18" charset="0"/>
                        </a:rPr>
                        <m:t>Ω</m:t>
                      </m:r>
                    </m:oMath>
                  </m:oMathPara>
                </a14:m>
                <a:endParaRPr lang="en-US" sz="2400" dirty="0"/>
              </a:p>
              <a:p>
                <a:pPr marL="0" indent="0">
                  <a:buNone/>
                </a:pPr>
                <a:r>
                  <a:rPr lang="en-US" sz="2400" dirty="0"/>
                  <a:t>So, </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𝑅</m:t>
                      </m:r>
                      <m:r>
                        <a:rPr lang="en-US" sz="2400" i="1">
                          <a:latin typeface="Cambria Math" panose="02040503050406030204" pitchFamily="18" charset="0"/>
                          <a:ea typeface="Cambria Math" panose="02040503050406030204" pitchFamily="18" charset="0"/>
                        </a:rPr>
                        <m:t>=47</m:t>
                      </m:r>
                      <m:r>
                        <a:rPr lang="en-US" sz="2400" b="0" i="1" smtClean="0">
                          <a:latin typeface="Cambria Math" panose="02040503050406030204" pitchFamily="18" charset="0"/>
                          <a:ea typeface="Cambria Math" panose="02040503050406030204" pitchFamily="18" charset="0"/>
                        </a:rPr>
                        <m:t> </m:t>
                      </m:r>
                      <m:r>
                        <m:rPr>
                          <m:sty m:val="p"/>
                        </m:rPr>
                        <a:rPr lang="el-GR" sz="2400" i="1">
                          <a:latin typeface="Cambria Math" panose="02040503050406030204" pitchFamily="18" charset="0"/>
                          <a:ea typeface="Cambria Math" panose="02040503050406030204" pitchFamily="18" charset="0"/>
                        </a:rPr>
                        <m:t>Ω</m:t>
                      </m:r>
                    </m:oMath>
                  </m:oMathPara>
                </a14:m>
                <a:endParaRPr lang="en-US" sz="2400" dirty="0"/>
              </a:p>
              <a:p>
                <a:pPr marL="0" indent="0">
                  <a:buNone/>
                </a:pPr>
                <a:r>
                  <a:rPr lang="en-US" sz="2400" dirty="0"/>
                  <a:t>And</a:t>
                </a:r>
              </a:p>
              <a:p>
                <a:pPr marL="0" indent="0" algn="ctr">
                  <a:buNone/>
                </a:pPr>
                <a14:m>
                  <m:oMath xmlns:m="http://schemas.openxmlformats.org/officeDocument/2006/math">
                    <m:sSup>
                      <m:sSupPr>
                        <m:ctrlPr>
                          <a:rPr lang="en-US" sz="2400" i="1" smtClean="0">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10</m:t>
                        </m:r>
                      </m:e>
                      <m:sup>
                        <m:r>
                          <a:rPr lang="en-US" sz="2400" i="1">
                            <a:solidFill>
                              <a:srgbClr val="FF0000"/>
                            </a:solidFill>
                            <a:latin typeface="Cambria Math" panose="02040503050406030204" pitchFamily="18" charset="0"/>
                          </a:rPr>
                          <m:t>6</m:t>
                        </m:r>
                      </m:sup>
                    </m:sSup>
                    <m:r>
                      <a:rPr lang="en-US" sz="2400" b="0" i="1" smtClean="0">
                        <a:solidFill>
                          <a:srgbClr val="FF0000"/>
                        </a:solidFill>
                        <a:latin typeface="Cambria Math" panose="02040503050406030204" pitchFamily="18" charset="0"/>
                        <a:ea typeface="Cambria Math" panose="02040503050406030204" pitchFamily="18" charset="0"/>
                      </a:rPr>
                      <m:t>𝐶</m:t>
                    </m:r>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rPr>
                      <m:t>1/</m:t>
                    </m:r>
                    <m:r>
                      <a:rPr lang="en-US" sz="2400" i="1">
                        <a:solidFill>
                          <a:srgbClr val="FF0000"/>
                        </a:solidFill>
                        <a:latin typeface="Cambria Math" panose="02040503050406030204" pitchFamily="18" charset="0"/>
                      </a:rPr>
                      <m:t>17.1 </m:t>
                    </m:r>
                  </m:oMath>
                </a14:m>
                <a:r>
                  <a:rPr lang="en-US" sz="2400" dirty="0">
                    <a:solidFill>
                      <a:srgbClr val="FF0000"/>
                    </a:solidFill>
                  </a:rPr>
                  <a:t>  so   C=58 </a:t>
                </a:r>
                <a:r>
                  <a:rPr lang="en-US" sz="2400" dirty="0" err="1">
                    <a:solidFill>
                      <a:srgbClr val="FF0000"/>
                    </a:solidFill>
                    <a:latin typeface="+mj-lt"/>
                  </a:rPr>
                  <a:t>nF</a:t>
                </a:r>
                <a:endParaRPr lang="en-US" sz="2400" dirty="0">
                  <a:solidFill>
                    <a:srgbClr val="FF0000"/>
                  </a:solidFill>
                  <a:latin typeface="+mj-lt"/>
                </a:endParaRPr>
              </a:p>
              <a:p>
                <a:pPr marL="0" indent="0">
                  <a:buNone/>
                </a:pPr>
                <a:endParaRPr lang="en-US" sz="2400" dirty="0"/>
              </a:p>
              <a:p>
                <a:pPr marL="0" indent="0">
                  <a:buNone/>
                </a:pPr>
                <a:endParaRPr lang="en-US" sz="2400"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685800" y="1143000"/>
                <a:ext cx="8229600" cy="5181600"/>
              </a:xfrm>
              <a:blipFill rotWithShape="0">
                <a:blip r:embed="rId2"/>
                <a:stretch>
                  <a:fillRect l="-1185" t="-941" b="-4235"/>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537622" y="3581400"/>
            <a:ext cx="1371600" cy="3086100"/>
          </a:xfrm>
          <a:prstGeom prst="rect">
            <a:avLst/>
          </a:prstGeom>
        </p:spPr>
      </p:pic>
    </p:spTree>
    <p:extLst>
      <p:ext uri="{BB962C8B-B14F-4D97-AF65-F5344CB8AC3E}">
        <p14:creationId xmlns:p14="http://schemas.microsoft.com/office/powerpoint/2010/main" val="3991298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974975"/>
          </a:xfrm>
        </p:spPr>
        <p:txBody>
          <a:bodyPr>
            <a:normAutofit fontScale="90000"/>
          </a:bodyPr>
          <a:lstStyle/>
          <a:p>
            <a:r>
              <a:rPr lang="en-US" sz="4400" b="1" dirty="0"/>
              <a:t>Sinusoidal steady state</a:t>
            </a:r>
            <a:br>
              <a:rPr lang="en-US" sz="4400" b="1" dirty="0"/>
            </a:br>
            <a:r>
              <a:rPr lang="en-US" dirty="0"/>
              <a:t>Part 7: Finding the complete set of algebraic equations needed to solve a Sinusoidal Steady-State problem.</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366283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a:t>Algorithm for solving complete sets of sinusoidal steady state equations</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0" indent="0">
              <a:buNone/>
            </a:pPr>
            <a:r>
              <a:rPr lang="en-US" sz="3400" dirty="0"/>
              <a:t>Step 0	Obtain circuit</a:t>
            </a:r>
          </a:p>
          <a:p>
            <a:pPr marL="0" indent="0">
              <a:buNone/>
            </a:pPr>
            <a:r>
              <a:rPr lang="en-US" sz="3400" dirty="0"/>
              <a:t>Step 1	Convert to “phasor” domain: write impedances/ 	admittances and phasor values on circuit drawing  - 	</a:t>
            </a:r>
            <a:r>
              <a:rPr lang="en-US" sz="3400" dirty="0">
                <a:solidFill>
                  <a:srgbClr val="FF0000"/>
                </a:solidFill>
              </a:rPr>
              <a:t>combine passive components if applicable</a:t>
            </a:r>
            <a:r>
              <a:rPr lang="en-US" sz="3400" dirty="0"/>
              <a:t>.</a:t>
            </a:r>
          </a:p>
          <a:p>
            <a:pPr marL="0" indent="0">
              <a:buNone/>
            </a:pPr>
            <a:r>
              <a:rPr lang="en-US" sz="3400" dirty="0"/>
              <a:t>Step 2	Label nodes and meshes (Find B, N, M)</a:t>
            </a:r>
          </a:p>
          <a:p>
            <a:pPr marL="0" indent="0">
              <a:buNone/>
            </a:pPr>
            <a:r>
              <a:rPr lang="en-US" sz="3400" dirty="0"/>
              <a:t>Step 3 	Assign reference directions</a:t>
            </a:r>
          </a:p>
          <a:p>
            <a:pPr marL="0" indent="0">
              <a:buNone/>
            </a:pPr>
            <a:r>
              <a:rPr lang="en-US" sz="3400" dirty="0"/>
              <a:t>Step 4	Write B KLs</a:t>
            </a:r>
          </a:p>
          <a:p>
            <a:pPr marL="0" indent="0">
              <a:buNone/>
            </a:pPr>
            <a:r>
              <a:rPr lang="en-US" sz="3400" dirty="0"/>
              <a:t>	Step 4a	Write N-1 KCLs</a:t>
            </a:r>
          </a:p>
          <a:p>
            <a:pPr marL="0" indent="0">
              <a:buNone/>
            </a:pPr>
            <a:r>
              <a:rPr lang="en-US" sz="3400" dirty="0"/>
              <a:t>	Step 4b	Write M KVLs</a:t>
            </a:r>
          </a:p>
          <a:p>
            <a:pPr marL="0" indent="0">
              <a:buNone/>
            </a:pPr>
            <a:r>
              <a:rPr lang="en-US" sz="3400" dirty="0"/>
              <a:t>Step 5	Plug admittances into KCLs </a:t>
            </a:r>
            <a:r>
              <a:rPr lang="en-US" sz="3400" i="1" dirty="0">
                <a:solidFill>
                  <a:srgbClr val="FF0000"/>
                </a:solidFill>
              </a:rPr>
              <a:t>OR</a:t>
            </a:r>
            <a:r>
              <a:rPr lang="en-US" sz="3400" dirty="0"/>
              <a:t> plug impedances into KVLs </a:t>
            </a:r>
            <a:r>
              <a:rPr lang="en-US" sz="3400" dirty="0">
                <a:solidFill>
                  <a:srgbClr val="7030A0"/>
                </a:solidFill>
              </a:rPr>
              <a:t>(follow instructor’s directions)</a:t>
            </a:r>
          </a:p>
          <a:p>
            <a:pPr marL="0" indent="0">
              <a:buNone/>
            </a:pPr>
            <a:r>
              <a:rPr lang="en-US" sz="3400" dirty="0">
                <a:solidFill>
                  <a:srgbClr val="FF0000"/>
                </a:solidFill>
              </a:rPr>
              <a:t>Step 6	Solve B algebraic equations!</a:t>
            </a:r>
          </a:p>
          <a:p>
            <a:pPr marL="0" indent="0">
              <a:buNone/>
            </a:pPr>
            <a:r>
              <a:rPr lang="en-US" sz="3400" dirty="0"/>
              <a:t>Step 7	Box Answer!</a:t>
            </a:r>
          </a:p>
          <a:p>
            <a:endParaRPr lang="en-US" dirty="0"/>
          </a:p>
          <a:p>
            <a:endParaRPr lang="en-US" dirty="0"/>
          </a:p>
        </p:txBody>
      </p:sp>
    </p:spTree>
    <p:extLst>
      <p:ext uri="{BB962C8B-B14F-4D97-AF65-F5344CB8AC3E}">
        <p14:creationId xmlns:p14="http://schemas.microsoft.com/office/powerpoint/2010/main" val="128111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0 - Obtain circuit</a:t>
            </a:r>
          </a:p>
        </p:txBody>
      </p:sp>
      <p:grpSp>
        <p:nvGrpSpPr>
          <p:cNvPr id="14" name="Group 13"/>
          <p:cNvGrpSpPr/>
          <p:nvPr/>
        </p:nvGrpSpPr>
        <p:grpSpPr>
          <a:xfrm>
            <a:off x="540833" y="1867095"/>
            <a:ext cx="7977920" cy="3619305"/>
            <a:chOff x="540833" y="1867095"/>
            <a:chExt cx="7977920" cy="3619305"/>
          </a:xfrm>
        </p:grpSpPr>
        <p:pic>
          <p:nvPicPr>
            <p:cNvPr id="4" name="Picture 3"/>
            <p:cNvPicPr>
              <a:picLocks noChangeAspect="1"/>
            </p:cNvPicPr>
            <p:nvPr/>
          </p:nvPicPr>
          <p:blipFill>
            <a:blip r:embed="rId2"/>
            <a:stretch>
              <a:fillRect/>
            </a:stretch>
          </p:blipFill>
          <p:spPr>
            <a:xfrm>
              <a:off x="540833" y="1867095"/>
              <a:ext cx="7977920" cy="3619305"/>
            </a:xfrm>
            <a:prstGeom prst="rect">
              <a:avLst/>
            </a:prstGeom>
          </p:spPr>
        </p:pic>
        <p:sp>
          <p:nvSpPr>
            <p:cNvPr id="5" name="TextBox 4"/>
            <p:cNvSpPr txBox="1"/>
            <p:nvPr/>
          </p:nvSpPr>
          <p:spPr>
            <a:xfrm>
              <a:off x="3048000" y="1981200"/>
              <a:ext cx="1128514" cy="369332"/>
            </a:xfrm>
            <a:prstGeom prst="rect">
              <a:avLst/>
            </a:prstGeom>
            <a:noFill/>
          </p:spPr>
          <p:txBody>
            <a:bodyPr wrap="none" rtlCol="0">
              <a:spAutoFit/>
            </a:bodyPr>
            <a:lstStyle/>
            <a:p>
              <a:r>
                <a:rPr lang="en-US" dirty="0"/>
                <a:t>4cos(2t) V</a:t>
              </a:r>
            </a:p>
          </p:txBody>
        </p:sp>
        <p:sp>
          <p:nvSpPr>
            <p:cNvPr id="6" name="TextBox 5"/>
            <p:cNvSpPr txBox="1"/>
            <p:nvPr/>
          </p:nvSpPr>
          <p:spPr>
            <a:xfrm rot="5400000">
              <a:off x="7566689" y="3406111"/>
              <a:ext cx="1085554" cy="369332"/>
            </a:xfrm>
            <a:prstGeom prst="rect">
              <a:avLst/>
            </a:prstGeom>
            <a:noFill/>
          </p:spPr>
          <p:txBody>
            <a:bodyPr wrap="none" rtlCol="0">
              <a:spAutoFit/>
            </a:bodyPr>
            <a:lstStyle/>
            <a:p>
              <a:r>
                <a:rPr lang="en-US" dirty="0"/>
                <a:t>3sin(2t) V</a:t>
              </a:r>
            </a:p>
          </p:txBody>
        </p:sp>
        <p:sp>
          <p:nvSpPr>
            <p:cNvPr id="7" name="TextBox 6"/>
            <p:cNvSpPr txBox="1"/>
            <p:nvPr/>
          </p:nvSpPr>
          <p:spPr>
            <a:xfrm>
              <a:off x="4800600" y="2045732"/>
              <a:ext cx="635110" cy="369332"/>
            </a:xfrm>
            <a:prstGeom prst="rect">
              <a:avLst/>
            </a:prstGeom>
            <a:noFill/>
          </p:spPr>
          <p:txBody>
            <a:bodyPr wrap="none" rtlCol="0">
              <a:spAutoFit/>
            </a:bodyPr>
            <a:lstStyle/>
            <a:p>
              <a:r>
                <a:rPr lang="en-US" dirty="0"/>
                <a:t>0.5 F</a:t>
              </a:r>
            </a:p>
          </p:txBody>
        </p:sp>
        <p:sp>
          <p:nvSpPr>
            <p:cNvPr id="8" name="TextBox 7"/>
            <p:cNvSpPr txBox="1"/>
            <p:nvPr/>
          </p:nvSpPr>
          <p:spPr>
            <a:xfrm>
              <a:off x="2261863" y="3406111"/>
              <a:ext cx="460382" cy="369332"/>
            </a:xfrm>
            <a:prstGeom prst="rect">
              <a:avLst/>
            </a:prstGeom>
            <a:noFill/>
          </p:spPr>
          <p:txBody>
            <a:bodyPr wrap="none" rtlCol="0">
              <a:spAutoFit/>
            </a:bodyPr>
            <a:lstStyle/>
            <a:p>
              <a:r>
                <a:rPr lang="en-US" dirty="0"/>
                <a:t>3 F</a:t>
              </a:r>
            </a:p>
          </p:txBody>
        </p:sp>
        <p:sp>
          <p:nvSpPr>
            <p:cNvPr id="9" name="TextBox 8"/>
            <p:cNvSpPr txBox="1"/>
            <p:nvPr/>
          </p:nvSpPr>
          <p:spPr>
            <a:xfrm>
              <a:off x="5810368" y="2062639"/>
              <a:ext cx="498855" cy="369332"/>
            </a:xfrm>
            <a:prstGeom prst="rect">
              <a:avLst/>
            </a:prstGeom>
            <a:noFill/>
          </p:spPr>
          <p:txBody>
            <a:bodyPr wrap="none" rtlCol="0">
              <a:spAutoFit/>
            </a:bodyPr>
            <a:lstStyle/>
            <a:p>
              <a:r>
                <a:rPr lang="en-US" dirty="0"/>
                <a:t>3 H</a:t>
              </a:r>
            </a:p>
          </p:txBody>
        </p:sp>
        <p:sp>
          <p:nvSpPr>
            <p:cNvPr id="10" name="TextBox 9"/>
            <p:cNvSpPr txBox="1"/>
            <p:nvPr/>
          </p:nvSpPr>
          <p:spPr>
            <a:xfrm>
              <a:off x="569408" y="3549134"/>
              <a:ext cx="673582" cy="369332"/>
            </a:xfrm>
            <a:prstGeom prst="rect">
              <a:avLst/>
            </a:prstGeom>
            <a:noFill/>
          </p:spPr>
          <p:txBody>
            <a:bodyPr wrap="none" rtlCol="0">
              <a:spAutoFit/>
            </a:bodyPr>
            <a:lstStyle/>
            <a:p>
              <a:r>
                <a:rPr lang="en-US" dirty="0"/>
                <a:t>0.1 H</a:t>
              </a:r>
            </a:p>
          </p:txBody>
        </p:sp>
        <p:sp>
          <p:nvSpPr>
            <p:cNvPr id="11" name="TextBox 10"/>
            <p:cNvSpPr txBox="1"/>
            <p:nvPr/>
          </p:nvSpPr>
          <p:spPr>
            <a:xfrm>
              <a:off x="4007052" y="3364468"/>
              <a:ext cx="498855" cy="369332"/>
            </a:xfrm>
            <a:prstGeom prst="rect">
              <a:avLst/>
            </a:prstGeom>
            <a:noFill/>
          </p:spPr>
          <p:txBody>
            <a:bodyPr wrap="none" rtlCol="0">
              <a:spAutoFit/>
            </a:bodyPr>
            <a:lstStyle/>
            <a:p>
              <a:r>
                <a:rPr lang="en-US" dirty="0"/>
                <a:t>2 H</a:t>
              </a:r>
            </a:p>
          </p:txBody>
        </p:sp>
        <p:sp>
          <p:nvSpPr>
            <p:cNvPr id="12" name="TextBox 11"/>
            <p:cNvSpPr txBox="1"/>
            <p:nvPr/>
          </p:nvSpPr>
          <p:spPr>
            <a:xfrm>
              <a:off x="4007051" y="4363045"/>
              <a:ext cx="532518" cy="369332"/>
            </a:xfrm>
            <a:prstGeom prst="rect">
              <a:avLst/>
            </a:prstGeom>
            <a:noFill/>
          </p:spPr>
          <p:txBody>
            <a:bodyPr wrap="none" rtlCol="0">
              <a:spAutoFit/>
            </a:bodyPr>
            <a:lstStyle/>
            <a:p>
              <a:r>
                <a:rPr lang="en-US" dirty="0"/>
                <a:t>4 </a:t>
              </a:r>
              <a:r>
                <a:rPr lang="en-US" dirty="0">
                  <a:latin typeface="Symbol" panose="05050102010706020507" pitchFamily="18" charset="2"/>
                </a:rPr>
                <a:t>W</a:t>
              </a:r>
            </a:p>
          </p:txBody>
        </p:sp>
        <p:sp>
          <p:nvSpPr>
            <p:cNvPr id="13" name="TextBox 12"/>
            <p:cNvSpPr txBox="1"/>
            <p:nvPr/>
          </p:nvSpPr>
          <p:spPr>
            <a:xfrm>
              <a:off x="6127757" y="3406854"/>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grpSp>
    </p:spTree>
    <p:extLst>
      <p:ext uri="{BB962C8B-B14F-4D97-AF65-F5344CB8AC3E}">
        <p14:creationId xmlns:p14="http://schemas.microsoft.com/office/powerpoint/2010/main" val="355831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convert to phasors</a:t>
            </a:r>
          </a:p>
        </p:txBody>
      </p:sp>
      <p:pic>
        <p:nvPicPr>
          <p:cNvPr id="5" name="Picture 4"/>
          <p:cNvPicPr>
            <a:picLocks noChangeAspect="1"/>
          </p:cNvPicPr>
          <p:nvPr/>
        </p:nvPicPr>
        <p:blipFill>
          <a:blip r:embed="rId2"/>
          <a:stretch>
            <a:fillRect/>
          </a:stretch>
        </p:blipFill>
        <p:spPr>
          <a:xfrm>
            <a:off x="550358" y="1828800"/>
            <a:ext cx="7977920" cy="3619305"/>
          </a:xfrm>
          <a:prstGeom prst="rect">
            <a:avLst/>
          </a:prstGeom>
        </p:spPr>
      </p:pic>
      <p:sp>
        <p:nvSpPr>
          <p:cNvPr id="6" name="TextBox 5"/>
          <p:cNvSpPr txBox="1"/>
          <p:nvPr/>
        </p:nvSpPr>
        <p:spPr>
          <a:xfrm>
            <a:off x="3357823" y="2045732"/>
            <a:ext cx="486030" cy="369332"/>
          </a:xfrm>
          <a:prstGeom prst="rect">
            <a:avLst/>
          </a:prstGeom>
          <a:noFill/>
        </p:spPr>
        <p:txBody>
          <a:bodyPr wrap="none" rtlCol="0">
            <a:spAutoFit/>
          </a:bodyPr>
          <a:lstStyle/>
          <a:p>
            <a:r>
              <a:rPr lang="en-US" dirty="0"/>
              <a:t>4 V</a:t>
            </a:r>
          </a:p>
        </p:txBody>
      </p:sp>
      <p:sp>
        <p:nvSpPr>
          <p:cNvPr id="7" name="TextBox 6"/>
          <p:cNvSpPr txBox="1"/>
          <p:nvPr/>
        </p:nvSpPr>
        <p:spPr>
          <a:xfrm>
            <a:off x="7873736" y="3364468"/>
            <a:ext cx="611065" cy="369332"/>
          </a:xfrm>
          <a:prstGeom prst="rect">
            <a:avLst/>
          </a:prstGeom>
          <a:noFill/>
        </p:spPr>
        <p:txBody>
          <a:bodyPr wrap="none" rtlCol="0">
            <a:spAutoFit/>
          </a:bodyPr>
          <a:lstStyle/>
          <a:p>
            <a:r>
              <a:rPr lang="en-US" dirty="0"/>
              <a:t>-3j V</a:t>
            </a:r>
          </a:p>
        </p:txBody>
      </p:sp>
      <p:sp>
        <p:nvSpPr>
          <p:cNvPr id="13" name="TextBox 12"/>
          <p:cNvSpPr txBox="1"/>
          <p:nvPr/>
        </p:nvSpPr>
        <p:spPr>
          <a:xfrm>
            <a:off x="4007051" y="4363045"/>
            <a:ext cx="532518" cy="369332"/>
          </a:xfrm>
          <a:prstGeom prst="rect">
            <a:avLst/>
          </a:prstGeom>
          <a:noFill/>
        </p:spPr>
        <p:txBody>
          <a:bodyPr wrap="none" rtlCol="0">
            <a:spAutoFit/>
          </a:bodyPr>
          <a:lstStyle/>
          <a:p>
            <a:r>
              <a:rPr lang="en-US" dirty="0"/>
              <a:t>4 </a:t>
            </a:r>
            <a:r>
              <a:rPr lang="en-US" dirty="0">
                <a:latin typeface="Symbol" panose="05050102010706020507" pitchFamily="18" charset="2"/>
              </a:rPr>
              <a:t>W</a:t>
            </a:r>
          </a:p>
        </p:txBody>
      </p:sp>
      <p:sp>
        <p:nvSpPr>
          <p:cNvPr id="14" name="TextBox 13"/>
          <p:cNvSpPr txBox="1"/>
          <p:nvPr/>
        </p:nvSpPr>
        <p:spPr>
          <a:xfrm>
            <a:off x="6127757" y="3406854"/>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15" name="TextBox 14"/>
          <p:cNvSpPr txBox="1"/>
          <p:nvPr/>
        </p:nvSpPr>
        <p:spPr>
          <a:xfrm>
            <a:off x="4021743" y="3364468"/>
            <a:ext cx="587020" cy="369332"/>
          </a:xfrm>
          <a:prstGeom prst="rect">
            <a:avLst/>
          </a:prstGeom>
          <a:noFill/>
        </p:spPr>
        <p:txBody>
          <a:bodyPr wrap="none" rtlCol="0">
            <a:spAutoFit/>
          </a:bodyPr>
          <a:lstStyle/>
          <a:p>
            <a:r>
              <a:rPr lang="en-US" dirty="0"/>
              <a:t>4j </a:t>
            </a:r>
            <a:r>
              <a:rPr lang="en-US" dirty="0">
                <a:latin typeface="Symbol" panose="05050102010706020507" pitchFamily="18" charset="2"/>
              </a:rPr>
              <a:t>W</a:t>
            </a:r>
          </a:p>
        </p:txBody>
      </p:sp>
      <p:sp>
        <p:nvSpPr>
          <p:cNvPr id="16" name="TextBox 15"/>
          <p:cNvSpPr txBox="1"/>
          <p:nvPr/>
        </p:nvSpPr>
        <p:spPr>
          <a:xfrm>
            <a:off x="5715000" y="2045732"/>
            <a:ext cx="587020" cy="369332"/>
          </a:xfrm>
          <a:prstGeom prst="rect">
            <a:avLst/>
          </a:prstGeom>
          <a:noFill/>
        </p:spPr>
        <p:txBody>
          <a:bodyPr wrap="none" rtlCol="0">
            <a:spAutoFit/>
          </a:bodyPr>
          <a:lstStyle/>
          <a:p>
            <a:r>
              <a:rPr lang="en-US" dirty="0"/>
              <a:t>6j </a:t>
            </a:r>
            <a:r>
              <a:rPr lang="en-US" dirty="0">
                <a:latin typeface="Symbol" panose="05050102010706020507" pitchFamily="18" charset="2"/>
              </a:rPr>
              <a:t>W</a:t>
            </a:r>
          </a:p>
        </p:txBody>
      </p:sp>
      <p:sp>
        <p:nvSpPr>
          <p:cNvPr id="17" name="TextBox 16"/>
          <p:cNvSpPr txBox="1"/>
          <p:nvPr/>
        </p:nvSpPr>
        <p:spPr>
          <a:xfrm>
            <a:off x="4800600" y="2045732"/>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sp>
        <p:nvSpPr>
          <p:cNvPr id="18" name="TextBox 17"/>
          <p:cNvSpPr txBox="1"/>
          <p:nvPr/>
        </p:nvSpPr>
        <p:spPr>
          <a:xfrm>
            <a:off x="2287551" y="3392090"/>
            <a:ext cx="747320" cy="369332"/>
          </a:xfrm>
          <a:prstGeom prst="rect">
            <a:avLst/>
          </a:prstGeom>
          <a:noFill/>
        </p:spPr>
        <p:txBody>
          <a:bodyPr wrap="none" rtlCol="0">
            <a:spAutoFit/>
          </a:bodyPr>
          <a:lstStyle/>
          <a:p>
            <a:r>
              <a:rPr lang="en-US" dirty="0"/>
              <a:t>-j/6 </a:t>
            </a:r>
            <a:r>
              <a:rPr lang="en-US" dirty="0">
                <a:latin typeface="Symbol" panose="05050102010706020507" pitchFamily="18" charset="2"/>
              </a:rPr>
              <a:t>W</a:t>
            </a:r>
          </a:p>
        </p:txBody>
      </p:sp>
      <p:sp>
        <p:nvSpPr>
          <p:cNvPr id="19" name="TextBox 18"/>
          <p:cNvSpPr txBox="1"/>
          <p:nvPr/>
        </p:nvSpPr>
        <p:spPr>
          <a:xfrm>
            <a:off x="512669" y="3449825"/>
            <a:ext cx="761747" cy="369332"/>
          </a:xfrm>
          <a:prstGeom prst="rect">
            <a:avLst/>
          </a:prstGeom>
          <a:noFill/>
        </p:spPr>
        <p:txBody>
          <a:bodyPr wrap="none" rtlCol="0">
            <a:spAutoFit/>
          </a:bodyPr>
          <a:lstStyle/>
          <a:p>
            <a:r>
              <a:rPr lang="en-US" dirty="0"/>
              <a:t>0.2j </a:t>
            </a:r>
            <a:r>
              <a:rPr lang="en-US" dirty="0">
                <a:latin typeface="Symbol" panose="05050102010706020507" pitchFamily="18" charset="2"/>
              </a:rPr>
              <a:t>W</a:t>
            </a:r>
          </a:p>
        </p:txBody>
      </p:sp>
    </p:spTree>
    <p:extLst>
      <p:ext uri="{BB962C8B-B14F-4D97-AF65-F5344CB8AC3E}">
        <p14:creationId xmlns:p14="http://schemas.microsoft.com/office/powerpoint/2010/main" val="108982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1b – simplify if possible</a:t>
            </a:r>
          </a:p>
        </p:txBody>
      </p:sp>
      <p:grpSp>
        <p:nvGrpSpPr>
          <p:cNvPr id="4" name="Group 3"/>
          <p:cNvGrpSpPr/>
          <p:nvPr/>
        </p:nvGrpSpPr>
        <p:grpSpPr>
          <a:xfrm>
            <a:off x="452588" y="1524000"/>
            <a:ext cx="8238823" cy="3810000"/>
            <a:chOff x="452588" y="1524000"/>
            <a:chExt cx="8238823" cy="3810000"/>
          </a:xfrm>
        </p:grpSpPr>
        <p:pic>
          <p:nvPicPr>
            <p:cNvPr id="3" name="Picture 2"/>
            <p:cNvPicPr>
              <a:picLocks noChangeAspect="1"/>
            </p:cNvPicPr>
            <p:nvPr/>
          </p:nvPicPr>
          <p:blipFill>
            <a:blip r:embed="rId2"/>
            <a:stretch>
              <a:fillRect/>
            </a:stretch>
          </p:blipFill>
          <p:spPr>
            <a:xfrm>
              <a:off x="452588" y="1524000"/>
              <a:ext cx="8238823" cy="3810000"/>
            </a:xfrm>
            <a:prstGeom prst="rect">
              <a:avLst/>
            </a:prstGeom>
          </p:spPr>
        </p:pic>
        <p:sp>
          <p:nvSpPr>
            <p:cNvPr id="6" name="TextBox 5"/>
            <p:cNvSpPr txBox="1"/>
            <p:nvPr/>
          </p:nvSpPr>
          <p:spPr>
            <a:xfrm>
              <a:off x="2791856" y="1688029"/>
              <a:ext cx="486030" cy="369332"/>
            </a:xfrm>
            <a:prstGeom prst="rect">
              <a:avLst/>
            </a:prstGeom>
            <a:noFill/>
          </p:spPr>
          <p:txBody>
            <a:bodyPr wrap="none" rtlCol="0">
              <a:spAutoFit/>
            </a:bodyPr>
            <a:lstStyle/>
            <a:p>
              <a:r>
                <a:rPr lang="en-US" dirty="0"/>
                <a:t>4 V</a:t>
              </a:r>
            </a:p>
          </p:txBody>
        </p:sp>
        <p:sp>
          <p:nvSpPr>
            <p:cNvPr id="7" name="TextBox 6"/>
            <p:cNvSpPr txBox="1"/>
            <p:nvPr/>
          </p:nvSpPr>
          <p:spPr>
            <a:xfrm>
              <a:off x="7848600" y="3222188"/>
              <a:ext cx="611065" cy="369332"/>
            </a:xfrm>
            <a:prstGeom prst="rect">
              <a:avLst/>
            </a:prstGeom>
            <a:noFill/>
          </p:spPr>
          <p:txBody>
            <a:bodyPr wrap="none" rtlCol="0">
              <a:spAutoFit/>
            </a:bodyPr>
            <a:lstStyle/>
            <a:p>
              <a:r>
                <a:rPr lang="en-US" dirty="0"/>
                <a:t>-3j V</a:t>
              </a:r>
            </a:p>
          </p:txBody>
        </p:sp>
        <p:sp>
          <p:nvSpPr>
            <p:cNvPr id="14" name="TextBox 13"/>
            <p:cNvSpPr txBox="1"/>
            <p:nvPr/>
          </p:nvSpPr>
          <p:spPr>
            <a:xfrm>
              <a:off x="5865912" y="3392090"/>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15" name="TextBox 14"/>
            <p:cNvSpPr txBox="1"/>
            <p:nvPr/>
          </p:nvSpPr>
          <p:spPr>
            <a:xfrm>
              <a:off x="4494230" y="3406854"/>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16" name="TextBox 15"/>
            <p:cNvSpPr txBox="1"/>
            <p:nvPr/>
          </p:nvSpPr>
          <p:spPr>
            <a:xfrm>
              <a:off x="5161239" y="1752600"/>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18" name="TextBox 17"/>
            <p:cNvSpPr txBox="1"/>
            <p:nvPr/>
          </p:nvSpPr>
          <p:spPr>
            <a:xfrm>
              <a:off x="1723679" y="3392090"/>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grpSp>
    </p:spTree>
    <p:extLst>
      <p:ext uri="{BB962C8B-B14F-4D97-AF65-F5344CB8AC3E}">
        <p14:creationId xmlns:p14="http://schemas.microsoft.com/office/powerpoint/2010/main" val="408273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 Label nodes and meshes </a:t>
            </a:r>
          </a:p>
        </p:txBody>
      </p:sp>
      <p:grpSp>
        <p:nvGrpSpPr>
          <p:cNvPr id="34" name="Group 33"/>
          <p:cNvGrpSpPr/>
          <p:nvPr/>
        </p:nvGrpSpPr>
        <p:grpSpPr>
          <a:xfrm>
            <a:off x="438452" y="1752600"/>
            <a:ext cx="8238823" cy="3842177"/>
            <a:chOff x="438452" y="1752600"/>
            <a:chExt cx="8238823" cy="3842177"/>
          </a:xfrm>
        </p:grpSpPr>
        <p:grpSp>
          <p:nvGrpSpPr>
            <p:cNvPr id="4" name="Group 3"/>
            <p:cNvGrpSpPr/>
            <p:nvPr/>
          </p:nvGrpSpPr>
          <p:grpSpPr>
            <a:xfrm>
              <a:off x="438452" y="1752600"/>
              <a:ext cx="8238823" cy="3810000"/>
              <a:chOff x="452588" y="1524000"/>
              <a:chExt cx="8238823" cy="3810000"/>
            </a:xfrm>
          </p:grpSpPr>
          <p:pic>
            <p:nvPicPr>
              <p:cNvPr id="5" name="Picture 4"/>
              <p:cNvPicPr>
                <a:picLocks noChangeAspect="1"/>
              </p:cNvPicPr>
              <p:nvPr/>
            </p:nvPicPr>
            <p:blipFill>
              <a:blip r:embed="rId2"/>
              <a:stretch>
                <a:fillRect/>
              </a:stretch>
            </p:blipFill>
            <p:spPr>
              <a:xfrm>
                <a:off x="452588" y="1524000"/>
                <a:ext cx="8238823" cy="3810000"/>
              </a:xfrm>
              <a:prstGeom prst="rect">
                <a:avLst/>
              </a:prstGeom>
            </p:spPr>
          </p:pic>
          <p:sp>
            <p:nvSpPr>
              <p:cNvPr id="6" name="TextBox 5"/>
              <p:cNvSpPr txBox="1"/>
              <p:nvPr/>
            </p:nvSpPr>
            <p:spPr>
              <a:xfrm>
                <a:off x="2791856" y="1688029"/>
                <a:ext cx="486030" cy="369332"/>
              </a:xfrm>
              <a:prstGeom prst="rect">
                <a:avLst/>
              </a:prstGeom>
              <a:noFill/>
            </p:spPr>
            <p:txBody>
              <a:bodyPr wrap="none" rtlCol="0">
                <a:spAutoFit/>
              </a:bodyPr>
              <a:lstStyle/>
              <a:p>
                <a:r>
                  <a:rPr lang="en-US" dirty="0"/>
                  <a:t>4 V</a:t>
                </a:r>
              </a:p>
            </p:txBody>
          </p:sp>
          <p:sp>
            <p:nvSpPr>
              <p:cNvPr id="7" name="TextBox 6"/>
              <p:cNvSpPr txBox="1"/>
              <p:nvPr/>
            </p:nvSpPr>
            <p:spPr>
              <a:xfrm>
                <a:off x="7848600" y="3222188"/>
                <a:ext cx="611065" cy="369332"/>
              </a:xfrm>
              <a:prstGeom prst="rect">
                <a:avLst/>
              </a:prstGeom>
              <a:noFill/>
            </p:spPr>
            <p:txBody>
              <a:bodyPr wrap="none" rtlCol="0">
                <a:spAutoFit/>
              </a:bodyPr>
              <a:lstStyle/>
              <a:p>
                <a:r>
                  <a:rPr lang="en-US" dirty="0"/>
                  <a:t>-3j V</a:t>
                </a:r>
              </a:p>
            </p:txBody>
          </p:sp>
          <p:sp>
            <p:nvSpPr>
              <p:cNvPr id="8" name="TextBox 7"/>
              <p:cNvSpPr txBox="1"/>
              <p:nvPr/>
            </p:nvSpPr>
            <p:spPr>
              <a:xfrm>
                <a:off x="5865912" y="3392090"/>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9" name="TextBox 8"/>
              <p:cNvSpPr txBox="1"/>
              <p:nvPr/>
            </p:nvSpPr>
            <p:spPr>
              <a:xfrm>
                <a:off x="4494230" y="3406854"/>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10" name="TextBox 9"/>
              <p:cNvSpPr txBox="1"/>
              <p:nvPr/>
            </p:nvSpPr>
            <p:spPr>
              <a:xfrm>
                <a:off x="5161239" y="1752600"/>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11" name="TextBox 10"/>
              <p:cNvSpPr txBox="1"/>
              <p:nvPr/>
            </p:nvSpPr>
            <p:spPr>
              <a:xfrm>
                <a:off x="1723679" y="3392090"/>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grpSp>
        <p:sp>
          <p:nvSpPr>
            <p:cNvPr id="12" name="Oval 11"/>
            <p:cNvSpPr/>
            <p:nvPr/>
          </p:nvSpPr>
          <p:spPr>
            <a:xfrm>
              <a:off x="1295400" y="2438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4800" y="24288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96036" y="2428875"/>
              <a:ext cx="130016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3000" y="4953000"/>
              <a:ext cx="66628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1538" y="2101295"/>
              <a:ext cx="362600" cy="461665"/>
            </a:xfrm>
            <a:prstGeom prst="rect">
              <a:avLst/>
            </a:prstGeom>
            <a:noFill/>
          </p:spPr>
          <p:txBody>
            <a:bodyPr wrap="none" rtlCol="0">
              <a:spAutoFit/>
            </a:bodyPr>
            <a:lstStyle/>
            <a:p>
              <a:r>
                <a:rPr lang="en-US" sz="2400" dirty="0">
                  <a:solidFill>
                    <a:srgbClr val="FF0000"/>
                  </a:solidFill>
                </a:rPr>
                <a:t>A</a:t>
              </a:r>
            </a:p>
          </p:txBody>
        </p:sp>
        <p:sp>
          <p:nvSpPr>
            <p:cNvPr id="17" name="TextBox 16"/>
            <p:cNvSpPr txBox="1"/>
            <p:nvPr/>
          </p:nvSpPr>
          <p:spPr>
            <a:xfrm>
              <a:off x="3842826" y="2111555"/>
              <a:ext cx="362600" cy="461665"/>
            </a:xfrm>
            <a:prstGeom prst="rect">
              <a:avLst/>
            </a:prstGeom>
            <a:noFill/>
          </p:spPr>
          <p:txBody>
            <a:bodyPr wrap="none" rtlCol="0">
              <a:spAutoFit/>
            </a:bodyPr>
            <a:lstStyle/>
            <a:p>
              <a:r>
                <a:rPr lang="en-US" sz="2400" dirty="0">
                  <a:solidFill>
                    <a:srgbClr val="FF0000"/>
                  </a:solidFill>
                </a:rPr>
                <a:t>B</a:t>
              </a:r>
            </a:p>
          </p:txBody>
        </p:sp>
        <p:sp>
          <p:nvSpPr>
            <p:cNvPr id="18" name="TextBox 17"/>
            <p:cNvSpPr txBox="1"/>
            <p:nvPr/>
          </p:nvSpPr>
          <p:spPr>
            <a:xfrm>
              <a:off x="6864817" y="1935033"/>
              <a:ext cx="348172" cy="461665"/>
            </a:xfrm>
            <a:prstGeom prst="rect">
              <a:avLst/>
            </a:prstGeom>
            <a:noFill/>
          </p:spPr>
          <p:txBody>
            <a:bodyPr wrap="none" rtlCol="0">
              <a:spAutoFit/>
            </a:bodyPr>
            <a:lstStyle/>
            <a:p>
              <a:r>
                <a:rPr lang="en-US" sz="2400" dirty="0">
                  <a:solidFill>
                    <a:srgbClr val="FF0000"/>
                  </a:solidFill>
                </a:rPr>
                <a:t>C</a:t>
              </a:r>
            </a:p>
          </p:txBody>
        </p:sp>
        <p:sp>
          <p:nvSpPr>
            <p:cNvPr id="19" name="TextBox 18"/>
            <p:cNvSpPr txBox="1"/>
            <p:nvPr/>
          </p:nvSpPr>
          <p:spPr>
            <a:xfrm>
              <a:off x="7333599" y="5133112"/>
              <a:ext cx="373820" cy="461665"/>
            </a:xfrm>
            <a:prstGeom prst="rect">
              <a:avLst/>
            </a:prstGeom>
            <a:noFill/>
          </p:spPr>
          <p:txBody>
            <a:bodyPr wrap="none" rtlCol="0">
              <a:spAutoFit/>
            </a:bodyPr>
            <a:lstStyle/>
            <a:p>
              <a:r>
                <a:rPr lang="en-US" sz="2400" dirty="0">
                  <a:solidFill>
                    <a:srgbClr val="FF0000"/>
                  </a:solidFill>
                </a:rPr>
                <a:t>D</a:t>
              </a:r>
            </a:p>
          </p:txBody>
        </p:sp>
        <p:grpSp>
          <p:nvGrpSpPr>
            <p:cNvPr id="29" name="Group 28"/>
            <p:cNvGrpSpPr/>
            <p:nvPr/>
          </p:nvGrpSpPr>
          <p:grpSpPr>
            <a:xfrm>
              <a:off x="2713096" y="3573065"/>
              <a:ext cx="486030" cy="494110"/>
              <a:chOff x="2713096" y="3573065"/>
              <a:chExt cx="486030" cy="494110"/>
            </a:xfrm>
          </p:grpSpPr>
          <p:sp>
            <p:nvSpPr>
              <p:cNvPr id="20" name="Oval 19"/>
              <p:cNvSpPr/>
              <p:nvPr/>
            </p:nvSpPr>
            <p:spPr>
              <a:xfrm>
                <a:off x="2713096" y="3573065"/>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3199126" y="37819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0223" y="3577396"/>
                <a:ext cx="261610" cy="461665"/>
              </a:xfrm>
              <a:prstGeom prst="rect">
                <a:avLst/>
              </a:prstGeom>
              <a:noFill/>
            </p:spPr>
            <p:txBody>
              <a:bodyPr wrap="none" rtlCol="0">
                <a:spAutoFit/>
              </a:bodyPr>
              <a:lstStyle/>
              <a:p>
                <a:r>
                  <a:rPr lang="en-US" sz="2400" dirty="0">
                    <a:solidFill>
                      <a:schemeClr val="accent1">
                        <a:lumMod val="75000"/>
                      </a:schemeClr>
                    </a:solidFill>
                  </a:rPr>
                  <a:t>I</a:t>
                </a:r>
              </a:p>
            </p:txBody>
          </p:sp>
        </p:grpSp>
        <p:sp>
          <p:nvSpPr>
            <p:cNvPr id="26" name="Oval 25"/>
            <p:cNvSpPr/>
            <p:nvPr/>
          </p:nvSpPr>
          <p:spPr>
            <a:xfrm>
              <a:off x="5377015" y="3544951"/>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67342" y="3561173"/>
              <a:ext cx="338554" cy="461665"/>
            </a:xfrm>
            <a:prstGeom prst="rect">
              <a:avLst/>
            </a:prstGeom>
            <a:noFill/>
          </p:spPr>
          <p:txBody>
            <a:bodyPr wrap="none" rtlCol="0">
              <a:spAutoFit/>
            </a:bodyPr>
            <a:lstStyle/>
            <a:p>
              <a:r>
                <a:rPr lang="en-US" sz="2400" dirty="0">
                  <a:solidFill>
                    <a:schemeClr val="accent1">
                      <a:lumMod val="75000"/>
                    </a:schemeClr>
                  </a:solidFill>
                </a:rPr>
                <a:t>II</a:t>
              </a:r>
            </a:p>
          </p:txBody>
        </p:sp>
        <p:cxnSp>
          <p:nvCxnSpPr>
            <p:cNvPr id="28" name="Straight Arrow Connector 27"/>
            <p:cNvCxnSpPr/>
            <p:nvPr/>
          </p:nvCxnSpPr>
          <p:spPr>
            <a:xfrm>
              <a:off x="5863045" y="38200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702609" y="3534866"/>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7188639" y="3743722"/>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59966" y="3567826"/>
              <a:ext cx="415498" cy="461665"/>
            </a:xfrm>
            <a:prstGeom prst="rect">
              <a:avLst/>
            </a:prstGeom>
            <a:noFill/>
          </p:spPr>
          <p:txBody>
            <a:bodyPr wrap="none" rtlCol="0">
              <a:spAutoFit/>
            </a:bodyPr>
            <a:lstStyle/>
            <a:p>
              <a:r>
                <a:rPr lang="en-US" sz="2400" dirty="0">
                  <a:solidFill>
                    <a:schemeClr val="accent1">
                      <a:lumMod val="75000"/>
                    </a:schemeClr>
                  </a:solidFill>
                </a:rPr>
                <a:t>III</a:t>
              </a:r>
            </a:p>
          </p:txBody>
        </p:sp>
      </p:grpSp>
    </p:spTree>
    <p:extLst>
      <p:ext uri="{BB962C8B-B14F-4D97-AF65-F5344CB8AC3E}">
        <p14:creationId xmlns:p14="http://schemas.microsoft.com/office/powerpoint/2010/main" val="402856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 Assign Reference Directions </a:t>
            </a:r>
          </a:p>
        </p:txBody>
      </p:sp>
      <p:grpSp>
        <p:nvGrpSpPr>
          <p:cNvPr id="54" name="Group 53"/>
          <p:cNvGrpSpPr/>
          <p:nvPr/>
        </p:nvGrpSpPr>
        <p:grpSpPr>
          <a:xfrm>
            <a:off x="438452" y="1752600"/>
            <a:ext cx="8238823" cy="3842177"/>
            <a:chOff x="438452" y="1752600"/>
            <a:chExt cx="8238823" cy="3842177"/>
          </a:xfrm>
        </p:grpSpPr>
        <p:grpSp>
          <p:nvGrpSpPr>
            <p:cNvPr id="43" name="Group 42"/>
            <p:cNvGrpSpPr/>
            <p:nvPr/>
          </p:nvGrpSpPr>
          <p:grpSpPr>
            <a:xfrm>
              <a:off x="438452" y="1752600"/>
              <a:ext cx="8238823" cy="3842177"/>
              <a:chOff x="438452" y="1752600"/>
              <a:chExt cx="8238823" cy="3842177"/>
            </a:xfrm>
          </p:grpSpPr>
          <p:pic>
            <p:nvPicPr>
              <p:cNvPr id="24" name="Picture 23"/>
              <p:cNvPicPr>
                <a:picLocks noChangeAspect="1"/>
              </p:cNvPicPr>
              <p:nvPr/>
            </p:nvPicPr>
            <p:blipFill>
              <a:blip r:embed="rId2"/>
              <a:stretch>
                <a:fillRect/>
              </a:stretch>
            </p:blipFill>
            <p:spPr>
              <a:xfrm>
                <a:off x="438452" y="1752600"/>
                <a:ext cx="8238823" cy="3810000"/>
              </a:xfrm>
              <a:prstGeom prst="rect">
                <a:avLst/>
              </a:prstGeom>
            </p:spPr>
          </p:pic>
          <p:sp>
            <p:nvSpPr>
              <p:cNvPr id="25" name="TextBox 24"/>
              <p:cNvSpPr txBox="1"/>
              <p:nvPr/>
            </p:nvSpPr>
            <p:spPr>
              <a:xfrm>
                <a:off x="2666187" y="1973055"/>
                <a:ext cx="830677" cy="369332"/>
              </a:xfrm>
              <a:prstGeom prst="rect">
                <a:avLst/>
              </a:prstGeom>
              <a:noFill/>
            </p:spPr>
            <p:txBody>
              <a:bodyPr wrap="none" rtlCol="0">
                <a:spAutoFit/>
              </a:bodyPr>
              <a:lstStyle/>
              <a:p>
                <a:r>
                  <a:rPr lang="en-US" dirty="0"/>
                  <a:t>-  4 V +</a:t>
                </a:r>
              </a:p>
            </p:txBody>
          </p:sp>
          <p:sp>
            <p:nvSpPr>
              <p:cNvPr id="26" name="TextBox 25"/>
              <p:cNvSpPr txBox="1"/>
              <p:nvPr/>
            </p:nvSpPr>
            <p:spPr>
              <a:xfrm rot="5400000">
                <a:off x="7685022" y="3452297"/>
                <a:ext cx="611065" cy="369332"/>
              </a:xfrm>
              <a:prstGeom prst="rect">
                <a:avLst/>
              </a:prstGeom>
              <a:noFill/>
            </p:spPr>
            <p:txBody>
              <a:bodyPr wrap="none" rtlCol="0">
                <a:spAutoFit/>
              </a:bodyPr>
              <a:lstStyle/>
              <a:p>
                <a:r>
                  <a:rPr lang="en-US" dirty="0"/>
                  <a:t>-3j V</a:t>
                </a:r>
              </a:p>
            </p:txBody>
          </p:sp>
          <p:sp>
            <p:nvSpPr>
              <p:cNvPr id="27" name="TextBox 26"/>
              <p:cNvSpPr txBox="1"/>
              <p:nvPr/>
            </p:nvSpPr>
            <p:spPr>
              <a:xfrm rot="5400000">
                <a:off x="6549630" y="3541908"/>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28" name="TextBox 27"/>
              <p:cNvSpPr txBox="1"/>
              <p:nvPr/>
            </p:nvSpPr>
            <p:spPr>
              <a:xfrm rot="5400000">
                <a:off x="4156591" y="3595171"/>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29" name="TextBox 28"/>
              <p:cNvSpPr txBox="1"/>
              <p:nvPr/>
            </p:nvSpPr>
            <p:spPr>
              <a:xfrm>
                <a:off x="5169471" y="2762571"/>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30" name="TextBox 29"/>
              <p:cNvSpPr txBox="1"/>
              <p:nvPr/>
            </p:nvSpPr>
            <p:spPr>
              <a:xfrm rot="5400000">
                <a:off x="1634733" y="3612752"/>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sp>
            <p:nvSpPr>
              <p:cNvPr id="6" name="Oval 5"/>
              <p:cNvSpPr/>
              <p:nvPr/>
            </p:nvSpPr>
            <p:spPr>
              <a:xfrm>
                <a:off x="1295400" y="2438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24288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96036" y="2428875"/>
                <a:ext cx="130016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3000" y="4953000"/>
                <a:ext cx="66628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1538" y="2101295"/>
                <a:ext cx="362600" cy="461665"/>
              </a:xfrm>
              <a:prstGeom prst="rect">
                <a:avLst/>
              </a:prstGeom>
              <a:noFill/>
            </p:spPr>
            <p:txBody>
              <a:bodyPr wrap="none" rtlCol="0">
                <a:spAutoFit/>
              </a:bodyPr>
              <a:lstStyle/>
              <a:p>
                <a:r>
                  <a:rPr lang="en-US" sz="2400" dirty="0">
                    <a:solidFill>
                      <a:srgbClr val="FF0000"/>
                    </a:solidFill>
                  </a:rPr>
                  <a:t>A</a:t>
                </a:r>
              </a:p>
            </p:txBody>
          </p:sp>
          <p:sp>
            <p:nvSpPr>
              <p:cNvPr id="11" name="TextBox 10"/>
              <p:cNvSpPr txBox="1"/>
              <p:nvPr/>
            </p:nvSpPr>
            <p:spPr>
              <a:xfrm>
                <a:off x="3842826" y="2111555"/>
                <a:ext cx="362600" cy="461665"/>
              </a:xfrm>
              <a:prstGeom prst="rect">
                <a:avLst/>
              </a:prstGeom>
              <a:noFill/>
            </p:spPr>
            <p:txBody>
              <a:bodyPr wrap="none" rtlCol="0">
                <a:spAutoFit/>
              </a:bodyPr>
              <a:lstStyle/>
              <a:p>
                <a:r>
                  <a:rPr lang="en-US" sz="2400" dirty="0">
                    <a:solidFill>
                      <a:srgbClr val="FF0000"/>
                    </a:solidFill>
                  </a:rPr>
                  <a:t>B</a:t>
                </a:r>
              </a:p>
            </p:txBody>
          </p:sp>
          <p:sp>
            <p:nvSpPr>
              <p:cNvPr id="12" name="TextBox 11"/>
              <p:cNvSpPr txBox="1"/>
              <p:nvPr/>
            </p:nvSpPr>
            <p:spPr>
              <a:xfrm>
                <a:off x="6864817" y="1935033"/>
                <a:ext cx="348172" cy="461665"/>
              </a:xfrm>
              <a:prstGeom prst="rect">
                <a:avLst/>
              </a:prstGeom>
              <a:noFill/>
            </p:spPr>
            <p:txBody>
              <a:bodyPr wrap="none" rtlCol="0">
                <a:spAutoFit/>
              </a:bodyPr>
              <a:lstStyle/>
              <a:p>
                <a:r>
                  <a:rPr lang="en-US" sz="2400" dirty="0">
                    <a:solidFill>
                      <a:srgbClr val="FF0000"/>
                    </a:solidFill>
                  </a:rPr>
                  <a:t>C</a:t>
                </a:r>
              </a:p>
            </p:txBody>
          </p:sp>
          <p:sp>
            <p:nvSpPr>
              <p:cNvPr id="13" name="TextBox 12"/>
              <p:cNvSpPr txBox="1"/>
              <p:nvPr/>
            </p:nvSpPr>
            <p:spPr>
              <a:xfrm>
                <a:off x="7333599" y="5133112"/>
                <a:ext cx="373820" cy="461665"/>
              </a:xfrm>
              <a:prstGeom prst="rect">
                <a:avLst/>
              </a:prstGeom>
              <a:noFill/>
            </p:spPr>
            <p:txBody>
              <a:bodyPr wrap="none" rtlCol="0">
                <a:spAutoFit/>
              </a:bodyPr>
              <a:lstStyle/>
              <a:p>
                <a:r>
                  <a:rPr lang="en-US" sz="2400" dirty="0">
                    <a:solidFill>
                      <a:srgbClr val="FF0000"/>
                    </a:solidFill>
                  </a:rPr>
                  <a:t>D</a:t>
                </a:r>
              </a:p>
            </p:txBody>
          </p:sp>
          <p:grpSp>
            <p:nvGrpSpPr>
              <p:cNvPr id="14" name="Group 13"/>
              <p:cNvGrpSpPr/>
              <p:nvPr/>
            </p:nvGrpSpPr>
            <p:grpSpPr>
              <a:xfrm>
                <a:off x="2678373" y="4171721"/>
                <a:ext cx="486030" cy="494110"/>
                <a:chOff x="2713096" y="3573065"/>
                <a:chExt cx="486030" cy="494110"/>
              </a:xfrm>
            </p:grpSpPr>
            <p:sp>
              <p:nvSpPr>
                <p:cNvPr id="21" name="Oval 20"/>
                <p:cNvSpPr/>
                <p:nvPr/>
              </p:nvSpPr>
              <p:spPr>
                <a:xfrm>
                  <a:off x="2713096" y="3573065"/>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3199126" y="37819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10223" y="3577396"/>
                  <a:ext cx="261610" cy="461665"/>
                </a:xfrm>
                <a:prstGeom prst="rect">
                  <a:avLst/>
                </a:prstGeom>
                <a:noFill/>
              </p:spPr>
              <p:txBody>
                <a:bodyPr wrap="none" rtlCol="0">
                  <a:spAutoFit/>
                </a:bodyPr>
                <a:lstStyle/>
                <a:p>
                  <a:r>
                    <a:rPr lang="en-US" sz="2400" dirty="0">
                      <a:solidFill>
                        <a:schemeClr val="accent1">
                          <a:lumMod val="75000"/>
                        </a:schemeClr>
                      </a:solidFill>
                    </a:rPr>
                    <a:t>I</a:t>
                  </a:r>
                </a:p>
              </p:txBody>
            </p:sp>
          </p:grpSp>
          <p:grpSp>
            <p:nvGrpSpPr>
              <p:cNvPr id="41" name="Group 40"/>
              <p:cNvGrpSpPr/>
              <p:nvPr/>
            </p:nvGrpSpPr>
            <p:grpSpPr>
              <a:xfrm>
                <a:off x="5272521" y="4241565"/>
                <a:ext cx="486030" cy="494110"/>
                <a:chOff x="5377015" y="3544951"/>
                <a:chExt cx="486030" cy="494110"/>
              </a:xfrm>
            </p:grpSpPr>
            <p:sp>
              <p:nvSpPr>
                <p:cNvPr id="15" name="Oval 14"/>
                <p:cNvSpPr/>
                <p:nvPr/>
              </p:nvSpPr>
              <p:spPr>
                <a:xfrm>
                  <a:off x="5377015" y="3544951"/>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67342" y="3561173"/>
                  <a:ext cx="338554" cy="461665"/>
                </a:xfrm>
                <a:prstGeom prst="rect">
                  <a:avLst/>
                </a:prstGeom>
                <a:noFill/>
              </p:spPr>
              <p:txBody>
                <a:bodyPr wrap="none" rtlCol="0">
                  <a:spAutoFit/>
                </a:bodyPr>
                <a:lstStyle/>
                <a:p>
                  <a:r>
                    <a:rPr lang="en-US" sz="2400" dirty="0">
                      <a:solidFill>
                        <a:schemeClr val="accent1">
                          <a:lumMod val="75000"/>
                        </a:schemeClr>
                      </a:solidFill>
                    </a:rPr>
                    <a:t>II</a:t>
                  </a:r>
                </a:p>
              </p:txBody>
            </p:sp>
            <p:cxnSp>
              <p:nvCxnSpPr>
                <p:cNvPr id="17" name="Straight Arrow Connector 16"/>
                <p:cNvCxnSpPr/>
                <p:nvPr/>
              </p:nvCxnSpPr>
              <p:spPr>
                <a:xfrm>
                  <a:off x="5863045" y="38200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p:nvPr/>
            </p:nvCxnSpPr>
            <p:spPr>
              <a:xfrm>
                <a:off x="1904999" y="2581275"/>
                <a:ext cx="533400"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52184" y="2581275"/>
                <a:ext cx="328586"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47800" y="4568774"/>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47370"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553200" y="4572000"/>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735449" y="4260097"/>
                <a:ext cx="486030" cy="494625"/>
                <a:chOff x="6702609" y="3534866"/>
                <a:chExt cx="486030" cy="494625"/>
              </a:xfrm>
            </p:grpSpPr>
            <p:sp>
              <p:nvSpPr>
                <p:cNvPr id="18" name="Oval 17"/>
                <p:cNvSpPr/>
                <p:nvPr/>
              </p:nvSpPr>
              <p:spPr>
                <a:xfrm>
                  <a:off x="6702609" y="3534866"/>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7188639" y="3743722"/>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59966" y="3567826"/>
                  <a:ext cx="415498" cy="461665"/>
                </a:xfrm>
                <a:prstGeom prst="rect">
                  <a:avLst/>
                </a:prstGeom>
                <a:noFill/>
              </p:spPr>
              <p:txBody>
                <a:bodyPr wrap="none" rtlCol="0">
                  <a:spAutoFit/>
                </a:bodyPr>
                <a:lstStyle/>
                <a:p>
                  <a:r>
                    <a:rPr lang="en-US" sz="2400" dirty="0">
                      <a:solidFill>
                        <a:schemeClr val="accent1">
                          <a:lumMod val="75000"/>
                        </a:schemeClr>
                      </a:solidFill>
                    </a:rPr>
                    <a:t>III</a:t>
                  </a:r>
                </a:p>
              </p:txBody>
            </p:sp>
          </p:grpSp>
          <p:cxnSp>
            <p:nvCxnSpPr>
              <p:cNvPr id="38" name="Straight Arrow Connector 37"/>
              <p:cNvCxnSpPr/>
              <p:nvPr/>
            </p:nvCxnSpPr>
            <p:spPr>
              <a:xfrm>
                <a:off x="7520509"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2127185" y="2010947"/>
              <a:ext cx="359394" cy="461665"/>
            </a:xfrm>
            <a:prstGeom prst="rect">
              <a:avLst/>
            </a:prstGeom>
            <a:noFill/>
          </p:spPr>
          <p:txBody>
            <a:bodyPr wrap="none" rtlCol="0">
              <a:spAutoFit/>
            </a:bodyPr>
            <a:lstStyle/>
            <a:p>
              <a:r>
                <a:rPr lang="en-US" sz="2400" dirty="0"/>
                <a:t>i</a:t>
              </a:r>
              <a:r>
                <a:rPr lang="en-US" sz="2400" baseline="-25000" dirty="0"/>
                <a:t>1</a:t>
              </a:r>
            </a:p>
          </p:txBody>
        </p:sp>
        <p:sp>
          <p:nvSpPr>
            <p:cNvPr id="45" name="TextBox 44"/>
            <p:cNvSpPr txBox="1"/>
            <p:nvPr/>
          </p:nvSpPr>
          <p:spPr>
            <a:xfrm>
              <a:off x="4421376" y="2505711"/>
              <a:ext cx="359394" cy="461665"/>
            </a:xfrm>
            <a:prstGeom prst="rect">
              <a:avLst/>
            </a:prstGeom>
            <a:noFill/>
          </p:spPr>
          <p:txBody>
            <a:bodyPr wrap="none" rtlCol="0">
              <a:spAutoFit/>
            </a:bodyPr>
            <a:lstStyle/>
            <a:p>
              <a:r>
                <a:rPr lang="en-US" sz="2400" dirty="0"/>
                <a:t>i</a:t>
              </a:r>
              <a:r>
                <a:rPr lang="en-US" sz="2400" baseline="-25000" dirty="0"/>
                <a:t>2</a:t>
              </a:r>
            </a:p>
          </p:txBody>
        </p:sp>
        <p:sp>
          <p:nvSpPr>
            <p:cNvPr id="46" name="TextBox 45"/>
            <p:cNvSpPr txBox="1"/>
            <p:nvPr/>
          </p:nvSpPr>
          <p:spPr>
            <a:xfrm>
              <a:off x="1507709" y="4468953"/>
              <a:ext cx="359394" cy="461665"/>
            </a:xfrm>
            <a:prstGeom prst="rect">
              <a:avLst/>
            </a:prstGeom>
            <a:noFill/>
          </p:spPr>
          <p:txBody>
            <a:bodyPr wrap="none" rtlCol="0">
              <a:spAutoFit/>
            </a:bodyPr>
            <a:lstStyle/>
            <a:p>
              <a:r>
                <a:rPr lang="en-US" sz="2400" dirty="0"/>
                <a:t>i</a:t>
              </a:r>
              <a:r>
                <a:rPr lang="en-US" sz="2400" baseline="-25000" dirty="0"/>
                <a:t>3</a:t>
              </a:r>
            </a:p>
          </p:txBody>
        </p:sp>
        <p:sp>
          <p:nvSpPr>
            <p:cNvPr id="47" name="TextBox 46"/>
            <p:cNvSpPr txBox="1"/>
            <p:nvPr/>
          </p:nvSpPr>
          <p:spPr>
            <a:xfrm>
              <a:off x="4286662" y="4468952"/>
              <a:ext cx="359394" cy="461665"/>
            </a:xfrm>
            <a:prstGeom prst="rect">
              <a:avLst/>
            </a:prstGeom>
            <a:noFill/>
          </p:spPr>
          <p:txBody>
            <a:bodyPr wrap="none" rtlCol="0">
              <a:spAutoFit/>
            </a:bodyPr>
            <a:lstStyle/>
            <a:p>
              <a:r>
                <a:rPr lang="en-US" sz="2400" dirty="0"/>
                <a:t>i</a:t>
              </a:r>
              <a:r>
                <a:rPr lang="en-US" sz="2400" baseline="-25000" dirty="0"/>
                <a:t>4</a:t>
              </a:r>
            </a:p>
          </p:txBody>
        </p:sp>
        <p:sp>
          <p:nvSpPr>
            <p:cNvPr id="48" name="TextBox 47"/>
            <p:cNvSpPr txBox="1"/>
            <p:nvPr/>
          </p:nvSpPr>
          <p:spPr>
            <a:xfrm>
              <a:off x="6556352" y="4516635"/>
              <a:ext cx="359394" cy="461665"/>
            </a:xfrm>
            <a:prstGeom prst="rect">
              <a:avLst/>
            </a:prstGeom>
            <a:noFill/>
          </p:spPr>
          <p:txBody>
            <a:bodyPr wrap="none" rtlCol="0">
              <a:spAutoFit/>
            </a:bodyPr>
            <a:lstStyle/>
            <a:p>
              <a:r>
                <a:rPr lang="en-US" sz="2400" dirty="0"/>
                <a:t>i</a:t>
              </a:r>
              <a:r>
                <a:rPr lang="en-US" sz="2400" baseline="-25000" dirty="0"/>
                <a:t>5</a:t>
              </a:r>
            </a:p>
          </p:txBody>
        </p:sp>
        <p:sp>
          <p:nvSpPr>
            <p:cNvPr id="49" name="TextBox 48"/>
            <p:cNvSpPr txBox="1"/>
            <p:nvPr/>
          </p:nvSpPr>
          <p:spPr>
            <a:xfrm>
              <a:off x="7589982" y="4523889"/>
              <a:ext cx="359394" cy="461665"/>
            </a:xfrm>
            <a:prstGeom prst="rect">
              <a:avLst/>
            </a:prstGeom>
            <a:noFill/>
          </p:spPr>
          <p:txBody>
            <a:bodyPr wrap="none" rtlCol="0">
              <a:spAutoFit/>
            </a:bodyPr>
            <a:lstStyle/>
            <a:p>
              <a:r>
                <a:rPr lang="en-US" sz="2400" dirty="0"/>
                <a:t>i</a:t>
              </a:r>
              <a:r>
                <a:rPr lang="en-US" sz="2400" baseline="-25000" dirty="0"/>
                <a:t>6</a:t>
              </a:r>
            </a:p>
          </p:txBody>
        </p:sp>
        <p:sp>
          <p:nvSpPr>
            <p:cNvPr id="50" name="TextBox 49"/>
            <p:cNvSpPr txBox="1"/>
            <p:nvPr/>
          </p:nvSpPr>
          <p:spPr>
            <a:xfrm>
              <a:off x="796314" y="2886816"/>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3</a:t>
              </a:r>
            </a:p>
            <a:p>
              <a:endParaRPr lang="en-US" sz="2400" baseline="-25000" dirty="0"/>
            </a:p>
            <a:p>
              <a:r>
                <a:rPr lang="en-US" sz="2400" dirty="0"/>
                <a:t>   -</a:t>
              </a:r>
            </a:p>
          </p:txBody>
        </p:sp>
        <p:sp>
          <p:nvSpPr>
            <p:cNvPr id="51" name="TextBox 50"/>
            <p:cNvSpPr txBox="1"/>
            <p:nvPr/>
          </p:nvSpPr>
          <p:spPr>
            <a:xfrm>
              <a:off x="3608318" y="2897793"/>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4</a:t>
              </a:r>
            </a:p>
            <a:p>
              <a:endParaRPr lang="en-US" sz="2400" baseline="-25000" dirty="0"/>
            </a:p>
            <a:p>
              <a:r>
                <a:rPr lang="en-US" sz="2400" dirty="0"/>
                <a:t>   -</a:t>
              </a:r>
            </a:p>
          </p:txBody>
        </p:sp>
        <p:sp>
          <p:nvSpPr>
            <p:cNvPr id="52" name="TextBox 51"/>
            <p:cNvSpPr txBox="1"/>
            <p:nvPr/>
          </p:nvSpPr>
          <p:spPr>
            <a:xfrm>
              <a:off x="6010036" y="2806011"/>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5</a:t>
              </a:r>
            </a:p>
            <a:p>
              <a:endParaRPr lang="en-US" sz="2400" baseline="-25000" dirty="0"/>
            </a:p>
            <a:p>
              <a:r>
                <a:rPr lang="en-US" sz="2400" dirty="0"/>
                <a:t>   -</a:t>
              </a:r>
            </a:p>
          </p:txBody>
        </p:sp>
        <p:sp>
          <p:nvSpPr>
            <p:cNvPr id="53" name="TextBox 52"/>
            <p:cNvSpPr txBox="1"/>
            <p:nvPr/>
          </p:nvSpPr>
          <p:spPr>
            <a:xfrm>
              <a:off x="4474444" y="1955183"/>
              <a:ext cx="1883849" cy="461665"/>
            </a:xfrm>
            <a:prstGeom prst="rect">
              <a:avLst/>
            </a:prstGeom>
            <a:noFill/>
          </p:spPr>
          <p:txBody>
            <a:bodyPr wrap="none" rtlCol="0">
              <a:spAutoFit/>
            </a:bodyPr>
            <a:lstStyle/>
            <a:p>
              <a:r>
                <a:rPr lang="en-US" sz="2400" dirty="0"/>
                <a:t>  +        V</a:t>
              </a:r>
              <a:r>
                <a:rPr lang="en-US" sz="2400" baseline="-25000" dirty="0"/>
                <a:t>2</a:t>
              </a:r>
              <a:r>
                <a:rPr lang="en-US" sz="2400" dirty="0"/>
                <a:t>       -</a:t>
              </a:r>
            </a:p>
          </p:txBody>
        </p:sp>
      </p:grpSp>
    </p:spTree>
    <p:extLst>
      <p:ext uri="{BB962C8B-B14F-4D97-AF65-F5344CB8AC3E}">
        <p14:creationId xmlns:p14="http://schemas.microsoft.com/office/powerpoint/2010/main" val="1854769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1214"/>
            <a:ext cx="8229600" cy="801422"/>
          </a:xfrm>
        </p:spPr>
        <p:txBody>
          <a:bodyPr/>
          <a:lstStyle/>
          <a:p>
            <a:r>
              <a:rPr lang="en-US" dirty="0"/>
              <a:t>Step 4a – Write N-1 KCLs </a:t>
            </a:r>
          </a:p>
        </p:txBody>
      </p:sp>
      <p:grpSp>
        <p:nvGrpSpPr>
          <p:cNvPr id="4" name="Group 3"/>
          <p:cNvGrpSpPr/>
          <p:nvPr/>
        </p:nvGrpSpPr>
        <p:grpSpPr>
          <a:xfrm>
            <a:off x="466725" y="1024429"/>
            <a:ext cx="8238823" cy="3810000"/>
            <a:chOff x="438452" y="1823013"/>
            <a:chExt cx="8238823" cy="3810000"/>
          </a:xfrm>
        </p:grpSpPr>
        <p:grpSp>
          <p:nvGrpSpPr>
            <p:cNvPr id="5" name="Group 4"/>
            <p:cNvGrpSpPr/>
            <p:nvPr/>
          </p:nvGrpSpPr>
          <p:grpSpPr>
            <a:xfrm>
              <a:off x="438452" y="1823013"/>
              <a:ext cx="8238823" cy="3810000"/>
              <a:chOff x="438452" y="1823013"/>
              <a:chExt cx="8238823" cy="3810000"/>
            </a:xfrm>
          </p:grpSpPr>
          <p:pic>
            <p:nvPicPr>
              <p:cNvPr id="16" name="Picture 15"/>
              <p:cNvPicPr>
                <a:picLocks noChangeAspect="1"/>
              </p:cNvPicPr>
              <p:nvPr/>
            </p:nvPicPr>
            <p:blipFill>
              <a:blip r:embed="rId2"/>
              <a:stretch>
                <a:fillRect/>
              </a:stretch>
            </p:blipFill>
            <p:spPr>
              <a:xfrm>
                <a:off x="438452" y="1823013"/>
                <a:ext cx="8238823" cy="3810000"/>
              </a:xfrm>
              <a:prstGeom prst="rect">
                <a:avLst/>
              </a:prstGeom>
            </p:spPr>
          </p:pic>
          <p:sp>
            <p:nvSpPr>
              <p:cNvPr id="17" name="TextBox 16"/>
              <p:cNvSpPr txBox="1"/>
              <p:nvPr/>
            </p:nvSpPr>
            <p:spPr>
              <a:xfrm>
                <a:off x="2666187" y="1973055"/>
                <a:ext cx="830677" cy="369332"/>
              </a:xfrm>
              <a:prstGeom prst="rect">
                <a:avLst/>
              </a:prstGeom>
              <a:noFill/>
            </p:spPr>
            <p:txBody>
              <a:bodyPr wrap="none" rtlCol="0">
                <a:spAutoFit/>
              </a:bodyPr>
              <a:lstStyle/>
              <a:p>
                <a:r>
                  <a:rPr lang="en-US" dirty="0"/>
                  <a:t>-  4 V +</a:t>
                </a:r>
              </a:p>
            </p:txBody>
          </p:sp>
          <p:sp>
            <p:nvSpPr>
              <p:cNvPr id="18" name="TextBox 17"/>
              <p:cNvSpPr txBox="1"/>
              <p:nvPr/>
            </p:nvSpPr>
            <p:spPr>
              <a:xfrm rot="5400000">
                <a:off x="7685022" y="3452297"/>
                <a:ext cx="611065" cy="369332"/>
              </a:xfrm>
              <a:prstGeom prst="rect">
                <a:avLst/>
              </a:prstGeom>
              <a:noFill/>
            </p:spPr>
            <p:txBody>
              <a:bodyPr wrap="none" rtlCol="0">
                <a:spAutoFit/>
              </a:bodyPr>
              <a:lstStyle/>
              <a:p>
                <a:r>
                  <a:rPr lang="en-US" dirty="0"/>
                  <a:t>-3j V</a:t>
                </a:r>
              </a:p>
            </p:txBody>
          </p:sp>
          <p:sp>
            <p:nvSpPr>
              <p:cNvPr id="19" name="TextBox 18"/>
              <p:cNvSpPr txBox="1"/>
              <p:nvPr/>
            </p:nvSpPr>
            <p:spPr>
              <a:xfrm rot="5400000">
                <a:off x="6549630" y="3541908"/>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20" name="TextBox 19"/>
              <p:cNvSpPr txBox="1"/>
              <p:nvPr/>
            </p:nvSpPr>
            <p:spPr>
              <a:xfrm rot="5400000">
                <a:off x="4156591" y="3595171"/>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21" name="TextBox 20"/>
              <p:cNvSpPr txBox="1"/>
              <p:nvPr/>
            </p:nvSpPr>
            <p:spPr>
              <a:xfrm>
                <a:off x="5169471" y="2762571"/>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22" name="TextBox 21"/>
              <p:cNvSpPr txBox="1"/>
              <p:nvPr/>
            </p:nvSpPr>
            <p:spPr>
              <a:xfrm rot="5400000">
                <a:off x="1634733" y="3612752"/>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sp>
            <p:nvSpPr>
              <p:cNvPr id="23" name="Oval 22"/>
              <p:cNvSpPr/>
              <p:nvPr/>
            </p:nvSpPr>
            <p:spPr>
              <a:xfrm>
                <a:off x="1295400" y="2438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24288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96036" y="2428875"/>
                <a:ext cx="130016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43000" y="4953000"/>
                <a:ext cx="66628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51538" y="2101295"/>
                <a:ext cx="362600" cy="461665"/>
              </a:xfrm>
              <a:prstGeom prst="rect">
                <a:avLst/>
              </a:prstGeom>
              <a:noFill/>
            </p:spPr>
            <p:txBody>
              <a:bodyPr wrap="none" rtlCol="0">
                <a:spAutoFit/>
              </a:bodyPr>
              <a:lstStyle/>
              <a:p>
                <a:r>
                  <a:rPr lang="en-US" sz="2400" dirty="0">
                    <a:solidFill>
                      <a:srgbClr val="FF0000"/>
                    </a:solidFill>
                  </a:rPr>
                  <a:t>A</a:t>
                </a:r>
              </a:p>
            </p:txBody>
          </p:sp>
          <p:sp>
            <p:nvSpPr>
              <p:cNvPr id="28" name="TextBox 27"/>
              <p:cNvSpPr txBox="1"/>
              <p:nvPr/>
            </p:nvSpPr>
            <p:spPr>
              <a:xfrm>
                <a:off x="3842826" y="2111555"/>
                <a:ext cx="362600" cy="461665"/>
              </a:xfrm>
              <a:prstGeom prst="rect">
                <a:avLst/>
              </a:prstGeom>
              <a:noFill/>
            </p:spPr>
            <p:txBody>
              <a:bodyPr wrap="none" rtlCol="0">
                <a:spAutoFit/>
              </a:bodyPr>
              <a:lstStyle/>
              <a:p>
                <a:r>
                  <a:rPr lang="en-US" sz="2400" dirty="0">
                    <a:solidFill>
                      <a:srgbClr val="FF0000"/>
                    </a:solidFill>
                  </a:rPr>
                  <a:t>B</a:t>
                </a:r>
              </a:p>
            </p:txBody>
          </p:sp>
          <p:sp>
            <p:nvSpPr>
              <p:cNvPr id="29" name="TextBox 28"/>
              <p:cNvSpPr txBox="1"/>
              <p:nvPr/>
            </p:nvSpPr>
            <p:spPr>
              <a:xfrm>
                <a:off x="6864817" y="1935033"/>
                <a:ext cx="348172" cy="461665"/>
              </a:xfrm>
              <a:prstGeom prst="rect">
                <a:avLst/>
              </a:prstGeom>
              <a:noFill/>
            </p:spPr>
            <p:txBody>
              <a:bodyPr wrap="none" rtlCol="0">
                <a:spAutoFit/>
              </a:bodyPr>
              <a:lstStyle/>
              <a:p>
                <a:r>
                  <a:rPr lang="en-US" sz="2400" dirty="0">
                    <a:solidFill>
                      <a:srgbClr val="FF0000"/>
                    </a:solidFill>
                  </a:rPr>
                  <a:t>C</a:t>
                </a:r>
              </a:p>
            </p:txBody>
          </p:sp>
          <p:sp>
            <p:nvSpPr>
              <p:cNvPr id="30" name="TextBox 29"/>
              <p:cNvSpPr txBox="1"/>
              <p:nvPr/>
            </p:nvSpPr>
            <p:spPr>
              <a:xfrm>
                <a:off x="7333599" y="5133112"/>
                <a:ext cx="373820" cy="461665"/>
              </a:xfrm>
              <a:prstGeom prst="rect">
                <a:avLst/>
              </a:prstGeom>
              <a:noFill/>
            </p:spPr>
            <p:txBody>
              <a:bodyPr wrap="none" rtlCol="0">
                <a:spAutoFit/>
              </a:bodyPr>
              <a:lstStyle/>
              <a:p>
                <a:r>
                  <a:rPr lang="en-US" sz="2400" dirty="0">
                    <a:solidFill>
                      <a:srgbClr val="FF0000"/>
                    </a:solidFill>
                  </a:rPr>
                  <a:t>D</a:t>
                </a:r>
              </a:p>
            </p:txBody>
          </p:sp>
          <p:grpSp>
            <p:nvGrpSpPr>
              <p:cNvPr id="31" name="Group 30"/>
              <p:cNvGrpSpPr/>
              <p:nvPr/>
            </p:nvGrpSpPr>
            <p:grpSpPr>
              <a:xfrm>
                <a:off x="2678373" y="4171721"/>
                <a:ext cx="486030" cy="494110"/>
                <a:chOff x="2713096" y="3573065"/>
                <a:chExt cx="486030" cy="494110"/>
              </a:xfrm>
            </p:grpSpPr>
            <p:sp>
              <p:nvSpPr>
                <p:cNvPr id="46" name="Oval 45"/>
                <p:cNvSpPr/>
                <p:nvPr/>
              </p:nvSpPr>
              <p:spPr>
                <a:xfrm>
                  <a:off x="2713096" y="3573065"/>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3199126" y="37819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10223" y="3577396"/>
                  <a:ext cx="261610" cy="461665"/>
                </a:xfrm>
                <a:prstGeom prst="rect">
                  <a:avLst/>
                </a:prstGeom>
                <a:noFill/>
              </p:spPr>
              <p:txBody>
                <a:bodyPr wrap="none" rtlCol="0">
                  <a:spAutoFit/>
                </a:bodyPr>
                <a:lstStyle/>
                <a:p>
                  <a:r>
                    <a:rPr lang="en-US" sz="2400" dirty="0">
                      <a:solidFill>
                        <a:schemeClr val="accent1">
                          <a:lumMod val="75000"/>
                        </a:schemeClr>
                      </a:solidFill>
                    </a:rPr>
                    <a:t>I</a:t>
                  </a:r>
                </a:p>
              </p:txBody>
            </p:sp>
          </p:grpSp>
          <p:grpSp>
            <p:nvGrpSpPr>
              <p:cNvPr id="32" name="Group 31"/>
              <p:cNvGrpSpPr/>
              <p:nvPr/>
            </p:nvGrpSpPr>
            <p:grpSpPr>
              <a:xfrm>
                <a:off x="5272521" y="4241565"/>
                <a:ext cx="486030" cy="494110"/>
                <a:chOff x="5377015" y="3544951"/>
                <a:chExt cx="486030" cy="494110"/>
              </a:xfrm>
            </p:grpSpPr>
            <p:sp>
              <p:nvSpPr>
                <p:cNvPr id="43" name="Oval 42"/>
                <p:cNvSpPr/>
                <p:nvPr/>
              </p:nvSpPr>
              <p:spPr>
                <a:xfrm>
                  <a:off x="5377015" y="3544951"/>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467342" y="3561173"/>
                  <a:ext cx="338554" cy="461665"/>
                </a:xfrm>
                <a:prstGeom prst="rect">
                  <a:avLst/>
                </a:prstGeom>
                <a:noFill/>
              </p:spPr>
              <p:txBody>
                <a:bodyPr wrap="none" rtlCol="0">
                  <a:spAutoFit/>
                </a:bodyPr>
                <a:lstStyle/>
                <a:p>
                  <a:r>
                    <a:rPr lang="en-US" sz="2400" dirty="0">
                      <a:solidFill>
                        <a:schemeClr val="accent1">
                          <a:lumMod val="75000"/>
                        </a:schemeClr>
                      </a:solidFill>
                    </a:rPr>
                    <a:t>II</a:t>
                  </a:r>
                </a:p>
              </p:txBody>
            </p:sp>
            <p:cxnSp>
              <p:nvCxnSpPr>
                <p:cNvPr id="45" name="Straight Arrow Connector 44"/>
                <p:cNvCxnSpPr/>
                <p:nvPr/>
              </p:nvCxnSpPr>
              <p:spPr>
                <a:xfrm>
                  <a:off x="5863045" y="38200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1904999" y="2581275"/>
                <a:ext cx="533400"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52184" y="2581275"/>
                <a:ext cx="328586"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47800" y="4568774"/>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47370"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553200" y="4572000"/>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735449" y="4260097"/>
                <a:ext cx="486030" cy="494625"/>
                <a:chOff x="6702609" y="3534866"/>
                <a:chExt cx="486030" cy="494625"/>
              </a:xfrm>
            </p:grpSpPr>
            <p:sp>
              <p:nvSpPr>
                <p:cNvPr id="40" name="Oval 39"/>
                <p:cNvSpPr/>
                <p:nvPr/>
              </p:nvSpPr>
              <p:spPr>
                <a:xfrm>
                  <a:off x="6702609" y="3534866"/>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7188639" y="3743722"/>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59966" y="3567826"/>
                  <a:ext cx="415498" cy="461665"/>
                </a:xfrm>
                <a:prstGeom prst="rect">
                  <a:avLst/>
                </a:prstGeom>
                <a:noFill/>
              </p:spPr>
              <p:txBody>
                <a:bodyPr wrap="none" rtlCol="0">
                  <a:spAutoFit/>
                </a:bodyPr>
                <a:lstStyle/>
                <a:p>
                  <a:r>
                    <a:rPr lang="en-US" sz="2400" dirty="0">
                      <a:solidFill>
                        <a:schemeClr val="accent1">
                          <a:lumMod val="75000"/>
                        </a:schemeClr>
                      </a:solidFill>
                    </a:rPr>
                    <a:t>III</a:t>
                  </a:r>
                </a:p>
              </p:txBody>
            </p:sp>
          </p:grpSp>
          <p:cxnSp>
            <p:nvCxnSpPr>
              <p:cNvPr id="39" name="Straight Arrow Connector 38"/>
              <p:cNvCxnSpPr/>
              <p:nvPr/>
            </p:nvCxnSpPr>
            <p:spPr>
              <a:xfrm>
                <a:off x="7520509"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127185" y="2010947"/>
              <a:ext cx="359394" cy="461665"/>
            </a:xfrm>
            <a:prstGeom prst="rect">
              <a:avLst/>
            </a:prstGeom>
            <a:noFill/>
          </p:spPr>
          <p:txBody>
            <a:bodyPr wrap="none" rtlCol="0">
              <a:spAutoFit/>
            </a:bodyPr>
            <a:lstStyle/>
            <a:p>
              <a:r>
                <a:rPr lang="en-US" sz="2400" dirty="0"/>
                <a:t>i</a:t>
              </a:r>
              <a:r>
                <a:rPr lang="en-US" sz="2400" baseline="-25000" dirty="0"/>
                <a:t>1</a:t>
              </a:r>
            </a:p>
          </p:txBody>
        </p:sp>
        <p:sp>
          <p:nvSpPr>
            <p:cNvPr id="7" name="TextBox 6"/>
            <p:cNvSpPr txBox="1"/>
            <p:nvPr/>
          </p:nvSpPr>
          <p:spPr>
            <a:xfrm>
              <a:off x="4421376" y="2505711"/>
              <a:ext cx="359394" cy="461665"/>
            </a:xfrm>
            <a:prstGeom prst="rect">
              <a:avLst/>
            </a:prstGeom>
            <a:noFill/>
          </p:spPr>
          <p:txBody>
            <a:bodyPr wrap="none" rtlCol="0">
              <a:spAutoFit/>
            </a:bodyPr>
            <a:lstStyle/>
            <a:p>
              <a:r>
                <a:rPr lang="en-US" sz="2400" dirty="0"/>
                <a:t>i</a:t>
              </a:r>
              <a:r>
                <a:rPr lang="en-US" sz="2400" baseline="-25000" dirty="0"/>
                <a:t>2</a:t>
              </a:r>
            </a:p>
          </p:txBody>
        </p:sp>
        <p:sp>
          <p:nvSpPr>
            <p:cNvPr id="8" name="TextBox 7"/>
            <p:cNvSpPr txBox="1"/>
            <p:nvPr/>
          </p:nvSpPr>
          <p:spPr>
            <a:xfrm>
              <a:off x="1507709" y="4468953"/>
              <a:ext cx="359394" cy="461665"/>
            </a:xfrm>
            <a:prstGeom prst="rect">
              <a:avLst/>
            </a:prstGeom>
            <a:noFill/>
          </p:spPr>
          <p:txBody>
            <a:bodyPr wrap="none" rtlCol="0">
              <a:spAutoFit/>
            </a:bodyPr>
            <a:lstStyle/>
            <a:p>
              <a:r>
                <a:rPr lang="en-US" sz="2400" dirty="0"/>
                <a:t>i</a:t>
              </a:r>
              <a:r>
                <a:rPr lang="en-US" sz="2400" baseline="-25000" dirty="0"/>
                <a:t>3</a:t>
              </a:r>
            </a:p>
          </p:txBody>
        </p:sp>
        <p:sp>
          <p:nvSpPr>
            <p:cNvPr id="9" name="TextBox 8"/>
            <p:cNvSpPr txBox="1"/>
            <p:nvPr/>
          </p:nvSpPr>
          <p:spPr>
            <a:xfrm>
              <a:off x="4286662" y="4468952"/>
              <a:ext cx="359394" cy="461665"/>
            </a:xfrm>
            <a:prstGeom prst="rect">
              <a:avLst/>
            </a:prstGeom>
            <a:noFill/>
          </p:spPr>
          <p:txBody>
            <a:bodyPr wrap="none" rtlCol="0">
              <a:spAutoFit/>
            </a:bodyPr>
            <a:lstStyle/>
            <a:p>
              <a:r>
                <a:rPr lang="en-US" sz="2400" dirty="0"/>
                <a:t>i</a:t>
              </a:r>
              <a:r>
                <a:rPr lang="en-US" sz="2400" baseline="-25000" dirty="0"/>
                <a:t>4</a:t>
              </a:r>
            </a:p>
          </p:txBody>
        </p:sp>
        <p:sp>
          <p:nvSpPr>
            <p:cNvPr id="10" name="TextBox 9"/>
            <p:cNvSpPr txBox="1"/>
            <p:nvPr/>
          </p:nvSpPr>
          <p:spPr>
            <a:xfrm>
              <a:off x="6556352" y="4516635"/>
              <a:ext cx="359394" cy="461665"/>
            </a:xfrm>
            <a:prstGeom prst="rect">
              <a:avLst/>
            </a:prstGeom>
            <a:noFill/>
          </p:spPr>
          <p:txBody>
            <a:bodyPr wrap="none" rtlCol="0">
              <a:spAutoFit/>
            </a:bodyPr>
            <a:lstStyle/>
            <a:p>
              <a:r>
                <a:rPr lang="en-US" sz="2400" dirty="0"/>
                <a:t>i</a:t>
              </a:r>
              <a:r>
                <a:rPr lang="en-US" sz="2400" baseline="-25000" dirty="0"/>
                <a:t>5</a:t>
              </a:r>
            </a:p>
          </p:txBody>
        </p:sp>
        <p:sp>
          <p:nvSpPr>
            <p:cNvPr id="11" name="TextBox 10"/>
            <p:cNvSpPr txBox="1"/>
            <p:nvPr/>
          </p:nvSpPr>
          <p:spPr>
            <a:xfrm>
              <a:off x="7589982" y="4523889"/>
              <a:ext cx="359394" cy="461665"/>
            </a:xfrm>
            <a:prstGeom prst="rect">
              <a:avLst/>
            </a:prstGeom>
            <a:noFill/>
          </p:spPr>
          <p:txBody>
            <a:bodyPr wrap="none" rtlCol="0">
              <a:spAutoFit/>
            </a:bodyPr>
            <a:lstStyle/>
            <a:p>
              <a:r>
                <a:rPr lang="en-US" sz="2400" dirty="0"/>
                <a:t>i</a:t>
              </a:r>
              <a:r>
                <a:rPr lang="en-US" sz="2400" baseline="-25000" dirty="0"/>
                <a:t>6</a:t>
              </a:r>
            </a:p>
          </p:txBody>
        </p:sp>
        <p:sp>
          <p:nvSpPr>
            <p:cNvPr id="12" name="TextBox 11"/>
            <p:cNvSpPr txBox="1"/>
            <p:nvPr/>
          </p:nvSpPr>
          <p:spPr>
            <a:xfrm>
              <a:off x="796314" y="2886816"/>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3</a:t>
              </a:r>
            </a:p>
            <a:p>
              <a:endParaRPr lang="en-US" sz="2400" baseline="-25000" dirty="0"/>
            </a:p>
            <a:p>
              <a:r>
                <a:rPr lang="en-US" sz="2400" dirty="0"/>
                <a:t>   -</a:t>
              </a:r>
            </a:p>
          </p:txBody>
        </p:sp>
        <p:sp>
          <p:nvSpPr>
            <p:cNvPr id="13" name="TextBox 12"/>
            <p:cNvSpPr txBox="1"/>
            <p:nvPr/>
          </p:nvSpPr>
          <p:spPr>
            <a:xfrm>
              <a:off x="3608318" y="2897793"/>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4</a:t>
              </a:r>
            </a:p>
            <a:p>
              <a:endParaRPr lang="en-US" sz="2400" baseline="-25000" dirty="0"/>
            </a:p>
            <a:p>
              <a:r>
                <a:rPr lang="en-US" sz="2400" dirty="0"/>
                <a:t>   -</a:t>
              </a:r>
            </a:p>
          </p:txBody>
        </p:sp>
        <p:sp>
          <p:nvSpPr>
            <p:cNvPr id="14" name="TextBox 13"/>
            <p:cNvSpPr txBox="1"/>
            <p:nvPr/>
          </p:nvSpPr>
          <p:spPr>
            <a:xfrm>
              <a:off x="6010036" y="2806011"/>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5</a:t>
              </a:r>
            </a:p>
            <a:p>
              <a:endParaRPr lang="en-US" sz="2400" baseline="-25000" dirty="0"/>
            </a:p>
            <a:p>
              <a:r>
                <a:rPr lang="en-US" sz="2400" dirty="0"/>
                <a:t>   -</a:t>
              </a:r>
            </a:p>
          </p:txBody>
        </p:sp>
        <p:sp>
          <p:nvSpPr>
            <p:cNvPr id="15" name="TextBox 14"/>
            <p:cNvSpPr txBox="1"/>
            <p:nvPr/>
          </p:nvSpPr>
          <p:spPr>
            <a:xfrm>
              <a:off x="4474444" y="1955183"/>
              <a:ext cx="1883849" cy="461665"/>
            </a:xfrm>
            <a:prstGeom prst="rect">
              <a:avLst/>
            </a:prstGeom>
            <a:noFill/>
          </p:spPr>
          <p:txBody>
            <a:bodyPr wrap="none" rtlCol="0">
              <a:spAutoFit/>
            </a:bodyPr>
            <a:lstStyle/>
            <a:p>
              <a:r>
                <a:rPr lang="en-US" sz="2400" dirty="0"/>
                <a:t>  +        V</a:t>
              </a:r>
              <a:r>
                <a:rPr lang="en-US" sz="2400" baseline="-25000" dirty="0"/>
                <a:t>2</a:t>
              </a:r>
              <a:r>
                <a:rPr lang="en-US" sz="2400" dirty="0"/>
                <a:t>       -</a:t>
              </a:r>
            </a:p>
          </p:txBody>
        </p:sp>
      </p:grpSp>
      <mc:AlternateContent xmlns:mc="http://schemas.openxmlformats.org/markup-compatibility/2006" xmlns:a14="http://schemas.microsoft.com/office/drawing/2010/main">
        <mc:Choice Requires="a14">
          <p:sp>
            <p:nvSpPr>
              <p:cNvPr id="49" name="TextBox 48"/>
              <p:cNvSpPr txBox="1"/>
              <p:nvPr/>
            </p:nvSpPr>
            <p:spPr>
              <a:xfrm>
                <a:off x="840216" y="5152119"/>
                <a:ext cx="3138680" cy="1569660"/>
              </a:xfrm>
              <a:prstGeom prst="rect">
                <a:avLst/>
              </a:prstGeom>
              <a:noFill/>
            </p:spPr>
            <p:txBody>
              <a:bodyPr wrap="none" rtlCol="0">
                <a:spAutoFit/>
              </a:bodyPr>
              <a:lstStyle/>
              <a:p>
                <a:r>
                  <a:rPr lang="en-US" sz="2400" dirty="0"/>
                  <a:t>KCL A:  </a:t>
                </a:r>
                <a14:m>
                  <m:oMath xmlns:m="http://schemas.openxmlformats.org/officeDocument/2006/math">
                    <m:r>
                      <a:rPr lang="en-US" sz="2400" b="0" i="0"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=0</m:t>
                    </m:r>
                  </m:oMath>
                </a14:m>
                <a:endParaRPr lang="en-US" sz="2400" b="0" dirty="0"/>
              </a:p>
              <a:p>
                <a:r>
                  <a:rPr lang="en-US" sz="2400" dirty="0"/>
                  <a:t>        B: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t>        C: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6</m:t>
                        </m:r>
                      </m:sub>
                    </m:sSub>
                    <m:r>
                      <a:rPr lang="en-US" sz="2400" i="1">
                        <a:latin typeface="Cambria Math" panose="02040503050406030204" pitchFamily="18" charset="0"/>
                      </a:rPr>
                      <m:t>=0</m:t>
                    </m:r>
                  </m:oMath>
                </a14:m>
                <a:endParaRPr lang="en-US" sz="2400" dirty="0"/>
              </a:p>
              <a:p>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840216" y="5152119"/>
                <a:ext cx="3138680" cy="1569660"/>
              </a:xfrm>
              <a:prstGeom prst="rect">
                <a:avLst/>
              </a:prstGeom>
              <a:blipFill rotWithShape="0">
                <a:blip r:embed="rId3"/>
                <a:stretch>
                  <a:fillRect l="-3107" t="-3101"/>
                </a:stretch>
              </a:blipFill>
            </p:spPr>
            <p:txBody>
              <a:bodyPr/>
              <a:lstStyle/>
              <a:p>
                <a:r>
                  <a:rPr lang="en-US">
                    <a:noFill/>
                  </a:rPr>
                  <a:t> </a:t>
                </a:r>
              </a:p>
            </p:txBody>
          </p:sp>
        </mc:Fallback>
      </mc:AlternateContent>
    </p:spTree>
    <p:extLst>
      <p:ext uri="{BB962C8B-B14F-4D97-AF65-F5344CB8AC3E}">
        <p14:creationId xmlns:p14="http://schemas.microsoft.com/office/powerpoint/2010/main" val="113044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17" y="197015"/>
            <a:ext cx="8229600" cy="782385"/>
          </a:xfrm>
        </p:spPr>
        <p:txBody>
          <a:bodyPr/>
          <a:lstStyle/>
          <a:p>
            <a:r>
              <a:rPr lang="en-US" dirty="0"/>
              <a:t>Step 4b – Write M KVLs </a:t>
            </a:r>
          </a:p>
        </p:txBody>
      </p:sp>
      <mc:AlternateContent xmlns:mc="http://schemas.openxmlformats.org/markup-compatibility/2006" xmlns:a14="http://schemas.microsoft.com/office/drawing/2010/main">
        <mc:Choice Requires="a14">
          <p:sp>
            <p:nvSpPr>
              <p:cNvPr id="4" name="Rectangle 3"/>
              <p:cNvSpPr/>
              <p:nvPr/>
            </p:nvSpPr>
            <p:spPr>
              <a:xfrm>
                <a:off x="1752600" y="5029200"/>
                <a:ext cx="4572000" cy="1200329"/>
              </a:xfrm>
              <a:prstGeom prst="rect">
                <a:avLst/>
              </a:prstGeom>
            </p:spPr>
            <p:txBody>
              <a:bodyPr>
                <a:spAutoFit/>
              </a:bodyPr>
              <a:lstStyle/>
              <a:p>
                <a:r>
                  <a:rPr lang="en-US" sz="2400" dirty="0"/>
                  <a:t>KVL I:  </a:t>
                </a:r>
                <a14:m>
                  <m:oMath xmlns:m="http://schemas.openxmlformats.org/officeDocument/2006/math">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−4</m:t>
                    </m:r>
                    <m:r>
                      <a:rPr lang="en-US" sz="2400" b="0" i="1" smtClean="0">
                        <a:latin typeface="Cambria Math" panose="02040503050406030204" pitchFamily="18" charset="0"/>
                      </a:rPr>
                      <m:t>𝑉</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t>        II: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𝑣</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5</m:t>
                        </m:r>
                      </m:sub>
                    </m:sSub>
                    <m:r>
                      <a:rPr lang="en-US" sz="2400" i="1">
                        <a:latin typeface="Cambria Math" panose="02040503050406030204" pitchFamily="18" charset="0"/>
                      </a:rPr>
                      <m:t>=0</m:t>
                    </m:r>
                  </m:oMath>
                </a14:m>
                <a:endParaRPr lang="en-US" sz="2400" dirty="0"/>
              </a:p>
              <a:p>
                <a:r>
                  <a:rPr lang="en-US" sz="2400" dirty="0"/>
                  <a:t>        III: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5</m:t>
                        </m:r>
                      </m:sub>
                    </m:sSub>
                    <m:r>
                      <a:rPr lang="en-US" sz="2400" i="1">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𝑗𝑉</m:t>
                    </m:r>
                    <m:r>
                      <a:rPr lang="en-US" sz="2400" i="1">
                        <a:latin typeface="Cambria Math" panose="02040503050406030204" pitchFamily="18" charset="0"/>
                      </a:rPr>
                      <m:t>=0</m:t>
                    </m:r>
                  </m:oMath>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752600" y="5029200"/>
                <a:ext cx="4572000" cy="1200329"/>
              </a:xfrm>
              <a:prstGeom prst="rect">
                <a:avLst/>
              </a:prstGeom>
              <a:blipFill rotWithShape="0">
                <a:blip r:embed="rId2"/>
                <a:stretch>
                  <a:fillRect l="-2133" t="-4061" b="-10660"/>
                </a:stretch>
              </a:blipFill>
            </p:spPr>
            <p:txBody>
              <a:bodyPr/>
              <a:lstStyle/>
              <a:p>
                <a:r>
                  <a:rPr lang="en-US">
                    <a:noFill/>
                  </a:rPr>
                  <a:t> </a:t>
                </a:r>
              </a:p>
            </p:txBody>
          </p:sp>
        </mc:Fallback>
      </mc:AlternateContent>
      <p:grpSp>
        <p:nvGrpSpPr>
          <p:cNvPr id="5" name="Group 4"/>
          <p:cNvGrpSpPr/>
          <p:nvPr/>
        </p:nvGrpSpPr>
        <p:grpSpPr>
          <a:xfrm>
            <a:off x="466725" y="1024429"/>
            <a:ext cx="8238823" cy="3810000"/>
            <a:chOff x="438452" y="1823013"/>
            <a:chExt cx="8238823" cy="3810000"/>
          </a:xfrm>
        </p:grpSpPr>
        <p:grpSp>
          <p:nvGrpSpPr>
            <p:cNvPr id="6" name="Group 5"/>
            <p:cNvGrpSpPr/>
            <p:nvPr/>
          </p:nvGrpSpPr>
          <p:grpSpPr>
            <a:xfrm>
              <a:off x="438452" y="1823013"/>
              <a:ext cx="8238823" cy="3810000"/>
              <a:chOff x="438452" y="1823013"/>
              <a:chExt cx="8238823" cy="3810000"/>
            </a:xfrm>
          </p:grpSpPr>
          <p:pic>
            <p:nvPicPr>
              <p:cNvPr id="17" name="Picture 16"/>
              <p:cNvPicPr>
                <a:picLocks noChangeAspect="1"/>
              </p:cNvPicPr>
              <p:nvPr/>
            </p:nvPicPr>
            <p:blipFill>
              <a:blip r:embed="rId3"/>
              <a:stretch>
                <a:fillRect/>
              </a:stretch>
            </p:blipFill>
            <p:spPr>
              <a:xfrm>
                <a:off x="438452" y="1823013"/>
                <a:ext cx="8238823" cy="3810000"/>
              </a:xfrm>
              <a:prstGeom prst="rect">
                <a:avLst/>
              </a:prstGeom>
            </p:spPr>
          </p:pic>
          <p:sp>
            <p:nvSpPr>
              <p:cNvPr id="18" name="TextBox 17"/>
              <p:cNvSpPr txBox="1"/>
              <p:nvPr/>
            </p:nvSpPr>
            <p:spPr>
              <a:xfrm>
                <a:off x="2666187" y="1973055"/>
                <a:ext cx="830677" cy="369332"/>
              </a:xfrm>
              <a:prstGeom prst="rect">
                <a:avLst/>
              </a:prstGeom>
              <a:noFill/>
            </p:spPr>
            <p:txBody>
              <a:bodyPr wrap="none" rtlCol="0">
                <a:spAutoFit/>
              </a:bodyPr>
              <a:lstStyle/>
              <a:p>
                <a:r>
                  <a:rPr lang="en-US" dirty="0"/>
                  <a:t>-  4 V +</a:t>
                </a:r>
              </a:p>
            </p:txBody>
          </p:sp>
          <p:sp>
            <p:nvSpPr>
              <p:cNvPr id="19" name="TextBox 18"/>
              <p:cNvSpPr txBox="1"/>
              <p:nvPr/>
            </p:nvSpPr>
            <p:spPr>
              <a:xfrm rot="5400000">
                <a:off x="7685022" y="3452297"/>
                <a:ext cx="611065" cy="369332"/>
              </a:xfrm>
              <a:prstGeom prst="rect">
                <a:avLst/>
              </a:prstGeom>
              <a:noFill/>
            </p:spPr>
            <p:txBody>
              <a:bodyPr wrap="none" rtlCol="0">
                <a:spAutoFit/>
              </a:bodyPr>
              <a:lstStyle/>
              <a:p>
                <a:r>
                  <a:rPr lang="en-US" dirty="0"/>
                  <a:t>-3j V</a:t>
                </a:r>
              </a:p>
            </p:txBody>
          </p:sp>
          <p:sp>
            <p:nvSpPr>
              <p:cNvPr id="20" name="TextBox 19"/>
              <p:cNvSpPr txBox="1"/>
              <p:nvPr/>
            </p:nvSpPr>
            <p:spPr>
              <a:xfrm rot="5400000">
                <a:off x="6549630" y="3541908"/>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21" name="TextBox 20"/>
              <p:cNvSpPr txBox="1"/>
              <p:nvPr/>
            </p:nvSpPr>
            <p:spPr>
              <a:xfrm rot="5400000">
                <a:off x="4156591" y="3595171"/>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22" name="TextBox 21"/>
              <p:cNvSpPr txBox="1"/>
              <p:nvPr/>
            </p:nvSpPr>
            <p:spPr>
              <a:xfrm>
                <a:off x="5169471" y="2762571"/>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23" name="TextBox 22"/>
              <p:cNvSpPr txBox="1"/>
              <p:nvPr/>
            </p:nvSpPr>
            <p:spPr>
              <a:xfrm rot="5400000">
                <a:off x="1634733" y="3612752"/>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sp>
            <p:nvSpPr>
              <p:cNvPr id="24" name="Oval 23"/>
              <p:cNvSpPr/>
              <p:nvPr/>
            </p:nvSpPr>
            <p:spPr>
              <a:xfrm>
                <a:off x="1295400" y="2438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14800" y="24288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96036" y="2428875"/>
                <a:ext cx="130016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43000" y="4953000"/>
                <a:ext cx="66628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51538" y="2101295"/>
                <a:ext cx="362600" cy="461665"/>
              </a:xfrm>
              <a:prstGeom prst="rect">
                <a:avLst/>
              </a:prstGeom>
              <a:noFill/>
            </p:spPr>
            <p:txBody>
              <a:bodyPr wrap="none" rtlCol="0">
                <a:spAutoFit/>
              </a:bodyPr>
              <a:lstStyle/>
              <a:p>
                <a:r>
                  <a:rPr lang="en-US" sz="2400" dirty="0">
                    <a:solidFill>
                      <a:srgbClr val="FF0000"/>
                    </a:solidFill>
                  </a:rPr>
                  <a:t>A</a:t>
                </a:r>
              </a:p>
            </p:txBody>
          </p:sp>
          <p:sp>
            <p:nvSpPr>
              <p:cNvPr id="29" name="TextBox 28"/>
              <p:cNvSpPr txBox="1"/>
              <p:nvPr/>
            </p:nvSpPr>
            <p:spPr>
              <a:xfrm>
                <a:off x="3842826" y="2111555"/>
                <a:ext cx="362600" cy="461665"/>
              </a:xfrm>
              <a:prstGeom prst="rect">
                <a:avLst/>
              </a:prstGeom>
              <a:noFill/>
            </p:spPr>
            <p:txBody>
              <a:bodyPr wrap="none" rtlCol="0">
                <a:spAutoFit/>
              </a:bodyPr>
              <a:lstStyle/>
              <a:p>
                <a:r>
                  <a:rPr lang="en-US" sz="2400" dirty="0">
                    <a:solidFill>
                      <a:srgbClr val="FF0000"/>
                    </a:solidFill>
                  </a:rPr>
                  <a:t>B</a:t>
                </a:r>
              </a:p>
            </p:txBody>
          </p:sp>
          <p:sp>
            <p:nvSpPr>
              <p:cNvPr id="30" name="TextBox 29"/>
              <p:cNvSpPr txBox="1"/>
              <p:nvPr/>
            </p:nvSpPr>
            <p:spPr>
              <a:xfrm>
                <a:off x="6864817" y="1935033"/>
                <a:ext cx="348172" cy="461665"/>
              </a:xfrm>
              <a:prstGeom prst="rect">
                <a:avLst/>
              </a:prstGeom>
              <a:noFill/>
            </p:spPr>
            <p:txBody>
              <a:bodyPr wrap="none" rtlCol="0">
                <a:spAutoFit/>
              </a:bodyPr>
              <a:lstStyle/>
              <a:p>
                <a:r>
                  <a:rPr lang="en-US" sz="2400" dirty="0">
                    <a:solidFill>
                      <a:srgbClr val="FF0000"/>
                    </a:solidFill>
                  </a:rPr>
                  <a:t>C</a:t>
                </a:r>
              </a:p>
            </p:txBody>
          </p:sp>
          <p:sp>
            <p:nvSpPr>
              <p:cNvPr id="31" name="TextBox 30"/>
              <p:cNvSpPr txBox="1"/>
              <p:nvPr/>
            </p:nvSpPr>
            <p:spPr>
              <a:xfrm>
                <a:off x="7333599" y="5133112"/>
                <a:ext cx="373820" cy="461665"/>
              </a:xfrm>
              <a:prstGeom prst="rect">
                <a:avLst/>
              </a:prstGeom>
              <a:noFill/>
            </p:spPr>
            <p:txBody>
              <a:bodyPr wrap="none" rtlCol="0">
                <a:spAutoFit/>
              </a:bodyPr>
              <a:lstStyle/>
              <a:p>
                <a:r>
                  <a:rPr lang="en-US" sz="2400" dirty="0">
                    <a:solidFill>
                      <a:srgbClr val="FF0000"/>
                    </a:solidFill>
                  </a:rPr>
                  <a:t>D</a:t>
                </a:r>
              </a:p>
            </p:txBody>
          </p:sp>
          <p:grpSp>
            <p:nvGrpSpPr>
              <p:cNvPr id="32" name="Group 31"/>
              <p:cNvGrpSpPr/>
              <p:nvPr/>
            </p:nvGrpSpPr>
            <p:grpSpPr>
              <a:xfrm>
                <a:off x="2678373" y="4171721"/>
                <a:ext cx="486030" cy="494110"/>
                <a:chOff x="2713096" y="3573065"/>
                <a:chExt cx="486030" cy="494110"/>
              </a:xfrm>
            </p:grpSpPr>
            <p:sp>
              <p:nvSpPr>
                <p:cNvPr id="47" name="Oval 46"/>
                <p:cNvSpPr/>
                <p:nvPr/>
              </p:nvSpPr>
              <p:spPr>
                <a:xfrm>
                  <a:off x="2713096" y="3573065"/>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3199126" y="37819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10223" y="3577396"/>
                  <a:ext cx="261610" cy="461665"/>
                </a:xfrm>
                <a:prstGeom prst="rect">
                  <a:avLst/>
                </a:prstGeom>
                <a:noFill/>
              </p:spPr>
              <p:txBody>
                <a:bodyPr wrap="none" rtlCol="0">
                  <a:spAutoFit/>
                </a:bodyPr>
                <a:lstStyle/>
                <a:p>
                  <a:r>
                    <a:rPr lang="en-US" sz="2400" dirty="0">
                      <a:solidFill>
                        <a:schemeClr val="accent1">
                          <a:lumMod val="75000"/>
                        </a:schemeClr>
                      </a:solidFill>
                    </a:rPr>
                    <a:t>I</a:t>
                  </a:r>
                </a:p>
              </p:txBody>
            </p:sp>
          </p:grpSp>
          <p:grpSp>
            <p:nvGrpSpPr>
              <p:cNvPr id="33" name="Group 32"/>
              <p:cNvGrpSpPr/>
              <p:nvPr/>
            </p:nvGrpSpPr>
            <p:grpSpPr>
              <a:xfrm>
                <a:off x="5272521" y="4241565"/>
                <a:ext cx="486030" cy="494110"/>
                <a:chOff x="5377015" y="3544951"/>
                <a:chExt cx="486030" cy="494110"/>
              </a:xfrm>
            </p:grpSpPr>
            <p:sp>
              <p:nvSpPr>
                <p:cNvPr id="44" name="Oval 43"/>
                <p:cNvSpPr/>
                <p:nvPr/>
              </p:nvSpPr>
              <p:spPr>
                <a:xfrm>
                  <a:off x="5377015" y="3544951"/>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467342" y="3561173"/>
                  <a:ext cx="338554" cy="461665"/>
                </a:xfrm>
                <a:prstGeom prst="rect">
                  <a:avLst/>
                </a:prstGeom>
                <a:noFill/>
              </p:spPr>
              <p:txBody>
                <a:bodyPr wrap="none" rtlCol="0">
                  <a:spAutoFit/>
                </a:bodyPr>
                <a:lstStyle/>
                <a:p>
                  <a:r>
                    <a:rPr lang="en-US" sz="2400" dirty="0">
                      <a:solidFill>
                        <a:schemeClr val="accent1">
                          <a:lumMod val="75000"/>
                        </a:schemeClr>
                      </a:solidFill>
                    </a:rPr>
                    <a:t>II</a:t>
                  </a:r>
                </a:p>
              </p:txBody>
            </p:sp>
            <p:cxnSp>
              <p:nvCxnSpPr>
                <p:cNvPr id="46" name="Straight Arrow Connector 45"/>
                <p:cNvCxnSpPr/>
                <p:nvPr/>
              </p:nvCxnSpPr>
              <p:spPr>
                <a:xfrm>
                  <a:off x="5863045" y="38200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1904999" y="2581275"/>
                <a:ext cx="533400"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452184" y="2581275"/>
                <a:ext cx="328586"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47800" y="4568774"/>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247370"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53200" y="4572000"/>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735449" y="4260097"/>
                <a:ext cx="486030" cy="494625"/>
                <a:chOff x="6702609" y="3534866"/>
                <a:chExt cx="486030" cy="494625"/>
              </a:xfrm>
            </p:grpSpPr>
            <p:sp>
              <p:nvSpPr>
                <p:cNvPr id="41" name="Oval 40"/>
                <p:cNvSpPr/>
                <p:nvPr/>
              </p:nvSpPr>
              <p:spPr>
                <a:xfrm>
                  <a:off x="6702609" y="3534866"/>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7188639" y="3743722"/>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59966" y="3567826"/>
                  <a:ext cx="415498" cy="461665"/>
                </a:xfrm>
                <a:prstGeom prst="rect">
                  <a:avLst/>
                </a:prstGeom>
                <a:noFill/>
              </p:spPr>
              <p:txBody>
                <a:bodyPr wrap="none" rtlCol="0">
                  <a:spAutoFit/>
                </a:bodyPr>
                <a:lstStyle/>
                <a:p>
                  <a:r>
                    <a:rPr lang="en-US" sz="2400" dirty="0">
                      <a:solidFill>
                        <a:schemeClr val="accent1">
                          <a:lumMod val="75000"/>
                        </a:schemeClr>
                      </a:solidFill>
                    </a:rPr>
                    <a:t>III</a:t>
                  </a:r>
                </a:p>
              </p:txBody>
            </p:sp>
          </p:grpSp>
          <p:cxnSp>
            <p:nvCxnSpPr>
              <p:cNvPr id="40" name="Straight Arrow Connector 39"/>
              <p:cNvCxnSpPr/>
              <p:nvPr/>
            </p:nvCxnSpPr>
            <p:spPr>
              <a:xfrm>
                <a:off x="7520509"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127185" y="2010947"/>
              <a:ext cx="359394" cy="461665"/>
            </a:xfrm>
            <a:prstGeom prst="rect">
              <a:avLst/>
            </a:prstGeom>
            <a:noFill/>
          </p:spPr>
          <p:txBody>
            <a:bodyPr wrap="none" rtlCol="0">
              <a:spAutoFit/>
            </a:bodyPr>
            <a:lstStyle/>
            <a:p>
              <a:r>
                <a:rPr lang="en-US" sz="2400" dirty="0"/>
                <a:t>i</a:t>
              </a:r>
              <a:r>
                <a:rPr lang="en-US" sz="2400" baseline="-25000" dirty="0"/>
                <a:t>1</a:t>
              </a:r>
            </a:p>
          </p:txBody>
        </p:sp>
        <p:sp>
          <p:nvSpPr>
            <p:cNvPr id="8" name="TextBox 7"/>
            <p:cNvSpPr txBox="1"/>
            <p:nvPr/>
          </p:nvSpPr>
          <p:spPr>
            <a:xfrm>
              <a:off x="4421376" y="2505711"/>
              <a:ext cx="359394" cy="461665"/>
            </a:xfrm>
            <a:prstGeom prst="rect">
              <a:avLst/>
            </a:prstGeom>
            <a:noFill/>
          </p:spPr>
          <p:txBody>
            <a:bodyPr wrap="none" rtlCol="0">
              <a:spAutoFit/>
            </a:bodyPr>
            <a:lstStyle/>
            <a:p>
              <a:r>
                <a:rPr lang="en-US" sz="2400" dirty="0"/>
                <a:t>i</a:t>
              </a:r>
              <a:r>
                <a:rPr lang="en-US" sz="2400" baseline="-25000" dirty="0"/>
                <a:t>2</a:t>
              </a:r>
            </a:p>
          </p:txBody>
        </p:sp>
        <p:sp>
          <p:nvSpPr>
            <p:cNvPr id="9" name="TextBox 8"/>
            <p:cNvSpPr txBox="1"/>
            <p:nvPr/>
          </p:nvSpPr>
          <p:spPr>
            <a:xfrm>
              <a:off x="1507709" y="4468953"/>
              <a:ext cx="359394" cy="461665"/>
            </a:xfrm>
            <a:prstGeom prst="rect">
              <a:avLst/>
            </a:prstGeom>
            <a:noFill/>
          </p:spPr>
          <p:txBody>
            <a:bodyPr wrap="none" rtlCol="0">
              <a:spAutoFit/>
            </a:bodyPr>
            <a:lstStyle/>
            <a:p>
              <a:r>
                <a:rPr lang="en-US" sz="2400" dirty="0"/>
                <a:t>i</a:t>
              </a:r>
              <a:r>
                <a:rPr lang="en-US" sz="2400" baseline="-25000" dirty="0"/>
                <a:t>3</a:t>
              </a:r>
            </a:p>
          </p:txBody>
        </p:sp>
        <p:sp>
          <p:nvSpPr>
            <p:cNvPr id="10" name="TextBox 9"/>
            <p:cNvSpPr txBox="1"/>
            <p:nvPr/>
          </p:nvSpPr>
          <p:spPr>
            <a:xfrm>
              <a:off x="4286662" y="4468952"/>
              <a:ext cx="359394" cy="461665"/>
            </a:xfrm>
            <a:prstGeom prst="rect">
              <a:avLst/>
            </a:prstGeom>
            <a:noFill/>
          </p:spPr>
          <p:txBody>
            <a:bodyPr wrap="none" rtlCol="0">
              <a:spAutoFit/>
            </a:bodyPr>
            <a:lstStyle/>
            <a:p>
              <a:r>
                <a:rPr lang="en-US" sz="2400" dirty="0"/>
                <a:t>i</a:t>
              </a:r>
              <a:r>
                <a:rPr lang="en-US" sz="2400" baseline="-25000" dirty="0"/>
                <a:t>4</a:t>
              </a:r>
            </a:p>
          </p:txBody>
        </p:sp>
        <p:sp>
          <p:nvSpPr>
            <p:cNvPr id="11" name="TextBox 10"/>
            <p:cNvSpPr txBox="1"/>
            <p:nvPr/>
          </p:nvSpPr>
          <p:spPr>
            <a:xfrm>
              <a:off x="6556352" y="4516635"/>
              <a:ext cx="359394" cy="461665"/>
            </a:xfrm>
            <a:prstGeom prst="rect">
              <a:avLst/>
            </a:prstGeom>
            <a:noFill/>
          </p:spPr>
          <p:txBody>
            <a:bodyPr wrap="none" rtlCol="0">
              <a:spAutoFit/>
            </a:bodyPr>
            <a:lstStyle/>
            <a:p>
              <a:r>
                <a:rPr lang="en-US" sz="2400" dirty="0"/>
                <a:t>i</a:t>
              </a:r>
              <a:r>
                <a:rPr lang="en-US" sz="2400" baseline="-25000" dirty="0"/>
                <a:t>5</a:t>
              </a:r>
            </a:p>
          </p:txBody>
        </p:sp>
        <p:sp>
          <p:nvSpPr>
            <p:cNvPr id="12" name="TextBox 11"/>
            <p:cNvSpPr txBox="1"/>
            <p:nvPr/>
          </p:nvSpPr>
          <p:spPr>
            <a:xfrm>
              <a:off x="7589982" y="4523889"/>
              <a:ext cx="359394" cy="461665"/>
            </a:xfrm>
            <a:prstGeom prst="rect">
              <a:avLst/>
            </a:prstGeom>
            <a:noFill/>
          </p:spPr>
          <p:txBody>
            <a:bodyPr wrap="none" rtlCol="0">
              <a:spAutoFit/>
            </a:bodyPr>
            <a:lstStyle/>
            <a:p>
              <a:r>
                <a:rPr lang="en-US" sz="2400" dirty="0"/>
                <a:t>i</a:t>
              </a:r>
              <a:r>
                <a:rPr lang="en-US" sz="2400" baseline="-25000" dirty="0"/>
                <a:t>6</a:t>
              </a:r>
            </a:p>
          </p:txBody>
        </p:sp>
        <p:sp>
          <p:nvSpPr>
            <p:cNvPr id="13" name="TextBox 12"/>
            <p:cNvSpPr txBox="1"/>
            <p:nvPr/>
          </p:nvSpPr>
          <p:spPr>
            <a:xfrm>
              <a:off x="796314" y="2886816"/>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3</a:t>
              </a:r>
            </a:p>
            <a:p>
              <a:endParaRPr lang="en-US" sz="2400" baseline="-25000" dirty="0"/>
            </a:p>
            <a:p>
              <a:r>
                <a:rPr lang="en-US" sz="2400" dirty="0"/>
                <a:t>   -</a:t>
              </a:r>
            </a:p>
          </p:txBody>
        </p:sp>
        <p:sp>
          <p:nvSpPr>
            <p:cNvPr id="14" name="TextBox 13"/>
            <p:cNvSpPr txBox="1"/>
            <p:nvPr/>
          </p:nvSpPr>
          <p:spPr>
            <a:xfrm>
              <a:off x="3608318" y="2897793"/>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4</a:t>
              </a:r>
            </a:p>
            <a:p>
              <a:endParaRPr lang="en-US" sz="2400" baseline="-25000" dirty="0"/>
            </a:p>
            <a:p>
              <a:r>
                <a:rPr lang="en-US" sz="2400" dirty="0"/>
                <a:t>   -</a:t>
              </a:r>
            </a:p>
          </p:txBody>
        </p:sp>
        <p:sp>
          <p:nvSpPr>
            <p:cNvPr id="15" name="TextBox 14"/>
            <p:cNvSpPr txBox="1"/>
            <p:nvPr/>
          </p:nvSpPr>
          <p:spPr>
            <a:xfrm>
              <a:off x="6010036" y="2806011"/>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5</a:t>
              </a:r>
            </a:p>
            <a:p>
              <a:endParaRPr lang="en-US" sz="2400" baseline="-25000" dirty="0"/>
            </a:p>
            <a:p>
              <a:r>
                <a:rPr lang="en-US" sz="2400" dirty="0"/>
                <a:t>   -</a:t>
              </a:r>
            </a:p>
          </p:txBody>
        </p:sp>
        <p:sp>
          <p:nvSpPr>
            <p:cNvPr id="16" name="TextBox 15"/>
            <p:cNvSpPr txBox="1"/>
            <p:nvPr/>
          </p:nvSpPr>
          <p:spPr>
            <a:xfrm>
              <a:off x="4474444" y="1955183"/>
              <a:ext cx="1883849" cy="461665"/>
            </a:xfrm>
            <a:prstGeom prst="rect">
              <a:avLst/>
            </a:prstGeom>
            <a:noFill/>
          </p:spPr>
          <p:txBody>
            <a:bodyPr wrap="none" rtlCol="0">
              <a:spAutoFit/>
            </a:bodyPr>
            <a:lstStyle/>
            <a:p>
              <a:r>
                <a:rPr lang="en-US" sz="2400" dirty="0"/>
                <a:t>  +        V</a:t>
              </a:r>
              <a:r>
                <a:rPr lang="en-US" sz="2400" baseline="-25000" dirty="0"/>
                <a:t>2</a:t>
              </a:r>
              <a:r>
                <a:rPr lang="en-US" sz="2400" dirty="0"/>
                <a:t>       -</a:t>
              </a:r>
            </a:p>
          </p:txBody>
        </p:sp>
      </p:grpSp>
    </p:spTree>
    <p:extLst>
      <p:ext uri="{BB962C8B-B14F-4D97-AF65-F5344CB8AC3E}">
        <p14:creationId xmlns:p14="http://schemas.microsoft.com/office/powerpoint/2010/main" val="130403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53440"/>
          </a:xfrm>
        </p:spPr>
        <p:txBody>
          <a:bodyPr>
            <a:noAutofit/>
          </a:bodyPr>
          <a:lstStyle/>
          <a:p>
            <a:r>
              <a:rPr lang="en-US" sz="3600" dirty="0">
                <a:solidFill>
                  <a:schemeClr val="bg1"/>
                </a:solidFill>
              </a:rPr>
              <a:t>SSS Phase/amplitude relations for CAPACITORS</a:t>
            </a:r>
          </a:p>
        </p:txBody>
      </p:sp>
      <p:pic>
        <p:nvPicPr>
          <p:cNvPr id="2050" name="Picture 2"/>
          <p:cNvPicPr>
            <a:picLocks noChangeAspect="1" noChangeArrowheads="1"/>
          </p:cNvPicPr>
          <p:nvPr/>
        </p:nvPicPr>
        <p:blipFill>
          <a:blip r:embed="rId2" cstate="print"/>
          <a:srcRect/>
          <a:stretch>
            <a:fillRect/>
          </a:stretch>
        </p:blipFill>
        <p:spPr bwMode="auto">
          <a:xfrm>
            <a:off x="7620000" y="2056290"/>
            <a:ext cx="1281510" cy="1882775"/>
          </a:xfrm>
          <a:prstGeom prst="rect">
            <a:avLst/>
          </a:prstGeom>
          <a:noFill/>
          <a:ln w="9525">
            <a:noFill/>
            <a:miter lim="800000"/>
            <a:headEnd/>
            <a:tailEnd/>
          </a:ln>
          <a:effectLst/>
        </p:spPr>
      </p:pic>
      <p:sp>
        <p:nvSpPr>
          <p:cNvPr id="5" name="Rectangle 5"/>
          <p:cNvSpPr>
            <a:spLocks noChangeArrowheads="1"/>
          </p:cNvSpPr>
          <p:nvPr/>
        </p:nvSpPr>
        <p:spPr bwMode="auto">
          <a:xfrm>
            <a:off x="914400" y="5791200"/>
            <a:ext cx="510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aseline="30000" dirty="0">
                <a:solidFill>
                  <a:srgbClr val="FFFF00"/>
                </a:solidFill>
                <a:latin typeface="Calibri" pitchFamily="34" charset="0"/>
                <a:ea typeface="Calibri" pitchFamily="34" charset="0"/>
                <a:cs typeface="Times New Roman" pitchFamily="18" charset="0"/>
              </a:rPr>
              <a:t>*</a:t>
            </a:r>
            <a:r>
              <a:rPr kumimoji="0" lang="fr-FR" sz="2000" b="0" i="0" u="none" strike="noStrike" cap="none" normalizeH="0" baseline="0" dirty="0">
                <a:ln>
                  <a:noFill/>
                </a:ln>
                <a:solidFill>
                  <a:srgbClr val="FFFF00"/>
                </a:solidFill>
                <a:effectLst/>
                <a:latin typeface="Calibri" pitchFamily="34" charset="0"/>
                <a:ea typeface="Calibri" pitchFamily="34" charset="0"/>
                <a:cs typeface="Times New Roman" pitchFamily="18" charset="0"/>
              </a:rPr>
              <a:t>cos(</a:t>
            </a:r>
            <a:r>
              <a:rPr kumimoji="0" lang="fr-FR" sz="2000" b="0" i="0" u="none" strike="noStrike" cap="none" normalizeH="0" baseline="0" dirty="0">
                <a:ln>
                  <a:noFill/>
                </a:ln>
                <a:solidFill>
                  <a:srgbClr val="FFFF00"/>
                </a:solidFill>
                <a:effectLst/>
                <a:latin typeface="Symbol" pitchFamily="18" charset="2"/>
                <a:ea typeface="Calibri" pitchFamily="34" charset="0"/>
                <a:cs typeface="Times New Roman" pitchFamily="18" charset="0"/>
              </a:rPr>
              <a:t>A+B</a:t>
            </a:r>
            <a:r>
              <a:rPr kumimoji="0" lang="fr-FR" sz="2000" b="0" i="0" u="none" strike="noStrike" cap="none" normalizeH="0" baseline="0" dirty="0">
                <a:ln>
                  <a:noFill/>
                </a:ln>
                <a:solidFill>
                  <a:srgbClr val="FFFF00"/>
                </a:solidFill>
                <a:effectLst/>
                <a:latin typeface="Calibri" pitchFamily="34" charset="0"/>
                <a:ea typeface="Calibri" pitchFamily="34" charset="0"/>
                <a:cs typeface="Times New Roman" pitchFamily="18" charset="0"/>
              </a:rPr>
              <a:t>)=cos(A)cos(B)-sin(A)sin(B)</a:t>
            </a:r>
          </a:p>
          <a:p>
            <a:pPr lvl="0" fontAlgn="base">
              <a:spcBef>
                <a:spcPct val="0"/>
              </a:spcBef>
              <a:spcAft>
                <a:spcPct val="0"/>
              </a:spcAft>
            </a:pPr>
            <a:r>
              <a:rPr lang="fr-FR" sz="2000" dirty="0">
                <a:solidFill>
                  <a:srgbClr val="FFFF00"/>
                </a:solidFill>
                <a:latin typeface="Calibri" pitchFamily="34" charset="0"/>
                <a:cs typeface="Times New Roman" pitchFamily="18" charset="0"/>
              </a:rPr>
              <a:t>So cos(A+90⁰) =-sin(A) and cos(A-90⁰) =+sin(A) </a:t>
            </a:r>
            <a:endParaRPr kumimoji="0" lang="en-US" sz="2000" b="0" i="0" u="none" strike="noStrike" cap="none" normalizeH="0" baseline="0" dirty="0">
              <a:ln>
                <a:noFill/>
              </a:ln>
              <a:solidFill>
                <a:srgbClr val="FFFF00"/>
              </a:solidFill>
              <a:effectLst/>
              <a:latin typeface="Arial" pitchFamily="34" charset="0"/>
              <a:cs typeface="Arial" pitchFamily="34" charset="0"/>
            </a:endParaRPr>
          </a:p>
        </p:txBody>
      </p:sp>
      <p:sp>
        <p:nvSpPr>
          <p:cNvPr id="6" name="Rectangle 5"/>
          <p:cNvSpPr>
            <a:spLocks noChangeArrowheads="1"/>
          </p:cNvSpPr>
          <p:nvPr/>
        </p:nvSpPr>
        <p:spPr bwMode="auto">
          <a:xfrm>
            <a:off x="685800" y="907822"/>
            <a:ext cx="63246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ts val="600"/>
              </a:spcBef>
              <a:spcAft>
                <a:spcPct val="0"/>
              </a:spcAft>
              <a:buClrTx/>
              <a:buSzTx/>
              <a:buFontTx/>
              <a:buNone/>
              <a:tabLst/>
            </a:pPr>
            <a:r>
              <a:rPr lang="fr-FR" sz="2400" dirty="0">
                <a:latin typeface="Calibri" pitchFamily="34" charset="0"/>
                <a:ea typeface="Calibri" pitchFamily="34" charset="0"/>
                <a:cs typeface="Times New Roman" pitchFamily="18" charset="0"/>
              </a:rPr>
              <a:t>Due to SSS conditions, </a:t>
            </a:r>
            <a:r>
              <a:rPr lang="fr-FR" sz="2400" dirty="0" err="1">
                <a:latin typeface="Calibri" pitchFamily="34" charset="0"/>
                <a:ea typeface="Calibri" pitchFamily="34" charset="0"/>
                <a:cs typeface="Times New Roman" pitchFamily="18" charset="0"/>
              </a:rPr>
              <a:t>we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assume </a:t>
            </a:r>
            <a:r>
              <a:rPr lang="fr-FR" sz="2400" dirty="0" err="1">
                <a:latin typeface="Calibri" pitchFamily="34" charset="0"/>
                <a:ea typeface="Calibri" pitchFamily="34" charset="0"/>
                <a:cs typeface="Times New Roman" pitchFamily="18" charset="0"/>
              </a:rPr>
              <a:t>that</a:t>
            </a:r>
            <a:r>
              <a:rPr lang="fr-FR" sz="2400" dirty="0">
                <a:latin typeface="Calibri" pitchFamily="34" charset="0"/>
                <a:ea typeface="Calibri" pitchFamily="34" charset="0"/>
                <a:cs typeface="Times New Roman" pitchFamily="18" charset="0"/>
              </a:rPr>
              <a:t>: </a:t>
            </a:r>
          </a:p>
          <a:p>
            <a:pPr marL="0" marR="0" lvl="0" indent="0" algn="l" defTabSz="914400" rtl="0" eaLnBrk="1" fontAlgn="base" latinLnBrk="0" hangingPunct="1">
              <a:spcBef>
                <a:spcPts val="600"/>
              </a:spcBef>
              <a:spcAft>
                <a:spcPct val="0"/>
              </a:spcAft>
              <a:buClrTx/>
              <a:buSzTx/>
              <a:buFontTx/>
              <a:buNone/>
              <a:tabLs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25000" dirty="0" err="1">
                <a:ln>
                  <a:noFill/>
                </a:ln>
                <a:effectLst/>
                <a:latin typeface="Calibri" pitchFamily="34" charset="0"/>
                <a:ea typeface="Calibri" pitchFamily="34" charset="0"/>
                <a:cs typeface="Times New Roman" pitchFamily="18" charset="0"/>
              </a:rPr>
              <a:t>C</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endParaRPr kumimoji="0" lang="en-US" sz="2400" b="0" i="0" u="none" strike="noStrike" cap="none" normalizeH="0" baseline="0" dirty="0">
              <a:ln>
                <a:noFill/>
              </a:ln>
              <a:effectLst/>
              <a:latin typeface="Arial" pitchFamily="34" charset="0"/>
              <a:cs typeface="Arial" pitchFamily="34" charset="0"/>
            </a:endParaRPr>
          </a:p>
          <a:p>
            <a:pPr lvl="0" eaLnBrk="0" fontAlgn="base" hangingPunct="0">
              <a:spcBef>
                <a:spcPts val="600"/>
              </a:spcBef>
              <a:spcAft>
                <a:spcPct val="0"/>
              </a:spcAf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lang="fr-FR" sz="2400" baseline="-25000" dirty="0" err="1">
                <a:latin typeface="Calibri" pitchFamily="34" charset="0"/>
                <a:ea typeface="Calibri" pitchFamily="34" charset="0"/>
                <a:cs typeface="Times New Roman" pitchFamily="18" charset="0"/>
              </a:rPr>
              <a:t>C</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p>
          <a:p>
            <a:pPr lvl="0" eaLnBrk="0" fontAlgn="base" hangingPunct="0">
              <a:spcBef>
                <a:spcPts val="600"/>
              </a:spcBef>
              <a:spcAft>
                <a:spcPct val="0"/>
              </a:spcAft>
            </a:pPr>
            <a:r>
              <a:rPr lang="fr-FR" sz="2400" dirty="0">
                <a:latin typeface="Calibri" pitchFamily="34" charset="0"/>
                <a:cs typeface="Times New Roman" pitchFamily="18" charset="0"/>
              </a:rPr>
              <a:t>The terminal relation for a </a:t>
            </a:r>
            <a:r>
              <a:rPr lang="fr-FR" sz="2400" dirty="0" err="1">
                <a:latin typeface="Calibri" pitchFamily="34" charset="0"/>
                <a:cs typeface="Times New Roman" pitchFamily="18" charset="0"/>
              </a:rPr>
              <a:t>capacitor</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i</a:t>
            </a:r>
            <a:r>
              <a:rPr lang="fr-FR" sz="2400" baseline="-25000" dirty="0" err="1">
                <a:latin typeface="Calibri" pitchFamily="34" charset="0"/>
                <a:ea typeface="Calibri" pitchFamily="34" charset="0"/>
                <a:cs typeface="Times New Roman" pitchFamily="18" charset="0"/>
              </a:rPr>
              <a:t>c</a:t>
            </a:r>
            <a:r>
              <a:rPr lang="fr-FR" sz="2400" dirty="0">
                <a:latin typeface="Calibri" pitchFamily="34" charset="0"/>
                <a:ea typeface="Calibri" pitchFamily="34" charset="0"/>
                <a:cs typeface="Times New Roman" pitchFamily="18" charset="0"/>
              </a:rPr>
              <a:t>(t)= </a:t>
            </a:r>
            <a:r>
              <a:rPr lang="fr-FR" sz="2400" dirty="0" err="1">
                <a:latin typeface="Calibri" pitchFamily="34" charset="0"/>
                <a:ea typeface="Calibri" pitchFamily="34" charset="0"/>
                <a:cs typeface="Times New Roman" pitchFamily="18" charset="0"/>
              </a:rPr>
              <a:t>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Cdv</a:t>
            </a:r>
            <a:r>
              <a:rPr lang="fr-FR" sz="2400" baseline="-25000" dirty="0" err="1">
                <a:latin typeface="Calibri" pitchFamily="34" charset="0"/>
                <a:ea typeface="Calibri" pitchFamily="34" charset="0"/>
                <a:cs typeface="Times New Roman" pitchFamily="18" charset="0"/>
              </a:rPr>
              <a:t>c</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dt</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sin</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Or    </a:t>
            </a:r>
            <a:r>
              <a:rPr lang="fr-FR" sz="2400" dirty="0" err="1">
                <a:solidFill>
                  <a:srgbClr val="FF0000"/>
                </a:solidFill>
                <a:latin typeface="Calibri" pitchFamily="34" charset="0"/>
                <a:ea typeface="Calibri" pitchFamily="34" charset="0"/>
                <a:cs typeface="Times New Roman" pitchFamily="18" charset="0"/>
              </a:rPr>
              <a:t>I</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i</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CV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a:solidFill>
                  <a:srgbClr val="FF0000"/>
                </a:solidFill>
                <a:latin typeface="Symbol" pitchFamily="18" charset="2"/>
                <a:ea typeface="Calibri" pitchFamily="34" charset="0"/>
                <a:cs typeface="Times New Roman" pitchFamily="18" charset="0"/>
              </a:rPr>
              <a:t>w</a:t>
            </a:r>
            <a:r>
              <a:rPr lang="fr-FR" sz="2400" dirty="0">
                <a:solidFill>
                  <a:srgbClr val="FF0000"/>
                </a:solidFill>
                <a:latin typeface="Calibri" pitchFamily="34" charset="0"/>
                <a:ea typeface="Calibri" pitchFamily="34" charset="0"/>
                <a:cs typeface="Times New Roman" pitchFamily="18" charset="0"/>
              </a:rPr>
              <a:t>t+</a:t>
            </a:r>
            <a:r>
              <a:rPr lang="fr-FR" sz="2400" dirty="0">
                <a:solidFill>
                  <a:srgbClr val="FF0000"/>
                </a:solidFill>
                <a:latin typeface="Symbol" pitchFamily="18" charset="2"/>
                <a:ea typeface="Calibri" pitchFamily="34" charset="0"/>
                <a:cs typeface="Times New Roman" pitchFamily="18" charset="0"/>
              </a:rPr>
              <a:t>f</a:t>
            </a:r>
            <a:r>
              <a:rPr lang="fr-FR" sz="2400" baseline="-30000" dirty="0">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+90°)</a:t>
            </a:r>
            <a:r>
              <a:rPr lang="fr-FR" sz="2400" baseline="30000" dirty="0">
                <a:solidFill>
                  <a:srgbClr val="FFFF00"/>
                </a:solidFill>
                <a:latin typeface="Calibri" pitchFamily="34" charset="0"/>
                <a:ea typeface="Calibri" pitchFamily="34" charset="0"/>
                <a:cs typeface="Times New Roman" pitchFamily="18" charset="0"/>
              </a:rPr>
              <a:t>*</a:t>
            </a:r>
            <a:endParaRPr lang="fr-FR" sz="2400" dirty="0">
              <a:solidFill>
                <a:srgbClr val="FFFF00"/>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is if </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I</a:t>
            </a:r>
            <a:r>
              <a:rPr lang="fr-FR" sz="2400" baseline="-30000" dirty="0">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CV</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solidFill>
                  <a:srgbClr val="FF0000"/>
                </a:solidFill>
                <a:latin typeface="Calibri" pitchFamily="34" charset="0"/>
                <a:ea typeface="Calibri" pitchFamily="34" charset="0"/>
                <a:cs typeface="Times New Roman" pitchFamily="18" charset="0"/>
              </a:rPr>
              <a:t>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/I</a:t>
            </a:r>
            <a:r>
              <a:rPr lang="fr-FR" sz="2400" baseline="-30000" dirty="0">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 = 1/</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C</a:t>
            </a:r>
            <a:r>
              <a:rPr lang="fr-FR" sz="2400" dirty="0">
                <a:solidFill>
                  <a:srgbClr val="FF0000"/>
                </a:solidFill>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and   </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 = </a:t>
            </a:r>
            <a:r>
              <a:rPr lang="fr-FR" sz="2400" dirty="0">
                <a:solidFill>
                  <a:srgbClr val="FF0000"/>
                </a:solidFill>
                <a:latin typeface="Symbol" pitchFamily="18" charset="2"/>
                <a:ea typeface="Calibri" pitchFamily="34" charset="0"/>
                <a:cs typeface="Times New Roman" pitchFamily="18" charset="0"/>
              </a:rPr>
              <a:t>f</a:t>
            </a:r>
            <a:r>
              <a:rPr lang="fr-FR" sz="2400" baseline="-30000" dirty="0">
                <a:solidFill>
                  <a:srgbClr val="FF0000"/>
                </a:solidFill>
                <a:latin typeface="Calibri" pitchFamily="34" charset="0"/>
                <a:ea typeface="Calibri" pitchFamily="34" charset="0"/>
                <a:cs typeface="Times New Roman" pitchFamily="18" charset="0"/>
              </a:rPr>
              <a:t>i</a:t>
            </a:r>
            <a:r>
              <a:rPr lang="fr-FR" sz="2400" dirty="0">
                <a:solidFill>
                  <a:srgbClr val="FF0000"/>
                </a:solidFill>
                <a:latin typeface="Calibri" pitchFamily="34" charset="0"/>
                <a:ea typeface="Calibri" pitchFamily="34" charset="0"/>
                <a:cs typeface="Times New Roman" pitchFamily="18" charset="0"/>
              </a:rPr>
              <a:t>-90°</a:t>
            </a:r>
          </a:p>
          <a:p>
            <a:pPr eaLnBrk="0" fontAlgn="base" hangingPunct="0">
              <a:spcBef>
                <a:spcPts val="600"/>
              </a:spcBef>
              <a:spcAft>
                <a:spcPct val="0"/>
              </a:spcAft>
            </a:pPr>
            <a:r>
              <a:rPr lang="en-US" sz="2400" dirty="0">
                <a:solidFill>
                  <a:schemeClr val="accent6">
                    <a:lumMod val="50000"/>
                  </a:schemeClr>
                </a:solidFill>
                <a:latin typeface="Calibri" pitchFamily="34" charset="0"/>
                <a:ea typeface="Calibri" pitchFamily="34" charset="0"/>
                <a:cs typeface="Times New Roman" pitchFamily="18" charset="0"/>
              </a:rPr>
              <a:t>So, the voltage lags the current by </a:t>
            </a:r>
            <a:r>
              <a:rPr lang="fr-FR" sz="2400" dirty="0">
                <a:solidFill>
                  <a:schemeClr val="accent6">
                    <a:lumMod val="50000"/>
                  </a:schemeClr>
                </a:solidFill>
                <a:latin typeface="Calibri" pitchFamily="34" charset="0"/>
                <a:ea typeface="Calibri" pitchFamily="34" charset="0"/>
                <a:cs typeface="Times New Roman" pitchFamily="18" charset="0"/>
              </a:rPr>
              <a:t>90°</a:t>
            </a:r>
            <a:r>
              <a:rPr lang="en-US" sz="2400" dirty="0">
                <a:solidFill>
                  <a:schemeClr val="accent6">
                    <a:lumMod val="50000"/>
                  </a:schemeClr>
                </a:solidFill>
                <a:latin typeface="Calibri" pitchFamily="34" charset="0"/>
                <a:ea typeface="Calibri" pitchFamily="34" charset="0"/>
                <a:cs typeface="Times New Roman" pitchFamily="18" charset="0"/>
              </a:rPr>
              <a:t> and the ratio of the voltage magnitude to the current magnitude is </a:t>
            </a:r>
            <a:r>
              <a:rPr lang="fr-FR" sz="2400" dirty="0">
                <a:solidFill>
                  <a:schemeClr val="accent6">
                    <a:lumMod val="50000"/>
                  </a:schemeClr>
                </a:solidFill>
                <a:latin typeface="Calibri" pitchFamily="34" charset="0"/>
                <a:ea typeface="Calibri" pitchFamily="34" charset="0"/>
                <a:cs typeface="Times New Roman" pitchFamily="18" charset="0"/>
              </a:rPr>
              <a:t>1/</a:t>
            </a:r>
            <a:r>
              <a:rPr lang="fr-FR" sz="2400" dirty="0" err="1">
                <a:solidFill>
                  <a:schemeClr val="accent6">
                    <a:lumMod val="50000"/>
                  </a:schemeClr>
                </a:solidFill>
                <a:latin typeface="Symbol" pitchFamily="18" charset="2"/>
                <a:ea typeface="Calibri" pitchFamily="34" charset="0"/>
                <a:cs typeface="Times New Roman" pitchFamily="18" charset="0"/>
              </a:rPr>
              <a:t>w</a:t>
            </a:r>
            <a:r>
              <a:rPr lang="fr-FR" sz="2400" dirty="0" err="1">
                <a:solidFill>
                  <a:schemeClr val="accent6">
                    <a:lumMod val="50000"/>
                  </a:schemeClr>
                </a:solidFill>
                <a:latin typeface="Calibri" pitchFamily="34" charset="0"/>
                <a:ea typeface="Calibri" pitchFamily="34" charset="0"/>
                <a:cs typeface="Times New Roman" pitchFamily="18" charset="0"/>
              </a:rPr>
              <a:t>C</a:t>
            </a:r>
            <a:r>
              <a:rPr lang="en-US" sz="2400" dirty="0">
                <a:solidFill>
                  <a:schemeClr val="accent6">
                    <a:lumMod val="50000"/>
                  </a:schemeClr>
                </a:solidFill>
                <a:latin typeface="Calibri" pitchFamily="34" charset="0"/>
                <a:ea typeface="Calibri" pitchFamily="34" charset="0"/>
                <a:cs typeface="Times New Roman" pitchFamily="18" charset="0"/>
              </a:rPr>
              <a:t>.</a:t>
            </a:r>
          </a:p>
        </p:txBody>
      </p:sp>
    </p:spTree>
    <p:extLst>
      <p:ext uri="{BB962C8B-B14F-4D97-AF65-F5344CB8AC3E}">
        <p14:creationId xmlns:p14="http://schemas.microsoft.com/office/powerpoint/2010/main" val="310637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17" y="-28370"/>
            <a:ext cx="8686800" cy="868362"/>
          </a:xfrm>
        </p:spPr>
        <p:txBody>
          <a:bodyPr>
            <a:noAutofit/>
          </a:bodyPr>
          <a:lstStyle/>
          <a:p>
            <a:r>
              <a:rPr lang="en-US" sz="3600" dirty="0"/>
              <a:t>Step 5 – Plug Impedance/Admittance into KLs</a:t>
            </a:r>
          </a:p>
        </p:txBody>
      </p:sp>
      <p:grpSp>
        <p:nvGrpSpPr>
          <p:cNvPr id="4" name="Group 3"/>
          <p:cNvGrpSpPr/>
          <p:nvPr/>
        </p:nvGrpSpPr>
        <p:grpSpPr>
          <a:xfrm>
            <a:off x="457200" y="839992"/>
            <a:ext cx="8238823" cy="3810000"/>
            <a:chOff x="438452" y="1823013"/>
            <a:chExt cx="8238823" cy="3810000"/>
          </a:xfrm>
        </p:grpSpPr>
        <p:grpSp>
          <p:nvGrpSpPr>
            <p:cNvPr id="5" name="Group 4"/>
            <p:cNvGrpSpPr/>
            <p:nvPr/>
          </p:nvGrpSpPr>
          <p:grpSpPr>
            <a:xfrm>
              <a:off x="438452" y="1823013"/>
              <a:ext cx="8238823" cy="3810000"/>
              <a:chOff x="438452" y="1823013"/>
              <a:chExt cx="8238823" cy="3810000"/>
            </a:xfrm>
          </p:grpSpPr>
          <p:pic>
            <p:nvPicPr>
              <p:cNvPr id="16" name="Picture 15"/>
              <p:cNvPicPr>
                <a:picLocks noChangeAspect="1"/>
              </p:cNvPicPr>
              <p:nvPr/>
            </p:nvPicPr>
            <p:blipFill>
              <a:blip r:embed="rId2"/>
              <a:stretch>
                <a:fillRect/>
              </a:stretch>
            </p:blipFill>
            <p:spPr>
              <a:xfrm>
                <a:off x="438452" y="1823013"/>
                <a:ext cx="8238823" cy="3810000"/>
              </a:xfrm>
              <a:prstGeom prst="rect">
                <a:avLst/>
              </a:prstGeom>
            </p:spPr>
          </p:pic>
          <p:sp>
            <p:nvSpPr>
              <p:cNvPr id="17" name="TextBox 16"/>
              <p:cNvSpPr txBox="1"/>
              <p:nvPr/>
            </p:nvSpPr>
            <p:spPr>
              <a:xfrm>
                <a:off x="2666187" y="1973055"/>
                <a:ext cx="830677" cy="369332"/>
              </a:xfrm>
              <a:prstGeom prst="rect">
                <a:avLst/>
              </a:prstGeom>
              <a:noFill/>
            </p:spPr>
            <p:txBody>
              <a:bodyPr wrap="none" rtlCol="0">
                <a:spAutoFit/>
              </a:bodyPr>
              <a:lstStyle/>
              <a:p>
                <a:r>
                  <a:rPr lang="en-US" dirty="0"/>
                  <a:t>-  4 V +</a:t>
                </a:r>
              </a:p>
            </p:txBody>
          </p:sp>
          <p:sp>
            <p:nvSpPr>
              <p:cNvPr id="18" name="TextBox 17"/>
              <p:cNvSpPr txBox="1"/>
              <p:nvPr/>
            </p:nvSpPr>
            <p:spPr>
              <a:xfrm rot="5400000">
                <a:off x="7685022" y="3452297"/>
                <a:ext cx="611065" cy="369332"/>
              </a:xfrm>
              <a:prstGeom prst="rect">
                <a:avLst/>
              </a:prstGeom>
              <a:noFill/>
            </p:spPr>
            <p:txBody>
              <a:bodyPr wrap="none" rtlCol="0">
                <a:spAutoFit/>
              </a:bodyPr>
              <a:lstStyle/>
              <a:p>
                <a:r>
                  <a:rPr lang="en-US" dirty="0"/>
                  <a:t>-3j V</a:t>
                </a:r>
              </a:p>
            </p:txBody>
          </p:sp>
          <p:sp>
            <p:nvSpPr>
              <p:cNvPr id="19" name="TextBox 18"/>
              <p:cNvSpPr txBox="1"/>
              <p:nvPr/>
            </p:nvSpPr>
            <p:spPr>
              <a:xfrm rot="5400000">
                <a:off x="6549630" y="3541908"/>
                <a:ext cx="532518" cy="369332"/>
              </a:xfrm>
              <a:prstGeom prst="rect">
                <a:avLst/>
              </a:prstGeom>
              <a:noFill/>
            </p:spPr>
            <p:txBody>
              <a:bodyPr wrap="none" rtlCol="0">
                <a:spAutoFit/>
              </a:bodyPr>
              <a:lstStyle/>
              <a:p>
                <a:r>
                  <a:rPr lang="en-US" dirty="0"/>
                  <a:t>3 </a:t>
                </a:r>
                <a:r>
                  <a:rPr lang="en-US" dirty="0">
                    <a:latin typeface="Symbol" panose="05050102010706020507" pitchFamily="18" charset="2"/>
                  </a:rPr>
                  <a:t>W</a:t>
                </a:r>
              </a:p>
            </p:txBody>
          </p:sp>
          <p:sp>
            <p:nvSpPr>
              <p:cNvPr id="20" name="TextBox 19"/>
              <p:cNvSpPr txBox="1"/>
              <p:nvPr/>
            </p:nvSpPr>
            <p:spPr>
              <a:xfrm rot="5400000">
                <a:off x="4156591" y="3595171"/>
                <a:ext cx="960519" cy="369332"/>
              </a:xfrm>
              <a:prstGeom prst="rect">
                <a:avLst/>
              </a:prstGeom>
              <a:noFill/>
            </p:spPr>
            <p:txBody>
              <a:bodyPr wrap="none" rtlCol="0">
                <a:spAutoFit/>
              </a:bodyPr>
              <a:lstStyle/>
              <a:p>
                <a:r>
                  <a:rPr lang="en-US" dirty="0"/>
                  <a:t>4(1+j) </a:t>
                </a:r>
                <a:r>
                  <a:rPr lang="en-US" dirty="0">
                    <a:latin typeface="Symbol" panose="05050102010706020507" pitchFamily="18" charset="2"/>
                  </a:rPr>
                  <a:t>W</a:t>
                </a:r>
              </a:p>
            </p:txBody>
          </p:sp>
          <p:sp>
            <p:nvSpPr>
              <p:cNvPr id="21" name="TextBox 20"/>
              <p:cNvSpPr txBox="1"/>
              <p:nvPr/>
            </p:nvSpPr>
            <p:spPr>
              <a:xfrm>
                <a:off x="5169471" y="2762571"/>
                <a:ext cx="587020" cy="369332"/>
              </a:xfrm>
              <a:prstGeom prst="rect">
                <a:avLst/>
              </a:prstGeom>
              <a:noFill/>
            </p:spPr>
            <p:txBody>
              <a:bodyPr wrap="none" rtlCol="0">
                <a:spAutoFit/>
              </a:bodyPr>
              <a:lstStyle/>
              <a:p>
                <a:r>
                  <a:rPr lang="en-US" dirty="0"/>
                  <a:t>5j </a:t>
                </a:r>
                <a:r>
                  <a:rPr lang="en-US" dirty="0">
                    <a:latin typeface="Symbol" panose="05050102010706020507" pitchFamily="18" charset="2"/>
                  </a:rPr>
                  <a:t>W</a:t>
                </a:r>
              </a:p>
            </p:txBody>
          </p:sp>
          <p:sp>
            <p:nvSpPr>
              <p:cNvPr id="22" name="TextBox 21"/>
              <p:cNvSpPr txBox="1"/>
              <p:nvPr/>
            </p:nvSpPr>
            <p:spPr>
              <a:xfrm rot="5400000">
                <a:off x="1634733" y="3612752"/>
                <a:ext cx="540533" cy="369332"/>
              </a:xfrm>
              <a:prstGeom prst="rect">
                <a:avLst/>
              </a:prstGeom>
              <a:noFill/>
            </p:spPr>
            <p:txBody>
              <a:bodyPr wrap="none" rtlCol="0">
                <a:spAutoFit/>
              </a:bodyPr>
              <a:lstStyle/>
              <a:p>
                <a:r>
                  <a:rPr lang="en-US" dirty="0"/>
                  <a:t>-j </a:t>
                </a:r>
                <a:r>
                  <a:rPr lang="en-US" dirty="0">
                    <a:latin typeface="Symbol" panose="05050102010706020507" pitchFamily="18" charset="2"/>
                  </a:rPr>
                  <a:t>W</a:t>
                </a:r>
              </a:p>
            </p:txBody>
          </p:sp>
          <p:sp>
            <p:nvSpPr>
              <p:cNvPr id="23" name="Oval 22"/>
              <p:cNvSpPr/>
              <p:nvPr/>
            </p:nvSpPr>
            <p:spPr>
              <a:xfrm>
                <a:off x="1295400" y="2438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14800" y="24288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96036" y="2428875"/>
                <a:ext cx="130016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43000" y="4953000"/>
                <a:ext cx="66628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51538" y="2101295"/>
                <a:ext cx="362600" cy="461665"/>
              </a:xfrm>
              <a:prstGeom prst="rect">
                <a:avLst/>
              </a:prstGeom>
              <a:noFill/>
            </p:spPr>
            <p:txBody>
              <a:bodyPr wrap="none" rtlCol="0">
                <a:spAutoFit/>
              </a:bodyPr>
              <a:lstStyle/>
              <a:p>
                <a:r>
                  <a:rPr lang="en-US" sz="2400" dirty="0">
                    <a:solidFill>
                      <a:srgbClr val="FF0000"/>
                    </a:solidFill>
                  </a:rPr>
                  <a:t>A</a:t>
                </a:r>
              </a:p>
            </p:txBody>
          </p:sp>
          <p:sp>
            <p:nvSpPr>
              <p:cNvPr id="28" name="TextBox 27"/>
              <p:cNvSpPr txBox="1"/>
              <p:nvPr/>
            </p:nvSpPr>
            <p:spPr>
              <a:xfrm>
                <a:off x="3842826" y="2111555"/>
                <a:ext cx="362600" cy="461665"/>
              </a:xfrm>
              <a:prstGeom prst="rect">
                <a:avLst/>
              </a:prstGeom>
              <a:noFill/>
            </p:spPr>
            <p:txBody>
              <a:bodyPr wrap="none" rtlCol="0">
                <a:spAutoFit/>
              </a:bodyPr>
              <a:lstStyle/>
              <a:p>
                <a:r>
                  <a:rPr lang="en-US" sz="2400" dirty="0">
                    <a:solidFill>
                      <a:srgbClr val="FF0000"/>
                    </a:solidFill>
                  </a:rPr>
                  <a:t>B</a:t>
                </a:r>
              </a:p>
            </p:txBody>
          </p:sp>
          <p:sp>
            <p:nvSpPr>
              <p:cNvPr id="29" name="TextBox 28"/>
              <p:cNvSpPr txBox="1"/>
              <p:nvPr/>
            </p:nvSpPr>
            <p:spPr>
              <a:xfrm>
                <a:off x="6864817" y="1935033"/>
                <a:ext cx="348172" cy="461665"/>
              </a:xfrm>
              <a:prstGeom prst="rect">
                <a:avLst/>
              </a:prstGeom>
              <a:noFill/>
            </p:spPr>
            <p:txBody>
              <a:bodyPr wrap="none" rtlCol="0">
                <a:spAutoFit/>
              </a:bodyPr>
              <a:lstStyle/>
              <a:p>
                <a:r>
                  <a:rPr lang="en-US" sz="2400" dirty="0">
                    <a:solidFill>
                      <a:srgbClr val="FF0000"/>
                    </a:solidFill>
                  </a:rPr>
                  <a:t>C</a:t>
                </a:r>
              </a:p>
            </p:txBody>
          </p:sp>
          <p:sp>
            <p:nvSpPr>
              <p:cNvPr id="30" name="TextBox 29"/>
              <p:cNvSpPr txBox="1"/>
              <p:nvPr/>
            </p:nvSpPr>
            <p:spPr>
              <a:xfrm>
                <a:off x="7333599" y="5133112"/>
                <a:ext cx="373820" cy="461665"/>
              </a:xfrm>
              <a:prstGeom prst="rect">
                <a:avLst/>
              </a:prstGeom>
              <a:noFill/>
            </p:spPr>
            <p:txBody>
              <a:bodyPr wrap="none" rtlCol="0">
                <a:spAutoFit/>
              </a:bodyPr>
              <a:lstStyle/>
              <a:p>
                <a:r>
                  <a:rPr lang="en-US" sz="2400" dirty="0">
                    <a:solidFill>
                      <a:srgbClr val="FF0000"/>
                    </a:solidFill>
                  </a:rPr>
                  <a:t>D</a:t>
                </a:r>
              </a:p>
            </p:txBody>
          </p:sp>
          <p:grpSp>
            <p:nvGrpSpPr>
              <p:cNvPr id="31" name="Group 30"/>
              <p:cNvGrpSpPr/>
              <p:nvPr/>
            </p:nvGrpSpPr>
            <p:grpSpPr>
              <a:xfrm>
                <a:off x="2678373" y="4171721"/>
                <a:ext cx="486030" cy="494110"/>
                <a:chOff x="2713096" y="3573065"/>
                <a:chExt cx="486030" cy="494110"/>
              </a:xfrm>
            </p:grpSpPr>
            <p:sp>
              <p:nvSpPr>
                <p:cNvPr id="46" name="Oval 45"/>
                <p:cNvSpPr/>
                <p:nvPr/>
              </p:nvSpPr>
              <p:spPr>
                <a:xfrm>
                  <a:off x="2713096" y="3573065"/>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3199126" y="37819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10223" y="3577396"/>
                  <a:ext cx="261610" cy="461665"/>
                </a:xfrm>
                <a:prstGeom prst="rect">
                  <a:avLst/>
                </a:prstGeom>
                <a:noFill/>
              </p:spPr>
              <p:txBody>
                <a:bodyPr wrap="none" rtlCol="0">
                  <a:spAutoFit/>
                </a:bodyPr>
                <a:lstStyle/>
                <a:p>
                  <a:r>
                    <a:rPr lang="en-US" sz="2400" dirty="0">
                      <a:solidFill>
                        <a:schemeClr val="accent1">
                          <a:lumMod val="75000"/>
                        </a:schemeClr>
                      </a:solidFill>
                    </a:rPr>
                    <a:t>I</a:t>
                  </a:r>
                </a:p>
              </p:txBody>
            </p:sp>
          </p:grpSp>
          <p:grpSp>
            <p:nvGrpSpPr>
              <p:cNvPr id="32" name="Group 31"/>
              <p:cNvGrpSpPr/>
              <p:nvPr/>
            </p:nvGrpSpPr>
            <p:grpSpPr>
              <a:xfrm>
                <a:off x="5272521" y="4241565"/>
                <a:ext cx="486030" cy="494110"/>
                <a:chOff x="5377015" y="3544951"/>
                <a:chExt cx="486030" cy="494110"/>
              </a:xfrm>
            </p:grpSpPr>
            <p:sp>
              <p:nvSpPr>
                <p:cNvPr id="43" name="Oval 42"/>
                <p:cNvSpPr/>
                <p:nvPr/>
              </p:nvSpPr>
              <p:spPr>
                <a:xfrm>
                  <a:off x="5377015" y="3544951"/>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467342" y="3561173"/>
                  <a:ext cx="338554" cy="461665"/>
                </a:xfrm>
                <a:prstGeom prst="rect">
                  <a:avLst/>
                </a:prstGeom>
                <a:noFill/>
              </p:spPr>
              <p:txBody>
                <a:bodyPr wrap="none" rtlCol="0">
                  <a:spAutoFit/>
                </a:bodyPr>
                <a:lstStyle/>
                <a:p>
                  <a:r>
                    <a:rPr lang="en-US" sz="2400" dirty="0">
                      <a:solidFill>
                        <a:schemeClr val="accent1">
                          <a:lumMod val="75000"/>
                        </a:schemeClr>
                      </a:solidFill>
                    </a:rPr>
                    <a:t>II</a:t>
                  </a:r>
                </a:p>
              </p:txBody>
            </p:sp>
            <p:cxnSp>
              <p:nvCxnSpPr>
                <p:cNvPr id="45" name="Straight Arrow Connector 44"/>
                <p:cNvCxnSpPr/>
                <p:nvPr/>
              </p:nvCxnSpPr>
              <p:spPr>
                <a:xfrm>
                  <a:off x="5863045" y="3820021"/>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1904999" y="2581275"/>
                <a:ext cx="533400"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52184" y="2581275"/>
                <a:ext cx="328586"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47800" y="4568774"/>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47370"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553200" y="4572000"/>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735449" y="4260097"/>
                <a:ext cx="486030" cy="494625"/>
                <a:chOff x="6702609" y="3534866"/>
                <a:chExt cx="486030" cy="494625"/>
              </a:xfrm>
            </p:grpSpPr>
            <p:sp>
              <p:nvSpPr>
                <p:cNvPr id="40" name="Oval 39"/>
                <p:cNvSpPr/>
                <p:nvPr/>
              </p:nvSpPr>
              <p:spPr>
                <a:xfrm>
                  <a:off x="6702609" y="3534866"/>
                  <a:ext cx="486030" cy="494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7188639" y="3743722"/>
                  <a:ext cx="0" cy="10427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59966" y="3567826"/>
                  <a:ext cx="415498" cy="461665"/>
                </a:xfrm>
                <a:prstGeom prst="rect">
                  <a:avLst/>
                </a:prstGeom>
                <a:noFill/>
              </p:spPr>
              <p:txBody>
                <a:bodyPr wrap="none" rtlCol="0">
                  <a:spAutoFit/>
                </a:bodyPr>
                <a:lstStyle/>
                <a:p>
                  <a:r>
                    <a:rPr lang="en-US" sz="2400" dirty="0">
                      <a:solidFill>
                        <a:schemeClr val="accent1">
                          <a:lumMod val="75000"/>
                        </a:schemeClr>
                      </a:solidFill>
                    </a:rPr>
                    <a:t>III</a:t>
                  </a:r>
                </a:p>
              </p:txBody>
            </p:sp>
          </p:grpSp>
          <p:cxnSp>
            <p:nvCxnSpPr>
              <p:cNvPr id="39" name="Straight Arrow Connector 38"/>
              <p:cNvCxnSpPr/>
              <p:nvPr/>
            </p:nvCxnSpPr>
            <p:spPr>
              <a:xfrm>
                <a:off x="7520509" y="4583275"/>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127185" y="2010947"/>
              <a:ext cx="359394" cy="461665"/>
            </a:xfrm>
            <a:prstGeom prst="rect">
              <a:avLst/>
            </a:prstGeom>
            <a:noFill/>
          </p:spPr>
          <p:txBody>
            <a:bodyPr wrap="none" rtlCol="0">
              <a:spAutoFit/>
            </a:bodyPr>
            <a:lstStyle/>
            <a:p>
              <a:r>
                <a:rPr lang="en-US" sz="2400" dirty="0"/>
                <a:t>i</a:t>
              </a:r>
              <a:r>
                <a:rPr lang="en-US" sz="2400" baseline="-25000" dirty="0"/>
                <a:t>1</a:t>
              </a:r>
            </a:p>
          </p:txBody>
        </p:sp>
        <p:sp>
          <p:nvSpPr>
            <p:cNvPr id="7" name="TextBox 6"/>
            <p:cNvSpPr txBox="1"/>
            <p:nvPr/>
          </p:nvSpPr>
          <p:spPr>
            <a:xfrm>
              <a:off x="4421376" y="2505711"/>
              <a:ext cx="359394" cy="461665"/>
            </a:xfrm>
            <a:prstGeom prst="rect">
              <a:avLst/>
            </a:prstGeom>
            <a:noFill/>
          </p:spPr>
          <p:txBody>
            <a:bodyPr wrap="none" rtlCol="0">
              <a:spAutoFit/>
            </a:bodyPr>
            <a:lstStyle/>
            <a:p>
              <a:r>
                <a:rPr lang="en-US" sz="2400" dirty="0"/>
                <a:t>i</a:t>
              </a:r>
              <a:r>
                <a:rPr lang="en-US" sz="2400" baseline="-25000" dirty="0"/>
                <a:t>2</a:t>
              </a:r>
            </a:p>
          </p:txBody>
        </p:sp>
        <p:sp>
          <p:nvSpPr>
            <p:cNvPr id="8" name="TextBox 7"/>
            <p:cNvSpPr txBox="1"/>
            <p:nvPr/>
          </p:nvSpPr>
          <p:spPr>
            <a:xfrm>
              <a:off x="1507709" y="4468953"/>
              <a:ext cx="359394" cy="461665"/>
            </a:xfrm>
            <a:prstGeom prst="rect">
              <a:avLst/>
            </a:prstGeom>
            <a:noFill/>
          </p:spPr>
          <p:txBody>
            <a:bodyPr wrap="none" rtlCol="0">
              <a:spAutoFit/>
            </a:bodyPr>
            <a:lstStyle/>
            <a:p>
              <a:r>
                <a:rPr lang="en-US" sz="2400" dirty="0"/>
                <a:t>i</a:t>
              </a:r>
              <a:r>
                <a:rPr lang="en-US" sz="2400" baseline="-25000" dirty="0"/>
                <a:t>3</a:t>
              </a:r>
            </a:p>
          </p:txBody>
        </p:sp>
        <p:sp>
          <p:nvSpPr>
            <p:cNvPr id="9" name="TextBox 8"/>
            <p:cNvSpPr txBox="1"/>
            <p:nvPr/>
          </p:nvSpPr>
          <p:spPr>
            <a:xfrm>
              <a:off x="4286662" y="4468952"/>
              <a:ext cx="359394" cy="461665"/>
            </a:xfrm>
            <a:prstGeom prst="rect">
              <a:avLst/>
            </a:prstGeom>
            <a:noFill/>
          </p:spPr>
          <p:txBody>
            <a:bodyPr wrap="none" rtlCol="0">
              <a:spAutoFit/>
            </a:bodyPr>
            <a:lstStyle/>
            <a:p>
              <a:r>
                <a:rPr lang="en-US" sz="2400" dirty="0"/>
                <a:t>i</a:t>
              </a:r>
              <a:r>
                <a:rPr lang="en-US" sz="2400" baseline="-25000" dirty="0"/>
                <a:t>4</a:t>
              </a:r>
            </a:p>
          </p:txBody>
        </p:sp>
        <p:sp>
          <p:nvSpPr>
            <p:cNvPr id="10" name="TextBox 9"/>
            <p:cNvSpPr txBox="1"/>
            <p:nvPr/>
          </p:nvSpPr>
          <p:spPr>
            <a:xfrm>
              <a:off x="6556352" y="4516635"/>
              <a:ext cx="359394" cy="461665"/>
            </a:xfrm>
            <a:prstGeom prst="rect">
              <a:avLst/>
            </a:prstGeom>
            <a:noFill/>
          </p:spPr>
          <p:txBody>
            <a:bodyPr wrap="none" rtlCol="0">
              <a:spAutoFit/>
            </a:bodyPr>
            <a:lstStyle/>
            <a:p>
              <a:r>
                <a:rPr lang="en-US" sz="2400" dirty="0"/>
                <a:t>i</a:t>
              </a:r>
              <a:r>
                <a:rPr lang="en-US" sz="2400" baseline="-25000" dirty="0"/>
                <a:t>5</a:t>
              </a:r>
            </a:p>
          </p:txBody>
        </p:sp>
        <p:sp>
          <p:nvSpPr>
            <p:cNvPr id="11" name="TextBox 10"/>
            <p:cNvSpPr txBox="1"/>
            <p:nvPr/>
          </p:nvSpPr>
          <p:spPr>
            <a:xfrm>
              <a:off x="7589982" y="4523889"/>
              <a:ext cx="359394" cy="461665"/>
            </a:xfrm>
            <a:prstGeom prst="rect">
              <a:avLst/>
            </a:prstGeom>
            <a:noFill/>
          </p:spPr>
          <p:txBody>
            <a:bodyPr wrap="none" rtlCol="0">
              <a:spAutoFit/>
            </a:bodyPr>
            <a:lstStyle/>
            <a:p>
              <a:r>
                <a:rPr lang="en-US" sz="2400" dirty="0"/>
                <a:t>i</a:t>
              </a:r>
              <a:r>
                <a:rPr lang="en-US" sz="2400" baseline="-25000" dirty="0"/>
                <a:t>6</a:t>
              </a:r>
            </a:p>
          </p:txBody>
        </p:sp>
        <p:sp>
          <p:nvSpPr>
            <p:cNvPr id="12" name="TextBox 11"/>
            <p:cNvSpPr txBox="1"/>
            <p:nvPr/>
          </p:nvSpPr>
          <p:spPr>
            <a:xfrm>
              <a:off x="796314" y="2886816"/>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3</a:t>
              </a:r>
            </a:p>
            <a:p>
              <a:endParaRPr lang="en-US" sz="2400" baseline="-25000" dirty="0"/>
            </a:p>
            <a:p>
              <a:r>
                <a:rPr lang="en-US" sz="2400" dirty="0"/>
                <a:t>   -</a:t>
              </a:r>
            </a:p>
          </p:txBody>
        </p:sp>
        <p:sp>
          <p:nvSpPr>
            <p:cNvPr id="13" name="TextBox 12"/>
            <p:cNvSpPr txBox="1"/>
            <p:nvPr/>
          </p:nvSpPr>
          <p:spPr>
            <a:xfrm>
              <a:off x="3608318" y="2897793"/>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4</a:t>
              </a:r>
            </a:p>
            <a:p>
              <a:endParaRPr lang="en-US" sz="2400" baseline="-25000" dirty="0"/>
            </a:p>
            <a:p>
              <a:r>
                <a:rPr lang="en-US" sz="2400" dirty="0"/>
                <a:t>   -</a:t>
              </a:r>
            </a:p>
          </p:txBody>
        </p:sp>
        <p:sp>
          <p:nvSpPr>
            <p:cNvPr id="14" name="TextBox 13"/>
            <p:cNvSpPr txBox="1"/>
            <p:nvPr/>
          </p:nvSpPr>
          <p:spPr>
            <a:xfrm>
              <a:off x="6010036" y="2806011"/>
              <a:ext cx="486030" cy="1815882"/>
            </a:xfrm>
            <a:prstGeom prst="rect">
              <a:avLst/>
            </a:prstGeom>
            <a:noFill/>
          </p:spPr>
          <p:txBody>
            <a:bodyPr wrap="none" rtlCol="0">
              <a:spAutoFit/>
            </a:bodyPr>
            <a:lstStyle/>
            <a:p>
              <a:r>
                <a:rPr lang="en-US" sz="2400" dirty="0"/>
                <a:t>  +</a:t>
              </a:r>
            </a:p>
            <a:p>
              <a:endParaRPr lang="en-US" sz="2400" dirty="0"/>
            </a:p>
            <a:p>
              <a:r>
                <a:rPr lang="en-US" sz="2400" dirty="0"/>
                <a:t>V</a:t>
              </a:r>
              <a:r>
                <a:rPr lang="en-US" sz="2400" baseline="-25000" dirty="0"/>
                <a:t>5</a:t>
              </a:r>
            </a:p>
            <a:p>
              <a:endParaRPr lang="en-US" sz="2400" baseline="-25000" dirty="0"/>
            </a:p>
            <a:p>
              <a:r>
                <a:rPr lang="en-US" sz="2400" dirty="0"/>
                <a:t>   -</a:t>
              </a:r>
            </a:p>
          </p:txBody>
        </p:sp>
        <p:sp>
          <p:nvSpPr>
            <p:cNvPr id="15" name="TextBox 14"/>
            <p:cNvSpPr txBox="1"/>
            <p:nvPr/>
          </p:nvSpPr>
          <p:spPr>
            <a:xfrm>
              <a:off x="4474444" y="1955183"/>
              <a:ext cx="1883849" cy="461665"/>
            </a:xfrm>
            <a:prstGeom prst="rect">
              <a:avLst/>
            </a:prstGeom>
            <a:noFill/>
          </p:spPr>
          <p:txBody>
            <a:bodyPr wrap="none" rtlCol="0">
              <a:spAutoFit/>
            </a:bodyPr>
            <a:lstStyle/>
            <a:p>
              <a:r>
                <a:rPr lang="en-US" sz="2400" dirty="0"/>
                <a:t>  +        V</a:t>
              </a:r>
              <a:r>
                <a:rPr lang="en-US" sz="2400" baseline="-25000" dirty="0"/>
                <a:t>2</a:t>
              </a:r>
              <a:r>
                <a:rPr lang="en-US" sz="2400" dirty="0"/>
                <a:t>       -</a:t>
              </a:r>
            </a:p>
          </p:txBody>
        </p:sp>
      </p:grpSp>
      <mc:AlternateContent xmlns:mc="http://schemas.openxmlformats.org/markup-compatibility/2006" xmlns:a14="http://schemas.microsoft.com/office/drawing/2010/main">
        <mc:Choice Requires="a14">
          <p:sp>
            <p:nvSpPr>
              <p:cNvPr id="49" name="Rectangle 48"/>
              <p:cNvSpPr/>
              <p:nvPr/>
            </p:nvSpPr>
            <p:spPr>
              <a:xfrm>
                <a:off x="491385" y="4923062"/>
                <a:ext cx="3668490" cy="1200329"/>
              </a:xfrm>
              <a:prstGeom prst="rect">
                <a:avLst/>
              </a:prstGeom>
            </p:spPr>
            <p:txBody>
              <a:bodyPr wrap="square">
                <a:spAutoFit/>
              </a:bodyPr>
              <a:lstStyle/>
              <a:p>
                <a:r>
                  <a:rPr lang="en-US" sz="2400" dirty="0"/>
                  <a:t>KVL I:  </a:t>
                </a:r>
                <a14:m>
                  <m:oMath xmlns:m="http://schemas.openxmlformats.org/officeDocument/2006/math">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−4</m:t>
                    </m:r>
                    <m:r>
                      <a:rPr lang="en-US" sz="2400" b="0" i="1" smtClean="0">
                        <a:latin typeface="Cambria Math" panose="02040503050406030204" pitchFamily="18" charset="0"/>
                      </a:rPr>
                      <m:t>𝑉</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t>        II: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𝑣</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5</m:t>
                        </m:r>
                      </m:sub>
                    </m:sSub>
                    <m:r>
                      <a:rPr lang="en-US" sz="2400" i="1">
                        <a:latin typeface="Cambria Math" panose="02040503050406030204" pitchFamily="18" charset="0"/>
                      </a:rPr>
                      <m:t>=0</m:t>
                    </m:r>
                  </m:oMath>
                </a14:m>
                <a:endParaRPr lang="en-US" sz="2400" dirty="0"/>
              </a:p>
              <a:p>
                <a:r>
                  <a:rPr lang="en-US" sz="2400" dirty="0"/>
                  <a:t>        III: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5</m:t>
                        </m:r>
                      </m:sub>
                    </m:sSub>
                    <m:r>
                      <a:rPr lang="en-US" sz="2400" i="1">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𝑗𝑉</m:t>
                    </m:r>
                    <m:r>
                      <a:rPr lang="en-US" sz="2400" i="1">
                        <a:latin typeface="Cambria Math" panose="02040503050406030204" pitchFamily="18" charset="0"/>
                      </a:rPr>
                      <m:t>=0</m:t>
                    </m:r>
                  </m:oMath>
                </a14:m>
                <a:endParaRPr lang="en-US" sz="2400" dirty="0"/>
              </a:p>
            </p:txBody>
          </p:sp>
        </mc:Choice>
        <mc:Fallback xmlns="">
          <p:sp>
            <p:nvSpPr>
              <p:cNvPr id="49" name="Rectangle 48"/>
              <p:cNvSpPr>
                <a:spLocks noRot="1" noChangeAspect="1" noMove="1" noResize="1" noEditPoints="1" noAdjustHandles="1" noChangeArrowheads="1" noChangeShapeType="1" noTextEdit="1"/>
              </p:cNvSpPr>
              <p:nvPr/>
            </p:nvSpPr>
            <p:spPr>
              <a:xfrm>
                <a:off x="491385" y="4923062"/>
                <a:ext cx="3668490" cy="1200329"/>
              </a:xfrm>
              <a:prstGeom prst="rect">
                <a:avLst/>
              </a:prstGeom>
              <a:blipFill rotWithShape="0">
                <a:blip r:embed="rId3"/>
                <a:stretch>
                  <a:fillRect l="-2662" t="-4082" b="-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309969" y="4939470"/>
                <a:ext cx="4536148" cy="1200329"/>
              </a:xfrm>
              <a:prstGeom prst="rect">
                <a:avLst/>
              </a:prstGeom>
            </p:spPr>
            <p:txBody>
              <a:bodyPr wrap="square">
                <a:spAutoFit/>
              </a:bodyPr>
              <a:lstStyle/>
              <a:p>
                <a:r>
                  <a:rPr lang="en-US" sz="2400" dirty="0"/>
                  <a:t>I:  </a:t>
                </a:r>
                <a14:m>
                  <m:oMath xmlns:m="http://schemas.openxmlformats.org/officeDocument/2006/math">
                    <m:r>
                      <m:rPr>
                        <m:sty m:val="p"/>
                      </m:rPr>
                      <a:rPr lang="en-US" sz="2400" b="0" i="0" smtClean="0">
                        <a:latin typeface="Cambria Math" panose="02040503050406030204" pitchFamily="18" charset="0"/>
                      </a:rPr>
                      <m:t>j</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+4</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𝑗</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4</m:t>
                        </m:r>
                      </m:sub>
                    </m:sSub>
                    <m:r>
                      <a:rPr lang="en-US" sz="2400" i="1">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𝑉</m:t>
                    </m:r>
                  </m:oMath>
                </a14:m>
                <a:endParaRPr lang="en-US" sz="2400" dirty="0"/>
              </a:p>
              <a:p>
                <a:r>
                  <a:rPr lang="en-US" sz="2400" dirty="0"/>
                  <a:t>II:</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5</m:t>
                        </m:r>
                        <m:r>
                          <a:rPr lang="en-US" sz="2400" b="0" i="1" smtClean="0">
                            <a:latin typeface="Cambria Math" panose="02040503050406030204" pitchFamily="18" charset="0"/>
                          </a:rPr>
                          <m:t>𝑗𝑖</m:t>
                        </m:r>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3</m:t>
                        </m:r>
                        <m:r>
                          <a:rPr lang="en-US" sz="2400" b="0" i="1" smtClean="0">
                            <a:latin typeface="Cambria Math" panose="02040503050406030204" pitchFamily="18" charset="0"/>
                          </a:rPr>
                          <m:t>𝑖</m:t>
                        </m:r>
                      </m:e>
                      <m:sub>
                        <m:r>
                          <a:rPr lang="en-US" sz="2400" b="0" i="1" smtClean="0">
                            <a:latin typeface="Cambria Math" panose="02040503050406030204" pitchFamily="18" charset="0"/>
                          </a:rPr>
                          <m:t>5</m:t>
                        </m:r>
                      </m:sub>
                    </m:sSub>
                    <m:r>
                      <a:rPr lang="en-US" sz="2400" i="1">
                        <a:latin typeface="Cambria Math" panose="02040503050406030204" pitchFamily="18" charset="0"/>
                      </a:rPr>
                      <m:t>=0</m:t>
                    </m:r>
                  </m:oMath>
                </a14:m>
                <a:endParaRPr lang="en-US" sz="2400" dirty="0"/>
              </a:p>
              <a:p>
                <a:r>
                  <a:rPr lang="en-US" sz="2400" dirty="0"/>
                  <a:t>III: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3</m:t>
                        </m:r>
                        <m:r>
                          <a:rPr lang="en-US" sz="2400" b="0" i="1" smtClean="0">
                            <a:latin typeface="Cambria Math" panose="02040503050406030204" pitchFamily="18" charset="0"/>
                          </a:rPr>
                          <m:t>𝑖</m:t>
                        </m:r>
                      </m:e>
                      <m:sub>
                        <m:r>
                          <a:rPr lang="en-US" sz="2400" i="1">
                            <a:latin typeface="Cambria Math" panose="02040503050406030204" pitchFamily="18" charset="0"/>
                          </a:rPr>
                          <m:t>5</m:t>
                        </m:r>
                      </m:sub>
                    </m:sSub>
                    <m:r>
                      <a:rPr lang="en-US" sz="2400" b="0" i="1" smtClean="0">
                        <a:latin typeface="Cambria Math" panose="02040503050406030204" pitchFamily="18" charset="0"/>
                      </a:rPr>
                      <m:t>=3</m:t>
                    </m:r>
                    <m:r>
                      <a:rPr lang="en-US" sz="2400" b="0" i="1" smtClean="0">
                        <a:latin typeface="Cambria Math" panose="02040503050406030204" pitchFamily="18" charset="0"/>
                      </a:rPr>
                      <m:t>𝑗𝑉</m:t>
                    </m:r>
                  </m:oMath>
                </a14:m>
                <a:endParaRPr lang="en-US" sz="2400" dirty="0"/>
              </a:p>
            </p:txBody>
          </p:sp>
        </mc:Choice>
        <mc:Fallback xmlns="">
          <p:sp>
            <p:nvSpPr>
              <p:cNvPr id="50" name="Rectangle 49"/>
              <p:cNvSpPr>
                <a:spLocks noRot="1" noChangeAspect="1" noMove="1" noResize="1" noEditPoints="1" noAdjustHandles="1" noChangeArrowheads="1" noChangeShapeType="1" noTextEdit="1"/>
              </p:cNvSpPr>
              <p:nvPr/>
            </p:nvSpPr>
            <p:spPr>
              <a:xfrm>
                <a:off x="4309969" y="4939470"/>
                <a:ext cx="4536148" cy="1200329"/>
              </a:xfrm>
              <a:prstGeom prst="rect">
                <a:avLst/>
              </a:prstGeom>
              <a:blipFill rotWithShape="0">
                <a:blip r:embed="rId4"/>
                <a:stretch>
                  <a:fillRect l="-2016"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411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32894"/>
            <a:ext cx="8229600" cy="715962"/>
          </a:xfrm>
        </p:spPr>
        <p:txBody>
          <a:bodyPr>
            <a:normAutofit fontScale="90000"/>
          </a:bodyPr>
          <a:lstStyle/>
          <a:p>
            <a:r>
              <a:rPr lang="en-US" dirty="0"/>
              <a:t>Step 6 – Solve equations </a:t>
            </a:r>
          </a:p>
        </p:txBody>
      </p:sp>
      <mc:AlternateContent xmlns:mc="http://schemas.openxmlformats.org/markup-compatibility/2006" xmlns:a14="http://schemas.microsoft.com/office/drawing/2010/main">
        <mc:Choice Requires="a14">
          <p:sp>
            <p:nvSpPr>
              <p:cNvPr id="4" name="TextBox 3"/>
              <p:cNvSpPr txBox="1"/>
              <p:nvPr/>
            </p:nvSpPr>
            <p:spPr>
              <a:xfrm>
                <a:off x="381000" y="1417638"/>
                <a:ext cx="4200574" cy="2308324"/>
              </a:xfrm>
              <a:prstGeom prst="rect">
                <a:avLst/>
              </a:prstGeom>
              <a:noFill/>
            </p:spPr>
            <p:txBody>
              <a:bodyPr wrap="none" rtlCol="0">
                <a:spAutoFit/>
              </a:bodyPr>
              <a:lstStyle/>
              <a:p>
                <a:r>
                  <a:rPr lang="en-US" sz="2400" dirty="0">
                    <a:solidFill>
                      <a:srgbClr val="FF0000"/>
                    </a:solidFill>
                  </a:rPr>
                  <a:t>A:  </a:t>
                </a:r>
                <a14:m>
                  <m:oMath xmlns:m="http://schemas.openxmlformats.org/officeDocument/2006/math">
                    <m:r>
                      <a:rPr lang="en-US" sz="2400" b="0" i="0" smtClean="0">
                        <a:solidFill>
                          <a:srgbClr val="FF0000"/>
                        </a:solidFill>
                        <a:latin typeface="Cambria Math" panose="02040503050406030204" pitchFamily="18" charset="0"/>
                      </a:rPr>
                      <m:t>−</m:t>
                    </m:r>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1</m:t>
                        </m:r>
                      </m:sub>
                    </m:sSub>
                    <m:r>
                      <a:rPr lang="en-US" sz="2400" b="0" i="1"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3</m:t>
                        </m:r>
                      </m:sub>
                    </m:sSub>
                  </m:oMath>
                </a14:m>
                <a:endParaRPr lang="en-US" sz="2400" dirty="0"/>
              </a:p>
              <a:p>
                <a:r>
                  <a:rPr lang="en-US" sz="2400" dirty="0"/>
                  <a:t>B: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t>C: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6</m:t>
                        </m:r>
                      </m:sub>
                    </m:sSub>
                    <m:r>
                      <a:rPr lang="en-US" sz="2400" i="1">
                        <a:latin typeface="Cambria Math" panose="02040503050406030204" pitchFamily="18" charset="0"/>
                      </a:rPr>
                      <m:t>=0</m:t>
                    </m:r>
                  </m:oMath>
                </a14:m>
                <a:endParaRPr lang="en-US" sz="2400" dirty="0"/>
              </a:p>
              <a:p>
                <a:r>
                  <a:rPr lang="en-US" sz="2400" dirty="0"/>
                  <a:t>I:  </a:t>
                </a:r>
                <a14:m>
                  <m:oMath xmlns:m="http://schemas.openxmlformats.org/officeDocument/2006/math">
                    <m:r>
                      <m:rPr>
                        <m:sty m:val="p"/>
                      </m:rPr>
                      <a:rPr lang="en-US" sz="2400">
                        <a:latin typeface="Cambria Math" panose="02040503050406030204" pitchFamily="18" charset="0"/>
                      </a:rPr>
                      <m:t>j</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3</m:t>
                        </m:r>
                      </m:sub>
                    </m:sSub>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=4</m:t>
                    </m:r>
                    <m:r>
                      <a:rPr lang="en-US" sz="2400" i="1">
                        <a:latin typeface="Cambria Math" panose="02040503050406030204" pitchFamily="18" charset="0"/>
                      </a:rPr>
                      <m:t>𝑉</m:t>
                    </m:r>
                  </m:oMath>
                </a14:m>
                <a:endParaRPr lang="en-US" sz="2400" dirty="0"/>
              </a:p>
              <a:p>
                <a:r>
                  <a:rPr lang="en-US" sz="2400" dirty="0"/>
                  <a:t>II:</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5</m:t>
                        </m:r>
                        <m:r>
                          <a:rPr lang="en-US" sz="2400" i="1">
                            <a:latin typeface="Cambria Math" panose="02040503050406030204" pitchFamily="18" charset="0"/>
                          </a:rPr>
                          <m:t>𝑗𝑖</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3</m:t>
                        </m:r>
                        <m:r>
                          <a:rPr lang="en-US" sz="2400" i="1">
                            <a:latin typeface="Cambria Math" panose="02040503050406030204" pitchFamily="18" charset="0"/>
                          </a:rPr>
                          <m:t>𝑖</m:t>
                        </m:r>
                      </m:e>
                      <m:sub>
                        <m:r>
                          <a:rPr lang="en-US" sz="2400" i="1">
                            <a:latin typeface="Cambria Math" panose="02040503050406030204" pitchFamily="18" charset="0"/>
                          </a:rPr>
                          <m:t>5</m:t>
                        </m:r>
                      </m:sub>
                    </m:sSub>
                    <m:r>
                      <a:rPr lang="en-US" sz="2400" i="1">
                        <a:latin typeface="Cambria Math" panose="02040503050406030204" pitchFamily="18" charset="0"/>
                      </a:rPr>
                      <m:t>=0</m:t>
                    </m:r>
                  </m:oMath>
                </a14:m>
                <a:endParaRPr lang="en-US" sz="2400" dirty="0"/>
              </a:p>
              <a:p>
                <a:r>
                  <a:rPr lang="en-US" sz="2400" dirty="0">
                    <a:solidFill>
                      <a:srgbClr val="FF0000"/>
                    </a:solidFill>
                  </a:rPr>
                  <a:t>III:  </a:t>
                </a:r>
                <a14:m>
                  <m:oMath xmlns:m="http://schemas.openxmlformats.org/officeDocument/2006/math">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5</m:t>
                        </m:r>
                      </m:sub>
                    </m:sSub>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𝑗𝑉</m:t>
                    </m:r>
                  </m:oMath>
                </a14:m>
                <a:endParaRPr lang="en-US" sz="24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1417638"/>
                <a:ext cx="4200574" cy="2308324"/>
              </a:xfrm>
              <a:prstGeom prst="rect">
                <a:avLst/>
              </a:prstGeom>
              <a:blipFill rotWithShape="0">
                <a:blip r:embed="rId2"/>
                <a:stretch>
                  <a:fillRect l="-2322" t="-2116" b="-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14875" y="4419600"/>
                <a:ext cx="3736920" cy="1569660"/>
              </a:xfrm>
              <a:prstGeom prst="rect">
                <a:avLst/>
              </a:prstGeom>
              <a:noFill/>
            </p:spPr>
            <p:txBody>
              <a:bodyPr wrap="none" rtlCol="0">
                <a:spAutoFit/>
              </a:bodyPr>
              <a:lstStyle/>
              <a:p>
                <a:r>
                  <a:rPr lang="en-US" sz="2400" dirty="0"/>
                  <a:t>B: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solidFill>
                      <a:srgbClr val="FF0000"/>
                    </a:solidFill>
                  </a:rPr>
                  <a:t>C: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2</m:t>
                        </m:r>
                      </m:sub>
                    </m:sSub>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6</m:t>
                        </m:r>
                      </m:sub>
                    </m:sSub>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𝑗𝑉</m:t>
                    </m:r>
                  </m:oMath>
                </a14:m>
                <a:endParaRPr lang="en-US" sz="2400" dirty="0">
                  <a:solidFill>
                    <a:srgbClr val="FF0000"/>
                  </a:solidFill>
                </a:endParaRPr>
              </a:p>
              <a:p>
                <a:r>
                  <a:rPr lang="en-US" sz="2400" dirty="0"/>
                  <a:t>I:  </a:t>
                </a:r>
                <a14:m>
                  <m:oMath xmlns:m="http://schemas.openxmlformats.org/officeDocument/2006/math">
                    <m:r>
                      <a:rPr lang="en-US" sz="2400" b="0" i="0" smtClean="0">
                        <a:latin typeface="Cambria Math" panose="02040503050406030204" pitchFamily="18" charset="0"/>
                      </a:rPr>
                      <m:t>−</m:t>
                    </m:r>
                    <m:r>
                      <m:rPr>
                        <m:sty m:val="p"/>
                      </m:rPr>
                      <a:rPr lang="en-US" sz="2400">
                        <a:latin typeface="Cambria Math" panose="02040503050406030204" pitchFamily="18" charset="0"/>
                      </a:rPr>
                      <m:t>j</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1</m:t>
                        </m:r>
                      </m:sub>
                    </m:sSub>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=4</m:t>
                    </m:r>
                    <m:r>
                      <a:rPr lang="en-US" sz="2400" i="1">
                        <a:latin typeface="Cambria Math" panose="02040503050406030204" pitchFamily="18" charset="0"/>
                      </a:rPr>
                      <m:t>𝑉</m:t>
                    </m:r>
                  </m:oMath>
                </a14:m>
                <a:endParaRPr lang="en-US" sz="2400" dirty="0"/>
              </a:p>
              <a:p>
                <a:r>
                  <a:rPr lang="en-US" sz="2400" dirty="0"/>
                  <a:t>II:</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5</m:t>
                        </m:r>
                        <m:r>
                          <a:rPr lang="en-US" sz="2400" i="1">
                            <a:latin typeface="Cambria Math" panose="02040503050406030204" pitchFamily="18" charset="0"/>
                          </a:rPr>
                          <m:t>𝑗𝑖</m:t>
                        </m:r>
                      </m:e>
                      <m:sub>
                        <m:r>
                          <a:rPr lang="en-US" sz="2400" i="1">
                            <a:latin typeface="Cambria Math" panose="02040503050406030204" pitchFamily="18" charset="0"/>
                          </a:rPr>
                          <m:t>2</m:t>
                        </m:r>
                      </m:sub>
                    </m:sSub>
                    <m:r>
                      <a:rPr lang="en-US" sz="2400" b="0" i="1" smtClean="0">
                        <a:latin typeface="Cambria Math" panose="02040503050406030204" pitchFamily="18" charset="0"/>
                      </a:rPr>
                      <m:t>=3</m:t>
                    </m:r>
                    <m:r>
                      <a:rPr lang="en-US" sz="2400" b="0" i="1" smtClean="0">
                        <a:latin typeface="Cambria Math" panose="02040503050406030204" pitchFamily="18" charset="0"/>
                      </a:rPr>
                      <m:t>𝑗𝑉</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714875" y="4419600"/>
                <a:ext cx="3736920" cy="1569660"/>
              </a:xfrm>
              <a:prstGeom prst="rect">
                <a:avLst/>
              </a:prstGeom>
              <a:blipFill rotWithShape="0">
                <a:blip r:embed="rId3"/>
                <a:stretch>
                  <a:fillRect l="-2447" t="-3113" r="-326"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4875" y="1048306"/>
                <a:ext cx="3962400" cy="2677656"/>
              </a:xfrm>
              <a:prstGeom prst="rect">
                <a:avLst/>
              </a:prstGeom>
              <a:noFill/>
            </p:spPr>
            <p:txBody>
              <a:bodyPr wrap="square" rtlCol="0">
                <a:spAutoFit/>
              </a:bodyPr>
              <a:lstStyle/>
              <a:p>
                <a:r>
                  <a:rPr lang="en-US" sz="2400" dirty="0"/>
                  <a:t>One can use the trivial nodes and meshes, KCL A and KVL III, to reduce the number of equations to 4. Also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6</m:t>
                        </m:r>
                      </m:sub>
                    </m:sSub>
                  </m:oMath>
                </a14:m>
                <a:r>
                  <a:rPr lang="en-US" sz="2400" dirty="0"/>
                  <a:t> only appears in C, so we can get to three simultaneous equations to solve.</a:t>
                </a:r>
              </a:p>
            </p:txBody>
          </p:sp>
        </mc:Choice>
        <mc:Fallback xmlns="">
          <p:sp>
            <p:nvSpPr>
              <p:cNvPr id="6" name="TextBox 5"/>
              <p:cNvSpPr txBox="1">
                <a:spLocks noRot="1" noChangeAspect="1" noMove="1" noResize="1" noEditPoints="1" noAdjustHandles="1" noChangeArrowheads="1" noChangeShapeType="1" noTextEdit="1"/>
              </p:cNvSpPr>
              <p:nvPr/>
            </p:nvSpPr>
            <p:spPr>
              <a:xfrm>
                <a:off x="4714875" y="1048306"/>
                <a:ext cx="3962400" cy="2677656"/>
              </a:xfrm>
              <a:prstGeom prst="rect">
                <a:avLst/>
              </a:prstGeom>
              <a:blipFill rotWithShape="0">
                <a:blip r:embed="rId4"/>
                <a:stretch>
                  <a:fillRect l="-2308" t="-1822" r="-3231" b="-4328"/>
                </a:stretch>
              </a:blipFill>
            </p:spPr>
            <p:txBody>
              <a:bodyPr/>
              <a:lstStyle/>
              <a:p>
                <a:r>
                  <a:rPr lang="en-US">
                    <a:noFill/>
                  </a:rPr>
                  <a:t> </a:t>
                </a:r>
              </a:p>
            </p:txBody>
          </p:sp>
        </mc:Fallback>
      </mc:AlternateContent>
      <p:sp>
        <p:nvSpPr>
          <p:cNvPr id="7" name="Right Arrow 6"/>
          <p:cNvSpPr/>
          <p:nvPr/>
        </p:nvSpPr>
        <p:spPr>
          <a:xfrm>
            <a:off x="3962400" y="2133600"/>
            <a:ext cx="609600" cy="500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Down Arrow 7"/>
          <p:cNvSpPr/>
          <p:nvPr/>
        </p:nvSpPr>
        <p:spPr>
          <a:xfrm>
            <a:off x="6019800" y="3620612"/>
            <a:ext cx="5334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389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62762"/>
            <a:ext cx="8229600" cy="952691"/>
          </a:xfrm>
        </p:spPr>
        <p:txBody>
          <a:bodyPr/>
          <a:lstStyle/>
          <a:p>
            <a:r>
              <a:rPr lang="en-US" dirty="0"/>
              <a:t>Solving equations, part 2</a:t>
            </a:r>
          </a:p>
        </p:txBody>
      </p:sp>
      <mc:AlternateContent xmlns:mc="http://schemas.openxmlformats.org/markup-compatibility/2006" xmlns:a14="http://schemas.microsoft.com/office/drawing/2010/main">
        <mc:Choice Requires="a14">
          <p:sp>
            <p:nvSpPr>
              <p:cNvPr id="4" name="TextBox 3"/>
              <p:cNvSpPr txBox="1"/>
              <p:nvPr/>
            </p:nvSpPr>
            <p:spPr>
              <a:xfrm>
                <a:off x="381000" y="1410279"/>
                <a:ext cx="3736920" cy="1200329"/>
              </a:xfrm>
              <a:prstGeom prst="rect">
                <a:avLst/>
              </a:prstGeom>
              <a:noFill/>
            </p:spPr>
            <p:txBody>
              <a:bodyPr wrap="none" rtlCol="0">
                <a:spAutoFit/>
              </a:bodyPr>
              <a:lstStyle/>
              <a:p>
                <a:r>
                  <a:rPr lang="en-US" sz="2400" dirty="0"/>
                  <a:t>B: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r>
                      <a:rPr lang="en-US" sz="2400" i="1">
                        <a:latin typeface="Cambria Math" panose="02040503050406030204" pitchFamily="18" charset="0"/>
                      </a:rPr>
                      <m:t>=0</m:t>
                    </m:r>
                  </m:oMath>
                </a14:m>
                <a:endParaRPr lang="en-US" sz="2400" dirty="0"/>
              </a:p>
              <a:p>
                <a:r>
                  <a:rPr lang="en-US" sz="2400" dirty="0"/>
                  <a:t>I:  </a:t>
                </a:r>
                <a14:m>
                  <m:oMath xmlns:m="http://schemas.openxmlformats.org/officeDocument/2006/math">
                    <m:r>
                      <a:rPr lang="en-US" sz="2400" b="0" i="0" smtClean="0">
                        <a:latin typeface="Cambria Math" panose="02040503050406030204" pitchFamily="18" charset="0"/>
                      </a:rPr>
                      <m:t>−</m:t>
                    </m:r>
                    <m:r>
                      <m:rPr>
                        <m:sty m:val="p"/>
                      </m:rPr>
                      <a:rPr lang="en-US" sz="2400">
                        <a:latin typeface="Cambria Math" panose="02040503050406030204" pitchFamily="18" charset="0"/>
                      </a:rPr>
                      <m:t>j</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1</m:t>
                        </m:r>
                      </m:sub>
                    </m:sSub>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=4</m:t>
                    </m:r>
                    <m:r>
                      <a:rPr lang="en-US" sz="2400" i="1">
                        <a:latin typeface="Cambria Math" panose="02040503050406030204" pitchFamily="18" charset="0"/>
                      </a:rPr>
                      <m:t>𝑉</m:t>
                    </m:r>
                  </m:oMath>
                </a14:m>
                <a:endParaRPr lang="en-US" sz="2400" dirty="0"/>
              </a:p>
              <a:p>
                <a:r>
                  <a:rPr lang="en-US" sz="2400" dirty="0"/>
                  <a:t>II:</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4</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5</m:t>
                        </m:r>
                        <m:r>
                          <a:rPr lang="en-US" sz="2400" i="1">
                            <a:latin typeface="Cambria Math" panose="02040503050406030204" pitchFamily="18" charset="0"/>
                          </a:rPr>
                          <m:t>𝑗𝑖</m:t>
                        </m:r>
                      </m:e>
                      <m:sub>
                        <m:r>
                          <a:rPr lang="en-US" sz="2400" i="1">
                            <a:latin typeface="Cambria Math" panose="02040503050406030204" pitchFamily="18" charset="0"/>
                          </a:rPr>
                          <m:t>2</m:t>
                        </m:r>
                      </m:sub>
                    </m:sSub>
                    <m:r>
                      <a:rPr lang="en-US" sz="2400" b="0" i="1" smtClean="0">
                        <a:latin typeface="Cambria Math" panose="02040503050406030204" pitchFamily="18" charset="0"/>
                      </a:rPr>
                      <m:t>=3</m:t>
                    </m:r>
                    <m:r>
                      <a:rPr lang="en-US" sz="2400" b="0" i="1" smtClean="0">
                        <a:latin typeface="Cambria Math" panose="02040503050406030204" pitchFamily="18" charset="0"/>
                      </a:rPr>
                      <m:t>𝑗𝑉</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1410279"/>
                <a:ext cx="3736920" cy="1200329"/>
              </a:xfrm>
              <a:prstGeom prst="rect">
                <a:avLst/>
              </a:prstGeom>
              <a:blipFill rotWithShape="0">
                <a:blip r:embed="rId2"/>
                <a:stretch>
                  <a:fillRect l="-2610" t="-4061" r="-163"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135301" y="3196131"/>
                <a:ext cx="4811830"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m:t>
                                </m:r>
                                <m:r>
                                  <a:rPr lang="en-US" sz="2400" b="0" i="1" smtClean="0">
                                    <a:latin typeface="Cambria Math" panose="02040503050406030204" pitchFamily="18" charset="0"/>
                                  </a:rPr>
                                  <m:t>𝑗</m:t>
                                </m:r>
                              </m:e>
                              <m:e>
                                <m:r>
                                  <a:rPr lang="en-US" sz="2400" b="0" i="1" smtClean="0">
                                    <a:latin typeface="Cambria Math" panose="02040503050406030204" pitchFamily="18" charset="0"/>
                                  </a:rPr>
                                  <m:t>0</m:t>
                                </m:r>
                              </m:e>
                              <m:e>
                                <m:r>
                                  <a:rPr lang="en-US" sz="2400" b="0" i="1" smtClean="0">
                                    <a:latin typeface="Cambria Math" panose="02040503050406030204" pitchFamily="18" charset="0"/>
                                  </a:rPr>
                                  <m:t>4+4</m:t>
                                </m:r>
                                <m:r>
                                  <a:rPr lang="en-US" sz="2400" b="0" i="1" smtClean="0">
                                    <a:latin typeface="Cambria Math" panose="02040503050406030204" pitchFamily="18" charset="0"/>
                                  </a:rPr>
                                  <m:t>𝑗</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5</m:t>
                                </m:r>
                                <m:r>
                                  <a:rPr lang="en-US" sz="2400" b="0" i="1" smtClean="0">
                                    <a:latin typeface="Cambria Math" panose="02040503050406030204" pitchFamily="18" charset="0"/>
                                  </a:rPr>
                                  <m:t>𝑗</m:t>
                                </m:r>
                              </m:e>
                              <m:e>
                                <m:r>
                                  <a:rPr lang="en-US" sz="2400" i="1">
                                    <a:latin typeface="Cambria Math" panose="02040503050406030204" pitchFamily="18" charset="0"/>
                                  </a:rPr>
                                  <m:t>−4−4</m:t>
                                </m:r>
                                <m:r>
                                  <a:rPr lang="en-US" sz="2400" i="1">
                                    <a:latin typeface="Cambria Math" panose="02040503050406030204" pitchFamily="18" charset="0"/>
                                  </a:rPr>
                                  <m:t>𝑗</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e>
                            </m:mr>
                            <m:mr>
                              <m:e>
                                <m:r>
                                  <a:rPr lang="en-US" sz="2400" b="0" i="1" smtClean="0">
                                    <a:latin typeface="Cambria Math" panose="02040503050406030204" pitchFamily="18" charset="0"/>
                                  </a:rPr>
                                  <m:t>3</m:t>
                                </m:r>
                                <m:r>
                                  <a:rPr lang="en-US" sz="2400" b="0" i="1" smtClean="0">
                                    <a:latin typeface="Cambria Math" panose="02040503050406030204" pitchFamily="18" charset="0"/>
                                  </a:rPr>
                                  <m:t>𝑗</m:t>
                                </m:r>
                              </m:e>
                            </m:mr>
                          </m:m>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135301" y="3196131"/>
                <a:ext cx="4811830" cy="1281376"/>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4876800" y="1594944"/>
            <a:ext cx="3527951" cy="830997"/>
          </a:xfrm>
          <a:prstGeom prst="rect">
            <a:avLst/>
          </a:prstGeom>
          <a:noFill/>
        </p:spPr>
        <p:txBody>
          <a:bodyPr wrap="square" rtlCol="0">
            <a:spAutoFit/>
          </a:bodyPr>
          <a:lstStyle/>
          <a:p>
            <a:r>
              <a:rPr lang="en-US" sz="2400" dirty="0"/>
              <a:t>The three equations can be written in matrix form</a:t>
            </a:r>
          </a:p>
        </p:txBody>
      </p:sp>
      <p:sp>
        <p:nvSpPr>
          <p:cNvPr id="7" name="TextBox 6"/>
          <p:cNvSpPr txBox="1"/>
          <p:nvPr/>
        </p:nvSpPr>
        <p:spPr>
          <a:xfrm>
            <a:off x="381000" y="5334000"/>
            <a:ext cx="8229599" cy="830997"/>
          </a:xfrm>
          <a:prstGeom prst="rect">
            <a:avLst/>
          </a:prstGeom>
          <a:noFill/>
        </p:spPr>
        <p:txBody>
          <a:bodyPr wrap="square" rtlCol="0">
            <a:spAutoFit/>
          </a:bodyPr>
          <a:lstStyle/>
          <a:p>
            <a:r>
              <a:rPr lang="en-US" sz="2400" dirty="0"/>
              <a:t>The matrix then can be solved numerically (e.g. with MATLAB), or by matrix inversion, Gaussian elimination. Kramer’s Rule, etc.</a:t>
            </a:r>
          </a:p>
        </p:txBody>
      </p:sp>
      <p:sp>
        <p:nvSpPr>
          <p:cNvPr id="8" name="Right Arrow 7"/>
          <p:cNvSpPr/>
          <p:nvPr/>
        </p:nvSpPr>
        <p:spPr>
          <a:xfrm>
            <a:off x="4108395" y="1759039"/>
            <a:ext cx="609600" cy="500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Down Arrow 8"/>
          <p:cNvSpPr/>
          <p:nvPr/>
        </p:nvSpPr>
        <p:spPr>
          <a:xfrm>
            <a:off x="6019800" y="2473392"/>
            <a:ext cx="5334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953000" y="4600953"/>
            <a:ext cx="5334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939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a:t>
            </a:r>
          </a:p>
        </p:txBody>
      </p:sp>
      <mc:AlternateContent xmlns:mc="http://schemas.openxmlformats.org/markup-compatibility/2006" xmlns:a14="http://schemas.microsoft.com/office/drawing/2010/main">
        <mc:Choice Requires="a14">
          <p:sp>
            <p:nvSpPr>
              <p:cNvPr id="4" name="TextBox 3"/>
              <p:cNvSpPr txBox="1"/>
              <p:nvPr/>
            </p:nvSpPr>
            <p:spPr>
              <a:xfrm>
                <a:off x="533400" y="1417638"/>
                <a:ext cx="4811830"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m:t>
                                </m:r>
                                <m:r>
                                  <a:rPr lang="en-US" sz="2400" b="0" i="1" smtClean="0">
                                    <a:latin typeface="Cambria Math" panose="02040503050406030204" pitchFamily="18" charset="0"/>
                                  </a:rPr>
                                  <m:t>𝑗</m:t>
                                </m:r>
                              </m:e>
                              <m:e>
                                <m:r>
                                  <a:rPr lang="en-US" sz="2400" b="0" i="1" smtClean="0">
                                    <a:latin typeface="Cambria Math" panose="02040503050406030204" pitchFamily="18" charset="0"/>
                                  </a:rPr>
                                  <m:t>0</m:t>
                                </m:r>
                              </m:e>
                              <m:e>
                                <m:r>
                                  <a:rPr lang="en-US" sz="2400" b="0" i="1" smtClean="0">
                                    <a:latin typeface="Cambria Math" panose="02040503050406030204" pitchFamily="18" charset="0"/>
                                  </a:rPr>
                                  <m:t>4+4</m:t>
                                </m:r>
                                <m:r>
                                  <a:rPr lang="en-US" sz="2400" b="0" i="1" smtClean="0">
                                    <a:latin typeface="Cambria Math" panose="02040503050406030204" pitchFamily="18" charset="0"/>
                                  </a:rPr>
                                  <m:t>𝑗</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5</m:t>
                                </m:r>
                                <m:r>
                                  <a:rPr lang="en-US" sz="2400" b="0" i="1" smtClean="0">
                                    <a:latin typeface="Cambria Math" panose="02040503050406030204" pitchFamily="18" charset="0"/>
                                  </a:rPr>
                                  <m:t>𝑗</m:t>
                                </m:r>
                              </m:e>
                              <m:e>
                                <m:r>
                                  <a:rPr lang="en-US" sz="2400" i="1">
                                    <a:latin typeface="Cambria Math" panose="02040503050406030204" pitchFamily="18" charset="0"/>
                                  </a:rPr>
                                  <m:t>−4−4</m:t>
                                </m:r>
                                <m:r>
                                  <a:rPr lang="en-US" sz="2400" i="1">
                                    <a:latin typeface="Cambria Math" panose="02040503050406030204" pitchFamily="18" charset="0"/>
                                  </a:rPr>
                                  <m:t>𝑗</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e>
                            </m:mr>
                            <m:mr>
                              <m:e>
                                <m:r>
                                  <a:rPr lang="en-US" sz="2400" b="0" i="1" smtClean="0">
                                    <a:latin typeface="Cambria Math" panose="02040503050406030204" pitchFamily="18" charset="0"/>
                                  </a:rPr>
                                  <m:t>3</m:t>
                                </m:r>
                                <m:r>
                                  <a:rPr lang="en-US" sz="2400" b="0" i="1" smtClean="0">
                                    <a:latin typeface="Cambria Math" panose="02040503050406030204" pitchFamily="18" charset="0"/>
                                  </a:rPr>
                                  <m:t>𝑗</m:t>
                                </m:r>
                              </m:e>
                            </m:mr>
                          </m:m>
                        </m:e>
                      </m:d>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1417638"/>
                <a:ext cx="4811830" cy="12813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3400" y="3124200"/>
                <a:ext cx="4636654"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m:t>
                                </m:r>
                                <m:r>
                                  <a:rPr lang="en-US" sz="2400" b="0" i="1" smtClean="0">
                                    <a:latin typeface="Cambria Math" panose="02040503050406030204" pitchFamily="18" charset="0"/>
                                  </a:rPr>
                                  <m:t>𝑗</m:t>
                                </m:r>
                              </m:e>
                              <m:e>
                                <m:r>
                                  <a:rPr lang="en-US" sz="2400" b="0" i="1" smtClean="0">
                                    <a:latin typeface="Cambria Math" panose="02040503050406030204" pitchFamily="18" charset="0"/>
                                  </a:rPr>
                                  <m:t>4+3</m:t>
                                </m:r>
                                <m:r>
                                  <a:rPr lang="en-US" sz="2400" b="0" i="1" smtClean="0">
                                    <a:latin typeface="Cambria Math" panose="02040503050406030204" pitchFamily="18" charset="0"/>
                                  </a:rPr>
                                  <m:t>𝑗</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5</m:t>
                                </m:r>
                                <m:r>
                                  <a:rPr lang="en-US" sz="2400" b="0" i="1" smtClean="0">
                                    <a:latin typeface="Cambria Math" panose="02040503050406030204" pitchFamily="18" charset="0"/>
                                  </a:rPr>
                                  <m:t>𝑗</m:t>
                                </m:r>
                              </m:e>
                              <m:e>
                                <m:r>
                                  <a:rPr lang="en-US" sz="2400" i="1">
                                    <a:latin typeface="Cambria Math" panose="02040503050406030204" pitchFamily="18" charset="0"/>
                                  </a:rPr>
                                  <m:t>−4−4</m:t>
                                </m:r>
                                <m:r>
                                  <a:rPr lang="en-US" sz="2400" i="1">
                                    <a:latin typeface="Cambria Math" panose="02040503050406030204" pitchFamily="18" charset="0"/>
                                  </a:rPr>
                                  <m:t>𝑗</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e>
                            </m:mr>
                            <m:mr>
                              <m:e>
                                <m:r>
                                  <a:rPr lang="en-US" sz="2400" b="0" i="1" smtClean="0">
                                    <a:latin typeface="Cambria Math" panose="02040503050406030204" pitchFamily="18" charset="0"/>
                                  </a:rPr>
                                  <m:t>3</m:t>
                                </m:r>
                                <m:r>
                                  <a:rPr lang="en-US" sz="2400" b="0" i="1" smtClean="0">
                                    <a:latin typeface="Cambria Math" panose="02040503050406030204" pitchFamily="18" charset="0"/>
                                  </a:rPr>
                                  <m:t>𝑗</m:t>
                                </m:r>
                              </m:e>
                            </m:mr>
                          </m:m>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3124200"/>
                <a:ext cx="4636654" cy="1281376"/>
              </a:xfrm>
              <a:prstGeom prst="rect">
                <a:avLst/>
              </a:prstGeom>
              <a:blipFill>
                <a:blip r:embed="rId3"/>
                <a:stretch>
                  <a:fillRect/>
                </a:stretch>
              </a:blipFill>
            </p:spPr>
            <p:txBody>
              <a:bodyPr/>
              <a:lstStyle/>
              <a:p>
                <a:r>
                  <a:rPr lang="en-US">
                    <a:noFill/>
                  </a:rPr>
                  <a:t> </a:t>
                </a:r>
              </a:p>
            </p:txBody>
          </p:sp>
        </mc:Fallback>
      </mc:AlternateContent>
      <p:sp>
        <p:nvSpPr>
          <p:cNvPr id="6" name="Down Arrow 5"/>
          <p:cNvSpPr/>
          <p:nvPr/>
        </p:nvSpPr>
        <p:spPr>
          <a:xfrm>
            <a:off x="2286000" y="2698618"/>
            <a:ext cx="533400" cy="397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45235" y="4953000"/>
                <a:ext cx="5453159"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m:t>
                                </m:r>
                                <m:r>
                                  <a:rPr lang="en-US" sz="2400" b="0" i="1" smtClean="0">
                                    <a:latin typeface="Cambria Math" panose="02040503050406030204" pitchFamily="18" charset="0"/>
                                  </a:rPr>
                                  <m:t>𝑗</m:t>
                                </m:r>
                              </m:e>
                              <m:e>
                                <m:r>
                                  <a:rPr lang="en-US" sz="2400" b="0" i="1" smtClean="0">
                                    <a:latin typeface="Cambria Math" panose="02040503050406030204" pitchFamily="18" charset="0"/>
                                  </a:rPr>
                                  <m:t>4+3</m:t>
                                </m:r>
                                <m:r>
                                  <a:rPr lang="en-US" sz="2400" b="0" i="1" smtClean="0">
                                    <a:latin typeface="Cambria Math" panose="02040503050406030204" pitchFamily="18" charset="0"/>
                                  </a:rPr>
                                  <m:t>𝑗</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16+11</m:t>
                                </m:r>
                                <m:r>
                                  <a:rPr lang="en-US" sz="2400" i="1">
                                    <a:latin typeface="Cambria Math" panose="02040503050406030204" pitchFamily="18" charset="0"/>
                                  </a:rPr>
                                  <m:t>𝑗</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e>
                            </m:mr>
                            <m:mr>
                              <m:e>
                                <m:r>
                                  <a:rPr lang="en-US" sz="2400" b="0" i="1" smtClean="0">
                                    <a:latin typeface="Cambria Math" panose="02040503050406030204" pitchFamily="18" charset="0"/>
                                  </a:rPr>
                                  <m:t>20+3</m:t>
                                </m:r>
                                <m:r>
                                  <a:rPr lang="en-US" sz="2400" b="0" i="1" smtClean="0">
                                    <a:latin typeface="Cambria Math" panose="02040503050406030204" pitchFamily="18" charset="0"/>
                                  </a:rPr>
                                  <m:t>𝑗</m:t>
                                </m:r>
                              </m:e>
                            </m:mr>
                          </m:m>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45235" y="4953000"/>
                <a:ext cx="5453159" cy="1281376"/>
              </a:xfrm>
              <a:prstGeom prst="rect">
                <a:avLst/>
              </a:prstGeom>
              <a:blipFill>
                <a:blip r:embed="rId4"/>
                <a:stretch>
                  <a:fillRect/>
                </a:stretch>
              </a:blipFill>
            </p:spPr>
            <p:txBody>
              <a:bodyPr/>
              <a:lstStyle/>
              <a:p>
                <a:r>
                  <a:rPr lang="en-US">
                    <a:noFill/>
                  </a:rPr>
                  <a:t> </a:t>
                </a:r>
              </a:p>
            </p:txBody>
          </p:sp>
        </mc:Fallback>
      </mc:AlternateContent>
      <p:sp>
        <p:nvSpPr>
          <p:cNvPr id="8" name="Down Arrow 7"/>
          <p:cNvSpPr/>
          <p:nvPr/>
        </p:nvSpPr>
        <p:spPr>
          <a:xfrm>
            <a:off x="2286000" y="4405180"/>
            <a:ext cx="533400" cy="397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39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part 2</a:t>
            </a:r>
          </a:p>
        </p:txBody>
      </p:sp>
      <mc:AlternateContent xmlns:mc="http://schemas.openxmlformats.org/markup-compatibility/2006">
        <mc:Choice xmlns:a14="http://schemas.microsoft.com/office/drawing/2010/main" Requires="a14">
          <p:sp>
            <p:nvSpPr>
              <p:cNvPr id="5" name="TextBox 4"/>
              <p:cNvSpPr txBox="1"/>
              <p:nvPr/>
            </p:nvSpPr>
            <p:spPr>
              <a:xfrm>
                <a:off x="533400" y="3124200"/>
                <a:ext cx="6981014"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b="0" i="1" smtClean="0">
                                    <a:latin typeface="Cambria Math" panose="02040503050406030204" pitchFamily="18" charset="0"/>
                                  </a:rPr>
                                  <m:t>4</m:t>
                                </m:r>
                                <m:r>
                                  <a:rPr lang="en-US" sz="2400" b="0" i="1" smtClean="0">
                                    <a:latin typeface="Cambria Math" panose="02040503050406030204" pitchFamily="18" charset="0"/>
                                  </a:rPr>
                                  <m:t>𝑗</m:t>
                                </m:r>
                                <m:r>
                                  <a:rPr lang="en-US" sz="2400" b="0" i="1" smtClean="0">
                                    <a:latin typeface="Cambria Math" panose="02040503050406030204" pitchFamily="18" charset="0"/>
                                  </a:rPr>
                                  <m:t>−3</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r>
                                  <a:rPr lang="en-US" sz="2400" b="0" i="1" smtClean="0">
                                    <a:latin typeface="Cambria Math" panose="02040503050406030204" pitchFamily="18" charset="0"/>
                                  </a:rPr>
                                  <m:t>𝑗</m:t>
                                </m:r>
                              </m:e>
                            </m:mr>
                            <m:mr>
                              <m:e>
                                <m:d>
                                  <m:dPr>
                                    <m:ctrlPr>
                                      <a:rPr lang="en-US" sz="2400" b="0" i="1" smtClean="0">
                                        <a:latin typeface="Cambria Math" panose="02040503050406030204" pitchFamily="18" charset="0"/>
                                      </a:rPr>
                                    </m:ctrlPr>
                                  </m:dPr>
                                  <m:e>
                                    <m:r>
                                      <a:rPr lang="en-US" sz="2400" i="1">
                                        <a:latin typeface="Cambria Math" panose="02040503050406030204" pitchFamily="18" charset="0"/>
                                      </a:rPr>
                                      <m:t>20+3</m:t>
                                    </m:r>
                                    <m:r>
                                      <a:rPr lang="en-US" sz="2400" i="1">
                                        <a:latin typeface="Cambria Math" panose="02040503050406030204" pitchFamily="18" charset="0"/>
                                      </a:rPr>
                                      <m:t>𝑗</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i="1">
                                        <a:latin typeface="Cambria Math" panose="02040503050406030204" pitchFamily="18" charset="0"/>
                                      </a:rPr>
                                      <m:t>16+11</m:t>
                                    </m:r>
                                    <m:r>
                                      <a:rPr lang="en-US" sz="2400" b="0" i="1" smtClean="0">
                                        <a:latin typeface="Cambria Math" panose="02040503050406030204" pitchFamily="18" charset="0"/>
                                      </a:rPr>
                                      <m:t>𝑗</m:t>
                                    </m:r>
                                  </m:e>
                                </m:d>
                              </m:e>
                            </m:mr>
                          </m:m>
                        </m:e>
                      </m:d>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533400" y="3124200"/>
                <a:ext cx="6981014" cy="1281376"/>
              </a:xfrm>
              <a:prstGeom prst="rect">
                <a:avLst/>
              </a:prstGeom>
              <a:blipFill>
                <a:blip r:embed="rId2"/>
                <a:stretch>
                  <a:fillRect/>
                </a:stretch>
              </a:blipFill>
            </p:spPr>
            <p:txBody>
              <a:bodyPr/>
              <a:lstStyle/>
              <a:p>
                <a:r>
                  <a:rPr lang="en-US">
                    <a:noFill/>
                  </a:rPr>
                  <a:t> </a:t>
                </a:r>
              </a:p>
            </p:txBody>
          </p:sp>
        </mc:Fallback>
      </mc:AlternateContent>
      <p:sp>
        <p:nvSpPr>
          <p:cNvPr id="6" name="Down Arrow 5"/>
          <p:cNvSpPr/>
          <p:nvPr/>
        </p:nvSpPr>
        <p:spPr>
          <a:xfrm>
            <a:off x="2286000" y="2698618"/>
            <a:ext cx="533400" cy="397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286000" y="4405180"/>
            <a:ext cx="533400" cy="397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88909" y="4802187"/>
                <a:ext cx="4505785" cy="1281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e>
                            </m:mr>
                          </m:m>
                        </m:e>
                      </m:d>
                      <m:r>
                        <a:rPr lang="en-US" sz="2400" i="1">
                          <a:latin typeface="Cambria Math" panose="02040503050406030204" pitchFamily="18" charset="0"/>
                        </a:rPr>
                        <m:t>=</m:t>
                      </m:r>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e>
                            </m:mr>
                            <m:mr>
                              <m:e>
                                <m:r>
                                  <a:rPr lang="en-US" sz="2400" i="1">
                                    <a:latin typeface="Cambria Math" panose="02040503050406030204" pitchFamily="18" charset="0"/>
                                  </a:rPr>
                                  <m:t>4</m:t>
                                </m:r>
                                <m:r>
                                  <a:rPr lang="en-US" sz="2400" b="0" i="1" smtClean="0">
                                    <a:latin typeface="Cambria Math" panose="02040503050406030204" pitchFamily="18" charset="0"/>
                                  </a:rPr>
                                  <m:t>𝑗</m:t>
                                </m:r>
                                <m:r>
                                  <a:rPr lang="en-US" sz="2400" b="0" i="1" smtClean="0">
                                    <a:latin typeface="Cambria Math" panose="02040503050406030204" pitchFamily="18" charset="0"/>
                                  </a:rPr>
                                  <m:t>−(4</m:t>
                                </m:r>
                                <m:r>
                                  <a:rPr lang="en-US" sz="2400" i="1">
                                    <a:latin typeface="Cambria Math" panose="02040503050406030204" pitchFamily="18" charset="0"/>
                                  </a:rPr>
                                  <m:t>𝑗</m:t>
                                </m:r>
                                <m:r>
                                  <a:rPr lang="en-US" sz="2400" i="1">
                                    <a:latin typeface="Cambria Math" panose="02040503050406030204" pitchFamily="18" charset="0"/>
                                  </a:rPr>
                                  <m:t>−3)</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4</m:t>
                                    </m:r>
                                  </m:sub>
                                </m:sSub>
                              </m:e>
                            </m:mr>
                            <m:mr>
                              <m:e>
                                <m:r>
                                  <a:rPr lang="en-US" sz="2400" b="0" i="1" smtClean="0">
                                    <a:latin typeface="Cambria Math" panose="02040503050406030204" pitchFamily="18" charset="0"/>
                                  </a:rPr>
                                  <m:t>(20+3</m:t>
                                </m:r>
                                <m: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16+11</m:t>
                                </m:r>
                                <m:r>
                                  <a:rPr lang="en-US" sz="2400" b="0" i="1" smtClean="0">
                                    <a:latin typeface="Cambria Math" panose="02040503050406030204" pitchFamily="18" charset="0"/>
                                  </a:rPr>
                                  <m:t>𝑗</m:t>
                                </m:r>
                                <m:r>
                                  <a:rPr lang="en-US" sz="2400" i="1">
                                    <a:latin typeface="Cambria Math" panose="02040503050406030204" pitchFamily="18" charset="0"/>
                                  </a:rPr>
                                  <m:t>)</m:t>
                                </m:r>
                              </m:e>
                            </m:mr>
                          </m:m>
                        </m:e>
                      </m: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788909" y="4802187"/>
                <a:ext cx="4505785" cy="12813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38800" y="4802187"/>
                <a:ext cx="3124200" cy="1200329"/>
              </a:xfrm>
              <a:prstGeom prst="rect">
                <a:avLst/>
              </a:prstGeom>
              <a:noFill/>
            </p:spPr>
            <p:txBody>
              <a:bodyPr wrap="square" rtlCol="0">
                <a:spAutoFit/>
              </a:bodyPr>
              <a:lstStyle/>
              <a:p>
                <a:r>
                  <a:rPr lang="en-US" sz="2400" dirty="0">
                    <a:solidFill>
                      <a:srgbClr val="FF0000"/>
                    </a:solidFill>
                  </a:rPr>
                  <a:t>Calculate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i="1">
                            <a:solidFill>
                              <a:srgbClr val="FF0000"/>
                            </a:solidFill>
                            <a:latin typeface="Cambria Math" panose="02040503050406030204" pitchFamily="18" charset="0"/>
                          </a:rPr>
                          <m:t>4</m:t>
                        </m:r>
                      </m:sub>
                    </m:sSub>
                  </m:oMath>
                </a14:m>
                <a:r>
                  <a:rPr lang="en-US" sz="2400" dirty="0">
                    <a:solidFill>
                      <a:srgbClr val="FF0000"/>
                    </a:solidFill>
                  </a:rPr>
                  <a:t> first and then backfill to get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2</m:t>
                        </m:r>
                      </m:sub>
                    </m:sSub>
                  </m:oMath>
                </a14:m>
                <a:r>
                  <a:rPr lang="en-US" sz="2400" dirty="0">
                    <a:solidFill>
                      <a:srgbClr val="FF0000"/>
                    </a:solidFill>
                  </a:rPr>
                  <a:t> and then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𝑖</m:t>
                        </m:r>
                      </m:e>
                      <m:sub>
                        <m:r>
                          <a:rPr lang="en-US" sz="2400" b="0" i="1" smtClean="0">
                            <a:solidFill>
                              <a:srgbClr val="FF0000"/>
                            </a:solidFill>
                            <a:latin typeface="Cambria Math" panose="02040503050406030204" pitchFamily="18" charset="0"/>
                          </a:rPr>
                          <m:t>1</m:t>
                        </m:r>
                      </m:sub>
                    </m:sSub>
                  </m:oMath>
                </a14:m>
                <a:r>
                  <a:rPr lang="en-US" sz="2400" dirty="0">
                    <a:solidFill>
                      <a:srgbClr val="FF0000"/>
                    </a:solidFill>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5638800" y="4802187"/>
                <a:ext cx="3124200" cy="1200329"/>
              </a:xfrm>
              <a:prstGeom prst="rect">
                <a:avLst/>
              </a:prstGeom>
              <a:blipFill rotWithShape="0">
                <a:blip r:embed="rId5"/>
                <a:stretch>
                  <a:fillRect l="-2924"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2FEE1C-C6F4-4E13-8546-F96D39DE1F0B}"/>
                  </a:ext>
                </a:extLst>
              </p:cNvPr>
              <p:cNvSpPr txBox="1"/>
              <p:nvPr/>
            </p:nvSpPr>
            <p:spPr>
              <a:xfrm>
                <a:off x="448383" y="1388667"/>
                <a:ext cx="5453159"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m:t>
                                </m:r>
                                <m:r>
                                  <a:rPr lang="en-US" sz="2400" b="0" i="1" smtClean="0">
                                    <a:latin typeface="Cambria Math" panose="02040503050406030204" pitchFamily="18" charset="0"/>
                                  </a:rPr>
                                  <m:t>𝑗</m:t>
                                </m:r>
                              </m:e>
                              <m:e>
                                <m:r>
                                  <a:rPr lang="en-US" sz="2400" b="0" i="1" smtClean="0">
                                    <a:latin typeface="Cambria Math" panose="02040503050406030204" pitchFamily="18" charset="0"/>
                                  </a:rPr>
                                  <m:t>4+3</m:t>
                                </m:r>
                                <m:r>
                                  <a:rPr lang="en-US" sz="2400" b="0" i="1" smtClean="0">
                                    <a:latin typeface="Cambria Math" panose="02040503050406030204" pitchFamily="18" charset="0"/>
                                  </a:rPr>
                                  <m:t>𝑗</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16+11</m:t>
                                </m:r>
                                <m:r>
                                  <a:rPr lang="en-US" sz="2400" i="1">
                                    <a:latin typeface="Cambria Math" panose="02040503050406030204" pitchFamily="18" charset="0"/>
                                  </a:rPr>
                                  <m:t>𝑗</m:t>
                                </m:r>
                              </m:e>
                            </m:mr>
                          </m:m>
                        </m:e>
                      </m:d>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4</m:t>
                                    </m:r>
                                  </m:sub>
                                </m:sSub>
                              </m:e>
                            </m:mr>
                          </m:m>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4</m:t>
                                </m:r>
                              </m:e>
                            </m:mr>
                            <m:mr>
                              <m:e>
                                <m:r>
                                  <a:rPr lang="en-US" sz="2400" b="0" i="1" smtClean="0">
                                    <a:latin typeface="Cambria Math" panose="02040503050406030204" pitchFamily="18" charset="0"/>
                                  </a:rPr>
                                  <m:t>20+3</m:t>
                                </m:r>
                                <m:r>
                                  <a:rPr lang="en-US" sz="2400" b="0" i="1" smtClean="0">
                                    <a:latin typeface="Cambria Math" panose="02040503050406030204" pitchFamily="18" charset="0"/>
                                  </a:rPr>
                                  <m:t>𝑗</m:t>
                                </m:r>
                              </m:e>
                            </m:mr>
                          </m:m>
                        </m:e>
                      </m:d>
                    </m:oMath>
                  </m:oMathPara>
                </a14:m>
                <a:endParaRPr lang="en-US" sz="2400" dirty="0"/>
              </a:p>
            </p:txBody>
          </p:sp>
        </mc:Choice>
        <mc:Fallback xmlns="">
          <p:sp>
            <p:nvSpPr>
              <p:cNvPr id="4" name="TextBox 3">
                <a:extLst>
                  <a:ext uri="{FF2B5EF4-FFF2-40B4-BE49-F238E27FC236}">
                    <a16:creationId xmlns:a16="http://schemas.microsoft.com/office/drawing/2014/main" id="{382FEE1C-C6F4-4E13-8546-F96D39DE1F0B}"/>
                  </a:ext>
                </a:extLst>
              </p:cNvPr>
              <p:cNvSpPr txBox="1">
                <a:spLocks noRot="1" noChangeAspect="1" noMove="1" noResize="1" noEditPoints="1" noAdjustHandles="1" noChangeArrowheads="1" noChangeShapeType="1" noTextEdit="1"/>
              </p:cNvSpPr>
              <p:nvPr/>
            </p:nvSpPr>
            <p:spPr>
              <a:xfrm>
                <a:off x="448383" y="1388667"/>
                <a:ext cx="5453159" cy="128137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4969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8610600" cy="3127375"/>
          </a:xfrm>
        </p:spPr>
        <p:txBody>
          <a:bodyPr>
            <a:normAutofit/>
          </a:bodyPr>
          <a:lstStyle/>
          <a:p>
            <a:r>
              <a:rPr lang="en-US" sz="4400" b="1" dirty="0"/>
              <a:t>Sinusoidal steady state</a:t>
            </a:r>
            <a:br>
              <a:rPr lang="en-US" sz="4400" b="1" dirty="0"/>
            </a:br>
            <a:r>
              <a:rPr lang="en-US" dirty="0"/>
              <a:t>Part 8: RMS voltage and current, average power, and the power factor</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4148897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760"/>
            <a:ext cx="9067800" cy="548640"/>
          </a:xfrm>
        </p:spPr>
        <p:txBody>
          <a:bodyPr>
            <a:noAutofit/>
          </a:bodyPr>
          <a:lstStyle/>
          <a:p>
            <a:r>
              <a:rPr lang="en-US" sz="3600" dirty="0"/>
              <a:t>Root-mean-square (RMS) voltages and currents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38113951"/>
              </p:ext>
            </p:extLst>
          </p:nvPr>
        </p:nvGraphicFramePr>
        <p:xfrm>
          <a:off x="859824" y="2209800"/>
          <a:ext cx="6858000" cy="782729"/>
        </p:xfrm>
        <a:graphic>
          <a:graphicData uri="http://schemas.openxmlformats.org/presentationml/2006/ole">
            <mc:AlternateContent xmlns:mc="http://schemas.openxmlformats.org/markup-compatibility/2006">
              <mc:Choice xmlns:v="urn:schemas-microsoft-com:vml" Requires="v">
                <p:oleObj name="Equation" r:id="rId2" imgW="3898800" imgH="444240" progId="Equation.3">
                  <p:embed/>
                </p:oleObj>
              </mc:Choice>
              <mc:Fallback>
                <p:oleObj name="Equation" r:id="rId2" imgW="3898800" imgH="4442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24" y="2209800"/>
                        <a:ext cx="6858000" cy="782729"/>
                      </a:xfrm>
                      <a:prstGeom prst="rect">
                        <a:avLst/>
                      </a:prstGeom>
                      <a:noFill/>
                    </p:spPr>
                  </p:pic>
                </p:oleObj>
              </mc:Fallback>
            </mc:AlternateContent>
          </a:graphicData>
        </a:graphic>
      </p:graphicFrame>
      <p:graphicFrame>
        <p:nvGraphicFramePr>
          <p:cNvPr id="51203" name="Content Placeholder 3"/>
          <p:cNvGraphicFramePr>
            <a:graphicFrameLocks noChangeAspect="1"/>
          </p:cNvGraphicFramePr>
          <p:nvPr>
            <p:extLst>
              <p:ext uri="{D42A27DB-BD31-4B8C-83A1-F6EECF244321}">
                <p14:modId xmlns:p14="http://schemas.microsoft.com/office/powerpoint/2010/main" val="3049169030"/>
              </p:ext>
            </p:extLst>
          </p:nvPr>
        </p:nvGraphicFramePr>
        <p:xfrm>
          <a:off x="838200" y="3200400"/>
          <a:ext cx="6858000" cy="2971800"/>
        </p:xfrm>
        <a:graphic>
          <a:graphicData uri="http://schemas.openxmlformats.org/presentationml/2006/ole">
            <mc:AlternateContent xmlns:mc="http://schemas.openxmlformats.org/markup-compatibility/2006">
              <mc:Choice xmlns:v="urn:schemas-microsoft-com:vml" Requires="v">
                <p:oleObj name="Equation" r:id="rId4" imgW="3835080" imgH="1625400" progId="Equation.DSMT4">
                  <p:embed/>
                </p:oleObj>
              </mc:Choice>
              <mc:Fallback>
                <p:oleObj name="Equation" r:id="rId4" imgW="3835080" imgH="1625400" progId="Equation.DSMT4">
                  <p:embed/>
                  <p:pic>
                    <p:nvPicPr>
                      <p:cNvPr id="0" name=""/>
                      <p:cNvPicPr>
                        <a:picLocks noChangeAspect="1" noChangeArrowheads="1"/>
                      </p:cNvPicPr>
                      <p:nvPr/>
                    </p:nvPicPr>
                    <p:blipFill>
                      <a:blip r:embed="rId5"/>
                      <a:srcRect/>
                      <a:stretch>
                        <a:fillRect/>
                      </a:stretch>
                    </p:blipFill>
                    <p:spPr bwMode="auto">
                      <a:xfrm>
                        <a:off x="838200" y="3200400"/>
                        <a:ext cx="6858000" cy="2971800"/>
                      </a:xfrm>
                      <a:prstGeom prst="rect">
                        <a:avLst/>
                      </a:prstGeom>
                      <a:noFill/>
                    </p:spPr>
                  </p:pic>
                </p:oleObj>
              </mc:Fallback>
            </mc:AlternateContent>
          </a:graphicData>
        </a:graphic>
      </p:graphicFrame>
      <p:sp>
        <p:nvSpPr>
          <p:cNvPr id="3" name="TextBox 2"/>
          <p:cNvSpPr txBox="1"/>
          <p:nvPr/>
        </p:nvSpPr>
        <p:spPr>
          <a:xfrm>
            <a:off x="457200" y="914400"/>
            <a:ext cx="8305800" cy="1200329"/>
          </a:xfrm>
          <a:prstGeom prst="rect">
            <a:avLst/>
          </a:prstGeom>
          <a:noFill/>
        </p:spPr>
        <p:txBody>
          <a:bodyPr wrap="square" rtlCol="0">
            <a:spAutoFit/>
          </a:bodyPr>
          <a:lstStyle/>
          <a:p>
            <a:r>
              <a:rPr lang="en-US" sz="2400" dirty="0"/>
              <a:t>For sinusoidal steady-state, the average value of a voltage or current is zero, so we characterize voltages/currents by their RMS values instead:</a:t>
            </a:r>
          </a:p>
        </p:txBody>
      </p:sp>
    </p:spTree>
    <p:extLst>
      <p:ext uri="{BB962C8B-B14F-4D97-AF65-F5344CB8AC3E}">
        <p14:creationId xmlns:p14="http://schemas.microsoft.com/office/powerpoint/2010/main" val="3011953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a:t>Average power dissipated in a branch</a:t>
            </a:r>
          </a:p>
        </p:txBody>
      </p:sp>
      <p:graphicFrame>
        <p:nvGraphicFramePr>
          <p:cNvPr id="52226" name="Content Placeholder 3"/>
          <p:cNvGraphicFramePr>
            <a:graphicFrameLocks noChangeAspect="1"/>
          </p:cNvGraphicFramePr>
          <p:nvPr>
            <p:extLst>
              <p:ext uri="{D42A27DB-BD31-4B8C-83A1-F6EECF244321}">
                <p14:modId xmlns:p14="http://schemas.microsoft.com/office/powerpoint/2010/main" val="4155524094"/>
              </p:ext>
            </p:extLst>
          </p:nvPr>
        </p:nvGraphicFramePr>
        <p:xfrm>
          <a:off x="1371600" y="1143000"/>
          <a:ext cx="7010400" cy="5125323"/>
        </p:xfrm>
        <a:graphic>
          <a:graphicData uri="http://schemas.openxmlformats.org/presentationml/2006/ole">
            <mc:AlternateContent xmlns:mc="http://schemas.openxmlformats.org/markup-compatibility/2006">
              <mc:Choice xmlns:v="urn:schemas-microsoft-com:vml" Requires="v">
                <p:oleObj name="Equation" r:id="rId2" imgW="3720960" imgH="2717640" progId="Equation.3">
                  <p:embed/>
                </p:oleObj>
              </mc:Choice>
              <mc:Fallback>
                <p:oleObj name="Equation" r:id="rId2" imgW="3720960" imgH="2717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7010400" cy="5125323"/>
                      </a:xfrm>
                      <a:prstGeom prst="rect">
                        <a:avLst/>
                      </a:prstGeom>
                      <a:noFill/>
                    </p:spPr>
                  </p:pic>
                </p:oleObj>
              </mc:Fallback>
            </mc:AlternateContent>
          </a:graphicData>
        </a:graphic>
      </p:graphicFrame>
      <p:sp>
        <p:nvSpPr>
          <p:cNvPr id="3" name="TextBox 2"/>
          <p:cNvSpPr txBox="1"/>
          <p:nvPr/>
        </p:nvSpPr>
        <p:spPr>
          <a:xfrm>
            <a:off x="4343400" y="1295400"/>
            <a:ext cx="2884892" cy="461665"/>
          </a:xfrm>
          <a:prstGeom prst="rect">
            <a:avLst/>
          </a:prstGeom>
          <a:noFill/>
        </p:spPr>
        <p:txBody>
          <a:bodyPr wrap="none" rtlCol="0">
            <a:spAutoFit/>
          </a:bodyPr>
          <a:lstStyle/>
          <a:p>
            <a:r>
              <a:rPr lang="en-US" sz="2400" dirty="0"/>
              <a:t>Where T is the period</a:t>
            </a:r>
          </a:p>
        </p:txBody>
      </p:sp>
    </p:spTree>
    <p:extLst>
      <p:ext uri="{BB962C8B-B14F-4D97-AF65-F5344CB8AC3E}">
        <p14:creationId xmlns:p14="http://schemas.microsoft.com/office/powerpoint/2010/main" val="3474715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157"/>
            <a:ext cx="8229600" cy="1066800"/>
          </a:xfrm>
        </p:spPr>
        <p:txBody>
          <a:bodyPr/>
          <a:lstStyle/>
          <a:p>
            <a:r>
              <a:rPr lang="en-US" dirty="0">
                <a:solidFill>
                  <a:schemeClr val="bg1"/>
                </a:solidFill>
              </a:rPr>
              <a:t>Power factor correction example</a:t>
            </a:r>
          </a:p>
        </p:txBody>
      </p:sp>
      <mc:AlternateContent xmlns:mc="http://schemas.openxmlformats.org/markup-compatibility/2006" xmlns:a14="http://schemas.microsoft.com/office/drawing/2010/main">
        <mc:Choice Requires="a14">
          <p:sp>
            <p:nvSpPr>
              <p:cNvPr id="12" name="TextBox 11"/>
              <p:cNvSpPr txBox="1"/>
              <p:nvPr/>
            </p:nvSpPr>
            <p:spPr>
              <a:xfrm>
                <a:off x="2525827" y="1194824"/>
                <a:ext cx="6259017" cy="3076996"/>
              </a:xfrm>
              <a:prstGeom prst="rect">
                <a:avLst/>
              </a:prstGeom>
              <a:noFill/>
            </p:spPr>
            <p:txBody>
              <a:bodyPr wrap="square" rtlCol="0">
                <a:spAutoFit/>
              </a:bodyPr>
              <a:lstStyle/>
              <a:p>
                <a:r>
                  <a:rPr lang="en-US" sz="2400" dirty="0"/>
                  <a:t>Let’s find the power factor for the source in the figure to the left. KVL says that (in phasor form):</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e>
                        <m:sub>
                          <m:r>
                            <a:rPr lang="en-US" sz="2400" b="0" i="1" smtClean="0">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e>
                        <m:sub>
                          <m:r>
                            <a:rPr lang="en-US" sz="2400" b="0" i="1" smtClean="0">
                              <a:latin typeface="Cambria Math" panose="02040503050406030204" pitchFamily="18" charset="0"/>
                            </a:rPr>
                            <m:t>𝐿</m:t>
                          </m:r>
                        </m:sub>
                      </m:sSub>
                    </m:oMath>
                  </m:oMathPara>
                </a14:m>
                <a:endParaRPr lang="en-US" sz="2400" dirty="0"/>
              </a:p>
              <a:p>
                <a:r>
                  <a:rPr lang="en-US" sz="2400" dirty="0"/>
                  <a:t>KCL says that (since all nodes are trivial):</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𝐿</m:t>
                          </m:r>
                        </m:sub>
                      </m:sSub>
                    </m:oMath>
                  </m:oMathPara>
                </a14:m>
                <a:endParaRPr lang="en-US" sz="2400" dirty="0"/>
              </a:p>
              <a:p>
                <a:r>
                  <a:rPr lang="en-US" sz="2400" dirty="0"/>
                  <a:t>So, inserting impedances into the KVL equation:</a:t>
                </a: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e>
                        <m:sub>
                          <m:r>
                            <a:rPr lang="en-US" sz="2400" b="0" i="1" smtClean="0">
                              <a:latin typeface="Cambria Math" panose="02040503050406030204" pitchFamily="18" charset="0"/>
                            </a:rPr>
                            <m:t>𝑠</m:t>
                          </m:r>
                        </m:sub>
                      </m:sSub>
                    </m:oMath>
                  </m:oMathPara>
                </a14:m>
                <a:endParaRPr lang="en-US" sz="2400" dirty="0"/>
              </a:p>
              <a:p>
                <a:r>
                  <a:rPr lang="en-US" sz="2400" dirty="0"/>
                  <a:t>Or,</a:t>
                </a:r>
              </a:p>
            </p:txBody>
          </p:sp>
        </mc:Choice>
        <mc:Fallback xmlns="">
          <p:sp>
            <p:nvSpPr>
              <p:cNvPr id="12" name="TextBox 11"/>
              <p:cNvSpPr txBox="1">
                <a:spLocks noRot="1" noChangeAspect="1" noMove="1" noResize="1" noEditPoints="1" noAdjustHandles="1" noChangeArrowheads="1" noChangeShapeType="1" noTextEdit="1"/>
              </p:cNvSpPr>
              <p:nvPr/>
            </p:nvSpPr>
            <p:spPr>
              <a:xfrm>
                <a:off x="2525827" y="1194824"/>
                <a:ext cx="6259017" cy="3076996"/>
              </a:xfrm>
              <a:prstGeom prst="rect">
                <a:avLst/>
              </a:prstGeom>
              <a:blipFill rotWithShape="0">
                <a:blip r:embed="rId2"/>
                <a:stretch>
                  <a:fillRect l="-1461" t="-1584" b="-3564"/>
                </a:stretch>
              </a:blipFill>
            </p:spPr>
            <p:txBody>
              <a:bodyPr/>
              <a:lstStyle/>
              <a:p>
                <a:r>
                  <a:rPr lang="en-US">
                    <a:noFill/>
                  </a:rPr>
                  <a:t> </a:t>
                </a:r>
              </a:p>
            </p:txBody>
          </p:sp>
        </mc:Fallback>
      </mc:AlternateContent>
      <p:grpSp>
        <p:nvGrpSpPr>
          <p:cNvPr id="22" name="Group 21"/>
          <p:cNvGrpSpPr/>
          <p:nvPr/>
        </p:nvGrpSpPr>
        <p:grpSpPr>
          <a:xfrm>
            <a:off x="304800" y="1055643"/>
            <a:ext cx="2133600" cy="3020295"/>
            <a:chOff x="304800" y="1055643"/>
            <a:chExt cx="2133600" cy="3020295"/>
          </a:xfrm>
        </p:grpSpPr>
        <p:pic>
          <p:nvPicPr>
            <p:cNvPr id="3" name="Picture 2"/>
            <p:cNvPicPr>
              <a:picLocks noChangeAspect="1"/>
            </p:cNvPicPr>
            <p:nvPr/>
          </p:nvPicPr>
          <p:blipFill>
            <a:blip r:embed="rId3"/>
            <a:stretch>
              <a:fillRect/>
            </a:stretch>
          </p:blipFill>
          <p:spPr>
            <a:xfrm>
              <a:off x="304800" y="1055643"/>
              <a:ext cx="2133028" cy="3020295"/>
            </a:xfrm>
            <a:prstGeom prst="rect">
              <a:avLst/>
            </a:prstGeom>
          </p:spPr>
        </p:pic>
        <p:cxnSp>
          <p:nvCxnSpPr>
            <p:cNvPr id="5" name="Straight Arrow Connector 4"/>
            <p:cNvCxnSpPr/>
            <p:nvPr/>
          </p:nvCxnSpPr>
          <p:spPr>
            <a:xfrm flipV="1">
              <a:off x="711091" y="1352758"/>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3673" y="1371911"/>
              <a:ext cx="496158" cy="1200068"/>
            </a:xfrm>
            <a:prstGeom prst="rect">
              <a:avLst/>
            </a:prstGeom>
            <a:noFill/>
          </p:spPr>
          <p:txBody>
            <a:bodyPr wrap="none" rtlCol="0">
              <a:spAutoFit/>
            </a:bodyPr>
            <a:lstStyle/>
            <a:p>
              <a:r>
                <a:rPr lang="en-US" dirty="0"/>
                <a:t>+</a:t>
              </a:r>
            </a:p>
            <a:p>
              <a:r>
                <a:rPr lang="en-US" dirty="0" err="1"/>
                <a:t>v</a:t>
              </a:r>
              <a:r>
                <a:rPr lang="en-US" baseline="-25000" dirty="0" err="1"/>
                <a:t>R</a:t>
              </a:r>
              <a:endParaRPr lang="en-US" baseline="-25000" dirty="0"/>
            </a:p>
            <a:p>
              <a:r>
                <a:rPr lang="en-US" dirty="0"/>
                <a:t>-</a:t>
              </a:r>
            </a:p>
          </p:txBody>
        </p:sp>
        <p:sp>
          <p:nvSpPr>
            <p:cNvPr id="9" name="TextBox 8"/>
            <p:cNvSpPr txBox="1"/>
            <p:nvPr/>
          </p:nvSpPr>
          <p:spPr>
            <a:xfrm>
              <a:off x="1484593" y="2442182"/>
              <a:ext cx="470517" cy="1200068"/>
            </a:xfrm>
            <a:prstGeom prst="rect">
              <a:avLst/>
            </a:prstGeom>
            <a:noFill/>
          </p:spPr>
          <p:txBody>
            <a:bodyPr wrap="none" rtlCol="0">
              <a:spAutoFit/>
            </a:bodyPr>
            <a:lstStyle/>
            <a:p>
              <a:r>
                <a:rPr lang="en-US" dirty="0"/>
                <a:t>+</a:t>
              </a:r>
            </a:p>
            <a:p>
              <a:r>
                <a:rPr lang="en-US" dirty="0" err="1"/>
                <a:t>v</a:t>
              </a:r>
              <a:r>
                <a:rPr lang="en-US" baseline="-25000" dirty="0" err="1"/>
                <a:t>L</a:t>
              </a:r>
              <a:endParaRPr lang="en-US" baseline="-25000" dirty="0"/>
            </a:p>
            <a:p>
              <a:r>
                <a:rPr lang="en-US" dirty="0"/>
                <a:t>-</a:t>
              </a:r>
            </a:p>
          </p:txBody>
        </p:sp>
        <p:sp>
          <p:nvSpPr>
            <p:cNvPr id="10" name="TextBox 9"/>
            <p:cNvSpPr txBox="1"/>
            <p:nvPr/>
          </p:nvSpPr>
          <p:spPr>
            <a:xfrm>
              <a:off x="658849" y="1449595"/>
              <a:ext cx="410687" cy="480027"/>
            </a:xfrm>
            <a:prstGeom prst="rect">
              <a:avLst/>
            </a:prstGeom>
            <a:noFill/>
          </p:spPr>
          <p:txBody>
            <a:bodyPr wrap="none" rtlCol="0">
              <a:spAutoFit/>
            </a:bodyPr>
            <a:lstStyle/>
            <a:p>
              <a:r>
                <a:rPr lang="en-US" dirty="0" err="1"/>
                <a:t>i</a:t>
              </a:r>
              <a:r>
                <a:rPr lang="en-US" baseline="-25000" dirty="0" err="1"/>
                <a:t>S</a:t>
              </a:r>
              <a:endParaRPr lang="en-US" baseline="-25000" dirty="0"/>
            </a:p>
          </p:txBody>
        </p:sp>
        <p:sp>
          <p:nvSpPr>
            <p:cNvPr id="11" name="TextBox 10"/>
            <p:cNvSpPr txBox="1"/>
            <p:nvPr/>
          </p:nvSpPr>
          <p:spPr>
            <a:xfrm>
              <a:off x="900436" y="2003856"/>
              <a:ext cx="496158" cy="1200068"/>
            </a:xfrm>
            <a:prstGeom prst="rect">
              <a:avLst/>
            </a:prstGeom>
            <a:noFill/>
          </p:spPr>
          <p:txBody>
            <a:bodyPr wrap="none" rtlCol="0">
              <a:spAutoFit/>
            </a:bodyPr>
            <a:lstStyle/>
            <a:p>
              <a:r>
                <a:rPr lang="en-US" dirty="0"/>
                <a:t>+</a:t>
              </a:r>
            </a:p>
            <a:p>
              <a:r>
                <a:rPr lang="en-US" dirty="0" err="1"/>
                <a:t>v</a:t>
              </a:r>
              <a:r>
                <a:rPr lang="en-US" baseline="-25000" dirty="0" err="1"/>
                <a:t>S</a:t>
              </a:r>
              <a:endParaRPr lang="en-US" baseline="-25000" dirty="0"/>
            </a:p>
            <a:p>
              <a:r>
                <a:rPr lang="en-US" dirty="0"/>
                <a:t>-</a:t>
              </a:r>
            </a:p>
          </p:txBody>
        </p:sp>
        <p:cxnSp>
          <p:nvCxnSpPr>
            <p:cNvPr id="13" name="Straight Arrow Connector 12"/>
            <p:cNvCxnSpPr/>
            <p:nvPr/>
          </p:nvCxnSpPr>
          <p:spPr>
            <a:xfrm>
              <a:off x="2031537" y="1352758"/>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31537" y="2442182"/>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0619" y="1261302"/>
              <a:ext cx="427781" cy="480027"/>
            </a:xfrm>
            <a:prstGeom prst="rect">
              <a:avLst/>
            </a:prstGeom>
            <a:noFill/>
          </p:spPr>
          <p:txBody>
            <a:bodyPr wrap="none" rtlCol="0">
              <a:spAutoFit/>
            </a:bodyPr>
            <a:lstStyle/>
            <a:p>
              <a:r>
                <a:rPr lang="en-US" dirty="0" err="1"/>
                <a:t>i</a:t>
              </a:r>
              <a:r>
                <a:rPr lang="en-US" baseline="-25000" dirty="0" err="1"/>
                <a:t>R</a:t>
              </a:r>
              <a:endParaRPr lang="en-US" baseline="-25000" dirty="0"/>
            </a:p>
          </p:txBody>
        </p:sp>
        <p:sp>
          <p:nvSpPr>
            <p:cNvPr id="19" name="TextBox 18"/>
            <p:cNvSpPr txBox="1"/>
            <p:nvPr/>
          </p:nvSpPr>
          <p:spPr>
            <a:xfrm>
              <a:off x="2027141" y="2253295"/>
              <a:ext cx="410687" cy="480027"/>
            </a:xfrm>
            <a:prstGeom prst="rect">
              <a:avLst/>
            </a:prstGeom>
            <a:noFill/>
          </p:spPr>
          <p:txBody>
            <a:bodyPr wrap="none" rtlCol="0">
              <a:spAutoFit/>
            </a:bodyPr>
            <a:lstStyle/>
            <a:p>
              <a:r>
                <a:rPr lang="en-US" dirty="0" err="1"/>
                <a:t>i</a:t>
              </a:r>
              <a:r>
                <a:rPr lang="en-US" baseline="-25000" dirty="0" err="1"/>
                <a:t>L</a:t>
              </a:r>
              <a:endParaRPr lang="en-US" baseline="-25000" dirty="0"/>
            </a:p>
          </p:txBody>
        </p:sp>
      </p:grpSp>
      <mc:AlternateContent xmlns:mc="http://schemas.openxmlformats.org/markup-compatibility/2006" xmlns:a14="http://schemas.microsoft.com/office/drawing/2010/main">
        <mc:Choice Requires="a14">
          <p:sp>
            <p:nvSpPr>
              <p:cNvPr id="21" name="Rectangle 20"/>
              <p:cNvSpPr/>
              <p:nvPr/>
            </p:nvSpPr>
            <p:spPr>
              <a:xfrm>
                <a:off x="304800" y="4533354"/>
                <a:ext cx="8669057" cy="141237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type m:val="lin"/>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𝑚</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𝑚</m:t>
                                  </m:r>
                                </m:sub>
                              </m:sSub>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𝑅</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ea typeface="Cambria Math" panose="02040503050406030204" pitchFamily="18" charset="0"/>
                                    </a:rPr>
                                    <m:t>2</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𝐿</m:t>
                                  </m:r>
                                </m:e>
                                <m:sup>
                                  <m:r>
                                    <a:rPr lang="en-US" sz="2400" b="0" i="1" smtClean="0">
                                      <a:latin typeface="Cambria Math" panose="02040503050406030204" pitchFamily="18" charset="0"/>
                                      <a:ea typeface="Cambria Math" panose="02040503050406030204" pitchFamily="18" charset="0"/>
                                    </a:rPr>
                                    <m:t>2</m:t>
                                  </m:r>
                                </m:sup>
                              </m:sSup>
                            </m:e>
                          </m:rad>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𝑗</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𝑡𝑎𝑛</m:t>
                                  </m:r>
                                </m:e>
                                <m:sup>
                                  <m:r>
                                    <a:rPr lang="en-US" sz="2400" b="0" i="1" smtClean="0">
                                      <a:latin typeface="Cambria Math" panose="02040503050406030204" pitchFamily="18" charset="0"/>
                                      <a:ea typeface="Cambria Math" panose="02040503050406030204" pitchFamily="18" charset="0"/>
                                    </a:rPr>
                                    <m:t>−1</m:t>
                                  </m:r>
                                </m:sup>
                              </m:s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ea typeface="Cambria Math" panose="02040503050406030204" pitchFamily="18" charset="0"/>
                                </a:rPr>
                                <m:t>)</m:t>
                              </m:r>
                            </m:sup>
                          </m:sSup>
                        </m:den>
                      </m:f>
                    </m:oMath>
                  </m:oMathPara>
                </a14:m>
                <a:endParaRPr lang="en-US" sz="2400" dirty="0"/>
              </a:p>
              <a:p>
                <a:pPr algn="ctr"/>
                <a:r>
                  <a:rPr lang="en-US" sz="2400" dirty="0"/>
                  <a:t>So, cos</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𝜙</m:t>
                            </m:r>
                          </m:e>
                          <m:sub>
                            <m:r>
                              <a:rPr lang="en-US" sz="2400" i="1">
                                <a:latin typeface="Cambria Math" panose="02040503050406030204" pitchFamily="18" charset="0"/>
                              </a:rPr>
                              <m:t>𝑣</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𝜙</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begChr m:val="["/>
                            <m:endChr m:val="]"/>
                            <m:ctrlPr>
                              <a:rPr lang="en-US" sz="2400" b="0" i="1" smtClean="0">
                                <a:latin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𝑡𝑎𝑛</m:t>
                                </m:r>
                              </m:e>
                              <m:sup>
                                <m:r>
                                  <a:rPr lang="en-US" sz="2400" i="1">
                                    <a:latin typeface="Cambria Math" panose="02040503050406030204" pitchFamily="18" charset="0"/>
                                    <a:ea typeface="Cambria Math" panose="02040503050406030204" pitchFamily="18" charset="0"/>
                                  </a:rPr>
                                  <m:t>−1</m:t>
                                </m:r>
                              </m:sup>
                            </m:sSup>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𝑅</m:t>
                                    </m:r>
                                  </m:den>
                                </m:f>
                              </m:e>
                            </m:d>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𝑅</m:t>
                        </m:r>
                      </m:num>
                      <m:den>
                        <m:rad>
                          <m:radPr>
                            <m:degHide m:val="on"/>
                            <m:ctrlPr>
                              <a:rPr lang="en-US" sz="2400" i="1">
                                <a:latin typeface="Cambria Math" panose="02040503050406030204" pitchFamily="18" charset="0"/>
                                <a:ea typeface="Cambria Math" panose="02040503050406030204" pitchFamily="18" charset="0"/>
                              </a:rPr>
                            </m:ctrlPr>
                          </m:radPr>
                          <m:deg/>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𝑅</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i="1">
                                    <a:latin typeface="Cambria Math" panose="02040503050406030204" pitchFamily="18" charset="0"/>
                                    <a:ea typeface="Cambria Math" panose="02040503050406030204" pitchFamily="18" charset="0"/>
                                  </a:rPr>
                                  <m:t>2</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𝐿</m:t>
                                </m:r>
                              </m:e>
                              <m:sup>
                                <m:r>
                                  <a:rPr lang="en-US" sz="2400" i="1">
                                    <a:latin typeface="Cambria Math" panose="02040503050406030204" pitchFamily="18" charset="0"/>
                                    <a:ea typeface="Cambria Math" panose="02040503050406030204" pitchFamily="18" charset="0"/>
                                  </a:rPr>
                                  <m:t>2</m:t>
                                </m:r>
                              </m:sup>
                            </m:sSup>
                          </m:e>
                        </m:rad>
                      </m:den>
                    </m:f>
                  </m:oMath>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304800" y="4533354"/>
                <a:ext cx="8669057" cy="1412374"/>
              </a:xfrm>
              <a:prstGeom prst="rect">
                <a:avLst/>
              </a:prstGeom>
              <a:blipFill rotWithShape="0">
                <a:blip r:embed="rId4"/>
                <a:stretch>
                  <a:fillRect b="-2165"/>
                </a:stretch>
              </a:blipFill>
            </p:spPr>
            <p:txBody>
              <a:bodyPr/>
              <a:lstStyle/>
              <a:p>
                <a:r>
                  <a:rPr lang="en-US">
                    <a:noFill/>
                  </a:rPr>
                  <a:t> </a:t>
                </a:r>
              </a:p>
            </p:txBody>
          </p:sp>
        </mc:Fallback>
      </mc:AlternateContent>
    </p:spTree>
    <p:extLst>
      <p:ext uri="{BB962C8B-B14F-4D97-AF65-F5344CB8AC3E}">
        <p14:creationId xmlns:p14="http://schemas.microsoft.com/office/powerpoint/2010/main" val="2991288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34" y="47868"/>
            <a:ext cx="8419366" cy="946462"/>
          </a:xfrm>
        </p:spPr>
        <p:txBody>
          <a:bodyPr>
            <a:noAutofit/>
          </a:bodyPr>
          <a:lstStyle/>
          <a:p>
            <a:pPr>
              <a:lnSpc>
                <a:spcPts val="4500"/>
              </a:lnSpc>
            </a:pPr>
            <a:r>
              <a:rPr lang="en-US" sz="3600" dirty="0"/>
              <a:t>Use a capacitor to correct the power factor!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2144" y="819742"/>
                <a:ext cx="5454816" cy="2902238"/>
              </a:xfrm>
            </p:spPr>
            <p:txBody>
              <a:bodyPr>
                <a:normAutofit lnSpcReduction="10000"/>
              </a:bodyPr>
              <a:lstStyle/>
              <a:p>
                <a:pPr marL="0" indent="0">
                  <a:buNone/>
                </a:pPr>
                <a:r>
                  <a:rPr lang="en-US" sz="2400" dirty="0"/>
                  <a:t>KVL still says: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𝐿</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b="0" i="1" smtClean="0">
                            <a:latin typeface="Cambria Math" panose="02040503050406030204" pitchFamily="18" charset="0"/>
                          </a:rPr>
                          <m:t>𝐶</m:t>
                        </m:r>
                      </m:sub>
                    </m:sSub>
                  </m:oMath>
                </a14:m>
                <a:endParaRPr lang="en-US" sz="2400" dirty="0"/>
              </a:p>
              <a:p>
                <a:pPr marL="0" indent="0">
                  <a:buNone/>
                </a:pPr>
                <a:r>
                  <a:rPr lang="en-US" sz="2400" dirty="0"/>
                  <a:t>KCL now says: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b="0" i="1" smtClean="0">
                            <a:latin typeface="Cambria Math" panose="02040503050406030204" pitchFamily="18" charset="0"/>
                          </a:rPr>
                          <m:t>𝐶</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𝐿</m:t>
                        </m:r>
                      </m:sub>
                    </m:sSub>
                  </m:oMath>
                </a14:m>
                <a:endParaRPr lang="en-US" sz="2400" dirty="0"/>
              </a:p>
              <a:p>
                <a:pPr marL="0" indent="0" algn="ctr">
                  <a:buNone/>
                </a:pPr>
                <a:r>
                  <a:rPr lang="en-US" sz="2400" dirty="0"/>
                  <a:t>So, adding in terminal relationships gives:</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b="0" i="1" smtClean="0">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𝐿</m:t>
                          </m:r>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b="0" i="1" smtClean="0">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𝐼</m:t>
                              </m:r>
                            </m:e>
                          </m:acc>
                        </m:e>
                        <m:sub>
                          <m:r>
                            <a:rPr lang="en-US" sz="2400" i="1">
                              <a:latin typeface="Cambria Math" panose="02040503050406030204" pitchFamily="18" charset="0"/>
                            </a:rPr>
                            <m:t>𝐶</m:t>
                          </m:r>
                        </m:sub>
                      </m:sSub>
                      <m:r>
                        <a:rPr lang="en-US" sz="2400" b="0" i="0" smtClean="0">
                          <a:latin typeface="Cambria Math" panose="02040503050406030204" pitchFamily="18" charset="0"/>
                        </a:rPr>
                        <m:t>/(</m:t>
                      </m:r>
                      <m:r>
                        <m:rPr>
                          <m:sty m:val="p"/>
                        </m:rPr>
                        <a:rPr lang="en-US" sz="2400" b="0" i="0" smtClean="0">
                          <a:latin typeface="Cambria Math" panose="02040503050406030204" pitchFamily="18" charset="0"/>
                        </a:rPr>
                        <m:t>j</m:t>
                      </m:r>
                      <m:r>
                        <m:rPr>
                          <m:sty m:val="p"/>
                        </m:rPr>
                        <a:rPr lang="el-GR" sz="2400" b="0" i="1" smtClean="0">
                          <a:latin typeface="Cambria Math" panose="02040503050406030204" pitchFamily="18" charset="0"/>
                          <a:ea typeface="Cambria Math" panose="02040503050406030204" pitchFamily="18" charset="0"/>
                        </a:rPr>
                        <m:t>ω</m:t>
                      </m:r>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oMath>
                  </m:oMathPara>
                </a14:m>
                <a:endParaRPr lang="en-US" sz="2400" dirty="0"/>
              </a:p>
              <a:p>
                <a:pPr marL="0" indent="0">
                  <a:buNone/>
                </a:pPr>
                <a:r>
                  <a:rPr lang="en-US" sz="2400" dirty="0"/>
                  <a:t>Or,</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𝑅</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num>
                        <m:den>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𝐿</m:t>
                          </m:r>
                        </m:den>
                      </m:f>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𝐶</m:t>
                          </m:r>
                        </m:sub>
                      </m:sSub>
                      <m:r>
                        <a:rPr lang="en-US" sz="2400">
                          <a:latin typeface="Cambria Math" panose="02040503050406030204" pitchFamily="18" charset="0"/>
                        </a:rPr>
                        <m:t>=</m:t>
                      </m:r>
                      <m:r>
                        <m:rPr>
                          <m:sty m:val="p"/>
                        </m:rPr>
                        <a:rPr lang="en-US" sz="2400">
                          <a:latin typeface="Cambria Math" panose="02040503050406030204" pitchFamily="18" charset="0"/>
                        </a:rPr>
                        <m:t>j</m:t>
                      </m:r>
                      <m:r>
                        <m:rPr>
                          <m:sty m:val="p"/>
                        </m:rPr>
                        <a:rPr lang="el-GR" sz="2400" i="1">
                          <a:latin typeface="Cambria Math" panose="02040503050406030204" pitchFamily="18" charset="0"/>
                          <a:ea typeface="Cambria Math" panose="02040503050406030204" pitchFamily="18" charset="0"/>
                        </a:rPr>
                        <m:t>ω</m:t>
                      </m:r>
                      <m:r>
                        <a:rPr lang="en-US" sz="2400" i="1">
                          <a:latin typeface="Cambria Math" panose="02040503050406030204" pitchFamily="18" charset="0"/>
                          <a:ea typeface="Cambria Math" panose="02040503050406030204" pitchFamily="18" charset="0"/>
                        </a:rPr>
                        <m:t>𝐶</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2144" y="819742"/>
                <a:ext cx="5454816" cy="2902238"/>
              </a:xfrm>
              <a:blipFill rotWithShape="0">
                <a:blip r:embed="rId2"/>
                <a:stretch>
                  <a:fillRect l="-1676" t="-2516" r="-335"/>
                </a:stretch>
              </a:blipFill>
            </p:spPr>
            <p:txBody>
              <a:bodyPr/>
              <a:lstStyle/>
              <a:p>
                <a:r>
                  <a:rPr lang="en-US">
                    <a:noFill/>
                  </a:rPr>
                  <a:t> </a:t>
                </a:r>
              </a:p>
            </p:txBody>
          </p:sp>
        </mc:Fallback>
      </mc:AlternateContent>
      <p:grpSp>
        <p:nvGrpSpPr>
          <p:cNvPr id="18" name="Group 17"/>
          <p:cNvGrpSpPr/>
          <p:nvPr/>
        </p:nvGrpSpPr>
        <p:grpSpPr>
          <a:xfrm>
            <a:off x="315426" y="1047799"/>
            <a:ext cx="3056333" cy="2743200"/>
            <a:chOff x="259674" y="1467302"/>
            <a:chExt cx="3056333" cy="2743200"/>
          </a:xfrm>
        </p:grpSpPr>
        <p:pic>
          <p:nvPicPr>
            <p:cNvPr id="4" name="Picture 3"/>
            <p:cNvPicPr>
              <a:picLocks noChangeAspect="1"/>
            </p:cNvPicPr>
            <p:nvPr/>
          </p:nvPicPr>
          <p:blipFill>
            <a:blip r:embed="rId3"/>
            <a:stretch>
              <a:fillRect/>
            </a:stretch>
          </p:blipFill>
          <p:spPr>
            <a:xfrm>
              <a:off x="259674" y="1467302"/>
              <a:ext cx="3048001" cy="2743200"/>
            </a:xfrm>
            <a:prstGeom prst="rect">
              <a:avLst/>
            </a:prstGeom>
          </p:spPr>
        </p:pic>
        <p:sp>
          <p:nvSpPr>
            <p:cNvPr id="5" name="TextBox 4"/>
            <p:cNvSpPr txBox="1"/>
            <p:nvPr/>
          </p:nvSpPr>
          <p:spPr>
            <a:xfrm>
              <a:off x="2445368" y="1856920"/>
              <a:ext cx="496158" cy="1200068"/>
            </a:xfrm>
            <a:prstGeom prst="rect">
              <a:avLst/>
            </a:prstGeom>
            <a:noFill/>
          </p:spPr>
          <p:txBody>
            <a:bodyPr wrap="none" rtlCol="0">
              <a:spAutoFit/>
            </a:bodyPr>
            <a:lstStyle/>
            <a:p>
              <a:r>
                <a:rPr lang="en-US" dirty="0"/>
                <a:t>+</a:t>
              </a:r>
            </a:p>
            <a:p>
              <a:r>
                <a:rPr lang="en-US" dirty="0" err="1"/>
                <a:t>v</a:t>
              </a:r>
              <a:r>
                <a:rPr lang="en-US" baseline="-25000" dirty="0" err="1"/>
                <a:t>R</a:t>
              </a:r>
              <a:endParaRPr lang="en-US" baseline="-25000" dirty="0"/>
            </a:p>
            <a:p>
              <a:r>
                <a:rPr lang="en-US" dirty="0"/>
                <a:t>-</a:t>
              </a:r>
            </a:p>
          </p:txBody>
        </p:sp>
        <p:sp>
          <p:nvSpPr>
            <p:cNvPr id="6" name="TextBox 5"/>
            <p:cNvSpPr txBox="1"/>
            <p:nvPr/>
          </p:nvSpPr>
          <p:spPr>
            <a:xfrm>
              <a:off x="2499244" y="3010434"/>
              <a:ext cx="470517" cy="1200068"/>
            </a:xfrm>
            <a:prstGeom prst="rect">
              <a:avLst/>
            </a:prstGeom>
            <a:noFill/>
          </p:spPr>
          <p:txBody>
            <a:bodyPr wrap="none" rtlCol="0">
              <a:spAutoFit/>
            </a:bodyPr>
            <a:lstStyle/>
            <a:p>
              <a:r>
                <a:rPr lang="en-US" dirty="0"/>
                <a:t>+</a:t>
              </a:r>
            </a:p>
            <a:p>
              <a:r>
                <a:rPr lang="en-US" dirty="0" err="1"/>
                <a:t>v</a:t>
              </a:r>
              <a:r>
                <a:rPr lang="en-US" baseline="-25000" dirty="0" err="1"/>
                <a:t>L</a:t>
              </a:r>
              <a:endParaRPr lang="en-US" baseline="-25000" dirty="0"/>
            </a:p>
            <a:p>
              <a:r>
                <a:rPr lang="en-US" dirty="0"/>
                <a:t>-</a:t>
              </a:r>
            </a:p>
          </p:txBody>
        </p:sp>
        <p:sp>
          <p:nvSpPr>
            <p:cNvPr id="7" name="TextBox 6"/>
            <p:cNvSpPr txBox="1"/>
            <p:nvPr/>
          </p:nvSpPr>
          <p:spPr>
            <a:xfrm>
              <a:off x="558006" y="1790919"/>
              <a:ext cx="410687" cy="480027"/>
            </a:xfrm>
            <a:prstGeom prst="rect">
              <a:avLst/>
            </a:prstGeom>
            <a:noFill/>
          </p:spPr>
          <p:txBody>
            <a:bodyPr wrap="none" rtlCol="0">
              <a:spAutoFit/>
            </a:bodyPr>
            <a:lstStyle/>
            <a:p>
              <a:r>
                <a:rPr lang="en-US" dirty="0" err="1"/>
                <a:t>i</a:t>
              </a:r>
              <a:r>
                <a:rPr lang="en-US" baseline="-25000" dirty="0" err="1"/>
                <a:t>S</a:t>
              </a:r>
              <a:endParaRPr lang="en-US" baseline="-25000" dirty="0"/>
            </a:p>
          </p:txBody>
        </p:sp>
        <p:sp>
          <p:nvSpPr>
            <p:cNvPr id="8" name="TextBox 7"/>
            <p:cNvSpPr txBox="1"/>
            <p:nvPr/>
          </p:nvSpPr>
          <p:spPr>
            <a:xfrm>
              <a:off x="790545" y="2270947"/>
              <a:ext cx="496158" cy="1200068"/>
            </a:xfrm>
            <a:prstGeom prst="rect">
              <a:avLst/>
            </a:prstGeom>
            <a:noFill/>
          </p:spPr>
          <p:txBody>
            <a:bodyPr wrap="none" rtlCol="0">
              <a:spAutoFit/>
            </a:bodyPr>
            <a:lstStyle/>
            <a:p>
              <a:r>
                <a:rPr lang="en-US" dirty="0"/>
                <a:t>+</a:t>
              </a:r>
            </a:p>
            <a:p>
              <a:r>
                <a:rPr lang="en-US" dirty="0" err="1"/>
                <a:t>v</a:t>
              </a:r>
              <a:r>
                <a:rPr lang="en-US" baseline="-25000" dirty="0" err="1"/>
                <a:t>S</a:t>
              </a:r>
              <a:endParaRPr lang="en-US" baseline="-25000" dirty="0"/>
            </a:p>
            <a:p>
              <a:r>
                <a:rPr lang="en-US" dirty="0"/>
                <a:t>-</a:t>
              </a:r>
            </a:p>
          </p:txBody>
        </p:sp>
        <p:sp>
          <p:nvSpPr>
            <p:cNvPr id="9" name="TextBox 8"/>
            <p:cNvSpPr txBox="1"/>
            <p:nvPr/>
          </p:nvSpPr>
          <p:spPr>
            <a:xfrm>
              <a:off x="2888226" y="1790920"/>
              <a:ext cx="427781" cy="480027"/>
            </a:xfrm>
            <a:prstGeom prst="rect">
              <a:avLst/>
            </a:prstGeom>
            <a:noFill/>
          </p:spPr>
          <p:txBody>
            <a:bodyPr wrap="none" rtlCol="0">
              <a:spAutoFit/>
            </a:bodyPr>
            <a:lstStyle/>
            <a:p>
              <a:r>
                <a:rPr lang="en-US" dirty="0" err="1"/>
                <a:t>i</a:t>
              </a:r>
              <a:r>
                <a:rPr lang="en-US" baseline="-25000" dirty="0" err="1"/>
                <a:t>R</a:t>
              </a:r>
              <a:endParaRPr lang="en-US" baseline="-25000" dirty="0"/>
            </a:p>
          </p:txBody>
        </p:sp>
        <p:sp>
          <p:nvSpPr>
            <p:cNvPr id="10" name="TextBox 9"/>
            <p:cNvSpPr txBox="1"/>
            <p:nvPr/>
          </p:nvSpPr>
          <p:spPr>
            <a:xfrm>
              <a:off x="2904748" y="2782913"/>
              <a:ext cx="410687" cy="480027"/>
            </a:xfrm>
            <a:prstGeom prst="rect">
              <a:avLst/>
            </a:prstGeom>
            <a:noFill/>
          </p:spPr>
          <p:txBody>
            <a:bodyPr wrap="none" rtlCol="0">
              <a:spAutoFit/>
            </a:bodyPr>
            <a:lstStyle/>
            <a:p>
              <a:r>
                <a:rPr lang="en-US" dirty="0" err="1"/>
                <a:t>i</a:t>
              </a:r>
              <a:r>
                <a:rPr lang="en-US" baseline="-25000" dirty="0" err="1"/>
                <a:t>L</a:t>
              </a:r>
              <a:endParaRPr lang="en-US" baseline="-25000" dirty="0"/>
            </a:p>
          </p:txBody>
        </p:sp>
        <p:sp>
          <p:nvSpPr>
            <p:cNvPr id="11" name="TextBox 10"/>
            <p:cNvSpPr txBox="1"/>
            <p:nvPr/>
          </p:nvSpPr>
          <p:spPr>
            <a:xfrm>
              <a:off x="1661381" y="1901529"/>
              <a:ext cx="319318" cy="369332"/>
            </a:xfrm>
            <a:prstGeom prst="rect">
              <a:avLst/>
            </a:prstGeom>
            <a:noFill/>
          </p:spPr>
          <p:txBody>
            <a:bodyPr wrap="none" rtlCol="0">
              <a:spAutoFit/>
            </a:bodyPr>
            <a:lstStyle/>
            <a:p>
              <a:r>
                <a:rPr lang="en-US" dirty="0" err="1"/>
                <a:t>i</a:t>
              </a:r>
              <a:r>
                <a:rPr lang="en-US" baseline="-25000" dirty="0" err="1"/>
                <a:t>C</a:t>
              </a:r>
              <a:endParaRPr lang="en-US" baseline="-25000" dirty="0"/>
            </a:p>
          </p:txBody>
        </p:sp>
        <p:cxnSp>
          <p:nvCxnSpPr>
            <p:cNvPr id="12" name="Straight Arrow Connector 11"/>
            <p:cNvCxnSpPr/>
            <p:nvPr/>
          </p:nvCxnSpPr>
          <p:spPr>
            <a:xfrm flipV="1">
              <a:off x="558006" y="1790919"/>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1252" y="1733817"/>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04255" y="2804482"/>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81441" y="1882375"/>
              <a:ext cx="0" cy="29711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87421" y="2488165"/>
              <a:ext cx="351763" cy="923330"/>
            </a:xfrm>
            <a:prstGeom prst="rect">
              <a:avLst/>
            </a:prstGeom>
            <a:noFill/>
          </p:spPr>
          <p:txBody>
            <a:bodyPr wrap="none" rtlCol="0">
              <a:spAutoFit/>
            </a:bodyPr>
            <a:lstStyle/>
            <a:p>
              <a:r>
                <a:rPr lang="en-US" dirty="0"/>
                <a:t>+</a:t>
              </a:r>
            </a:p>
            <a:p>
              <a:r>
                <a:rPr lang="en-US" dirty="0" err="1"/>
                <a:t>v</a:t>
              </a:r>
              <a:r>
                <a:rPr lang="en-US" baseline="-25000" dirty="0" err="1"/>
                <a:t>c</a:t>
              </a:r>
              <a:endParaRPr lang="en-US" baseline="-25000" dirty="0"/>
            </a:p>
            <a:p>
              <a:r>
                <a:rPr lang="en-US" dirty="0"/>
                <a:t>-</a:t>
              </a:r>
            </a:p>
          </p:txBody>
        </p:sp>
      </p:grpSp>
      <mc:AlternateContent xmlns:mc="http://schemas.openxmlformats.org/markup-compatibility/2006" xmlns:a14="http://schemas.microsoft.com/office/drawing/2010/main">
        <mc:Choice Requires="a14">
          <p:sp>
            <p:nvSpPr>
              <p:cNvPr id="17" name="Rectangle 16"/>
              <p:cNvSpPr/>
              <p:nvPr/>
            </p:nvSpPr>
            <p:spPr>
              <a:xfrm>
                <a:off x="315426" y="3635461"/>
                <a:ext cx="8561534" cy="2757422"/>
              </a:xfrm>
              <a:prstGeom prst="rect">
                <a:avLst/>
              </a:prstGeom>
            </p:spPr>
            <p:txBody>
              <a:bodyPr wrap="square">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𝑠</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𝐶</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𝐿</m:t>
                              </m:r>
                            </m:e>
                          </m:d>
                        </m:num>
                        <m:den>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i="1">
                                  <a:latin typeface="Cambria Math" panose="02040503050406030204" pitchFamily="18" charset="0"/>
                                </a:rPr>
                                <m:t>2</m:t>
                              </m:r>
                            </m:sup>
                          </m:sSup>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𝐿</m:t>
                              </m:r>
                            </m:e>
                            <m:sup>
                              <m:r>
                                <a:rPr lang="en-US" sz="2400" i="1">
                                  <a:latin typeface="Cambria Math" panose="02040503050406030204" pitchFamily="18" charset="0"/>
                                </a:rPr>
                                <m:t>2</m:t>
                              </m:r>
                            </m:sup>
                          </m:sSup>
                        </m:den>
                      </m:f>
                      <m:r>
                        <a:rPr lang="en-US" sz="2400" b="0" i="0" smtClean="0">
                          <a:latin typeface="Cambria Math" panose="02040503050406030204" pitchFamily="18" charset="0"/>
                        </a:rPr>
                        <m:t>+</m:t>
                      </m:r>
                      <m:r>
                        <m:rPr>
                          <m:sty m:val="p"/>
                        </m:rPr>
                        <a:rPr lang="en-US" sz="2400">
                          <a:latin typeface="Cambria Math" panose="02040503050406030204" pitchFamily="18" charset="0"/>
                        </a:rPr>
                        <m:t>j</m:t>
                      </m:r>
                      <m:r>
                        <m:rPr>
                          <m:sty m:val="p"/>
                        </m:rPr>
                        <a:rPr lang="el-GR" sz="2400" i="1">
                          <a:latin typeface="Cambria Math" panose="02040503050406030204" pitchFamily="18" charset="0"/>
                          <a:ea typeface="Cambria Math" panose="02040503050406030204" pitchFamily="18" charset="0"/>
                        </a:rPr>
                        <m:t>ω</m:t>
                      </m:r>
                      <m:r>
                        <a:rPr lang="en-US" sz="2400" i="1">
                          <a:latin typeface="Cambria Math" panose="02040503050406030204" pitchFamily="18" charset="0"/>
                          <a:ea typeface="Cambria Math" panose="02040503050406030204" pitchFamily="18" charset="0"/>
                        </a:rPr>
                        <m:t>𝐶</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𝑆</m:t>
                          </m:r>
                        </m:sub>
                      </m:sSub>
                    </m:oMath>
                  </m:oMathPara>
                </a14:m>
                <a:endParaRPr lang="en-US" sz="2400" dirty="0"/>
              </a:p>
              <a:p>
                <a:pPr algn="ctr">
                  <a:spcBef>
                    <a:spcPts val="1200"/>
                  </a:spcBef>
                </a:pPr>
                <a14:m>
                  <m:oMathPara xmlns:m="http://schemas.openxmlformats.org/officeDocument/2006/math">
                    <m:oMathParaPr>
                      <m:jc m:val="centerGroup"/>
                    </m:oMathParaPr>
                    <m:oMath xmlns:m="http://schemas.openxmlformats.org/officeDocument/2006/math">
                      <m:f>
                        <m:fPr>
                          <m:type m:val="lin"/>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𝑠</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𝑉</m:t>
                                  </m:r>
                                </m:e>
                              </m:acc>
                            </m:e>
                            <m:sub>
                              <m:r>
                                <a:rPr lang="en-US" sz="2400" i="1">
                                  <a:latin typeface="Cambria Math" panose="02040503050406030204" pitchFamily="18" charset="0"/>
                                </a:rPr>
                                <m:t>𝑠</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𝑅</m:t>
                          </m:r>
                        </m:num>
                        <m:den>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𝜔</m:t>
                              </m:r>
                            </m:e>
                            <m:sup>
                              <m:r>
                                <a:rPr lang="en-US" sz="2400" i="1">
                                  <a:latin typeface="Cambria Math" panose="02040503050406030204" pitchFamily="18" charset="0"/>
                                </a:rPr>
                                <m:t>2</m:t>
                              </m:r>
                            </m:sup>
                          </m:sSup>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𝐿</m:t>
                              </m:r>
                            </m:e>
                            <m:sup>
                              <m:r>
                                <a:rPr lang="en-US" sz="2400" i="1">
                                  <a:latin typeface="Cambria Math" panose="02040503050406030204" pitchFamily="18" charset="0"/>
                                </a:rPr>
                                <m:t>2</m:t>
                              </m:r>
                            </m:sup>
                          </m:sSup>
                        </m:den>
                      </m:f>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d>
                        <m:dPr>
                          <m:begChr m:val="["/>
                          <m:endChr m:val="]"/>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𝐶</m:t>
                          </m:r>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𝐿</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𝑅</m:t>
                                  </m:r>
                                </m:e>
                                <m:sup>
                                  <m:r>
                                    <a:rPr lang="en-US" sz="2400" i="1">
                                      <a:solidFill>
                                        <a:srgbClr val="FF0000"/>
                                      </a:solidFill>
                                      <a:latin typeface="Cambria Math" panose="02040503050406030204" pitchFamily="18" charset="0"/>
                                    </a:rPr>
                                    <m:t>2</m:t>
                                  </m:r>
                                </m:sup>
                              </m:sSup>
                              <m:r>
                                <a:rPr lang="en-US" sz="2400" i="1">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𝜔</m:t>
                                  </m:r>
                                </m:e>
                                <m:sup>
                                  <m:r>
                                    <a:rPr lang="en-US" sz="2400" i="1">
                                      <a:solidFill>
                                        <a:srgbClr val="FF0000"/>
                                      </a:solidFill>
                                      <a:latin typeface="Cambria Math" panose="02040503050406030204" pitchFamily="18" charset="0"/>
                                    </a:rPr>
                                    <m:t>2</m:t>
                                  </m:r>
                                </m:sup>
                              </m:sSup>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𝐿</m:t>
                                  </m:r>
                                </m:e>
                                <m:sup>
                                  <m:r>
                                    <a:rPr lang="en-US" sz="2400" i="1">
                                      <a:solidFill>
                                        <a:srgbClr val="FF0000"/>
                                      </a:solidFill>
                                      <a:latin typeface="Cambria Math" panose="02040503050406030204" pitchFamily="18" charset="0"/>
                                    </a:rPr>
                                    <m:t>2</m:t>
                                  </m:r>
                                </m:sup>
                              </m:sSup>
                            </m:den>
                          </m:f>
                        </m:e>
                      </m:d>
                    </m:oMath>
                  </m:oMathPara>
                </a14:m>
                <a:endParaRPr lang="en-US" sz="2400" b="0" dirty="0">
                  <a:solidFill>
                    <a:srgbClr val="FF0000"/>
                  </a:solidFill>
                </a:endParaRPr>
              </a:p>
              <a:p>
                <a:pPr algn="ctr">
                  <a:lnSpc>
                    <a:spcPts val="3500"/>
                  </a:lnSpc>
                  <a:spcBef>
                    <a:spcPts val="1200"/>
                  </a:spcBef>
                  <a:spcAft>
                    <a:spcPts val="1200"/>
                  </a:spcAft>
                </a:pPr>
                <a:r>
                  <a:rPr lang="en-US" sz="2400" dirty="0"/>
                  <a:t>To correct the power factor to one, </a:t>
                </a:r>
                <a14:m>
                  <m:oMath xmlns:m="http://schemas.openxmlformats.org/officeDocument/2006/math">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𝐼</m:t>
                                </m:r>
                              </m:e>
                            </m:acc>
                          </m:e>
                          <m:sub>
                            <m:r>
                              <a:rPr lang="en-US" sz="2400" i="1">
                                <a:latin typeface="Cambria Math" panose="02040503050406030204" pitchFamily="18" charset="0"/>
                              </a:rPr>
                              <m:t>𝑠</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𝑠</m:t>
                            </m:r>
                          </m:sub>
                        </m:sSub>
                      </m:den>
                    </m:f>
                  </m:oMath>
                </a14:m>
                <a:r>
                  <a:rPr lang="en-US" sz="2400" dirty="0"/>
                  <a:t>must be real, so c</a:t>
                </a:r>
                <a:r>
                  <a:rPr lang="en-US" sz="2400" dirty="0">
                    <a:ea typeface="Cambria Math" panose="02040503050406030204" pitchFamily="18" charset="0"/>
                  </a:rPr>
                  <a:t>hoose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𝐶</m:t>
                    </m:r>
                    <m:r>
                      <a:rPr lang="en-US" sz="2400" b="0" i="1" smtClean="0">
                        <a:solidFill>
                          <a:srgbClr val="FF0000"/>
                        </a:solidFill>
                        <a:latin typeface="Cambria Math" panose="02040503050406030204" pitchFamily="18" charset="0"/>
                        <a:ea typeface="Cambria Math" panose="02040503050406030204" pitchFamily="18" charset="0"/>
                      </a:rPr>
                      <m:t>=</m:t>
                    </m:r>
                    <m:f>
                      <m:fPr>
                        <m:type m:val="lin"/>
                        <m:ctrlPr>
                          <a:rPr lang="en-US" sz="2400" b="0" i="1" smtClean="0">
                            <a:solidFill>
                              <a:srgbClr val="FF0000"/>
                            </a:solidFill>
                            <a:latin typeface="Cambria Math" panose="02040503050406030204" pitchFamily="18" charset="0"/>
                            <a:ea typeface="Cambria Math" panose="02040503050406030204" pitchFamily="18" charset="0"/>
                          </a:rPr>
                        </m:ctrlPr>
                      </m:fPr>
                      <m:num>
                        <m:r>
                          <a:rPr lang="en-US" sz="2400" i="1">
                            <a:solidFill>
                              <a:srgbClr val="FF0000"/>
                            </a:solidFill>
                            <a:latin typeface="Cambria Math" panose="02040503050406030204" pitchFamily="18" charset="0"/>
                          </a:rPr>
                          <m:t>𝐿</m:t>
                        </m:r>
                      </m:num>
                      <m:den>
                        <m:sSup>
                          <m:sSupPr>
                            <m:ctrlPr>
                              <a:rPr lang="en-US" sz="2400" i="1">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𝑅</m:t>
                            </m:r>
                          </m:e>
                          <m:sup>
                            <m:r>
                              <a:rPr lang="en-US" sz="2400" i="1">
                                <a:solidFill>
                                  <a:srgbClr val="FF0000"/>
                                </a:solidFill>
                                <a:latin typeface="Cambria Math" panose="02040503050406030204" pitchFamily="18" charset="0"/>
                              </a:rPr>
                              <m:t>2</m:t>
                            </m:r>
                          </m:sup>
                        </m:sSup>
                        <m:r>
                          <a:rPr lang="en-US" sz="2400" i="1">
                            <a:solidFill>
                              <a:srgbClr val="FF0000"/>
                            </a:solidFill>
                            <a:latin typeface="Cambria Math" panose="02040503050406030204" pitchFamily="18" charset="0"/>
                          </a:rPr>
                          <m:t>+</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𝜔</m:t>
                            </m:r>
                          </m:e>
                          <m:sup>
                            <m:r>
                              <a:rPr lang="en-US" sz="2400" i="1">
                                <a:solidFill>
                                  <a:srgbClr val="FF0000"/>
                                </a:solidFill>
                                <a:latin typeface="Cambria Math" panose="02040503050406030204" pitchFamily="18" charset="0"/>
                              </a:rPr>
                              <m:t>2</m:t>
                            </m:r>
                          </m:sup>
                        </m:sSup>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𝐿</m:t>
                            </m:r>
                          </m:e>
                          <m:sup>
                            <m:r>
                              <a:rPr lang="en-US" sz="2400" i="1">
                                <a:solidFill>
                                  <a:srgbClr val="FF0000"/>
                                </a:solidFill>
                                <a:latin typeface="Cambria Math" panose="02040503050406030204" pitchFamily="18" charset="0"/>
                              </a:rPr>
                              <m:t>2</m:t>
                            </m:r>
                          </m:sup>
                        </m:sSup>
                        <m:r>
                          <a:rPr lang="en-US" sz="2400" b="0" i="1" smtClean="0">
                            <a:solidFill>
                              <a:srgbClr val="FF0000"/>
                            </a:solidFill>
                            <a:latin typeface="Cambria Math" panose="02040503050406030204" pitchFamily="18" charset="0"/>
                          </a:rPr>
                          <m:t>)</m:t>
                        </m:r>
                      </m:den>
                    </m:f>
                  </m:oMath>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315426" y="3635461"/>
                <a:ext cx="8561534" cy="2757422"/>
              </a:xfrm>
              <a:prstGeom prst="rect">
                <a:avLst/>
              </a:prstGeom>
              <a:blipFill rotWithShape="0">
                <a:blip r:embed="rId4"/>
                <a:stretch>
                  <a:fillRect b="-30022"/>
                </a:stretch>
              </a:blipFill>
            </p:spPr>
            <p:txBody>
              <a:bodyPr/>
              <a:lstStyle/>
              <a:p>
                <a:r>
                  <a:rPr lang="en-US">
                    <a:noFill/>
                  </a:rPr>
                  <a:t> </a:t>
                </a:r>
              </a:p>
            </p:txBody>
          </p:sp>
        </mc:Fallback>
      </mc:AlternateContent>
    </p:spTree>
    <p:extLst>
      <p:ext uri="{BB962C8B-B14F-4D97-AF65-F5344CB8AC3E}">
        <p14:creationId xmlns:p14="http://schemas.microsoft.com/office/powerpoint/2010/main" val="140858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16975" cy="853440"/>
          </a:xfrm>
        </p:spPr>
        <p:txBody>
          <a:bodyPr>
            <a:noAutofit/>
          </a:bodyPr>
          <a:lstStyle/>
          <a:p>
            <a:r>
              <a:rPr lang="en-US" sz="3600" dirty="0">
                <a:solidFill>
                  <a:schemeClr val="bg1"/>
                </a:solidFill>
              </a:rPr>
              <a:t>SSS Phase/amplitude relations for INDUCTORS</a:t>
            </a:r>
          </a:p>
        </p:txBody>
      </p:sp>
      <p:pic>
        <p:nvPicPr>
          <p:cNvPr id="3074" name="Picture 2"/>
          <p:cNvPicPr>
            <a:picLocks noChangeAspect="1" noChangeArrowheads="1"/>
          </p:cNvPicPr>
          <p:nvPr/>
        </p:nvPicPr>
        <p:blipFill>
          <a:blip r:embed="rId2" cstate="print"/>
          <a:srcRect/>
          <a:stretch>
            <a:fillRect/>
          </a:stretch>
        </p:blipFill>
        <p:spPr bwMode="auto">
          <a:xfrm>
            <a:off x="7620000" y="2288225"/>
            <a:ext cx="1425575" cy="2281550"/>
          </a:xfrm>
          <a:prstGeom prst="rect">
            <a:avLst/>
          </a:prstGeom>
          <a:noFill/>
          <a:ln w="9525">
            <a:noFill/>
            <a:miter lim="800000"/>
            <a:headEnd/>
            <a:tailEnd/>
          </a:ln>
          <a:effectLst/>
        </p:spPr>
      </p:pic>
      <p:sp>
        <p:nvSpPr>
          <p:cNvPr id="5" name="Rectangle 4"/>
          <p:cNvSpPr/>
          <p:nvPr/>
        </p:nvSpPr>
        <p:spPr>
          <a:xfrm>
            <a:off x="1295400" y="5874691"/>
            <a:ext cx="4572000" cy="646331"/>
          </a:xfrm>
          <a:prstGeom prst="rect">
            <a:avLst/>
          </a:prstGeom>
        </p:spPr>
        <p:txBody>
          <a:bodyPr>
            <a:spAutoFit/>
          </a:bodyPr>
          <a:lstStyle/>
          <a:p>
            <a:pPr fontAlgn="base">
              <a:spcBef>
                <a:spcPct val="0"/>
              </a:spcBef>
              <a:spcAft>
                <a:spcPct val="0"/>
              </a:spcAft>
            </a:pPr>
            <a:r>
              <a:rPr lang="fr-FR" baseline="30000" dirty="0">
                <a:solidFill>
                  <a:srgbClr val="FFFF00"/>
                </a:solidFill>
                <a:latin typeface="Calibri" pitchFamily="34" charset="0"/>
                <a:ea typeface="Calibri" pitchFamily="34" charset="0"/>
                <a:cs typeface="Times New Roman" pitchFamily="18" charset="0"/>
              </a:rPr>
              <a:t>*</a:t>
            </a:r>
            <a:r>
              <a:rPr lang="fr-FR" dirty="0">
                <a:solidFill>
                  <a:srgbClr val="FFFF00"/>
                </a:solidFill>
                <a:latin typeface="Calibri" pitchFamily="34" charset="0"/>
                <a:ea typeface="Calibri" pitchFamily="34" charset="0"/>
                <a:cs typeface="Times New Roman" pitchFamily="18" charset="0"/>
              </a:rPr>
              <a:t>cos(</a:t>
            </a:r>
            <a:r>
              <a:rPr lang="fr-FR" dirty="0">
                <a:solidFill>
                  <a:srgbClr val="FFFF00"/>
                </a:solidFill>
                <a:latin typeface="Symbol" pitchFamily="18" charset="2"/>
                <a:ea typeface="Calibri" pitchFamily="34" charset="0"/>
                <a:cs typeface="Times New Roman" pitchFamily="18" charset="0"/>
              </a:rPr>
              <a:t>A-B</a:t>
            </a:r>
            <a:r>
              <a:rPr lang="fr-FR" dirty="0">
                <a:solidFill>
                  <a:srgbClr val="FFFF00"/>
                </a:solidFill>
                <a:latin typeface="Calibri" pitchFamily="34" charset="0"/>
                <a:ea typeface="Calibri" pitchFamily="34" charset="0"/>
                <a:cs typeface="Times New Roman" pitchFamily="18" charset="0"/>
              </a:rPr>
              <a:t>)=cos(A)cos(B)+sin(A)sin(B)</a:t>
            </a:r>
          </a:p>
          <a:p>
            <a:pPr lvl="0" fontAlgn="base">
              <a:spcBef>
                <a:spcPct val="0"/>
              </a:spcBef>
              <a:spcAft>
                <a:spcPct val="0"/>
              </a:spcAft>
            </a:pPr>
            <a:r>
              <a:rPr lang="fr-FR" dirty="0">
                <a:solidFill>
                  <a:srgbClr val="FFFF00"/>
                </a:solidFill>
                <a:latin typeface="Calibri" pitchFamily="34" charset="0"/>
                <a:cs typeface="Times New Roman" pitchFamily="18" charset="0"/>
              </a:rPr>
              <a:t>So cos(A+90⁰) =-sin(A) and cos(A-90⁰) =+sin(A) </a:t>
            </a:r>
            <a:endParaRPr lang="en-US" dirty="0">
              <a:solidFill>
                <a:srgbClr val="FFFF00"/>
              </a:solidFill>
              <a:latin typeface="Arial" pitchFamily="34" charset="0"/>
              <a:cs typeface="Arial" pitchFamily="34" charset="0"/>
            </a:endParaRPr>
          </a:p>
        </p:txBody>
      </p:sp>
      <p:sp>
        <p:nvSpPr>
          <p:cNvPr id="6" name="Rectangle 5"/>
          <p:cNvSpPr>
            <a:spLocks noChangeArrowheads="1"/>
          </p:cNvSpPr>
          <p:nvPr/>
        </p:nvSpPr>
        <p:spPr bwMode="auto">
          <a:xfrm>
            <a:off x="685800" y="946294"/>
            <a:ext cx="63246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ts val="600"/>
              </a:spcBef>
              <a:spcAft>
                <a:spcPct val="0"/>
              </a:spcAft>
              <a:buClrTx/>
              <a:buSzTx/>
              <a:buFontTx/>
              <a:buNone/>
              <a:tabLst/>
            </a:pPr>
            <a:r>
              <a:rPr lang="fr-FR" sz="2400" dirty="0">
                <a:latin typeface="Calibri" pitchFamily="34" charset="0"/>
                <a:ea typeface="Calibri" pitchFamily="34" charset="0"/>
                <a:cs typeface="Times New Roman" pitchFamily="18" charset="0"/>
              </a:rPr>
              <a:t>Due to SSS conditions, </a:t>
            </a:r>
            <a:r>
              <a:rPr lang="fr-FR" sz="2400" dirty="0" err="1">
                <a:latin typeface="Calibri" pitchFamily="34" charset="0"/>
                <a:ea typeface="Calibri" pitchFamily="34" charset="0"/>
                <a:cs typeface="Times New Roman" pitchFamily="18" charset="0"/>
              </a:rPr>
              <a:t>we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assume </a:t>
            </a:r>
            <a:r>
              <a:rPr lang="fr-FR" sz="2400" dirty="0" err="1">
                <a:latin typeface="Calibri" pitchFamily="34" charset="0"/>
                <a:ea typeface="Calibri" pitchFamily="34" charset="0"/>
                <a:cs typeface="Times New Roman" pitchFamily="18" charset="0"/>
              </a:rPr>
              <a:t>that</a:t>
            </a:r>
            <a:r>
              <a:rPr lang="fr-FR" sz="2400" dirty="0">
                <a:latin typeface="Calibri" pitchFamily="34" charset="0"/>
                <a:ea typeface="Calibri" pitchFamily="34" charset="0"/>
                <a:cs typeface="Times New Roman" pitchFamily="18" charset="0"/>
              </a:rPr>
              <a:t>: </a:t>
            </a:r>
          </a:p>
          <a:p>
            <a:pPr marL="0" marR="0" lvl="0" indent="0" algn="l" defTabSz="914400" rtl="0" eaLnBrk="1" fontAlgn="base" latinLnBrk="0" hangingPunct="1">
              <a:spcBef>
                <a:spcPts val="600"/>
              </a:spcBef>
              <a:spcAft>
                <a:spcPct val="0"/>
              </a:spcAft>
              <a:buClrTx/>
              <a:buSzTx/>
              <a:buFontTx/>
              <a:buNone/>
              <a:tabLs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25000" dirty="0" err="1">
                <a:ln>
                  <a:noFill/>
                </a:ln>
                <a:effectLst/>
                <a:latin typeface="Calibri" pitchFamily="34" charset="0"/>
                <a:ea typeface="Calibri" pitchFamily="34" charset="0"/>
                <a:cs typeface="Times New Roman" pitchFamily="18" charset="0"/>
              </a:rPr>
              <a:t>L</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v</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endParaRPr kumimoji="0" lang="en-US" sz="2400" b="0" i="0" u="none" strike="noStrike" cap="none" normalizeH="0" baseline="0" dirty="0">
              <a:ln>
                <a:noFill/>
              </a:ln>
              <a:effectLst/>
              <a:latin typeface="Arial" pitchFamily="34" charset="0"/>
              <a:cs typeface="Arial" pitchFamily="34" charset="0"/>
            </a:endParaRPr>
          </a:p>
          <a:p>
            <a:pPr lvl="0" eaLnBrk="0" fontAlgn="base" hangingPunct="0">
              <a:spcBef>
                <a:spcPts val="600"/>
              </a:spcBef>
              <a:spcAft>
                <a:spcPct val="0"/>
              </a:spcAft>
            </a:pPr>
            <a:r>
              <a:rPr kumimoji="0" lang="fr-FR" sz="2400" b="0" i="0" u="none" strike="noStrike" cap="none" normalizeH="0" baseline="0" dirty="0">
                <a:ln>
                  <a:noFill/>
                </a:ln>
                <a:effectLst/>
                <a:latin typeface="Calibri" pitchFamily="34" charset="0"/>
                <a:ea typeface="Calibri" pitchFamily="34" charset="0"/>
                <a:cs typeface="Times New Roman" pitchFamily="18" charset="0"/>
              </a:rPr>
              <a:t>	</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lang="fr-FR" sz="2400" baseline="-25000" dirty="0" err="1">
                <a:latin typeface="Calibri" pitchFamily="34" charset="0"/>
                <a:ea typeface="Calibri" pitchFamily="34" charset="0"/>
                <a:cs typeface="Times New Roman" pitchFamily="18" charset="0"/>
              </a:rPr>
              <a:t>L</a:t>
            </a:r>
            <a:r>
              <a:rPr kumimoji="0" lang="fr-FR" sz="2400" b="0" i="0" u="none" strike="noStrike" cap="none" normalizeH="0" baseline="0" dirty="0">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m</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cos</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w</a:t>
            </a:r>
            <a:r>
              <a:rPr kumimoji="0" lang="fr-FR" sz="2400" b="0" i="0" u="none" strike="noStrike" cap="none" normalizeH="0" baseline="0" dirty="0" err="1">
                <a:ln>
                  <a:noFill/>
                </a:ln>
                <a:effectLst/>
                <a:latin typeface="Calibri" pitchFamily="34" charset="0"/>
                <a:ea typeface="Calibri" pitchFamily="34" charset="0"/>
                <a:cs typeface="Times New Roman" pitchFamily="18" charset="0"/>
              </a:rPr>
              <a:t>t+</a:t>
            </a:r>
            <a:r>
              <a:rPr kumimoji="0" lang="fr-FR" sz="2400" b="0" i="0" u="none" strike="noStrike" cap="none" normalizeH="0" baseline="0" dirty="0" err="1">
                <a:ln>
                  <a:noFill/>
                </a:ln>
                <a:effectLst/>
                <a:latin typeface="Symbol" pitchFamily="18" charset="2"/>
                <a:ea typeface="Calibri" pitchFamily="34" charset="0"/>
                <a:cs typeface="Times New Roman" pitchFamily="18" charset="0"/>
              </a:rPr>
              <a:t>f</a:t>
            </a:r>
            <a:r>
              <a:rPr kumimoji="0" lang="fr-FR" sz="2400" b="0" i="0" u="none" strike="noStrike" cap="none" normalizeH="0" baseline="-30000" dirty="0" err="1">
                <a:ln>
                  <a:noFill/>
                </a:ln>
                <a:effectLst/>
                <a:latin typeface="Calibri" pitchFamily="34" charset="0"/>
                <a:ea typeface="Calibri" pitchFamily="34" charset="0"/>
                <a:cs typeface="Times New Roman" pitchFamily="18" charset="0"/>
              </a:rPr>
              <a:t>i</a:t>
            </a:r>
            <a:r>
              <a:rPr kumimoji="0" lang="fr-FR" sz="2400" b="0" i="0" u="none" strike="noStrike" cap="none" normalizeH="0" baseline="0" dirty="0">
                <a:ln>
                  <a:noFill/>
                </a:ln>
                <a:effectLst/>
                <a:latin typeface="Calibri" pitchFamily="34" charset="0"/>
                <a:ea typeface="Calibri" pitchFamily="34" charset="0"/>
                <a:cs typeface="Times New Roman" pitchFamily="18" charset="0"/>
              </a:rPr>
              <a:t>)</a:t>
            </a:r>
          </a:p>
          <a:p>
            <a:pPr lvl="0" eaLnBrk="0" fontAlgn="base" hangingPunct="0">
              <a:spcBef>
                <a:spcPts val="600"/>
              </a:spcBef>
              <a:spcAft>
                <a:spcPct val="0"/>
              </a:spcAft>
            </a:pPr>
            <a:r>
              <a:rPr lang="fr-FR" sz="2400" dirty="0">
                <a:latin typeface="Calibri" pitchFamily="34" charset="0"/>
                <a:cs typeface="Times New Roman" pitchFamily="18" charset="0"/>
              </a:rPr>
              <a:t>The terminal relation for an </a:t>
            </a:r>
            <a:r>
              <a:rPr lang="fr-FR" sz="2400" dirty="0" err="1">
                <a:latin typeface="Calibri" pitchFamily="34" charset="0"/>
                <a:cs typeface="Times New Roman" pitchFamily="18" charset="0"/>
              </a:rPr>
              <a:t>inductor</a:t>
            </a:r>
            <a:r>
              <a:rPr lang="fr-FR" sz="2400" dirty="0">
                <a:latin typeface="Calibri" pitchFamily="34" charset="0"/>
                <a:cs typeface="Times New Roman" pitchFamily="18" charset="0"/>
              </a:rPr>
              <a:t> tells us </a:t>
            </a:r>
            <a:r>
              <a:rPr lang="fr-FR" sz="2400" dirty="0" err="1">
                <a:latin typeface="Calibri" pitchFamily="34" charset="0"/>
                <a:cs typeface="Times New Roman" pitchFamily="18" charset="0"/>
              </a:rPr>
              <a:t>that</a:t>
            </a:r>
            <a:r>
              <a:rPr lang="fr-FR" sz="2400" dirty="0">
                <a:latin typeface="Calibri" pitchFamily="34" charset="0"/>
                <a:cs typeface="Times New Roman" pitchFamily="18" charset="0"/>
              </a:rPr>
              <a:t>:</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v</a:t>
            </a:r>
            <a:r>
              <a:rPr lang="fr-FR" sz="2400" baseline="-25000" dirty="0" err="1">
                <a:latin typeface="Calibri" pitchFamily="34" charset="0"/>
                <a:ea typeface="Calibri" pitchFamily="34" charset="0"/>
                <a:cs typeface="Times New Roman" pitchFamily="18" charset="0"/>
              </a:rPr>
              <a:t>L</a:t>
            </a:r>
            <a:r>
              <a:rPr lang="fr-FR" sz="2400" dirty="0">
                <a:latin typeface="Calibri" pitchFamily="34" charset="0"/>
                <a:ea typeface="Calibri" pitchFamily="34" charset="0"/>
                <a:cs typeface="Times New Roman" pitchFamily="18" charset="0"/>
              </a:rPr>
              <a:t>(t)= </a:t>
            </a: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cos</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v</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Ldi</a:t>
            </a:r>
            <a:r>
              <a:rPr lang="fr-FR" sz="2400" baseline="-25000" dirty="0" err="1">
                <a:latin typeface="Calibri" pitchFamily="34" charset="0"/>
                <a:ea typeface="Calibri" pitchFamily="34" charset="0"/>
                <a:cs typeface="Times New Roman" pitchFamily="18" charset="0"/>
              </a:rPr>
              <a:t>L</a:t>
            </a:r>
            <a:r>
              <a:rPr lang="fr-FR" sz="2400" dirty="0">
                <a:latin typeface="Calibri" pitchFamily="34" charset="0"/>
                <a:ea typeface="Calibri" pitchFamily="34" charset="0"/>
                <a:cs typeface="Times New Roman" pitchFamily="18" charset="0"/>
              </a:rPr>
              <a:t>/</a:t>
            </a:r>
            <a:r>
              <a:rPr lang="fr-FR" sz="2400" dirty="0" err="1">
                <a:latin typeface="Calibri" pitchFamily="34" charset="0"/>
                <a:ea typeface="Calibri" pitchFamily="34" charset="0"/>
                <a:cs typeface="Times New Roman" pitchFamily="18" charset="0"/>
              </a:rPr>
              <a:t>dt</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LI</a:t>
            </a:r>
            <a:r>
              <a:rPr lang="fr-FR" sz="2400" baseline="-30000" dirty="0" err="1">
                <a:latin typeface="Calibri" pitchFamily="34" charset="0"/>
                <a:ea typeface="Calibri" pitchFamily="34" charset="0"/>
                <a:cs typeface="Times New Roman" pitchFamily="18" charset="0"/>
              </a:rPr>
              <a:t>m</a:t>
            </a:r>
            <a:r>
              <a:rPr lang="fr-FR" sz="2400" dirty="0" err="1">
                <a:latin typeface="Calibri" pitchFamily="34" charset="0"/>
                <a:ea typeface="Calibri" pitchFamily="34" charset="0"/>
                <a:cs typeface="Times New Roman" pitchFamily="18" charset="0"/>
              </a:rPr>
              <a:t>sin</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t+</a:t>
            </a:r>
            <a:r>
              <a:rPr lang="fr-FR" sz="2400" dirty="0" err="1">
                <a:latin typeface="Symbol" pitchFamily="18" charset="2"/>
                <a:ea typeface="Calibri" pitchFamily="34" charset="0"/>
                <a:cs typeface="Times New Roman" pitchFamily="18" charset="0"/>
              </a:rPr>
              <a:t>f</a:t>
            </a:r>
            <a:r>
              <a:rPr lang="fr-FR" sz="2400" baseline="-30000" dirty="0" err="1">
                <a:latin typeface="Calibri" pitchFamily="34" charset="0"/>
                <a:ea typeface="Calibri" pitchFamily="34" charset="0"/>
                <a:cs typeface="Times New Roman" pitchFamily="18" charset="0"/>
              </a:rPr>
              <a:t>i</a:t>
            </a:r>
            <a:r>
              <a:rPr lang="fr-FR" sz="2400" dirty="0">
                <a:latin typeface="Calibri" pitchFamily="34" charset="0"/>
                <a:ea typeface="Calibri" pitchFamily="34" charset="0"/>
                <a:cs typeface="Times New Roman" pitchFamily="18" charset="0"/>
              </a:rPr>
              <a:t>)</a:t>
            </a: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Or    </a:t>
            </a:r>
            <a:r>
              <a:rPr lang="fr-FR" sz="2400" dirty="0" err="1">
                <a:solidFill>
                  <a:srgbClr val="FF0000"/>
                </a:solidFill>
                <a:latin typeface="Calibri" pitchFamily="34" charset="0"/>
                <a:ea typeface="Calibri" pitchFamily="34" charset="0"/>
                <a:cs typeface="Times New Roman" pitchFamily="18" charset="0"/>
              </a:rPr>
              <a:t>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t+</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LI</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err="1">
                <a:solidFill>
                  <a:srgbClr val="FF0000"/>
                </a:solidFill>
                <a:latin typeface="Calibri" pitchFamily="34" charset="0"/>
                <a:ea typeface="Calibri" pitchFamily="34" charset="0"/>
                <a:cs typeface="Times New Roman" pitchFamily="18" charset="0"/>
              </a:rPr>
              <a:t>cos</a:t>
            </a:r>
            <a:r>
              <a:rPr lang="fr-FR" sz="2400" dirty="0">
                <a:solidFill>
                  <a:srgbClr val="FF0000"/>
                </a:solidFill>
                <a:latin typeface="Calibri" pitchFamily="34" charset="0"/>
                <a:ea typeface="Calibri" pitchFamily="34" charset="0"/>
                <a:cs typeface="Times New Roman" pitchFamily="18" charset="0"/>
              </a:rPr>
              <a:t>(</a:t>
            </a:r>
            <a:r>
              <a:rPr lang="fr-FR" sz="2400" dirty="0">
                <a:solidFill>
                  <a:srgbClr val="FF0000"/>
                </a:solidFill>
                <a:latin typeface="Symbol" pitchFamily="18" charset="2"/>
                <a:ea typeface="Calibri" pitchFamily="34" charset="0"/>
                <a:cs typeface="Times New Roman" pitchFamily="18" charset="0"/>
              </a:rPr>
              <a:t>w</a:t>
            </a:r>
            <a:r>
              <a:rPr lang="fr-FR" sz="2400" dirty="0">
                <a:solidFill>
                  <a:srgbClr val="FF0000"/>
                </a:solidFill>
                <a:latin typeface="Calibri" pitchFamily="34" charset="0"/>
                <a:ea typeface="Calibri" pitchFamily="34" charset="0"/>
                <a:cs typeface="Times New Roman" pitchFamily="18" charset="0"/>
              </a:rPr>
              <a:t>t+</a:t>
            </a:r>
            <a:r>
              <a:rPr lang="fr-FR" sz="2400" dirty="0">
                <a:solidFill>
                  <a:srgbClr val="FF0000"/>
                </a:solidFill>
                <a:latin typeface="Symbol" pitchFamily="18" charset="2"/>
                <a:ea typeface="Calibri" pitchFamily="34" charset="0"/>
                <a:cs typeface="Times New Roman" pitchFamily="18" charset="0"/>
              </a:rPr>
              <a:t>f</a:t>
            </a:r>
            <a:r>
              <a:rPr lang="fr-FR" sz="2400" baseline="-30000" dirty="0">
                <a:solidFill>
                  <a:srgbClr val="FF0000"/>
                </a:solidFill>
                <a:latin typeface="Calibri" pitchFamily="34" charset="0"/>
                <a:ea typeface="Calibri" pitchFamily="34" charset="0"/>
                <a:cs typeface="Times New Roman" pitchFamily="18" charset="0"/>
              </a:rPr>
              <a:t>i</a:t>
            </a:r>
            <a:r>
              <a:rPr lang="fr-FR" sz="2400" dirty="0">
                <a:solidFill>
                  <a:srgbClr val="FF0000"/>
                </a:solidFill>
                <a:latin typeface="Calibri" pitchFamily="34" charset="0"/>
                <a:ea typeface="Calibri" pitchFamily="34" charset="0"/>
                <a:cs typeface="Times New Roman" pitchFamily="18" charset="0"/>
              </a:rPr>
              <a:t>+90°)</a:t>
            </a:r>
            <a:r>
              <a:rPr lang="fr-FR" sz="2400" baseline="30000" dirty="0">
                <a:solidFill>
                  <a:srgbClr val="FFFF00"/>
                </a:solidFill>
                <a:latin typeface="Calibri" pitchFamily="34" charset="0"/>
                <a:ea typeface="Calibri" pitchFamily="34" charset="0"/>
                <a:cs typeface="Times New Roman" pitchFamily="18" charset="0"/>
              </a:rPr>
              <a:t>*</a:t>
            </a:r>
            <a:endParaRPr lang="fr-FR" sz="2400" dirty="0">
              <a:solidFill>
                <a:srgbClr val="FFFF00"/>
              </a:solidFill>
              <a:latin typeface="Calibri" pitchFamily="34" charset="0"/>
              <a:ea typeface="Calibri" pitchFamily="34" charset="0"/>
              <a:cs typeface="Times New Roman" pitchFamily="18" charset="0"/>
            </a:endParaRPr>
          </a:p>
          <a:p>
            <a:pPr eaLnBrk="0" fontAlgn="base" hangingPunct="0">
              <a:spcBef>
                <a:spcPts val="600"/>
              </a:spcBef>
              <a:spcAft>
                <a:spcPct val="0"/>
              </a:spcAft>
            </a:pPr>
            <a:r>
              <a:rPr lang="fr-FR" sz="2400" dirty="0">
                <a:latin typeface="Calibri" pitchFamily="34" charset="0"/>
                <a:ea typeface="Calibri" pitchFamily="34" charset="0"/>
                <a:cs typeface="Times New Roman" pitchFamily="18" charset="0"/>
              </a:rPr>
              <a:t>The </a:t>
            </a:r>
            <a:r>
              <a:rPr lang="fr-FR" sz="2400" dirty="0" err="1">
                <a:latin typeface="Calibri" pitchFamily="34" charset="0"/>
                <a:ea typeface="Calibri" pitchFamily="34" charset="0"/>
                <a:cs typeface="Times New Roman" pitchFamily="18" charset="0"/>
              </a:rPr>
              <a:t>only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way</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this</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can</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be</a:t>
            </a:r>
            <a:r>
              <a:rPr lang="fr-FR" sz="2400" dirty="0">
                <a:latin typeface="Calibri" pitchFamily="34" charset="0"/>
                <a:ea typeface="Calibri" pitchFamily="34" charset="0"/>
                <a:cs typeface="Times New Roman" pitchFamily="18" charset="0"/>
              </a:rPr>
              <a:t> </a:t>
            </a:r>
            <a:r>
              <a:rPr lang="fr-FR" sz="2400" dirty="0" err="1">
                <a:latin typeface="Calibri" pitchFamily="34" charset="0"/>
                <a:ea typeface="Calibri" pitchFamily="34" charset="0"/>
                <a:cs typeface="Times New Roman" pitchFamily="18" charset="0"/>
              </a:rPr>
              <a:t>true</a:t>
            </a:r>
            <a:r>
              <a:rPr lang="fr-FR" sz="2400" dirty="0">
                <a:latin typeface="Calibri" pitchFamily="34" charset="0"/>
                <a:ea typeface="Calibri" pitchFamily="34" charset="0"/>
                <a:cs typeface="Times New Roman" pitchFamily="18" charset="0"/>
              </a:rPr>
              <a:t> for all times is if </a:t>
            </a:r>
          </a:p>
          <a:p>
            <a:pPr eaLnBrk="0" fontAlgn="base" hangingPunct="0">
              <a:spcBef>
                <a:spcPts val="600"/>
              </a:spcBef>
              <a:spcAft>
                <a:spcPct val="0"/>
              </a:spcAft>
            </a:pPr>
            <a:r>
              <a:rPr lang="fr-FR" sz="2400" dirty="0" err="1">
                <a:latin typeface="Calibri" pitchFamily="34" charset="0"/>
                <a:ea typeface="Calibri" pitchFamily="34" charset="0"/>
                <a:cs typeface="Times New Roman" pitchFamily="18" charset="0"/>
              </a:rPr>
              <a:t>V</a:t>
            </a:r>
            <a:r>
              <a:rPr lang="fr-FR" sz="2400" baseline="-30000" dirty="0" err="1">
                <a:latin typeface="Calibri" pitchFamily="34" charset="0"/>
                <a:ea typeface="Calibri" pitchFamily="34" charset="0"/>
                <a:cs typeface="Times New Roman" pitchFamily="18" charset="0"/>
              </a:rPr>
              <a:t>m</a:t>
            </a:r>
            <a:r>
              <a:rPr lang="fr-FR" sz="2400" dirty="0">
                <a:latin typeface="Calibri" pitchFamily="34" charset="0"/>
                <a:ea typeface="Calibri" pitchFamily="34" charset="0"/>
                <a:cs typeface="Times New Roman" pitchFamily="18" charset="0"/>
              </a:rPr>
              <a:t>=</a:t>
            </a:r>
            <a:r>
              <a:rPr lang="fr-FR" sz="2400" dirty="0" err="1">
                <a:latin typeface="Symbol" pitchFamily="18" charset="2"/>
                <a:ea typeface="Calibri" pitchFamily="34" charset="0"/>
                <a:cs typeface="Times New Roman" pitchFamily="18" charset="0"/>
              </a:rPr>
              <a:t>w</a:t>
            </a:r>
            <a:r>
              <a:rPr lang="fr-FR" sz="2400" dirty="0" err="1">
                <a:latin typeface="Calibri" pitchFamily="34" charset="0"/>
                <a:ea typeface="Calibri" pitchFamily="34" charset="0"/>
                <a:cs typeface="Times New Roman" pitchFamily="18" charset="0"/>
              </a:rPr>
              <a:t>LI</a:t>
            </a:r>
            <a:r>
              <a:rPr lang="fr-FR" sz="2400" baseline="-30000" dirty="0" err="1">
                <a:latin typeface="Calibri" pitchFamily="34" charset="0"/>
                <a:ea typeface="Calibri" pitchFamily="34" charset="0"/>
                <a:cs typeface="Times New Roman" pitchFamily="18" charset="0"/>
              </a:rPr>
              <a:t>m</a:t>
            </a:r>
            <a:r>
              <a:rPr lang="fr-FR" sz="2400" baseline="-30000" dirty="0">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  or   </a:t>
            </a:r>
            <a:r>
              <a:rPr lang="fr-FR" sz="2400" dirty="0" err="1">
                <a:solidFill>
                  <a:srgbClr val="FF0000"/>
                </a:solidFill>
                <a:latin typeface="Calibri" pitchFamily="34" charset="0"/>
                <a:ea typeface="Calibri" pitchFamily="34" charset="0"/>
                <a:cs typeface="Times New Roman" pitchFamily="18" charset="0"/>
              </a:rPr>
              <a:t>V</a:t>
            </a:r>
            <a:r>
              <a:rPr lang="fr-FR" sz="2400" baseline="-30000" dirty="0" err="1">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/I</a:t>
            </a:r>
            <a:r>
              <a:rPr lang="fr-FR" sz="2400" baseline="-30000" dirty="0">
                <a:solidFill>
                  <a:srgbClr val="FF0000"/>
                </a:solidFill>
                <a:latin typeface="Calibri" pitchFamily="34" charset="0"/>
                <a:ea typeface="Calibri" pitchFamily="34" charset="0"/>
                <a:cs typeface="Times New Roman" pitchFamily="18" charset="0"/>
              </a:rPr>
              <a:t>m</a:t>
            </a:r>
            <a:r>
              <a:rPr lang="fr-FR" sz="2400" dirty="0">
                <a:solidFill>
                  <a:srgbClr val="FF0000"/>
                </a:solidFill>
                <a:latin typeface="Calibri" pitchFamily="34" charset="0"/>
                <a:ea typeface="Calibri" pitchFamily="34" charset="0"/>
                <a:cs typeface="Times New Roman" pitchFamily="18" charset="0"/>
              </a:rPr>
              <a:t> = </a:t>
            </a:r>
            <a:r>
              <a:rPr lang="fr-FR" sz="2400" dirty="0" err="1">
                <a:solidFill>
                  <a:srgbClr val="FF0000"/>
                </a:solidFill>
                <a:latin typeface="Symbol" pitchFamily="18" charset="2"/>
                <a:ea typeface="Calibri" pitchFamily="34" charset="0"/>
                <a:cs typeface="Times New Roman" pitchFamily="18" charset="0"/>
              </a:rPr>
              <a:t>w</a:t>
            </a:r>
            <a:r>
              <a:rPr lang="fr-FR" sz="2400" dirty="0" err="1">
                <a:solidFill>
                  <a:srgbClr val="FF0000"/>
                </a:solidFill>
                <a:latin typeface="Calibri" pitchFamily="34" charset="0"/>
                <a:ea typeface="Calibri" pitchFamily="34" charset="0"/>
                <a:cs typeface="Times New Roman" pitchFamily="18" charset="0"/>
              </a:rPr>
              <a:t>L</a:t>
            </a:r>
            <a:r>
              <a:rPr lang="fr-FR" sz="2400" dirty="0">
                <a:solidFill>
                  <a:srgbClr val="FF0000"/>
                </a:solidFill>
                <a:latin typeface="Calibri" pitchFamily="34" charset="0"/>
                <a:ea typeface="Calibri" pitchFamily="34" charset="0"/>
                <a:cs typeface="Times New Roman" pitchFamily="18" charset="0"/>
              </a:rPr>
              <a:t>   </a:t>
            </a:r>
            <a:r>
              <a:rPr lang="fr-FR" sz="2400" dirty="0">
                <a:latin typeface="Calibri" pitchFamily="34" charset="0"/>
                <a:ea typeface="Calibri" pitchFamily="34" charset="0"/>
                <a:cs typeface="Times New Roman" pitchFamily="18" charset="0"/>
              </a:rPr>
              <a:t>and   </a:t>
            </a:r>
            <a:r>
              <a:rPr lang="fr-FR" sz="2400" dirty="0" err="1">
                <a:solidFill>
                  <a:srgbClr val="FF0000"/>
                </a:solidFill>
                <a:latin typeface="Symbol" pitchFamily="18" charset="2"/>
                <a:ea typeface="Calibri" pitchFamily="34" charset="0"/>
                <a:cs typeface="Times New Roman" pitchFamily="18" charset="0"/>
              </a:rPr>
              <a:t>f</a:t>
            </a:r>
            <a:r>
              <a:rPr lang="fr-FR" sz="2400" baseline="-30000" dirty="0" err="1">
                <a:solidFill>
                  <a:srgbClr val="FF0000"/>
                </a:solidFill>
                <a:latin typeface="Calibri" pitchFamily="34" charset="0"/>
                <a:ea typeface="Calibri" pitchFamily="34" charset="0"/>
                <a:cs typeface="Times New Roman" pitchFamily="18" charset="0"/>
              </a:rPr>
              <a:t>v</a:t>
            </a:r>
            <a:r>
              <a:rPr lang="fr-FR" sz="2400" dirty="0">
                <a:solidFill>
                  <a:srgbClr val="FF0000"/>
                </a:solidFill>
                <a:latin typeface="Calibri" pitchFamily="34" charset="0"/>
                <a:ea typeface="Calibri" pitchFamily="34" charset="0"/>
                <a:cs typeface="Times New Roman" pitchFamily="18" charset="0"/>
              </a:rPr>
              <a:t> = </a:t>
            </a:r>
            <a:r>
              <a:rPr lang="fr-FR" sz="2400" dirty="0">
                <a:solidFill>
                  <a:srgbClr val="FF0000"/>
                </a:solidFill>
                <a:latin typeface="Symbol" pitchFamily="18" charset="2"/>
                <a:ea typeface="Calibri" pitchFamily="34" charset="0"/>
                <a:cs typeface="Times New Roman" pitchFamily="18" charset="0"/>
              </a:rPr>
              <a:t>f</a:t>
            </a:r>
            <a:r>
              <a:rPr lang="fr-FR" sz="2400" baseline="-30000" dirty="0">
                <a:solidFill>
                  <a:srgbClr val="FF0000"/>
                </a:solidFill>
                <a:latin typeface="Calibri" pitchFamily="34" charset="0"/>
                <a:ea typeface="Calibri" pitchFamily="34" charset="0"/>
                <a:cs typeface="Times New Roman" pitchFamily="18" charset="0"/>
              </a:rPr>
              <a:t>i</a:t>
            </a:r>
            <a:r>
              <a:rPr lang="fr-FR" sz="2400" dirty="0">
                <a:solidFill>
                  <a:srgbClr val="FF0000"/>
                </a:solidFill>
                <a:latin typeface="Calibri" pitchFamily="34" charset="0"/>
                <a:ea typeface="Calibri" pitchFamily="34" charset="0"/>
                <a:cs typeface="Times New Roman" pitchFamily="18" charset="0"/>
              </a:rPr>
              <a:t>+90°</a:t>
            </a:r>
          </a:p>
          <a:p>
            <a:pPr eaLnBrk="0" fontAlgn="base" hangingPunct="0">
              <a:spcBef>
                <a:spcPts val="600"/>
              </a:spcBef>
              <a:spcAft>
                <a:spcPct val="0"/>
              </a:spcAft>
            </a:pPr>
            <a:r>
              <a:rPr lang="en-US" sz="2400" dirty="0">
                <a:solidFill>
                  <a:schemeClr val="accent6">
                    <a:lumMod val="50000"/>
                  </a:schemeClr>
                </a:solidFill>
                <a:latin typeface="Calibri" pitchFamily="34" charset="0"/>
                <a:ea typeface="Calibri" pitchFamily="34" charset="0"/>
                <a:cs typeface="Times New Roman" pitchFamily="18" charset="0"/>
              </a:rPr>
              <a:t>So, the voltage leads the current by </a:t>
            </a:r>
            <a:r>
              <a:rPr lang="fr-FR" sz="2400" dirty="0">
                <a:solidFill>
                  <a:schemeClr val="accent6">
                    <a:lumMod val="50000"/>
                  </a:schemeClr>
                </a:solidFill>
                <a:latin typeface="Calibri" pitchFamily="34" charset="0"/>
                <a:ea typeface="Calibri" pitchFamily="34" charset="0"/>
                <a:cs typeface="Times New Roman" pitchFamily="18" charset="0"/>
              </a:rPr>
              <a:t>90°</a:t>
            </a:r>
            <a:r>
              <a:rPr lang="en-US" sz="2400" dirty="0">
                <a:solidFill>
                  <a:schemeClr val="accent6">
                    <a:lumMod val="50000"/>
                  </a:schemeClr>
                </a:solidFill>
                <a:latin typeface="Calibri" pitchFamily="34" charset="0"/>
                <a:ea typeface="Calibri" pitchFamily="34" charset="0"/>
                <a:cs typeface="Times New Roman" pitchFamily="18" charset="0"/>
              </a:rPr>
              <a:t> and the ratio of the voltage magnitude to the current magnitude is </a:t>
            </a:r>
            <a:r>
              <a:rPr lang="fr-FR" sz="2400" dirty="0" err="1">
                <a:solidFill>
                  <a:schemeClr val="accent6">
                    <a:lumMod val="50000"/>
                  </a:schemeClr>
                </a:solidFill>
                <a:latin typeface="Symbol" pitchFamily="18" charset="2"/>
                <a:ea typeface="Calibri" pitchFamily="34" charset="0"/>
                <a:cs typeface="Times New Roman" pitchFamily="18" charset="0"/>
              </a:rPr>
              <a:t>w</a:t>
            </a:r>
            <a:r>
              <a:rPr lang="fr-FR" sz="2400" dirty="0" err="1">
                <a:solidFill>
                  <a:schemeClr val="accent6">
                    <a:lumMod val="50000"/>
                  </a:schemeClr>
                </a:solidFill>
                <a:latin typeface="Calibri" pitchFamily="34" charset="0"/>
                <a:ea typeface="Calibri" pitchFamily="34" charset="0"/>
                <a:cs typeface="Times New Roman" pitchFamily="18" charset="0"/>
              </a:rPr>
              <a:t>L</a:t>
            </a:r>
            <a:r>
              <a:rPr lang="en-US" sz="2400" dirty="0">
                <a:solidFill>
                  <a:schemeClr val="accent6">
                    <a:lumMod val="50000"/>
                  </a:schemeClr>
                </a:solidFill>
                <a:latin typeface="Calibri" pitchFamily="34" charset="0"/>
                <a:ea typeface="Calibri" pitchFamily="34" charset="0"/>
                <a:cs typeface="Times New Roman" pitchFamily="18" charset="0"/>
              </a:rPr>
              <a:t>.</a:t>
            </a:r>
          </a:p>
        </p:txBody>
      </p:sp>
    </p:spTree>
    <p:extLst>
      <p:ext uri="{BB962C8B-B14F-4D97-AF65-F5344CB8AC3E}">
        <p14:creationId xmlns:p14="http://schemas.microsoft.com/office/powerpoint/2010/main" val="2941797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Average power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176197"/>
              </p:ext>
            </p:extLst>
          </p:nvPr>
        </p:nvGraphicFramePr>
        <p:xfrm>
          <a:off x="735012" y="4417890"/>
          <a:ext cx="7521576"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68576">
                  <a:extLst>
                    <a:ext uri="{9D8B030D-6E8A-4147-A177-3AD203B41FA5}">
                      <a16:colId xmlns:a16="http://schemas.microsoft.com/office/drawing/2014/main" val="20003"/>
                    </a:ext>
                  </a:extLst>
                </a:gridCol>
              </a:tblGrid>
              <a:tr h="370840">
                <a:tc>
                  <a:txBody>
                    <a:bodyPr/>
                    <a:lstStyle/>
                    <a:p>
                      <a:pPr algn="ctr"/>
                      <a:r>
                        <a:rPr lang="en-US" dirty="0"/>
                        <a:t>component</a:t>
                      </a:r>
                    </a:p>
                  </a:txBody>
                  <a:tcPr/>
                </a:tc>
                <a:tc>
                  <a:txBody>
                    <a:bodyPr/>
                    <a:lstStyle/>
                    <a:p>
                      <a:pPr algn="ctr"/>
                      <a:r>
                        <a:rPr lang="en-US" dirty="0">
                          <a:latin typeface="Symbol" pitchFamily="18" charset="2"/>
                        </a:rPr>
                        <a:t>f</a:t>
                      </a:r>
                      <a:r>
                        <a:rPr lang="en-US" baseline="-25000" dirty="0"/>
                        <a:t>v</a:t>
                      </a:r>
                      <a:r>
                        <a:rPr lang="en-US" baseline="0" dirty="0"/>
                        <a:t>-</a:t>
                      </a:r>
                      <a:r>
                        <a:rPr lang="en-US" baseline="0" dirty="0" err="1">
                          <a:latin typeface="Symbol" pitchFamily="18" charset="2"/>
                        </a:rPr>
                        <a:t>f</a:t>
                      </a:r>
                      <a:r>
                        <a:rPr lang="en-US" baseline="-25000" dirty="0" err="1"/>
                        <a:t>I</a:t>
                      </a:r>
                      <a:endParaRPr lang="en-US" dirty="0"/>
                    </a:p>
                  </a:txBody>
                  <a:tcPr/>
                </a:tc>
                <a:tc>
                  <a:txBody>
                    <a:bodyPr/>
                    <a:lstStyle/>
                    <a:p>
                      <a:pPr algn="ctr"/>
                      <a:r>
                        <a:rPr lang="en-US" dirty="0">
                          <a:latin typeface="+mn-lt"/>
                        </a:rPr>
                        <a:t>cos</a:t>
                      </a:r>
                      <a:r>
                        <a:rPr lang="en-US" dirty="0">
                          <a:latin typeface="Symbol" pitchFamily="18" charset="2"/>
                        </a:rPr>
                        <a:t>(</a:t>
                      </a:r>
                      <a:r>
                        <a:rPr lang="en-US" dirty="0" err="1">
                          <a:latin typeface="Symbol" pitchFamily="18" charset="2"/>
                        </a:rPr>
                        <a:t>f</a:t>
                      </a:r>
                      <a:r>
                        <a:rPr lang="en-US" baseline="-25000" dirty="0" err="1"/>
                        <a:t>v</a:t>
                      </a:r>
                      <a:r>
                        <a:rPr lang="en-US" baseline="0" dirty="0" err="1"/>
                        <a:t>-</a:t>
                      </a:r>
                      <a:r>
                        <a:rPr lang="en-US" baseline="0" dirty="0" err="1">
                          <a:latin typeface="Symbol" pitchFamily="18" charset="2"/>
                        </a:rPr>
                        <a:t>f</a:t>
                      </a:r>
                      <a:r>
                        <a:rPr lang="en-US" baseline="-25000" dirty="0" err="1"/>
                        <a:t>I</a:t>
                      </a:r>
                      <a:r>
                        <a:rPr lang="en-US" baseline="0" dirty="0"/>
                        <a:t>)</a:t>
                      </a:r>
                      <a:endParaRPr lang="en-US" dirty="0"/>
                    </a:p>
                  </a:txBody>
                  <a:tcPr/>
                </a:tc>
                <a:tc>
                  <a:txBody>
                    <a:bodyPr/>
                    <a:lstStyle/>
                    <a:p>
                      <a:pPr algn="ctr"/>
                      <a:r>
                        <a:rPr lang="en-US" dirty="0"/>
                        <a:t>Average power</a:t>
                      </a:r>
                    </a:p>
                  </a:txBody>
                  <a:tcPr/>
                </a:tc>
                <a:extLst>
                  <a:ext uri="{0D108BD9-81ED-4DB2-BD59-A6C34878D82A}">
                    <a16:rowId xmlns:a16="http://schemas.microsoft.com/office/drawing/2014/main" val="10000"/>
                  </a:ext>
                </a:extLst>
              </a:tr>
              <a:tr h="370840">
                <a:tc>
                  <a:txBody>
                    <a:bodyPr/>
                    <a:lstStyle/>
                    <a:p>
                      <a:pPr algn="ctr"/>
                      <a:r>
                        <a:rPr lang="en-US" dirty="0">
                          <a:solidFill>
                            <a:srgbClr val="00B050"/>
                          </a:solidFill>
                        </a:rPr>
                        <a:t>Resistor R</a:t>
                      </a:r>
                    </a:p>
                  </a:txBody>
                  <a:tcPr/>
                </a:tc>
                <a:tc>
                  <a:txBody>
                    <a:bodyPr/>
                    <a:lstStyle/>
                    <a:p>
                      <a:pPr algn="ctr"/>
                      <a:r>
                        <a:rPr lang="en-US" dirty="0">
                          <a:solidFill>
                            <a:srgbClr val="00B050"/>
                          </a:solidFill>
                        </a:rPr>
                        <a:t>0</a:t>
                      </a:r>
                    </a:p>
                  </a:txBody>
                  <a:tcPr/>
                </a:tc>
                <a:tc>
                  <a:txBody>
                    <a:bodyPr/>
                    <a:lstStyle/>
                    <a:p>
                      <a:pPr algn="ctr"/>
                      <a:r>
                        <a:rPr lang="en-US" dirty="0">
                          <a:solidFill>
                            <a:srgbClr val="00B050"/>
                          </a:solidFill>
                        </a:rPr>
                        <a:t>1</a:t>
                      </a:r>
                    </a:p>
                  </a:txBody>
                  <a:tcPr/>
                </a:tc>
                <a:tc>
                  <a:txBody>
                    <a:bodyPr/>
                    <a:lstStyle/>
                    <a:p>
                      <a:pPr algn="ctr"/>
                      <a:r>
                        <a:rPr lang="en-US" dirty="0" err="1">
                          <a:solidFill>
                            <a:srgbClr val="00B050"/>
                          </a:solidFill>
                        </a:rPr>
                        <a:t>V</a:t>
                      </a:r>
                      <a:r>
                        <a:rPr lang="en-US" baseline="-25000" dirty="0" err="1">
                          <a:solidFill>
                            <a:srgbClr val="00B050"/>
                          </a:solidFill>
                        </a:rPr>
                        <a:t>rms</a:t>
                      </a:r>
                      <a:r>
                        <a:rPr lang="en-US" dirty="0">
                          <a:solidFill>
                            <a:srgbClr val="00B050"/>
                          </a:solidFill>
                        </a:rPr>
                        <a:t> </a:t>
                      </a:r>
                      <a:r>
                        <a:rPr lang="en-US" dirty="0" err="1">
                          <a:solidFill>
                            <a:srgbClr val="00B050"/>
                          </a:solidFill>
                        </a:rPr>
                        <a:t>I</a:t>
                      </a:r>
                      <a:r>
                        <a:rPr lang="en-US" baseline="-25000" dirty="0" err="1">
                          <a:solidFill>
                            <a:srgbClr val="00B050"/>
                          </a:solidFill>
                        </a:rPr>
                        <a:t>rms</a:t>
                      </a:r>
                      <a:endParaRPr lang="en-US" baseline="-25000" dirty="0">
                        <a:solidFill>
                          <a:srgbClr val="00B050"/>
                        </a:solidFill>
                      </a:endParaRPr>
                    </a:p>
                  </a:txBody>
                  <a:tcPr/>
                </a:tc>
                <a:extLst>
                  <a:ext uri="{0D108BD9-81ED-4DB2-BD59-A6C34878D82A}">
                    <a16:rowId xmlns:a16="http://schemas.microsoft.com/office/drawing/2014/main" val="10001"/>
                  </a:ext>
                </a:extLst>
              </a:tr>
              <a:tr h="370840">
                <a:tc>
                  <a:txBody>
                    <a:bodyPr/>
                    <a:lstStyle/>
                    <a:p>
                      <a:pPr algn="ctr"/>
                      <a:r>
                        <a:rPr lang="en-US" dirty="0">
                          <a:solidFill>
                            <a:srgbClr val="00B050"/>
                          </a:solidFill>
                        </a:rPr>
                        <a:t>Capacitor C</a:t>
                      </a:r>
                    </a:p>
                  </a:txBody>
                  <a:tcPr/>
                </a:tc>
                <a:tc>
                  <a:txBody>
                    <a:bodyPr/>
                    <a:lstStyle/>
                    <a:p>
                      <a:pPr algn="ctr"/>
                      <a:r>
                        <a:rPr lang="en-US" dirty="0">
                          <a:solidFill>
                            <a:srgbClr val="00B050"/>
                          </a:solidFill>
                        </a:rPr>
                        <a:t>-90</a:t>
                      </a:r>
                    </a:p>
                  </a:txBody>
                  <a:tcPr/>
                </a:tc>
                <a:tc>
                  <a:txBody>
                    <a:bodyPr/>
                    <a:lstStyle/>
                    <a:p>
                      <a:pPr algn="ctr"/>
                      <a:r>
                        <a:rPr lang="en-US" dirty="0">
                          <a:solidFill>
                            <a:srgbClr val="00B050"/>
                          </a:solidFill>
                        </a:rPr>
                        <a:t>0</a:t>
                      </a:r>
                    </a:p>
                  </a:txBody>
                  <a:tcPr/>
                </a:tc>
                <a:tc>
                  <a:txBody>
                    <a:bodyPr/>
                    <a:lstStyle/>
                    <a:p>
                      <a:pPr algn="ctr"/>
                      <a:r>
                        <a:rPr lang="en-US" dirty="0">
                          <a:solidFill>
                            <a:srgbClr val="00B050"/>
                          </a:solidFill>
                        </a:rPr>
                        <a:t>0</a:t>
                      </a:r>
                    </a:p>
                  </a:txBody>
                  <a:tcPr/>
                </a:tc>
                <a:extLst>
                  <a:ext uri="{0D108BD9-81ED-4DB2-BD59-A6C34878D82A}">
                    <a16:rowId xmlns:a16="http://schemas.microsoft.com/office/drawing/2014/main" val="10002"/>
                  </a:ext>
                </a:extLst>
              </a:tr>
              <a:tr h="370840">
                <a:tc>
                  <a:txBody>
                    <a:bodyPr/>
                    <a:lstStyle/>
                    <a:p>
                      <a:pPr algn="ctr"/>
                      <a:r>
                        <a:rPr lang="en-US" dirty="0">
                          <a:solidFill>
                            <a:srgbClr val="00B050"/>
                          </a:solidFill>
                        </a:rPr>
                        <a:t>Inductor L</a:t>
                      </a:r>
                    </a:p>
                  </a:txBody>
                  <a:tcPr/>
                </a:tc>
                <a:tc>
                  <a:txBody>
                    <a:bodyPr/>
                    <a:lstStyle/>
                    <a:p>
                      <a:pPr algn="ctr"/>
                      <a:r>
                        <a:rPr lang="en-US" dirty="0">
                          <a:solidFill>
                            <a:srgbClr val="00B050"/>
                          </a:solidFill>
                        </a:rPr>
                        <a:t>90</a:t>
                      </a:r>
                    </a:p>
                  </a:txBody>
                  <a:tcPr/>
                </a:tc>
                <a:tc>
                  <a:txBody>
                    <a:bodyPr/>
                    <a:lstStyle/>
                    <a:p>
                      <a:pPr algn="ctr"/>
                      <a:r>
                        <a:rPr lang="en-US" dirty="0">
                          <a:solidFill>
                            <a:srgbClr val="00B050"/>
                          </a:solidFill>
                        </a:rPr>
                        <a:t>0</a:t>
                      </a:r>
                    </a:p>
                  </a:txBody>
                  <a:tcPr/>
                </a:tc>
                <a:tc>
                  <a:txBody>
                    <a:bodyPr/>
                    <a:lstStyle/>
                    <a:p>
                      <a:pPr algn="ctr"/>
                      <a:r>
                        <a:rPr lang="en-US" dirty="0">
                          <a:solidFill>
                            <a:srgbClr val="00B050"/>
                          </a:solidFill>
                        </a:rPr>
                        <a:t>0</a:t>
                      </a:r>
                    </a:p>
                  </a:txBody>
                  <a:tcPr/>
                </a:tc>
                <a:extLst>
                  <a:ext uri="{0D108BD9-81ED-4DB2-BD59-A6C34878D82A}">
                    <a16:rowId xmlns:a16="http://schemas.microsoft.com/office/drawing/2014/main" val="10003"/>
                  </a:ext>
                </a:extLst>
              </a:tr>
              <a:tr h="370840">
                <a:tc>
                  <a:txBody>
                    <a:bodyPr/>
                    <a:lstStyle/>
                    <a:p>
                      <a:pPr algn="ctr"/>
                      <a:r>
                        <a:rPr lang="en-US" dirty="0">
                          <a:solidFill>
                            <a:srgbClr val="00B050"/>
                          </a:solidFill>
                        </a:rPr>
                        <a:t>RL branch</a:t>
                      </a:r>
                    </a:p>
                  </a:txBody>
                  <a:tcPr/>
                </a:tc>
                <a:tc>
                  <a:txBody>
                    <a:bodyPr/>
                    <a:lstStyle/>
                    <a:p>
                      <a:pPr algn="ctr"/>
                      <a:r>
                        <a:rPr lang="en-US" dirty="0" err="1">
                          <a:solidFill>
                            <a:srgbClr val="00B050"/>
                          </a:solidFill>
                        </a:rPr>
                        <a:t>Arctan</a:t>
                      </a:r>
                      <a:r>
                        <a:rPr lang="en-US" dirty="0">
                          <a:solidFill>
                            <a:srgbClr val="00B050"/>
                          </a:solidFill>
                        </a:rPr>
                        <a:t>(</a:t>
                      </a:r>
                      <a:r>
                        <a:rPr lang="en-US" dirty="0" err="1">
                          <a:solidFill>
                            <a:srgbClr val="00B050"/>
                          </a:solidFill>
                          <a:latin typeface="Symbol" pitchFamily="18" charset="2"/>
                        </a:rPr>
                        <a:t>w</a:t>
                      </a:r>
                      <a:r>
                        <a:rPr lang="en-US" dirty="0" err="1">
                          <a:solidFill>
                            <a:srgbClr val="00B050"/>
                          </a:solidFill>
                        </a:rPr>
                        <a:t>L</a:t>
                      </a:r>
                      <a:r>
                        <a:rPr lang="en-US" dirty="0">
                          <a:solidFill>
                            <a:srgbClr val="00B050"/>
                          </a:solidFill>
                        </a:rPr>
                        <a:t>/R)</a:t>
                      </a:r>
                    </a:p>
                  </a:txBody>
                  <a:tcPr/>
                </a:tc>
                <a:tc>
                  <a:txBody>
                    <a:bodyPr/>
                    <a:lstStyle/>
                    <a:p>
                      <a:pPr algn="ctr"/>
                      <a:r>
                        <a:rPr lang="en-US" dirty="0">
                          <a:solidFill>
                            <a:srgbClr val="00B050"/>
                          </a:solidFill>
                        </a:rPr>
                        <a:t>R/((</a:t>
                      </a:r>
                      <a:r>
                        <a:rPr lang="en-US" dirty="0" err="1">
                          <a:solidFill>
                            <a:srgbClr val="00B050"/>
                          </a:solidFill>
                          <a:latin typeface="Symbol" pitchFamily="18" charset="2"/>
                        </a:rPr>
                        <a:t>w</a:t>
                      </a:r>
                      <a:r>
                        <a:rPr lang="en-US" dirty="0" err="1">
                          <a:solidFill>
                            <a:srgbClr val="00B050"/>
                          </a:solidFill>
                        </a:rPr>
                        <a:t>L</a:t>
                      </a:r>
                      <a:r>
                        <a:rPr lang="en-US" dirty="0">
                          <a:solidFill>
                            <a:srgbClr val="00B050"/>
                          </a:solidFill>
                        </a:rPr>
                        <a:t>)</a:t>
                      </a:r>
                      <a:r>
                        <a:rPr lang="en-US" baseline="30000" dirty="0">
                          <a:solidFill>
                            <a:srgbClr val="00B050"/>
                          </a:solidFill>
                        </a:rPr>
                        <a:t>2</a:t>
                      </a:r>
                      <a:r>
                        <a:rPr lang="en-US" dirty="0">
                          <a:solidFill>
                            <a:srgbClr val="00B050"/>
                          </a:solidFill>
                        </a:rPr>
                        <a:t>+R</a:t>
                      </a:r>
                      <a:r>
                        <a:rPr lang="en-US" baseline="30000" dirty="0">
                          <a:solidFill>
                            <a:srgbClr val="00B050"/>
                          </a:solidFill>
                        </a:rPr>
                        <a:t>2</a:t>
                      </a:r>
                      <a:r>
                        <a:rPr lang="en-US" dirty="0">
                          <a:solidFill>
                            <a:srgbClr val="00B050"/>
                          </a:solidFill>
                        </a:rPr>
                        <a:t>)</a:t>
                      </a:r>
                      <a:r>
                        <a:rPr lang="en-US" baseline="30000" dirty="0">
                          <a:solidFill>
                            <a:srgbClr val="00B050"/>
                          </a:solidFill>
                        </a:rPr>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solidFill>
                            <a:srgbClr val="00B050"/>
                          </a:solidFill>
                        </a:rPr>
                        <a:t>V</a:t>
                      </a:r>
                      <a:r>
                        <a:rPr lang="en-US" baseline="-25000" dirty="0" err="1">
                          <a:solidFill>
                            <a:srgbClr val="00B050"/>
                          </a:solidFill>
                        </a:rPr>
                        <a:t>rms</a:t>
                      </a:r>
                      <a:r>
                        <a:rPr lang="en-US" dirty="0">
                          <a:solidFill>
                            <a:srgbClr val="00B050"/>
                          </a:solidFill>
                        </a:rPr>
                        <a:t> </a:t>
                      </a:r>
                      <a:r>
                        <a:rPr lang="en-US" dirty="0" err="1">
                          <a:solidFill>
                            <a:srgbClr val="00B050"/>
                          </a:solidFill>
                        </a:rPr>
                        <a:t>I</a:t>
                      </a:r>
                      <a:r>
                        <a:rPr lang="en-US" baseline="-25000" dirty="0" err="1">
                          <a:solidFill>
                            <a:srgbClr val="00B050"/>
                          </a:solidFill>
                        </a:rPr>
                        <a:t>rms</a:t>
                      </a:r>
                      <a:r>
                        <a:rPr lang="en-US" dirty="0" err="1">
                          <a:solidFill>
                            <a:srgbClr val="00B050"/>
                          </a:solidFill>
                        </a:rPr>
                        <a:t>R</a:t>
                      </a:r>
                      <a:r>
                        <a:rPr lang="en-US" dirty="0">
                          <a:solidFill>
                            <a:srgbClr val="00B050"/>
                          </a:solidFill>
                        </a:rPr>
                        <a:t>/((</a:t>
                      </a:r>
                      <a:r>
                        <a:rPr lang="en-US" dirty="0" err="1">
                          <a:solidFill>
                            <a:srgbClr val="00B050"/>
                          </a:solidFill>
                          <a:latin typeface="Symbol" pitchFamily="18" charset="2"/>
                        </a:rPr>
                        <a:t>w</a:t>
                      </a:r>
                      <a:r>
                        <a:rPr lang="en-US" dirty="0" err="1">
                          <a:solidFill>
                            <a:srgbClr val="00B050"/>
                          </a:solidFill>
                        </a:rPr>
                        <a:t>L</a:t>
                      </a:r>
                      <a:r>
                        <a:rPr lang="en-US" dirty="0">
                          <a:solidFill>
                            <a:srgbClr val="00B050"/>
                          </a:solidFill>
                        </a:rPr>
                        <a:t>)</a:t>
                      </a:r>
                      <a:r>
                        <a:rPr lang="en-US" baseline="30000" dirty="0">
                          <a:solidFill>
                            <a:srgbClr val="00B050"/>
                          </a:solidFill>
                        </a:rPr>
                        <a:t>2</a:t>
                      </a:r>
                      <a:r>
                        <a:rPr lang="en-US" dirty="0">
                          <a:solidFill>
                            <a:srgbClr val="00B050"/>
                          </a:solidFill>
                        </a:rPr>
                        <a:t>+R</a:t>
                      </a:r>
                      <a:r>
                        <a:rPr lang="en-US" baseline="30000" dirty="0">
                          <a:solidFill>
                            <a:srgbClr val="00B050"/>
                          </a:solidFill>
                        </a:rPr>
                        <a:t>2</a:t>
                      </a:r>
                      <a:r>
                        <a:rPr lang="en-US" dirty="0">
                          <a:solidFill>
                            <a:srgbClr val="00B050"/>
                          </a:solidFill>
                        </a:rPr>
                        <a:t>)</a:t>
                      </a:r>
                      <a:r>
                        <a:rPr lang="en-US" baseline="30000" dirty="0">
                          <a:solidFill>
                            <a:srgbClr val="00B050"/>
                          </a:solidFill>
                        </a:rPr>
                        <a:t>1/2</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04800" y="1417638"/>
                <a:ext cx="8382000" cy="2784352"/>
              </a:xfrm>
              <a:prstGeom prst="rect">
                <a:avLst/>
              </a:prstGeom>
              <a:noFill/>
            </p:spPr>
            <p:txBody>
              <a:bodyPr wrap="square" rtlCol="0">
                <a:spAutoFit/>
              </a:bodyPr>
              <a:lstStyle/>
              <a:p>
                <a:pPr>
                  <a:spcAft>
                    <a:spcPts val="1200"/>
                  </a:spcAft>
                </a:pPr>
                <a:r>
                  <a:rPr lang="en-US" sz="2400" dirty="0"/>
                  <a:t>So there are three main formulas to calculate average power (besides integration), and they are:</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𝐴𝑉</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𝑚</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𝑚</m:t>
                              </m:r>
                            </m:sub>
                          </m:sSub>
                        </m:num>
                        <m:den>
                          <m:r>
                            <a:rPr lang="en-US" sz="2400" b="0" i="1" smtClean="0">
                              <a:latin typeface="Cambria Math" panose="02040503050406030204" pitchFamily="18" charset="0"/>
                            </a:rPr>
                            <m:t>2</m:t>
                          </m:r>
                        </m:den>
                      </m:f>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𝜙</m:t>
                                  </m:r>
                                </m:e>
                                <m:sub>
                                  <m:r>
                                    <a:rPr lang="en-US" sz="2400" i="1">
                                      <a:latin typeface="Cambria Math" panose="02040503050406030204" pitchFamily="18" charset="0"/>
                                    </a:rPr>
                                    <m:t>𝑣</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𝜙</m:t>
                                  </m:r>
                                </m:e>
                                <m:sub>
                                  <m:r>
                                    <a:rPr lang="en-US" sz="2400" i="1">
                                      <a:latin typeface="Cambria Math" panose="02040503050406030204" pitchFamily="18" charset="0"/>
                                    </a:rPr>
                                    <m:t>𝑖</m:t>
                                  </m:r>
                                </m:sub>
                              </m:sSub>
                            </m:e>
                          </m:d>
                        </m:e>
                      </m:func>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𝑟</m:t>
                          </m:r>
                          <m:r>
                            <a:rPr lang="en-US" sz="2400" i="1">
                              <a:latin typeface="Cambria Math" panose="02040503050406030204" pitchFamily="18" charset="0"/>
                            </a:rPr>
                            <m:t>𝑚</m:t>
                          </m:r>
                          <m:r>
                            <a:rPr lang="en-US" sz="2400" b="0" i="1" smtClean="0">
                              <a:latin typeface="Cambria Math" panose="02040503050406030204" pitchFamily="18" charset="0"/>
                            </a:rPr>
                            <m:t>𝑠</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𝑟</m:t>
                          </m:r>
                          <m:r>
                            <a:rPr lang="en-US" sz="2400" i="1">
                              <a:latin typeface="Cambria Math" panose="02040503050406030204" pitchFamily="18" charset="0"/>
                            </a:rPr>
                            <m:t>𝑚</m:t>
                          </m:r>
                          <m:r>
                            <a:rPr lang="en-US" sz="2400" b="0" i="1" smtClean="0">
                              <a:latin typeface="Cambria Math" panose="02040503050406030204" pitchFamily="18" charset="0"/>
                            </a:rPr>
                            <m:t>𝑠</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𝑖</m:t>
                                  </m:r>
                                </m:sub>
                              </m:sSub>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𝑅𝑒</m:t>
                      </m:r>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sSup>
                            <m:sSupPr>
                              <m:ctrlPr>
                                <a:rPr lang="en-US" sz="2400" i="1" smtClean="0">
                                  <a:latin typeface="Cambria Math" panose="02040503050406030204" pitchFamily="18" charset="0"/>
                                </a:rPr>
                              </m:ctrlPr>
                            </m:sSup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𝐼</m:t>
                                  </m:r>
                                </m:e>
                              </m:acc>
                            </m:e>
                            <m:sup>
                              <m:r>
                                <a:rPr lang="en-US" sz="2400" b="0" i="1" smtClean="0">
                                  <a:latin typeface="Cambria Math" panose="02040503050406030204" pitchFamily="18" charset="0"/>
                                </a:rPr>
                                <m:t>∗</m:t>
                              </m:r>
                            </m:sup>
                          </m:sSup>
                        </m:e>
                      </m:d>
                    </m:oMath>
                  </m:oMathPara>
                </a14:m>
                <a:endParaRPr lang="en-US" sz="2400" dirty="0"/>
              </a:p>
              <a:p>
                <a:endParaRPr lang="en-US" sz="2400" dirty="0"/>
              </a:p>
              <a:p>
                <a:r>
                  <a:rPr lang="en-US" sz="2400" dirty="0"/>
                  <a:t>To solve a problem, one should use whichever formula is most convenient.</a:t>
                </a:r>
              </a:p>
            </p:txBody>
          </p:sp>
        </mc:Choice>
        <mc:Fallback xmlns="">
          <p:sp>
            <p:nvSpPr>
              <p:cNvPr id="3" name="TextBox 2"/>
              <p:cNvSpPr txBox="1">
                <a:spLocks noRot="1" noChangeAspect="1" noMove="1" noResize="1" noEditPoints="1" noAdjustHandles="1" noChangeArrowheads="1" noChangeShapeType="1" noTextEdit="1"/>
              </p:cNvSpPr>
              <p:nvPr/>
            </p:nvSpPr>
            <p:spPr>
              <a:xfrm>
                <a:off x="304800" y="1417638"/>
                <a:ext cx="8382000" cy="2784352"/>
              </a:xfrm>
              <a:prstGeom prst="rect">
                <a:avLst/>
              </a:prstGeom>
              <a:blipFill rotWithShape="0">
                <a:blip r:embed="rId2"/>
                <a:stretch>
                  <a:fillRect l="-1091" t="-1754" b="-4167"/>
                </a:stretch>
              </a:blipFill>
            </p:spPr>
            <p:txBody>
              <a:bodyPr/>
              <a:lstStyle/>
              <a:p>
                <a:r>
                  <a:rPr lang="en-US">
                    <a:noFill/>
                  </a:rPr>
                  <a:t> </a:t>
                </a:r>
              </a:p>
            </p:txBody>
          </p:sp>
        </mc:Fallback>
      </mc:AlternateContent>
    </p:spTree>
    <p:extLst>
      <p:ext uri="{BB962C8B-B14F-4D97-AF65-F5344CB8AC3E}">
        <p14:creationId xmlns:p14="http://schemas.microsoft.com/office/powerpoint/2010/main" val="221127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ormAutofit/>
          </a:bodyPr>
          <a:lstStyle/>
          <a:p>
            <a:r>
              <a:rPr lang="en-US" sz="4400" b="1" dirty="0"/>
              <a:t>Sinusoidal steady state</a:t>
            </a:r>
            <a:br>
              <a:rPr lang="en-US" b="1" dirty="0"/>
            </a:br>
            <a:r>
              <a:rPr lang="en-US" dirty="0"/>
              <a:t>Part 9: SSS Op-amp problems and transfer functions</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3667383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14"/>
            <a:ext cx="8229600" cy="815917"/>
          </a:xfrm>
        </p:spPr>
        <p:txBody>
          <a:bodyPr>
            <a:normAutofit fontScale="90000"/>
          </a:bodyPr>
          <a:lstStyle/>
          <a:p>
            <a:r>
              <a:rPr lang="en-US" dirty="0">
                <a:solidFill>
                  <a:schemeClr val="bg1"/>
                </a:solidFill>
              </a:rPr>
              <a:t>Sinusoidal steady state op-amp circuits</a:t>
            </a:r>
          </a:p>
        </p:txBody>
      </p:sp>
      <p:pic>
        <p:nvPicPr>
          <p:cNvPr id="53251" name="Picture 3"/>
          <p:cNvPicPr>
            <a:picLocks noChangeAspect="1" noChangeArrowheads="1"/>
          </p:cNvPicPr>
          <p:nvPr/>
        </p:nvPicPr>
        <p:blipFill>
          <a:blip r:embed="rId2" cstate="print"/>
          <a:srcRect/>
          <a:stretch>
            <a:fillRect/>
          </a:stretch>
        </p:blipFill>
        <p:spPr bwMode="auto">
          <a:xfrm>
            <a:off x="358051" y="922925"/>
            <a:ext cx="3459200" cy="3505200"/>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AD595A9D-8FAA-4B62-9134-4C2497A3EB28}"/>
              </a:ext>
            </a:extLst>
          </p:cNvPr>
          <p:cNvGrpSpPr/>
          <p:nvPr/>
        </p:nvGrpSpPr>
        <p:grpSpPr>
          <a:xfrm>
            <a:off x="4572000" y="926695"/>
            <a:ext cx="3746699" cy="3339486"/>
            <a:chOff x="304800" y="970891"/>
            <a:chExt cx="3746699" cy="3339486"/>
          </a:xfrm>
        </p:grpSpPr>
        <p:pic>
          <p:nvPicPr>
            <p:cNvPr id="5" name="Picture 7"/>
            <p:cNvPicPr>
              <a:picLocks noChangeAspect="1" noChangeArrowheads="1"/>
            </p:cNvPicPr>
            <p:nvPr/>
          </p:nvPicPr>
          <p:blipFill>
            <a:blip r:embed="rId3" cstate="print"/>
            <a:srcRect/>
            <a:stretch>
              <a:fillRect/>
            </a:stretch>
          </p:blipFill>
          <p:spPr bwMode="auto">
            <a:xfrm>
              <a:off x="304800" y="1447800"/>
              <a:ext cx="3746699" cy="2862577"/>
            </a:xfrm>
            <a:prstGeom prst="rect">
              <a:avLst/>
            </a:prstGeom>
            <a:noFill/>
            <a:ln w="9525">
              <a:noFill/>
              <a:miter lim="800000"/>
              <a:headEnd/>
              <a:tailEnd/>
            </a:ln>
            <a:effectLst/>
          </p:spPr>
        </p:pic>
        <p:sp>
          <p:nvSpPr>
            <p:cNvPr id="6" name="Oval 5">
              <a:extLst>
                <a:ext uri="{FF2B5EF4-FFF2-40B4-BE49-F238E27FC236}">
                  <a16:creationId xmlns:a16="http://schemas.microsoft.com/office/drawing/2014/main" id="{3372CD9D-CC13-4814-8CAF-BC537FC58010}"/>
                </a:ext>
              </a:extLst>
            </p:cNvPr>
            <p:cNvSpPr/>
            <p:nvPr/>
          </p:nvSpPr>
          <p:spPr>
            <a:xfrm>
              <a:off x="1295400" y="2438400"/>
              <a:ext cx="685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876404E-32DD-424C-86CA-9AB37C8458EC}"/>
                </a:ext>
              </a:extLst>
            </p:cNvPr>
            <p:cNvCxnSpPr/>
            <p:nvPr/>
          </p:nvCxnSpPr>
          <p:spPr>
            <a:xfrm>
              <a:off x="1981200" y="2743200"/>
              <a:ext cx="0" cy="15240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E8BAA5-29B3-41DF-8EFB-46B684891B15}"/>
                </a:ext>
              </a:extLst>
            </p:cNvPr>
            <p:cNvSpPr txBox="1"/>
            <p:nvPr/>
          </p:nvSpPr>
          <p:spPr>
            <a:xfrm>
              <a:off x="1529450" y="2591632"/>
              <a:ext cx="242374" cy="369332"/>
            </a:xfrm>
            <a:prstGeom prst="rect">
              <a:avLst/>
            </a:prstGeom>
            <a:noFill/>
          </p:spPr>
          <p:txBody>
            <a:bodyPr wrap="none" rtlCol="0">
              <a:spAutoFit/>
            </a:bodyPr>
            <a:lstStyle/>
            <a:p>
              <a:r>
                <a:rPr lang="en-US" dirty="0"/>
                <a:t>I</a:t>
              </a:r>
            </a:p>
          </p:txBody>
        </p:sp>
        <p:sp>
          <p:nvSpPr>
            <p:cNvPr id="9" name="Oval 8">
              <a:extLst>
                <a:ext uri="{FF2B5EF4-FFF2-40B4-BE49-F238E27FC236}">
                  <a16:creationId xmlns:a16="http://schemas.microsoft.com/office/drawing/2014/main" id="{B2A05F1C-E3B4-45F3-A1B8-6E023502D800}"/>
                </a:ext>
              </a:extLst>
            </p:cNvPr>
            <p:cNvSpPr/>
            <p:nvPr/>
          </p:nvSpPr>
          <p:spPr>
            <a:xfrm>
              <a:off x="2215250" y="1828800"/>
              <a:ext cx="1442346"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E2AD509-53B8-4AAC-A74A-D5981C1AD2AE}"/>
                </a:ext>
              </a:extLst>
            </p:cNvPr>
            <p:cNvCxnSpPr/>
            <p:nvPr/>
          </p:nvCxnSpPr>
          <p:spPr>
            <a:xfrm>
              <a:off x="3657596" y="2743200"/>
              <a:ext cx="0" cy="1524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113680-FFEC-4309-861C-0D6409C91898}"/>
                </a:ext>
              </a:extLst>
            </p:cNvPr>
            <p:cNvCxnSpPr>
              <a:cxnSpLocks/>
            </p:cNvCxnSpPr>
            <p:nvPr/>
          </p:nvCxnSpPr>
          <p:spPr>
            <a:xfrm>
              <a:off x="609600" y="1600200"/>
              <a:ext cx="152400" cy="0"/>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1726E1-AD3D-4333-A7C7-E845ADBEFA7E}"/>
                </a:ext>
              </a:extLst>
            </p:cNvPr>
            <p:cNvCxnSpPr>
              <a:cxnSpLocks/>
            </p:cNvCxnSpPr>
            <p:nvPr/>
          </p:nvCxnSpPr>
          <p:spPr>
            <a:xfrm>
              <a:off x="3657596" y="1582723"/>
              <a:ext cx="152400" cy="0"/>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39BFA2-6968-4428-8CBA-2F0A078D8106}"/>
                </a:ext>
              </a:extLst>
            </p:cNvPr>
            <p:cNvCxnSpPr>
              <a:cxnSpLocks/>
            </p:cNvCxnSpPr>
            <p:nvPr/>
          </p:nvCxnSpPr>
          <p:spPr>
            <a:xfrm>
              <a:off x="2438400" y="2591632"/>
              <a:ext cx="152400" cy="0"/>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F6225B-73A0-41D2-9424-6F643CC45DF3}"/>
                </a:ext>
              </a:extLst>
            </p:cNvPr>
            <p:cNvCxnSpPr>
              <a:cxnSpLocks/>
            </p:cNvCxnSpPr>
            <p:nvPr/>
          </p:nvCxnSpPr>
          <p:spPr>
            <a:xfrm>
              <a:off x="2438400" y="3081556"/>
              <a:ext cx="152400" cy="0"/>
            </a:xfrm>
            <a:prstGeom prst="straightConnector1">
              <a:avLst/>
            </a:prstGeom>
            <a:ln>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3FA6C8-1BF6-4841-8E4E-E5A219DF4FE8}"/>
                </a:ext>
              </a:extLst>
            </p:cNvPr>
            <p:cNvSpPr txBox="1"/>
            <p:nvPr/>
          </p:nvSpPr>
          <p:spPr>
            <a:xfrm>
              <a:off x="3124200" y="2180005"/>
              <a:ext cx="300082" cy="369332"/>
            </a:xfrm>
            <a:prstGeom prst="rect">
              <a:avLst/>
            </a:prstGeom>
            <a:noFill/>
          </p:spPr>
          <p:txBody>
            <a:bodyPr wrap="none" rtlCol="0">
              <a:spAutoFit/>
            </a:bodyPr>
            <a:lstStyle/>
            <a:p>
              <a:r>
                <a:rPr lang="en-US" dirty="0">
                  <a:solidFill>
                    <a:srgbClr val="FF0000"/>
                  </a:solidFill>
                </a:rPr>
                <a:t>II</a:t>
              </a:r>
            </a:p>
          </p:txBody>
        </p:sp>
        <p:sp>
          <p:nvSpPr>
            <p:cNvPr id="16" name="TextBox 15">
              <a:extLst>
                <a:ext uri="{FF2B5EF4-FFF2-40B4-BE49-F238E27FC236}">
                  <a16:creationId xmlns:a16="http://schemas.microsoft.com/office/drawing/2014/main" id="{330BDB30-CB1A-45DD-B9D1-08768CB1F6A3}"/>
                </a:ext>
              </a:extLst>
            </p:cNvPr>
            <p:cNvSpPr txBox="1"/>
            <p:nvPr/>
          </p:nvSpPr>
          <p:spPr>
            <a:xfrm>
              <a:off x="2413441" y="2180005"/>
              <a:ext cx="324128" cy="461665"/>
            </a:xfrm>
            <a:prstGeom prst="rect">
              <a:avLst/>
            </a:prstGeom>
            <a:noFill/>
          </p:spPr>
          <p:txBody>
            <a:bodyPr wrap="none" rtlCol="0">
              <a:spAutoFit/>
            </a:bodyPr>
            <a:lstStyle/>
            <a:p>
              <a:r>
                <a:rPr lang="en-US" sz="2400" dirty="0">
                  <a:solidFill>
                    <a:srgbClr val="FFFF00"/>
                  </a:solidFill>
                </a:rPr>
                <a:t>I</a:t>
              </a:r>
              <a:r>
                <a:rPr lang="en-US" sz="2400" baseline="-25000" dirty="0">
                  <a:solidFill>
                    <a:srgbClr val="FFFF00"/>
                  </a:solidFill>
                </a:rPr>
                <a:t>-</a:t>
              </a:r>
            </a:p>
          </p:txBody>
        </p:sp>
        <p:sp>
          <p:nvSpPr>
            <p:cNvPr id="17" name="TextBox 16">
              <a:extLst>
                <a:ext uri="{FF2B5EF4-FFF2-40B4-BE49-F238E27FC236}">
                  <a16:creationId xmlns:a16="http://schemas.microsoft.com/office/drawing/2014/main" id="{58068920-6877-4F36-B4C2-57E50AC60A16}"/>
                </a:ext>
              </a:extLst>
            </p:cNvPr>
            <p:cNvSpPr txBox="1"/>
            <p:nvPr/>
          </p:nvSpPr>
          <p:spPr>
            <a:xfrm>
              <a:off x="2413441" y="3097336"/>
              <a:ext cx="364202" cy="461665"/>
            </a:xfrm>
            <a:prstGeom prst="rect">
              <a:avLst/>
            </a:prstGeom>
            <a:noFill/>
          </p:spPr>
          <p:txBody>
            <a:bodyPr wrap="none" rtlCol="0">
              <a:spAutoFit/>
            </a:bodyPr>
            <a:lstStyle/>
            <a:p>
              <a:r>
                <a:rPr lang="en-US" sz="2400" dirty="0">
                  <a:solidFill>
                    <a:srgbClr val="FFFF00"/>
                  </a:solidFill>
                </a:rPr>
                <a:t>I</a:t>
              </a:r>
              <a:r>
                <a:rPr lang="en-US" sz="2400" baseline="-25000" dirty="0">
                  <a:solidFill>
                    <a:srgbClr val="FFFF00"/>
                  </a:solidFill>
                </a:rPr>
                <a:t>+</a:t>
              </a:r>
            </a:p>
          </p:txBody>
        </p:sp>
        <p:sp>
          <p:nvSpPr>
            <p:cNvPr id="18" name="Rectangle 17">
              <a:extLst>
                <a:ext uri="{FF2B5EF4-FFF2-40B4-BE49-F238E27FC236}">
                  <a16:creationId xmlns:a16="http://schemas.microsoft.com/office/drawing/2014/main" id="{7B07715F-95B3-43DD-8685-1510C3727AEB}"/>
                </a:ext>
              </a:extLst>
            </p:cNvPr>
            <p:cNvSpPr/>
            <p:nvPr/>
          </p:nvSpPr>
          <p:spPr>
            <a:xfrm>
              <a:off x="3649906" y="1143757"/>
              <a:ext cx="324128" cy="461665"/>
            </a:xfrm>
            <a:prstGeom prst="rect">
              <a:avLst/>
            </a:prstGeom>
          </p:spPr>
          <p:txBody>
            <a:bodyPr wrap="none">
              <a:spAutoFit/>
            </a:bodyPr>
            <a:lstStyle/>
            <a:p>
              <a:r>
                <a:rPr lang="en-US" sz="2400" dirty="0">
                  <a:solidFill>
                    <a:srgbClr val="FFFF00"/>
                  </a:solidFill>
                </a:rPr>
                <a:t>I</a:t>
              </a:r>
              <a:r>
                <a:rPr lang="en-US" sz="2400" baseline="-25000" dirty="0">
                  <a:solidFill>
                    <a:srgbClr val="FFFF00"/>
                  </a:solidFill>
                </a:rPr>
                <a:t>f</a:t>
              </a:r>
            </a:p>
          </p:txBody>
        </p:sp>
        <p:sp>
          <p:nvSpPr>
            <p:cNvPr id="19" name="Rectangle 18">
              <a:extLst>
                <a:ext uri="{FF2B5EF4-FFF2-40B4-BE49-F238E27FC236}">
                  <a16:creationId xmlns:a16="http://schemas.microsoft.com/office/drawing/2014/main" id="{1E482371-5DC1-4D01-B8AC-0AAF35C38308}"/>
                </a:ext>
              </a:extLst>
            </p:cNvPr>
            <p:cNvSpPr/>
            <p:nvPr/>
          </p:nvSpPr>
          <p:spPr>
            <a:xfrm>
              <a:off x="462968" y="1099764"/>
              <a:ext cx="415498" cy="461665"/>
            </a:xfrm>
            <a:prstGeom prst="rect">
              <a:avLst/>
            </a:prstGeom>
          </p:spPr>
          <p:txBody>
            <a:bodyPr wrap="none">
              <a:spAutoFit/>
            </a:bodyPr>
            <a:lstStyle/>
            <a:p>
              <a:r>
                <a:rPr lang="en-US" sz="2400" dirty="0" err="1">
                  <a:solidFill>
                    <a:srgbClr val="FFFF00"/>
                  </a:solidFill>
                </a:rPr>
                <a:t>I</a:t>
              </a:r>
              <a:r>
                <a:rPr lang="en-US" sz="2400" baseline="-25000" dirty="0" err="1">
                  <a:solidFill>
                    <a:srgbClr val="FFFF00"/>
                  </a:solidFill>
                </a:rPr>
                <a:t>in</a:t>
              </a:r>
              <a:endParaRPr lang="en-US" sz="2400" baseline="-25000" dirty="0">
                <a:solidFill>
                  <a:srgbClr val="FFFF00"/>
                </a:solidFill>
              </a:endParaRPr>
            </a:p>
          </p:txBody>
        </p:sp>
        <p:sp>
          <p:nvSpPr>
            <p:cNvPr id="20" name="TextBox 19">
              <a:extLst>
                <a:ext uri="{FF2B5EF4-FFF2-40B4-BE49-F238E27FC236}">
                  <a16:creationId xmlns:a16="http://schemas.microsoft.com/office/drawing/2014/main" id="{CCB1B938-BD52-4456-A837-A8A33ED2F1DA}"/>
                </a:ext>
              </a:extLst>
            </p:cNvPr>
            <p:cNvSpPr txBox="1"/>
            <p:nvPr/>
          </p:nvSpPr>
          <p:spPr>
            <a:xfrm>
              <a:off x="2769067" y="2539304"/>
              <a:ext cx="428515" cy="461665"/>
            </a:xfrm>
            <a:prstGeom prst="rect">
              <a:avLst/>
            </a:prstGeom>
            <a:noFill/>
          </p:spPr>
          <p:txBody>
            <a:bodyPr wrap="none" rtlCol="0">
              <a:spAutoFit/>
            </a:bodyPr>
            <a:lstStyle/>
            <a:p>
              <a:r>
                <a:rPr lang="en-US" sz="2400" dirty="0" err="1"/>
                <a:t>v</a:t>
              </a:r>
              <a:r>
                <a:rPr lang="en-US" sz="2400" baseline="-25000" dirty="0" err="1"/>
                <a:t>d</a:t>
              </a:r>
              <a:endParaRPr lang="en-US" sz="2400" baseline="-25000" dirty="0"/>
            </a:p>
          </p:txBody>
        </p:sp>
        <p:sp>
          <p:nvSpPr>
            <p:cNvPr id="21" name="TextBox 20">
              <a:extLst>
                <a:ext uri="{FF2B5EF4-FFF2-40B4-BE49-F238E27FC236}">
                  <a16:creationId xmlns:a16="http://schemas.microsoft.com/office/drawing/2014/main" id="{7E8A5CDA-849D-48B0-94DA-CC993EBED35C}"/>
                </a:ext>
              </a:extLst>
            </p:cNvPr>
            <p:cNvSpPr txBox="1"/>
            <p:nvPr/>
          </p:nvSpPr>
          <p:spPr>
            <a:xfrm>
              <a:off x="748182" y="970891"/>
              <a:ext cx="1467068" cy="461665"/>
            </a:xfrm>
            <a:prstGeom prst="rect">
              <a:avLst/>
            </a:prstGeom>
            <a:noFill/>
          </p:spPr>
          <p:txBody>
            <a:bodyPr wrap="none" rtlCol="0">
              <a:spAutoFit/>
            </a:bodyPr>
            <a:lstStyle/>
            <a:p>
              <a:r>
                <a:rPr lang="en-US" sz="2400" dirty="0"/>
                <a:t>+    </a:t>
              </a:r>
              <a:r>
                <a:rPr lang="en-US" sz="2400" dirty="0" err="1"/>
                <a:t>R</a:t>
              </a:r>
              <a:r>
                <a:rPr lang="en-US" sz="2400" baseline="-25000" dirty="0" err="1"/>
                <a:t>in</a:t>
              </a:r>
              <a:r>
                <a:rPr lang="en-US" sz="2400" dirty="0" err="1"/>
                <a:t>I</a:t>
              </a:r>
              <a:r>
                <a:rPr lang="en-US" sz="2400" baseline="-25000" dirty="0" err="1"/>
                <a:t>in</a:t>
              </a:r>
              <a:r>
                <a:rPr lang="en-US" sz="2400" dirty="0"/>
                <a:t>   -</a:t>
              </a:r>
            </a:p>
          </p:txBody>
        </p:sp>
        <p:sp>
          <p:nvSpPr>
            <p:cNvPr id="22" name="TextBox 21">
              <a:extLst>
                <a:ext uri="{FF2B5EF4-FFF2-40B4-BE49-F238E27FC236}">
                  <a16:creationId xmlns:a16="http://schemas.microsoft.com/office/drawing/2014/main" id="{276613EA-9423-4D0D-AF31-BAEF5149325D}"/>
                </a:ext>
              </a:extLst>
            </p:cNvPr>
            <p:cNvSpPr txBox="1"/>
            <p:nvPr/>
          </p:nvSpPr>
          <p:spPr>
            <a:xfrm>
              <a:off x="2231329" y="993470"/>
              <a:ext cx="1491114" cy="461665"/>
            </a:xfrm>
            <a:prstGeom prst="rect">
              <a:avLst/>
            </a:prstGeom>
            <a:noFill/>
          </p:spPr>
          <p:txBody>
            <a:bodyPr wrap="none" rtlCol="0">
              <a:spAutoFit/>
            </a:bodyPr>
            <a:lstStyle/>
            <a:p>
              <a:r>
                <a:rPr lang="en-US" sz="2400" dirty="0"/>
                <a:t>+    </a:t>
              </a:r>
              <a:r>
                <a:rPr lang="en-US" sz="2400" dirty="0" err="1"/>
                <a:t>R</a:t>
              </a:r>
              <a:r>
                <a:rPr lang="en-US" sz="2400" baseline="-25000" dirty="0" err="1"/>
                <a:t>f</a:t>
              </a:r>
              <a:r>
                <a:rPr lang="en-US" sz="2400" dirty="0" err="1"/>
                <a:t>I</a:t>
              </a:r>
              <a:r>
                <a:rPr lang="en-US" sz="2400" baseline="-25000" dirty="0" err="1"/>
                <a:t>f</a:t>
              </a:r>
              <a:r>
                <a:rPr lang="en-US" sz="2400" dirty="0"/>
                <a:t>      -</a:t>
              </a:r>
            </a:p>
          </p:txBody>
        </p:sp>
        <p:sp>
          <p:nvSpPr>
            <p:cNvPr id="23" name="TextBox 22">
              <a:extLst>
                <a:ext uri="{FF2B5EF4-FFF2-40B4-BE49-F238E27FC236}">
                  <a16:creationId xmlns:a16="http://schemas.microsoft.com/office/drawing/2014/main" id="{B8747C8B-7318-48A5-90B8-F0E113AA23E6}"/>
                </a:ext>
              </a:extLst>
            </p:cNvPr>
            <p:cNvSpPr txBox="1"/>
            <p:nvPr/>
          </p:nvSpPr>
          <p:spPr>
            <a:xfrm>
              <a:off x="762000" y="2008030"/>
              <a:ext cx="1107996" cy="461665"/>
            </a:xfrm>
            <a:prstGeom prst="rect">
              <a:avLst/>
            </a:prstGeom>
            <a:noFill/>
          </p:spPr>
          <p:txBody>
            <a:bodyPr wrap="none" rtlCol="0">
              <a:spAutoFit/>
            </a:bodyPr>
            <a:lstStyle/>
            <a:p>
              <a:r>
                <a:rPr lang="en-US" sz="2400" dirty="0">
                  <a:solidFill>
                    <a:srgbClr val="FF0000"/>
                  </a:solidFill>
                </a:rPr>
                <a:t>Node A</a:t>
              </a:r>
            </a:p>
          </p:txBody>
        </p:sp>
        <p:cxnSp>
          <p:nvCxnSpPr>
            <p:cNvPr id="24" name="Straight Arrow Connector 23">
              <a:extLst>
                <a:ext uri="{FF2B5EF4-FFF2-40B4-BE49-F238E27FC236}">
                  <a16:creationId xmlns:a16="http://schemas.microsoft.com/office/drawing/2014/main" id="{176165C3-153C-4B2F-AD1D-D55A48060122}"/>
                </a:ext>
              </a:extLst>
            </p:cNvPr>
            <p:cNvCxnSpPr>
              <a:cxnSpLocks/>
            </p:cNvCxnSpPr>
            <p:nvPr/>
          </p:nvCxnSpPr>
          <p:spPr>
            <a:xfrm flipV="1">
              <a:off x="1771824" y="1674641"/>
              <a:ext cx="320726" cy="41099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152400" y="4524492"/>
                <a:ext cx="8686800" cy="2298321"/>
              </a:xfrm>
              <a:prstGeom prst="rect">
                <a:avLst/>
              </a:prstGeom>
              <a:noFill/>
            </p:spPr>
            <p:txBody>
              <a:bodyPr wrap="square" rtlCol="0">
                <a:spAutoFit/>
              </a:bodyPr>
              <a:lstStyle/>
              <a:p>
                <a:r>
                  <a:rPr lang="en-US" sz="2400" dirty="0"/>
                  <a:t>Compare the SSS inverting op-amp circuit (on the left) with the inverting amplifier we analyzed in the last chapter (on the right). The topology is identical, so the SSS output voltage can be found from the previous result after </a:t>
                </a:r>
                <a:r>
                  <a:rPr lang="en-US" sz="2400" dirty="0">
                    <a:solidFill>
                      <a:srgbClr val="FF0000"/>
                    </a:solidFill>
                  </a:rPr>
                  <a:t>substituting impedance Z for resistance R:</a:t>
                </a:r>
              </a:p>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acc>
                            <m:accPr>
                              <m:chr m:val="̂"/>
                              <m:ctrlPr>
                                <a:rPr lang="en-US" sz="240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𝑉</m:t>
                              </m:r>
                            </m:e>
                          </m:acc>
                        </m:e>
                        <m:sub>
                          <m:r>
                            <a:rPr lang="en-US" sz="2400" b="0" i="1" smtClean="0">
                              <a:solidFill>
                                <a:srgbClr val="FF0000"/>
                              </a:solidFill>
                              <a:latin typeface="Cambria Math" panose="02040503050406030204" pitchFamily="18" charset="0"/>
                            </a:rPr>
                            <m:t>𝑜</m:t>
                          </m:r>
                        </m:sub>
                      </m:sSub>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𝑍</m:t>
                          </m:r>
                        </m:e>
                        <m:sub>
                          <m:r>
                            <a:rPr lang="en-US" sz="2400" b="0" i="1" smtClean="0">
                              <a:solidFill>
                                <a:srgbClr val="FF0000"/>
                              </a:solidFill>
                              <a:latin typeface="Cambria Math" panose="02040503050406030204" pitchFamily="18" charset="0"/>
                            </a:rPr>
                            <m:t>𝑓</m:t>
                          </m:r>
                        </m:sub>
                      </m:sSub>
                      <m:r>
                        <a:rPr lang="en-US" sz="2400" b="0" i="1"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𝑍</m:t>
                          </m:r>
                        </m:e>
                        <m:sub>
                          <m:r>
                            <a:rPr lang="en-US" sz="2400" b="0" i="1" smtClean="0">
                              <a:solidFill>
                                <a:srgbClr val="FF0000"/>
                              </a:solidFill>
                              <a:latin typeface="Cambria Math" panose="02040503050406030204" pitchFamily="18" charset="0"/>
                            </a:rPr>
                            <m:t>𝑖𝑛</m:t>
                          </m:r>
                        </m:sub>
                      </m:sSub>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acc>
                            <m:accPr>
                              <m:chr m:val="̂"/>
                              <m:ctrlPr>
                                <a:rPr lang="en-US" sz="240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𝑉</m:t>
                              </m:r>
                            </m:e>
                          </m:acc>
                        </m:e>
                        <m:sub>
                          <m:r>
                            <a:rPr lang="en-US" sz="2400" b="0" i="1" smtClean="0">
                              <a:solidFill>
                                <a:srgbClr val="FF0000"/>
                              </a:solidFill>
                              <a:latin typeface="Cambria Math" panose="02040503050406030204" pitchFamily="18" charset="0"/>
                            </a:rPr>
                            <m:t>𝑠</m:t>
                          </m:r>
                        </m:sub>
                      </m:sSub>
                    </m:oMath>
                  </m:oMathPara>
                </a14:m>
                <a:endParaRPr lang="en-US" sz="2400"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52400" y="4524492"/>
                <a:ext cx="8686800" cy="2298321"/>
              </a:xfrm>
              <a:prstGeom prst="rect">
                <a:avLst/>
              </a:prstGeom>
              <a:blipFill rotWithShape="0">
                <a:blip r:embed="rId4"/>
                <a:stretch>
                  <a:fillRect l="-1053" t="-2122" r="-1474"/>
                </a:stretch>
              </a:blipFill>
            </p:spPr>
            <p:txBody>
              <a:bodyPr/>
              <a:lstStyle/>
              <a:p>
                <a:r>
                  <a:rPr lang="en-US">
                    <a:noFill/>
                  </a:rPr>
                  <a:t> </a:t>
                </a:r>
              </a:p>
            </p:txBody>
          </p:sp>
        </mc:Fallback>
      </mc:AlternateContent>
    </p:spTree>
    <p:extLst>
      <p:ext uri="{BB962C8B-B14F-4D97-AF65-F5344CB8AC3E}">
        <p14:creationId xmlns:p14="http://schemas.microsoft.com/office/powerpoint/2010/main" val="3407036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76300"/>
          </a:xfrm>
        </p:spPr>
        <p:txBody>
          <a:bodyPr>
            <a:normAutofit/>
          </a:bodyPr>
          <a:lstStyle/>
          <a:p>
            <a:r>
              <a:rPr lang="en-US" dirty="0">
                <a:solidFill>
                  <a:schemeClr val="bg1"/>
                </a:solidFill>
              </a:rPr>
              <a:t>Op-amp circuit Examples</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685800" y="952500"/>
            <a:ext cx="2971800" cy="2927013"/>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5181600" y="914400"/>
            <a:ext cx="3047999" cy="2907489"/>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Rectangle 2"/>
              <p:cNvSpPr/>
              <p:nvPr/>
            </p:nvSpPr>
            <p:spPr>
              <a:xfrm>
                <a:off x="353317" y="3946188"/>
                <a:ext cx="3734099" cy="2452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𝑉</m:t>
                              </m:r>
                            </m:e>
                          </m:acc>
                        </m:e>
                        <m:sub>
                          <m:r>
                            <a:rPr lang="en-US" sz="2400" i="1">
                              <a:solidFill>
                                <a:schemeClr val="tx1"/>
                              </a:solidFill>
                              <a:latin typeface="Cambria Math" panose="02040503050406030204" pitchFamily="18" charset="0"/>
                            </a:rPr>
                            <m:t>𝑜</m:t>
                          </m:r>
                        </m:sub>
                      </m:sSub>
                      <m:r>
                        <a:rPr lang="en-US" sz="2400" i="1">
                          <a:solidFill>
                            <a:schemeClr val="tx1"/>
                          </a:solidFill>
                          <a:latin typeface="Cambria Math" panose="02040503050406030204" pitchFamily="18" charset="0"/>
                        </a:rPr>
                        <m:t>=−</m:t>
                      </m:r>
                      <m:d>
                        <m:dPr>
                          <m:ctrlPr>
                            <a:rPr lang="en-US" sz="2400" i="1" smtClean="0">
                              <a:solidFill>
                                <a:schemeClr val="tx1"/>
                              </a:solidFill>
                              <a:latin typeface="Cambria Math" panose="02040503050406030204" pitchFamily="18" charset="0"/>
                            </a:rPr>
                          </m:ctrlPr>
                        </m:dPr>
                        <m:e>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𝑓</m:t>
                                  </m:r>
                                </m:sub>
                              </m:sSub>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𝑖𝑛</m:t>
                                  </m:r>
                                </m:sub>
                              </m:sSub>
                            </m:den>
                          </m:f>
                        </m:e>
                      </m:d>
                      <m:sSub>
                        <m:sSubPr>
                          <m:ctrlPr>
                            <a:rPr lang="en-US" sz="2400" i="1" smtClean="0">
                              <a:solidFill>
                                <a:schemeClr val="tx1"/>
                              </a:solidFill>
                              <a:latin typeface="Cambria Math" panose="02040503050406030204" pitchFamily="18" charset="0"/>
                            </a:rPr>
                          </m:ctrlPr>
                        </m:sSubPr>
                        <m:e>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𝑉</m:t>
                              </m:r>
                            </m:e>
                          </m:acc>
                        </m:e>
                        <m:sub>
                          <m:r>
                            <a:rPr lang="en-US" sz="2400" b="0" i="1" smtClean="0">
                              <a:solidFill>
                                <a:schemeClr val="tx1"/>
                              </a:solidFill>
                              <a:latin typeface="Cambria Math" panose="02040503050406030204" pitchFamily="18" charset="0"/>
                            </a:rPr>
                            <m:t>𝑠</m:t>
                          </m:r>
                        </m:sub>
                      </m:sSub>
                      <m:r>
                        <a:rPr lang="en-US" sz="2400" b="0" i="0"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𝑉</m:t>
                                  </m:r>
                                </m:e>
                              </m:acc>
                            </m:e>
                            <m:sub>
                              <m:r>
                                <a:rPr lang="en-US" sz="2400" i="1">
                                  <a:solidFill>
                                    <a:schemeClr val="tx1"/>
                                  </a:solidFill>
                                  <a:latin typeface="Cambria Math" panose="02040503050406030204" pitchFamily="18" charset="0"/>
                                </a:rPr>
                                <m:t>𝑠</m:t>
                              </m:r>
                            </m:sub>
                          </m:sSub>
                        </m:num>
                        <m:den>
                          <m:sSub>
                            <m:sSubPr>
                              <m:ctrlPr>
                                <a:rPr lang="en-US" sz="2400" i="1">
                                  <a:solidFill>
                                    <a:schemeClr val="tx1"/>
                                  </a:solidFill>
                                  <a:latin typeface="Cambria Math" panose="02040503050406030204" pitchFamily="18" charset="0"/>
                                </a:rPr>
                              </m:ctrlPr>
                            </m:sSubPr>
                            <m:e>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𝑓</m:t>
                                  </m:r>
                                </m:sub>
                              </m:sSub>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𝑖𝑛</m:t>
                              </m:r>
                            </m:sub>
                          </m:sSub>
                        </m:den>
                      </m:f>
                    </m:oMath>
                  </m:oMathPara>
                </a14:m>
                <a:endParaRPr lang="en-US" sz="2400" b="0" dirty="0">
                  <a:solidFill>
                    <a:schemeClr val="tx1"/>
                  </a:solidFill>
                </a:endParaRPr>
              </a:p>
              <a:p>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𝑓</m:t>
                        </m:r>
                      </m:sub>
                    </m:sSub>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𝑓</m:t>
                            </m:r>
                          </m:sub>
                        </m:sSub>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𝑗</m:t>
                    </m:r>
                    <m:r>
                      <a:rPr lang="en-US" sz="2400" b="0" i="1" smtClean="0">
                        <a:solidFill>
                          <a:schemeClr val="tx1"/>
                        </a:solidFill>
                        <a:latin typeface="Cambria Math" panose="02040503050406030204" pitchFamily="18" charset="0"/>
                        <a:ea typeface="Cambria Math" panose="02040503050406030204" pitchFamily="18" charset="0"/>
                      </a:rPr>
                      <m:t>𝜔</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𝐶</m:t>
                        </m:r>
                      </m:e>
                      <m:sub>
                        <m:r>
                          <a:rPr lang="en-US" sz="2400" b="0" i="1" smtClean="0">
                            <a:solidFill>
                              <a:schemeClr val="tx1"/>
                            </a:solidFill>
                            <a:latin typeface="Cambria Math" panose="02040503050406030204" pitchFamily="18" charset="0"/>
                            <a:ea typeface="Cambria Math" panose="02040503050406030204" pitchFamily="18" charset="0"/>
                          </a:rPr>
                          <m:t>𝑓</m:t>
                        </m:r>
                      </m:sub>
                    </m:sSub>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𝑖𝑛</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𝑖𝑛</m:t>
                        </m:r>
                      </m:sub>
                    </m:sSub>
                  </m:oMath>
                </a14:m>
                <a:endParaRPr lang="en-US" sz="2400" dirty="0"/>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𝑠</m:t>
                              </m:r>
                            </m:sub>
                          </m:sSub>
                        </m:den>
                      </m:f>
                      <m:r>
                        <a:rPr lang="en-US" sz="2400" i="1">
                          <a:latin typeface="Cambria Math" panose="02040503050406030204" pitchFamily="18" charset="0"/>
                        </a:rPr>
                        <m:t>=</m:t>
                      </m:r>
                      <m:r>
                        <a:rPr lang="en-US" sz="240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𝑖𝑛</m:t>
                              </m:r>
                            </m:sub>
                          </m:sSub>
                        </m:num>
                        <m:den>
                          <m:d>
                            <m:dPr>
                              <m:ctrlPr>
                                <a:rPr lang="en-US" sz="2400" i="1" smtClean="0">
                                  <a:latin typeface="Cambria Math" panose="02040503050406030204" pitchFamily="18" charset="0"/>
                                </a:rPr>
                              </m:ctrlPr>
                            </m:dPr>
                            <m:e>
                              <m:r>
                                <a:rPr lang="en-US" sz="2400" b="0" i="1" smtClean="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b="0" i="1" smtClean="0">
                                      <a:latin typeface="Cambria Math" panose="02040503050406030204" pitchFamily="18" charset="0"/>
                                    </a:rPr>
                                    <m:t>𝑓</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𝑓</m:t>
                                  </m:r>
                                </m:sub>
                              </m:sSub>
                            </m:e>
                          </m:d>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53317" y="3946188"/>
                <a:ext cx="3734099" cy="24527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52931" y="4007903"/>
                <a:ext cx="4505336" cy="2329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𝑉</m:t>
                              </m:r>
                            </m:e>
                          </m:acc>
                        </m:e>
                        <m:sub>
                          <m:r>
                            <a:rPr lang="en-US" sz="2400" i="1">
                              <a:solidFill>
                                <a:schemeClr val="tx1"/>
                              </a:solidFill>
                              <a:latin typeface="Cambria Math" panose="02040503050406030204" pitchFamily="18" charset="0"/>
                            </a:rPr>
                            <m:t>𝑜</m:t>
                          </m:r>
                        </m:sub>
                      </m:sSub>
                      <m:r>
                        <a:rPr lang="en-US" sz="2400" i="1">
                          <a:solidFill>
                            <a:schemeClr val="tx1"/>
                          </a:solidFill>
                          <a:latin typeface="Cambria Math" panose="02040503050406030204" pitchFamily="18" charset="0"/>
                        </a:rPr>
                        <m:t>=−</m:t>
                      </m:r>
                      <m:d>
                        <m:dPr>
                          <m:ctrlPr>
                            <a:rPr lang="en-US" sz="2400" i="1" smtClean="0">
                              <a:solidFill>
                                <a:schemeClr val="tx1"/>
                              </a:solidFill>
                              <a:latin typeface="Cambria Math" panose="02040503050406030204" pitchFamily="18" charset="0"/>
                            </a:rPr>
                          </m:ctrlPr>
                        </m:dPr>
                        <m:e>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𝑓</m:t>
                                  </m:r>
                                </m:sub>
                              </m:sSub>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i="1">
                                      <a:solidFill>
                                        <a:schemeClr val="tx1"/>
                                      </a:solidFill>
                                      <a:latin typeface="Cambria Math" panose="02040503050406030204" pitchFamily="18" charset="0"/>
                                    </a:rPr>
                                    <m:t>𝑖𝑛</m:t>
                                  </m:r>
                                </m:sub>
                              </m:sSub>
                            </m:den>
                          </m:f>
                        </m:e>
                      </m:d>
                      <m:sSub>
                        <m:sSubPr>
                          <m:ctrlPr>
                            <a:rPr lang="en-US" sz="2400" i="1" smtClean="0">
                              <a:solidFill>
                                <a:schemeClr val="tx1"/>
                              </a:solidFill>
                              <a:latin typeface="Cambria Math" panose="02040503050406030204" pitchFamily="18" charset="0"/>
                            </a:rPr>
                          </m:ctrlPr>
                        </m:sSubPr>
                        <m:e>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𝑉</m:t>
                              </m:r>
                            </m:e>
                          </m:acc>
                        </m:e>
                        <m:sub>
                          <m:r>
                            <a:rPr lang="en-US" sz="2400" b="0" i="1" smtClean="0">
                              <a:solidFill>
                                <a:schemeClr val="tx1"/>
                              </a:solidFill>
                              <a:latin typeface="Cambria Math" panose="02040503050406030204" pitchFamily="18" charset="0"/>
                            </a:rPr>
                            <m:t>𝑠</m:t>
                          </m:r>
                        </m:sub>
                      </m:sSub>
                      <m:r>
                        <a:rPr lang="en-US" sz="2400" b="0" i="0"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𝑠</m:t>
                                  </m:r>
                                </m:sub>
                              </m:sSub>
                              <m:r>
                                <a:rPr lang="en-US" sz="2400" i="1">
                                  <a:latin typeface="Cambria Math" panose="02040503050406030204" pitchFamily="18" charset="0"/>
                                </a:rPr>
                                <m:t>𝑌</m:t>
                              </m:r>
                            </m:e>
                            <m:sub>
                              <m:r>
                                <a:rPr lang="en-US" sz="2400" b="0" i="1" smtClean="0">
                                  <a:latin typeface="Cambria Math" panose="02040503050406030204" pitchFamily="18" charset="0"/>
                                </a:rPr>
                                <m:t>𝑖𝑛</m:t>
                              </m:r>
                            </m:sub>
                          </m:sSub>
                          <m:r>
                            <a:rPr lang="en-US" sz="2400" i="1">
                              <a:latin typeface="Cambria Math" panose="02040503050406030204" pitchFamily="18" charset="0"/>
                            </a:rPr>
                            <m:t>𝑍</m:t>
                          </m:r>
                        </m:e>
                        <m:sub>
                          <m:r>
                            <a:rPr lang="en-US" sz="2400" b="0" i="1" smtClean="0">
                              <a:latin typeface="Cambria Math" panose="02040503050406030204" pitchFamily="18" charset="0"/>
                            </a:rPr>
                            <m:t>𝑓</m:t>
                          </m:r>
                        </m:sub>
                      </m:sSub>
                    </m:oMath>
                  </m:oMathPara>
                </a14:m>
                <a:endParaRPr lang="en-US" sz="2400" b="0" dirty="0">
                  <a:solidFill>
                    <a:schemeClr val="tx1"/>
                  </a:solidFill>
                </a:endParaRPr>
              </a:p>
              <a:p>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𝑖𝑛</m:t>
                        </m:r>
                      </m:sub>
                    </m:sSub>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𝑖𝑛</m:t>
                            </m:r>
                          </m:sub>
                        </m:sSub>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𝑗</m:t>
                    </m:r>
                    <m:r>
                      <a:rPr lang="en-US" sz="2400" b="0" i="1" smtClean="0">
                        <a:solidFill>
                          <a:schemeClr val="tx1"/>
                        </a:solidFill>
                        <a:latin typeface="Cambria Math" panose="02040503050406030204" pitchFamily="18" charset="0"/>
                        <a:ea typeface="Cambria Math" panose="02040503050406030204" pitchFamily="18" charset="0"/>
                      </a:rPr>
                      <m:t>𝜔</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𝐶</m:t>
                        </m:r>
                      </m:e>
                      <m:sub>
                        <m:r>
                          <a:rPr lang="en-US" sz="2400" b="0" i="1" smtClean="0">
                            <a:solidFill>
                              <a:schemeClr val="tx1"/>
                            </a:solidFill>
                            <a:latin typeface="Cambria Math" panose="02040503050406030204" pitchFamily="18" charset="0"/>
                            <a:ea typeface="Cambria Math" panose="02040503050406030204" pitchFamily="18" charset="0"/>
                          </a:rPr>
                          <m:t>𝑖𝑛</m:t>
                        </m:r>
                      </m:sub>
                    </m:sSub>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𝑍</m:t>
                        </m:r>
                      </m:e>
                      <m:sub>
                        <m:r>
                          <a:rPr lang="en-US" sz="2400" b="0" i="1" smtClean="0">
                            <a:solidFill>
                              <a:schemeClr val="tx1"/>
                            </a:solidFill>
                            <a:latin typeface="Cambria Math" panose="02040503050406030204" pitchFamily="18" charset="0"/>
                          </a:rPr>
                          <m:t>𝑓</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𝑓</m:t>
                        </m:r>
                      </m:sub>
                    </m:sSub>
                  </m:oMath>
                </a14:m>
                <a:endParaRPr lang="en-US" sz="2400" dirty="0"/>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𝑠</m:t>
                              </m:r>
                            </m:sub>
                          </m:sSub>
                        </m:den>
                      </m:f>
                      <m:r>
                        <a:rPr lang="en-US" sz="2400" i="1">
                          <a:latin typeface="Cambria Math" panose="02040503050406030204" pitchFamily="18" charset="0"/>
                        </a:rPr>
                        <m:t>=</m:t>
                      </m:r>
                      <m:r>
                        <a:rPr lang="en-US" sz="2400">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𝑖𝑛</m:t>
                              </m:r>
                            </m:sub>
                          </m:sSub>
                        </m:e>
                      </m:d>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b="0" i="1" smtClean="0">
                                  <a:latin typeface="Cambria Math" panose="02040503050406030204" pitchFamily="18" charset="0"/>
                                </a:rPr>
                                <m:t>𝑖𝑛</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𝑖𝑛</m:t>
                              </m:r>
                            </m:sub>
                          </m:sSub>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452931" y="4007903"/>
                <a:ext cx="4505336" cy="232935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5027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591" y="74618"/>
            <a:ext cx="4015740" cy="624840"/>
          </a:xfrm>
        </p:spPr>
        <p:txBody>
          <a:bodyPr>
            <a:normAutofit fontScale="90000"/>
          </a:bodyPr>
          <a:lstStyle/>
          <a:p>
            <a:r>
              <a:rPr lang="en-US" dirty="0"/>
              <a:t>Transfer functions</a:t>
            </a:r>
          </a:p>
        </p:txBody>
      </p:sp>
      <p:grpSp>
        <p:nvGrpSpPr>
          <p:cNvPr id="3" name="Group 2"/>
          <p:cNvGrpSpPr/>
          <p:nvPr/>
        </p:nvGrpSpPr>
        <p:grpSpPr>
          <a:xfrm>
            <a:off x="5043661" y="2522035"/>
            <a:ext cx="3372164" cy="4221838"/>
            <a:chOff x="1143000" y="914400"/>
            <a:chExt cx="3372164" cy="4221838"/>
          </a:xfrm>
        </p:grpSpPr>
        <p:graphicFrame>
          <p:nvGraphicFramePr>
            <p:cNvPr id="4" name="Object 3"/>
            <p:cNvGraphicFramePr>
              <a:graphicFrameLocks noChangeAspect="1"/>
            </p:cNvGraphicFramePr>
            <p:nvPr>
              <p:extLst>
                <p:ext uri="{D42A27DB-BD31-4B8C-83A1-F6EECF244321}">
                  <p14:modId xmlns:p14="http://schemas.microsoft.com/office/powerpoint/2010/main" val="4088662820"/>
                </p:ext>
              </p:extLst>
            </p:nvPr>
          </p:nvGraphicFramePr>
          <p:xfrm>
            <a:off x="1143000" y="990600"/>
            <a:ext cx="1314450" cy="4047671"/>
          </p:xfrm>
          <a:graphic>
            <a:graphicData uri="http://schemas.openxmlformats.org/presentationml/2006/ole">
              <mc:AlternateContent xmlns:mc="http://schemas.openxmlformats.org/markup-compatibility/2006">
                <mc:Choice xmlns:v="urn:schemas-microsoft-com:vml" Requires="v">
                  <p:oleObj name="Equation" r:id="rId2" imgW="799920" imgH="2463480" progId="Equation.3">
                    <p:embed/>
                  </p:oleObj>
                </mc:Choice>
                <mc:Fallback>
                  <p:oleObj name="Equation" r:id="rId2" imgW="799920" imgH="246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1314450" cy="4047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300" name="Picture 4"/>
            <p:cNvPicPr>
              <a:picLocks noChangeAspect="1" noChangeArrowheads="1"/>
            </p:cNvPicPr>
            <p:nvPr/>
          </p:nvPicPr>
          <p:blipFill>
            <a:blip r:embed="rId4" cstate="print"/>
            <a:srcRect/>
            <a:stretch>
              <a:fillRect/>
            </a:stretch>
          </p:blipFill>
          <p:spPr bwMode="auto">
            <a:xfrm>
              <a:off x="2971800" y="914400"/>
              <a:ext cx="1524000" cy="934279"/>
            </a:xfrm>
            <a:prstGeom prst="rect">
              <a:avLst/>
            </a:prstGeom>
            <a:noFill/>
            <a:ln w="9525">
              <a:noFill/>
              <a:miter lim="800000"/>
              <a:headEnd/>
              <a:tailEnd/>
            </a:ln>
            <a:effectLst/>
          </p:spPr>
        </p:pic>
        <p:pic>
          <p:nvPicPr>
            <p:cNvPr id="55301" name="Picture 5"/>
            <p:cNvPicPr>
              <a:picLocks noChangeAspect="1" noChangeArrowheads="1"/>
            </p:cNvPicPr>
            <p:nvPr/>
          </p:nvPicPr>
          <p:blipFill>
            <a:blip r:embed="rId5" cstate="print"/>
            <a:srcRect/>
            <a:stretch>
              <a:fillRect/>
            </a:stretch>
          </p:blipFill>
          <p:spPr bwMode="auto">
            <a:xfrm>
              <a:off x="2971800" y="1981200"/>
              <a:ext cx="1543364" cy="946150"/>
            </a:xfrm>
            <a:prstGeom prst="rect">
              <a:avLst/>
            </a:prstGeom>
            <a:noFill/>
            <a:ln w="9525">
              <a:noFill/>
              <a:miter lim="800000"/>
              <a:headEnd/>
              <a:tailEnd/>
            </a:ln>
            <a:effectLst/>
          </p:spPr>
        </p:pic>
        <p:pic>
          <p:nvPicPr>
            <p:cNvPr id="55302" name="Picture 6"/>
            <p:cNvPicPr>
              <a:picLocks noChangeAspect="1" noChangeArrowheads="1"/>
            </p:cNvPicPr>
            <p:nvPr/>
          </p:nvPicPr>
          <p:blipFill>
            <a:blip r:embed="rId6" cstate="print"/>
            <a:srcRect/>
            <a:stretch>
              <a:fillRect/>
            </a:stretch>
          </p:blipFill>
          <p:spPr bwMode="auto">
            <a:xfrm>
              <a:off x="2971800" y="3048000"/>
              <a:ext cx="1525470" cy="946150"/>
            </a:xfrm>
            <a:prstGeom prst="rect">
              <a:avLst/>
            </a:prstGeom>
            <a:noFill/>
            <a:ln w="9525">
              <a:noFill/>
              <a:miter lim="800000"/>
              <a:headEnd/>
              <a:tailEnd/>
            </a:ln>
            <a:effectLst/>
          </p:spPr>
        </p:pic>
        <p:pic>
          <p:nvPicPr>
            <p:cNvPr id="55304" name="Picture 8"/>
            <p:cNvPicPr>
              <a:picLocks noChangeAspect="1" noChangeArrowheads="1"/>
            </p:cNvPicPr>
            <p:nvPr/>
          </p:nvPicPr>
          <p:blipFill>
            <a:blip r:embed="rId7" cstate="print"/>
            <a:srcRect/>
            <a:stretch>
              <a:fillRect/>
            </a:stretch>
          </p:blipFill>
          <p:spPr bwMode="auto">
            <a:xfrm>
              <a:off x="2971800" y="4191000"/>
              <a:ext cx="1524000" cy="945238"/>
            </a:xfrm>
            <a:prstGeom prst="rect">
              <a:avLst/>
            </a:prstGeom>
            <a:noFill/>
            <a:ln w="9525">
              <a:noFill/>
              <a:miter lim="800000"/>
              <a:headEnd/>
              <a:tailEnd/>
            </a:ln>
            <a:effectLst/>
          </p:spPr>
        </p:pic>
      </p:grpSp>
      <p:sp>
        <p:nvSpPr>
          <p:cNvPr id="5" name="TextBox 4"/>
          <p:cNvSpPr txBox="1"/>
          <p:nvPr/>
        </p:nvSpPr>
        <p:spPr>
          <a:xfrm>
            <a:off x="295118" y="304800"/>
            <a:ext cx="4572000" cy="6370975"/>
          </a:xfrm>
          <a:prstGeom prst="rect">
            <a:avLst/>
          </a:prstGeom>
          <a:noFill/>
        </p:spPr>
        <p:txBody>
          <a:bodyPr wrap="square" rtlCol="0">
            <a:spAutoFit/>
          </a:bodyPr>
          <a:lstStyle/>
          <a:p>
            <a:r>
              <a:rPr lang="en-US" sz="2400" dirty="0"/>
              <a:t>For op-amp circuits, we are usually looking for the output voltage in terms of the input voltage(s), and when there is a single input, that brings us to the idea of a transfer function.</a:t>
            </a:r>
          </a:p>
          <a:p>
            <a:r>
              <a:rPr lang="en-US" sz="2400" dirty="0"/>
              <a:t>The box labeled H(s) represents the circuit that connects the input to the output. We use </a:t>
            </a:r>
            <a:r>
              <a:rPr lang="en-US" sz="2400" dirty="0">
                <a:solidFill>
                  <a:srgbClr val="FF0000"/>
                </a:solidFill>
              </a:rPr>
              <a:t>s</a:t>
            </a:r>
            <a:r>
              <a:rPr lang="en-US" sz="2400" dirty="0"/>
              <a:t> as a shorthand for </a:t>
            </a:r>
            <a:r>
              <a:rPr lang="en-US" sz="2400" dirty="0">
                <a:solidFill>
                  <a:srgbClr val="FF0000"/>
                </a:solidFill>
              </a:rPr>
              <a:t>j</a:t>
            </a:r>
            <a:r>
              <a:rPr lang="en-US" sz="2400" dirty="0">
                <a:solidFill>
                  <a:srgbClr val="FF0000"/>
                </a:solidFill>
                <a:sym typeface="Symbol" panose="05050102010706020507" pitchFamily="18" charset="2"/>
              </a:rPr>
              <a:t></a:t>
            </a:r>
            <a:r>
              <a:rPr lang="en-US" sz="2400" dirty="0">
                <a:sym typeface="Symbol" panose="05050102010706020507" pitchFamily="18" charset="2"/>
              </a:rPr>
              <a:t>. (This will be more useful later)</a:t>
            </a:r>
          </a:p>
          <a:p>
            <a:r>
              <a:rPr lang="en-US" sz="2400" dirty="0">
                <a:sym typeface="Symbol" panose="05050102010706020507" pitchFamily="18" charset="2"/>
              </a:rPr>
              <a:t>Transfer functions will facilitate the solution of many problems in this class and others. Here, they will be useful for circuits with multiple op-amps and for transient analysis (at the end of the course).</a:t>
            </a:r>
            <a:endParaRPr lang="en-US" sz="2400" dirty="0"/>
          </a:p>
        </p:txBody>
      </p:sp>
      <p:grpSp>
        <p:nvGrpSpPr>
          <p:cNvPr id="8" name="Group 7"/>
          <p:cNvGrpSpPr/>
          <p:nvPr/>
        </p:nvGrpSpPr>
        <p:grpSpPr>
          <a:xfrm>
            <a:off x="5259136" y="732508"/>
            <a:ext cx="3226650" cy="1648596"/>
            <a:chOff x="5334000" y="5046019"/>
            <a:chExt cx="3226650" cy="1648596"/>
          </a:xfrm>
        </p:grpSpPr>
        <p:pic>
          <p:nvPicPr>
            <p:cNvPr id="12" name="Picture 11"/>
            <p:cNvPicPr>
              <a:picLocks noChangeAspect="1"/>
            </p:cNvPicPr>
            <p:nvPr/>
          </p:nvPicPr>
          <p:blipFill>
            <a:blip r:embed="rId8"/>
            <a:stretch>
              <a:fillRect/>
            </a:stretch>
          </p:blipFill>
          <p:spPr>
            <a:xfrm>
              <a:off x="5334000" y="5046019"/>
              <a:ext cx="3184950" cy="1648596"/>
            </a:xfrm>
            <a:prstGeom prst="rect">
              <a:avLst/>
            </a:prstGeom>
          </p:spPr>
        </p:pic>
        <p:sp>
          <p:nvSpPr>
            <p:cNvPr id="13" name="TextBox 12"/>
            <p:cNvSpPr txBox="1"/>
            <p:nvPr/>
          </p:nvSpPr>
          <p:spPr>
            <a:xfrm>
              <a:off x="8195422" y="5736960"/>
              <a:ext cx="365228" cy="640175"/>
            </a:xfrm>
            <a:prstGeom prst="rect">
              <a:avLst/>
            </a:prstGeom>
            <a:noFill/>
          </p:spPr>
          <p:txBody>
            <a:bodyPr wrap="none" rtlCol="0">
              <a:spAutoFit/>
            </a:bodyPr>
            <a:lstStyle/>
            <a:p>
              <a:pPr>
                <a:lnSpc>
                  <a:spcPts val="1400"/>
                </a:lnSpc>
              </a:pPr>
              <a:r>
                <a:rPr lang="en-US" sz="1600" dirty="0"/>
                <a:t>+</a:t>
              </a:r>
            </a:p>
            <a:p>
              <a:pPr>
                <a:lnSpc>
                  <a:spcPts val="1400"/>
                </a:lnSpc>
              </a:pPr>
              <a:r>
                <a:rPr lang="en-US" sz="1600" dirty="0"/>
                <a:t>V</a:t>
              </a:r>
              <a:r>
                <a:rPr lang="en-US" sz="1600" baseline="-25000" dirty="0"/>
                <a:t>o</a:t>
              </a:r>
            </a:p>
            <a:p>
              <a:pPr>
                <a:lnSpc>
                  <a:spcPts val="1400"/>
                </a:lnSpc>
              </a:pPr>
              <a:r>
                <a:rPr lang="en-US" sz="1600" dirty="0"/>
                <a:t>-</a:t>
              </a:r>
            </a:p>
          </p:txBody>
        </p:sp>
        <p:sp>
          <p:nvSpPr>
            <p:cNvPr id="14" name="TextBox 13"/>
            <p:cNvSpPr txBox="1"/>
            <p:nvPr/>
          </p:nvSpPr>
          <p:spPr>
            <a:xfrm>
              <a:off x="5612700" y="5546138"/>
              <a:ext cx="345544" cy="830997"/>
            </a:xfrm>
            <a:prstGeom prst="rect">
              <a:avLst/>
            </a:prstGeom>
            <a:noFill/>
          </p:spPr>
          <p:txBody>
            <a:bodyPr wrap="none" rtlCol="0">
              <a:spAutoFit/>
            </a:bodyPr>
            <a:lstStyle/>
            <a:p>
              <a:r>
                <a:rPr lang="en-US" sz="1600" dirty="0"/>
                <a:t>+</a:t>
              </a:r>
            </a:p>
            <a:p>
              <a:r>
                <a:rPr lang="en-US" sz="1600" dirty="0"/>
                <a:t>V</a:t>
              </a:r>
              <a:r>
                <a:rPr lang="en-US" sz="1600" baseline="-25000" dirty="0"/>
                <a:t>s</a:t>
              </a:r>
            </a:p>
            <a:p>
              <a:r>
                <a:rPr lang="en-US" sz="1600" dirty="0"/>
                <a:t>-</a:t>
              </a:r>
            </a:p>
          </p:txBody>
        </p:sp>
        <p:sp>
          <p:nvSpPr>
            <p:cNvPr id="15" name="TextBox 14"/>
            <p:cNvSpPr txBox="1"/>
            <p:nvPr/>
          </p:nvSpPr>
          <p:spPr>
            <a:xfrm>
              <a:off x="7228380" y="5317832"/>
              <a:ext cx="338554" cy="369332"/>
            </a:xfrm>
            <a:prstGeom prst="rect">
              <a:avLst/>
            </a:prstGeom>
            <a:noFill/>
          </p:spPr>
          <p:txBody>
            <a:bodyPr wrap="none" rtlCol="0">
              <a:spAutoFit/>
            </a:bodyPr>
            <a:lstStyle/>
            <a:p>
              <a:r>
                <a:rPr lang="en-US" dirty="0" err="1"/>
                <a:t>Z</a:t>
              </a:r>
              <a:r>
                <a:rPr lang="en-US" baseline="-25000" dirty="0" err="1"/>
                <a:t>f</a:t>
              </a:r>
              <a:endParaRPr lang="en-US" baseline="-25000" dirty="0"/>
            </a:p>
          </p:txBody>
        </p:sp>
        <p:sp>
          <p:nvSpPr>
            <p:cNvPr id="16" name="TextBox 15"/>
            <p:cNvSpPr txBox="1"/>
            <p:nvPr/>
          </p:nvSpPr>
          <p:spPr>
            <a:xfrm>
              <a:off x="6077448" y="5190705"/>
              <a:ext cx="407484" cy="369332"/>
            </a:xfrm>
            <a:prstGeom prst="rect">
              <a:avLst/>
            </a:prstGeom>
            <a:noFill/>
          </p:spPr>
          <p:txBody>
            <a:bodyPr wrap="none" rtlCol="0">
              <a:spAutoFit/>
            </a:bodyPr>
            <a:lstStyle/>
            <a:p>
              <a:r>
                <a:rPr lang="en-US" dirty="0"/>
                <a:t>Z</a:t>
              </a:r>
              <a:r>
                <a:rPr lang="en-US" baseline="-25000" dirty="0"/>
                <a:t>in</a:t>
              </a:r>
            </a:p>
          </p:txBody>
        </p:sp>
        <p:sp>
          <p:nvSpPr>
            <p:cNvPr id="17" name="TextBox 16"/>
            <p:cNvSpPr txBox="1"/>
            <p:nvPr/>
          </p:nvSpPr>
          <p:spPr>
            <a:xfrm>
              <a:off x="7437167" y="5870317"/>
              <a:ext cx="603050" cy="400110"/>
            </a:xfrm>
            <a:prstGeom prst="rect">
              <a:avLst/>
            </a:prstGeom>
            <a:noFill/>
          </p:spPr>
          <p:txBody>
            <a:bodyPr wrap="none" rtlCol="0">
              <a:spAutoFit/>
            </a:bodyPr>
            <a:lstStyle/>
            <a:p>
              <a:r>
                <a:rPr lang="en-US" sz="2000" dirty="0">
                  <a:solidFill>
                    <a:srgbClr val="FF0000"/>
                  </a:solidFill>
                </a:rPr>
                <a:t>H(s)</a:t>
              </a:r>
            </a:p>
          </p:txBody>
        </p:sp>
      </p:grpSp>
    </p:spTree>
    <p:extLst>
      <p:ext uri="{BB962C8B-B14F-4D97-AF65-F5344CB8AC3E}">
        <p14:creationId xmlns:p14="http://schemas.microsoft.com/office/powerpoint/2010/main" val="27795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07522"/>
            <a:ext cx="9067800" cy="730678"/>
          </a:xfrm>
        </p:spPr>
        <p:txBody>
          <a:bodyPr>
            <a:normAutofit/>
          </a:bodyPr>
          <a:lstStyle/>
          <a:p>
            <a:r>
              <a:rPr lang="en-US" sz="3600" dirty="0"/>
              <a:t>Multiple op-amp transfer function example</a:t>
            </a:r>
          </a:p>
        </p:txBody>
      </p:sp>
      <p:pic>
        <p:nvPicPr>
          <p:cNvPr id="4" name="Content Placeholder 3"/>
          <p:cNvPicPr>
            <a:picLocks noGrp="1" noChangeAspect="1"/>
          </p:cNvPicPr>
          <p:nvPr>
            <p:ph idx="1"/>
          </p:nvPr>
        </p:nvPicPr>
        <p:blipFill>
          <a:blip r:embed="rId2"/>
          <a:stretch>
            <a:fillRect/>
          </a:stretch>
        </p:blipFill>
        <p:spPr>
          <a:xfrm>
            <a:off x="544674" y="3276600"/>
            <a:ext cx="7976155" cy="33067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930553" y="5595207"/>
                <a:ext cx="2144690" cy="988156"/>
              </a:xfrm>
              <a:prstGeom prst="rect">
                <a:avLst/>
              </a:prstGeom>
              <a:noFill/>
            </p:spPr>
            <p:txBody>
              <a:bodyPr wrap="none" rtlCol="0">
                <a:spAutoFit/>
              </a:bodyPr>
              <a:lstStyle/>
              <a:p>
                <a:r>
                  <a:rPr lang="en-US" sz="3600" dirty="0"/>
                  <a:t>H</a:t>
                </a:r>
                <a:r>
                  <a:rPr lang="en-US" sz="3600" baseline="-25000" dirty="0"/>
                  <a:t>1</a:t>
                </a:r>
                <a:r>
                  <a:rPr lang="en-US" sz="3600" dirty="0"/>
                  <a:t>(s)=-</a:t>
                </a:r>
                <a14:m>
                  <m:oMath xmlns:m="http://schemas.openxmlformats.org/officeDocument/2006/math">
                    <m:f>
                      <m:fPr>
                        <m:ctrlPr>
                          <a:rPr lang="en-US" sz="3600" i="1" smtClean="0">
                            <a:latin typeface="Cambria Math" panose="02040503050406030204" pitchFamily="18" charset="0"/>
                          </a:rPr>
                        </m:ctrlPr>
                      </m:fPr>
                      <m:num>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𝑓</m:t>
                            </m:r>
                            <m:r>
                              <a:rPr lang="en-US" sz="3600" b="0" i="1" smtClean="0">
                                <a:latin typeface="Cambria Math" panose="02040503050406030204" pitchFamily="18" charset="0"/>
                              </a:rPr>
                              <m:t>1</m:t>
                            </m:r>
                          </m:sub>
                        </m:sSub>
                      </m:num>
                      <m:den>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𝑖𝑛</m:t>
                            </m:r>
                            <m:r>
                              <a:rPr lang="en-US" sz="3600" b="0" i="1" smtClean="0">
                                <a:latin typeface="Cambria Math" panose="02040503050406030204" pitchFamily="18" charset="0"/>
                              </a:rPr>
                              <m:t>1</m:t>
                            </m:r>
                          </m:sub>
                        </m:sSub>
                      </m:den>
                    </m:f>
                  </m:oMath>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930553" y="5595207"/>
                <a:ext cx="2144690" cy="988156"/>
              </a:xfrm>
              <a:prstGeom prst="rect">
                <a:avLst/>
              </a:prstGeom>
              <a:blipFill rotWithShape="0">
                <a:blip r:embed="rId3"/>
                <a:stretch>
                  <a:fillRect l="-8832" b="-4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60407" y="5585682"/>
                <a:ext cx="2144690" cy="988156"/>
              </a:xfrm>
              <a:prstGeom prst="rect">
                <a:avLst/>
              </a:prstGeom>
              <a:noFill/>
            </p:spPr>
            <p:txBody>
              <a:bodyPr wrap="none" rtlCol="0">
                <a:spAutoFit/>
              </a:bodyPr>
              <a:lstStyle/>
              <a:p>
                <a:r>
                  <a:rPr lang="en-US" sz="3600" dirty="0">
                    <a:solidFill>
                      <a:srgbClr val="00B050"/>
                    </a:solidFill>
                  </a:rPr>
                  <a:t>H</a:t>
                </a:r>
                <a:r>
                  <a:rPr lang="en-US" sz="3600" baseline="-25000" dirty="0">
                    <a:solidFill>
                      <a:srgbClr val="00B050"/>
                    </a:solidFill>
                  </a:rPr>
                  <a:t>2</a:t>
                </a:r>
                <a:r>
                  <a:rPr lang="en-US" sz="3600" dirty="0">
                    <a:solidFill>
                      <a:srgbClr val="00B050"/>
                    </a:solidFill>
                  </a:rPr>
                  <a:t>(s)=-</a:t>
                </a:r>
                <a14:m>
                  <m:oMath xmlns:m="http://schemas.openxmlformats.org/officeDocument/2006/math">
                    <m:f>
                      <m:fPr>
                        <m:ctrlPr>
                          <a:rPr lang="en-US" sz="3600" i="1" smtClean="0">
                            <a:solidFill>
                              <a:srgbClr val="00B050"/>
                            </a:solidFill>
                            <a:latin typeface="Cambria Math" panose="02040503050406030204" pitchFamily="18" charset="0"/>
                          </a:rPr>
                        </m:ctrlPr>
                      </m:fPr>
                      <m:num>
                        <m:sSub>
                          <m:sSubPr>
                            <m:ctrlPr>
                              <a:rPr lang="en-US" sz="3600" i="1" smtClean="0">
                                <a:solidFill>
                                  <a:srgbClr val="00B050"/>
                                </a:solidFill>
                                <a:latin typeface="Cambria Math" panose="02040503050406030204" pitchFamily="18" charset="0"/>
                              </a:rPr>
                            </m:ctrlPr>
                          </m:sSubPr>
                          <m:e>
                            <m:r>
                              <a:rPr lang="en-US" sz="3600" b="0" i="1" smtClean="0">
                                <a:solidFill>
                                  <a:srgbClr val="00B050"/>
                                </a:solidFill>
                                <a:latin typeface="Cambria Math" panose="02040503050406030204" pitchFamily="18" charset="0"/>
                              </a:rPr>
                              <m:t>𝑍</m:t>
                            </m:r>
                          </m:e>
                          <m:sub>
                            <m:r>
                              <a:rPr lang="en-US" sz="3600" b="0" i="1" smtClean="0">
                                <a:solidFill>
                                  <a:srgbClr val="00B050"/>
                                </a:solidFill>
                                <a:latin typeface="Cambria Math" panose="02040503050406030204" pitchFamily="18" charset="0"/>
                              </a:rPr>
                              <m:t>𝑓</m:t>
                            </m:r>
                            <m:r>
                              <a:rPr lang="en-US" sz="3600" b="0" i="1" smtClean="0">
                                <a:solidFill>
                                  <a:srgbClr val="00B050"/>
                                </a:solidFill>
                                <a:latin typeface="Cambria Math" panose="02040503050406030204" pitchFamily="18" charset="0"/>
                              </a:rPr>
                              <m:t>2</m:t>
                            </m:r>
                          </m:sub>
                        </m:sSub>
                      </m:num>
                      <m:den>
                        <m:sSub>
                          <m:sSubPr>
                            <m:ctrlPr>
                              <a:rPr lang="en-US" sz="3600" i="1" smtClean="0">
                                <a:solidFill>
                                  <a:srgbClr val="00B050"/>
                                </a:solidFill>
                                <a:latin typeface="Cambria Math" panose="02040503050406030204" pitchFamily="18" charset="0"/>
                              </a:rPr>
                            </m:ctrlPr>
                          </m:sSubPr>
                          <m:e>
                            <m:r>
                              <a:rPr lang="en-US" sz="3600" b="0" i="1" smtClean="0">
                                <a:solidFill>
                                  <a:srgbClr val="00B050"/>
                                </a:solidFill>
                                <a:latin typeface="Cambria Math" panose="02040503050406030204" pitchFamily="18" charset="0"/>
                              </a:rPr>
                              <m:t>𝑍</m:t>
                            </m:r>
                          </m:e>
                          <m:sub>
                            <m:r>
                              <a:rPr lang="en-US" sz="3600" b="0" i="1" smtClean="0">
                                <a:solidFill>
                                  <a:srgbClr val="00B050"/>
                                </a:solidFill>
                                <a:latin typeface="Cambria Math" panose="02040503050406030204" pitchFamily="18" charset="0"/>
                              </a:rPr>
                              <m:t>𝑖𝑛</m:t>
                            </m:r>
                            <m:r>
                              <a:rPr lang="en-US" sz="3600" b="0" i="1" smtClean="0">
                                <a:solidFill>
                                  <a:srgbClr val="00B050"/>
                                </a:solidFill>
                                <a:latin typeface="Cambria Math" panose="02040503050406030204" pitchFamily="18" charset="0"/>
                              </a:rPr>
                              <m:t>2</m:t>
                            </m:r>
                          </m:sub>
                        </m:sSub>
                      </m:den>
                    </m:f>
                  </m:oMath>
                </a14:m>
                <a:endParaRPr lang="en-US" sz="3600" dirty="0">
                  <a:solidFill>
                    <a:srgbClr val="00B05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60407" y="5585682"/>
                <a:ext cx="2144690" cy="988156"/>
              </a:xfrm>
              <a:prstGeom prst="rect">
                <a:avLst/>
              </a:prstGeom>
              <a:blipFill rotWithShape="0">
                <a:blip r:embed="rId4"/>
                <a:stretch>
                  <a:fillRect l="-8832" b="-4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18318" y="5595207"/>
                <a:ext cx="2144690" cy="988156"/>
              </a:xfrm>
              <a:prstGeom prst="rect">
                <a:avLst/>
              </a:prstGeom>
              <a:noFill/>
            </p:spPr>
            <p:txBody>
              <a:bodyPr wrap="none" rtlCol="0">
                <a:spAutoFit/>
              </a:bodyPr>
              <a:lstStyle/>
              <a:p>
                <a:r>
                  <a:rPr lang="en-US" sz="3600" dirty="0">
                    <a:solidFill>
                      <a:srgbClr val="7030A0"/>
                    </a:solidFill>
                  </a:rPr>
                  <a:t>H</a:t>
                </a:r>
                <a:r>
                  <a:rPr lang="en-US" sz="3600" baseline="-25000" dirty="0">
                    <a:solidFill>
                      <a:srgbClr val="7030A0"/>
                    </a:solidFill>
                  </a:rPr>
                  <a:t>3</a:t>
                </a:r>
                <a:r>
                  <a:rPr lang="en-US" sz="3600" dirty="0">
                    <a:solidFill>
                      <a:srgbClr val="7030A0"/>
                    </a:solidFill>
                  </a:rPr>
                  <a:t>(s)=-</a:t>
                </a:r>
                <a14:m>
                  <m:oMath xmlns:m="http://schemas.openxmlformats.org/officeDocument/2006/math">
                    <m:f>
                      <m:fPr>
                        <m:ctrlPr>
                          <a:rPr lang="en-US" sz="3600" i="1" smtClean="0">
                            <a:solidFill>
                              <a:srgbClr val="7030A0"/>
                            </a:solidFill>
                            <a:latin typeface="Cambria Math" panose="02040503050406030204" pitchFamily="18" charset="0"/>
                          </a:rPr>
                        </m:ctrlPr>
                      </m:fPr>
                      <m:num>
                        <m:sSub>
                          <m:sSubPr>
                            <m:ctrlPr>
                              <a:rPr lang="en-US" sz="3600" i="1" smtClean="0">
                                <a:solidFill>
                                  <a:srgbClr val="7030A0"/>
                                </a:solidFill>
                                <a:latin typeface="Cambria Math" panose="02040503050406030204" pitchFamily="18" charset="0"/>
                              </a:rPr>
                            </m:ctrlPr>
                          </m:sSubPr>
                          <m:e>
                            <m:r>
                              <a:rPr lang="en-US" sz="3600" b="0" i="1" smtClean="0">
                                <a:solidFill>
                                  <a:srgbClr val="7030A0"/>
                                </a:solidFill>
                                <a:latin typeface="Cambria Math" panose="02040503050406030204" pitchFamily="18" charset="0"/>
                              </a:rPr>
                              <m:t>𝑍</m:t>
                            </m:r>
                          </m:e>
                          <m:sub>
                            <m:r>
                              <a:rPr lang="en-US" sz="3600" b="0" i="1" smtClean="0">
                                <a:solidFill>
                                  <a:srgbClr val="7030A0"/>
                                </a:solidFill>
                                <a:latin typeface="Cambria Math" panose="02040503050406030204" pitchFamily="18" charset="0"/>
                              </a:rPr>
                              <m:t>𝑓</m:t>
                            </m:r>
                            <m:r>
                              <a:rPr lang="en-US" sz="3600" b="0" i="1" smtClean="0">
                                <a:solidFill>
                                  <a:srgbClr val="7030A0"/>
                                </a:solidFill>
                                <a:latin typeface="Cambria Math" panose="02040503050406030204" pitchFamily="18" charset="0"/>
                              </a:rPr>
                              <m:t>3</m:t>
                            </m:r>
                          </m:sub>
                        </m:sSub>
                      </m:num>
                      <m:den>
                        <m:sSub>
                          <m:sSubPr>
                            <m:ctrlPr>
                              <a:rPr lang="en-US" sz="3600" i="1" smtClean="0">
                                <a:solidFill>
                                  <a:srgbClr val="7030A0"/>
                                </a:solidFill>
                                <a:latin typeface="Cambria Math" panose="02040503050406030204" pitchFamily="18" charset="0"/>
                              </a:rPr>
                            </m:ctrlPr>
                          </m:sSubPr>
                          <m:e>
                            <m:r>
                              <a:rPr lang="en-US" sz="3600" b="0" i="1" smtClean="0">
                                <a:solidFill>
                                  <a:srgbClr val="7030A0"/>
                                </a:solidFill>
                                <a:latin typeface="Cambria Math" panose="02040503050406030204" pitchFamily="18" charset="0"/>
                              </a:rPr>
                              <m:t>𝑍</m:t>
                            </m:r>
                          </m:e>
                          <m:sub>
                            <m:r>
                              <a:rPr lang="en-US" sz="3600" b="0" i="1" smtClean="0">
                                <a:solidFill>
                                  <a:srgbClr val="7030A0"/>
                                </a:solidFill>
                                <a:latin typeface="Cambria Math" panose="02040503050406030204" pitchFamily="18" charset="0"/>
                              </a:rPr>
                              <m:t>𝑖𝑛</m:t>
                            </m:r>
                            <m:r>
                              <a:rPr lang="en-US" sz="3600" b="0" i="1" smtClean="0">
                                <a:solidFill>
                                  <a:srgbClr val="7030A0"/>
                                </a:solidFill>
                                <a:latin typeface="Cambria Math" panose="02040503050406030204" pitchFamily="18" charset="0"/>
                              </a:rPr>
                              <m:t>3</m:t>
                            </m:r>
                          </m:sub>
                        </m:sSub>
                      </m:den>
                    </m:f>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18318" y="5595207"/>
                <a:ext cx="2144690" cy="988156"/>
              </a:xfrm>
              <a:prstGeom prst="rect">
                <a:avLst/>
              </a:prstGeom>
              <a:blipFill rotWithShape="0">
                <a:blip r:embed="rId5"/>
                <a:stretch>
                  <a:fillRect l="-8523" b="-4321"/>
                </a:stretch>
              </a:blipFill>
            </p:spPr>
            <p:txBody>
              <a:bodyPr/>
              <a:lstStyle/>
              <a:p>
                <a:r>
                  <a:rPr lang="en-US">
                    <a:noFill/>
                  </a:rPr>
                  <a:t> </a:t>
                </a:r>
              </a:p>
            </p:txBody>
          </p:sp>
        </mc:Fallback>
      </mc:AlternateContent>
      <p:sp>
        <p:nvSpPr>
          <p:cNvPr id="11" name="TextBox 10"/>
          <p:cNvSpPr txBox="1"/>
          <p:nvPr/>
        </p:nvSpPr>
        <p:spPr>
          <a:xfrm>
            <a:off x="1371600" y="1371600"/>
            <a:ext cx="2932552" cy="830997"/>
          </a:xfrm>
          <a:prstGeom prst="rect">
            <a:avLst/>
          </a:prstGeom>
          <a:noFill/>
        </p:spPr>
        <p:txBody>
          <a:bodyPr wrap="square" rtlCol="0">
            <a:spAutoFit/>
          </a:bodyPr>
          <a:lstStyle/>
          <a:p>
            <a:r>
              <a:rPr lang="en-US" sz="2400" dirty="0"/>
              <a:t>The ovals indicate what’s in the H(s) box:</a:t>
            </a:r>
          </a:p>
        </p:txBody>
      </p:sp>
      <p:grpSp>
        <p:nvGrpSpPr>
          <p:cNvPr id="18" name="Group 17"/>
          <p:cNvGrpSpPr/>
          <p:nvPr/>
        </p:nvGrpSpPr>
        <p:grpSpPr>
          <a:xfrm>
            <a:off x="4629149" y="762000"/>
            <a:ext cx="3152782" cy="2383794"/>
            <a:chOff x="4629149" y="762000"/>
            <a:chExt cx="3152782" cy="2383794"/>
          </a:xfrm>
        </p:grpSpPr>
        <p:pic>
          <p:nvPicPr>
            <p:cNvPr id="12" name="Picture 11"/>
            <p:cNvPicPr>
              <a:picLocks noChangeAspect="1"/>
            </p:cNvPicPr>
            <p:nvPr/>
          </p:nvPicPr>
          <p:blipFill>
            <a:blip r:embed="rId6"/>
            <a:stretch>
              <a:fillRect/>
            </a:stretch>
          </p:blipFill>
          <p:spPr>
            <a:xfrm>
              <a:off x="4629149" y="762000"/>
              <a:ext cx="3051255" cy="2383794"/>
            </a:xfrm>
            <a:prstGeom prst="rect">
              <a:avLst/>
            </a:prstGeom>
          </p:spPr>
        </p:pic>
        <p:sp>
          <p:nvSpPr>
            <p:cNvPr id="13" name="TextBox 12"/>
            <p:cNvSpPr txBox="1"/>
            <p:nvPr/>
          </p:nvSpPr>
          <p:spPr>
            <a:xfrm>
              <a:off x="7315200" y="1740932"/>
              <a:ext cx="466731" cy="923330"/>
            </a:xfrm>
            <a:prstGeom prst="rect">
              <a:avLst/>
            </a:prstGeom>
            <a:noFill/>
          </p:spPr>
          <p:txBody>
            <a:bodyPr wrap="none" rtlCol="0">
              <a:spAutoFit/>
            </a:bodyPr>
            <a:lstStyle/>
            <a:p>
              <a:r>
                <a:rPr lang="en-US" dirty="0"/>
                <a:t>+</a:t>
              </a:r>
            </a:p>
            <a:p>
              <a:r>
                <a:rPr lang="en-US" dirty="0"/>
                <a:t>V</a:t>
              </a:r>
              <a:r>
                <a:rPr lang="en-US" baseline="-25000" dirty="0"/>
                <a:t>o1</a:t>
              </a:r>
            </a:p>
            <a:p>
              <a:r>
                <a:rPr lang="en-US" dirty="0"/>
                <a:t>-</a:t>
              </a:r>
            </a:p>
          </p:txBody>
        </p:sp>
        <p:sp>
          <p:nvSpPr>
            <p:cNvPr id="14" name="TextBox 13"/>
            <p:cNvSpPr txBox="1"/>
            <p:nvPr/>
          </p:nvSpPr>
          <p:spPr>
            <a:xfrm>
              <a:off x="4890602" y="1570077"/>
              <a:ext cx="366895" cy="923330"/>
            </a:xfrm>
            <a:prstGeom prst="rect">
              <a:avLst/>
            </a:prstGeom>
            <a:noFill/>
          </p:spPr>
          <p:txBody>
            <a:bodyPr wrap="none" rtlCol="0">
              <a:spAutoFit/>
            </a:bodyPr>
            <a:lstStyle/>
            <a:p>
              <a:r>
                <a:rPr lang="en-US" dirty="0"/>
                <a:t>+</a:t>
              </a:r>
            </a:p>
            <a:p>
              <a:r>
                <a:rPr lang="en-US" dirty="0"/>
                <a:t>V</a:t>
              </a:r>
              <a:r>
                <a:rPr lang="en-US" baseline="-25000" dirty="0"/>
                <a:t>s</a:t>
              </a:r>
            </a:p>
            <a:p>
              <a:r>
                <a:rPr lang="en-US" dirty="0"/>
                <a:t>-</a:t>
              </a:r>
            </a:p>
          </p:txBody>
        </p:sp>
        <p:sp>
          <p:nvSpPr>
            <p:cNvPr id="15" name="TextBox 14"/>
            <p:cNvSpPr txBox="1"/>
            <p:nvPr/>
          </p:nvSpPr>
          <p:spPr>
            <a:xfrm>
              <a:off x="6477000" y="1265872"/>
              <a:ext cx="417102" cy="369332"/>
            </a:xfrm>
            <a:prstGeom prst="rect">
              <a:avLst/>
            </a:prstGeom>
            <a:noFill/>
          </p:spPr>
          <p:txBody>
            <a:bodyPr wrap="none" rtlCol="0">
              <a:spAutoFit/>
            </a:bodyPr>
            <a:lstStyle/>
            <a:p>
              <a:r>
                <a:rPr lang="en-US" dirty="0"/>
                <a:t>Z</a:t>
              </a:r>
              <a:r>
                <a:rPr lang="en-US" baseline="-25000" dirty="0"/>
                <a:t>f1</a:t>
              </a:r>
            </a:p>
          </p:txBody>
        </p:sp>
        <p:sp>
          <p:nvSpPr>
            <p:cNvPr id="16" name="TextBox 15"/>
            <p:cNvSpPr txBox="1"/>
            <p:nvPr/>
          </p:nvSpPr>
          <p:spPr>
            <a:xfrm>
              <a:off x="5344524" y="1117706"/>
              <a:ext cx="486030" cy="369332"/>
            </a:xfrm>
            <a:prstGeom prst="rect">
              <a:avLst/>
            </a:prstGeom>
            <a:noFill/>
          </p:spPr>
          <p:txBody>
            <a:bodyPr wrap="none" rtlCol="0">
              <a:spAutoFit/>
            </a:bodyPr>
            <a:lstStyle/>
            <a:p>
              <a:r>
                <a:rPr lang="en-US" dirty="0"/>
                <a:t>Z</a:t>
              </a:r>
              <a:r>
                <a:rPr lang="en-US" baseline="-25000" dirty="0"/>
                <a:t>in1</a:t>
              </a:r>
            </a:p>
          </p:txBody>
        </p:sp>
        <p:sp>
          <p:nvSpPr>
            <p:cNvPr id="17" name="TextBox 16"/>
            <p:cNvSpPr txBox="1"/>
            <p:nvPr/>
          </p:nvSpPr>
          <p:spPr>
            <a:xfrm>
              <a:off x="6351573" y="1923000"/>
              <a:ext cx="1087157" cy="646331"/>
            </a:xfrm>
            <a:prstGeom prst="rect">
              <a:avLst/>
            </a:prstGeom>
            <a:noFill/>
          </p:spPr>
          <p:txBody>
            <a:bodyPr wrap="none" rtlCol="0">
              <a:spAutoFit/>
            </a:bodyPr>
            <a:lstStyle/>
            <a:p>
              <a:r>
                <a:rPr lang="en-US" sz="3600" dirty="0">
                  <a:solidFill>
                    <a:srgbClr val="FF0000"/>
                  </a:solidFill>
                </a:rPr>
                <a:t>H</a:t>
              </a:r>
              <a:r>
                <a:rPr lang="en-US" sz="3600" baseline="-25000" dirty="0">
                  <a:solidFill>
                    <a:srgbClr val="FF0000"/>
                  </a:solidFill>
                </a:rPr>
                <a:t>1</a:t>
              </a:r>
              <a:r>
                <a:rPr lang="en-US" sz="3600" dirty="0">
                  <a:solidFill>
                    <a:srgbClr val="FF0000"/>
                  </a:solidFill>
                </a:rPr>
                <a:t>(s)</a:t>
              </a:r>
            </a:p>
          </p:txBody>
        </p:sp>
      </p:grpSp>
    </p:spTree>
    <p:extLst>
      <p:ext uri="{BB962C8B-B14F-4D97-AF65-F5344CB8AC3E}">
        <p14:creationId xmlns:p14="http://schemas.microsoft.com/office/powerpoint/2010/main" val="1651626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905"/>
            <a:ext cx="8229600" cy="1143000"/>
          </a:xfrm>
        </p:spPr>
        <p:txBody>
          <a:bodyPr/>
          <a:lstStyle/>
          <a:p>
            <a:r>
              <a:rPr lang="en-US" dirty="0">
                <a:solidFill>
                  <a:schemeClr val="bg1"/>
                </a:solidFill>
              </a:rPr>
              <a:t>Cascading op-amp circuits</a:t>
            </a:r>
          </a:p>
        </p:txBody>
      </p:sp>
      <p:pic>
        <p:nvPicPr>
          <p:cNvPr id="56322" name="Picture 2"/>
          <p:cNvPicPr>
            <a:picLocks noChangeAspect="1" noChangeArrowheads="1"/>
          </p:cNvPicPr>
          <p:nvPr/>
        </p:nvPicPr>
        <p:blipFill>
          <a:blip r:embed="rId2" cstate="print"/>
          <a:srcRect/>
          <a:stretch>
            <a:fillRect/>
          </a:stretch>
        </p:blipFill>
        <p:spPr bwMode="auto">
          <a:xfrm>
            <a:off x="228600" y="1446470"/>
            <a:ext cx="8349876" cy="2611165"/>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TextBox 2"/>
              <p:cNvSpPr txBox="1"/>
              <p:nvPr/>
            </p:nvSpPr>
            <p:spPr>
              <a:xfrm>
                <a:off x="228600" y="4267200"/>
                <a:ext cx="8610600" cy="1217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e>
                            <m:sub>
                              <m:r>
                                <a:rPr lang="en-US" sz="2400" b="0" i="1" smtClean="0">
                                  <a:latin typeface="Cambria Math" panose="02040503050406030204" pitchFamily="18" charset="0"/>
                                </a:rPr>
                                <m:t>𝑜</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r>
                                    <a:rPr lang="en-US" sz="2400" i="1">
                                      <a:latin typeface="Cambria Math" panose="02040503050406030204" pitchFamily="18" charset="0"/>
                                    </a:rPr>
                                    <m:t>2</m:t>
                                  </m:r>
                                </m:sub>
                              </m:sSub>
                            </m:den>
                          </m:f>
                        </m:e>
                      </m:d>
                      <m:d>
                        <m:dPr>
                          <m:ctrlPr>
                            <a:rPr lang="en-US" sz="2400" i="1" smtClean="0">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r>
                                    <a:rPr lang="en-US" sz="2400" i="1">
                                      <a:latin typeface="Cambria Math" panose="02040503050406030204" pitchFamily="18" charset="0"/>
                                    </a:rPr>
                                    <m:t>1</m:t>
                                  </m:r>
                                </m:sub>
                              </m:sSub>
                            </m:den>
                          </m:f>
                        </m:e>
                      </m:d>
                      <m:d>
                        <m:dPr>
                          <m:ctrlPr>
                            <a:rPr lang="en-US" sz="2400" i="1" smtClean="0">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𝑜</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latin typeface="Cambria Math" panose="02040503050406030204" pitchFamily="18" charset="0"/>
                                    </a:rPr>
                                    <m:t>𝑠</m:t>
                                  </m:r>
                                </m:sub>
                              </m:sSub>
                            </m:den>
                          </m:f>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3</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𝑓</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𝑖𝑛</m:t>
                              </m:r>
                              <m:r>
                                <a:rPr lang="en-US" sz="2400" i="1">
                                  <a:latin typeface="Cambria Math" panose="02040503050406030204" pitchFamily="18" charset="0"/>
                                </a:rPr>
                                <m:t>1</m:t>
                              </m:r>
                            </m:sub>
                          </m:sSub>
                        </m:den>
                      </m:f>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𝑓</m:t>
                              </m:r>
                              <m:r>
                                <a:rPr lang="en-US" sz="2400" b="0" i="1" smtClean="0">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𝑖𝑛</m:t>
                              </m:r>
                              <m:r>
                                <a:rPr lang="en-US" sz="2400" b="0" i="1" smtClean="0">
                                  <a:latin typeface="Cambria Math" panose="02040503050406030204" pitchFamily="18" charset="0"/>
                                </a:rPr>
                                <m:t>2</m:t>
                              </m:r>
                            </m:sub>
                          </m:sSub>
                        </m:den>
                      </m:f>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𝑓</m:t>
                              </m:r>
                              <m:r>
                                <a:rPr lang="en-US" sz="2400" b="0" i="1" smtClean="0">
                                  <a:latin typeface="Cambria Math" panose="02040503050406030204" pitchFamily="18" charset="0"/>
                                </a:rPr>
                                <m:t>3</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𝑖𝑛</m:t>
                              </m:r>
                              <m:r>
                                <a:rPr lang="en-US" sz="2400" b="0" i="1" smtClean="0">
                                  <a:latin typeface="Cambria Math" panose="02040503050406030204" pitchFamily="18" charset="0"/>
                                </a:rPr>
                                <m:t>3</m:t>
                              </m:r>
                            </m:sub>
                          </m:sSub>
                        </m:den>
                      </m:f>
                    </m:oMath>
                  </m:oMathPara>
                </a14:m>
                <a:endParaRPr lang="en-US" sz="2400"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4267200"/>
                <a:ext cx="8610600" cy="121764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44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
            <a:ext cx="7924800" cy="548640"/>
          </a:xfrm>
        </p:spPr>
        <p:txBody>
          <a:bodyPr>
            <a:normAutofit fontScale="90000"/>
          </a:bodyPr>
          <a:lstStyle/>
          <a:p>
            <a:r>
              <a:rPr lang="en-US" dirty="0"/>
              <a:t>Summary of amplitude and phase relations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661330"/>
              </p:ext>
            </p:extLst>
          </p:nvPr>
        </p:nvGraphicFramePr>
        <p:xfrm>
          <a:off x="838200" y="1295400"/>
          <a:ext cx="7559676" cy="2633664"/>
        </p:xfrm>
        <a:graphic>
          <a:graphicData uri="http://schemas.openxmlformats.org/drawingml/2006/table">
            <a:tbl>
              <a:tblPr firstRow="1" bandRow="1">
                <a:tableStyleId>{5C22544A-7EE6-4342-B048-85BDC9FD1C3A}</a:tableStyleId>
              </a:tblPr>
              <a:tblGrid>
                <a:gridCol w="1768477">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124199">
                  <a:extLst>
                    <a:ext uri="{9D8B030D-6E8A-4147-A177-3AD203B41FA5}">
                      <a16:colId xmlns:a16="http://schemas.microsoft.com/office/drawing/2014/main" val="20002"/>
                    </a:ext>
                  </a:extLst>
                </a:gridCol>
              </a:tblGrid>
              <a:tr h="658416">
                <a:tc>
                  <a:txBody>
                    <a:bodyPr/>
                    <a:lstStyle/>
                    <a:p>
                      <a:r>
                        <a:rPr lang="en-US" dirty="0"/>
                        <a:t>Component</a:t>
                      </a:r>
                    </a:p>
                  </a:txBody>
                  <a:tcPr/>
                </a:tc>
                <a:tc>
                  <a:txBody>
                    <a:bodyPr/>
                    <a:lstStyle/>
                    <a:p>
                      <a:pPr algn="ctr"/>
                      <a:r>
                        <a:rPr lang="en-US" dirty="0" err="1"/>
                        <a:t>Vmax</a:t>
                      </a:r>
                      <a:r>
                        <a:rPr lang="en-US" dirty="0"/>
                        <a:t> / Imax (</a:t>
                      </a:r>
                      <a:r>
                        <a:rPr lang="en-US" dirty="0" err="1"/>
                        <a:t>Vm</a:t>
                      </a:r>
                      <a:r>
                        <a:rPr lang="en-US" dirty="0"/>
                        <a:t>/</a:t>
                      </a:r>
                      <a:r>
                        <a:rPr lang="en-US" dirty="0" err="1"/>
                        <a:t>Im</a:t>
                      </a:r>
                      <a:r>
                        <a:rPr lang="en-US" dirty="0"/>
                        <a:t>)</a:t>
                      </a:r>
                    </a:p>
                  </a:txBody>
                  <a:tcPr/>
                </a:tc>
                <a:tc>
                  <a:txBody>
                    <a:bodyPr/>
                    <a:lstStyle/>
                    <a:p>
                      <a:pPr algn="ctr"/>
                      <a:r>
                        <a:rPr lang="en-US" dirty="0" err="1"/>
                        <a:t>Vphase</a:t>
                      </a:r>
                      <a:r>
                        <a:rPr lang="en-US" dirty="0"/>
                        <a:t> – </a:t>
                      </a:r>
                      <a:r>
                        <a:rPr lang="en-US" dirty="0" err="1"/>
                        <a:t>Iphase</a:t>
                      </a:r>
                      <a:r>
                        <a:rPr lang="en-US" dirty="0"/>
                        <a:t> (</a:t>
                      </a:r>
                      <a:r>
                        <a:rPr lang="en-US" dirty="0" err="1">
                          <a:latin typeface="Symbol" pitchFamily="18" charset="2"/>
                        </a:rPr>
                        <a:t>f</a:t>
                      </a:r>
                      <a:r>
                        <a:rPr lang="en-US" baseline="-25000" dirty="0" err="1"/>
                        <a:t>V</a:t>
                      </a:r>
                      <a:r>
                        <a:rPr lang="en-US" dirty="0" err="1"/>
                        <a:t>-</a:t>
                      </a:r>
                      <a:r>
                        <a:rPr lang="en-US" sz="1800" b="1" kern="1200" dirty="0" err="1">
                          <a:solidFill>
                            <a:schemeClr val="lt1"/>
                          </a:solidFill>
                          <a:latin typeface="Symbol" pitchFamily="18" charset="2"/>
                          <a:ea typeface="+mn-ea"/>
                          <a:cs typeface="+mn-cs"/>
                        </a:rPr>
                        <a:t>f</a:t>
                      </a:r>
                      <a:r>
                        <a:rPr lang="en-US" baseline="-25000" dirty="0" err="1"/>
                        <a:t>I</a:t>
                      </a:r>
                      <a:r>
                        <a:rPr lang="en-US" dirty="0"/>
                        <a:t>)</a:t>
                      </a:r>
                    </a:p>
                  </a:txBody>
                  <a:tcPr/>
                </a:tc>
                <a:extLst>
                  <a:ext uri="{0D108BD9-81ED-4DB2-BD59-A6C34878D82A}">
                    <a16:rowId xmlns:a16="http://schemas.microsoft.com/office/drawing/2014/main" val="10000"/>
                  </a:ext>
                </a:extLst>
              </a:tr>
              <a:tr h="658416">
                <a:tc>
                  <a:txBody>
                    <a:bodyPr/>
                    <a:lstStyle/>
                    <a:p>
                      <a:r>
                        <a:rPr lang="en-US" dirty="0"/>
                        <a:t>Resistor</a:t>
                      </a:r>
                    </a:p>
                  </a:txBody>
                  <a:tcPr/>
                </a:tc>
                <a:tc>
                  <a:txBody>
                    <a:bodyPr/>
                    <a:lstStyle/>
                    <a:p>
                      <a:pPr algn="ctr"/>
                      <a:r>
                        <a:rPr lang="en-US" dirty="0"/>
                        <a:t>R</a:t>
                      </a:r>
                    </a:p>
                  </a:txBody>
                  <a:tcPr/>
                </a:tc>
                <a:tc>
                  <a:txBody>
                    <a:bodyPr/>
                    <a:lstStyle/>
                    <a:p>
                      <a:pPr algn="ctr"/>
                      <a:r>
                        <a:rPr lang="en-US" dirty="0"/>
                        <a:t>0</a:t>
                      </a:r>
                    </a:p>
                  </a:txBody>
                  <a:tcPr/>
                </a:tc>
                <a:extLst>
                  <a:ext uri="{0D108BD9-81ED-4DB2-BD59-A6C34878D82A}">
                    <a16:rowId xmlns:a16="http://schemas.microsoft.com/office/drawing/2014/main" val="10001"/>
                  </a:ext>
                </a:extLst>
              </a:tr>
              <a:tr h="658416">
                <a:tc>
                  <a:txBody>
                    <a:bodyPr/>
                    <a:lstStyle/>
                    <a:p>
                      <a:r>
                        <a:rPr lang="en-US" dirty="0"/>
                        <a:t>Capacitor </a:t>
                      </a:r>
                    </a:p>
                  </a:txBody>
                  <a:tcPr/>
                </a:tc>
                <a:tc>
                  <a:txBody>
                    <a:bodyPr/>
                    <a:lstStyle/>
                    <a:p>
                      <a:pPr algn="ctr"/>
                      <a:r>
                        <a:rPr lang="en-US" dirty="0"/>
                        <a:t>1/(</a:t>
                      </a:r>
                      <a:r>
                        <a:rPr lang="en-US" dirty="0" err="1">
                          <a:latin typeface="Symbol" pitchFamily="18" charset="2"/>
                        </a:rPr>
                        <a:t>w</a:t>
                      </a:r>
                      <a:r>
                        <a:rPr lang="en-US" dirty="0" err="1"/>
                        <a:t>C</a:t>
                      </a:r>
                      <a:r>
                        <a:rPr lang="en-US" dirty="0"/>
                        <a:t>)</a:t>
                      </a:r>
                    </a:p>
                  </a:txBody>
                  <a:tcPr/>
                </a:tc>
                <a:tc>
                  <a:txBody>
                    <a:bodyPr/>
                    <a:lstStyle/>
                    <a:p>
                      <a:pPr algn="ctr"/>
                      <a:r>
                        <a:rPr lang="en-US" dirty="0"/>
                        <a:t>-90°</a:t>
                      </a:r>
                    </a:p>
                  </a:txBody>
                  <a:tcPr/>
                </a:tc>
                <a:extLst>
                  <a:ext uri="{0D108BD9-81ED-4DB2-BD59-A6C34878D82A}">
                    <a16:rowId xmlns:a16="http://schemas.microsoft.com/office/drawing/2014/main" val="10002"/>
                  </a:ext>
                </a:extLst>
              </a:tr>
              <a:tr h="658416">
                <a:tc>
                  <a:txBody>
                    <a:bodyPr/>
                    <a:lstStyle/>
                    <a:p>
                      <a:r>
                        <a:rPr lang="en-US" dirty="0"/>
                        <a:t>Inductor</a:t>
                      </a:r>
                    </a:p>
                  </a:txBody>
                  <a:tcPr/>
                </a:tc>
                <a:tc>
                  <a:txBody>
                    <a:bodyPr/>
                    <a:lstStyle/>
                    <a:p>
                      <a:pPr algn="ctr"/>
                      <a:r>
                        <a:rPr lang="en-US" dirty="0" err="1">
                          <a:latin typeface="Symbol" pitchFamily="18" charset="2"/>
                        </a:rPr>
                        <a:t>w</a:t>
                      </a:r>
                      <a:r>
                        <a:rPr lang="en-US" dirty="0" err="1"/>
                        <a:t>L</a:t>
                      </a:r>
                      <a:endParaRPr lang="en-US" dirty="0"/>
                    </a:p>
                  </a:txBody>
                  <a:tcPr/>
                </a:tc>
                <a:tc>
                  <a:txBody>
                    <a:bodyPr/>
                    <a:lstStyle/>
                    <a:p>
                      <a:pPr algn="ctr"/>
                      <a:r>
                        <a:rPr lang="en-US" dirty="0"/>
                        <a:t>90°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605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534400" cy="1470025"/>
          </a:xfrm>
        </p:spPr>
        <p:txBody>
          <a:bodyPr>
            <a:normAutofit/>
          </a:bodyPr>
          <a:lstStyle/>
          <a:p>
            <a:r>
              <a:rPr lang="en-US" sz="4400" b="1" dirty="0"/>
              <a:t>Sinusoidal steady state</a:t>
            </a:r>
            <a:br>
              <a:rPr lang="en-US" sz="4400" b="1" dirty="0"/>
            </a:br>
            <a:r>
              <a:rPr lang="en-US" dirty="0"/>
              <a:t>Part 2: Complex Number Discussion	</a:t>
            </a:r>
          </a:p>
        </p:txBody>
      </p:sp>
      <p:sp>
        <p:nvSpPr>
          <p:cNvPr id="4" name="Subtitle 2"/>
          <p:cNvSpPr txBox="1">
            <a:spLocks/>
          </p:cNvSpPr>
          <p:nvPr/>
        </p:nvSpPr>
        <p:spPr>
          <a:xfrm>
            <a:off x="1295400" y="533400"/>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ENEE 205</a:t>
            </a:r>
          </a:p>
        </p:txBody>
      </p:sp>
    </p:spTree>
    <p:extLst>
      <p:ext uri="{BB962C8B-B14F-4D97-AF65-F5344CB8AC3E}">
        <p14:creationId xmlns:p14="http://schemas.microsoft.com/office/powerpoint/2010/main" val="178917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Numbers</a:t>
            </a:r>
          </a:p>
        </p:txBody>
      </p:sp>
      <p:sp>
        <p:nvSpPr>
          <p:cNvPr id="3" name="Content Placeholder 2"/>
          <p:cNvSpPr>
            <a:spLocks noGrp="1"/>
          </p:cNvSpPr>
          <p:nvPr>
            <p:ph idx="1"/>
          </p:nvPr>
        </p:nvSpPr>
        <p:spPr>
          <a:xfrm>
            <a:off x="849732" y="1752600"/>
            <a:ext cx="7760867" cy="4114800"/>
          </a:xfrm>
        </p:spPr>
        <p:txBody>
          <a:bodyPr>
            <a:normAutofit fontScale="62500" lnSpcReduction="20000"/>
          </a:bodyPr>
          <a:lstStyle/>
          <a:p>
            <a:pPr marL="0" indent="0">
              <a:lnSpc>
                <a:spcPct val="120000"/>
              </a:lnSpc>
              <a:spcBef>
                <a:spcPts val="600"/>
              </a:spcBef>
              <a:buNone/>
            </a:pPr>
            <a:r>
              <a:rPr lang="en-US" dirty="0"/>
              <a:t>So,    j</a:t>
            </a:r>
            <a:r>
              <a:rPr lang="en-US" baseline="30000" dirty="0"/>
              <a:t>2 </a:t>
            </a:r>
            <a:r>
              <a:rPr lang="en-US" dirty="0"/>
              <a:t>= -1,    j</a:t>
            </a:r>
            <a:r>
              <a:rPr lang="en-US" baseline="30000" dirty="0"/>
              <a:t>3 </a:t>
            </a:r>
            <a:r>
              <a:rPr lang="en-US" dirty="0"/>
              <a:t>= -j,    and j</a:t>
            </a:r>
            <a:r>
              <a:rPr lang="en-US" baseline="30000" dirty="0"/>
              <a:t>4 </a:t>
            </a:r>
            <a:r>
              <a:rPr lang="en-US" dirty="0"/>
              <a:t>= +1.</a:t>
            </a:r>
          </a:p>
          <a:p>
            <a:pPr marL="0" indent="0">
              <a:lnSpc>
                <a:spcPct val="120000"/>
              </a:lnSpc>
              <a:spcBef>
                <a:spcPts val="600"/>
              </a:spcBef>
              <a:buNone/>
            </a:pPr>
            <a:r>
              <a:rPr lang="en-US" dirty="0"/>
              <a:t>A general complex number can be written in Cartesian Form:</a:t>
            </a:r>
          </a:p>
          <a:p>
            <a:pPr marL="0" indent="0">
              <a:lnSpc>
                <a:spcPct val="120000"/>
              </a:lnSpc>
              <a:spcBef>
                <a:spcPts val="600"/>
              </a:spcBef>
              <a:buNone/>
            </a:pPr>
            <a:r>
              <a:rPr lang="en-US" dirty="0"/>
              <a:t>		</a:t>
            </a:r>
            <a:r>
              <a:rPr lang="en-US" dirty="0">
                <a:solidFill>
                  <a:srgbClr val="FF0000"/>
                </a:solidFill>
              </a:rPr>
              <a:t>Z = X + j Y</a:t>
            </a:r>
            <a:r>
              <a:rPr lang="en-US" dirty="0"/>
              <a:t>, where X and Y are real numbers.</a:t>
            </a:r>
          </a:p>
          <a:p>
            <a:pPr marL="0" indent="0">
              <a:lnSpc>
                <a:spcPct val="120000"/>
              </a:lnSpc>
              <a:spcBef>
                <a:spcPts val="600"/>
              </a:spcBef>
              <a:buNone/>
            </a:pPr>
            <a:r>
              <a:rPr lang="en-US" dirty="0"/>
              <a:t>We say Re { Z } = X  (the real part of Z is X) </a:t>
            </a:r>
          </a:p>
          <a:p>
            <a:pPr marL="0" indent="0">
              <a:lnSpc>
                <a:spcPct val="120000"/>
              </a:lnSpc>
              <a:spcBef>
                <a:spcPts val="600"/>
              </a:spcBef>
              <a:buNone/>
            </a:pPr>
            <a:r>
              <a:rPr lang="en-US" dirty="0"/>
              <a:t>Euler’s Equation states </a:t>
            </a:r>
            <a:r>
              <a:rPr lang="en-US" dirty="0">
                <a:solidFill>
                  <a:srgbClr val="7030A0"/>
                </a:solidFill>
              </a:rPr>
              <a:t>(use Taylor Series expansion to prove)</a:t>
            </a:r>
            <a:r>
              <a:rPr lang="en-US" dirty="0"/>
              <a:t>:</a:t>
            </a:r>
          </a:p>
          <a:p>
            <a:pPr marL="0" indent="0">
              <a:lnSpc>
                <a:spcPct val="120000"/>
              </a:lnSpc>
              <a:spcBef>
                <a:spcPts val="600"/>
              </a:spcBef>
              <a:buNone/>
            </a:pPr>
            <a:r>
              <a:rPr lang="en-US" dirty="0"/>
              <a:t>		</a:t>
            </a:r>
            <a:r>
              <a:rPr lang="en-US" dirty="0">
                <a:solidFill>
                  <a:srgbClr val="FF0000"/>
                </a:solidFill>
              </a:rPr>
              <a:t>exp( j </a:t>
            </a:r>
            <a:r>
              <a:rPr lang="en-US" dirty="0">
                <a:solidFill>
                  <a:srgbClr val="FF0000"/>
                </a:solidFill>
                <a:latin typeface="Symbol" pitchFamily="18" charset="2"/>
              </a:rPr>
              <a:t>f</a:t>
            </a:r>
            <a:r>
              <a:rPr lang="en-US" dirty="0">
                <a:solidFill>
                  <a:srgbClr val="FF0000"/>
                </a:solidFill>
              </a:rPr>
              <a:t> ) = cos (</a:t>
            </a:r>
            <a:r>
              <a:rPr lang="en-US" dirty="0">
                <a:solidFill>
                  <a:srgbClr val="FF0000"/>
                </a:solidFill>
                <a:latin typeface="Symbol" pitchFamily="18" charset="2"/>
              </a:rPr>
              <a:t>f</a:t>
            </a:r>
            <a:r>
              <a:rPr lang="en-US" dirty="0">
                <a:solidFill>
                  <a:srgbClr val="FF0000"/>
                </a:solidFill>
              </a:rPr>
              <a:t>) + j sin (</a:t>
            </a:r>
            <a:r>
              <a:rPr lang="en-US" dirty="0">
                <a:solidFill>
                  <a:srgbClr val="FF0000"/>
                </a:solidFill>
                <a:latin typeface="Symbol" pitchFamily="18" charset="2"/>
              </a:rPr>
              <a:t>f</a:t>
            </a:r>
            <a:r>
              <a:rPr lang="en-US" dirty="0">
                <a:solidFill>
                  <a:srgbClr val="FF0000"/>
                </a:solidFill>
              </a:rPr>
              <a:t>)</a:t>
            </a:r>
          </a:p>
          <a:p>
            <a:pPr marL="0" indent="0">
              <a:lnSpc>
                <a:spcPct val="120000"/>
              </a:lnSpc>
              <a:spcBef>
                <a:spcPts val="600"/>
              </a:spcBef>
              <a:buNone/>
            </a:pPr>
            <a:r>
              <a:rPr lang="en-US" dirty="0"/>
              <a:t>From this we can write a complex number in exponential-polar form:</a:t>
            </a:r>
          </a:p>
          <a:p>
            <a:pPr marL="0" indent="0">
              <a:lnSpc>
                <a:spcPct val="120000"/>
              </a:lnSpc>
              <a:spcBef>
                <a:spcPts val="600"/>
              </a:spcBef>
              <a:buNone/>
            </a:pPr>
            <a:r>
              <a:rPr lang="en-US" dirty="0"/>
              <a:t>		Z = </a:t>
            </a:r>
            <a:r>
              <a:rPr lang="en-US" dirty="0" err="1"/>
              <a:t>Z</a:t>
            </a:r>
            <a:r>
              <a:rPr lang="en-US" baseline="-25000" dirty="0" err="1"/>
              <a:t>m</a:t>
            </a:r>
            <a:r>
              <a:rPr lang="en-US" dirty="0"/>
              <a:t> exp( j </a:t>
            </a:r>
            <a:r>
              <a:rPr lang="en-US" dirty="0">
                <a:latin typeface="Symbol" pitchFamily="18" charset="2"/>
              </a:rPr>
              <a:t>f</a:t>
            </a:r>
            <a:r>
              <a:rPr lang="en-US" dirty="0"/>
              <a:t>)  </a:t>
            </a:r>
          </a:p>
          <a:p>
            <a:pPr marL="0" indent="0">
              <a:lnSpc>
                <a:spcPct val="120000"/>
              </a:lnSpc>
              <a:spcBef>
                <a:spcPts val="600"/>
              </a:spcBef>
              <a:buNone/>
            </a:pPr>
            <a:r>
              <a:rPr lang="en-US" dirty="0"/>
              <a:t>We can convert from Cartesian (Z= X + j Y) to Exponential-Polar forms by</a:t>
            </a:r>
          </a:p>
          <a:p>
            <a:pPr marL="0" indent="0" algn="ctr">
              <a:lnSpc>
                <a:spcPct val="120000"/>
              </a:lnSpc>
              <a:spcBef>
                <a:spcPts val="600"/>
              </a:spcBef>
              <a:buNone/>
            </a:pPr>
            <a:r>
              <a:rPr lang="en-US" dirty="0">
                <a:solidFill>
                  <a:srgbClr val="FF0000"/>
                </a:solidFill>
              </a:rPr>
              <a:t>X = </a:t>
            </a:r>
            <a:r>
              <a:rPr lang="en-US" dirty="0" err="1">
                <a:solidFill>
                  <a:srgbClr val="FF0000"/>
                </a:solidFill>
              </a:rPr>
              <a:t>Z</a:t>
            </a:r>
            <a:r>
              <a:rPr lang="en-US" baseline="-25000" dirty="0" err="1">
                <a:solidFill>
                  <a:srgbClr val="FF0000"/>
                </a:solidFill>
              </a:rPr>
              <a:t>m</a:t>
            </a:r>
            <a:r>
              <a:rPr lang="en-US" dirty="0" err="1">
                <a:solidFill>
                  <a:srgbClr val="FF0000"/>
                </a:solidFill>
              </a:rPr>
              <a:t>cos</a:t>
            </a:r>
            <a:r>
              <a:rPr lang="en-US" dirty="0">
                <a:solidFill>
                  <a:srgbClr val="FF0000"/>
                </a:solidFill>
              </a:rPr>
              <a:t>(</a:t>
            </a:r>
            <a:r>
              <a:rPr lang="en-US" dirty="0">
                <a:solidFill>
                  <a:srgbClr val="FF0000"/>
                </a:solidFill>
                <a:latin typeface="Symbol" pitchFamily="18" charset="2"/>
              </a:rPr>
              <a:t>f</a:t>
            </a:r>
            <a:r>
              <a:rPr lang="en-US" dirty="0">
                <a:solidFill>
                  <a:srgbClr val="FF0000"/>
                </a:solidFill>
              </a:rPr>
              <a:t>)   and  Y = </a:t>
            </a:r>
            <a:r>
              <a:rPr lang="en-US" dirty="0" err="1">
                <a:solidFill>
                  <a:srgbClr val="FF0000"/>
                </a:solidFill>
              </a:rPr>
              <a:t>Z</a:t>
            </a:r>
            <a:r>
              <a:rPr lang="en-US" baseline="-25000" dirty="0" err="1">
                <a:solidFill>
                  <a:srgbClr val="FF0000"/>
                </a:solidFill>
              </a:rPr>
              <a:t>m</a:t>
            </a:r>
            <a:r>
              <a:rPr lang="en-US" dirty="0" err="1">
                <a:solidFill>
                  <a:srgbClr val="FF0000"/>
                </a:solidFill>
              </a:rPr>
              <a:t>sin</a:t>
            </a:r>
            <a:r>
              <a:rPr lang="en-US" dirty="0">
                <a:solidFill>
                  <a:srgbClr val="FF0000"/>
                </a:solidFill>
              </a:rPr>
              <a:t>(</a:t>
            </a:r>
            <a:r>
              <a:rPr lang="en-US" dirty="0">
                <a:solidFill>
                  <a:srgbClr val="FF0000"/>
                </a:solidFill>
                <a:latin typeface="Symbol" pitchFamily="18" charset="2"/>
              </a:rPr>
              <a:t>f</a:t>
            </a:r>
            <a:r>
              <a:rPr lang="en-US" dirty="0">
                <a:solidFill>
                  <a:srgbClr val="FF0000"/>
                </a:solidFill>
              </a:rPr>
              <a:t>)   or   </a:t>
            </a:r>
            <a:r>
              <a:rPr lang="en-US" dirty="0" err="1">
                <a:solidFill>
                  <a:srgbClr val="FF0000"/>
                </a:solidFill>
              </a:rPr>
              <a:t>Z</a:t>
            </a:r>
            <a:r>
              <a:rPr lang="en-US" baseline="-25000" dirty="0" err="1">
                <a:solidFill>
                  <a:srgbClr val="FF0000"/>
                </a:solidFill>
              </a:rPr>
              <a:t>m</a:t>
            </a:r>
            <a:r>
              <a:rPr lang="en-US" dirty="0">
                <a:solidFill>
                  <a:srgbClr val="FF0000"/>
                </a:solidFill>
              </a:rPr>
              <a:t> = (X</a:t>
            </a:r>
            <a:r>
              <a:rPr lang="en-US" baseline="30000" dirty="0">
                <a:solidFill>
                  <a:srgbClr val="FF0000"/>
                </a:solidFill>
              </a:rPr>
              <a:t>2</a:t>
            </a:r>
            <a:r>
              <a:rPr lang="en-US" dirty="0">
                <a:solidFill>
                  <a:srgbClr val="FF0000"/>
                </a:solidFill>
              </a:rPr>
              <a:t> + Y</a:t>
            </a:r>
            <a:r>
              <a:rPr lang="en-US" baseline="30000" dirty="0">
                <a:solidFill>
                  <a:srgbClr val="FF0000"/>
                </a:solidFill>
              </a:rPr>
              <a:t>2</a:t>
            </a:r>
            <a:r>
              <a:rPr lang="en-US" dirty="0">
                <a:solidFill>
                  <a:srgbClr val="FF0000"/>
                </a:solidFill>
              </a:rPr>
              <a:t>)</a:t>
            </a:r>
            <a:r>
              <a:rPr lang="en-US" baseline="30000" dirty="0">
                <a:solidFill>
                  <a:srgbClr val="FF0000"/>
                </a:solidFill>
              </a:rPr>
              <a:t>1/2  </a:t>
            </a:r>
            <a:r>
              <a:rPr lang="en-US" dirty="0">
                <a:solidFill>
                  <a:srgbClr val="FF0000"/>
                </a:solidFill>
              </a:rPr>
              <a:t>and </a:t>
            </a:r>
            <a:r>
              <a:rPr lang="en-US" dirty="0">
                <a:solidFill>
                  <a:srgbClr val="FF0000"/>
                </a:solidFill>
                <a:latin typeface="Symbol" pitchFamily="18" charset="2"/>
              </a:rPr>
              <a:t>f = </a:t>
            </a:r>
            <a:r>
              <a:rPr lang="en-US" dirty="0" err="1">
                <a:solidFill>
                  <a:srgbClr val="FF0000"/>
                </a:solidFill>
              </a:rPr>
              <a:t>arctan</a:t>
            </a:r>
            <a:r>
              <a:rPr lang="en-US" dirty="0">
                <a:solidFill>
                  <a:srgbClr val="FF0000"/>
                </a:solidFill>
              </a:rPr>
              <a:t>(Y/X)</a:t>
            </a:r>
            <a:endParaRPr lang="en-US" baseline="30000"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93150381"/>
              </p:ext>
            </p:extLst>
          </p:nvPr>
        </p:nvGraphicFramePr>
        <p:xfrm>
          <a:off x="849733" y="1204119"/>
          <a:ext cx="4016375" cy="381000"/>
        </p:xfrm>
        <a:graphic>
          <a:graphicData uri="http://schemas.openxmlformats.org/presentationml/2006/ole">
            <mc:AlternateContent xmlns:mc="http://schemas.openxmlformats.org/markup-compatibility/2006">
              <mc:Choice xmlns:v="urn:schemas-microsoft-com:vml" Requires="v">
                <p:oleObj name="Equation" r:id="rId2" imgW="2540000" imgH="241300" progId="Equation.3">
                  <p:embed/>
                </p:oleObj>
              </mc:Choice>
              <mc:Fallback>
                <p:oleObj name="Equation" r:id="rId2" imgW="2540000" imgH="241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33" y="1204119"/>
                        <a:ext cx="40163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518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COMPLEX NUMBER practice </a:t>
            </a:r>
          </a:p>
        </p:txBody>
      </p:sp>
      <p:sp>
        <p:nvSpPr>
          <p:cNvPr id="3" name="Content Placeholder 2"/>
          <p:cNvSpPr>
            <a:spLocks noGrp="1"/>
          </p:cNvSpPr>
          <p:nvPr>
            <p:ph idx="1"/>
          </p:nvPr>
        </p:nvSpPr>
        <p:spPr>
          <a:xfrm>
            <a:off x="762000" y="1295400"/>
            <a:ext cx="7760867" cy="5105400"/>
          </a:xfrm>
        </p:spPr>
        <p:txBody>
          <a:bodyPr>
            <a:normAutofit fontScale="85000" lnSpcReduction="10000"/>
          </a:bodyPr>
          <a:lstStyle/>
          <a:p>
            <a:pPr marL="0" indent="0">
              <a:lnSpc>
                <a:spcPct val="120000"/>
              </a:lnSpc>
              <a:spcBef>
                <a:spcPts val="600"/>
              </a:spcBef>
              <a:buNone/>
            </a:pPr>
            <a:r>
              <a:rPr lang="en-US" dirty="0"/>
              <a:t>Let’s say your complex number in Cartesian form is </a:t>
            </a:r>
          </a:p>
          <a:p>
            <a:pPr marL="0" indent="0" algn="ctr">
              <a:lnSpc>
                <a:spcPct val="120000"/>
              </a:lnSpc>
              <a:spcBef>
                <a:spcPts val="600"/>
              </a:spcBef>
              <a:buNone/>
            </a:pPr>
            <a:r>
              <a:rPr lang="en-US" dirty="0">
                <a:solidFill>
                  <a:srgbClr val="FF0000"/>
                </a:solidFill>
              </a:rPr>
              <a:t>Z = 3 +4j</a:t>
            </a:r>
          </a:p>
          <a:p>
            <a:pPr marL="0" indent="0">
              <a:lnSpc>
                <a:spcPct val="120000"/>
              </a:lnSpc>
              <a:spcBef>
                <a:spcPts val="600"/>
              </a:spcBef>
              <a:buNone/>
            </a:pPr>
            <a:r>
              <a:rPr lang="en-US" dirty="0"/>
              <a:t>Then in exponential form:</a:t>
            </a:r>
          </a:p>
          <a:p>
            <a:pPr marL="0" indent="0" algn="ctr">
              <a:lnSpc>
                <a:spcPct val="120000"/>
              </a:lnSpc>
              <a:spcBef>
                <a:spcPts val="600"/>
              </a:spcBef>
              <a:buNone/>
            </a:pPr>
            <a:r>
              <a:rPr lang="en-US" dirty="0">
                <a:solidFill>
                  <a:srgbClr val="FF0000"/>
                </a:solidFill>
              </a:rPr>
              <a:t>|Z| = (3</a:t>
            </a:r>
            <a:r>
              <a:rPr lang="en-US" baseline="30000" dirty="0">
                <a:solidFill>
                  <a:srgbClr val="FF0000"/>
                </a:solidFill>
              </a:rPr>
              <a:t>2</a:t>
            </a:r>
            <a:r>
              <a:rPr lang="en-US" dirty="0">
                <a:solidFill>
                  <a:srgbClr val="FF0000"/>
                </a:solidFill>
              </a:rPr>
              <a:t> + 4</a:t>
            </a:r>
            <a:r>
              <a:rPr lang="en-US" baseline="30000" dirty="0">
                <a:solidFill>
                  <a:srgbClr val="FF0000"/>
                </a:solidFill>
              </a:rPr>
              <a:t>2</a:t>
            </a:r>
            <a:r>
              <a:rPr lang="en-US" dirty="0">
                <a:solidFill>
                  <a:srgbClr val="FF0000"/>
                </a:solidFill>
              </a:rPr>
              <a:t>)</a:t>
            </a:r>
            <a:r>
              <a:rPr lang="en-US" baseline="30000" dirty="0">
                <a:solidFill>
                  <a:srgbClr val="FF0000"/>
                </a:solidFill>
              </a:rPr>
              <a:t>1/2 </a:t>
            </a:r>
            <a:r>
              <a:rPr lang="en-US" dirty="0">
                <a:solidFill>
                  <a:srgbClr val="FF0000"/>
                </a:solidFill>
              </a:rPr>
              <a:t> = 5 and </a:t>
            </a:r>
            <a:r>
              <a:rPr lang="en-US" dirty="0">
                <a:solidFill>
                  <a:srgbClr val="FF0000"/>
                </a:solidFill>
                <a:latin typeface="Symbol" pitchFamily="18" charset="2"/>
              </a:rPr>
              <a:t>f = </a:t>
            </a:r>
            <a:r>
              <a:rPr lang="en-US" dirty="0">
                <a:solidFill>
                  <a:srgbClr val="FF0000"/>
                </a:solidFill>
              </a:rPr>
              <a:t>tan</a:t>
            </a:r>
            <a:r>
              <a:rPr lang="en-US" baseline="30000" dirty="0">
                <a:solidFill>
                  <a:srgbClr val="FF0000"/>
                </a:solidFill>
              </a:rPr>
              <a:t>-1</a:t>
            </a:r>
            <a:r>
              <a:rPr lang="en-US" dirty="0">
                <a:solidFill>
                  <a:srgbClr val="FF0000"/>
                </a:solidFill>
              </a:rPr>
              <a:t>(4/3) = 53.13°</a:t>
            </a:r>
          </a:p>
          <a:p>
            <a:pPr marL="0" indent="0" algn="ctr">
              <a:lnSpc>
                <a:spcPct val="120000"/>
              </a:lnSpc>
              <a:spcBef>
                <a:spcPts val="600"/>
              </a:spcBef>
              <a:buNone/>
            </a:pPr>
            <a:r>
              <a:rPr lang="en-US" dirty="0">
                <a:solidFill>
                  <a:srgbClr val="FF0000"/>
                </a:solidFill>
              </a:rPr>
              <a:t>Z = 5e</a:t>
            </a:r>
            <a:r>
              <a:rPr lang="en-US" baseline="30000" dirty="0">
                <a:solidFill>
                  <a:srgbClr val="FF0000"/>
                </a:solidFill>
              </a:rPr>
              <a:t>j53.13°</a:t>
            </a:r>
            <a:endParaRPr lang="en-US" dirty="0">
              <a:solidFill>
                <a:srgbClr val="FF0000"/>
              </a:solidFill>
            </a:endParaRPr>
          </a:p>
          <a:p>
            <a:pPr marL="0" indent="0">
              <a:lnSpc>
                <a:spcPct val="120000"/>
              </a:lnSpc>
              <a:spcBef>
                <a:spcPts val="600"/>
              </a:spcBef>
              <a:buNone/>
            </a:pPr>
            <a:r>
              <a:rPr lang="en-US" dirty="0"/>
              <a:t>Let’s say your complex number in exponential form is</a:t>
            </a:r>
          </a:p>
          <a:p>
            <a:pPr marL="0" indent="0" algn="ctr">
              <a:lnSpc>
                <a:spcPct val="120000"/>
              </a:lnSpc>
              <a:spcBef>
                <a:spcPts val="600"/>
              </a:spcBef>
              <a:buNone/>
            </a:pPr>
            <a:r>
              <a:rPr lang="en-US" dirty="0">
                <a:solidFill>
                  <a:srgbClr val="FF0000"/>
                </a:solidFill>
              </a:rPr>
              <a:t>Z = 13e</a:t>
            </a:r>
            <a:r>
              <a:rPr lang="en-US" baseline="30000" dirty="0">
                <a:solidFill>
                  <a:srgbClr val="FF0000"/>
                </a:solidFill>
              </a:rPr>
              <a:t>j22.62°</a:t>
            </a:r>
          </a:p>
          <a:p>
            <a:pPr marL="0" indent="0">
              <a:lnSpc>
                <a:spcPct val="120000"/>
              </a:lnSpc>
              <a:spcBef>
                <a:spcPts val="600"/>
              </a:spcBef>
              <a:buNone/>
            </a:pPr>
            <a:r>
              <a:rPr lang="en-US" dirty="0"/>
              <a:t>Then in Cartesian form:</a:t>
            </a:r>
          </a:p>
          <a:p>
            <a:pPr marL="0" indent="0" algn="ctr">
              <a:lnSpc>
                <a:spcPct val="120000"/>
              </a:lnSpc>
              <a:spcBef>
                <a:spcPts val="600"/>
              </a:spcBef>
              <a:buNone/>
            </a:pPr>
            <a:r>
              <a:rPr lang="en-US" dirty="0">
                <a:solidFill>
                  <a:srgbClr val="FF0000"/>
                </a:solidFill>
              </a:rPr>
              <a:t> Z = 13 cos(22.62°) +j 13 sin(22.62°) = 12 + 5j.</a:t>
            </a:r>
          </a:p>
        </p:txBody>
      </p:sp>
    </p:spTree>
    <p:extLst>
      <p:ext uri="{BB962C8B-B14F-4D97-AF65-F5344CB8AC3E}">
        <p14:creationId xmlns:p14="http://schemas.microsoft.com/office/powerpoint/2010/main" val="1582375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5588</TotalTime>
  <Words>4512</Words>
  <Application>Microsoft Office PowerPoint</Application>
  <PresentationFormat>On-screen Show (4:3)</PresentationFormat>
  <Paragraphs>644</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3" baseType="lpstr">
      <vt:lpstr>Arial</vt:lpstr>
      <vt:lpstr>Calibri</vt:lpstr>
      <vt:lpstr>Cambria Math</vt:lpstr>
      <vt:lpstr>Symbol</vt:lpstr>
      <vt:lpstr>Office Theme</vt:lpstr>
      <vt:lpstr>Equation</vt:lpstr>
      <vt:lpstr>Visio</vt:lpstr>
      <vt:lpstr>Sinusoidal steady state problems PART 1: The basic assumptions and consequences</vt:lpstr>
      <vt:lpstr>Sinusoidal Steady State (SSS) assumptions and consequences</vt:lpstr>
      <vt:lpstr>SSS Phase/amplitude relations for RESISTORS</vt:lpstr>
      <vt:lpstr>SSS Phase/amplitude relations for CAPACITORS</vt:lpstr>
      <vt:lpstr>SSS Phase/amplitude relations for INDUCTORS</vt:lpstr>
      <vt:lpstr>Summary of amplitude and phase relations</vt:lpstr>
      <vt:lpstr>Sinusoidal steady state Part 2: Complex Number Discussion </vt:lpstr>
      <vt:lpstr>Complex Numbers</vt:lpstr>
      <vt:lpstr>COMPLEX NUMBER practice </vt:lpstr>
      <vt:lpstr>Sinusoidal steady state Part 3: Phasors </vt:lpstr>
      <vt:lpstr>Phasors</vt:lpstr>
      <vt:lpstr>Phasor practice</vt:lpstr>
      <vt:lpstr>More phasor practice </vt:lpstr>
      <vt:lpstr>Sinusoidal steady state Part 4: Impedance and Admittance</vt:lpstr>
      <vt:lpstr>Impedance and Admittance</vt:lpstr>
      <vt:lpstr>Impedance and admittance for Resistors</vt:lpstr>
      <vt:lpstr>Impedance and admittance for Capacitors</vt:lpstr>
      <vt:lpstr>Impedance and admittance for Inductors</vt:lpstr>
      <vt:lpstr>Summary of impedances and admittances</vt:lpstr>
      <vt:lpstr>Sinusoidal steady state Part 5: Simplifying circuits – combining passive components connected by trivial nodes or meshes</vt:lpstr>
      <vt:lpstr>Simplifying passive circuits</vt:lpstr>
      <vt:lpstr>Series RLC branch impedance</vt:lpstr>
      <vt:lpstr>parallel RLC branch admittance</vt:lpstr>
      <vt:lpstr>Sinusoidal steady state Part 6: What’s in the box problems</vt:lpstr>
      <vt:lpstr>Definitions</vt:lpstr>
      <vt:lpstr>What’s in the box?</vt:lpstr>
      <vt:lpstr>Series RL and RC circuits</vt:lpstr>
      <vt:lpstr>Solving “What’s in the box problems”</vt:lpstr>
      <vt:lpstr>Solving our “What’s in the box problem”</vt:lpstr>
      <vt:lpstr>Solving a different “What’s in the box?”</vt:lpstr>
      <vt:lpstr>Sinusoidal steady state Part 7: Finding the complete set of algebraic equations needed to solve a Sinusoidal Steady-State problem.</vt:lpstr>
      <vt:lpstr>Algorithm for solving complete sets of sinusoidal steady state equations</vt:lpstr>
      <vt:lpstr>Step 0 - Obtain circuit</vt:lpstr>
      <vt:lpstr>Step 1 – convert to phasors</vt:lpstr>
      <vt:lpstr>Step 1b – simplify if possible</vt:lpstr>
      <vt:lpstr>Step 2 - Label nodes and meshes </vt:lpstr>
      <vt:lpstr>Step 3 – Assign Reference Directions </vt:lpstr>
      <vt:lpstr>Step 4a – Write N-1 KCLs </vt:lpstr>
      <vt:lpstr>Step 4b – Write M KVLs </vt:lpstr>
      <vt:lpstr>Step 5 – Plug Impedance/Admittance into KLs</vt:lpstr>
      <vt:lpstr>Step 6 – Solve equations </vt:lpstr>
      <vt:lpstr>Solving equations, part 2</vt:lpstr>
      <vt:lpstr>Gaussian elimination</vt:lpstr>
      <vt:lpstr>Gaussian elimination, part 2</vt:lpstr>
      <vt:lpstr>Sinusoidal steady state Part 8: RMS voltage and current, average power, and the power factor</vt:lpstr>
      <vt:lpstr>Root-mean-square (RMS) voltages and currents</vt:lpstr>
      <vt:lpstr>Average power dissipated in a branch</vt:lpstr>
      <vt:lpstr>Power factor correction example</vt:lpstr>
      <vt:lpstr>Use a capacitor to correct the power factor!</vt:lpstr>
      <vt:lpstr>Average power summary</vt:lpstr>
      <vt:lpstr>Sinusoidal steady state Part 9: SSS Op-amp problems and transfer functions</vt:lpstr>
      <vt:lpstr>Sinusoidal steady state op-amp circuits</vt:lpstr>
      <vt:lpstr>Op-amp circuit Examples</vt:lpstr>
      <vt:lpstr>Transfer functions</vt:lpstr>
      <vt:lpstr>Multiple op-amp transfer function example</vt:lpstr>
      <vt:lpstr>Cascading op-amp circuits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Crash Course in C</dc:title>
  <dc:creator>Wes</dc:creator>
  <cp:lastModifiedBy>Evan Lawson-Munoz</cp:lastModifiedBy>
  <cp:revision>285</cp:revision>
  <dcterms:created xsi:type="dcterms:W3CDTF">2014-03-05T01:50:33Z</dcterms:created>
  <dcterms:modified xsi:type="dcterms:W3CDTF">2021-02-17T19:55:33Z</dcterms:modified>
</cp:coreProperties>
</file>